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1" r:id="rId5"/>
    <p:sldMasterId id="2147483684" r:id="rId6"/>
    <p:sldMasterId id="2147483660" r:id="rId7"/>
    <p:sldMasterId id="2147483697" r:id="rId8"/>
  </p:sldMasterIdLst>
  <p:notesMasterIdLst>
    <p:notesMasterId r:id="rId59"/>
  </p:notesMasterIdLst>
  <p:handoutMasterIdLst>
    <p:handoutMasterId r:id="rId60"/>
  </p:handoutMasterIdLst>
  <p:sldIdLst>
    <p:sldId id="328" r:id="rId9"/>
    <p:sldId id="306" r:id="rId10"/>
    <p:sldId id="1069" r:id="rId11"/>
    <p:sldId id="943" r:id="rId12"/>
    <p:sldId id="860" r:id="rId13"/>
    <p:sldId id="869" r:id="rId14"/>
    <p:sldId id="1105" r:id="rId15"/>
    <p:sldId id="1114" r:id="rId16"/>
    <p:sldId id="848" r:id="rId17"/>
    <p:sldId id="861" r:id="rId18"/>
    <p:sldId id="923" r:id="rId19"/>
    <p:sldId id="1113" r:id="rId20"/>
    <p:sldId id="910" r:id="rId21"/>
    <p:sldId id="1106" r:id="rId22"/>
    <p:sldId id="929" r:id="rId23"/>
    <p:sldId id="950" r:id="rId24"/>
    <p:sldId id="1107" r:id="rId25"/>
    <p:sldId id="1070" r:id="rId26"/>
    <p:sldId id="1108" r:id="rId27"/>
    <p:sldId id="1073" r:id="rId28"/>
    <p:sldId id="1074" r:id="rId29"/>
    <p:sldId id="1075" r:id="rId30"/>
    <p:sldId id="1077" r:id="rId31"/>
    <p:sldId id="1078" r:id="rId32"/>
    <p:sldId id="1079" r:id="rId33"/>
    <p:sldId id="1085" r:id="rId34"/>
    <p:sldId id="1080" r:id="rId35"/>
    <p:sldId id="1081" r:id="rId36"/>
    <p:sldId id="1084" r:id="rId37"/>
    <p:sldId id="1086" r:id="rId38"/>
    <p:sldId id="1088" r:id="rId39"/>
    <p:sldId id="1089" r:id="rId40"/>
    <p:sldId id="1090" r:id="rId41"/>
    <p:sldId id="1091" r:id="rId42"/>
    <p:sldId id="967" r:id="rId43"/>
    <p:sldId id="1092" r:id="rId44"/>
    <p:sldId id="1109" r:id="rId45"/>
    <p:sldId id="1093" r:id="rId46"/>
    <p:sldId id="1094" r:id="rId47"/>
    <p:sldId id="1110" r:id="rId48"/>
    <p:sldId id="1095" r:id="rId49"/>
    <p:sldId id="1096" r:id="rId50"/>
    <p:sldId id="1097" r:id="rId51"/>
    <p:sldId id="1111" r:id="rId52"/>
    <p:sldId id="1098" r:id="rId53"/>
    <p:sldId id="1104" r:id="rId54"/>
    <p:sldId id="1112" r:id="rId55"/>
    <p:sldId id="1101" r:id="rId56"/>
    <p:sldId id="1102" r:id="rId57"/>
    <p:sldId id="298" r:id="rId58"/>
  </p:sldIdLst>
  <p:sldSz cx="12192000" cy="6858000"/>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B2B801-562F-AE01-0031-ADD115587443}" name="Małgorzata Petrusewicz" initials="MP" userId="S::malgorzata.petrusewicz@lawp.lubelskie.pl::2ea4d896-bfe9-4b1f-b512-ea9e0a785a35" providerId="AD"/>
  <p188:author id="{7220D522-FA08-EBA7-8DB0-90D958E617BC}" name="Dominika Tkaczyk" initials="DT" userId="S::dominika.tkaczyk@lawp.lubelskie.pl::9be55c5e-7928-4ff0-a1ab-d52367cfbf8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ADD7F4"/>
    <a:srgbClr val="003569"/>
    <a:srgbClr val="E4EAEF"/>
    <a:srgbClr val="002060"/>
    <a:srgbClr val="FFD618"/>
    <a:srgbClr val="1508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Styl jasny 2 — Ak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3" autoAdjust="0"/>
    <p:restoredTop sz="83933" autoAdjust="0"/>
  </p:normalViewPr>
  <p:slideViewPr>
    <p:cSldViewPr snapToGrid="0">
      <p:cViewPr varScale="1">
        <p:scale>
          <a:sx n="93" d="100"/>
          <a:sy n="93" d="100"/>
        </p:scale>
        <p:origin x="1212"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handoutMaster" Target="handoutMasters/handoutMaster1.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9598C1-1E42-4C35-8141-E0F72900C1AD}"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657973DC-1C71-447B-826F-76840616FA86}">
      <dgm:prSet custT="1"/>
      <dgm:spPr/>
      <dgm:t>
        <a:bodyPr/>
        <a:lstStyle/>
        <a:p>
          <a:r>
            <a:rPr lang="pl-PL" sz="1800" b="1" dirty="0">
              <a:solidFill>
                <a:srgbClr val="003399"/>
              </a:solidFill>
              <a:latin typeface="Open Sans" panose="020B0606030504020204" pitchFamily="34" charset="0"/>
              <a:cs typeface="Open Sans" panose="020B0606030504020204" pitchFamily="34" charset="0"/>
            </a:rPr>
            <a:t>Warunki spełnienia zasady konkurencyjności</a:t>
          </a:r>
          <a:r>
            <a:rPr lang="pl-PL" sz="1800" dirty="0">
              <a:solidFill>
                <a:srgbClr val="003399"/>
              </a:solidFill>
              <a:latin typeface="Open Sans" panose="020B0606030504020204" pitchFamily="34" charset="0"/>
              <a:cs typeface="Open Sans" panose="020B0606030504020204" pitchFamily="34" charset="0"/>
            </a:rPr>
            <a:t>:</a:t>
          </a:r>
          <a:endParaRPr lang="en-US" sz="1800" dirty="0">
            <a:solidFill>
              <a:srgbClr val="003399"/>
            </a:solidFill>
            <a:latin typeface="Open Sans" panose="020B0606030504020204" pitchFamily="34" charset="0"/>
            <a:cs typeface="Open Sans" panose="020B0606030504020204" pitchFamily="34" charset="0"/>
          </a:endParaRPr>
        </a:p>
      </dgm:t>
      <dgm:extLst>
        <a:ext uri="{E40237B7-FDA0-4F09-8148-C483321AD2D9}">
          <dgm14:cNvPr xmlns:dgm14="http://schemas.microsoft.com/office/drawing/2010/diagram" id="0" name="" descr="Warunki spełnienia zasady konkurencyjności:&#10;"/>
        </a:ext>
      </dgm:extLst>
    </dgm:pt>
    <dgm:pt modelId="{4533845C-A076-4A57-B413-9D042672FF53}" type="parTrans" cxnId="{919708D6-56DE-417D-B90C-E943FBDFE430}">
      <dgm:prSet/>
      <dgm:spPr/>
      <dgm:t>
        <a:bodyPr/>
        <a:lstStyle/>
        <a:p>
          <a:endParaRPr lang="en-US"/>
        </a:p>
      </dgm:t>
    </dgm:pt>
    <dgm:pt modelId="{876A7FE9-7EA9-4F34-9DFC-C27F978A3CAD}" type="sibTrans" cxnId="{919708D6-56DE-417D-B90C-E943FBDFE430}">
      <dgm:prSet/>
      <dgm:spPr/>
      <dgm:t>
        <a:bodyPr/>
        <a:lstStyle/>
        <a:p>
          <a:endParaRPr lang="en-US"/>
        </a:p>
      </dgm:t>
    </dgm:pt>
    <dgm:pt modelId="{C2CC2AFD-62C4-412F-BC54-D03F8E623FFB}">
      <dgm:prSet custT="1"/>
      <dgm:spPr/>
      <dgm:t>
        <a:bodyPr/>
        <a:lstStyle/>
        <a:p>
          <a:r>
            <a:rPr lang="pl-PL" sz="1800" dirty="0">
              <a:solidFill>
                <a:srgbClr val="003399"/>
              </a:solidFill>
              <a:latin typeface="Open Sans" panose="020B0606030504020204" pitchFamily="34" charset="0"/>
              <a:cs typeface="Open Sans" panose="020B0606030504020204" pitchFamily="34" charset="0"/>
            </a:rPr>
            <a:t>upublicznienie zapytania ofertowego zawierającego wszelkie niezbędne informacje wynikające z Wytycznych, </a:t>
          </a:r>
          <a:endParaRPr lang="en-US" sz="1800" dirty="0">
            <a:solidFill>
              <a:srgbClr val="003399"/>
            </a:solidFill>
            <a:latin typeface="Open Sans" panose="020B0606030504020204" pitchFamily="34" charset="0"/>
            <a:cs typeface="Open Sans" panose="020B0606030504020204" pitchFamily="34" charset="0"/>
          </a:endParaRPr>
        </a:p>
      </dgm:t>
      <dgm:extLst>
        <a:ext uri="{E40237B7-FDA0-4F09-8148-C483321AD2D9}">
          <dgm14:cNvPr xmlns:dgm14="http://schemas.microsoft.com/office/drawing/2010/diagram" id="0" name="" descr="upublicznienie zapytania ofertowego zawierającego wszelkie niezbędne informacje wynikające z Wytycznych, &#10;"/>
        </a:ext>
      </dgm:extLst>
    </dgm:pt>
    <dgm:pt modelId="{62FF1C2E-0ACB-4AD3-96A4-CA22AD7ED6D5}" type="parTrans" cxnId="{6ACB88F1-9F87-4B7E-BBC7-78691595183E}">
      <dgm:prSet/>
      <dgm:spPr/>
      <dgm:t>
        <a:bodyPr/>
        <a:lstStyle/>
        <a:p>
          <a:endParaRPr lang="en-US"/>
        </a:p>
      </dgm:t>
    </dgm:pt>
    <dgm:pt modelId="{4CC262CE-3074-4AC3-A995-736222905B44}" type="sibTrans" cxnId="{6ACB88F1-9F87-4B7E-BBC7-78691595183E}">
      <dgm:prSet/>
      <dgm:spPr/>
      <dgm:t>
        <a:bodyPr/>
        <a:lstStyle/>
        <a:p>
          <a:endParaRPr lang="en-US"/>
        </a:p>
      </dgm:t>
    </dgm:pt>
    <dgm:pt modelId="{8A884356-C5A7-45BF-A632-46B11CAF3498}">
      <dgm:prSet custT="1"/>
      <dgm:spPr/>
      <dgm:t>
        <a:bodyPr/>
        <a:lstStyle/>
        <a:p>
          <a:r>
            <a:rPr lang="pl-PL" sz="1800" dirty="0">
              <a:solidFill>
                <a:srgbClr val="003399"/>
              </a:solidFill>
              <a:latin typeface="Open Sans" panose="020B0606030504020204" pitchFamily="34" charset="0"/>
              <a:cs typeface="Open Sans" panose="020B0606030504020204" pitchFamily="34" charset="0"/>
            </a:rPr>
            <a:t>wybór najkorzystniejszej oferty zgodnej z opisem przedmiotu zamówienia, złożonej przez wykonawcę spełniającego warunki udziału w postępowaniu w oparciu o ustalone w zapytaniu kryteria oceny ofert</a:t>
          </a:r>
          <a:r>
            <a:rPr lang="pl-PL" sz="1800" dirty="0">
              <a:solidFill>
                <a:srgbClr val="003399"/>
              </a:solidFill>
            </a:rPr>
            <a:t>.</a:t>
          </a:r>
          <a:endParaRPr lang="en-US" sz="1800" dirty="0">
            <a:solidFill>
              <a:srgbClr val="003399"/>
            </a:solidFill>
          </a:endParaRPr>
        </a:p>
      </dgm:t>
      <dgm:extLst>
        <a:ext uri="{E40237B7-FDA0-4F09-8148-C483321AD2D9}">
          <dgm14:cNvPr xmlns:dgm14="http://schemas.microsoft.com/office/drawing/2010/diagram" id="0" name="" descr="wybór najkorzystniejszej oferty zgodnej z opisem przedmiotu zamówienia, złożonej przez wykonawcę spełniającego warunki udziału w postępowaniu w oparciu o ustalone w zapytaniu kryteria oceny ofert.&#10;"/>
        </a:ext>
      </dgm:extLst>
    </dgm:pt>
    <dgm:pt modelId="{D0EA1F57-381F-41D7-9941-022CECFC385A}" type="parTrans" cxnId="{0037B253-252B-4BF9-8ABF-64D2D08BD062}">
      <dgm:prSet/>
      <dgm:spPr/>
      <dgm:t>
        <a:bodyPr/>
        <a:lstStyle/>
        <a:p>
          <a:endParaRPr lang="en-US"/>
        </a:p>
      </dgm:t>
    </dgm:pt>
    <dgm:pt modelId="{EE8B300E-5958-40A7-BC57-34213DC534D1}" type="sibTrans" cxnId="{0037B253-252B-4BF9-8ABF-64D2D08BD062}">
      <dgm:prSet/>
      <dgm:spPr/>
      <dgm:t>
        <a:bodyPr/>
        <a:lstStyle/>
        <a:p>
          <a:endParaRPr lang="en-US"/>
        </a:p>
      </dgm:t>
    </dgm:pt>
    <dgm:pt modelId="{3950066E-2CAC-4029-B333-5F97F522AC9D}">
      <dgm:prSet custT="1"/>
      <dgm:spPr/>
      <dgm:t>
        <a:bodyPr/>
        <a:lstStyle/>
        <a:p>
          <a:r>
            <a:rPr lang="pl-PL" sz="1800" dirty="0">
              <a:solidFill>
                <a:srgbClr val="003399"/>
              </a:solidFill>
              <a:latin typeface="Open Sans" panose="020B0606030504020204" pitchFamily="34" charset="0"/>
              <a:cs typeface="Open Sans" panose="020B0606030504020204" pitchFamily="34" charset="0"/>
            </a:rPr>
            <a:t>Ponadto, dla zamówień realizowanych zgodnie z zasadą konkurencyjności wymagane jest: </a:t>
          </a:r>
          <a:endParaRPr lang="en-US" sz="1800" dirty="0">
            <a:solidFill>
              <a:srgbClr val="003399"/>
            </a:solidFill>
            <a:latin typeface="Open Sans" panose="020B0606030504020204" pitchFamily="34" charset="0"/>
            <a:cs typeface="Open Sans" panose="020B0606030504020204" pitchFamily="34" charset="0"/>
          </a:endParaRPr>
        </a:p>
      </dgm:t>
      <dgm:extLst>
        <a:ext uri="{E40237B7-FDA0-4F09-8148-C483321AD2D9}">
          <dgm14:cNvPr xmlns:dgm14="http://schemas.microsoft.com/office/drawing/2010/diagram" id="0" name="" descr="Ponadto, dla zamówień realizowanych zgodnie z zasadą konkurencyjności wymagane jest: &#10;"/>
        </a:ext>
      </dgm:extLst>
    </dgm:pt>
    <dgm:pt modelId="{ABA1DCDF-60BE-4234-8108-B6362ADC81DA}" type="parTrans" cxnId="{5CEB17CF-B360-4F06-861E-8629EFC3377B}">
      <dgm:prSet/>
      <dgm:spPr/>
      <dgm:t>
        <a:bodyPr/>
        <a:lstStyle/>
        <a:p>
          <a:endParaRPr lang="en-US"/>
        </a:p>
      </dgm:t>
    </dgm:pt>
    <dgm:pt modelId="{A024001E-C0E6-403A-B875-6EA5C6893F71}" type="sibTrans" cxnId="{5CEB17CF-B360-4F06-861E-8629EFC3377B}">
      <dgm:prSet/>
      <dgm:spPr/>
      <dgm:t>
        <a:bodyPr/>
        <a:lstStyle/>
        <a:p>
          <a:endParaRPr lang="en-US"/>
        </a:p>
      </dgm:t>
    </dgm:pt>
    <dgm:pt modelId="{3EEB8F64-ADB5-429C-BC5D-A359C85D19D5}">
      <dgm:prSet custT="1"/>
      <dgm:spPr/>
      <dgm:t>
        <a:bodyPr/>
        <a:lstStyle/>
        <a:p>
          <a:r>
            <a:rPr lang="pl-PL" sz="1800" dirty="0">
              <a:solidFill>
                <a:srgbClr val="003399"/>
              </a:solidFill>
              <a:latin typeface="Open Sans" panose="020B0606030504020204" pitchFamily="34" charset="0"/>
              <a:cs typeface="Open Sans" panose="020B0606030504020204" pitchFamily="34" charset="0"/>
            </a:rPr>
            <a:t>udokumentowanie wyboru wykonawcy odpowiednim protokołem z postępowania</a:t>
          </a:r>
          <a:r>
            <a:rPr lang="pl-PL" sz="1800" dirty="0">
              <a:solidFill>
                <a:srgbClr val="003399"/>
              </a:solidFill>
            </a:rPr>
            <a:t>,</a:t>
          </a:r>
          <a:endParaRPr lang="en-US" sz="1800" dirty="0">
            <a:solidFill>
              <a:srgbClr val="003399"/>
            </a:solidFill>
          </a:endParaRPr>
        </a:p>
      </dgm:t>
      <dgm:extLst>
        <a:ext uri="{E40237B7-FDA0-4F09-8148-C483321AD2D9}">
          <dgm14:cNvPr xmlns:dgm14="http://schemas.microsoft.com/office/drawing/2010/diagram" id="0" name="" descr="udokumentowanie wyboru wykonawcy odpowiednim protokołem z postępowania,&#10;"/>
        </a:ext>
      </dgm:extLst>
    </dgm:pt>
    <dgm:pt modelId="{70BCE428-7398-4536-B54E-BC4EFD16EE96}" type="parTrans" cxnId="{5159CAB0-9C97-4106-9ACB-FE4B3D28090A}">
      <dgm:prSet/>
      <dgm:spPr/>
      <dgm:t>
        <a:bodyPr/>
        <a:lstStyle/>
        <a:p>
          <a:endParaRPr lang="en-US"/>
        </a:p>
      </dgm:t>
    </dgm:pt>
    <dgm:pt modelId="{802B06DF-F6D7-471F-A827-8538B5894216}" type="sibTrans" cxnId="{5159CAB0-9C97-4106-9ACB-FE4B3D28090A}">
      <dgm:prSet/>
      <dgm:spPr/>
      <dgm:t>
        <a:bodyPr/>
        <a:lstStyle/>
        <a:p>
          <a:endParaRPr lang="en-US"/>
        </a:p>
      </dgm:t>
    </dgm:pt>
    <dgm:pt modelId="{12087926-D401-47D5-9A03-1629CAE3F09A}">
      <dgm:prSet custT="1"/>
      <dgm:spPr/>
      <dgm:t>
        <a:bodyPr/>
        <a:lstStyle/>
        <a:p>
          <a:r>
            <a:rPr lang="pl-PL" sz="1800" dirty="0">
              <a:solidFill>
                <a:srgbClr val="003399"/>
              </a:solidFill>
              <a:latin typeface="Open Sans" panose="020B0606030504020204" pitchFamily="34" charset="0"/>
              <a:cs typeface="Open Sans" panose="020B0606030504020204" pitchFamily="34" charset="0"/>
            </a:rPr>
            <a:t>zawarcie umowy z wykonawcą z formie pisemnej lub elektronicznej,</a:t>
          </a:r>
          <a:endParaRPr lang="en-US" sz="1800" dirty="0">
            <a:solidFill>
              <a:srgbClr val="003399"/>
            </a:solidFill>
            <a:latin typeface="Open Sans" panose="020B0606030504020204" pitchFamily="34" charset="0"/>
            <a:cs typeface="Open Sans" panose="020B0606030504020204" pitchFamily="34" charset="0"/>
          </a:endParaRPr>
        </a:p>
      </dgm:t>
      <dgm:extLst>
        <a:ext uri="{E40237B7-FDA0-4F09-8148-C483321AD2D9}">
          <dgm14:cNvPr xmlns:dgm14="http://schemas.microsoft.com/office/drawing/2010/diagram" id="0" name="" descr="zawarcie pisemnej umowy z wykonawcą, &#10;"/>
        </a:ext>
      </dgm:extLst>
    </dgm:pt>
    <dgm:pt modelId="{05A65B61-8560-43F6-B51D-9EB4E7458DD9}" type="parTrans" cxnId="{B8295E4A-DB28-409C-93C8-E44541C1FE51}">
      <dgm:prSet/>
      <dgm:spPr/>
      <dgm:t>
        <a:bodyPr/>
        <a:lstStyle/>
        <a:p>
          <a:endParaRPr lang="en-US"/>
        </a:p>
      </dgm:t>
    </dgm:pt>
    <dgm:pt modelId="{F8755226-12F4-4A0F-AE5C-AEF59E51CDE5}" type="sibTrans" cxnId="{B8295E4A-DB28-409C-93C8-E44541C1FE51}">
      <dgm:prSet/>
      <dgm:spPr/>
      <dgm:t>
        <a:bodyPr/>
        <a:lstStyle/>
        <a:p>
          <a:endParaRPr lang="en-US"/>
        </a:p>
      </dgm:t>
    </dgm:pt>
    <dgm:pt modelId="{34A9FB8C-DCFE-4C87-A490-BDAC21F33C84}">
      <dgm:prSet custT="1"/>
      <dgm:spPr/>
      <dgm:t>
        <a:bodyPr/>
        <a:lstStyle/>
        <a:p>
          <a:r>
            <a:rPr lang="pl-PL" sz="1800" dirty="0">
              <a:solidFill>
                <a:srgbClr val="003399"/>
              </a:solidFill>
              <a:latin typeface="Open Sans" panose="020B0606030504020204" pitchFamily="34" charset="0"/>
              <a:cs typeface="Open Sans" panose="020B0606030504020204" pitchFamily="34" charset="0"/>
            </a:rPr>
            <a:t>upublicznienie wyników postępowania.</a:t>
          </a:r>
          <a:endParaRPr lang="en-US" sz="1800" dirty="0">
            <a:solidFill>
              <a:srgbClr val="003399"/>
            </a:solidFill>
            <a:latin typeface="Open Sans" panose="020B0606030504020204" pitchFamily="34" charset="0"/>
            <a:cs typeface="Open Sans" panose="020B0606030504020204" pitchFamily="34" charset="0"/>
          </a:endParaRPr>
        </a:p>
      </dgm:t>
      <dgm:extLst>
        <a:ext uri="{E40237B7-FDA0-4F09-8148-C483321AD2D9}">
          <dgm14:cNvPr xmlns:dgm14="http://schemas.microsoft.com/office/drawing/2010/diagram" id="0" name="" descr="upublicznienie wyników postępowania&#10;"/>
        </a:ext>
      </dgm:extLst>
    </dgm:pt>
    <dgm:pt modelId="{A242C7FA-3E50-4D3C-819B-75419C8AA8B9}" type="parTrans" cxnId="{08E2D8E5-CE02-4A3E-BD51-138975392E2A}">
      <dgm:prSet/>
      <dgm:spPr/>
      <dgm:t>
        <a:bodyPr/>
        <a:lstStyle/>
        <a:p>
          <a:endParaRPr lang="en-US"/>
        </a:p>
      </dgm:t>
    </dgm:pt>
    <dgm:pt modelId="{509133F8-927C-491C-83F4-B83A2594B6F9}" type="sibTrans" cxnId="{08E2D8E5-CE02-4A3E-BD51-138975392E2A}">
      <dgm:prSet/>
      <dgm:spPr/>
      <dgm:t>
        <a:bodyPr/>
        <a:lstStyle/>
        <a:p>
          <a:endParaRPr lang="en-US"/>
        </a:p>
      </dgm:t>
    </dgm:pt>
    <dgm:pt modelId="{9932FC7A-D37B-4A41-9E1F-2B2E865D4F2F}" type="pres">
      <dgm:prSet presAssocID="{999598C1-1E42-4C35-8141-E0F72900C1AD}" presName="linear" presStyleCnt="0">
        <dgm:presLayoutVars>
          <dgm:animLvl val="lvl"/>
          <dgm:resizeHandles val="exact"/>
        </dgm:presLayoutVars>
      </dgm:prSet>
      <dgm:spPr/>
    </dgm:pt>
    <dgm:pt modelId="{7C59D99E-F112-4789-899B-1B49227899A5}" type="pres">
      <dgm:prSet presAssocID="{657973DC-1C71-447B-826F-76840616FA86}" presName="parentText" presStyleLbl="node1" presStyleIdx="0" presStyleCnt="7" custLinFactNeighborX="-6898" custLinFactNeighborY="-35523">
        <dgm:presLayoutVars>
          <dgm:chMax val="0"/>
          <dgm:bulletEnabled val="1"/>
        </dgm:presLayoutVars>
      </dgm:prSet>
      <dgm:spPr/>
    </dgm:pt>
    <dgm:pt modelId="{9BA13961-C09B-4F97-AECA-BAB370F5BE53}" type="pres">
      <dgm:prSet presAssocID="{876A7FE9-7EA9-4F34-9DFC-C27F978A3CAD}" presName="spacer" presStyleCnt="0"/>
      <dgm:spPr/>
    </dgm:pt>
    <dgm:pt modelId="{21D0BECD-97A9-40C3-89F8-CA960A9DF36C}" type="pres">
      <dgm:prSet presAssocID="{C2CC2AFD-62C4-412F-BC54-D03F8E623FFB}" presName="parentText" presStyleLbl="node1" presStyleIdx="1" presStyleCnt="7" custScaleX="87214" custLinFactNeighborX="-9956">
        <dgm:presLayoutVars>
          <dgm:chMax val="0"/>
          <dgm:bulletEnabled val="1"/>
        </dgm:presLayoutVars>
      </dgm:prSet>
      <dgm:spPr/>
    </dgm:pt>
    <dgm:pt modelId="{7665975F-E1B5-4B9C-BB0D-5166BBB660F8}" type="pres">
      <dgm:prSet presAssocID="{4CC262CE-3074-4AC3-A995-736222905B44}" presName="spacer" presStyleCnt="0"/>
      <dgm:spPr/>
    </dgm:pt>
    <dgm:pt modelId="{B9EBB168-1778-4BF0-8BC0-C58518A9BB3F}" type="pres">
      <dgm:prSet presAssocID="{8A884356-C5A7-45BF-A632-46B11CAF3498}" presName="parentText" presStyleLbl="node1" presStyleIdx="2" presStyleCnt="7" custScaleX="91362" custLinFactY="-8844" custLinFactNeighborX="-4890" custLinFactNeighborY="-100000">
        <dgm:presLayoutVars>
          <dgm:chMax val="0"/>
          <dgm:bulletEnabled val="1"/>
        </dgm:presLayoutVars>
      </dgm:prSet>
      <dgm:spPr/>
    </dgm:pt>
    <dgm:pt modelId="{552DA27F-397D-4ABF-A7C3-508502EC3A1A}" type="pres">
      <dgm:prSet presAssocID="{EE8B300E-5958-40A7-BC57-34213DC534D1}" presName="spacer" presStyleCnt="0"/>
      <dgm:spPr/>
    </dgm:pt>
    <dgm:pt modelId="{66864C0B-92B5-4F9E-AE6D-DBE130C0B801}" type="pres">
      <dgm:prSet presAssocID="{3950066E-2CAC-4029-B333-5F97F522AC9D}" presName="parentText" presStyleLbl="node1" presStyleIdx="3" presStyleCnt="7" custScaleY="90127" custLinFactY="-7172" custLinFactNeighborY="-100000">
        <dgm:presLayoutVars>
          <dgm:chMax val="0"/>
          <dgm:bulletEnabled val="1"/>
        </dgm:presLayoutVars>
      </dgm:prSet>
      <dgm:spPr/>
    </dgm:pt>
    <dgm:pt modelId="{E6E346C2-9371-47EB-8C0C-177FECC14177}" type="pres">
      <dgm:prSet presAssocID="{A024001E-C0E6-403A-B875-6EA5C6893F71}" presName="spacer" presStyleCnt="0"/>
      <dgm:spPr/>
    </dgm:pt>
    <dgm:pt modelId="{987702C2-D66A-4E32-B3DB-65C5DD602180}" type="pres">
      <dgm:prSet presAssocID="{3EEB8F64-ADB5-429C-BC5D-A359C85D19D5}" presName="parentText" presStyleLbl="node1" presStyleIdx="4" presStyleCnt="7" custScaleY="59746" custLinFactY="-8870" custLinFactNeighborX="3235" custLinFactNeighborY="-100000">
        <dgm:presLayoutVars>
          <dgm:chMax val="0"/>
          <dgm:bulletEnabled val="1"/>
        </dgm:presLayoutVars>
      </dgm:prSet>
      <dgm:spPr/>
    </dgm:pt>
    <dgm:pt modelId="{72EA21D2-94A2-4B0A-A6E6-FA1AFD2A736E}" type="pres">
      <dgm:prSet presAssocID="{802B06DF-F6D7-471F-A827-8538B5894216}" presName="spacer" presStyleCnt="0"/>
      <dgm:spPr/>
    </dgm:pt>
    <dgm:pt modelId="{C9D8A1F1-072F-4B55-B173-7408B87B5F81}" type="pres">
      <dgm:prSet presAssocID="{12087926-D401-47D5-9A03-1629CAE3F09A}" presName="parentText" presStyleLbl="node1" presStyleIdx="5" presStyleCnt="7" custScaleY="68738" custLinFactY="-15845" custLinFactNeighborX="374" custLinFactNeighborY="-100000">
        <dgm:presLayoutVars>
          <dgm:chMax val="0"/>
          <dgm:bulletEnabled val="1"/>
        </dgm:presLayoutVars>
      </dgm:prSet>
      <dgm:spPr/>
    </dgm:pt>
    <dgm:pt modelId="{479ABCCD-D368-490F-BEB8-10A23AE2CA43}" type="pres">
      <dgm:prSet presAssocID="{F8755226-12F4-4A0F-AE5C-AEF59E51CDE5}" presName="spacer" presStyleCnt="0"/>
      <dgm:spPr/>
    </dgm:pt>
    <dgm:pt modelId="{5C0D0756-B5A4-4EA0-84FB-435D2F8CD869}" type="pres">
      <dgm:prSet presAssocID="{34A9FB8C-DCFE-4C87-A490-BDAC21F33C84}" presName="parentText" presStyleLbl="node1" presStyleIdx="6" presStyleCnt="7" custScaleY="54303" custLinFactY="-19544" custLinFactNeighborX="276" custLinFactNeighborY="-100000">
        <dgm:presLayoutVars>
          <dgm:chMax val="0"/>
          <dgm:bulletEnabled val="1"/>
        </dgm:presLayoutVars>
      </dgm:prSet>
      <dgm:spPr/>
    </dgm:pt>
  </dgm:ptLst>
  <dgm:cxnLst>
    <dgm:cxn modelId="{CE44C30C-035D-4B00-BF8B-6077D83B2B22}" type="presOf" srcId="{3950066E-2CAC-4029-B333-5F97F522AC9D}" destId="{66864C0B-92B5-4F9E-AE6D-DBE130C0B801}" srcOrd="0" destOrd="0" presId="urn:microsoft.com/office/officeart/2005/8/layout/vList2"/>
    <dgm:cxn modelId="{3C41EE17-8DB5-4BAE-8152-2BDEF6334D97}" type="presOf" srcId="{657973DC-1C71-447B-826F-76840616FA86}" destId="{7C59D99E-F112-4789-899B-1B49227899A5}" srcOrd="0" destOrd="0" presId="urn:microsoft.com/office/officeart/2005/8/layout/vList2"/>
    <dgm:cxn modelId="{4586EE60-3603-4A99-B27C-F1953B437227}" type="presOf" srcId="{34A9FB8C-DCFE-4C87-A490-BDAC21F33C84}" destId="{5C0D0756-B5A4-4EA0-84FB-435D2F8CD869}" srcOrd="0" destOrd="0" presId="urn:microsoft.com/office/officeart/2005/8/layout/vList2"/>
    <dgm:cxn modelId="{4E7DAD48-39D3-45BB-BBCE-D6C17EBDAD7E}" type="presOf" srcId="{8A884356-C5A7-45BF-A632-46B11CAF3498}" destId="{B9EBB168-1778-4BF0-8BC0-C58518A9BB3F}" srcOrd="0" destOrd="0" presId="urn:microsoft.com/office/officeart/2005/8/layout/vList2"/>
    <dgm:cxn modelId="{B8295E4A-DB28-409C-93C8-E44541C1FE51}" srcId="{999598C1-1E42-4C35-8141-E0F72900C1AD}" destId="{12087926-D401-47D5-9A03-1629CAE3F09A}" srcOrd="5" destOrd="0" parTransId="{05A65B61-8560-43F6-B51D-9EB4E7458DD9}" sibTransId="{F8755226-12F4-4A0F-AE5C-AEF59E51CDE5}"/>
    <dgm:cxn modelId="{0037B253-252B-4BF9-8ABF-64D2D08BD062}" srcId="{999598C1-1E42-4C35-8141-E0F72900C1AD}" destId="{8A884356-C5A7-45BF-A632-46B11CAF3498}" srcOrd="2" destOrd="0" parTransId="{D0EA1F57-381F-41D7-9941-022CECFC385A}" sibTransId="{EE8B300E-5958-40A7-BC57-34213DC534D1}"/>
    <dgm:cxn modelId="{A933B88A-934C-463C-A1D6-D9A771753ABB}" type="presOf" srcId="{999598C1-1E42-4C35-8141-E0F72900C1AD}" destId="{9932FC7A-D37B-4A41-9E1F-2B2E865D4F2F}" srcOrd="0" destOrd="0" presId="urn:microsoft.com/office/officeart/2005/8/layout/vList2"/>
    <dgm:cxn modelId="{F815E699-9BD1-46CF-B78D-016076D98759}" type="presOf" srcId="{3EEB8F64-ADB5-429C-BC5D-A359C85D19D5}" destId="{987702C2-D66A-4E32-B3DB-65C5DD602180}" srcOrd="0" destOrd="0" presId="urn:microsoft.com/office/officeart/2005/8/layout/vList2"/>
    <dgm:cxn modelId="{5159CAB0-9C97-4106-9ACB-FE4B3D28090A}" srcId="{999598C1-1E42-4C35-8141-E0F72900C1AD}" destId="{3EEB8F64-ADB5-429C-BC5D-A359C85D19D5}" srcOrd="4" destOrd="0" parTransId="{70BCE428-7398-4536-B54E-BC4EFD16EE96}" sibTransId="{802B06DF-F6D7-471F-A827-8538B5894216}"/>
    <dgm:cxn modelId="{5CEB17CF-B360-4F06-861E-8629EFC3377B}" srcId="{999598C1-1E42-4C35-8141-E0F72900C1AD}" destId="{3950066E-2CAC-4029-B333-5F97F522AC9D}" srcOrd="3" destOrd="0" parTransId="{ABA1DCDF-60BE-4234-8108-B6362ADC81DA}" sibTransId="{A024001E-C0E6-403A-B875-6EA5C6893F71}"/>
    <dgm:cxn modelId="{3FE31CD2-F1FE-47C9-BE59-16D76E12AA39}" type="presOf" srcId="{12087926-D401-47D5-9A03-1629CAE3F09A}" destId="{C9D8A1F1-072F-4B55-B173-7408B87B5F81}" srcOrd="0" destOrd="0" presId="urn:microsoft.com/office/officeart/2005/8/layout/vList2"/>
    <dgm:cxn modelId="{919708D6-56DE-417D-B90C-E943FBDFE430}" srcId="{999598C1-1E42-4C35-8141-E0F72900C1AD}" destId="{657973DC-1C71-447B-826F-76840616FA86}" srcOrd="0" destOrd="0" parTransId="{4533845C-A076-4A57-B413-9D042672FF53}" sibTransId="{876A7FE9-7EA9-4F34-9DFC-C27F978A3CAD}"/>
    <dgm:cxn modelId="{202881D8-9D5D-4A3C-B12C-EDC8C0D9F765}" type="presOf" srcId="{C2CC2AFD-62C4-412F-BC54-D03F8E623FFB}" destId="{21D0BECD-97A9-40C3-89F8-CA960A9DF36C}" srcOrd="0" destOrd="0" presId="urn:microsoft.com/office/officeart/2005/8/layout/vList2"/>
    <dgm:cxn modelId="{08E2D8E5-CE02-4A3E-BD51-138975392E2A}" srcId="{999598C1-1E42-4C35-8141-E0F72900C1AD}" destId="{34A9FB8C-DCFE-4C87-A490-BDAC21F33C84}" srcOrd="6" destOrd="0" parTransId="{A242C7FA-3E50-4D3C-819B-75419C8AA8B9}" sibTransId="{509133F8-927C-491C-83F4-B83A2594B6F9}"/>
    <dgm:cxn modelId="{6ACB88F1-9F87-4B7E-BBC7-78691595183E}" srcId="{999598C1-1E42-4C35-8141-E0F72900C1AD}" destId="{C2CC2AFD-62C4-412F-BC54-D03F8E623FFB}" srcOrd="1" destOrd="0" parTransId="{62FF1C2E-0ACB-4AD3-96A4-CA22AD7ED6D5}" sibTransId="{4CC262CE-3074-4AC3-A995-736222905B44}"/>
    <dgm:cxn modelId="{53C7A89F-C642-4EA6-95F6-015C6383D950}" type="presParOf" srcId="{9932FC7A-D37B-4A41-9E1F-2B2E865D4F2F}" destId="{7C59D99E-F112-4789-899B-1B49227899A5}" srcOrd="0" destOrd="0" presId="urn:microsoft.com/office/officeart/2005/8/layout/vList2"/>
    <dgm:cxn modelId="{A2F8E4F7-4EBD-4D43-8ECD-628537526077}" type="presParOf" srcId="{9932FC7A-D37B-4A41-9E1F-2B2E865D4F2F}" destId="{9BA13961-C09B-4F97-AECA-BAB370F5BE53}" srcOrd="1" destOrd="0" presId="urn:microsoft.com/office/officeart/2005/8/layout/vList2"/>
    <dgm:cxn modelId="{3E0C01A1-A261-4404-9462-4431C65C7F52}" type="presParOf" srcId="{9932FC7A-D37B-4A41-9E1F-2B2E865D4F2F}" destId="{21D0BECD-97A9-40C3-89F8-CA960A9DF36C}" srcOrd="2" destOrd="0" presId="urn:microsoft.com/office/officeart/2005/8/layout/vList2"/>
    <dgm:cxn modelId="{28DD28EE-56E9-48CA-B9F2-53C09A0A58C7}" type="presParOf" srcId="{9932FC7A-D37B-4A41-9E1F-2B2E865D4F2F}" destId="{7665975F-E1B5-4B9C-BB0D-5166BBB660F8}" srcOrd="3" destOrd="0" presId="urn:microsoft.com/office/officeart/2005/8/layout/vList2"/>
    <dgm:cxn modelId="{B01E61B4-877E-437A-B51C-C0997407E0E0}" type="presParOf" srcId="{9932FC7A-D37B-4A41-9E1F-2B2E865D4F2F}" destId="{B9EBB168-1778-4BF0-8BC0-C58518A9BB3F}" srcOrd="4" destOrd="0" presId="urn:microsoft.com/office/officeart/2005/8/layout/vList2"/>
    <dgm:cxn modelId="{D468FC59-EF22-4967-9C58-17D7CA5238F3}" type="presParOf" srcId="{9932FC7A-D37B-4A41-9E1F-2B2E865D4F2F}" destId="{552DA27F-397D-4ABF-A7C3-508502EC3A1A}" srcOrd="5" destOrd="0" presId="urn:microsoft.com/office/officeart/2005/8/layout/vList2"/>
    <dgm:cxn modelId="{633AD36F-00E1-4DE2-B1F2-4292405EA1CF}" type="presParOf" srcId="{9932FC7A-D37B-4A41-9E1F-2B2E865D4F2F}" destId="{66864C0B-92B5-4F9E-AE6D-DBE130C0B801}" srcOrd="6" destOrd="0" presId="urn:microsoft.com/office/officeart/2005/8/layout/vList2"/>
    <dgm:cxn modelId="{0B13302D-9838-48EB-94D0-C67385D9EE4A}" type="presParOf" srcId="{9932FC7A-D37B-4A41-9E1F-2B2E865D4F2F}" destId="{E6E346C2-9371-47EB-8C0C-177FECC14177}" srcOrd="7" destOrd="0" presId="urn:microsoft.com/office/officeart/2005/8/layout/vList2"/>
    <dgm:cxn modelId="{3C49D298-CC3D-478A-BDA4-0D9927100D0A}" type="presParOf" srcId="{9932FC7A-D37B-4A41-9E1F-2B2E865D4F2F}" destId="{987702C2-D66A-4E32-B3DB-65C5DD602180}" srcOrd="8" destOrd="0" presId="urn:microsoft.com/office/officeart/2005/8/layout/vList2"/>
    <dgm:cxn modelId="{91D12877-3030-4676-865E-8A8754AC3CDA}" type="presParOf" srcId="{9932FC7A-D37B-4A41-9E1F-2B2E865D4F2F}" destId="{72EA21D2-94A2-4B0A-A6E6-FA1AFD2A736E}" srcOrd="9" destOrd="0" presId="urn:microsoft.com/office/officeart/2005/8/layout/vList2"/>
    <dgm:cxn modelId="{16F679A9-347A-4E3F-A865-2385232F69C0}" type="presParOf" srcId="{9932FC7A-D37B-4A41-9E1F-2B2E865D4F2F}" destId="{C9D8A1F1-072F-4B55-B173-7408B87B5F81}" srcOrd="10" destOrd="0" presId="urn:microsoft.com/office/officeart/2005/8/layout/vList2"/>
    <dgm:cxn modelId="{E0F2B9F5-1747-43ED-B121-4E022E8B5FC8}" type="presParOf" srcId="{9932FC7A-D37B-4A41-9E1F-2B2E865D4F2F}" destId="{479ABCCD-D368-490F-BEB8-10A23AE2CA43}" srcOrd="11" destOrd="0" presId="urn:microsoft.com/office/officeart/2005/8/layout/vList2"/>
    <dgm:cxn modelId="{0F4F363A-47BB-4635-91F4-4BBEFA4BEF06}" type="presParOf" srcId="{9932FC7A-D37B-4A41-9E1F-2B2E865D4F2F}" destId="{5C0D0756-B5A4-4EA0-84FB-435D2F8CD869}"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2AB929-6726-43E1-A5EE-D5940AABC4D5}" type="doc">
      <dgm:prSet loTypeId="urn:microsoft.com/office/officeart/2005/8/layout/process4" loCatId="process" qsTypeId="urn:microsoft.com/office/officeart/2005/8/quickstyle/simple2" qsCatId="simple" csTypeId="urn:microsoft.com/office/officeart/2005/8/colors/accent1_2" csCatId="accent1" phldr="1"/>
      <dgm:spPr/>
      <dgm:t>
        <a:bodyPr/>
        <a:lstStyle/>
        <a:p>
          <a:endParaRPr lang="en-US"/>
        </a:p>
      </dgm:t>
    </dgm:pt>
    <dgm:pt modelId="{BE1A5A52-6260-48F0-96A6-E639FD4F3C18}">
      <dgm:prSet custT="1"/>
      <dgm:spPr>
        <a:solidFill>
          <a:srgbClr val="003399"/>
        </a:solidFill>
        <a:ln>
          <a:solidFill>
            <a:srgbClr val="003399"/>
          </a:solidFill>
        </a:ln>
      </dgm:spPr>
      <dgm:t>
        <a:bodyPr/>
        <a:lstStyle/>
        <a:p>
          <a:r>
            <a:rPr lang="pl-PL" sz="1800" dirty="0">
              <a:solidFill>
                <a:schemeClr val="bg1"/>
              </a:solidFill>
              <a:latin typeface="Open Sans" panose="020B0606030504020204" pitchFamily="34" charset="0"/>
              <a:cs typeface="Open Sans" panose="020B0606030504020204" pitchFamily="34" charset="0"/>
            </a:rPr>
            <a:t>nie mniej niż 7 dni – w przypadku dostaw i usług</a:t>
          </a:r>
          <a:endParaRPr lang="en-US" sz="1800" dirty="0">
            <a:solidFill>
              <a:schemeClr val="bg1"/>
            </a:solidFill>
            <a:latin typeface="Open Sans" panose="020B0606030504020204" pitchFamily="34" charset="0"/>
            <a:cs typeface="Open Sans" panose="020B0606030504020204" pitchFamily="34" charset="0"/>
          </a:endParaRPr>
        </a:p>
      </dgm:t>
      <dgm:extLst>
        <a:ext uri="{E40237B7-FDA0-4F09-8148-C483321AD2D9}">
          <dgm14:cNvPr xmlns:dgm14="http://schemas.microsoft.com/office/drawing/2010/diagram" id="0" name="" descr="nie mniej niż 7 dni – w przypadku dostaw i usług&#10;"/>
        </a:ext>
      </dgm:extLst>
    </dgm:pt>
    <dgm:pt modelId="{7098E206-79CF-469C-B006-2BA7D4AEF283}" type="parTrans" cxnId="{7A37795A-F802-4084-970C-9214FB27E189}">
      <dgm:prSet/>
      <dgm:spPr/>
      <dgm:t>
        <a:bodyPr/>
        <a:lstStyle/>
        <a:p>
          <a:endParaRPr lang="en-US"/>
        </a:p>
      </dgm:t>
    </dgm:pt>
    <dgm:pt modelId="{88658EF3-AA2A-4B2F-953A-A2AD3EA5D617}" type="sibTrans" cxnId="{7A37795A-F802-4084-970C-9214FB27E189}">
      <dgm:prSet/>
      <dgm:spPr/>
      <dgm:t>
        <a:bodyPr/>
        <a:lstStyle/>
        <a:p>
          <a:endParaRPr lang="en-US"/>
        </a:p>
      </dgm:t>
    </dgm:pt>
    <dgm:pt modelId="{47FA8CD1-A117-46A4-9262-171346D735B4}">
      <dgm:prSet custT="1"/>
      <dgm:spPr>
        <a:solidFill>
          <a:srgbClr val="003399"/>
        </a:solidFill>
      </dgm:spPr>
      <dgm:t>
        <a:bodyPr/>
        <a:lstStyle/>
        <a:p>
          <a:pPr>
            <a:lnSpc>
              <a:spcPct val="114000"/>
            </a:lnSpc>
            <a:spcAft>
              <a:spcPts val="0"/>
            </a:spcAft>
          </a:pPr>
          <a:r>
            <a:rPr lang="pl-PL" sz="1800" dirty="0">
              <a:solidFill>
                <a:schemeClr val="bg1"/>
              </a:solidFill>
              <a:latin typeface="Open Sans" panose="020B0606030504020204" pitchFamily="34" charset="0"/>
              <a:cs typeface="Open Sans" panose="020B0606030504020204" pitchFamily="34" charset="0"/>
            </a:rPr>
            <a:t>nie mniej niż 30 dni – w przypadku zamówień o dużej wartości, tj. co</a:t>
          </a:r>
        </a:p>
        <a:p>
          <a:pPr>
            <a:lnSpc>
              <a:spcPct val="114000"/>
            </a:lnSpc>
            <a:spcAft>
              <a:spcPts val="0"/>
            </a:spcAft>
          </a:pPr>
          <a:r>
            <a:rPr lang="pl-PL" sz="1800" dirty="0">
              <a:solidFill>
                <a:schemeClr val="bg1"/>
              </a:solidFill>
              <a:latin typeface="Open Sans" panose="020B0606030504020204" pitchFamily="34" charset="0"/>
              <a:cs typeface="Open Sans" panose="020B0606030504020204" pitchFamily="34" charset="0"/>
            </a:rPr>
            <a:t>najmniej 5 538 000 EUR w przypadku robót budowlanych i 750 000 EUR w przypadku dostaw i usług  </a:t>
          </a:r>
          <a:endParaRPr lang="en-US" sz="1800" dirty="0">
            <a:solidFill>
              <a:schemeClr val="bg1"/>
            </a:solidFill>
            <a:latin typeface="Open Sans" panose="020B0606030504020204" pitchFamily="34" charset="0"/>
            <a:cs typeface="Open Sans" panose="020B0606030504020204" pitchFamily="34" charset="0"/>
          </a:endParaRPr>
        </a:p>
      </dgm:t>
      <dgm:extLst>
        <a:ext uri="{E40237B7-FDA0-4F09-8148-C483321AD2D9}">
          <dgm14:cNvPr xmlns:dgm14="http://schemas.microsoft.com/office/drawing/2010/diagram" id="0" name="" descr="nie mniej niż 30 dni – w przypadku zamówień o dużej wartości, tj. co&#10;najmniej 5 382 000 EUR w przypadku robót budowlanych i 750 000 EUR w przypadku dostaw i usług  &#10;"/>
        </a:ext>
      </dgm:extLst>
    </dgm:pt>
    <dgm:pt modelId="{0406CB77-A43A-4F46-8E95-C2D079C79A45}" type="parTrans" cxnId="{6CD42885-8879-4901-A9F5-9E1FAA8A875E}">
      <dgm:prSet/>
      <dgm:spPr/>
      <dgm:t>
        <a:bodyPr/>
        <a:lstStyle/>
        <a:p>
          <a:endParaRPr lang="en-US"/>
        </a:p>
      </dgm:t>
    </dgm:pt>
    <dgm:pt modelId="{731788F0-6574-4682-BEAA-93BC2FD7879F}" type="sibTrans" cxnId="{6CD42885-8879-4901-A9F5-9E1FAA8A875E}">
      <dgm:prSet/>
      <dgm:spPr/>
      <dgm:t>
        <a:bodyPr/>
        <a:lstStyle/>
        <a:p>
          <a:endParaRPr lang="en-US"/>
        </a:p>
      </dgm:t>
    </dgm:pt>
    <dgm:pt modelId="{D8F4B7AB-4CC5-4508-9CD8-2CD8162B672D}">
      <dgm:prSet custT="1"/>
      <dgm:spPr>
        <a:solidFill>
          <a:srgbClr val="003399"/>
        </a:solidFill>
      </dgm:spPr>
      <dgm:t>
        <a:bodyPr/>
        <a:lstStyle/>
        <a:p>
          <a:r>
            <a:rPr lang="pl-PL" sz="1800" dirty="0">
              <a:solidFill>
                <a:schemeClr val="bg1"/>
              </a:solidFill>
              <a:latin typeface="Open Sans" panose="020B0606030504020204" pitchFamily="34" charset="0"/>
              <a:cs typeface="Open Sans" panose="020B0606030504020204" pitchFamily="34" charset="0"/>
            </a:rPr>
            <a:t>nie mniej niż 14 dni – w przypadku robót budowlanych</a:t>
          </a:r>
        </a:p>
      </dgm:t>
      <dgm:extLst>
        <a:ext uri="{E40237B7-FDA0-4F09-8148-C483321AD2D9}">
          <dgm14:cNvPr xmlns:dgm14="http://schemas.microsoft.com/office/drawing/2010/diagram" id="0" name="" descr="nie mniej niż 14 dni – w przypadku robót budowlanych&#10;"/>
        </a:ext>
      </dgm:extLst>
    </dgm:pt>
    <dgm:pt modelId="{003736EB-C999-4523-9C45-46FFF67CA2BE}" type="parTrans" cxnId="{D98F3EE9-1240-4309-AE94-F1A534A88557}">
      <dgm:prSet/>
      <dgm:spPr/>
      <dgm:t>
        <a:bodyPr/>
        <a:lstStyle/>
        <a:p>
          <a:endParaRPr lang="pl-PL"/>
        </a:p>
      </dgm:t>
    </dgm:pt>
    <dgm:pt modelId="{D0560B28-4685-408F-92E0-ADBBE274A636}" type="sibTrans" cxnId="{D98F3EE9-1240-4309-AE94-F1A534A88557}">
      <dgm:prSet/>
      <dgm:spPr/>
      <dgm:t>
        <a:bodyPr/>
        <a:lstStyle/>
        <a:p>
          <a:endParaRPr lang="pl-PL"/>
        </a:p>
      </dgm:t>
    </dgm:pt>
    <dgm:pt modelId="{FA97F760-DDB5-4FF1-8157-C3C7101403AE}" type="pres">
      <dgm:prSet presAssocID="{4D2AB929-6726-43E1-A5EE-D5940AABC4D5}" presName="Name0" presStyleCnt="0">
        <dgm:presLayoutVars>
          <dgm:dir/>
          <dgm:animLvl val="lvl"/>
          <dgm:resizeHandles val="exact"/>
        </dgm:presLayoutVars>
      </dgm:prSet>
      <dgm:spPr/>
    </dgm:pt>
    <dgm:pt modelId="{1BAED5B0-3590-4FBB-87ED-5A0B07F38F9B}" type="pres">
      <dgm:prSet presAssocID="{47FA8CD1-A117-46A4-9262-171346D735B4}" presName="boxAndChildren" presStyleCnt="0"/>
      <dgm:spPr/>
    </dgm:pt>
    <dgm:pt modelId="{371DD475-C81C-4DAD-A4C6-6AFD64265AD7}" type="pres">
      <dgm:prSet presAssocID="{47FA8CD1-A117-46A4-9262-171346D735B4}" presName="parentTextBox" presStyleLbl="node1" presStyleIdx="0" presStyleCnt="3" custLinFactNeighborX="-458" custLinFactNeighborY="389"/>
      <dgm:spPr/>
    </dgm:pt>
    <dgm:pt modelId="{E93DDD18-CF1C-49F8-8624-2201F00D5C46}" type="pres">
      <dgm:prSet presAssocID="{D0560B28-4685-408F-92E0-ADBBE274A636}" presName="sp" presStyleCnt="0"/>
      <dgm:spPr/>
    </dgm:pt>
    <dgm:pt modelId="{6367C186-45C1-4971-A938-6B81BE0E9D0C}" type="pres">
      <dgm:prSet presAssocID="{D8F4B7AB-4CC5-4508-9CD8-2CD8162B672D}" presName="arrowAndChildren" presStyleCnt="0"/>
      <dgm:spPr/>
    </dgm:pt>
    <dgm:pt modelId="{CE01CB8E-D8F6-45FA-A569-1422CD30EC54}" type="pres">
      <dgm:prSet presAssocID="{D8F4B7AB-4CC5-4508-9CD8-2CD8162B672D}" presName="parentTextArrow" presStyleLbl="node1" presStyleIdx="1" presStyleCnt="3" custScaleY="57876" custLinFactNeighborY="660"/>
      <dgm:spPr/>
    </dgm:pt>
    <dgm:pt modelId="{7A6FD26B-2742-4FD7-9B92-3053AAF49566}" type="pres">
      <dgm:prSet presAssocID="{88658EF3-AA2A-4B2F-953A-A2AD3EA5D617}" presName="sp" presStyleCnt="0"/>
      <dgm:spPr/>
    </dgm:pt>
    <dgm:pt modelId="{2B411DBD-DF83-4799-A9EC-3E9A3214979F}" type="pres">
      <dgm:prSet presAssocID="{BE1A5A52-6260-48F0-96A6-E639FD4F3C18}" presName="arrowAndChildren" presStyleCnt="0"/>
      <dgm:spPr/>
    </dgm:pt>
    <dgm:pt modelId="{8CF7883E-5533-4BEE-8B85-0BD7EBC73652}" type="pres">
      <dgm:prSet presAssocID="{BE1A5A52-6260-48F0-96A6-E639FD4F3C18}" presName="parentTextArrow" presStyleLbl="node1" presStyleIdx="2" presStyleCnt="3" custScaleY="54712" custLinFactNeighborX="6577" custLinFactNeighborY="-46"/>
      <dgm:spPr/>
    </dgm:pt>
  </dgm:ptLst>
  <dgm:cxnLst>
    <dgm:cxn modelId="{F460F35B-41CE-4E46-AA5D-306A4CDF26D1}" type="presOf" srcId="{D8F4B7AB-4CC5-4508-9CD8-2CD8162B672D}" destId="{CE01CB8E-D8F6-45FA-A569-1422CD30EC54}" srcOrd="0" destOrd="0" presId="urn:microsoft.com/office/officeart/2005/8/layout/process4"/>
    <dgm:cxn modelId="{50C08844-0948-4FC9-AE42-B26B60962F8C}" type="presOf" srcId="{4D2AB929-6726-43E1-A5EE-D5940AABC4D5}" destId="{FA97F760-DDB5-4FF1-8157-C3C7101403AE}" srcOrd="0" destOrd="0" presId="urn:microsoft.com/office/officeart/2005/8/layout/process4"/>
    <dgm:cxn modelId="{7A37795A-F802-4084-970C-9214FB27E189}" srcId="{4D2AB929-6726-43E1-A5EE-D5940AABC4D5}" destId="{BE1A5A52-6260-48F0-96A6-E639FD4F3C18}" srcOrd="0" destOrd="0" parTransId="{7098E206-79CF-469C-B006-2BA7D4AEF283}" sibTransId="{88658EF3-AA2A-4B2F-953A-A2AD3EA5D617}"/>
    <dgm:cxn modelId="{6CD42885-8879-4901-A9F5-9E1FAA8A875E}" srcId="{4D2AB929-6726-43E1-A5EE-D5940AABC4D5}" destId="{47FA8CD1-A117-46A4-9262-171346D735B4}" srcOrd="2" destOrd="0" parTransId="{0406CB77-A43A-4F46-8E95-C2D079C79A45}" sibTransId="{731788F0-6574-4682-BEAA-93BC2FD7879F}"/>
    <dgm:cxn modelId="{C4279E89-2389-429F-B104-6B7F77F24F11}" type="presOf" srcId="{47FA8CD1-A117-46A4-9262-171346D735B4}" destId="{371DD475-C81C-4DAD-A4C6-6AFD64265AD7}" srcOrd="0" destOrd="0" presId="urn:microsoft.com/office/officeart/2005/8/layout/process4"/>
    <dgm:cxn modelId="{D98F3EE9-1240-4309-AE94-F1A534A88557}" srcId="{4D2AB929-6726-43E1-A5EE-D5940AABC4D5}" destId="{D8F4B7AB-4CC5-4508-9CD8-2CD8162B672D}" srcOrd="1" destOrd="0" parTransId="{003736EB-C999-4523-9C45-46FFF67CA2BE}" sibTransId="{D0560B28-4685-408F-92E0-ADBBE274A636}"/>
    <dgm:cxn modelId="{E59A03F0-95A7-47C1-8961-ECEEBBFDB64C}" type="presOf" srcId="{BE1A5A52-6260-48F0-96A6-E639FD4F3C18}" destId="{8CF7883E-5533-4BEE-8B85-0BD7EBC73652}" srcOrd="0" destOrd="0" presId="urn:microsoft.com/office/officeart/2005/8/layout/process4"/>
    <dgm:cxn modelId="{9B50A6D3-7D49-4176-9C1C-9B4B57FCFE53}" type="presParOf" srcId="{FA97F760-DDB5-4FF1-8157-C3C7101403AE}" destId="{1BAED5B0-3590-4FBB-87ED-5A0B07F38F9B}" srcOrd="0" destOrd="0" presId="urn:microsoft.com/office/officeart/2005/8/layout/process4"/>
    <dgm:cxn modelId="{1E387D27-6AE1-4613-90B8-6F1A5B5D1DE0}" type="presParOf" srcId="{1BAED5B0-3590-4FBB-87ED-5A0B07F38F9B}" destId="{371DD475-C81C-4DAD-A4C6-6AFD64265AD7}" srcOrd="0" destOrd="0" presId="urn:microsoft.com/office/officeart/2005/8/layout/process4"/>
    <dgm:cxn modelId="{3E681AE6-C0D9-47DE-BC7C-2B0846536882}" type="presParOf" srcId="{FA97F760-DDB5-4FF1-8157-C3C7101403AE}" destId="{E93DDD18-CF1C-49F8-8624-2201F00D5C46}" srcOrd="1" destOrd="0" presId="urn:microsoft.com/office/officeart/2005/8/layout/process4"/>
    <dgm:cxn modelId="{15D98985-E747-4FD8-942C-088F5C244086}" type="presParOf" srcId="{FA97F760-DDB5-4FF1-8157-C3C7101403AE}" destId="{6367C186-45C1-4971-A938-6B81BE0E9D0C}" srcOrd="2" destOrd="0" presId="urn:microsoft.com/office/officeart/2005/8/layout/process4"/>
    <dgm:cxn modelId="{C045D204-053D-48AF-96FC-7E92AF468022}" type="presParOf" srcId="{6367C186-45C1-4971-A938-6B81BE0E9D0C}" destId="{CE01CB8E-D8F6-45FA-A569-1422CD30EC54}" srcOrd="0" destOrd="0" presId="urn:microsoft.com/office/officeart/2005/8/layout/process4"/>
    <dgm:cxn modelId="{F444EF6C-E031-4E10-966C-02CA521672C2}" type="presParOf" srcId="{FA97F760-DDB5-4FF1-8157-C3C7101403AE}" destId="{7A6FD26B-2742-4FD7-9B92-3053AAF49566}" srcOrd="3" destOrd="0" presId="urn:microsoft.com/office/officeart/2005/8/layout/process4"/>
    <dgm:cxn modelId="{0AE69E34-BB92-4613-BE3F-D55567FD354C}" type="presParOf" srcId="{FA97F760-DDB5-4FF1-8157-C3C7101403AE}" destId="{2B411DBD-DF83-4799-A9EC-3E9A3214979F}" srcOrd="4" destOrd="0" presId="urn:microsoft.com/office/officeart/2005/8/layout/process4"/>
    <dgm:cxn modelId="{9E65D673-1596-4637-822D-482797900098}" type="presParOf" srcId="{2B411DBD-DF83-4799-A9EC-3E9A3214979F}" destId="{8CF7883E-5533-4BEE-8B85-0BD7EBC73652}"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C63AF2-2BCA-486F-9CA9-F9D5AF55CDB0}" type="doc">
      <dgm:prSet loTypeId="urn:microsoft.com/office/officeart/2005/8/layout/vProcess5" loCatId="process" qsTypeId="urn:microsoft.com/office/officeart/2005/8/quickstyle/simple4" qsCatId="simple" csTypeId="urn:microsoft.com/office/officeart/2005/8/colors/accent2_2" csCatId="accent2" phldr="1"/>
      <dgm:spPr/>
      <dgm:t>
        <a:bodyPr/>
        <a:lstStyle/>
        <a:p>
          <a:endParaRPr lang="en-US"/>
        </a:p>
      </dgm:t>
    </dgm:pt>
    <dgm:pt modelId="{75F82D1F-CD67-49C8-BF71-C365AE98E7A1}">
      <dgm:prSet custT="1"/>
      <dgm:spPr/>
      <dgm:t>
        <a:bodyPr/>
        <a:lstStyle/>
        <a:p>
          <a:pPr>
            <a:lnSpc>
              <a:spcPct val="114000"/>
            </a:lnSpc>
          </a:pPr>
          <a:r>
            <a:rPr lang="pl-PL" sz="1800" dirty="0">
              <a:solidFill>
                <a:schemeClr val="accent2">
                  <a:lumMod val="25000"/>
                </a:schemeClr>
              </a:solidFill>
              <a:latin typeface="Open Sans" panose="020B0606030504020204" pitchFamily="34" charset="0"/>
              <a:cs typeface="Open Sans" panose="020B0606030504020204" pitchFamily="34" charset="0"/>
            </a:rPr>
            <a:t>Bieg terminu rozpoczyna się w dniu następującym po dniu upublicznienia zapytania ofertowego, a kończy się z upływem ostatniego dnia.  </a:t>
          </a:r>
          <a:endParaRPr lang="en-US" sz="1800" dirty="0">
            <a:solidFill>
              <a:schemeClr val="accent2">
                <a:lumMod val="25000"/>
              </a:schemeClr>
            </a:solidFill>
            <a:latin typeface="Open Sans" panose="020B0606030504020204" pitchFamily="34" charset="0"/>
            <a:cs typeface="Open Sans" panose="020B0606030504020204" pitchFamily="34" charset="0"/>
          </a:endParaRPr>
        </a:p>
      </dgm:t>
    </dgm:pt>
    <dgm:pt modelId="{1F8246DA-3C1F-4AFB-A930-8743C02B90F6}" type="parTrans" cxnId="{244002CB-780E-421C-BEEC-BABF1DBB1B8E}">
      <dgm:prSet/>
      <dgm:spPr/>
      <dgm:t>
        <a:bodyPr/>
        <a:lstStyle/>
        <a:p>
          <a:endParaRPr lang="en-US" sz="1800">
            <a:solidFill>
              <a:schemeClr val="accent2">
                <a:lumMod val="25000"/>
              </a:schemeClr>
            </a:solidFill>
            <a:latin typeface="Arial" panose="020B0604020202020204" pitchFamily="34" charset="0"/>
            <a:cs typeface="Arial" panose="020B0604020202020204" pitchFamily="34" charset="0"/>
          </a:endParaRPr>
        </a:p>
      </dgm:t>
    </dgm:pt>
    <dgm:pt modelId="{B022B7C8-BF6C-42C3-9654-48FEF6FA492B}" type="sibTrans" cxnId="{244002CB-780E-421C-BEEC-BABF1DBB1B8E}">
      <dgm:prSet custT="1"/>
      <dgm:spPr/>
      <dgm:t>
        <a:bodyPr/>
        <a:lstStyle/>
        <a:p>
          <a:endParaRPr lang="en-US" sz="1800" dirty="0">
            <a:solidFill>
              <a:schemeClr val="accent2">
                <a:lumMod val="25000"/>
              </a:schemeClr>
            </a:solidFill>
            <a:latin typeface="Open Sans" panose="020B0606030504020204" pitchFamily="34" charset="0"/>
            <a:cs typeface="Open Sans" panose="020B0606030504020204" pitchFamily="34" charset="0"/>
          </a:endParaRPr>
        </a:p>
      </dgm:t>
    </dgm:pt>
    <dgm:pt modelId="{AA5B85D7-80EC-4C00-B398-BA2E6F5349A4}">
      <dgm:prSet custT="1"/>
      <dgm:spPr/>
      <dgm:t>
        <a:bodyPr/>
        <a:lstStyle/>
        <a:p>
          <a:pPr>
            <a:lnSpc>
              <a:spcPct val="114000"/>
            </a:lnSpc>
          </a:pPr>
          <a:r>
            <a:rPr lang="pl-PL" sz="1800" dirty="0">
              <a:solidFill>
                <a:schemeClr val="accent2">
                  <a:lumMod val="25000"/>
                </a:schemeClr>
              </a:solidFill>
              <a:latin typeface="Open Sans" panose="020B0606030504020204" pitchFamily="34" charset="0"/>
              <a:cs typeface="Open Sans" panose="020B0606030504020204" pitchFamily="34" charset="0"/>
            </a:rPr>
            <a:t>Jeżeli koniec terminu przypada na sobotę lub dzień ustawowo wolny od pracy, termin upływa dnia następnego po dniu lub dniach wolnych od pracy.</a:t>
          </a:r>
          <a:endParaRPr lang="en-US" sz="1800" dirty="0">
            <a:solidFill>
              <a:schemeClr val="accent2">
                <a:lumMod val="25000"/>
              </a:schemeClr>
            </a:solidFill>
            <a:latin typeface="Open Sans" panose="020B0606030504020204" pitchFamily="34" charset="0"/>
            <a:cs typeface="Open Sans" panose="020B0606030504020204" pitchFamily="34" charset="0"/>
          </a:endParaRPr>
        </a:p>
      </dgm:t>
    </dgm:pt>
    <dgm:pt modelId="{FF4389C2-700B-43FD-8A20-B316527D03ED}" type="parTrans" cxnId="{443EF237-3E8F-40B1-9E90-F71FF92D6C8E}">
      <dgm:prSet/>
      <dgm:spPr/>
      <dgm:t>
        <a:bodyPr/>
        <a:lstStyle/>
        <a:p>
          <a:endParaRPr lang="en-US" sz="1800">
            <a:solidFill>
              <a:schemeClr val="accent2">
                <a:lumMod val="25000"/>
              </a:schemeClr>
            </a:solidFill>
            <a:latin typeface="Arial" panose="020B0604020202020204" pitchFamily="34" charset="0"/>
            <a:cs typeface="Arial" panose="020B0604020202020204" pitchFamily="34" charset="0"/>
          </a:endParaRPr>
        </a:p>
      </dgm:t>
    </dgm:pt>
    <dgm:pt modelId="{983D6E46-A98F-417A-B029-D5B1AF257ACE}" type="sibTrans" cxnId="{443EF237-3E8F-40B1-9E90-F71FF92D6C8E}">
      <dgm:prSet custT="1"/>
      <dgm:spPr/>
      <dgm:t>
        <a:bodyPr/>
        <a:lstStyle/>
        <a:p>
          <a:endParaRPr lang="en-US" sz="1800" dirty="0">
            <a:solidFill>
              <a:schemeClr val="accent2">
                <a:lumMod val="25000"/>
              </a:schemeClr>
            </a:solidFill>
            <a:latin typeface="Open Sans" panose="020B0606030504020204" pitchFamily="34" charset="0"/>
            <a:cs typeface="Open Sans" panose="020B0606030504020204" pitchFamily="34" charset="0"/>
          </a:endParaRPr>
        </a:p>
      </dgm:t>
    </dgm:pt>
    <dgm:pt modelId="{F78251D7-0AD0-4611-B0EC-0383DBAC395D}">
      <dgm:prSet custT="1"/>
      <dgm:spPr/>
      <dgm:t>
        <a:bodyPr/>
        <a:lstStyle/>
        <a:p>
          <a:pPr>
            <a:lnSpc>
              <a:spcPct val="114000"/>
            </a:lnSpc>
          </a:pPr>
          <a:r>
            <a:rPr lang="pl-PL" sz="1800" dirty="0">
              <a:solidFill>
                <a:schemeClr val="accent2">
                  <a:lumMod val="25000"/>
                </a:schemeClr>
              </a:solidFill>
              <a:latin typeface="Open Sans" panose="020B0606030504020204" pitchFamily="34" charset="0"/>
              <a:cs typeface="Open Sans" panose="020B0606030504020204" pitchFamily="34" charset="0"/>
            </a:rPr>
            <a:t>Nie jest dopuszczalne ustalenie terminów krótszych, np. poprzez wskazanie, że oferty można składać tylko osobiście w godzinach pracy przedsiębiorstwa np. do godz. 16:00 ostatniego dnia składania ofert. </a:t>
          </a:r>
          <a:endParaRPr lang="en-US" sz="1800" dirty="0">
            <a:solidFill>
              <a:schemeClr val="accent2">
                <a:lumMod val="25000"/>
              </a:schemeClr>
            </a:solidFill>
            <a:latin typeface="Open Sans" panose="020B0606030504020204" pitchFamily="34" charset="0"/>
            <a:cs typeface="Open Sans" panose="020B0606030504020204" pitchFamily="34" charset="0"/>
          </a:endParaRPr>
        </a:p>
      </dgm:t>
    </dgm:pt>
    <dgm:pt modelId="{8007965E-AD46-4509-8838-ABFFF6B1B5E5}" type="parTrans" cxnId="{E501C47C-F2E6-4045-B091-2A452DBA2AC2}">
      <dgm:prSet/>
      <dgm:spPr/>
      <dgm:t>
        <a:bodyPr/>
        <a:lstStyle/>
        <a:p>
          <a:endParaRPr lang="en-US" sz="1800">
            <a:solidFill>
              <a:schemeClr val="accent2">
                <a:lumMod val="25000"/>
              </a:schemeClr>
            </a:solidFill>
            <a:latin typeface="Arial" panose="020B0604020202020204" pitchFamily="34" charset="0"/>
            <a:cs typeface="Arial" panose="020B0604020202020204" pitchFamily="34" charset="0"/>
          </a:endParaRPr>
        </a:p>
      </dgm:t>
    </dgm:pt>
    <dgm:pt modelId="{D1BA3481-7495-4C76-8AC8-6C6C460C2543}" type="sibTrans" cxnId="{E501C47C-F2E6-4045-B091-2A452DBA2AC2}">
      <dgm:prSet custT="1"/>
      <dgm:spPr/>
      <dgm:t>
        <a:bodyPr/>
        <a:lstStyle/>
        <a:p>
          <a:endParaRPr lang="en-US" sz="1800" dirty="0">
            <a:solidFill>
              <a:schemeClr val="accent2">
                <a:lumMod val="25000"/>
              </a:schemeClr>
            </a:solidFill>
            <a:latin typeface="Open Sans" panose="020B0606030504020204" pitchFamily="34" charset="0"/>
            <a:cs typeface="Open Sans" panose="020B0606030504020204" pitchFamily="34" charset="0"/>
          </a:endParaRPr>
        </a:p>
      </dgm:t>
    </dgm:pt>
    <dgm:pt modelId="{BF528118-2FE8-4471-BADB-50B3B17A4E38}">
      <dgm:prSet custT="1"/>
      <dgm:spPr/>
      <dgm:t>
        <a:bodyPr/>
        <a:lstStyle/>
        <a:p>
          <a:pPr>
            <a:lnSpc>
              <a:spcPct val="114000"/>
            </a:lnSpc>
          </a:pPr>
          <a:r>
            <a:rPr lang="pl-PL" sz="1800" dirty="0">
              <a:solidFill>
                <a:schemeClr val="accent2">
                  <a:lumMod val="25000"/>
                </a:schemeClr>
              </a:solidFill>
              <a:latin typeface="Open Sans" panose="020B0606030504020204" pitchFamily="34" charset="0"/>
              <a:cs typeface="Open Sans" panose="020B0606030504020204" pitchFamily="34" charset="0"/>
            </a:rPr>
            <a:t>Należy bezwzględnie zachować minimalne terminy i przyjmować oferty do zakończenia dnia.</a:t>
          </a:r>
          <a:endParaRPr lang="en-US" sz="1800" dirty="0">
            <a:solidFill>
              <a:schemeClr val="accent2">
                <a:lumMod val="25000"/>
              </a:schemeClr>
            </a:solidFill>
            <a:latin typeface="Open Sans" panose="020B0606030504020204" pitchFamily="34" charset="0"/>
            <a:cs typeface="Open Sans" panose="020B0606030504020204" pitchFamily="34" charset="0"/>
          </a:endParaRPr>
        </a:p>
      </dgm:t>
    </dgm:pt>
    <dgm:pt modelId="{F4946996-ABD1-4A1C-8712-F543BD84996C}" type="parTrans" cxnId="{14B776AF-1641-4F78-9EC2-BCEC9E6FC412}">
      <dgm:prSet/>
      <dgm:spPr/>
      <dgm:t>
        <a:bodyPr/>
        <a:lstStyle/>
        <a:p>
          <a:endParaRPr lang="en-US" sz="1800">
            <a:solidFill>
              <a:schemeClr val="accent2">
                <a:lumMod val="25000"/>
              </a:schemeClr>
            </a:solidFill>
            <a:latin typeface="Arial" panose="020B0604020202020204" pitchFamily="34" charset="0"/>
            <a:cs typeface="Arial" panose="020B0604020202020204" pitchFamily="34" charset="0"/>
          </a:endParaRPr>
        </a:p>
      </dgm:t>
    </dgm:pt>
    <dgm:pt modelId="{A8D7420E-079A-419C-B334-D29C9D5018FF}" type="sibTrans" cxnId="{14B776AF-1641-4F78-9EC2-BCEC9E6FC412}">
      <dgm:prSet/>
      <dgm:spPr/>
      <dgm:t>
        <a:bodyPr/>
        <a:lstStyle/>
        <a:p>
          <a:endParaRPr lang="en-US" sz="1800">
            <a:solidFill>
              <a:schemeClr val="accent2">
                <a:lumMod val="25000"/>
              </a:schemeClr>
            </a:solidFill>
            <a:latin typeface="Arial" panose="020B0604020202020204" pitchFamily="34" charset="0"/>
            <a:cs typeface="Arial" panose="020B0604020202020204" pitchFamily="34" charset="0"/>
          </a:endParaRPr>
        </a:p>
      </dgm:t>
    </dgm:pt>
    <dgm:pt modelId="{541D6E9C-0317-44F7-B374-A061F30B6663}" type="pres">
      <dgm:prSet presAssocID="{85C63AF2-2BCA-486F-9CA9-F9D5AF55CDB0}" presName="outerComposite" presStyleCnt="0">
        <dgm:presLayoutVars>
          <dgm:chMax val="5"/>
          <dgm:dir/>
          <dgm:resizeHandles val="exact"/>
        </dgm:presLayoutVars>
      </dgm:prSet>
      <dgm:spPr/>
    </dgm:pt>
    <dgm:pt modelId="{1A6BAF5E-7150-4ECA-80F3-B209F62C142A}" type="pres">
      <dgm:prSet presAssocID="{85C63AF2-2BCA-486F-9CA9-F9D5AF55CDB0}" presName="dummyMaxCanvas" presStyleCnt="0">
        <dgm:presLayoutVars/>
      </dgm:prSet>
      <dgm:spPr/>
    </dgm:pt>
    <dgm:pt modelId="{2A73A682-9BF6-43C3-9757-954D2107FE92}" type="pres">
      <dgm:prSet presAssocID="{85C63AF2-2BCA-486F-9CA9-F9D5AF55CDB0}" presName="FourNodes_1" presStyleLbl="node1" presStyleIdx="0" presStyleCnt="4">
        <dgm:presLayoutVars>
          <dgm:bulletEnabled val="1"/>
        </dgm:presLayoutVars>
      </dgm:prSet>
      <dgm:spPr/>
    </dgm:pt>
    <dgm:pt modelId="{0738ACF9-B16E-4DD2-8080-433EF974A9B2}" type="pres">
      <dgm:prSet presAssocID="{85C63AF2-2BCA-486F-9CA9-F9D5AF55CDB0}" presName="FourNodes_2" presStyleLbl="node1" presStyleIdx="1" presStyleCnt="4" custLinFactNeighborX="479" custLinFactNeighborY="-7279">
        <dgm:presLayoutVars>
          <dgm:bulletEnabled val="1"/>
        </dgm:presLayoutVars>
      </dgm:prSet>
      <dgm:spPr/>
    </dgm:pt>
    <dgm:pt modelId="{5FA34DD6-EF4B-47C6-9088-D5A12F750A08}" type="pres">
      <dgm:prSet presAssocID="{85C63AF2-2BCA-486F-9CA9-F9D5AF55CDB0}" presName="FourNodes_3" presStyleLbl="node1" presStyleIdx="2" presStyleCnt="4" custScaleX="99919" custScaleY="126624">
        <dgm:presLayoutVars>
          <dgm:bulletEnabled val="1"/>
        </dgm:presLayoutVars>
      </dgm:prSet>
      <dgm:spPr/>
    </dgm:pt>
    <dgm:pt modelId="{F0799FB2-DCD9-4D76-B491-80F48559A678}" type="pres">
      <dgm:prSet presAssocID="{85C63AF2-2BCA-486F-9CA9-F9D5AF55CDB0}" presName="FourNodes_4" presStyleLbl="node1" presStyleIdx="3" presStyleCnt="4">
        <dgm:presLayoutVars>
          <dgm:bulletEnabled val="1"/>
        </dgm:presLayoutVars>
      </dgm:prSet>
      <dgm:spPr/>
    </dgm:pt>
    <dgm:pt modelId="{8625E8DC-2329-43CA-BD60-7F4FD89CA2AA}" type="pres">
      <dgm:prSet presAssocID="{85C63AF2-2BCA-486F-9CA9-F9D5AF55CDB0}" presName="FourConn_1-2" presStyleLbl="fgAccFollowNode1" presStyleIdx="0" presStyleCnt="3">
        <dgm:presLayoutVars>
          <dgm:bulletEnabled val="1"/>
        </dgm:presLayoutVars>
      </dgm:prSet>
      <dgm:spPr/>
    </dgm:pt>
    <dgm:pt modelId="{40A6CBB3-DF49-4E3C-998F-DEBE91709D6A}" type="pres">
      <dgm:prSet presAssocID="{85C63AF2-2BCA-486F-9CA9-F9D5AF55CDB0}" presName="FourConn_2-3" presStyleLbl="fgAccFollowNode1" presStyleIdx="1" presStyleCnt="3">
        <dgm:presLayoutVars>
          <dgm:bulletEnabled val="1"/>
        </dgm:presLayoutVars>
      </dgm:prSet>
      <dgm:spPr/>
    </dgm:pt>
    <dgm:pt modelId="{FD0D5501-DD7F-4638-BE83-3FB7181B9403}" type="pres">
      <dgm:prSet presAssocID="{85C63AF2-2BCA-486F-9CA9-F9D5AF55CDB0}" presName="FourConn_3-4" presStyleLbl="fgAccFollowNode1" presStyleIdx="2" presStyleCnt="3">
        <dgm:presLayoutVars>
          <dgm:bulletEnabled val="1"/>
        </dgm:presLayoutVars>
      </dgm:prSet>
      <dgm:spPr/>
    </dgm:pt>
    <dgm:pt modelId="{FFF46436-D19D-4850-A213-086E899ADDA6}" type="pres">
      <dgm:prSet presAssocID="{85C63AF2-2BCA-486F-9CA9-F9D5AF55CDB0}" presName="FourNodes_1_text" presStyleLbl="node1" presStyleIdx="3" presStyleCnt="4">
        <dgm:presLayoutVars>
          <dgm:bulletEnabled val="1"/>
        </dgm:presLayoutVars>
      </dgm:prSet>
      <dgm:spPr/>
    </dgm:pt>
    <dgm:pt modelId="{CF5B7CDA-05AF-477D-A71C-25E15C663C8B}" type="pres">
      <dgm:prSet presAssocID="{85C63AF2-2BCA-486F-9CA9-F9D5AF55CDB0}" presName="FourNodes_2_text" presStyleLbl="node1" presStyleIdx="3" presStyleCnt="4">
        <dgm:presLayoutVars>
          <dgm:bulletEnabled val="1"/>
        </dgm:presLayoutVars>
      </dgm:prSet>
      <dgm:spPr/>
    </dgm:pt>
    <dgm:pt modelId="{E83BB702-44D0-4D3B-B313-0E0A1819A23D}" type="pres">
      <dgm:prSet presAssocID="{85C63AF2-2BCA-486F-9CA9-F9D5AF55CDB0}" presName="FourNodes_3_text" presStyleLbl="node1" presStyleIdx="3" presStyleCnt="4">
        <dgm:presLayoutVars>
          <dgm:bulletEnabled val="1"/>
        </dgm:presLayoutVars>
      </dgm:prSet>
      <dgm:spPr/>
    </dgm:pt>
    <dgm:pt modelId="{AB4CF2F6-6BDE-49FE-A194-30E599D18847}" type="pres">
      <dgm:prSet presAssocID="{85C63AF2-2BCA-486F-9CA9-F9D5AF55CDB0}" presName="FourNodes_4_text" presStyleLbl="node1" presStyleIdx="3" presStyleCnt="4">
        <dgm:presLayoutVars>
          <dgm:bulletEnabled val="1"/>
        </dgm:presLayoutVars>
      </dgm:prSet>
      <dgm:spPr/>
    </dgm:pt>
  </dgm:ptLst>
  <dgm:cxnLst>
    <dgm:cxn modelId="{A869630D-822D-4D34-8802-BB9B92496FC2}" type="presOf" srcId="{D1BA3481-7495-4C76-8AC8-6C6C460C2543}" destId="{FD0D5501-DD7F-4638-BE83-3FB7181B9403}" srcOrd="0" destOrd="0" presId="urn:microsoft.com/office/officeart/2005/8/layout/vProcess5"/>
    <dgm:cxn modelId="{015F4111-CAD1-4665-ABC6-C23145F27D29}" type="presOf" srcId="{B022B7C8-BF6C-42C3-9654-48FEF6FA492B}" destId="{8625E8DC-2329-43CA-BD60-7F4FD89CA2AA}" srcOrd="0" destOrd="0" presId="urn:microsoft.com/office/officeart/2005/8/layout/vProcess5"/>
    <dgm:cxn modelId="{69B11E15-FDD7-4AFE-AE44-F8F4DF13D6A2}" type="presOf" srcId="{F78251D7-0AD0-4611-B0EC-0383DBAC395D}" destId="{5FA34DD6-EF4B-47C6-9088-D5A12F750A08}" srcOrd="0" destOrd="0" presId="urn:microsoft.com/office/officeart/2005/8/layout/vProcess5"/>
    <dgm:cxn modelId="{499CB91C-A46B-4D17-9BEF-1ABC22B3CC77}" type="presOf" srcId="{BF528118-2FE8-4471-BADB-50B3B17A4E38}" destId="{AB4CF2F6-6BDE-49FE-A194-30E599D18847}" srcOrd="1" destOrd="0" presId="urn:microsoft.com/office/officeart/2005/8/layout/vProcess5"/>
    <dgm:cxn modelId="{69666D1F-5DD2-4C5C-92F6-712D123CE97D}" type="presOf" srcId="{75F82D1F-CD67-49C8-BF71-C365AE98E7A1}" destId="{2A73A682-9BF6-43C3-9757-954D2107FE92}" srcOrd="0" destOrd="0" presId="urn:microsoft.com/office/officeart/2005/8/layout/vProcess5"/>
    <dgm:cxn modelId="{443EF237-3E8F-40B1-9E90-F71FF92D6C8E}" srcId="{85C63AF2-2BCA-486F-9CA9-F9D5AF55CDB0}" destId="{AA5B85D7-80EC-4C00-B398-BA2E6F5349A4}" srcOrd="1" destOrd="0" parTransId="{FF4389C2-700B-43FD-8A20-B316527D03ED}" sibTransId="{983D6E46-A98F-417A-B029-D5B1AF257ACE}"/>
    <dgm:cxn modelId="{B7D57E5B-4DBC-4D88-B2D4-893FCC66769B}" type="presOf" srcId="{75F82D1F-CD67-49C8-BF71-C365AE98E7A1}" destId="{FFF46436-D19D-4850-A213-086E899ADDA6}" srcOrd="1" destOrd="0" presId="urn:microsoft.com/office/officeart/2005/8/layout/vProcess5"/>
    <dgm:cxn modelId="{6D5C1967-4A7D-4952-BFCA-69A89081E44F}" type="presOf" srcId="{983D6E46-A98F-417A-B029-D5B1AF257ACE}" destId="{40A6CBB3-DF49-4E3C-998F-DEBE91709D6A}" srcOrd="0" destOrd="0" presId="urn:microsoft.com/office/officeart/2005/8/layout/vProcess5"/>
    <dgm:cxn modelId="{E501C47C-F2E6-4045-B091-2A452DBA2AC2}" srcId="{85C63AF2-2BCA-486F-9CA9-F9D5AF55CDB0}" destId="{F78251D7-0AD0-4611-B0EC-0383DBAC395D}" srcOrd="2" destOrd="0" parTransId="{8007965E-AD46-4509-8838-ABFFF6B1B5E5}" sibTransId="{D1BA3481-7495-4C76-8AC8-6C6C460C2543}"/>
    <dgm:cxn modelId="{C78F7E82-D0EC-48AF-9848-D59DF281EF86}" type="presOf" srcId="{AA5B85D7-80EC-4C00-B398-BA2E6F5349A4}" destId="{0738ACF9-B16E-4DD2-8080-433EF974A9B2}" srcOrd="0" destOrd="0" presId="urn:microsoft.com/office/officeart/2005/8/layout/vProcess5"/>
    <dgm:cxn modelId="{135D5B8C-F774-41AA-8D61-01DB7F2404E3}" type="presOf" srcId="{AA5B85D7-80EC-4C00-B398-BA2E6F5349A4}" destId="{CF5B7CDA-05AF-477D-A71C-25E15C663C8B}" srcOrd="1" destOrd="0" presId="urn:microsoft.com/office/officeart/2005/8/layout/vProcess5"/>
    <dgm:cxn modelId="{14B776AF-1641-4F78-9EC2-BCEC9E6FC412}" srcId="{85C63AF2-2BCA-486F-9CA9-F9D5AF55CDB0}" destId="{BF528118-2FE8-4471-BADB-50B3B17A4E38}" srcOrd="3" destOrd="0" parTransId="{F4946996-ABD1-4A1C-8712-F543BD84996C}" sibTransId="{A8D7420E-079A-419C-B334-D29C9D5018FF}"/>
    <dgm:cxn modelId="{CB3150BF-9A89-4B16-8DAF-DFB5F1750073}" type="presOf" srcId="{85C63AF2-2BCA-486F-9CA9-F9D5AF55CDB0}" destId="{541D6E9C-0317-44F7-B374-A061F30B6663}" srcOrd="0" destOrd="0" presId="urn:microsoft.com/office/officeart/2005/8/layout/vProcess5"/>
    <dgm:cxn modelId="{244002CB-780E-421C-BEEC-BABF1DBB1B8E}" srcId="{85C63AF2-2BCA-486F-9CA9-F9D5AF55CDB0}" destId="{75F82D1F-CD67-49C8-BF71-C365AE98E7A1}" srcOrd="0" destOrd="0" parTransId="{1F8246DA-3C1F-4AFB-A930-8743C02B90F6}" sibTransId="{B022B7C8-BF6C-42C3-9654-48FEF6FA492B}"/>
    <dgm:cxn modelId="{92F6E1E9-F85D-407A-99D1-C51036AD6ED9}" type="presOf" srcId="{F78251D7-0AD0-4611-B0EC-0383DBAC395D}" destId="{E83BB702-44D0-4D3B-B313-0E0A1819A23D}" srcOrd="1" destOrd="0" presId="urn:microsoft.com/office/officeart/2005/8/layout/vProcess5"/>
    <dgm:cxn modelId="{F1339AF6-B33E-41E5-93C2-F367C7ABE9B5}" type="presOf" srcId="{BF528118-2FE8-4471-BADB-50B3B17A4E38}" destId="{F0799FB2-DCD9-4D76-B491-80F48559A678}" srcOrd="0" destOrd="0" presId="urn:microsoft.com/office/officeart/2005/8/layout/vProcess5"/>
    <dgm:cxn modelId="{A802D7D1-0CB2-45CF-9EDC-AB4D8FE7B98C}" type="presParOf" srcId="{541D6E9C-0317-44F7-B374-A061F30B6663}" destId="{1A6BAF5E-7150-4ECA-80F3-B209F62C142A}" srcOrd="0" destOrd="0" presId="urn:microsoft.com/office/officeart/2005/8/layout/vProcess5"/>
    <dgm:cxn modelId="{69C25054-DEB5-4AE7-80E8-F5A5DA1768E8}" type="presParOf" srcId="{541D6E9C-0317-44F7-B374-A061F30B6663}" destId="{2A73A682-9BF6-43C3-9757-954D2107FE92}" srcOrd="1" destOrd="0" presId="urn:microsoft.com/office/officeart/2005/8/layout/vProcess5"/>
    <dgm:cxn modelId="{15D1D552-4CE0-4CF2-99F0-AD7917602473}" type="presParOf" srcId="{541D6E9C-0317-44F7-B374-A061F30B6663}" destId="{0738ACF9-B16E-4DD2-8080-433EF974A9B2}" srcOrd="2" destOrd="0" presId="urn:microsoft.com/office/officeart/2005/8/layout/vProcess5"/>
    <dgm:cxn modelId="{B6DA3C58-1309-48D4-8C64-4B0F5CA85B62}" type="presParOf" srcId="{541D6E9C-0317-44F7-B374-A061F30B6663}" destId="{5FA34DD6-EF4B-47C6-9088-D5A12F750A08}" srcOrd="3" destOrd="0" presId="urn:microsoft.com/office/officeart/2005/8/layout/vProcess5"/>
    <dgm:cxn modelId="{F8CE9721-51E9-41F4-897B-9FB7A5DE3907}" type="presParOf" srcId="{541D6E9C-0317-44F7-B374-A061F30B6663}" destId="{F0799FB2-DCD9-4D76-B491-80F48559A678}" srcOrd="4" destOrd="0" presId="urn:microsoft.com/office/officeart/2005/8/layout/vProcess5"/>
    <dgm:cxn modelId="{44D287F6-34EB-40AE-B2EF-0DFEA4B88A13}" type="presParOf" srcId="{541D6E9C-0317-44F7-B374-A061F30B6663}" destId="{8625E8DC-2329-43CA-BD60-7F4FD89CA2AA}" srcOrd="5" destOrd="0" presId="urn:microsoft.com/office/officeart/2005/8/layout/vProcess5"/>
    <dgm:cxn modelId="{B25E5773-D822-45F7-8568-C4CC48E7E53E}" type="presParOf" srcId="{541D6E9C-0317-44F7-B374-A061F30B6663}" destId="{40A6CBB3-DF49-4E3C-998F-DEBE91709D6A}" srcOrd="6" destOrd="0" presId="urn:microsoft.com/office/officeart/2005/8/layout/vProcess5"/>
    <dgm:cxn modelId="{0D39EF32-8291-4E7A-AD6B-8F67B88E466B}" type="presParOf" srcId="{541D6E9C-0317-44F7-B374-A061F30B6663}" destId="{FD0D5501-DD7F-4638-BE83-3FB7181B9403}" srcOrd="7" destOrd="0" presId="urn:microsoft.com/office/officeart/2005/8/layout/vProcess5"/>
    <dgm:cxn modelId="{E83A9E03-7CFC-4F43-868B-86F623FF1D06}" type="presParOf" srcId="{541D6E9C-0317-44F7-B374-A061F30B6663}" destId="{FFF46436-D19D-4850-A213-086E899ADDA6}" srcOrd="8" destOrd="0" presId="urn:microsoft.com/office/officeart/2005/8/layout/vProcess5"/>
    <dgm:cxn modelId="{876EDC4C-5665-4886-9288-01A3C6D76E4B}" type="presParOf" srcId="{541D6E9C-0317-44F7-B374-A061F30B6663}" destId="{CF5B7CDA-05AF-477D-A71C-25E15C663C8B}" srcOrd="9" destOrd="0" presId="urn:microsoft.com/office/officeart/2005/8/layout/vProcess5"/>
    <dgm:cxn modelId="{66FD6108-FF2A-46C9-A3F0-BA2D88B13109}" type="presParOf" srcId="{541D6E9C-0317-44F7-B374-A061F30B6663}" destId="{E83BB702-44D0-4D3B-B313-0E0A1819A23D}" srcOrd="10" destOrd="0" presId="urn:microsoft.com/office/officeart/2005/8/layout/vProcess5"/>
    <dgm:cxn modelId="{07F359B0-1A39-46FD-A241-BBDF5A2702A6}" type="presParOf" srcId="{541D6E9C-0317-44F7-B374-A061F30B6663}" destId="{AB4CF2F6-6BDE-49FE-A194-30E599D18847}"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59D99E-F112-4789-899B-1B49227899A5}">
      <dsp:nvSpPr>
        <dsp:cNvPr id="0" name=""/>
        <dsp:cNvSpPr/>
      </dsp:nvSpPr>
      <dsp:spPr>
        <a:xfrm>
          <a:off x="0" y="2310"/>
          <a:ext cx="9844391" cy="9681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b="1" kern="1200" dirty="0">
              <a:solidFill>
                <a:srgbClr val="003399"/>
              </a:solidFill>
              <a:latin typeface="Open Sans" panose="020B0606030504020204" pitchFamily="34" charset="0"/>
              <a:cs typeface="Open Sans" panose="020B0606030504020204" pitchFamily="34" charset="0"/>
            </a:rPr>
            <a:t>Warunki spełnienia zasady konkurencyjności</a:t>
          </a:r>
          <a:r>
            <a:rPr lang="pl-PL" sz="1800" kern="1200" dirty="0">
              <a:solidFill>
                <a:srgbClr val="003399"/>
              </a:solidFill>
              <a:latin typeface="Open Sans" panose="020B0606030504020204" pitchFamily="34" charset="0"/>
              <a:cs typeface="Open Sans" panose="020B0606030504020204" pitchFamily="34" charset="0"/>
            </a:rPr>
            <a:t>:</a:t>
          </a:r>
          <a:endParaRPr lang="en-US" sz="1800" kern="1200" dirty="0">
            <a:solidFill>
              <a:srgbClr val="003399"/>
            </a:solidFill>
            <a:latin typeface="Open Sans" panose="020B0606030504020204" pitchFamily="34" charset="0"/>
            <a:cs typeface="Open Sans" panose="020B0606030504020204" pitchFamily="34" charset="0"/>
          </a:endParaRPr>
        </a:p>
      </dsp:txBody>
      <dsp:txXfrm>
        <a:off x="47263" y="49573"/>
        <a:ext cx="9749865" cy="873653"/>
      </dsp:txXfrm>
    </dsp:sp>
    <dsp:sp modelId="{21D0BECD-97A9-40C3-89F8-CA960A9DF36C}">
      <dsp:nvSpPr>
        <dsp:cNvPr id="0" name=""/>
        <dsp:cNvSpPr/>
      </dsp:nvSpPr>
      <dsp:spPr>
        <a:xfrm>
          <a:off x="323443" y="973974"/>
          <a:ext cx="7487921" cy="9681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kern="1200" dirty="0">
              <a:solidFill>
                <a:srgbClr val="003399"/>
              </a:solidFill>
              <a:latin typeface="Open Sans" panose="020B0606030504020204" pitchFamily="34" charset="0"/>
              <a:cs typeface="Open Sans" panose="020B0606030504020204" pitchFamily="34" charset="0"/>
            </a:rPr>
            <a:t>upublicznienie zapytania ofertowego zawierającego wszelkie niezbędne informacje wynikające z Wytycznych, </a:t>
          </a:r>
          <a:endParaRPr lang="en-US" sz="1800" kern="1200" dirty="0">
            <a:solidFill>
              <a:srgbClr val="003399"/>
            </a:solidFill>
            <a:latin typeface="Open Sans" panose="020B0606030504020204" pitchFamily="34" charset="0"/>
            <a:cs typeface="Open Sans" panose="020B0606030504020204" pitchFamily="34" charset="0"/>
          </a:endParaRPr>
        </a:p>
      </dsp:txBody>
      <dsp:txXfrm>
        <a:off x="370706" y="1021237"/>
        <a:ext cx="7393395" cy="873653"/>
      </dsp:txXfrm>
    </dsp:sp>
    <dsp:sp modelId="{B9EBB168-1778-4BF0-8BC0-C58518A9BB3F}">
      <dsp:nvSpPr>
        <dsp:cNvPr id="0" name=""/>
        <dsp:cNvSpPr/>
      </dsp:nvSpPr>
      <dsp:spPr>
        <a:xfrm>
          <a:off x="373823" y="1856527"/>
          <a:ext cx="8217127" cy="9681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kern="1200" dirty="0">
              <a:solidFill>
                <a:srgbClr val="003399"/>
              </a:solidFill>
              <a:latin typeface="Open Sans" panose="020B0606030504020204" pitchFamily="34" charset="0"/>
              <a:cs typeface="Open Sans" panose="020B0606030504020204" pitchFamily="34" charset="0"/>
            </a:rPr>
            <a:t>wybór najkorzystniejszej oferty zgodnej z opisem przedmiotu zamówienia, złożonej przez wykonawcę spełniającego warunki udziału w postępowaniu w oparciu o ustalone w zapytaniu kryteria oceny ofert</a:t>
          </a:r>
          <a:r>
            <a:rPr lang="pl-PL" sz="1800" kern="1200" dirty="0">
              <a:solidFill>
                <a:srgbClr val="003399"/>
              </a:solidFill>
            </a:rPr>
            <a:t>.</a:t>
          </a:r>
          <a:endParaRPr lang="en-US" sz="1800" kern="1200" dirty="0">
            <a:solidFill>
              <a:srgbClr val="003399"/>
            </a:solidFill>
          </a:endParaRPr>
        </a:p>
      </dsp:txBody>
      <dsp:txXfrm>
        <a:off x="421086" y="1903790"/>
        <a:ext cx="8122601" cy="873653"/>
      </dsp:txXfrm>
    </dsp:sp>
    <dsp:sp modelId="{66864C0B-92B5-4F9E-AE6D-DBE130C0B801}">
      <dsp:nvSpPr>
        <dsp:cNvPr id="0" name=""/>
        <dsp:cNvSpPr/>
      </dsp:nvSpPr>
      <dsp:spPr>
        <a:xfrm>
          <a:off x="0" y="2843465"/>
          <a:ext cx="9844391" cy="87259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kern="1200" dirty="0">
              <a:solidFill>
                <a:srgbClr val="003399"/>
              </a:solidFill>
              <a:latin typeface="Open Sans" panose="020B0606030504020204" pitchFamily="34" charset="0"/>
              <a:cs typeface="Open Sans" panose="020B0606030504020204" pitchFamily="34" charset="0"/>
            </a:rPr>
            <a:t>Ponadto, dla zamówień realizowanych zgodnie z zasadą konkurencyjności wymagane jest: </a:t>
          </a:r>
          <a:endParaRPr lang="en-US" sz="1800" kern="1200" dirty="0">
            <a:solidFill>
              <a:srgbClr val="003399"/>
            </a:solidFill>
            <a:latin typeface="Open Sans" panose="020B0606030504020204" pitchFamily="34" charset="0"/>
            <a:cs typeface="Open Sans" panose="020B0606030504020204" pitchFamily="34" charset="0"/>
          </a:endParaRPr>
        </a:p>
      </dsp:txBody>
      <dsp:txXfrm>
        <a:off x="42596" y="2886061"/>
        <a:ext cx="9759199" cy="787398"/>
      </dsp:txXfrm>
    </dsp:sp>
    <dsp:sp modelId="{987702C2-D66A-4E32-B3DB-65C5DD602180}">
      <dsp:nvSpPr>
        <dsp:cNvPr id="0" name=""/>
        <dsp:cNvSpPr/>
      </dsp:nvSpPr>
      <dsp:spPr>
        <a:xfrm>
          <a:off x="0" y="3702187"/>
          <a:ext cx="9844391" cy="57844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kern="1200" dirty="0">
              <a:solidFill>
                <a:srgbClr val="003399"/>
              </a:solidFill>
              <a:latin typeface="Open Sans" panose="020B0606030504020204" pitchFamily="34" charset="0"/>
              <a:cs typeface="Open Sans" panose="020B0606030504020204" pitchFamily="34" charset="0"/>
            </a:rPr>
            <a:t>udokumentowanie wyboru wykonawcy odpowiednim protokołem z postępowania</a:t>
          </a:r>
          <a:r>
            <a:rPr lang="pl-PL" sz="1800" kern="1200" dirty="0">
              <a:solidFill>
                <a:srgbClr val="003399"/>
              </a:solidFill>
            </a:rPr>
            <a:t>,</a:t>
          </a:r>
          <a:endParaRPr lang="en-US" sz="1800" kern="1200" dirty="0">
            <a:solidFill>
              <a:srgbClr val="003399"/>
            </a:solidFill>
          </a:endParaRPr>
        </a:p>
      </dsp:txBody>
      <dsp:txXfrm>
        <a:off x="28238" y="3730425"/>
        <a:ext cx="9787915" cy="521972"/>
      </dsp:txXfrm>
    </dsp:sp>
    <dsp:sp modelId="{C9D8A1F1-072F-4B55-B173-7408B87B5F81}">
      <dsp:nvSpPr>
        <dsp:cNvPr id="0" name=""/>
        <dsp:cNvSpPr/>
      </dsp:nvSpPr>
      <dsp:spPr>
        <a:xfrm>
          <a:off x="0" y="4215676"/>
          <a:ext cx="9844391" cy="66550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kern="1200" dirty="0">
              <a:solidFill>
                <a:srgbClr val="003399"/>
              </a:solidFill>
              <a:latin typeface="Open Sans" panose="020B0606030504020204" pitchFamily="34" charset="0"/>
              <a:cs typeface="Open Sans" panose="020B0606030504020204" pitchFamily="34" charset="0"/>
            </a:rPr>
            <a:t>zawarcie umowy z wykonawcą z formie pisemnej lub elektronicznej,</a:t>
          </a:r>
          <a:endParaRPr lang="en-US" sz="1800" kern="1200" dirty="0">
            <a:solidFill>
              <a:srgbClr val="003399"/>
            </a:solidFill>
            <a:latin typeface="Open Sans" panose="020B0606030504020204" pitchFamily="34" charset="0"/>
            <a:cs typeface="Open Sans" panose="020B0606030504020204" pitchFamily="34" charset="0"/>
          </a:endParaRPr>
        </a:p>
      </dsp:txBody>
      <dsp:txXfrm>
        <a:off x="32487" y="4248163"/>
        <a:ext cx="9779417" cy="600533"/>
      </dsp:txXfrm>
    </dsp:sp>
    <dsp:sp modelId="{5C0D0756-B5A4-4EA0-84FB-435D2F8CD869}">
      <dsp:nvSpPr>
        <dsp:cNvPr id="0" name=""/>
        <dsp:cNvSpPr/>
      </dsp:nvSpPr>
      <dsp:spPr>
        <a:xfrm>
          <a:off x="0" y="4847940"/>
          <a:ext cx="9844391" cy="5257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kern="1200" dirty="0">
              <a:solidFill>
                <a:srgbClr val="003399"/>
              </a:solidFill>
              <a:latin typeface="Open Sans" panose="020B0606030504020204" pitchFamily="34" charset="0"/>
              <a:cs typeface="Open Sans" panose="020B0606030504020204" pitchFamily="34" charset="0"/>
            </a:rPr>
            <a:t>upublicznienie wyników postępowania.</a:t>
          </a:r>
          <a:endParaRPr lang="en-US" sz="1800" kern="1200" dirty="0">
            <a:solidFill>
              <a:srgbClr val="003399"/>
            </a:solidFill>
            <a:latin typeface="Open Sans" panose="020B0606030504020204" pitchFamily="34" charset="0"/>
            <a:cs typeface="Open Sans" panose="020B0606030504020204" pitchFamily="34" charset="0"/>
          </a:endParaRPr>
        </a:p>
      </dsp:txBody>
      <dsp:txXfrm>
        <a:off x="25665" y="4873605"/>
        <a:ext cx="9793061" cy="4744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DD475-C81C-4DAD-A4C6-6AFD64265AD7}">
      <dsp:nvSpPr>
        <dsp:cNvPr id="0" name=""/>
        <dsp:cNvSpPr/>
      </dsp:nvSpPr>
      <dsp:spPr>
        <a:xfrm>
          <a:off x="0" y="2534397"/>
          <a:ext cx="7838398" cy="1489204"/>
        </a:xfrm>
        <a:prstGeom prst="rect">
          <a:avLst/>
        </a:prstGeom>
        <a:solidFill>
          <a:srgbClr val="003399"/>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114000"/>
            </a:lnSpc>
            <a:spcBef>
              <a:spcPct val="0"/>
            </a:spcBef>
            <a:spcAft>
              <a:spcPts val="0"/>
            </a:spcAft>
            <a:buNone/>
          </a:pPr>
          <a:r>
            <a:rPr lang="pl-PL" sz="1800" kern="1200" dirty="0">
              <a:solidFill>
                <a:schemeClr val="bg1"/>
              </a:solidFill>
              <a:latin typeface="Open Sans" panose="020B0606030504020204" pitchFamily="34" charset="0"/>
              <a:cs typeface="Open Sans" panose="020B0606030504020204" pitchFamily="34" charset="0"/>
            </a:rPr>
            <a:t>nie mniej niż 30 dni – w przypadku zamówień o dużej wartości, tj. co</a:t>
          </a:r>
        </a:p>
        <a:p>
          <a:pPr marL="0" lvl="0" indent="0" algn="ctr" defTabSz="800100">
            <a:lnSpc>
              <a:spcPct val="114000"/>
            </a:lnSpc>
            <a:spcBef>
              <a:spcPct val="0"/>
            </a:spcBef>
            <a:spcAft>
              <a:spcPts val="0"/>
            </a:spcAft>
            <a:buNone/>
          </a:pPr>
          <a:r>
            <a:rPr lang="pl-PL" sz="1800" kern="1200" dirty="0">
              <a:solidFill>
                <a:schemeClr val="bg1"/>
              </a:solidFill>
              <a:latin typeface="Open Sans" panose="020B0606030504020204" pitchFamily="34" charset="0"/>
              <a:cs typeface="Open Sans" panose="020B0606030504020204" pitchFamily="34" charset="0"/>
            </a:rPr>
            <a:t>najmniej 5 538 000 EUR w przypadku robót budowlanych i 750 000 EUR w przypadku dostaw i usług  </a:t>
          </a:r>
          <a:endParaRPr lang="en-US" sz="1800" kern="1200" dirty="0">
            <a:solidFill>
              <a:schemeClr val="bg1"/>
            </a:solidFill>
            <a:latin typeface="Open Sans" panose="020B0606030504020204" pitchFamily="34" charset="0"/>
            <a:cs typeface="Open Sans" panose="020B0606030504020204" pitchFamily="34" charset="0"/>
          </a:endParaRPr>
        </a:p>
      </dsp:txBody>
      <dsp:txXfrm>
        <a:off x="0" y="2534397"/>
        <a:ext cx="7838398" cy="1489204"/>
      </dsp:txXfrm>
    </dsp:sp>
    <dsp:sp modelId="{CE01CB8E-D8F6-45FA-A569-1422CD30EC54}">
      <dsp:nvSpPr>
        <dsp:cNvPr id="0" name=""/>
        <dsp:cNvSpPr/>
      </dsp:nvSpPr>
      <dsp:spPr>
        <a:xfrm rot="10800000">
          <a:off x="0" y="1246081"/>
          <a:ext cx="7838398" cy="1325589"/>
        </a:xfrm>
        <a:prstGeom prst="upArrowCallout">
          <a:avLst/>
        </a:prstGeom>
        <a:solidFill>
          <a:srgbClr val="003399"/>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pl-PL" sz="1800" kern="1200" dirty="0">
              <a:solidFill>
                <a:schemeClr val="bg1"/>
              </a:solidFill>
              <a:latin typeface="Open Sans" panose="020B0606030504020204" pitchFamily="34" charset="0"/>
              <a:cs typeface="Open Sans" panose="020B0606030504020204" pitchFamily="34" charset="0"/>
            </a:rPr>
            <a:t>nie mniej niż 14 dni – w przypadku robót budowlanych</a:t>
          </a:r>
        </a:p>
      </dsp:txBody>
      <dsp:txXfrm rot="10800000">
        <a:off x="0" y="1246081"/>
        <a:ext cx="7838398" cy="861328"/>
      </dsp:txXfrm>
    </dsp:sp>
    <dsp:sp modelId="{8CF7883E-5533-4BEE-8B85-0BD7EBC73652}">
      <dsp:nvSpPr>
        <dsp:cNvPr id="0" name=""/>
        <dsp:cNvSpPr/>
      </dsp:nvSpPr>
      <dsp:spPr>
        <a:xfrm rot="10800000">
          <a:off x="0" y="0"/>
          <a:ext cx="7838398" cy="1253121"/>
        </a:xfrm>
        <a:prstGeom prst="upArrowCallout">
          <a:avLst/>
        </a:prstGeom>
        <a:solidFill>
          <a:srgbClr val="003399"/>
        </a:solidFill>
        <a:ln w="19050" cap="flat" cmpd="sng" algn="ctr">
          <a:solidFill>
            <a:srgbClr val="003399"/>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pl-PL" sz="1800" kern="1200" dirty="0">
              <a:solidFill>
                <a:schemeClr val="bg1"/>
              </a:solidFill>
              <a:latin typeface="Open Sans" panose="020B0606030504020204" pitchFamily="34" charset="0"/>
              <a:cs typeface="Open Sans" panose="020B0606030504020204" pitchFamily="34" charset="0"/>
            </a:rPr>
            <a:t>nie mniej niż 7 dni – w przypadku dostaw i usług</a:t>
          </a:r>
          <a:endParaRPr lang="en-US" sz="1800" kern="1200" dirty="0">
            <a:solidFill>
              <a:schemeClr val="bg1"/>
            </a:solidFill>
            <a:latin typeface="Open Sans" panose="020B0606030504020204" pitchFamily="34" charset="0"/>
            <a:cs typeface="Open Sans" panose="020B0606030504020204" pitchFamily="34" charset="0"/>
          </a:endParaRPr>
        </a:p>
      </dsp:txBody>
      <dsp:txXfrm rot="10800000">
        <a:off x="0" y="0"/>
        <a:ext cx="7838398" cy="8142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3A682-9BF6-43C3-9757-954D2107FE92}">
      <dsp:nvSpPr>
        <dsp:cNvPr id="0" name=""/>
        <dsp:cNvSpPr/>
      </dsp:nvSpPr>
      <dsp:spPr>
        <a:xfrm>
          <a:off x="0" y="0"/>
          <a:ext cx="7274608" cy="1114853"/>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14000"/>
            </a:lnSpc>
            <a:spcBef>
              <a:spcPct val="0"/>
            </a:spcBef>
            <a:spcAft>
              <a:spcPct val="35000"/>
            </a:spcAft>
            <a:buNone/>
          </a:pPr>
          <a:r>
            <a:rPr lang="pl-PL" sz="1800" kern="1200" dirty="0">
              <a:solidFill>
                <a:schemeClr val="accent2">
                  <a:lumMod val="25000"/>
                </a:schemeClr>
              </a:solidFill>
              <a:latin typeface="Open Sans" panose="020B0606030504020204" pitchFamily="34" charset="0"/>
              <a:cs typeface="Open Sans" panose="020B0606030504020204" pitchFamily="34" charset="0"/>
            </a:rPr>
            <a:t>Bieg terminu rozpoczyna się w dniu następującym po dniu upublicznienia zapytania ofertowego, a kończy się z upływem ostatniego dnia.  </a:t>
          </a:r>
          <a:endParaRPr lang="en-US" sz="1800" kern="1200" dirty="0">
            <a:solidFill>
              <a:schemeClr val="accent2">
                <a:lumMod val="25000"/>
              </a:schemeClr>
            </a:solidFill>
            <a:latin typeface="Open Sans" panose="020B0606030504020204" pitchFamily="34" charset="0"/>
            <a:cs typeface="Open Sans" panose="020B0606030504020204" pitchFamily="34" charset="0"/>
          </a:endParaRPr>
        </a:p>
      </dsp:txBody>
      <dsp:txXfrm>
        <a:off x="32653" y="32653"/>
        <a:ext cx="5977389" cy="1049547"/>
      </dsp:txXfrm>
    </dsp:sp>
    <dsp:sp modelId="{0738ACF9-B16E-4DD2-8080-433EF974A9B2}">
      <dsp:nvSpPr>
        <dsp:cNvPr id="0" name=""/>
        <dsp:cNvSpPr/>
      </dsp:nvSpPr>
      <dsp:spPr>
        <a:xfrm>
          <a:off x="644093" y="1236403"/>
          <a:ext cx="7274608" cy="1114853"/>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14000"/>
            </a:lnSpc>
            <a:spcBef>
              <a:spcPct val="0"/>
            </a:spcBef>
            <a:spcAft>
              <a:spcPct val="35000"/>
            </a:spcAft>
            <a:buNone/>
          </a:pPr>
          <a:r>
            <a:rPr lang="pl-PL" sz="1800" kern="1200" dirty="0">
              <a:solidFill>
                <a:schemeClr val="accent2">
                  <a:lumMod val="25000"/>
                </a:schemeClr>
              </a:solidFill>
              <a:latin typeface="Open Sans" panose="020B0606030504020204" pitchFamily="34" charset="0"/>
              <a:cs typeface="Open Sans" panose="020B0606030504020204" pitchFamily="34" charset="0"/>
            </a:rPr>
            <a:t>Jeżeli koniec terminu przypada na sobotę lub dzień ustawowo wolny od pracy, termin upływa dnia następnego po dniu lub dniach wolnych od pracy.</a:t>
          </a:r>
          <a:endParaRPr lang="en-US" sz="1800" kern="1200" dirty="0">
            <a:solidFill>
              <a:schemeClr val="accent2">
                <a:lumMod val="25000"/>
              </a:schemeClr>
            </a:solidFill>
            <a:latin typeface="Open Sans" panose="020B0606030504020204" pitchFamily="34" charset="0"/>
            <a:cs typeface="Open Sans" panose="020B0606030504020204" pitchFamily="34" charset="0"/>
          </a:endParaRPr>
        </a:p>
      </dsp:txBody>
      <dsp:txXfrm>
        <a:off x="676746" y="1269056"/>
        <a:ext cx="5875399" cy="1049547"/>
      </dsp:txXfrm>
    </dsp:sp>
    <dsp:sp modelId="{5FA34DD6-EF4B-47C6-9088-D5A12F750A08}">
      <dsp:nvSpPr>
        <dsp:cNvPr id="0" name=""/>
        <dsp:cNvSpPr/>
      </dsp:nvSpPr>
      <dsp:spPr>
        <a:xfrm>
          <a:off x="1212349" y="2486699"/>
          <a:ext cx="7268716" cy="141167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14000"/>
            </a:lnSpc>
            <a:spcBef>
              <a:spcPct val="0"/>
            </a:spcBef>
            <a:spcAft>
              <a:spcPct val="35000"/>
            </a:spcAft>
            <a:buNone/>
          </a:pPr>
          <a:r>
            <a:rPr lang="pl-PL" sz="1800" kern="1200" dirty="0">
              <a:solidFill>
                <a:schemeClr val="accent2">
                  <a:lumMod val="25000"/>
                </a:schemeClr>
              </a:solidFill>
              <a:latin typeface="Open Sans" panose="020B0606030504020204" pitchFamily="34" charset="0"/>
              <a:cs typeface="Open Sans" panose="020B0606030504020204" pitchFamily="34" charset="0"/>
            </a:rPr>
            <a:t>Nie jest dopuszczalne ustalenie terminów krótszych, np. poprzez wskazanie, że oferty można składać tylko osobiście w godzinach pracy przedsiębiorstwa np. do godz. 16:00 ostatniego dnia składania ofert. </a:t>
          </a:r>
          <a:endParaRPr lang="en-US" sz="1800" kern="1200" dirty="0">
            <a:solidFill>
              <a:schemeClr val="accent2">
                <a:lumMod val="25000"/>
              </a:schemeClr>
            </a:solidFill>
            <a:latin typeface="Open Sans" panose="020B0606030504020204" pitchFamily="34" charset="0"/>
            <a:cs typeface="Open Sans" panose="020B0606030504020204" pitchFamily="34" charset="0"/>
          </a:endParaRPr>
        </a:p>
      </dsp:txBody>
      <dsp:txXfrm>
        <a:off x="1253695" y="2528045"/>
        <a:ext cx="5862287" cy="1328980"/>
      </dsp:txXfrm>
    </dsp:sp>
    <dsp:sp modelId="{F0799FB2-DCD9-4D76-B491-80F48559A678}">
      <dsp:nvSpPr>
        <dsp:cNvPr id="0" name=""/>
        <dsp:cNvSpPr/>
      </dsp:nvSpPr>
      <dsp:spPr>
        <a:xfrm>
          <a:off x="1818652" y="3952662"/>
          <a:ext cx="7274608" cy="1114853"/>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14000"/>
            </a:lnSpc>
            <a:spcBef>
              <a:spcPct val="0"/>
            </a:spcBef>
            <a:spcAft>
              <a:spcPct val="35000"/>
            </a:spcAft>
            <a:buNone/>
          </a:pPr>
          <a:r>
            <a:rPr lang="pl-PL" sz="1800" kern="1200" dirty="0">
              <a:solidFill>
                <a:schemeClr val="accent2">
                  <a:lumMod val="25000"/>
                </a:schemeClr>
              </a:solidFill>
              <a:latin typeface="Open Sans" panose="020B0606030504020204" pitchFamily="34" charset="0"/>
              <a:cs typeface="Open Sans" panose="020B0606030504020204" pitchFamily="34" charset="0"/>
            </a:rPr>
            <a:t>Należy bezwzględnie zachować minimalne terminy i przyjmować oferty do zakończenia dnia.</a:t>
          </a:r>
          <a:endParaRPr lang="en-US" sz="1800" kern="1200" dirty="0">
            <a:solidFill>
              <a:schemeClr val="accent2">
                <a:lumMod val="25000"/>
              </a:schemeClr>
            </a:solidFill>
            <a:latin typeface="Open Sans" panose="020B0606030504020204" pitchFamily="34" charset="0"/>
            <a:cs typeface="Open Sans" panose="020B0606030504020204" pitchFamily="34" charset="0"/>
          </a:endParaRPr>
        </a:p>
      </dsp:txBody>
      <dsp:txXfrm>
        <a:off x="1851305" y="3985315"/>
        <a:ext cx="5875399" cy="1049547"/>
      </dsp:txXfrm>
    </dsp:sp>
    <dsp:sp modelId="{8625E8DC-2329-43CA-BD60-7F4FD89CA2AA}">
      <dsp:nvSpPr>
        <dsp:cNvPr id="0" name=""/>
        <dsp:cNvSpPr/>
      </dsp:nvSpPr>
      <dsp:spPr>
        <a:xfrm>
          <a:off x="6549954" y="853876"/>
          <a:ext cx="724654" cy="724654"/>
        </a:xfrm>
        <a:prstGeom prst="downArrow">
          <a:avLst>
            <a:gd name="adj1" fmla="val 55000"/>
            <a:gd name="adj2" fmla="val 45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chemeClr val="accent2">
                <a:lumMod val="25000"/>
              </a:schemeClr>
            </a:solidFill>
            <a:latin typeface="Open Sans" panose="020B0606030504020204" pitchFamily="34" charset="0"/>
            <a:cs typeface="Open Sans" panose="020B0606030504020204" pitchFamily="34" charset="0"/>
          </a:endParaRPr>
        </a:p>
      </dsp:txBody>
      <dsp:txXfrm>
        <a:off x="6713001" y="853876"/>
        <a:ext cx="398560" cy="545302"/>
      </dsp:txXfrm>
    </dsp:sp>
    <dsp:sp modelId="{40A6CBB3-DF49-4E3C-998F-DEBE91709D6A}">
      <dsp:nvSpPr>
        <dsp:cNvPr id="0" name=""/>
        <dsp:cNvSpPr/>
      </dsp:nvSpPr>
      <dsp:spPr>
        <a:xfrm>
          <a:off x="7159202" y="2171430"/>
          <a:ext cx="724654" cy="724654"/>
        </a:xfrm>
        <a:prstGeom prst="downArrow">
          <a:avLst>
            <a:gd name="adj1" fmla="val 55000"/>
            <a:gd name="adj2" fmla="val 45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chemeClr val="accent2">
                <a:lumMod val="25000"/>
              </a:schemeClr>
            </a:solidFill>
            <a:latin typeface="Open Sans" panose="020B0606030504020204" pitchFamily="34" charset="0"/>
            <a:cs typeface="Open Sans" panose="020B0606030504020204" pitchFamily="34" charset="0"/>
          </a:endParaRPr>
        </a:p>
      </dsp:txBody>
      <dsp:txXfrm>
        <a:off x="7322249" y="2171430"/>
        <a:ext cx="398560" cy="545302"/>
      </dsp:txXfrm>
    </dsp:sp>
    <dsp:sp modelId="{FD0D5501-DD7F-4638-BE83-3FB7181B9403}">
      <dsp:nvSpPr>
        <dsp:cNvPr id="0" name=""/>
        <dsp:cNvSpPr/>
      </dsp:nvSpPr>
      <dsp:spPr>
        <a:xfrm>
          <a:off x="7759357" y="3488984"/>
          <a:ext cx="724654" cy="724654"/>
        </a:xfrm>
        <a:prstGeom prst="downArrow">
          <a:avLst>
            <a:gd name="adj1" fmla="val 55000"/>
            <a:gd name="adj2" fmla="val 45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chemeClr val="accent2">
                <a:lumMod val="25000"/>
              </a:schemeClr>
            </a:solidFill>
            <a:latin typeface="Open Sans" panose="020B0606030504020204" pitchFamily="34" charset="0"/>
            <a:cs typeface="Open Sans" panose="020B0606030504020204" pitchFamily="34" charset="0"/>
          </a:endParaRPr>
        </a:p>
      </dsp:txBody>
      <dsp:txXfrm>
        <a:off x="7922404" y="3488984"/>
        <a:ext cx="398560" cy="5453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8345EAED-DC03-CE18-6D30-481FB8867E49}"/>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l-PL" dirty="0">
              <a:latin typeface="Open Sans" panose="020B0606030504020204" pitchFamily="34" charset="0"/>
            </a:endParaRPr>
          </a:p>
        </p:txBody>
      </p:sp>
      <p:sp>
        <p:nvSpPr>
          <p:cNvPr id="3" name="Symbol zastępczy daty 2">
            <a:extLst>
              <a:ext uri="{FF2B5EF4-FFF2-40B4-BE49-F238E27FC236}">
                <a16:creationId xmlns:a16="http://schemas.microsoft.com/office/drawing/2014/main" id="{96882799-596F-D1A3-53FD-A61044B422D4}"/>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F947F06-ADDC-4A48-B58F-5CD707C0F25F}" type="datetimeFigureOut">
              <a:rPr lang="pl-PL" smtClean="0">
                <a:latin typeface="Open Sans" panose="020B0606030504020204" pitchFamily="34" charset="0"/>
              </a:rPr>
              <a:t>10.06.2026</a:t>
            </a:fld>
            <a:endParaRPr lang="pl-PL" dirty="0">
              <a:latin typeface="Open Sans" panose="020B0606030504020204" pitchFamily="34" charset="0"/>
            </a:endParaRPr>
          </a:p>
        </p:txBody>
      </p:sp>
      <p:sp>
        <p:nvSpPr>
          <p:cNvPr id="4" name="Symbol zastępczy stopki 3">
            <a:extLst>
              <a:ext uri="{FF2B5EF4-FFF2-40B4-BE49-F238E27FC236}">
                <a16:creationId xmlns:a16="http://schemas.microsoft.com/office/drawing/2014/main" id="{8E4AF52E-69EE-1AE2-CCAA-59A94941A3EB}"/>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pl-PL" dirty="0">
              <a:latin typeface="Open Sans" panose="020B0606030504020204" pitchFamily="34" charset="0"/>
            </a:endParaRPr>
          </a:p>
        </p:txBody>
      </p:sp>
      <p:sp>
        <p:nvSpPr>
          <p:cNvPr id="5" name="Symbol zastępczy numeru slajdu 4">
            <a:extLst>
              <a:ext uri="{FF2B5EF4-FFF2-40B4-BE49-F238E27FC236}">
                <a16:creationId xmlns:a16="http://schemas.microsoft.com/office/drawing/2014/main" id="{893FAC24-C01D-7C1E-E60C-8A80E4A92796}"/>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B18B6D0-6996-4CC3-AA88-A5B1639AE436}" type="slidenum">
              <a:rPr lang="pl-PL" smtClean="0">
                <a:latin typeface="Open Sans" panose="020B0606030504020204" pitchFamily="34" charset="0"/>
              </a:rPr>
              <a:t>‹#›</a:t>
            </a:fld>
            <a:endParaRPr lang="pl-PL" dirty="0">
              <a:latin typeface="Open Sans" panose="020B0606030504020204" pitchFamily="34" charset="0"/>
            </a:endParaRPr>
          </a:p>
        </p:txBody>
      </p:sp>
    </p:spTree>
    <p:extLst>
      <p:ext uri="{BB962C8B-B14F-4D97-AF65-F5344CB8AC3E}">
        <p14:creationId xmlns:p14="http://schemas.microsoft.com/office/powerpoint/2010/main" val="3384393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Open Sans" panose="020B0606030504020204" pitchFamily="34" charset="0"/>
              </a:defRPr>
            </a:lvl1pPr>
          </a:lstStyle>
          <a:p>
            <a:endParaRPr lang="pl-PL" dirty="0"/>
          </a:p>
        </p:txBody>
      </p:sp>
      <p:sp>
        <p:nvSpPr>
          <p:cNvPr id="3" name="Symbol zastępczy daty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atin typeface="Open Sans" panose="020B0606030504020204" pitchFamily="34" charset="0"/>
              </a:defRPr>
            </a:lvl1pPr>
          </a:lstStyle>
          <a:p>
            <a:fld id="{287BF8C8-6444-43B5-867A-F8EBB20EDF55}" type="datetimeFigureOut">
              <a:rPr lang="pl-PL" smtClean="0"/>
              <a:pPr/>
              <a:t>10.06.2026</a:t>
            </a:fld>
            <a:endParaRPr lang="pl-PL" dirty="0"/>
          </a:p>
        </p:txBody>
      </p:sp>
      <p:sp>
        <p:nvSpPr>
          <p:cNvPr id="4" name="Symbol zastępczy obrazu slajd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stopki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atin typeface="Open Sans" panose="020B0606030504020204" pitchFamily="34" charset="0"/>
              </a:defRPr>
            </a:lvl1pPr>
          </a:lstStyle>
          <a:p>
            <a:endParaRPr lang="pl-PL" dirty="0"/>
          </a:p>
        </p:txBody>
      </p:sp>
      <p:sp>
        <p:nvSpPr>
          <p:cNvPr id="7" name="Symbol zastępczy numeru slajd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atin typeface="Open Sans" panose="020B0606030504020204" pitchFamily="34" charset="0"/>
              </a:defRPr>
            </a:lvl1pPr>
          </a:lstStyle>
          <a:p>
            <a:fld id="{84F4F656-B936-4091-A28C-F2F4872EFF74}" type="slidenum">
              <a:rPr lang="pl-PL" smtClean="0"/>
              <a:pPr/>
              <a:t>‹#›</a:t>
            </a:fld>
            <a:endParaRPr lang="pl-PL" dirty="0"/>
          </a:p>
        </p:txBody>
      </p:sp>
    </p:spTree>
    <p:extLst>
      <p:ext uri="{BB962C8B-B14F-4D97-AF65-F5344CB8AC3E}">
        <p14:creationId xmlns:p14="http://schemas.microsoft.com/office/powerpoint/2010/main" val="3451029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en Sans" panose="020B0606030504020204" pitchFamily="34" charset="0"/>
        <a:ea typeface="+mn-ea"/>
        <a:cs typeface="+mn-cs"/>
      </a:defRPr>
    </a:lvl1pPr>
    <a:lvl2pPr marL="457200" algn="l" defTabSz="914400" rtl="0" eaLnBrk="1" latinLnBrk="0" hangingPunct="1">
      <a:defRPr sz="1200" kern="1200">
        <a:solidFill>
          <a:schemeClr val="tx1"/>
        </a:solidFill>
        <a:latin typeface="Open Sans" panose="020B0606030504020204" pitchFamily="34" charset="0"/>
        <a:ea typeface="+mn-ea"/>
        <a:cs typeface="+mn-cs"/>
      </a:defRPr>
    </a:lvl2pPr>
    <a:lvl3pPr marL="914400" algn="l" defTabSz="914400" rtl="0" eaLnBrk="1" latinLnBrk="0" hangingPunct="1">
      <a:defRPr sz="1200" kern="1200">
        <a:solidFill>
          <a:schemeClr val="tx1"/>
        </a:solidFill>
        <a:latin typeface="Open Sans" panose="020B0606030504020204" pitchFamily="34" charset="0"/>
        <a:ea typeface="+mn-ea"/>
        <a:cs typeface="+mn-cs"/>
      </a:defRPr>
    </a:lvl3pPr>
    <a:lvl4pPr marL="1371600" algn="l" defTabSz="914400" rtl="0" eaLnBrk="1" latinLnBrk="0" hangingPunct="1">
      <a:defRPr sz="1200" kern="1200">
        <a:solidFill>
          <a:schemeClr val="tx1"/>
        </a:solidFill>
        <a:latin typeface="Open Sans" panose="020B0606030504020204" pitchFamily="34" charset="0"/>
        <a:ea typeface="+mn-ea"/>
        <a:cs typeface="+mn-cs"/>
      </a:defRPr>
    </a:lvl4pPr>
    <a:lvl5pPr marL="1828800" algn="l" defTabSz="914400" rtl="0" eaLnBrk="1" latinLnBrk="0" hangingPunct="1">
      <a:defRPr sz="120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447FB-599A-329C-A459-FB54F5FF4665}"/>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07AD9F20-17AE-AAA1-BCFF-DFA8F98041AF}"/>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2F5B5D86-0D20-1B45-37D0-189537305948}"/>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F41DF36C-581E-A339-FFD8-67D6D9232824}"/>
              </a:ext>
            </a:extLst>
          </p:cNvPr>
          <p:cNvSpPr>
            <a:spLocks noGrp="1"/>
          </p:cNvSpPr>
          <p:nvPr>
            <p:ph type="sldNum" sz="quarter" idx="5"/>
          </p:nvPr>
        </p:nvSpPr>
        <p:spPr/>
        <p:txBody>
          <a:bodyPr/>
          <a:lstStyle/>
          <a:p>
            <a:fld id="{84F4F656-B936-4091-A28C-F2F4872EFF74}" type="slidenum">
              <a:rPr lang="pl-PL" smtClean="0"/>
              <a:t>1</a:t>
            </a:fld>
            <a:endParaRPr lang="pl-PL"/>
          </a:p>
        </p:txBody>
      </p:sp>
    </p:spTree>
    <p:extLst>
      <p:ext uri="{BB962C8B-B14F-4D97-AF65-F5344CB8AC3E}">
        <p14:creationId xmlns:p14="http://schemas.microsoft.com/office/powerpoint/2010/main" val="316447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10</a:t>
            </a:fld>
            <a:endParaRPr lang="pl-PL"/>
          </a:p>
        </p:txBody>
      </p:sp>
    </p:spTree>
    <p:extLst>
      <p:ext uri="{BB962C8B-B14F-4D97-AF65-F5344CB8AC3E}">
        <p14:creationId xmlns:p14="http://schemas.microsoft.com/office/powerpoint/2010/main" val="1545816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C268BC-FB27-4CBD-9F49-10D37FFA5B4C}"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374467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C268BC-FB27-4CBD-9F49-10D37FFA5B4C}"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481911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C268BC-FB27-4CBD-9F49-10D37FFA5B4C}"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321056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C268BC-FB27-4CBD-9F49-10D37FFA5B4C}"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932362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C268BC-FB27-4CBD-9F49-10D37FFA5B4C}"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47323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84F4F656-B936-4091-A28C-F2F4872EFF74}" type="slidenum">
              <a:rPr lang="pl-PL" smtClean="0"/>
              <a:pPr/>
              <a:t>16</a:t>
            </a:fld>
            <a:endParaRPr lang="pl-PL" dirty="0"/>
          </a:p>
        </p:txBody>
      </p:sp>
    </p:spTree>
    <p:extLst>
      <p:ext uri="{BB962C8B-B14F-4D97-AF65-F5344CB8AC3E}">
        <p14:creationId xmlns:p14="http://schemas.microsoft.com/office/powerpoint/2010/main" val="3151163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84F4F656-B936-4091-A28C-F2F4872EFF74}" type="slidenum">
              <a:rPr lang="pl-PL" smtClean="0"/>
              <a:pPr/>
              <a:t>17</a:t>
            </a:fld>
            <a:endParaRPr lang="pl-PL" dirty="0"/>
          </a:p>
        </p:txBody>
      </p:sp>
    </p:spTree>
    <p:extLst>
      <p:ext uri="{BB962C8B-B14F-4D97-AF65-F5344CB8AC3E}">
        <p14:creationId xmlns:p14="http://schemas.microsoft.com/office/powerpoint/2010/main" val="1155418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447FB-599A-329C-A459-FB54F5FF4665}"/>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07AD9F20-17AE-AAA1-BCFF-DFA8F98041AF}"/>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2F5B5D86-0D20-1B45-37D0-189537305948}"/>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F41DF36C-581E-A339-FFD8-67D6D9232824}"/>
              </a:ext>
            </a:extLst>
          </p:cNvPr>
          <p:cNvSpPr>
            <a:spLocks noGrp="1"/>
          </p:cNvSpPr>
          <p:nvPr>
            <p:ph type="sldNum" sz="quarter" idx="5"/>
          </p:nvPr>
        </p:nvSpPr>
        <p:spPr/>
        <p:txBody>
          <a:bodyPr/>
          <a:lstStyle/>
          <a:p>
            <a:fld id="{84F4F656-B936-4091-A28C-F2F4872EFF74}" type="slidenum">
              <a:rPr lang="pl-PL" smtClean="0"/>
              <a:t>18</a:t>
            </a:fld>
            <a:endParaRPr lang="pl-PL"/>
          </a:p>
        </p:txBody>
      </p:sp>
    </p:spTree>
    <p:extLst>
      <p:ext uri="{BB962C8B-B14F-4D97-AF65-F5344CB8AC3E}">
        <p14:creationId xmlns:p14="http://schemas.microsoft.com/office/powerpoint/2010/main" val="1190352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447FB-599A-329C-A459-FB54F5FF4665}"/>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07AD9F20-17AE-AAA1-BCFF-DFA8F98041AF}"/>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2F5B5D86-0D20-1B45-37D0-189537305948}"/>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F41DF36C-581E-A339-FFD8-67D6D9232824}"/>
              </a:ext>
            </a:extLst>
          </p:cNvPr>
          <p:cNvSpPr>
            <a:spLocks noGrp="1"/>
          </p:cNvSpPr>
          <p:nvPr>
            <p:ph type="sldNum" sz="quarter" idx="5"/>
          </p:nvPr>
        </p:nvSpPr>
        <p:spPr/>
        <p:txBody>
          <a:bodyPr/>
          <a:lstStyle/>
          <a:p>
            <a:fld id="{84F4F656-B936-4091-A28C-F2F4872EFF74}" type="slidenum">
              <a:rPr lang="pl-PL" smtClean="0"/>
              <a:t>23</a:t>
            </a:fld>
            <a:endParaRPr lang="pl-PL"/>
          </a:p>
        </p:txBody>
      </p:sp>
    </p:spTree>
    <p:extLst>
      <p:ext uri="{BB962C8B-B14F-4D97-AF65-F5344CB8AC3E}">
        <p14:creationId xmlns:p14="http://schemas.microsoft.com/office/powerpoint/2010/main" val="22611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84F4F656-B936-4091-A28C-F2F4872EFF74}" type="slidenum">
              <a:rPr lang="pl-PL" smtClean="0"/>
              <a:t>2</a:t>
            </a:fld>
            <a:endParaRPr lang="pl-PL"/>
          </a:p>
        </p:txBody>
      </p:sp>
    </p:spTree>
    <p:extLst>
      <p:ext uri="{BB962C8B-B14F-4D97-AF65-F5344CB8AC3E}">
        <p14:creationId xmlns:p14="http://schemas.microsoft.com/office/powerpoint/2010/main" val="1573868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84F4F656-B936-4091-A28C-F2F4872EFF74}" type="slidenum">
              <a:rPr lang="pl-PL" smtClean="0"/>
              <a:pPr/>
              <a:t>24</a:t>
            </a:fld>
            <a:endParaRPr lang="pl-PL" dirty="0"/>
          </a:p>
        </p:txBody>
      </p:sp>
    </p:spTree>
    <p:extLst>
      <p:ext uri="{BB962C8B-B14F-4D97-AF65-F5344CB8AC3E}">
        <p14:creationId xmlns:p14="http://schemas.microsoft.com/office/powerpoint/2010/main" val="2301165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84F4F656-B936-4091-A28C-F2F4872EFF74}" type="slidenum">
              <a:rPr lang="pl-PL" smtClean="0"/>
              <a:pPr/>
              <a:t>26</a:t>
            </a:fld>
            <a:endParaRPr lang="pl-PL" dirty="0"/>
          </a:p>
        </p:txBody>
      </p:sp>
    </p:spTree>
    <p:extLst>
      <p:ext uri="{BB962C8B-B14F-4D97-AF65-F5344CB8AC3E}">
        <p14:creationId xmlns:p14="http://schemas.microsoft.com/office/powerpoint/2010/main" val="3837885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84F4F656-B936-4091-A28C-F2F4872EFF74}" type="slidenum">
              <a:rPr lang="pl-PL" smtClean="0"/>
              <a:pPr/>
              <a:t>27</a:t>
            </a:fld>
            <a:endParaRPr lang="pl-PL" dirty="0"/>
          </a:p>
        </p:txBody>
      </p:sp>
    </p:spTree>
    <p:extLst>
      <p:ext uri="{BB962C8B-B14F-4D97-AF65-F5344CB8AC3E}">
        <p14:creationId xmlns:p14="http://schemas.microsoft.com/office/powerpoint/2010/main" val="520427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84F4F656-B936-4091-A28C-F2F4872EFF74}" type="slidenum">
              <a:rPr lang="pl-PL" smtClean="0"/>
              <a:pPr/>
              <a:t>31</a:t>
            </a:fld>
            <a:endParaRPr lang="pl-PL" dirty="0"/>
          </a:p>
        </p:txBody>
      </p:sp>
    </p:spTree>
    <p:extLst>
      <p:ext uri="{BB962C8B-B14F-4D97-AF65-F5344CB8AC3E}">
        <p14:creationId xmlns:p14="http://schemas.microsoft.com/office/powerpoint/2010/main" val="2661820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84F4F656-B936-4091-A28C-F2F4872EFF74}" type="slidenum">
              <a:rPr lang="pl-PL" smtClean="0"/>
              <a:pPr/>
              <a:t>32</a:t>
            </a:fld>
            <a:endParaRPr lang="pl-PL" dirty="0"/>
          </a:p>
        </p:txBody>
      </p:sp>
    </p:spTree>
    <p:extLst>
      <p:ext uri="{BB962C8B-B14F-4D97-AF65-F5344CB8AC3E}">
        <p14:creationId xmlns:p14="http://schemas.microsoft.com/office/powerpoint/2010/main" val="40855537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84F4F656-B936-4091-A28C-F2F4872EFF74}" type="slidenum">
              <a:rPr lang="pl-PL" smtClean="0"/>
              <a:pPr/>
              <a:t>33</a:t>
            </a:fld>
            <a:endParaRPr lang="pl-PL" dirty="0"/>
          </a:p>
        </p:txBody>
      </p:sp>
    </p:spTree>
    <p:extLst>
      <p:ext uri="{BB962C8B-B14F-4D97-AF65-F5344CB8AC3E}">
        <p14:creationId xmlns:p14="http://schemas.microsoft.com/office/powerpoint/2010/main" val="42405195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84F4F656-B936-4091-A28C-F2F4872EFF74}" type="slidenum">
              <a:rPr lang="pl-PL" smtClean="0"/>
              <a:pPr/>
              <a:t>42</a:t>
            </a:fld>
            <a:endParaRPr lang="pl-PL" dirty="0"/>
          </a:p>
        </p:txBody>
      </p:sp>
    </p:spTree>
    <p:extLst>
      <p:ext uri="{BB962C8B-B14F-4D97-AF65-F5344CB8AC3E}">
        <p14:creationId xmlns:p14="http://schemas.microsoft.com/office/powerpoint/2010/main" val="33376359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84F4F656-B936-4091-A28C-F2F4872EFF74}" type="slidenum">
              <a:rPr lang="pl-PL" smtClean="0"/>
              <a:pPr/>
              <a:t>46</a:t>
            </a:fld>
            <a:endParaRPr lang="pl-PL" dirty="0"/>
          </a:p>
        </p:txBody>
      </p:sp>
    </p:spTree>
    <p:extLst>
      <p:ext uri="{BB962C8B-B14F-4D97-AF65-F5344CB8AC3E}">
        <p14:creationId xmlns:p14="http://schemas.microsoft.com/office/powerpoint/2010/main" val="790092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84F4F656-B936-4091-A28C-F2F4872EFF74}" type="slidenum">
              <a:rPr lang="pl-PL" smtClean="0"/>
              <a:pPr/>
              <a:t>47</a:t>
            </a:fld>
            <a:endParaRPr lang="pl-PL" dirty="0"/>
          </a:p>
        </p:txBody>
      </p:sp>
    </p:spTree>
    <p:extLst>
      <p:ext uri="{BB962C8B-B14F-4D97-AF65-F5344CB8AC3E}">
        <p14:creationId xmlns:p14="http://schemas.microsoft.com/office/powerpoint/2010/main" val="2960981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447FB-599A-329C-A459-FB54F5FF4665}"/>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07AD9F20-17AE-AAA1-BCFF-DFA8F98041AF}"/>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2F5B5D86-0D20-1B45-37D0-189537305948}"/>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F41DF36C-581E-A339-FFD8-67D6D9232824}"/>
              </a:ext>
            </a:extLst>
          </p:cNvPr>
          <p:cNvSpPr>
            <a:spLocks noGrp="1"/>
          </p:cNvSpPr>
          <p:nvPr>
            <p:ph type="sldNum" sz="quarter" idx="5"/>
          </p:nvPr>
        </p:nvSpPr>
        <p:spPr/>
        <p:txBody>
          <a:bodyPr/>
          <a:lstStyle/>
          <a:p>
            <a:fld id="{84F4F656-B936-4091-A28C-F2F4872EFF74}" type="slidenum">
              <a:rPr lang="pl-PL" smtClean="0"/>
              <a:t>48</a:t>
            </a:fld>
            <a:endParaRPr lang="pl-PL"/>
          </a:p>
        </p:txBody>
      </p:sp>
    </p:spTree>
    <p:extLst>
      <p:ext uri="{BB962C8B-B14F-4D97-AF65-F5344CB8AC3E}">
        <p14:creationId xmlns:p14="http://schemas.microsoft.com/office/powerpoint/2010/main" val="4236883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84F4F656-B936-4091-A28C-F2F4872EFF74}" type="slidenum">
              <a:rPr lang="pl-PL" smtClean="0"/>
              <a:t>3</a:t>
            </a:fld>
            <a:endParaRPr lang="pl-PL"/>
          </a:p>
        </p:txBody>
      </p:sp>
    </p:spTree>
    <p:extLst>
      <p:ext uri="{BB962C8B-B14F-4D97-AF65-F5344CB8AC3E}">
        <p14:creationId xmlns:p14="http://schemas.microsoft.com/office/powerpoint/2010/main" val="15738685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sz="1000" dirty="0"/>
          </a:p>
        </p:txBody>
      </p:sp>
      <p:sp>
        <p:nvSpPr>
          <p:cNvPr id="4" name="Symbol zastępczy numeru slajd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02B4DB-5212-AD42-B2C1-BD19AC94D45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004796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84F4F656-B936-4091-A28C-F2F4872EFF74}" type="slidenum">
              <a:rPr lang="pl-PL" smtClean="0"/>
              <a:t>50</a:t>
            </a:fld>
            <a:endParaRPr lang="pl-PL"/>
          </a:p>
        </p:txBody>
      </p:sp>
    </p:spTree>
    <p:extLst>
      <p:ext uri="{BB962C8B-B14F-4D97-AF65-F5344CB8AC3E}">
        <p14:creationId xmlns:p14="http://schemas.microsoft.com/office/powerpoint/2010/main" val="2199713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4</a:t>
            </a:fld>
            <a:endParaRPr lang="pl-PL"/>
          </a:p>
        </p:txBody>
      </p:sp>
    </p:spTree>
    <p:extLst>
      <p:ext uri="{BB962C8B-B14F-4D97-AF65-F5344CB8AC3E}">
        <p14:creationId xmlns:p14="http://schemas.microsoft.com/office/powerpoint/2010/main" val="1179503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sz="1000" dirty="0"/>
          </a:p>
        </p:txBody>
      </p:sp>
      <p:sp>
        <p:nvSpPr>
          <p:cNvPr id="4" name="Symbol zastępczy numeru slajd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02B4DB-5212-AD42-B2C1-BD19AC94D45E}" type="slidenum">
              <a:rPr kumimoji="0" lang="pl-PL"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pl-PL"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544822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228600" indent="-228600">
              <a:buAutoNum type="arabicPeriod"/>
            </a:pPr>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6</a:t>
            </a:fld>
            <a:endParaRPr lang="pl-PL"/>
          </a:p>
        </p:txBody>
      </p:sp>
    </p:spTree>
    <p:extLst>
      <p:ext uri="{BB962C8B-B14F-4D97-AF65-F5344CB8AC3E}">
        <p14:creationId xmlns:p14="http://schemas.microsoft.com/office/powerpoint/2010/main" val="3330034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228600" indent="-228600">
              <a:buAutoNum type="arabicPeriod"/>
            </a:pPr>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7</a:t>
            </a:fld>
            <a:endParaRPr lang="pl-PL"/>
          </a:p>
        </p:txBody>
      </p:sp>
    </p:spTree>
    <p:extLst>
      <p:ext uri="{BB962C8B-B14F-4D97-AF65-F5344CB8AC3E}">
        <p14:creationId xmlns:p14="http://schemas.microsoft.com/office/powerpoint/2010/main" val="3463824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9DF8-6303-6A99-6DA8-63A689A848C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EE2C9CE5-16B0-D544-4BDD-31C2475DFF7B}"/>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35958E31-C58D-9178-4871-1EEC450787FE}"/>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B588E42C-7FC1-11D7-B270-5ECE7AC008D6}"/>
              </a:ext>
            </a:extLst>
          </p:cNvPr>
          <p:cNvSpPr>
            <a:spLocks noGrp="1"/>
          </p:cNvSpPr>
          <p:nvPr>
            <p:ph type="sldNum" sz="quarter" idx="5"/>
          </p:nvPr>
        </p:nvSpPr>
        <p:spPr/>
        <p:txBody>
          <a:bodyPr/>
          <a:lstStyle/>
          <a:p>
            <a:fld id="{2C02B4DB-5212-AD42-B2C1-BD19AC94D45E}" type="slidenum">
              <a:rPr lang="pl-PL" smtClean="0"/>
              <a:t>8</a:t>
            </a:fld>
            <a:endParaRPr lang="pl-PL"/>
          </a:p>
        </p:txBody>
      </p:sp>
    </p:spTree>
    <p:extLst>
      <p:ext uri="{BB962C8B-B14F-4D97-AF65-F5344CB8AC3E}">
        <p14:creationId xmlns:p14="http://schemas.microsoft.com/office/powerpoint/2010/main" val="1811279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9</a:t>
            </a:fld>
            <a:endParaRPr lang="pl-PL"/>
          </a:p>
        </p:txBody>
      </p:sp>
    </p:spTree>
    <p:extLst>
      <p:ext uri="{BB962C8B-B14F-4D97-AF65-F5344CB8AC3E}">
        <p14:creationId xmlns:p14="http://schemas.microsoft.com/office/powerpoint/2010/main" val="1150974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4.png"/><Relationship Id="rId16" Type="http://schemas.openxmlformats.org/officeDocument/2006/relationships/image" Target="../media/image21.png"/><Relationship Id="rId1" Type="http://schemas.openxmlformats.org/officeDocument/2006/relationships/slideMaster" Target="../slideMasters/slideMaster4.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10.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4.png"/><Relationship Id="rId16" Type="http://schemas.openxmlformats.org/officeDocument/2006/relationships/image" Target="../media/image21.png"/><Relationship Id="rId1" Type="http://schemas.openxmlformats.org/officeDocument/2006/relationships/slideMaster" Target="../slideMasters/slideMaster5.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4.png"/><Relationship Id="rId4" Type="http://schemas.openxmlformats.org/officeDocument/2006/relationships/image" Target="../media/image10.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4D080A5-7BC0-AF1D-E33D-E5E4CE5CF63B}"/>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3745BBC3-AD0F-02CF-79CD-08462DD897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554A9334-99EB-7038-FACC-CED15B62E065}"/>
              </a:ext>
            </a:extLst>
          </p:cNvPr>
          <p:cNvSpPr>
            <a:spLocks noGrp="1"/>
          </p:cNvSpPr>
          <p:nvPr>
            <p:ph type="dt" sz="half" idx="10"/>
          </p:nvPr>
        </p:nvSpPr>
        <p:spPr/>
        <p:txBody>
          <a:bodyPr/>
          <a:lstStyle/>
          <a:p>
            <a:r>
              <a:rPr lang="pl-PL"/>
              <a:t>24.09.2024</a:t>
            </a:r>
          </a:p>
        </p:txBody>
      </p:sp>
      <p:sp>
        <p:nvSpPr>
          <p:cNvPr id="5" name="Symbol zastępczy stopki 4">
            <a:extLst>
              <a:ext uri="{FF2B5EF4-FFF2-40B4-BE49-F238E27FC236}">
                <a16:creationId xmlns:a16="http://schemas.microsoft.com/office/drawing/2014/main" id="{49E65D7A-48F6-B4AA-9C57-7D220D38F05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A414572-4C6E-FF82-BF7C-3D7CAAAFF863}"/>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664767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B22A424-1BFA-C95D-30C8-4163685E96CD}"/>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6D99C732-5484-F0AD-FFAA-0F624D5E8C3B}"/>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F467B8C-222A-C954-03E1-17CCF944D37C}"/>
              </a:ext>
            </a:extLst>
          </p:cNvPr>
          <p:cNvSpPr>
            <a:spLocks noGrp="1"/>
          </p:cNvSpPr>
          <p:nvPr>
            <p:ph type="dt" sz="half" idx="10"/>
          </p:nvPr>
        </p:nvSpPr>
        <p:spPr/>
        <p:txBody>
          <a:bodyPr/>
          <a:lstStyle/>
          <a:p>
            <a:r>
              <a:rPr lang="pl-PL"/>
              <a:t>24.09.2024</a:t>
            </a:r>
          </a:p>
        </p:txBody>
      </p:sp>
      <p:sp>
        <p:nvSpPr>
          <p:cNvPr id="5" name="Symbol zastępczy stopki 4">
            <a:extLst>
              <a:ext uri="{FF2B5EF4-FFF2-40B4-BE49-F238E27FC236}">
                <a16:creationId xmlns:a16="http://schemas.microsoft.com/office/drawing/2014/main" id="{35393B96-DD1B-7A4F-8D21-1555C38A1CD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1056064E-6ABD-9BC8-8C74-B6C72DBBF19F}"/>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2303725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EF3F3255-4DF0-E387-BF91-6542A12F29EB}"/>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7D875D8C-D28F-7D99-189F-4BBFDAF27A76}"/>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CF2EE79-4F50-EFB6-B3AD-B15D4A831D2B}"/>
              </a:ext>
            </a:extLst>
          </p:cNvPr>
          <p:cNvSpPr>
            <a:spLocks noGrp="1"/>
          </p:cNvSpPr>
          <p:nvPr>
            <p:ph type="dt" sz="half" idx="10"/>
          </p:nvPr>
        </p:nvSpPr>
        <p:spPr/>
        <p:txBody>
          <a:bodyPr/>
          <a:lstStyle/>
          <a:p>
            <a:r>
              <a:rPr lang="pl-PL"/>
              <a:t>24.09.2024</a:t>
            </a:r>
          </a:p>
        </p:txBody>
      </p:sp>
      <p:sp>
        <p:nvSpPr>
          <p:cNvPr id="5" name="Symbol zastępczy stopki 4">
            <a:extLst>
              <a:ext uri="{FF2B5EF4-FFF2-40B4-BE49-F238E27FC236}">
                <a16:creationId xmlns:a16="http://schemas.microsoft.com/office/drawing/2014/main" id="{5C198499-1B45-9160-7C32-4C9A0B116E1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BCB2439F-553C-F6F5-9D8A-9C84ADB5A85E}"/>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190121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F735B72-5B6F-AB5F-0E1D-FD68FBF5F5C8}"/>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71B0AE7A-FF5C-F8E7-59DB-22E2A632D3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158F3ED4-59F5-39E7-0302-478105605824}"/>
              </a:ext>
            </a:extLst>
          </p:cNvPr>
          <p:cNvSpPr>
            <a:spLocks noGrp="1"/>
          </p:cNvSpPr>
          <p:nvPr>
            <p:ph type="dt" sz="half" idx="10"/>
          </p:nvPr>
        </p:nvSpPr>
        <p:spPr/>
        <p:txBody>
          <a:bodyPr/>
          <a:lstStyle/>
          <a:p>
            <a:r>
              <a:rPr lang="pl-PL"/>
              <a:t>24.09.2024</a:t>
            </a:r>
          </a:p>
        </p:txBody>
      </p:sp>
      <p:sp>
        <p:nvSpPr>
          <p:cNvPr id="5" name="Symbol zastępczy stopki 4">
            <a:extLst>
              <a:ext uri="{FF2B5EF4-FFF2-40B4-BE49-F238E27FC236}">
                <a16:creationId xmlns:a16="http://schemas.microsoft.com/office/drawing/2014/main" id="{48F29AB6-A5A8-6B28-9A3E-8B996486EB45}"/>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B7F06CB1-600A-2171-03CB-D5B8205CAD3B}"/>
              </a:ext>
            </a:extLst>
          </p:cNvPr>
          <p:cNvSpPr>
            <a:spLocks noGrp="1"/>
          </p:cNvSpPr>
          <p:nvPr>
            <p:ph type="sldNum" sz="quarter" idx="12"/>
          </p:nvPr>
        </p:nvSpPr>
        <p:spPr/>
        <p:txBody>
          <a:bodyPr/>
          <a:lstStyle/>
          <a:p>
            <a:fld id="{B1472D2A-E242-446D-BDE8-5CA9DBBD55DB}" type="slidenum">
              <a:rPr lang="pl-PL" smtClean="0"/>
              <a:t>‹#›</a:t>
            </a:fld>
            <a:endParaRPr lang="pl-PL"/>
          </a:p>
        </p:txBody>
      </p:sp>
    </p:spTree>
    <p:extLst>
      <p:ext uri="{BB962C8B-B14F-4D97-AF65-F5344CB8AC3E}">
        <p14:creationId xmlns:p14="http://schemas.microsoft.com/office/powerpoint/2010/main" val="4186928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E10915F-B0EC-E41C-CE91-081356BDE80C}"/>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8B4CB8AA-167D-E2AA-4EC4-3337CD7320C0}"/>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17616D5E-37B2-52A5-AF3B-6B0B6A18DA6D}"/>
              </a:ext>
            </a:extLst>
          </p:cNvPr>
          <p:cNvSpPr>
            <a:spLocks noGrp="1"/>
          </p:cNvSpPr>
          <p:nvPr>
            <p:ph type="dt" sz="half" idx="10"/>
          </p:nvPr>
        </p:nvSpPr>
        <p:spPr/>
        <p:txBody>
          <a:bodyPr/>
          <a:lstStyle/>
          <a:p>
            <a:r>
              <a:rPr lang="pl-PL"/>
              <a:t>24.09.2024</a:t>
            </a:r>
          </a:p>
        </p:txBody>
      </p:sp>
      <p:sp>
        <p:nvSpPr>
          <p:cNvPr id="5" name="Symbol zastępczy stopki 4">
            <a:extLst>
              <a:ext uri="{FF2B5EF4-FFF2-40B4-BE49-F238E27FC236}">
                <a16:creationId xmlns:a16="http://schemas.microsoft.com/office/drawing/2014/main" id="{B547A4AE-09B6-5FD3-FF8E-8FE310ACD83C}"/>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B27B793-89A1-A76C-E1CD-6870DE9FB12F}"/>
              </a:ext>
            </a:extLst>
          </p:cNvPr>
          <p:cNvSpPr>
            <a:spLocks noGrp="1"/>
          </p:cNvSpPr>
          <p:nvPr>
            <p:ph type="sldNum" sz="quarter" idx="12"/>
          </p:nvPr>
        </p:nvSpPr>
        <p:spPr/>
        <p:txBody>
          <a:bodyPr/>
          <a:lstStyle/>
          <a:p>
            <a:fld id="{B1472D2A-E242-446D-BDE8-5CA9DBBD55DB}" type="slidenum">
              <a:rPr lang="pl-PL" smtClean="0"/>
              <a:t>‹#›</a:t>
            </a:fld>
            <a:endParaRPr lang="pl-PL"/>
          </a:p>
        </p:txBody>
      </p:sp>
    </p:spTree>
    <p:extLst>
      <p:ext uri="{BB962C8B-B14F-4D97-AF65-F5344CB8AC3E}">
        <p14:creationId xmlns:p14="http://schemas.microsoft.com/office/powerpoint/2010/main" val="2126567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889463-F34A-7D83-D15B-747CB1DC882A}"/>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D36F2927-8E0C-4DC5-5674-7308B263A5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C653C5F7-7EB6-07CA-A3F0-27DC0F66BE7C}"/>
              </a:ext>
            </a:extLst>
          </p:cNvPr>
          <p:cNvSpPr>
            <a:spLocks noGrp="1"/>
          </p:cNvSpPr>
          <p:nvPr>
            <p:ph type="dt" sz="half" idx="10"/>
          </p:nvPr>
        </p:nvSpPr>
        <p:spPr/>
        <p:txBody>
          <a:bodyPr/>
          <a:lstStyle/>
          <a:p>
            <a:r>
              <a:rPr lang="pl-PL"/>
              <a:t>24.09.2024</a:t>
            </a:r>
          </a:p>
        </p:txBody>
      </p:sp>
      <p:sp>
        <p:nvSpPr>
          <p:cNvPr id="5" name="Symbol zastępczy stopki 4">
            <a:extLst>
              <a:ext uri="{FF2B5EF4-FFF2-40B4-BE49-F238E27FC236}">
                <a16:creationId xmlns:a16="http://schemas.microsoft.com/office/drawing/2014/main" id="{112D9D21-CB5D-2492-DEF7-6D9E5660276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F675C029-2197-CB51-4248-1F36C6F2C1AC}"/>
              </a:ext>
            </a:extLst>
          </p:cNvPr>
          <p:cNvSpPr>
            <a:spLocks noGrp="1"/>
          </p:cNvSpPr>
          <p:nvPr>
            <p:ph type="sldNum" sz="quarter" idx="12"/>
          </p:nvPr>
        </p:nvSpPr>
        <p:spPr/>
        <p:txBody>
          <a:bodyPr/>
          <a:lstStyle/>
          <a:p>
            <a:fld id="{B1472D2A-E242-446D-BDE8-5CA9DBBD55DB}" type="slidenum">
              <a:rPr lang="pl-PL" smtClean="0"/>
              <a:t>‹#›</a:t>
            </a:fld>
            <a:endParaRPr lang="pl-PL"/>
          </a:p>
        </p:txBody>
      </p:sp>
    </p:spTree>
    <p:extLst>
      <p:ext uri="{BB962C8B-B14F-4D97-AF65-F5344CB8AC3E}">
        <p14:creationId xmlns:p14="http://schemas.microsoft.com/office/powerpoint/2010/main" val="1431200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244109-5291-9499-4D67-77528F2C104C}"/>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3B6D9DD7-DE14-0081-8E37-26F8E54CEF99}"/>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32B46D28-2C03-7A4A-1CAF-C5DF69B0FC5B}"/>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4B7F1E00-5ECE-AF82-6F79-5F8EE9FA49C4}"/>
              </a:ext>
            </a:extLst>
          </p:cNvPr>
          <p:cNvSpPr>
            <a:spLocks noGrp="1"/>
          </p:cNvSpPr>
          <p:nvPr>
            <p:ph type="dt" sz="half" idx="10"/>
          </p:nvPr>
        </p:nvSpPr>
        <p:spPr/>
        <p:txBody>
          <a:bodyPr/>
          <a:lstStyle/>
          <a:p>
            <a:r>
              <a:rPr lang="pl-PL"/>
              <a:t>24.09.2024</a:t>
            </a:r>
          </a:p>
        </p:txBody>
      </p:sp>
      <p:sp>
        <p:nvSpPr>
          <p:cNvPr id="6" name="Symbol zastępczy stopki 5">
            <a:extLst>
              <a:ext uri="{FF2B5EF4-FFF2-40B4-BE49-F238E27FC236}">
                <a16:creationId xmlns:a16="http://schemas.microsoft.com/office/drawing/2014/main" id="{437FAB33-FAF4-22AC-BAEC-82DBEF352317}"/>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2F459E0F-58EB-813F-68DA-04F8D0D7B886}"/>
              </a:ext>
            </a:extLst>
          </p:cNvPr>
          <p:cNvSpPr>
            <a:spLocks noGrp="1"/>
          </p:cNvSpPr>
          <p:nvPr>
            <p:ph type="sldNum" sz="quarter" idx="12"/>
          </p:nvPr>
        </p:nvSpPr>
        <p:spPr/>
        <p:txBody>
          <a:bodyPr/>
          <a:lstStyle/>
          <a:p>
            <a:fld id="{B1472D2A-E242-446D-BDE8-5CA9DBBD55DB}" type="slidenum">
              <a:rPr lang="pl-PL" smtClean="0"/>
              <a:t>‹#›</a:t>
            </a:fld>
            <a:endParaRPr lang="pl-PL"/>
          </a:p>
        </p:txBody>
      </p:sp>
    </p:spTree>
    <p:extLst>
      <p:ext uri="{BB962C8B-B14F-4D97-AF65-F5344CB8AC3E}">
        <p14:creationId xmlns:p14="http://schemas.microsoft.com/office/powerpoint/2010/main" val="3867932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B1EA42B-6CFE-C352-F524-302EC55C7D5C}"/>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F54E01C8-2F16-3D87-5225-F264243C13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9B46B3CA-8FB4-0582-831C-12309B51E95B}"/>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B85096B8-8914-DB5D-D495-AA306DC954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E791375C-B7F4-067F-0AB7-FB7677035016}"/>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9D671AD0-1B93-1D82-78CF-4E75B15D36AF}"/>
              </a:ext>
            </a:extLst>
          </p:cNvPr>
          <p:cNvSpPr>
            <a:spLocks noGrp="1"/>
          </p:cNvSpPr>
          <p:nvPr>
            <p:ph type="dt" sz="half" idx="10"/>
          </p:nvPr>
        </p:nvSpPr>
        <p:spPr/>
        <p:txBody>
          <a:bodyPr/>
          <a:lstStyle/>
          <a:p>
            <a:r>
              <a:rPr lang="pl-PL"/>
              <a:t>24.09.2024</a:t>
            </a:r>
          </a:p>
        </p:txBody>
      </p:sp>
      <p:sp>
        <p:nvSpPr>
          <p:cNvPr id="8" name="Symbol zastępczy stopki 7">
            <a:extLst>
              <a:ext uri="{FF2B5EF4-FFF2-40B4-BE49-F238E27FC236}">
                <a16:creationId xmlns:a16="http://schemas.microsoft.com/office/drawing/2014/main" id="{1C7BC435-9CC7-F7E5-7AD4-756B4F79BDE7}"/>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D2290E44-8FC4-95BC-93BF-98A8BD6C7900}"/>
              </a:ext>
            </a:extLst>
          </p:cNvPr>
          <p:cNvSpPr>
            <a:spLocks noGrp="1"/>
          </p:cNvSpPr>
          <p:nvPr>
            <p:ph type="sldNum" sz="quarter" idx="12"/>
          </p:nvPr>
        </p:nvSpPr>
        <p:spPr/>
        <p:txBody>
          <a:bodyPr/>
          <a:lstStyle/>
          <a:p>
            <a:fld id="{B1472D2A-E242-446D-BDE8-5CA9DBBD55DB}" type="slidenum">
              <a:rPr lang="pl-PL" smtClean="0"/>
              <a:t>‹#›</a:t>
            </a:fld>
            <a:endParaRPr lang="pl-PL"/>
          </a:p>
        </p:txBody>
      </p:sp>
    </p:spTree>
    <p:extLst>
      <p:ext uri="{BB962C8B-B14F-4D97-AF65-F5344CB8AC3E}">
        <p14:creationId xmlns:p14="http://schemas.microsoft.com/office/powerpoint/2010/main" val="2908381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1C432A7-D1E2-709F-3615-B9567A9355FF}"/>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4FD25D52-8757-91FB-09A9-72B652C8E406}"/>
              </a:ext>
            </a:extLst>
          </p:cNvPr>
          <p:cNvSpPr>
            <a:spLocks noGrp="1"/>
          </p:cNvSpPr>
          <p:nvPr>
            <p:ph type="dt" sz="half" idx="10"/>
          </p:nvPr>
        </p:nvSpPr>
        <p:spPr/>
        <p:txBody>
          <a:bodyPr/>
          <a:lstStyle/>
          <a:p>
            <a:r>
              <a:rPr lang="pl-PL"/>
              <a:t>24.09.2024</a:t>
            </a:r>
          </a:p>
        </p:txBody>
      </p:sp>
      <p:sp>
        <p:nvSpPr>
          <p:cNvPr id="4" name="Symbol zastępczy stopki 3">
            <a:extLst>
              <a:ext uri="{FF2B5EF4-FFF2-40B4-BE49-F238E27FC236}">
                <a16:creationId xmlns:a16="http://schemas.microsoft.com/office/drawing/2014/main" id="{BFA073CD-316E-7A21-A4B1-CD379041D96F}"/>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585001D7-AB05-A44A-5404-2DB194A8143B}"/>
              </a:ext>
            </a:extLst>
          </p:cNvPr>
          <p:cNvSpPr>
            <a:spLocks noGrp="1"/>
          </p:cNvSpPr>
          <p:nvPr>
            <p:ph type="sldNum" sz="quarter" idx="12"/>
          </p:nvPr>
        </p:nvSpPr>
        <p:spPr/>
        <p:txBody>
          <a:bodyPr/>
          <a:lstStyle/>
          <a:p>
            <a:fld id="{B1472D2A-E242-446D-BDE8-5CA9DBBD55DB}" type="slidenum">
              <a:rPr lang="pl-PL" smtClean="0"/>
              <a:t>‹#›</a:t>
            </a:fld>
            <a:endParaRPr lang="pl-PL"/>
          </a:p>
        </p:txBody>
      </p:sp>
    </p:spTree>
    <p:extLst>
      <p:ext uri="{BB962C8B-B14F-4D97-AF65-F5344CB8AC3E}">
        <p14:creationId xmlns:p14="http://schemas.microsoft.com/office/powerpoint/2010/main" val="1167263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D4433A90-BD5F-029B-DA98-510C1B389A07}"/>
              </a:ext>
            </a:extLst>
          </p:cNvPr>
          <p:cNvSpPr>
            <a:spLocks noGrp="1"/>
          </p:cNvSpPr>
          <p:nvPr>
            <p:ph type="dt" sz="half" idx="10"/>
          </p:nvPr>
        </p:nvSpPr>
        <p:spPr/>
        <p:txBody>
          <a:bodyPr/>
          <a:lstStyle/>
          <a:p>
            <a:r>
              <a:rPr lang="pl-PL"/>
              <a:t>24.09.2024</a:t>
            </a:r>
          </a:p>
        </p:txBody>
      </p:sp>
      <p:sp>
        <p:nvSpPr>
          <p:cNvPr id="3" name="Symbol zastępczy stopki 2">
            <a:extLst>
              <a:ext uri="{FF2B5EF4-FFF2-40B4-BE49-F238E27FC236}">
                <a16:creationId xmlns:a16="http://schemas.microsoft.com/office/drawing/2014/main" id="{E0B6F1E0-F2E8-C36A-BFE5-1B7B003A921B}"/>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D2EDD7E2-98E9-D629-5ACC-0F450DB805D5}"/>
              </a:ext>
            </a:extLst>
          </p:cNvPr>
          <p:cNvSpPr>
            <a:spLocks noGrp="1"/>
          </p:cNvSpPr>
          <p:nvPr>
            <p:ph type="sldNum" sz="quarter" idx="12"/>
          </p:nvPr>
        </p:nvSpPr>
        <p:spPr/>
        <p:txBody>
          <a:bodyPr/>
          <a:lstStyle/>
          <a:p>
            <a:fld id="{B1472D2A-E242-446D-BDE8-5CA9DBBD55DB}" type="slidenum">
              <a:rPr lang="pl-PL" smtClean="0"/>
              <a:t>‹#›</a:t>
            </a:fld>
            <a:endParaRPr lang="pl-PL"/>
          </a:p>
        </p:txBody>
      </p:sp>
    </p:spTree>
    <p:extLst>
      <p:ext uri="{BB962C8B-B14F-4D97-AF65-F5344CB8AC3E}">
        <p14:creationId xmlns:p14="http://schemas.microsoft.com/office/powerpoint/2010/main" val="4157085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0425823-8F30-6874-F54C-8D896151595A}"/>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73E4EDB1-EEF3-BD20-0957-AC60874B45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50091C0E-341D-6F6C-DA04-E7DD52D44C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155868E7-55A3-0436-DA65-B771C5AE2689}"/>
              </a:ext>
            </a:extLst>
          </p:cNvPr>
          <p:cNvSpPr>
            <a:spLocks noGrp="1"/>
          </p:cNvSpPr>
          <p:nvPr>
            <p:ph type="dt" sz="half" idx="10"/>
          </p:nvPr>
        </p:nvSpPr>
        <p:spPr/>
        <p:txBody>
          <a:bodyPr/>
          <a:lstStyle/>
          <a:p>
            <a:r>
              <a:rPr lang="pl-PL"/>
              <a:t>24.09.2024</a:t>
            </a:r>
          </a:p>
        </p:txBody>
      </p:sp>
      <p:sp>
        <p:nvSpPr>
          <p:cNvPr id="6" name="Symbol zastępczy stopki 5">
            <a:extLst>
              <a:ext uri="{FF2B5EF4-FFF2-40B4-BE49-F238E27FC236}">
                <a16:creationId xmlns:a16="http://schemas.microsoft.com/office/drawing/2014/main" id="{E17B8660-7DED-56DA-E945-C3B4FB3E8486}"/>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6C01392C-271F-3BB0-5541-5985D58333B5}"/>
              </a:ext>
            </a:extLst>
          </p:cNvPr>
          <p:cNvSpPr>
            <a:spLocks noGrp="1"/>
          </p:cNvSpPr>
          <p:nvPr>
            <p:ph type="sldNum" sz="quarter" idx="12"/>
          </p:nvPr>
        </p:nvSpPr>
        <p:spPr/>
        <p:txBody>
          <a:bodyPr/>
          <a:lstStyle/>
          <a:p>
            <a:fld id="{B1472D2A-E242-446D-BDE8-5CA9DBBD55DB}" type="slidenum">
              <a:rPr lang="pl-PL" smtClean="0"/>
              <a:t>‹#›</a:t>
            </a:fld>
            <a:endParaRPr lang="pl-PL"/>
          </a:p>
        </p:txBody>
      </p:sp>
    </p:spTree>
    <p:extLst>
      <p:ext uri="{BB962C8B-B14F-4D97-AF65-F5344CB8AC3E}">
        <p14:creationId xmlns:p14="http://schemas.microsoft.com/office/powerpoint/2010/main" val="3867591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EEB6572-F9A0-FF73-A7AB-08997E6E2928}"/>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561B7EFD-6AC1-F4F7-6109-E962287DE664}"/>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D2458F7E-4F70-4D2B-AE88-8F24F6FA67A5}"/>
              </a:ext>
            </a:extLst>
          </p:cNvPr>
          <p:cNvSpPr>
            <a:spLocks noGrp="1"/>
          </p:cNvSpPr>
          <p:nvPr>
            <p:ph type="dt" sz="half" idx="10"/>
          </p:nvPr>
        </p:nvSpPr>
        <p:spPr/>
        <p:txBody>
          <a:bodyPr/>
          <a:lstStyle/>
          <a:p>
            <a:r>
              <a:rPr lang="pl-PL"/>
              <a:t>24.09.2024</a:t>
            </a:r>
          </a:p>
        </p:txBody>
      </p:sp>
      <p:sp>
        <p:nvSpPr>
          <p:cNvPr id="5" name="Symbol zastępczy stopki 4">
            <a:extLst>
              <a:ext uri="{FF2B5EF4-FFF2-40B4-BE49-F238E27FC236}">
                <a16:creationId xmlns:a16="http://schemas.microsoft.com/office/drawing/2014/main" id="{1AE4A75D-E4E8-6817-F2C2-7933BA85DFF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1C9166F-7722-6B3E-6763-CDBE37C9D660}"/>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3000580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0107DBA-062F-CC7D-4300-2CF02E62177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1C963F3B-0107-38C9-5896-16513621E3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622E5981-8E92-597F-27EE-5179E81DE1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12845AA9-06E2-435F-4F29-C6956EE18F9D}"/>
              </a:ext>
            </a:extLst>
          </p:cNvPr>
          <p:cNvSpPr>
            <a:spLocks noGrp="1"/>
          </p:cNvSpPr>
          <p:nvPr>
            <p:ph type="dt" sz="half" idx="10"/>
          </p:nvPr>
        </p:nvSpPr>
        <p:spPr/>
        <p:txBody>
          <a:bodyPr/>
          <a:lstStyle/>
          <a:p>
            <a:r>
              <a:rPr lang="pl-PL"/>
              <a:t>24.09.2024</a:t>
            </a:r>
          </a:p>
        </p:txBody>
      </p:sp>
      <p:sp>
        <p:nvSpPr>
          <p:cNvPr id="6" name="Symbol zastępczy stopki 5">
            <a:extLst>
              <a:ext uri="{FF2B5EF4-FFF2-40B4-BE49-F238E27FC236}">
                <a16:creationId xmlns:a16="http://schemas.microsoft.com/office/drawing/2014/main" id="{005746BC-55E2-1F4C-7364-F2B38162DD11}"/>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FACFD565-745B-2932-B8FB-D548CA2103F8}"/>
              </a:ext>
            </a:extLst>
          </p:cNvPr>
          <p:cNvSpPr>
            <a:spLocks noGrp="1"/>
          </p:cNvSpPr>
          <p:nvPr>
            <p:ph type="sldNum" sz="quarter" idx="12"/>
          </p:nvPr>
        </p:nvSpPr>
        <p:spPr/>
        <p:txBody>
          <a:bodyPr/>
          <a:lstStyle/>
          <a:p>
            <a:fld id="{B1472D2A-E242-446D-BDE8-5CA9DBBD55DB}" type="slidenum">
              <a:rPr lang="pl-PL" smtClean="0"/>
              <a:t>‹#›</a:t>
            </a:fld>
            <a:endParaRPr lang="pl-PL"/>
          </a:p>
        </p:txBody>
      </p:sp>
    </p:spTree>
    <p:extLst>
      <p:ext uri="{BB962C8B-B14F-4D97-AF65-F5344CB8AC3E}">
        <p14:creationId xmlns:p14="http://schemas.microsoft.com/office/powerpoint/2010/main" val="440735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8416B34-6AC4-BB81-3AAE-33C9440E4AC2}"/>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822B6F58-7A50-25F6-9E52-9CBC996F9221}"/>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E949B64-B439-9210-ADA9-A40556BCF74C}"/>
              </a:ext>
            </a:extLst>
          </p:cNvPr>
          <p:cNvSpPr>
            <a:spLocks noGrp="1"/>
          </p:cNvSpPr>
          <p:nvPr>
            <p:ph type="dt" sz="half" idx="10"/>
          </p:nvPr>
        </p:nvSpPr>
        <p:spPr/>
        <p:txBody>
          <a:bodyPr/>
          <a:lstStyle/>
          <a:p>
            <a:r>
              <a:rPr lang="pl-PL"/>
              <a:t>24.09.2024</a:t>
            </a:r>
          </a:p>
        </p:txBody>
      </p:sp>
      <p:sp>
        <p:nvSpPr>
          <p:cNvPr id="5" name="Symbol zastępczy stopki 4">
            <a:extLst>
              <a:ext uri="{FF2B5EF4-FFF2-40B4-BE49-F238E27FC236}">
                <a16:creationId xmlns:a16="http://schemas.microsoft.com/office/drawing/2014/main" id="{73E822DA-1FB3-3621-8AF2-0CAD855426C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10DACA1D-1B63-17C4-5BB9-C6F45B6B6394}"/>
              </a:ext>
            </a:extLst>
          </p:cNvPr>
          <p:cNvSpPr>
            <a:spLocks noGrp="1"/>
          </p:cNvSpPr>
          <p:nvPr>
            <p:ph type="sldNum" sz="quarter" idx="12"/>
          </p:nvPr>
        </p:nvSpPr>
        <p:spPr/>
        <p:txBody>
          <a:bodyPr/>
          <a:lstStyle/>
          <a:p>
            <a:fld id="{B1472D2A-E242-446D-BDE8-5CA9DBBD55DB}" type="slidenum">
              <a:rPr lang="pl-PL" smtClean="0"/>
              <a:t>‹#›</a:t>
            </a:fld>
            <a:endParaRPr lang="pl-PL"/>
          </a:p>
        </p:txBody>
      </p:sp>
    </p:spTree>
    <p:extLst>
      <p:ext uri="{BB962C8B-B14F-4D97-AF65-F5344CB8AC3E}">
        <p14:creationId xmlns:p14="http://schemas.microsoft.com/office/powerpoint/2010/main" val="4171425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4331FD50-F86D-B06B-3F55-66C5488FB984}"/>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056F1F33-1DD5-3286-967D-4819A412FF9C}"/>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3AC8CCAD-154D-91D1-54E5-C4EF04381339}"/>
              </a:ext>
            </a:extLst>
          </p:cNvPr>
          <p:cNvSpPr>
            <a:spLocks noGrp="1"/>
          </p:cNvSpPr>
          <p:nvPr>
            <p:ph type="dt" sz="half" idx="10"/>
          </p:nvPr>
        </p:nvSpPr>
        <p:spPr/>
        <p:txBody>
          <a:bodyPr/>
          <a:lstStyle/>
          <a:p>
            <a:r>
              <a:rPr lang="pl-PL"/>
              <a:t>24.09.2024</a:t>
            </a:r>
          </a:p>
        </p:txBody>
      </p:sp>
      <p:sp>
        <p:nvSpPr>
          <p:cNvPr id="5" name="Symbol zastępczy stopki 4">
            <a:extLst>
              <a:ext uri="{FF2B5EF4-FFF2-40B4-BE49-F238E27FC236}">
                <a16:creationId xmlns:a16="http://schemas.microsoft.com/office/drawing/2014/main" id="{31F52E85-AC53-1647-06F8-47A64A7C631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6B178A2-2764-7459-A14C-45BD44761B67}"/>
              </a:ext>
            </a:extLst>
          </p:cNvPr>
          <p:cNvSpPr>
            <a:spLocks noGrp="1"/>
          </p:cNvSpPr>
          <p:nvPr>
            <p:ph type="sldNum" sz="quarter" idx="12"/>
          </p:nvPr>
        </p:nvSpPr>
        <p:spPr/>
        <p:txBody>
          <a:bodyPr/>
          <a:lstStyle/>
          <a:p>
            <a:fld id="{B1472D2A-E242-446D-BDE8-5CA9DBBD55DB}" type="slidenum">
              <a:rPr lang="pl-PL" smtClean="0"/>
              <a:t>‹#›</a:t>
            </a:fld>
            <a:endParaRPr lang="pl-PL"/>
          </a:p>
        </p:txBody>
      </p:sp>
    </p:spTree>
    <p:extLst>
      <p:ext uri="{BB962C8B-B14F-4D97-AF65-F5344CB8AC3E}">
        <p14:creationId xmlns:p14="http://schemas.microsoft.com/office/powerpoint/2010/main" val="34475707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F44CB75-4BC0-354D-F9BF-591444C4A36D}"/>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08490E55-E0E8-0003-6C0C-27985074673B}"/>
              </a:ext>
            </a:extLst>
          </p:cNvPr>
          <p:cNvSpPr>
            <a:spLocks noGrp="1"/>
          </p:cNvSpPr>
          <p:nvPr>
            <p:ph type="dt" sz="half" idx="10"/>
          </p:nvPr>
        </p:nvSpPr>
        <p:spPr/>
        <p:txBody>
          <a:bodyPr/>
          <a:lstStyle/>
          <a:p>
            <a:r>
              <a:rPr lang="pl-PL"/>
              <a:t>24.09.2024</a:t>
            </a:r>
          </a:p>
        </p:txBody>
      </p:sp>
      <p:sp>
        <p:nvSpPr>
          <p:cNvPr id="4" name="Symbol zastępczy stopki 3">
            <a:extLst>
              <a:ext uri="{FF2B5EF4-FFF2-40B4-BE49-F238E27FC236}">
                <a16:creationId xmlns:a16="http://schemas.microsoft.com/office/drawing/2014/main" id="{FF969EB3-6E72-1D1E-01A0-BE1FB9E96EE9}"/>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964C5CC0-07F9-48B5-5C15-8B86795B625D}"/>
              </a:ext>
            </a:extLst>
          </p:cNvPr>
          <p:cNvSpPr>
            <a:spLocks noGrp="1"/>
          </p:cNvSpPr>
          <p:nvPr>
            <p:ph type="sldNum" sz="quarter" idx="12"/>
          </p:nvPr>
        </p:nvSpPr>
        <p:spPr/>
        <p:txBody>
          <a:bodyPr/>
          <a:lstStyle/>
          <a:p>
            <a:fld id="{B1472D2A-E242-446D-BDE8-5CA9DBBD55DB}" type="slidenum">
              <a:rPr lang="pl-PL" smtClean="0"/>
              <a:t>‹#›</a:t>
            </a:fld>
            <a:endParaRPr lang="pl-PL"/>
          </a:p>
        </p:txBody>
      </p:sp>
    </p:spTree>
    <p:extLst>
      <p:ext uri="{BB962C8B-B14F-4D97-AF65-F5344CB8AC3E}">
        <p14:creationId xmlns:p14="http://schemas.microsoft.com/office/powerpoint/2010/main" val="2062364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F14DCE6-3BCE-FD56-1D7B-9615F3D19A45}"/>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F1961E9E-7DFB-E732-CD57-DE32C0CB28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85CB9970-A205-DD7D-98A8-C57182E8C756}"/>
              </a:ext>
            </a:extLst>
          </p:cNvPr>
          <p:cNvSpPr>
            <a:spLocks noGrp="1"/>
          </p:cNvSpPr>
          <p:nvPr>
            <p:ph type="dt" sz="half" idx="10"/>
          </p:nvPr>
        </p:nvSpPr>
        <p:spPr/>
        <p:txBody>
          <a:bodyPr/>
          <a:lstStyle/>
          <a:p>
            <a:r>
              <a:rPr lang="pl-PL"/>
              <a:t>24.09.2024</a:t>
            </a:r>
          </a:p>
        </p:txBody>
      </p:sp>
      <p:sp>
        <p:nvSpPr>
          <p:cNvPr id="5" name="Symbol zastępczy stopki 4">
            <a:extLst>
              <a:ext uri="{FF2B5EF4-FFF2-40B4-BE49-F238E27FC236}">
                <a16:creationId xmlns:a16="http://schemas.microsoft.com/office/drawing/2014/main" id="{D87F4A6A-69FE-E753-E0EC-F404B6D9E40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97FA348D-C9EB-AF08-8D05-93BFAB0F7E58}"/>
              </a:ext>
            </a:extLst>
          </p:cNvPr>
          <p:cNvSpPr>
            <a:spLocks noGrp="1"/>
          </p:cNvSpPr>
          <p:nvPr>
            <p:ph type="sldNum" sz="quarter" idx="12"/>
          </p:nvPr>
        </p:nvSpPr>
        <p:spPr/>
        <p:txBody>
          <a:bodyPr/>
          <a:lstStyle/>
          <a:p>
            <a:fld id="{B26FDBB8-BAAB-4E8E-8734-4A9F1EBF72EC}" type="slidenum">
              <a:rPr lang="pl-PL" smtClean="0"/>
              <a:t>‹#›</a:t>
            </a:fld>
            <a:endParaRPr lang="pl-PL"/>
          </a:p>
        </p:txBody>
      </p:sp>
    </p:spTree>
    <p:extLst>
      <p:ext uri="{BB962C8B-B14F-4D97-AF65-F5344CB8AC3E}">
        <p14:creationId xmlns:p14="http://schemas.microsoft.com/office/powerpoint/2010/main" val="16287048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506D190-D536-BDD4-63E6-8EE00EB0F620}"/>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B87241C6-69EA-B925-96CD-2803023BF563}"/>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88D3C77E-473C-47D9-AD0E-72861820138C}"/>
              </a:ext>
            </a:extLst>
          </p:cNvPr>
          <p:cNvSpPr>
            <a:spLocks noGrp="1"/>
          </p:cNvSpPr>
          <p:nvPr>
            <p:ph type="dt" sz="half" idx="10"/>
          </p:nvPr>
        </p:nvSpPr>
        <p:spPr/>
        <p:txBody>
          <a:bodyPr/>
          <a:lstStyle/>
          <a:p>
            <a:r>
              <a:rPr lang="pl-PL"/>
              <a:t>24.09.2024</a:t>
            </a:r>
          </a:p>
        </p:txBody>
      </p:sp>
      <p:sp>
        <p:nvSpPr>
          <p:cNvPr id="5" name="Symbol zastępczy stopki 4">
            <a:extLst>
              <a:ext uri="{FF2B5EF4-FFF2-40B4-BE49-F238E27FC236}">
                <a16:creationId xmlns:a16="http://schemas.microsoft.com/office/drawing/2014/main" id="{8CCEFE1C-F37F-08A9-2CA5-A802FA32844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2C4E6D1-8317-95E4-CF62-7261B54BF5D1}"/>
              </a:ext>
            </a:extLst>
          </p:cNvPr>
          <p:cNvSpPr>
            <a:spLocks noGrp="1"/>
          </p:cNvSpPr>
          <p:nvPr>
            <p:ph type="sldNum" sz="quarter" idx="12"/>
          </p:nvPr>
        </p:nvSpPr>
        <p:spPr/>
        <p:txBody>
          <a:bodyPr/>
          <a:lstStyle/>
          <a:p>
            <a:fld id="{B26FDBB8-BAAB-4E8E-8734-4A9F1EBF72EC}" type="slidenum">
              <a:rPr lang="pl-PL" smtClean="0"/>
              <a:t>‹#›</a:t>
            </a:fld>
            <a:endParaRPr lang="pl-PL"/>
          </a:p>
        </p:txBody>
      </p:sp>
    </p:spTree>
    <p:extLst>
      <p:ext uri="{BB962C8B-B14F-4D97-AF65-F5344CB8AC3E}">
        <p14:creationId xmlns:p14="http://schemas.microsoft.com/office/powerpoint/2010/main" val="34361115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74F39D8-1ED0-3A7C-EAD0-BC92C7BAB901}"/>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DB58F118-19F2-006E-57D3-7FC2A6B7E7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96079FD8-23BA-1ECD-3105-B139B035C1E9}"/>
              </a:ext>
            </a:extLst>
          </p:cNvPr>
          <p:cNvSpPr>
            <a:spLocks noGrp="1"/>
          </p:cNvSpPr>
          <p:nvPr>
            <p:ph type="dt" sz="half" idx="10"/>
          </p:nvPr>
        </p:nvSpPr>
        <p:spPr/>
        <p:txBody>
          <a:bodyPr/>
          <a:lstStyle/>
          <a:p>
            <a:r>
              <a:rPr lang="pl-PL"/>
              <a:t>24.09.2024</a:t>
            </a:r>
          </a:p>
        </p:txBody>
      </p:sp>
      <p:sp>
        <p:nvSpPr>
          <p:cNvPr id="5" name="Symbol zastępczy stopki 4">
            <a:extLst>
              <a:ext uri="{FF2B5EF4-FFF2-40B4-BE49-F238E27FC236}">
                <a16:creationId xmlns:a16="http://schemas.microsoft.com/office/drawing/2014/main" id="{A4C7F771-4483-A03D-E1BC-411C087D32A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07C648B-6141-B276-6970-E8F0B85610A6}"/>
              </a:ext>
            </a:extLst>
          </p:cNvPr>
          <p:cNvSpPr>
            <a:spLocks noGrp="1"/>
          </p:cNvSpPr>
          <p:nvPr>
            <p:ph type="sldNum" sz="quarter" idx="12"/>
          </p:nvPr>
        </p:nvSpPr>
        <p:spPr/>
        <p:txBody>
          <a:bodyPr/>
          <a:lstStyle/>
          <a:p>
            <a:fld id="{B26FDBB8-BAAB-4E8E-8734-4A9F1EBF72EC}" type="slidenum">
              <a:rPr lang="pl-PL" smtClean="0"/>
              <a:t>‹#›</a:t>
            </a:fld>
            <a:endParaRPr lang="pl-PL"/>
          </a:p>
        </p:txBody>
      </p:sp>
    </p:spTree>
    <p:extLst>
      <p:ext uri="{BB962C8B-B14F-4D97-AF65-F5344CB8AC3E}">
        <p14:creationId xmlns:p14="http://schemas.microsoft.com/office/powerpoint/2010/main" val="31223088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639E9B7-E04A-F76D-DD79-CD8E6086DC0D}"/>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A1729284-50BA-74E8-3B5D-8D4C1311D294}"/>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9CFDF403-A3B4-1CED-B710-97C4F09FFC7A}"/>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C1F4B1DD-7F32-5E1E-E66D-C9C787A18AB5}"/>
              </a:ext>
            </a:extLst>
          </p:cNvPr>
          <p:cNvSpPr>
            <a:spLocks noGrp="1"/>
          </p:cNvSpPr>
          <p:nvPr>
            <p:ph type="dt" sz="half" idx="10"/>
          </p:nvPr>
        </p:nvSpPr>
        <p:spPr/>
        <p:txBody>
          <a:bodyPr/>
          <a:lstStyle/>
          <a:p>
            <a:r>
              <a:rPr lang="pl-PL"/>
              <a:t>24.09.2024</a:t>
            </a:r>
          </a:p>
        </p:txBody>
      </p:sp>
      <p:sp>
        <p:nvSpPr>
          <p:cNvPr id="6" name="Symbol zastępczy stopki 5">
            <a:extLst>
              <a:ext uri="{FF2B5EF4-FFF2-40B4-BE49-F238E27FC236}">
                <a16:creationId xmlns:a16="http://schemas.microsoft.com/office/drawing/2014/main" id="{C7D35B5B-4D99-996D-949D-1CA44CBA07A3}"/>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9FD6F453-CBD1-EB1D-AE3E-C31D50FCC38A}"/>
              </a:ext>
            </a:extLst>
          </p:cNvPr>
          <p:cNvSpPr>
            <a:spLocks noGrp="1"/>
          </p:cNvSpPr>
          <p:nvPr>
            <p:ph type="sldNum" sz="quarter" idx="12"/>
          </p:nvPr>
        </p:nvSpPr>
        <p:spPr/>
        <p:txBody>
          <a:bodyPr/>
          <a:lstStyle/>
          <a:p>
            <a:fld id="{B26FDBB8-BAAB-4E8E-8734-4A9F1EBF72EC}" type="slidenum">
              <a:rPr lang="pl-PL" smtClean="0"/>
              <a:t>‹#›</a:t>
            </a:fld>
            <a:endParaRPr lang="pl-PL"/>
          </a:p>
        </p:txBody>
      </p:sp>
    </p:spTree>
    <p:extLst>
      <p:ext uri="{BB962C8B-B14F-4D97-AF65-F5344CB8AC3E}">
        <p14:creationId xmlns:p14="http://schemas.microsoft.com/office/powerpoint/2010/main" val="27030778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516BB85-5574-A92A-EA8D-AE1ED37C6C14}"/>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77D00D00-F694-8907-C8B2-D47D0A0745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3E428041-9055-1829-6CC5-DC40430B067B}"/>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F97E038B-E1BC-2F68-13A1-67E9BC15C0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9DACEB6C-8E86-64E7-C9BF-9289253C4653}"/>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AD1CAD6C-C1CD-B569-2ED0-C61024AA1FEA}"/>
              </a:ext>
            </a:extLst>
          </p:cNvPr>
          <p:cNvSpPr>
            <a:spLocks noGrp="1"/>
          </p:cNvSpPr>
          <p:nvPr>
            <p:ph type="dt" sz="half" idx="10"/>
          </p:nvPr>
        </p:nvSpPr>
        <p:spPr/>
        <p:txBody>
          <a:bodyPr/>
          <a:lstStyle/>
          <a:p>
            <a:r>
              <a:rPr lang="pl-PL"/>
              <a:t>24.09.2024</a:t>
            </a:r>
          </a:p>
        </p:txBody>
      </p:sp>
      <p:sp>
        <p:nvSpPr>
          <p:cNvPr id="8" name="Symbol zastępczy stopki 7">
            <a:extLst>
              <a:ext uri="{FF2B5EF4-FFF2-40B4-BE49-F238E27FC236}">
                <a16:creationId xmlns:a16="http://schemas.microsoft.com/office/drawing/2014/main" id="{A463C0BB-29BA-FE32-95FF-300CC40A86C5}"/>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C57FD382-D8AD-990B-9084-F2D8EC2D1F8D}"/>
              </a:ext>
            </a:extLst>
          </p:cNvPr>
          <p:cNvSpPr>
            <a:spLocks noGrp="1"/>
          </p:cNvSpPr>
          <p:nvPr>
            <p:ph type="sldNum" sz="quarter" idx="12"/>
          </p:nvPr>
        </p:nvSpPr>
        <p:spPr/>
        <p:txBody>
          <a:bodyPr/>
          <a:lstStyle/>
          <a:p>
            <a:fld id="{B26FDBB8-BAAB-4E8E-8734-4A9F1EBF72EC}" type="slidenum">
              <a:rPr lang="pl-PL" smtClean="0"/>
              <a:t>‹#›</a:t>
            </a:fld>
            <a:endParaRPr lang="pl-PL"/>
          </a:p>
        </p:txBody>
      </p:sp>
    </p:spTree>
    <p:extLst>
      <p:ext uri="{BB962C8B-B14F-4D97-AF65-F5344CB8AC3E}">
        <p14:creationId xmlns:p14="http://schemas.microsoft.com/office/powerpoint/2010/main" val="990898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9C5FED0-31B2-7051-FC98-03C2C6F93BA4}"/>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2AF3C731-7AD4-7C4E-9A61-898F007C75D2}"/>
              </a:ext>
            </a:extLst>
          </p:cNvPr>
          <p:cNvSpPr>
            <a:spLocks noGrp="1"/>
          </p:cNvSpPr>
          <p:nvPr>
            <p:ph type="dt" sz="half" idx="10"/>
          </p:nvPr>
        </p:nvSpPr>
        <p:spPr/>
        <p:txBody>
          <a:bodyPr/>
          <a:lstStyle/>
          <a:p>
            <a:r>
              <a:rPr lang="pl-PL"/>
              <a:t>24.09.2024</a:t>
            </a:r>
          </a:p>
        </p:txBody>
      </p:sp>
      <p:sp>
        <p:nvSpPr>
          <p:cNvPr id="4" name="Symbol zastępczy stopki 3">
            <a:extLst>
              <a:ext uri="{FF2B5EF4-FFF2-40B4-BE49-F238E27FC236}">
                <a16:creationId xmlns:a16="http://schemas.microsoft.com/office/drawing/2014/main" id="{512B56F2-1B47-9776-56BA-C95871E9FA64}"/>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4003FCF3-4E57-0F02-5F1D-8C70D4332870}"/>
              </a:ext>
            </a:extLst>
          </p:cNvPr>
          <p:cNvSpPr>
            <a:spLocks noGrp="1"/>
          </p:cNvSpPr>
          <p:nvPr>
            <p:ph type="sldNum" sz="quarter" idx="12"/>
          </p:nvPr>
        </p:nvSpPr>
        <p:spPr/>
        <p:txBody>
          <a:bodyPr/>
          <a:lstStyle/>
          <a:p>
            <a:fld id="{B26FDBB8-BAAB-4E8E-8734-4A9F1EBF72EC}" type="slidenum">
              <a:rPr lang="pl-PL" smtClean="0"/>
              <a:t>‹#›</a:t>
            </a:fld>
            <a:endParaRPr lang="pl-PL"/>
          </a:p>
        </p:txBody>
      </p:sp>
    </p:spTree>
    <p:extLst>
      <p:ext uri="{BB962C8B-B14F-4D97-AF65-F5344CB8AC3E}">
        <p14:creationId xmlns:p14="http://schemas.microsoft.com/office/powerpoint/2010/main" val="1651063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AAF2CC3-326C-3C2C-A3F0-6D6CBE5E1535}"/>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4A1C514E-7AA1-4864-4C54-D288D7C815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D523B5B8-8A8A-3937-12C1-0C24E18242FA}"/>
              </a:ext>
            </a:extLst>
          </p:cNvPr>
          <p:cNvSpPr>
            <a:spLocks noGrp="1"/>
          </p:cNvSpPr>
          <p:nvPr>
            <p:ph type="dt" sz="half" idx="10"/>
          </p:nvPr>
        </p:nvSpPr>
        <p:spPr/>
        <p:txBody>
          <a:bodyPr/>
          <a:lstStyle/>
          <a:p>
            <a:r>
              <a:rPr lang="pl-PL"/>
              <a:t>24.09.2024</a:t>
            </a:r>
          </a:p>
        </p:txBody>
      </p:sp>
      <p:sp>
        <p:nvSpPr>
          <p:cNvPr id="5" name="Symbol zastępczy stopki 4">
            <a:extLst>
              <a:ext uri="{FF2B5EF4-FFF2-40B4-BE49-F238E27FC236}">
                <a16:creationId xmlns:a16="http://schemas.microsoft.com/office/drawing/2014/main" id="{37E4E188-692B-C907-97B8-D95073C1712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3BA15346-0550-B861-5EE1-33EB37B0F0B7}"/>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30901489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3E7D6220-CC83-73F6-B6F5-41D5E8EF1EF2}"/>
              </a:ext>
            </a:extLst>
          </p:cNvPr>
          <p:cNvSpPr>
            <a:spLocks noGrp="1"/>
          </p:cNvSpPr>
          <p:nvPr>
            <p:ph type="dt" sz="half" idx="10"/>
          </p:nvPr>
        </p:nvSpPr>
        <p:spPr/>
        <p:txBody>
          <a:bodyPr/>
          <a:lstStyle/>
          <a:p>
            <a:r>
              <a:rPr lang="pl-PL"/>
              <a:t>24.09.2024</a:t>
            </a:r>
          </a:p>
        </p:txBody>
      </p:sp>
      <p:sp>
        <p:nvSpPr>
          <p:cNvPr id="3" name="Symbol zastępczy stopki 2">
            <a:extLst>
              <a:ext uri="{FF2B5EF4-FFF2-40B4-BE49-F238E27FC236}">
                <a16:creationId xmlns:a16="http://schemas.microsoft.com/office/drawing/2014/main" id="{FC66DB43-B0AF-05CB-5FEA-BF467FE70AB0}"/>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672704D4-5D67-7DC5-AFA9-01F0E3A4EC51}"/>
              </a:ext>
            </a:extLst>
          </p:cNvPr>
          <p:cNvSpPr>
            <a:spLocks noGrp="1"/>
          </p:cNvSpPr>
          <p:nvPr>
            <p:ph type="sldNum" sz="quarter" idx="12"/>
          </p:nvPr>
        </p:nvSpPr>
        <p:spPr/>
        <p:txBody>
          <a:bodyPr/>
          <a:lstStyle/>
          <a:p>
            <a:fld id="{B26FDBB8-BAAB-4E8E-8734-4A9F1EBF72EC}" type="slidenum">
              <a:rPr lang="pl-PL" smtClean="0"/>
              <a:t>‹#›</a:t>
            </a:fld>
            <a:endParaRPr lang="pl-PL"/>
          </a:p>
        </p:txBody>
      </p:sp>
    </p:spTree>
    <p:extLst>
      <p:ext uri="{BB962C8B-B14F-4D97-AF65-F5344CB8AC3E}">
        <p14:creationId xmlns:p14="http://schemas.microsoft.com/office/powerpoint/2010/main" val="5954650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D4C25E-96DB-89F1-C422-1DC16F079E03}"/>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C4887ED5-A1AF-DF06-82F5-00FA195624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963B5658-7EAA-E33A-98CF-3FE1AA736B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11BE0F2B-38D1-D1E2-E87F-C293E6B3C738}"/>
              </a:ext>
            </a:extLst>
          </p:cNvPr>
          <p:cNvSpPr>
            <a:spLocks noGrp="1"/>
          </p:cNvSpPr>
          <p:nvPr>
            <p:ph type="dt" sz="half" idx="10"/>
          </p:nvPr>
        </p:nvSpPr>
        <p:spPr/>
        <p:txBody>
          <a:bodyPr/>
          <a:lstStyle/>
          <a:p>
            <a:r>
              <a:rPr lang="pl-PL"/>
              <a:t>24.09.2024</a:t>
            </a:r>
          </a:p>
        </p:txBody>
      </p:sp>
      <p:sp>
        <p:nvSpPr>
          <p:cNvPr id="6" name="Symbol zastępczy stopki 5">
            <a:extLst>
              <a:ext uri="{FF2B5EF4-FFF2-40B4-BE49-F238E27FC236}">
                <a16:creationId xmlns:a16="http://schemas.microsoft.com/office/drawing/2014/main" id="{17C491D0-F358-A2E7-1904-4DA040CB0BFD}"/>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EDD95ECC-CF88-74BD-1ABE-C558B630D81F}"/>
              </a:ext>
            </a:extLst>
          </p:cNvPr>
          <p:cNvSpPr>
            <a:spLocks noGrp="1"/>
          </p:cNvSpPr>
          <p:nvPr>
            <p:ph type="sldNum" sz="quarter" idx="12"/>
          </p:nvPr>
        </p:nvSpPr>
        <p:spPr/>
        <p:txBody>
          <a:bodyPr/>
          <a:lstStyle/>
          <a:p>
            <a:fld id="{B26FDBB8-BAAB-4E8E-8734-4A9F1EBF72EC}" type="slidenum">
              <a:rPr lang="pl-PL" smtClean="0"/>
              <a:t>‹#›</a:t>
            </a:fld>
            <a:endParaRPr lang="pl-PL"/>
          </a:p>
        </p:txBody>
      </p:sp>
    </p:spTree>
    <p:extLst>
      <p:ext uri="{BB962C8B-B14F-4D97-AF65-F5344CB8AC3E}">
        <p14:creationId xmlns:p14="http://schemas.microsoft.com/office/powerpoint/2010/main" val="22010247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049B750-1781-D561-CDFA-4AB44AE36CEB}"/>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56093132-6BC4-5C44-5610-4557821F41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B0479A25-CDAF-F290-49B7-431D33DC7E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1390126C-560C-AF9A-5258-E9AC8EAD1B52}"/>
              </a:ext>
            </a:extLst>
          </p:cNvPr>
          <p:cNvSpPr>
            <a:spLocks noGrp="1"/>
          </p:cNvSpPr>
          <p:nvPr>
            <p:ph type="dt" sz="half" idx="10"/>
          </p:nvPr>
        </p:nvSpPr>
        <p:spPr/>
        <p:txBody>
          <a:bodyPr/>
          <a:lstStyle/>
          <a:p>
            <a:r>
              <a:rPr lang="pl-PL"/>
              <a:t>24.09.2024</a:t>
            </a:r>
          </a:p>
        </p:txBody>
      </p:sp>
      <p:sp>
        <p:nvSpPr>
          <p:cNvPr id="6" name="Symbol zastępczy stopki 5">
            <a:extLst>
              <a:ext uri="{FF2B5EF4-FFF2-40B4-BE49-F238E27FC236}">
                <a16:creationId xmlns:a16="http://schemas.microsoft.com/office/drawing/2014/main" id="{7ABF662C-025B-ACC3-64F5-222B625EFCE7}"/>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4ACD89CD-00F3-24B2-D4E4-37AAD2A22805}"/>
              </a:ext>
            </a:extLst>
          </p:cNvPr>
          <p:cNvSpPr>
            <a:spLocks noGrp="1"/>
          </p:cNvSpPr>
          <p:nvPr>
            <p:ph type="sldNum" sz="quarter" idx="12"/>
          </p:nvPr>
        </p:nvSpPr>
        <p:spPr/>
        <p:txBody>
          <a:bodyPr/>
          <a:lstStyle/>
          <a:p>
            <a:fld id="{B26FDBB8-BAAB-4E8E-8734-4A9F1EBF72EC}" type="slidenum">
              <a:rPr lang="pl-PL" smtClean="0"/>
              <a:t>‹#›</a:t>
            </a:fld>
            <a:endParaRPr lang="pl-PL"/>
          </a:p>
        </p:txBody>
      </p:sp>
    </p:spTree>
    <p:extLst>
      <p:ext uri="{BB962C8B-B14F-4D97-AF65-F5344CB8AC3E}">
        <p14:creationId xmlns:p14="http://schemas.microsoft.com/office/powerpoint/2010/main" val="19578920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591712D-D0F7-85D1-B226-925D9FD03EA9}"/>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BB44313A-B477-C5D9-BD7C-E54651ED7ABE}"/>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BB73B14-502F-04FE-7626-CAB8D18BF7E4}"/>
              </a:ext>
            </a:extLst>
          </p:cNvPr>
          <p:cNvSpPr>
            <a:spLocks noGrp="1"/>
          </p:cNvSpPr>
          <p:nvPr>
            <p:ph type="dt" sz="half" idx="10"/>
          </p:nvPr>
        </p:nvSpPr>
        <p:spPr/>
        <p:txBody>
          <a:bodyPr/>
          <a:lstStyle/>
          <a:p>
            <a:r>
              <a:rPr lang="pl-PL"/>
              <a:t>24.09.2024</a:t>
            </a:r>
          </a:p>
        </p:txBody>
      </p:sp>
      <p:sp>
        <p:nvSpPr>
          <p:cNvPr id="5" name="Symbol zastępczy stopki 4">
            <a:extLst>
              <a:ext uri="{FF2B5EF4-FFF2-40B4-BE49-F238E27FC236}">
                <a16:creationId xmlns:a16="http://schemas.microsoft.com/office/drawing/2014/main" id="{78784096-157D-6CFF-0422-52B6C717EE2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DD655AD6-2EEE-29B4-3E11-04B8650FFC80}"/>
              </a:ext>
            </a:extLst>
          </p:cNvPr>
          <p:cNvSpPr>
            <a:spLocks noGrp="1"/>
          </p:cNvSpPr>
          <p:nvPr>
            <p:ph type="sldNum" sz="quarter" idx="12"/>
          </p:nvPr>
        </p:nvSpPr>
        <p:spPr/>
        <p:txBody>
          <a:bodyPr/>
          <a:lstStyle/>
          <a:p>
            <a:fld id="{B26FDBB8-BAAB-4E8E-8734-4A9F1EBF72EC}" type="slidenum">
              <a:rPr lang="pl-PL" smtClean="0"/>
              <a:t>‹#›</a:t>
            </a:fld>
            <a:endParaRPr lang="pl-PL"/>
          </a:p>
        </p:txBody>
      </p:sp>
    </p:spTree>
    <p:extLst>
      <p:ext uri="{BB962C8B-B14F-4D97-AF65-F5344CB8AC3E}">
        <p14:creationId xmlns:p14="http://schemas.microsoft.com/office/powerpoint/2010/main" val="4056827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EDAF1A95-4749-A16C-3796-E83D29BA0A90}"/>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AAA299E2-941D-7D06-246D-BB8AD7391B59}"/>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F6EE951-B14F-00DE-BE7C-C5CDC6549953}"/>
              </a:ext>
            </a:extLst>
          </p:cNvPr>
          <p:cNvSpPr>
            <a:spLocks noGrp="1"/>
          </p:cNvSpPr>
          <p:nvPr>
            <p:ph type="dt" sz="half" idx="10"/>
          </p:nvPr>
        </p:nvSpPr>
        <p:spPr/>
        <p:txBody>
          <a:bodyPr/>
          <a:lstStyle/>
          <a:p>
            <a:r>
              <a:rPr lang="pl-PL"/>
              <a:t>24.09.2024</a:t>
            </a:r>
          </a:p>
        </p:txBody>
      </p:sp>
      <p:sp>
        <p:nvSpPr>
          <p:cNvPr id="5" name="Symbol zastępczy stopki 4">
            <a:extLst>
              <a:ext uri="{FF2B5EF4-FFF2-40B4-BE49-F238E27FC236}">
                <a16:creationId xmlns:a16="http://schemas.microsoft.com/office/drawing/2014/main" id="{544ACB67-BD5A-B82E-BA8B-50E072640C2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082EEDC4-DB3B-E7F9-D3DB-830D5AB7008A}"/>
              </a:ext>
            </a:extLst>
          </p:cNvPr>
          <p:cNvSpPr>
            <a:spLocks noGrp="1"/>
          </p:cNvSpPr>
          <p:nvPr>
            <p:ph type="sldNum" sz="quarter" idx="12"/>
          </p:nvPr>
        </p:nvSpPr>
        <p:spPr/>
        <p:txBody>
          <a:bodyPr/>
          <a:lstStyle/>
          <a:p>
            <a:fld id="{B26FDBB8-BAAB-4E8E-8734-4A9F1EBF72EC}" type="slidenum">
              <a:rPr lang="pl-PL" smtClean="0"/>
              <a:t>‹#›</a:t>
            </a:fld>
            <a:endParaRPr lang="pl-PL"/>
          </a:p>
        </p:txBody>
      </p:sp>
    </p:spTree>
    <p:extLst>
      <p:ext uri="{BB962C8B-B14F-4D97-AF65-F5344CB8AC3E}">
        <p14:creationId xmlns:p14="http://schemas.microsoft.com/office/powerpoint/2010/main" val="25472826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F407202-18D0-1C1B-FEB2-91E8EF688B2D}"/>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9937008D-D69A-28B9-B0FA-147FC63CAAFB}"/>
              </a:ext>
            </a:extLst>
          </p:cNvPr>
          <p:cNvSpPr>
            <a:spLocks noGrp="1"/>
          </p:cNvSpPr>
          <p:nvPr>
            <p:ph type="dt" sz="half" idx="10"/>
          </p:nvPr>
        </p:nvSpPr>
        <p:spPr/>
        <p:txBody>
          <a:bodyPr/>
          <a:lstStyle/>
          <a:p>
            <a:r>
              <a:rPr lang="pl-PL"/>
              <a:t>24.09.2024</a:t>
            </a:r>
          </a:p>
        </p:txBody>
      </p:sp>
      <p:sp>
        <p:nvSpPr>
          <p:cNvPr id="4" name="Symbol zastępczy stopki 3">
            <a:extLst>
              <a:ext uri="{FF2B5EF4-FFF2-40B4-BE49-F238E27FC236}">
                <a16:creationId xmlns:a16="http://schemas.microsoft.com/office/drawing/2014/main" id="{BD3BC460-C2D4-3100-7A08-1D91A6EFABCD}"/>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A785071B-816E-A4A0-80B3-A72619339C91}"/>
              </a:ext>
            </a:extLst>
          </p:cNvPr>
          <p:cNvSpPr>
            <a:spLocks noGrp="1"/>
          </p:cNvSpPr>
          <p:nvPr>
            <p:ph type="sldNum" sz="quarter" idx="12"/>
          </p:nvPr>
        </p:nvSpPr>
        <p:spPr/>
        <p:txBody>
          <a:bodyPr/>
          <a:lstStyle/>
          <a:p>
            <a:fld id="{B26FDBB8-BAAB-4E8E-8734-4A9F1EBF72EC}" type="slidenum">
              <a:rPr lang="pl-PL" smtClean="0"/>
              <a:t>‹#›</a:t>
            </a:fld>
            <a:endParaRPr lang="pl-PL"/>
          </a:p>
        </p:txBody>
      </p:sp>
    </p:spTree>
    <p:extLst>
      <p:ext uri="{BB962C8B-B14F-4D97-AF65-F5344CB8AC3E}">
        <p14:creationId xmlns:p14="http://schemas.microsoft.com/office/powerpoint/2010/main" val="19489039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170659" y="1790613"/>
            <a:ext cx="9851923" cy="3924814"/>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dirty="0">
              <a:latin typeface="Open Sans" panose="020B0606030504020204" pitchFamily="34" charset="0"/>
            </a:endParaRPr>
          </a:p>
        </p:txBody>
      </p:sp>
      <p:sp>
        <p:nvSpPr>
          <p:cNvPr id="11" name="Prostokąt 10">
            <a:extLst>
              <a:ext uri="{FF2B5EF4-FFF2-40B4-BE49-F238E27FC236}">
                <a16:creationId xmlns:a16="http://schemas.microsoft.com/office/drawing/2014/main" id="{48CDFE25-4437-7188-EA7B-7D9DAD502275}"/>
              </a:ext>
            </a:extLst>
          </p:cNvPr>
          <p:cNvSpPr/>
          <p:nvPr userDrawn="1"/>
        </p:nvSpPr>
        <p:spPr>
          <a:xfrm>
            <a:off x="2" y="0"/>
            <a:ext cx="5685979" cy="2443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dirty="0">
              <a:latin typeface="Open Sans" panose="020B0606030504020204" pitchFamily="34" charset="0"/>
            </a:endParaRPr>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0827" y="1790612"/>
            <a:ext cx="4514751" cy="653253"/>
          </a:xfrm>
          <a:prstGeom prst="rect">
            <a:avLst/>
          </a:prstGeom>
        </p:spPr>
      </p:pic>
      <p:pic>
        <p:nvPicPr>
          <p:cNvPr id="14" name="Obraz 13">
            <a:extLst>
              <a:ext uri="{FF2B5EF4-FFF2-40B4-BE49-F238E27FC236}">
                <a16:creationId xmlns:a16="http://schemas.microsoft.com/office/drawing/2014/main" id="{2B41AD81-079D-B212-C8B7-9A9D3BEE5179}"/>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681487" y="490243"/>
            <a:ext cx="1231537" cy="979756"/>
          </a:xfrm>
          <a:prstGeom prst="rect">
            <a:avLst/>
          </a:prstGeom>
        </p:spPr>
      </p:pic>
      <p:pic>
        <p:nvPicPr>
          <p:cNvPr id="15" name="Obraz 14">
            <a:extLst>
              <a:ext uri="{FF2B5EF4-FFF2-40B4-BE49-F238E27FC236}">
                <a16:creationId xmlns:a16="http://schemas.microsoft.com/office/drawing/2014/main" id="{0A433181-6EED-44B3-4822-4AF9E6BA906A}"/>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2401255" y="490243"/>
            <a:ext cx="1231537" cy="979756"/>
          </a:xfrm>
          <a:prstGeom prst="rect">
            <a:avLst/>
          </a:prstGeom>
        </p:spPr>
      </p:pic>
      <p:pic>
        <p:nvPicPr>
          <p:cNvPr id="16" name="Obraz 15">
            <a:extLst>
              <a:ext uri="{FF2B5EF4-FFF2-40B4-BE49-F238E27FC236}">
                <a16:creationId xmlns:a16="http://schemas.microsoft.com/office/drawing/2014/main" id="{276322E5-6025-7EA2-67FB-9F57E9210052}"/>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4121023" y="490243"/>
            <a:ext cx="1231537" cy="979756"/>
          </a:xfrm>
          <a:prstGeom prst="rect">
            <a:avLst/>
          </a:prstGeom>
        </p:spPr>
      </p:pic>
      <p:sp>
        <p:nvSpPr>
          <p:cNvPr id="2" name="Title 1"/>
          <p:cNvSpPr>
            <a:spLocks noGrp="1"/>
          </p:cNvSpPr>
          <p:nvPr>
            <p:ph type="ctrTitle"/>
          </p:nvPr>
        </p:nvSpPr>
        <p:spPr>
          <a:xfrm>
            <a:off x="1580332" y="2775173"/>
            <a:ext cx="9031400" cy="1004864"/>
          </a:xfrm>
        </p:spPr>
        <p:txBody>
          <a:bodyPr anchor="t" anchorCtr="0">
            <a:normAutofit/>
          </a:bodyPr>
          <a:lstStyle>
            <a:lvl1pPr algn="l">
              <a:lnSpc>
                <a:spcPts val="3629"/>
              </a:lnSpc>
              <a:defRPr sz="2903"/>
            </a:lvl1pPr>
          </a:lstStyle>
          <a:p>
            <a:r>
              <a:rPr lang="pl-PL"/>
              <a:t>Kliknij, aby edytować styl</a:t>
            </a:r>
            <a:endParaRPr lang="en-US" dirty="0"/>
          </a:p>
        </p:txBody>
      </p:sp>
      <p:sp>
        <p:nvSpPr>
          <p:cNvPr id="3" name="Subtitle 2"/>
          <p:cNvSpPr>
            <a:spLocks noGrp="1"/>
          </p:cNvSpPr>
          <p:nvPr>
            <p:ph type="subTitle" idx="1"/>
          </p:nvPr>
        </p:nvSpPr>
        <p:spPr>
          <a:xfrm>
            <a:off x="1580345" y="4410532"/>
            <a:ext cx="9031311" cy="979756"/>
          </a:xfrm>
        </p:spPr>
        <p:txBody>
          <a:bodyPr>
            <a:normAutofit/>
          </a:bodyPr>
          <a:lstStyle>
            <a:lvl1pPr marL="0" indent="0" algn="l">
              <a:lnSpc>
                <a:spcPts val="3175"/>
              </a:lnSpc>
              <a:buNone/>
              <a:defRPr sz="2540" b="1">
                <a:solidFill>
                  <a:schemeClr val="tx2"/>
                </a:solidFill>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8968958" y="490243"/>
            <a:ext cx="2052383" cy="316710"/>
          </a:xfrm>
          <a:prstGeom prst="rect">
            <a:avLst/>
          </a:prstGeom>
        </p:spPr>
        <p:txBody>
          <a:bodyPr lIns="0" tIns="0" rIns="0" bIns="0"/>
          <a:lstStyle>
            <a:lvl1pPr algn="r">
              <a:lnSpc>
                <a:spcPts val="1633"/>
              </a:lnSpc>
              <a:defRPr sz="1270">
                <a:solidFill>
                  <a:schemeClr val="tx2"/>
                </a:solidFill>
                <a:latin typeface="Open Sans" pitchFamily="2" charset="0"/>
                <a:ea typeface="Open Sans" pitchFamily="2" charset="0"/>
                <a:cs typeface="Open Sans" pitchFamily="2" charset="0"/>
              </a:defRPr>
            </a:lvl1pPr>
          </a:lstStyle>
          <a:p>
            <a:r>
              <a:rPr lang="pl-PL"/>
              <a:t>24.09.2024</a:t>
            </a:r>
            <a:endParaRPr lang="pl-PL" dirty="0"/>
          </a:p>
        </p:txBody>
      </p:sp>
      <p:pic>
        <p:nvPicPr>
          <p:cNvPr id="8" name="Obraz 7">
            <a:extLst>
              <a:ext uri="{FF2B5EF4-FFF2-40B4-BE49-F238E27FC236}">
                <a16:creationId xmlns:a16="http://schemas.microsoft.com/office/drawing/2014/main" id="{500FFCFA-D3A4-40A4-E76C-99575547246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3127" y="5779698"/>
            <a:ext cx="1848740" cy="861090"/>
          </a:xfrm>
          <a:prstGeom prst="rect">
            <a:avLst/>
          </a:prstGeom>
        </p:spPr>
      </p:pic>
      <p:pic>
        <p:nvPicPr>
          <p:cNvPr id="10" name="Obraz 9">
            <a:extLst>
              <a:ext uri="{FF2B5EF4-FFF2-40B4-BE49-F238E27FC236}">
                <a16:creationId xmlns:a16="http://schemas.microsoft.com/office/drawing/2014/main" id="{DC91A070-16DB-C0E1-0B7B-93924541A6E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292348" y="5779698"/>
            <a:ext cx="3002864" cy="861090"/>
          </a:xfrm>
          <a:prstGeom prst="rect">
            <a:avLst/>
          </a:prstGeom>
        </p:spPr>
      </p:pic>
      <p:pic>
        <p:nvPicPr>
          <p:cNvPr id="12" name="Obraz 11">
            <a:extLst>
              <a:ext uri="{FF2B5EF4-FFF2-40B4-BE49-F238E27FC236}">
                <a16:creationId xmlns:a16="http://schemas.microsoft.com/office/drawing/2014/main" id="{AB280FEF-799B-B9CA-10D2-815DA71DA2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245088" y="5779092"/>
            <a:ext cx="2554038" cy="862304"/>
          </a:xfrm>
          <a:prstGeom prst="rect">
            <a:avLst/>
          </a:prstGeom>
        </p:spPr>
      </p:pic>
    </p:spTree>
    <p:extLst>
      <p:ext uri="{BB962C8B-B14F-4D97-AF65-F5344CB8AC3E}">
        <p14:creationId xmlns:p14="http://schemas.microsoft.com/office/powerpoint/2010/main" val="1191373303"/>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2_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169419" y="1799461"/>
            <a:ext cx="9853164" cy="3915966"/>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dirty="0">
              <a:latin typeface="Open Sans" panose="020B0606030504020204" pitchFamily="34" charset="0"/>
            </a:endParaRPr>
          </a:p>
        </p:txBody>
      </p:sp>
      <p:sp>
        <p:nvSpPr>
          <p:cNvPr id="11" name="Prostokąt 10">
            <a:extLst>
              <a:ext uri="{FF2B5EF4-FFF2-40B4-BE49-F238E27FC236}">
                <a16:creationId xmlns:a16="http://schemas.microsoft.com/office/drawing/2014/main" id="{48CDFE25-4437-7188-EA7B-7D9DAD502275}"/>
              </a:ext>
              <a:ext uri="{C183D7F6-B498-43B3-948B-1728B52AA6E4}">
                <adec:decorative xmlns:adec="http://schemas.microsoft.com/office/drawing/2017/decorative" val="1"/>
              </a:ext>
            </a:extLst>
          </p:cNvPr>
          <p:cNvSpPr/>
          <p:nvPr userDrawn="1"/>
        </p:nvSpPr>
        <p:spPr>
          <a:xfrm>
            <a:off x="2" y="0"/>
            <a:ext cx="5685979" cy="2443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dirty="0">
              <a:latin typeface="Open Sans" panose="020B0606030504020204" pitchFamily="34" charset="0"/>
            </a:endParaRPr>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9419" y="1799460"/>
            <a:ext cx="4514751" cy="653253"/>
          </a:xfrm>
          <a:prstGeom prst="rect">
            <a:avLst/>
          </a:prstGeom>
        </p:spPr>
      </p:pic>
      <p:sp>
        <p:nvSpPr>
          <p:cNvPr id="2" name="Title 1"/>
          <p:cNvSpPr>
            <a:spLocks noGrp="1"/>
          </p:cNvSpPr>
          <p:nvPr>
            <p:ph type="ctrTitle"/>
          </p:nvPr>
        </p:nvSpPr>
        <p:spPr>
          <a:xfrm>
            <a:off x="1580332" y="2785254"/>
            <a:ext cx="9031400" cy="986800"/>
          </a:xfrm>
        </p:spPr>
        <p:txBody>
          <a:bodyPr anchor="t" anchorCtr="0">
            <a:normAutofit/>
          </a:bodyPr>
          <a:lstStyle>
            <a:lvl1pPr algn="l">
              <a:lnSpc>
                <a:spcPts val="3629"/>
              </a:lnSpc>
              <a:defRPr sz="2903"/>
            </a:lvl1pPr>
          </a:lstStyle>
          <a:p>
            <a:r>
              <a:rPr lang="pl-PL"/>
              <a:t>Kliknij, aby edytować styl</a:t>
            </a:r>
            <a:endParaRPr lang="en-US" dirty="0"/>
          </a:p>
        </p:txBody>
      </p:sp>
      <p:sp>
        <p:nvSpPr>
          <p:cNvPr id="3" name="Subtitle 2"/>
          <p:cNvSpPr>
            <a:spLocks noGrp="1"/>
          </p:cNvSpPr>
          <p:nvPr>
            <p:ph type="subTitle" idx="1"/>
          </p:nvPr>
        </p:nvSpPr>
        <p:spPr>
          <a:xfrm>
            <a:off x="1580345" y="4410532"/>
            <a:ext cx="9031311" cy="979756"/>
          </a:xfrm>
        </p:spPr>
        <p:txBody>
          <a:bodyPr>
            <a:normAutofit/>
          </a:bodyPr>
          <a:lstStyle>
            <a:lvl1pPr marL="0" indent="0" algn="l">
              <a:lnSpc>
                <a:spcPts val="3175"/>
              </a:lnSpc>
              <a:buNone/>
              <a:defRPr sz="2540" b="1">
                <a:solidFill>
                  <a:schemeClr val="tx2"/>
                </a:solidFill>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8968958" y="490243"/>
            <a:ext cx="2052383" cy="316710"/>
          </a:xfrm>
          <a:prstGeom prst="rect">
            <a:avLst/>
          </a:prstGeom>
        </p:spPr>
        <p:txBody>
          <a:bodyPr lIns="0" tIns="0" rIns="0" bIns="0"/>
          <a:lstStyle>
            <a:lvl1pPr algn="r">
              <a:lnSpc>
                <a:spcPts val="1633"/>
              </a:lnSpc>
              <a:defRPr sz="1270">
                <a:solidFill>
                  <a:schemeClr val="tx2"/>
                </a:solidFill>
                <a:latin typeface="Open Sans" pitchFamily="2" charset="0"/>
                <a:ea typeface="Open Sans" pitchFamily="2" charset="0"/>
                <a:cs typeface="Open Sans" pitchFamily="2" charset="0"/>
              </a:defRPr>
            </a:lvl1pPr>
          </a:lstStyle>
          <a:p>
            <a:r>
              <a:rPr lang="pl-PL"/>
              <a:t>24.09.2024</a:t>
            </a:r>
            <a:endParaRPr lang="pl-PL" dirty="0"/>
          </a:p>
        </p:txBody>
      </p:sp>
      <p:pic>
        <p:nvPicPr>
          <p:cNvPr id="8" name="Obraz 7" descr="logo Funduszy Europejskich">
            <a:extLst>
              <a:ext uri="{FF2B5EF4-FFF2-40B4-BE49-F238E27FC236}">
                <a16:creationId xmlns:a16="http://schemas.microsoft.com/office/drawing/2014/main" id="{500FFCFA-D3A4-40A4-E76C-9957554724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3127" y="5779698"/>
            <a:ext cx="1848740" cy="861090"/>
          </a:xfrm>
          <a:prstGeom prst="rect">
            <a:avLst/>
          </a:prstGeom>
        </p:spPr>
      </p:pic>
      <p:pic>
        <p:nvPicPr>
          <p:cNvPr id="10" name="Obraz 9" descr="flaga Unii Europejskiej z dopiskiem dofinansowane przez Unię Europejską">
            <a:extLst>
              <a:ext uri="{FF2B5EF4-FFF2-40B4-BE49-F238E27FC236}">
                <a16:creationId xmlns:a16="http://schemas.microsoft.com/office/drawing/2014/main" id="{DC91A070-16DB-C0E1-0B7B-93924541A6E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92348" y="5779698"/>
            <a:ext cx="3002864" cy="861090"/>
          </a:xfrm>
          <a:prstGeom prst="rect">
            <a:avLst/>
          </a:prstGeom>
        </p:spPr>
      </p:pic>
      <p:pic>
        <p:nvPicPr>
          <p:cNvPr id="12" name="Obraz 11" descr="barwy RP">
            <a:extLst>
              <a:ext uri="{FF2B5EF4-FFF2-40B4-BE49-F238E27FC236}">
                <a16:creationId xmlns:a16="http://schemas.microsoft.com/office/drawing/2014/main" id="{AB280FEF-799B-B9CA-10D2-815DA71DA23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45088" y="5779092"/>
            <a:ext cx="2554038" cy="862304"/>
          </a:xfrm>
          <a:prstGeom prst="rect">
            <a:avLst/>
          </a:prstGeom>
        </p:spPr>
      </p:pic>
      <p:pic>
        <p:nvPicPr>
          <p:cNvPr id="6" name="Obraz 5">
            <a:extLst>
              <a:ext uri="{FF2B5EF4-FFF2-40B4-BE49-F238E27FC236}">
                <a16:creationId xmlns:a16="http://schemas.microsoft.com/office/drawing/2014/main" id="{039E0742-6ADE-F448-8437-7F591E1D07FA}"/>
              </a:ext>
            </a:extLst>
          </p:cNvPr>
          <p:cNvPicPr>
            <a:picLocks noChangeAspect="1"/>
          </p:cNvPicPr>
          <p:nvPr userDrawn="1"/>
        </p:nvPicPr>
        <p:blipFill>
          <a:blip r:embed="rId6">
            <a:alphaModFix amt="55000"/>
            <a:extLst>
              <a:ext uri="{28A0092B-C50C-407E-A947-70E740481C1C}">
                <a14:useLocalDpi xmlns:a14="http://schemas.microsoft.com/office/drawing/2010/main" val="0"/>
              </a:ext>
            </a:extLst>
          </a:blip>
          <a:stretch>
            <a:fillRect/>
          </a:stretch>
        </p:blipFill>
        <p:spPr>
          <a:xfrm>
            <a:off x="744346" y="1128866"/>
            <a:ext cx="434459" cy="345636"/>
          </a:xfrm>
          <a:prstGeom prst="rect">
            <a:avLst/>
          </a:prstGeom>
        </p:spPr>
      </p:pic>
      <p:pic>
        <p:nvPicPr>
          <p:cNvPr id="17" name="Obraz 16">
            <a:extLst>
              <a:ext uri="{FF2B5EF4-FFF2-40B4-BE49-F238E27FC236}">
                <a16:creationId xmlns:a16="http://schemas.microsoft.com/office/drawing/2014/main" id="{F60567DB-D582-D44E-A6AD-12B2B5F1FE7B}"/>
              </a:ext>
            </a:extLst>
          </p:cNvPr>
          <p:cNvPicPr>
            <a:picLocks noChangeAspect="1"/>
          </p:cNvPicPr>
          <p:nvPr userDrawn="1"/>
        </p:nvPicPr>
        <p:blipFill>
          <a:blip r:embed="rId7">
            <a:alphaModFix amt="55000"/>
            <a:extLst>
              <a:ext uri="{28A0092B-C50C-407E-A947-70E740481C1C}">
                <a14:useLocalDpi xmlns:a14="http://schemas.microsoft.com/office/drawing/2010/main" val="0"/>
              </a:ext>
            </a:extLst>
          </a:blip>
          <a:stretch>
            <a:fillRect/>
          </a:stretch>
        </p:blipFill>
        <p:spPr>
          <a:xfrm>
            <a:off x="1556811" y="495200"/>
            <a:ext cx="434459" cy="345636"/>
          </a:xfrm>
          <a:prstGeom prst="rect">
            <a:avLst/>
          </a:prstGeom>
        </p:spPr>
      </p:pic>
      <p:pic>
        <p:nvPicPr>
          <p:cNvPr id="19" name="Obraz 18">
            <a:extLst>
              <a:ext uri="{FF2B5EF4-FFF2-40B4-BE49-F238E27FC236}">
                <a16:creationId xmlns:a16="http://schemas.microsoft.com/office/drawing/2014/main" id="{39EEE39C-033E-F640-8C4C-E23D91BEA336}"/>
              </a:ext>
            </a:extLst>
          </p:cNvPr>
          <p:cNvPicPr>
            <a:picLocks noChangeAspect="1"/>
          </p:cNvPicPr>
          <p:nvPr userDrawn="1"/>
        </p:nvPicPr>
        <p:blipFill>
          <a:blip r:embed="rId8">
            <a:alphaModFix amt="55000"/>
            <a:extLst>
              <a:ext uri="{28A0092B-C50C-407E-A947-70E740481C1C}">
                <a14:useLocalDpi xmlns:a14="http://schemas.microsoft.com/office/drawing/2010/main" val="0"/>
              </a:ext>
            </a:extLst>
          </a:blip>
          <a:stretch>
            <a:fillRect/>
          </a:stretch>
        </p:blipFill>
        <p:spPr>
          <a:xfrm>
            <a:off x="1574213" y="1128866"/>
            <a:ext cx="434459" cy="345636"/>
          </a:xfrm>
          <a:prstGeom prst="rect">
            <a:avLst/>
          </a:prstGeom>
        </p:spPr>
      </p:pic>
      <p:pic>
        <p:nvPicPr>
          <p:cNvPr id="21" name="Obraz 20">
            <a:extLst>
              <a:ext uri="{FF2B5EF4-FFF2-40B4-BE49-F238E27FC236}">
                <a16:creationId xmlns:a16="http://schemas.microsoft.com/office/drawing/2014/main" id="{C169AC8E-96EA-1048-803E-97D6CEE5E102}"/>
              </a:ext>
            </a:extLst>
          </p:cNvPr>
          <p:cNvPicPr>
            <a:picLocks noChangeAspect="1"/>
          </p:cNvPicPr>
          <p:nvPr userDrawn="1"/>
        </p:nvPicPr>
        <p:blipFill>
          <a:blip r:embed="rId9">
            <a:alphaModFix amt="55000"/>
            <a:extLst>
              <a:ext uri="{28A0092B-C50C-407E-A947-70E740481C1C}">
                <a14:useLocalDpi xmlns:a14="http://schemas.microsoft.com/office/drawing/2010/main" val="0"/>
              </a:ext>
            </a:extLst>
          </a:blip>
          <a:stretch>
            <a:fillRect/>
          </a:stretch>
        </p:blipFill>
        <p:spPr>
          <a:xfrm>
            <a:off x="4864326" y="488325"/>
            <a:ext cx="434459" cy="345636"/>
          </a:xfrm>
          <a:prstGeom prst="rect">
            <a:avLst/>
          </a:prstGeom>
        </p:spPr>
      </p:pic>
      <p:pic>
        <p:nvPicPr>
          <p:cNvPr id="23" name="Obraz 22">
            <a:extLst>
              <a:ext uri="{FF2B5EF4-FFF2-40B4-BE49-F238E27FC236}">
                <a16:creationId xmlns:a16="http://schemas.microsoft.com/office/drawing/2014/main" id="{D5D90F56-CFD2-1A40-B479-B556FC2D370D}"/>
              </a:ext>
            </a:extLst>
          </p:cNvPr>
          <p:cNvPicPr>
            <a:picLocks noChangeAspect="1"/>
          </p:cNvPicPr>
          <p:nvPr userDrawn="1"/>
        </p:nvPicPr>
        <p:blipFill>
          <a:blip r:embed="rId10">
            <a:alphaModFix amt="55000"/>
            <a:extLst>
              <a:ext uri="{28A0092B-C50C-407E-A947-70E740481C1C}">
                <a14:useLocalDpi xmlns:a14="http://schemas.microsoft.com/office/drawing/2010/main" val="0"/>
              </a:ext>
            </a:extLst>
          </a:blip>
          <a:stretch>
            <a:fillRect/>
          </a:stretch>
        </p:blipFill>
        <p:spPr>
          <a:xfrm>
            <a:off x="734959" y="495200"/>
            <a:ext cx="434459" cy="345636"/>
          </a:xfrm>
          <a:prstGeom prst="rect">
            <a:avLst/>
          </a:prstGeom>
        </p:spPr>
      </p:pic>
      <p:pic>
        <p:nvPicPr>
          <p:cNvPr id="25" name="Obraz 24">
            <a:extLst>
              <a:ext uri="{FF2B5EF4-FFF2-40B4-BE49-F238E27FC236}">
                <a16:creationId xmlns:a16="http://schemas.microsoft.com/office/drawing/2014/main" id="{48E96C1A-FA5C-A24F-9872-8608B9B3BC4F}"/>
              </a:ext>
            </a:extLst>
          </p:cNvPr>
          <p:cNvPicPr>
            <a:picLocks noChangeAspect="1"/>
          </p:cNvPicPr>
          <p:nvPr userDrawn="1"/>
        </p:nvPicPr>
        <p:blipFill>
          <a:blip r:embed="rId11">
            <a:alphaModFix amt="55000"/>
            <a:extLst>
              <a:ext uri="{28A0092B-C50C-407E-A947-70E740481C1C}">
                <a14:useLocalDpi xmlns:a14="http://schemas.microsoft.com/office/drawing/2010/main" val="0"/>
              </a:ext>
            </a:extLst>
          </a:blip>
          <a:stretch>
            <a:fillRect/>
          </a:stretch>
        </p:blipFill>
        <p:spPr>
          <a:xfrm>
            <a:off x="2399550" y="1138358"/>
            <a:ext cx="434459" cy="345636"/>
          </a:xfrm>
          <a:prstGeom prst="rect">
            <a:avLst/>
          </a:prstGeom>
        </p:spPr>
      </p:pic>
      <p:pic>
        <p:nvPicPr>
          <p:cNvPr id="27" name="Obraz 26">
            <a:extLst>
              <a:ext uri="{FF2B5EF4-FFF2-40B4-BE49-F238E27FC236}">
                <a16:creationId xmlns:a16="http://schemas.microsoft.com/office/drawing/2014/main" id="{28B2440F-CBE5-784D-ADC8-E797F64F472B}"/>
              </a:ext>
            </a:extLst>
          </p:cNvPr>
          <p:cNvPicPr>
            <a:picLocks noChangeAspect="1"/>
          </p:cNvPicPr>
          <p:nvPr userDrawn="1"/>
        </p:nvPicPr>
        <p:blipFill>
          <a:blip r:embed="rId12">
            <a:alphaModFix amt="55000"/>
            <a:extLst>
              <a:ext uri="{28A0092B-C50C-407E-A947-70E740481C1C}">
                <a14:useLocalDpi xmlns:a14="http://schemas.microsoft.com/office/drawing/2010/main" val="0"/>
              </a:ext>
            </a:extLst>
          </a:blip>
          <a:stretch>
            <a:fillRect/>
          </a:stretch>
        </p:blipFill>
        <p:spPr>
          <a:xfrm>
            <a:off x="3209564" y="493114"/>
            <a:ext cx="434459" cy="345636"/>
          </a:xfrm>
          <a:prstGeom prst="rect">
            <a:avLst/>
          </a:prstGeom>
        </p:spPr>
      </p:pic>
      <p:pic>
        <p:nvPicPr>
          <p:cNvPr id="29" name="Obraz 28">
            <a:extLst>
              <a:ext uri="{FF2B5EF4-FFF2-40B4-BE49-F238E27FC236}">
                <a16:creationId xmlns:a16="http://schemas.microsoft.com/office/drawing/2014/main" id="{1C717A0E-10D0-FA43-BF65-49909BDCEAFA}"/>
              </a:ext>
            </a:extLst>
          </p:cNvPr>
          <p:cNvPicPr>
            <a:picLocks noChangeAspect="1"/>
          </p:cNvPicPr>
          <p:nvPr userDrawn="1"/>
        </p:nvPicPr>
        <p:blipFill>
          <a:blip r:embed="rId13">
            <a:alphaModFix amt="55000"/>
            <a:extLst>
              <a:ext uri="{28A0092B-C50C-407E-A947-70E740481C1C}">
                <a14:useLocalDpi xmlns:a14="http://schemas.microsoft.com/office/drawing/2010/main" val="0"/>
              </a:ext>
            </a:extLst>
          </a:blip>
          <a:stretch>
            <a:fillRect/>
          </a:stretch>
        </p:blipFill>
        <p:spPr>
          <a:xfrm>
            <a:off x="4033303" y="485586"/>
            <a:ext cx="434459" cy="345636"/>
          </a:xfrm>
          <a:prstGeom prst="rect">
            <a:avLst/>
          </a:prstGeom>
        </p:spPr>
      </p:pic>
      <p:pic>
        <p:nvPicPr>
          <p:cNvPr id="31" name="Obraz 30">
            <a:extLst>
              <a:ext uri="{FF2B5EF4-FFF2-40B4-BE49-F238E27FC236}">
                <a16:creationId xmlns:a16="http://schemas.microsoft.com/office/drawing/2014/main" id="{A2891D6F-956C-9342-B2BB-C701A5BC5154}"/>
              </a:ext>
            </a:extLst>
          </p:cNvPr>
          <p:cNvPicPr>
            <a:picLocks noChangeAspect="1"/>
          </p:cNvPicPr>
          <p:nvPr userDrawn="1"/>
        </p:nvPicPr>
        <p:blipFill>
          <a:blip r:embed="rId14">
            <a:alphaModFix amt="55000"/>
            <a:extLst>
              <a:ext uri="{28A0092B-C50C-407E-A947-70E740481C1C}">
                <a14:useLocalDpi xmlns:a14="http://schemas.microsoft.com/office/drawing/2010/main" val="0"/>
              </a:ext>
            </a:extLst>
          </a:blip>
          <a:stretch>
            <a:fillRect/>
          </a:stretch>
        </p:blipFill>
        <p:spPr>
          <a:xfrm>
            <a:off x="2385824" y="481800"/>
            <a:ext cx="434459" cy="345636"/>
          </a:xfrm>
          <a:prstGeom prst="rect">
            <a:avLst/>
          </a:prstGeom>
        </p:spPr>
      </p:pic>
      <p:pic>
        <p:nvPicPr>
          <p:cNvPr id="33" name="Obraz 32">
            <a:extLst>
              <a:ext uri="{FF2B5EF4-FFF2-40B4-BE49-F238E27FC236}">
                <a16:creationId xmlns:a16="http://schemas.microsoft.com/office/drawing/2014/main" id="{7DE0C268-A93E-1C47-9AA3-10F1F10D0971}"/>
              </a:ext>
            </a:extLst>
          </p:cNvPr>
          <p:cNvPicPr>
            <a:picLocks noChangeAspect="1"/>
          </p:cNvPicPr>
          <p:nvPr userDrawn="1"/>
        </p:nvPicPr>
        <p:blipFill>
          <a:blip r:embed="rId15">
            <a:alphaModFix amt="55000"/>
            <a:extLst>
              <a:ext uri="{28A0092B-C50C-407E-A947-70E740481C1C}">
                <a14:useLocalDpi xmlns:a14="http://schemas.microsoft.com/office/drawing/2010/main" val="0"/>
              </a:ext>
            </a:extLst>
          </a:blip>
          <a:stretch>
            <a:fillRect/>
          </a:stretch>
        </p:blipFill>
        <p:spPr>
          <a:xfrm>
            <a:off x="4030776" y="1135780"/>
            <a:ext cx="434459" cy="345636"/>
          </a:xfrm>
          <a:prstGeom prst="rect">
            <a:avLst/>
          </a:prstGeom>
        </p:spPr>
      </p:pic>
      <p:pic>
        <p:nvPicPr>
          <p:cNvPr id="35" name="Obraz 34">
            <a:extLst>
              <a:ext uri="{FF2B5EF4-FFF2-40B4-BE49-F238E27FC236}">
                <a16:creationId xmlns:a16="http://schemas.microsoft.com/office/drawing/2014/main" id="{45508241-FE91-D847-8686-4F72BD314220}"/>
              </a:ext>
            </a:extLst>
          </p:cNvPr>
          <p:cNvPicPr>
            <a:picLocks noChangeAspect="1"/>
          </p:cNvPicPr>
          <p:nvPr userDrawn="1"/>
        </p:nvPicPr>
        <p:blipFill>
          <a:blip r:embed="rId16">
            <a:alphaModFix amt="55000"/>
            <a:extLst>
              <a:ext uri="{28A0092B-C50C-407E-A947-70E740481C1C}">
                <a14:useLocalDpi xmlns:a14="http://schemas.microsoft.com/office/drawing/2010/main" val="0"/>
              </a:ext>
            </a:extLst>
          </a:blip>
          <a:stretch>
            <a:fillRect/>
          </a:stretch>
        </p:blipFill>
        <p:spPr>
          <a:xfrm>
            <a:off x="4864129" y="1134476"/>
            <a:ext cx="434459" cy="345636"/>
          </a:xfrm>
          <a:prstGeom prst="rect">
            <a:avLst/>
          </a:prstGeom>
        </p:spPr>
      </p:pic>
      <p:pic>
        <p:nvPicPr>
          <p:cNvPr id="37" name="Obraz 36">
            <a:extLst>
              <a:ext uri="{FF2B5EF4-FFF2-40B4-BE49-F238E27FC236}">
                <a16:creationId xmlns:a16="http://schemas.microsoft.com/office/drawing/2014/main" id="{EB9A3203-260A-FA4A-9526-A6276A5756DA}"/>
              </a:ext>
            </a:extLst>
          </p:cNvPr>
          <p:cNvPicPr>
            <a:picLocks noChangeAspect="1"/>
          </p:cNvPicPr>
          <p:nvPr userDrawn="1"/>
        </p:nvPicPr>
        <p:blipFill>
          <a:blip r:embed="rId17">
            <a:alphaModFix amt="55000"/>
            <a:extLst>
              <a:ext uri="{28A0092B-C50C-407E-A947-70E740481C1C}">
                <a14:useLocalDpi xmlns:a14="http://schemas.microsoft.com/office/drawing/2010/main" val="0"/>
              </a:ext>
            </a:extLst>
          </a:blip>
          <a:stretch>
            <a:fillRect/>
          </a:stretch>
        </p:blipFill>
        <p:spPr>
          <a:xfrm>
            <a:off x="3209564" y="1134476"/>
            <a:ext cx="434459" cy="345636"/>
          </a:xfrm>
          <a:prstGeom prst="rect">
            <a:avLst/>
          </a:prstGeom>
        </p:spPr>
      </p:pic>
    </p:spTree>
    <p:extLst>
      <p:ext uri="{BB962C8B-B14F-4D97-AF65-F5344CB8AC3E}">
        <p14:creationId xmlns:p14="http://schemas.microsoft.com/office/powerpoint/2010/main" val="3665695123"/>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0" y="0"/>
            <a:ext cx="7736987" cy="473665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907"/>
            </a:lvl1pPr>
          </a:lstStyle>
          <a:p>
            <a:r>
              <a:rPr lang="pl-PL" dirty="0"/>
              <a:t>Kliknij ikonę, aby dodać obraz</a:t>
            </a:r>
          </a:p>
        </p:txBody>
      </p:sp>
      <p:sp>
        <p:nvSpPr>
          <p:cNvPr id="13" name="Prostokąt 12">
            <a:extLst>
              <a:ext uri="{FF2B5EF4-FFF2-40B4-BE49-F238E27FC236}">
                <a16:creationId xmlns:a16="http://schemas.microsoft.com/office/drawing/2014/main" id="{38965D1A-9BC8-2AB7-6B73-C2BBDA5D66AA}"/>
              </a:ext>
            </a:extLst>
          </p:cNvPr>
          <p:cNvSpPr/>
          <p:nvPr userDrawn="1"/>
        </p:nvSpPr>
        <p:spPr>
          <a:xfrm>
            <a:off x="3222236" y="4082829"/>
            <a:ext cx="7800346" cy="16325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dirty="0">
              <a:latin typeface="Open Sans" panose="020B0606030504020204" pitchFamily="34" charset="0"/>
            </a:endParaRPr>
          </a:p>
        </p:txBody>
      </p:sp>
      <p:sp>
        <p:nvSpPr>
          <p:cNvPr id="2" name="Title 1"/>
          <p:cNvSpPr>
            <a:spLocks noGrp="1"/>
          </p:cNvSpPr>
          <p:nvPr>
            <p:ph type="ctrTitle"/>
          </p:nvPr>
        </p:nvSpPr>
        <p:spPr>
          <a:xfrm>
            <a:off x="3617991" y="5061678"/>
            <a:ext cx="6993665" cy="588349"/>
          </a:xfrm>
        </p:spPr>
        <p:txBody>
          <a:bodyPr anchor="t" anchorCtr="0">
            <a:normAutofit/>
          </a:bodyPr>
          <a:lstStyle>
            <a:lvl1pPr algn="l">
              <a:lnSpc>
                <a:spcPts val="3175"/>
              </a:lnSpc>
              <a:defRPr sz="2540"/>
            </a:lvl1pPr>
          </a:lstStyle>
          <a:p>
            <a:r>
              <a:rPr lang="pl-PL"/>
              <a:t>Kliknij, aby edytować styl</a:t>
            </a:r>
            <a:endParaRPr lang="en-US" dirty="0"/>
          </a:p>
        </p:txBody>
      </p:sp>
      <p:sp>
        <p:nvSpPr>
          <p:cNvPr id="4" name="Date Placeholder 3"/>
          <p:cNvSpPr>
            <a:spLocks noGrp="1"/>
          </p:cNvSpPr>
          <p:nvPr>
            <p:ph type="dt" sz="half" idx="10"/>
          </p:nvPr>
        </p:nvSpPr>
        <p:spPr>
          <a:xfrm>
            <a:off x="8970199" y="489652"/>
            <a:ext cx="2052383" cy="332686"/>
          </a:xfrm>
          <a:prstGeom prst="rect">
            <a:avLst/>
          </a:prstGeom>
        </p:spPr>
        <p:txBody>
          <a:bodyPr lIns="0" tIns="0" rIns="0" bIns="0"/>
          <a:lstStyle>
            <a:lvl1pPr algn="r">
              <a:lnSpc>
                <a:spcPts val="1633"/>
              </a:lnSpc>
              <a:defRPr sz="1270">
                <a:solidFill>
                  <a:schemeClr val="tx2"/>
                </a:solidFill>
                <a:latin typeface="Open Sans" pitchFamily="2" charset="0"/>
                <a:ea typeface="Open Sans" pitchFamily="2" charset="0"/>
                <a:cs typeface="Open Sans" pitchFamily="2" charset="0"/>
              </a:defRPr>
            </a:lvl1pPr>
          </a:lstStyle>
          <a:p>
            <a:r>
              <a:rPr lang="pl-PL"/>
              <a:t>24.09.2024</a:t>
            </a:r>
            <a:endParaRPr lang="pl-PL" dirty="0"/>
          </a:p>
        </p:txBody>
      </p:sp>
      <p:pic>
        <p:nvPicPr>
          <p:cNvPr id="8" name="Obraz 7" descr="logo Funduszy Europejskich">
            <a:extLst>
              <a:ext uri="{FF2B5EF4-FFF2-40B4-BE49-F238E27FC236}">
                <a16:creationId xmlns:a16="http://schemas.microsoft.com/office/drawing/2014/main" id="{70B23A41-17AB-76D8-3EFE-38FC22C5B5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127" y="5779698"/>
            <a:ext cx="1848740" cy="861090"/>
          </a:xfrm>
          <a:prstGeom prst="rect">
            <a:avLst/>
          </a:prstGeom>
        </p:spPr>
      </p:pic>
      <p:pic>
        <p:nvPicPr>
          <p:cNvPr id="10" name="Obraz 9" descr="flaga Unii Europejskie z dopiskiem dofinansowane przez Unię Europejską">
            <a:extLst>
              <a:ext uri="{FF2B5EF4-FFF2-40B4-BE49-F238E27FC236}">
                <a16:creationId xmlns:a16="http://schemas.microsoft.com/office/drawing/2014/main" id="{E8AB2AB5-3131-C310-7606-6899798511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92348" y="5779698"/>
            <a:ext cx="3002864" cy="861090"/>
          </a:xfrm>
          <a:prstGeom prst="rect">
            <a:avLst/>
          </a:prstGeom>
        </p:spPr>
      </p:pic>
      <p:pic>
        <p:nvPicPr>
          <p:cNvPr id="12" name="Obraz 11" descr="barwy RP">
            <a:extLst>
              <a:ext uri="{FF2B5EF4-FFF2-40B4-BE49-F238E27FC236}">
                <a16:creationId xmlns:a16="http://schemas.microsoft.com/office/drawing/2014/main" id="{7C93677B-A16E-82CA-7FC4-B6B51516070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45088" y="5779092"/>
            <a:ext cx="2554038" cy="862304"/>
          </a:xfrm>
          <a:prstGeom prst="rect">
            <a:avLst/>
          </a:prstGeom>
        </p:spPr>
      </p:pic>
      <p:pic>
        <p:nvPicPr>
          <p:cNvPr id="18" name="Obraz 17" descr="Obraz zawierający tekst&#10;&#10;Opis wygenerowany automatycznie">
            <a:extLst>
              <a:ext uri="{FF2B5EF4-FFF2-40B4-BE49-F238E27FC236}">
                <a16:creationId xmlns:a16="http://schemas.microsoft.com/office/drawing/2014/main" id="{EB4DB370-BCB9-D1E9-5613-5A9DCA5F311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22236" y="4082829"/>
            <a:ext cx="4514751" cy="653253"/>
          </a:xfrm>
          <a:prstGeom prst="rect">
            <a:avLst/>
          </a:prstGeom>
        </p:spPr>
      </p:pic>
    </p:spTree>
    <p:extLst>
      <p:ext uri="{BB962C8B-B14F-4D97-AF65-F5344CB8AC3E}">
        <p14:creationId xmlns:p14="http://schemas.microsoft.com/office/powerpoint/2010/main" val="2253088477"/>
      </p:ext>
    </p:extLst>
  </p:cSld>
  <p:clrMapOvr>
    <a:masterClrMapping/>
  </p:clrMapOvr>
  <p:extLst>
    <p:ext uri="{DCECCB84-F9BA-43D5-87BE-67443E8EF086}">
      <p15:sldGuideLst xmlns:p15="http://schemas.microsoft.com/office/powerpoint/2012/main">
        <p15:guide id="1" pos="192">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userDrawn="1"/>
        </p:nvSpPr>
        <p:spPr>
          <a:xfrm>
            <a:off x="3222235" y="4082829"/>
            <a:ext cx="8205842" cy="1959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dirty="0">
              <a:latin typeface="Open Sans" panose="020B0606030504020204" pitchFamily="34" charset="0"/>
            </a:endParaRPr>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763924" y="0"/>
            <a:ext cx="7794915" cy="4408303"/>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907"/>
            </a:lvl1pPr>
          </a:lstStyle>
          <a:p>
            <a:r>
              <a:rPr lang="pl-PL"/>
              <a:t>Kliknij ikonę, aby dodać obraz</a:t>
            </a:r>
            <a:endParaRPr lang="pl-PL" dirty="0"/>
          </a:p>
        </p:txBody>
      </p:sp>
      <p:sp>
        <p:nvSpPr>
          <p:cNvPr id="5" name="Prostokąt 4">
            <a:extLst>
              <a:ext uri="{FF2B5EF4-FFF2-40B4-BE49-F238E27FC236}">
                <a16:creationId xmlns:a16="http://schemas.microsoft.com/office/drawing/2014/main" id="{7BF7E1EF-0AB1-F3B1-F5CD-6A2AA3056193}"/>
              </a:ext>
            </a:extLst>
          </p:cNvPr>
          <p:cNvSpPr/>
          <p:nvPr userDrawn="1"/>
        </p:nvSpPr>
        <p:spPr>
          <a:xfrm>
            <a:off x="4453203" y="4082828"/>
            <a:ext cx="4105634" cy="326037"/>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dirty="0">
              <a:latin typeface="Open Sans" panose="020B0606030504020204" pitchFamily="34" charset="0"/>
            </a:endParaRPr>
          </a:p>
        </p:txBody>
      </p:sp>
      <p:sp>
        <p:nvSpPr>
          <p:cNvPr id="6" name="Prostokąt 5">
            <a:extLst>
              <a:ext uri="{FF2B5EF4-FFF2-40B4-BE49-F238E27FC236}">
                <a16:creationId xmlns:a16="http://schemas.microsoft.com/office/drawing/2014/main" id="{03E2C530-5988-0861-50D8-1C7FE1662A60}"/>
              </a:ext>
            </a:extLst>
          </p:cNvPr>
          <p:cNvSpPr/>
          <p:nvPr userDrawn="1"/>
        </p:nvSpPr>
        <p:spPr>
          <a:xfrm>
            <a:off x="3222237" y="4082828"/>
            <a:ext cx="1230967" cy="3254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dirty="0">
              <a:latin typeface="Open Sans" panose="020B0606030504020204" pitchFamily="34" charset="0"/>
            </a:endParaRPr>
          </a:p>
        </p:txBody>
      </p:sp>
      <p:sp>
        <p:nvSpPr>
          <p:cNvPr id="2" name="Title 1"/>
          <p:cNvSpPr>
            <a:spLocks noGrp="1"/>
          </p:cNvSpPr>
          <p:nvPr>
            <p:ph type="ctrTitle"/>
          </p:nvPr>
        </p:nvSpPr>
        <p:spPr>
          <a:xfrm>
            <a:off x="3633162" y="4713462"/>
            <a:ext cx="7389421" cy="1197862"/>
          </a:xfrm>
        </p:spPr>
        <p:txBody>
          <a:bodyPr anchor="t" anchorCtr="0">
            <a:normAutofit/>
          </a:bodyPr>
          <a:lstStyle>
            <a:lvl1pPr algn="l">
              <a:lnSpc>
                <a:spcPts val="3175"/>
              </a:lnSpc>
              <a:defRPr sz="2540"/>
            </a:lvl1pPr>
          </a:lstStyle>
          <a:p>
            <a:r>
              <a:rPr lang="pl-PL"/>
              <a:t>Kliknij, aby edytować styl</a:t>
            </a:r>
            <a:endParaRPr lang="en-US" dirty="0"/>
          </a:p>
        </p:txBody>
      </p:sp>
    </p:spTree>
    <p:extLst>
      <p:ext uri="{BB962C8B-B14F-4D97-AF65-F5344CB8AC3E}">
        <p14:creationId xmlns:p14="http://schemas.microsoft.com/office/powerpoint/2010/main" val="920591144"/>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4F37F1-62C6-51F3-75AD-C84592B327C5}"/>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CEB74071-5E12-8F9B-F2CA-A72FCA6888F9}"/>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93BD937C-A01F-1EAE-35F9-1D588FC4A499}"/>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67F3F83D-F840-124D-041B-2745CDDDBB23}"/>
              </a:ext>
            </a:extLst>
          </p:cNvPr>
          <p:cNvSpPr>
            <a:spLocks noGrp="1"/>
          </p:cNvSpPr>
          <p:nvPr>
            <p:ph type="dt" sz="half" idx="10"/>
          </p:nvPr>
        </p:nvSpPr>
        <p:spPr/>
        <p:txBody>
          <a:bodyPr/>
          <a:lstStyle/>
          <a:p>
            <a:r>
              <a:rPr lang="pl-PL"/>
              <a:t>24.09.2024</a:t>
            </a:r>
          </a:p>
        </p:txBody>
      </p:sp>
      <p:sp>
        <p:nvSpPr>
          <p:cNvPr id="6" name="Symbol zastępczy stopki 5">
            <a:extLst>
              <a:ext uri="{FF2B5EF4-FFF2-40B4-BE49-F238E27FC236}">
                <a16:creationId xmlns:a16="http://schemas.microsoft.com/office/drawing/2014/main" id="{8CEFBCD0-CBEC-EAE2-32AF-2D014883C71F}"/>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4B358BF6-DB1F-AD4F-55E2-073A0829B361}"/>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12739319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29132885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69852" y="1796072"/>
            <a:ext cx="4720891" cy="4245627"/>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6301255" y="1795869"/>
            <a:ext cx="4720891" cy="424581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39402372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6095999" y="816316"/>
            <a:ext cx="4926147" cy="979757"/>
          </a:xfrm>
        </p:spPr>
        <p:txBody>
          <a:bodyPr/>
          <a:lstStyle/>
          <a:p>
            <a:r>
              <a:rPr lang="pl-PL"/>
              <a:t>Kliknij, aby edytować styl</a:t>
            </a:r>
            <a:endParaRPr lang="en-US" dirty="0"/>
          </a:p>
        </p:txBody>
      </p:sp>
      <p:sp>
        <p:nvSpPr>
          <p:cNvPr id="3" name="Content Placeholder 2"/>
          <p:cNvSpPr>
            <a:spLocks noGrp="1"/>
          </p:cNvSpPr>
          <p:nvPr>
            <p:ph sz="half" idx="1"/>
          </p:nvPr>
        </p:nvSpPr>
        <p:spPr>
          <a:xfrm>
            <a:off x="6096000" y="1796072"/>
            <a:ext cx="4926582" cy="4245613"/>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816566"/>
            <a:ext cx="5685980" cy="5225119"/>
          </a:xfrm>
          <a:solidFill>
            <a:schemeClr val="bg1">
              <a:lumMod val="95000"/>
            </a:schemeClr>
          </a:solidFill>
        </p:spPr>
        <p:txBody>
          <a:bodyPr anchor="ctr" anchorCtr="0"/>
          <a:lstStyle>
            <a:lvl1pPr algn="ctr">
              <a:buFont typeface="Arial" panose="020B0604020202020204" pitchFamily="34" charset="0"/>
              <a:buNone/>
              <a:defRPr sz="907"/>
            </a:lvl1pPr>
          </a:lstStyle>
          <a:p>
            <a:r>
              <a:rPr lang="pl-PL"/>
              <a:t>Kliknij ikonę, aby dodać obraz</a:t>
            </a:r>
            <a:endParaRPr lang="pl-PL" dirty="0"/>
          </a:p>
        </p:txBody>
      </p:sp>
    </p:spTree>
    <p:extLst>
      <p:ext uri="{BB962C8B-B14F-4D97-AF65-F5344CB8AC3E}">
        <p14:creationId xmlns:p14="http://schemas.microsoft.com/office/powerpoint/2010/main" val="3649659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630E28BA-19A4-6182-CE10-65107EDF6B75}"/>
              </a:ext>
            </a:extLst>
          </p:cNvPr>
          <p:cNvSpPr/>
          <p:nvPr userDrawn="1"/>
        </p:nvSpPr>
        <p:spPr>
          <a:xfrm>
            <a:off x="9790199" y="6695263"/>
            <a:ext cx="1232383" cy="16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dirty="0">
              <a:latin typeface="Open Sans" panose="020B0606030504020204" pitchFamily="34" charset="0"/>
            </a:endParaRPr>
          </a:p>
        </p:txBody>
      </p:sp>
    </p:spTree>
    <p:extLst>
      <p:ext uri="{BB962C8B-B14F-4D97-AF65-F5344CB8AC3E}">
        <p14:creationId xmlns:p14="http://schemas.microsoft.com/office/powerpoint/2010/main" val="9345542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69852" y="1796072"/>
            <a:ext cx="4720891" cy="4245627"/>
          </a:xfrm>
        </p:spPr>
        <p:txBody>
          <a:bodyPr/>
          <a:lstStyle/>
          <a:p>
            <a:pPr lvl="0"/>
            <a:r>
              <a:rPr lang="pl-PL" dirty="0"/>
              <a:t>Kliknij, aby edytować style wzorca tekstu</a:t>
            </a:r>
          </a:p>
          <a:p>
            <a:pPr lvl="1"/>
            <a:r>
              <a:rPr lang="pl-PL" dirty="0"/>
              <a:t>Drugi poziom</a:t>
            </a:r>
          </a:p>
          <a:p>
            <a:pPr lvl="2"/>
            <a:r>
              <a:rPr lang="pl-PL" dirty="0"/>
              <a:t>Trzeci poziom</a:t>
            </a:r>
          </a:p>
        </p:txBody>
      </p:sp>
      <p:sp>
        <p:nvSpPr>
          <p:cNvPr id="4" name="Content Placeholder 3"/>
          <p:cNvSpPr>
            <a:spLocks noGrp="1"/>
          </p:cNvSpPr>
          <p:nvPr>
            <p:ph sz="half" idx="2"/>
          </p:nvPr>
        </p:nvSpPr>
        <p:spPr>
          <a:xfrm>
            <a:off x="6301255" y="1795869"/>
            <a:ext cx="4720891" cy="424581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E363107C-97A9-9A5D-A2A2-E6ABB7ED4C62}"/>
              </a:ext>
            </a:extLst>
          </p:cNvPr>
          <p:cNvSpPr/>
          <p:nvPr userDrawn="1"/>
        </p:nvSpPr>
        <p:spPr>
          <a:xfrm>
            <a:off x="9790199" y="6695263"/>
            <a:ext cx="1232383" cy="16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dirty="0">
              <a:latin typeface="Open Sans" panose="020B0606030504020204" pitchFamily="34" charset="0"/>
            </a:endParaRPr>
          </a:p>
        </p:txBody>
      </p:sp>
    </p:spTree>
    <p:extLst>
      <p:ext uri="{BB962C8B-B14F-4D97-AF65-F5344CB8AC3E}">
        <p14:creationId xmlns:p14="http://schemas.microsoft.com/office/powerpoint/2010/main" val="35984522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F8E39A3A-22D6-B8ED-2F58-16F69704FFAA}"/>
              </a:ext>
            </a:extLst>
          </p:cNvPr>
          <p:cNvSpPr/>
          <p:nvPr userDrawn="1"/>
        </p:nvSpPr>
        <p:spPr>
          <a:xfrm>
            <a:off x="2811311" y="4082829"/>
            <a:ext cx="9380690" cy="16325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dirty="0">
              <a:latin typeface="Open Sans" panose="020B0606030504020204" pitchFamily="34" charset="0"/>
            </a:endParaRPr>
          </a:p>
        </p:txBody>
      </p:sp>
      <p:sp>
        <p:nvSpPr>
          <p:cNvPr id="11" name="Symbol zastępczy obrazu 10">
            <a:extLst>
              <a:ext uri="{FF2B5EF4-FFF2-40B4-BE49-F238E27FC236}">
                <a16:creationId xmlns:a16="http://schemas.microsoft.com/office/drawing/2014/main" id="{A760FD32-D539-3290-0E5F-1B5EF08EB2F0}"/>
              </a:ext>
            </a:extLst>
          </p:cNvPr>
          <p:cNvSpPr>
            <a:spLocks noGrp="1"/>
          </p:cNvSpPr>
          <p:nvPr>
            <p:ph type="pic" sz="quarter" idx="10"/>
          </p:nvPr>
        </p:nvSpPr>
        <p:spPr>
          <a:xfrm>
            <a:off x="1169419" y="0"/>
            <a:ext cx="9853164" cy="4736658"/>
          </a:xfrm>
          <a:custGeom>
            <a:avLst/>
            <a:gdLst>
              <a:gd name="connsiteX0" fmla="*/ 0 w 8640763"/>
              <a:gd name="connsiteY0" fmla="*/ 0 h 5221288"/>
              <a:gd name="connsiteX1" fmla="*/ 8640763 w 8640763"/>
              <a:gd name="connsiteY1" fmla="*/ 0 h 5221288"/>
              <a:gd name="connsiteX2" fmla="*/ 8640763 w 8640763"/>
              <a:gd name="connsiteY2" fmla="*/ 4500563 h 5221288"/>
              <a:gd name="connsiteX3" fmla="*/ 1439863 w 8640763"/>
              <a:gd name="connsiteY3" fmla="*/ 4500563 h 5221288"/>
              <a:gd name="connsiteX4" fmla="*/ 1439863 w 8640763"/>
              <a:gd name="connsiteY4" fmla="*/ 5221288 h 5221288"/>
              <a:gd name="connsiteX5" fmla="*/ 0 w 8640763"/>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763" h="5221288">
                <a:moveTo>
                  <a:pt x="0" y="0"/>
                </a:moveTo>
                <a:lnTo>
                  <a:pt x="8640763" y="0"/>
                </a:lnTo>
                <a:lnTo>
                  <a:pt x="8640763" y="4500563"/>
                </a:lnTo>
                <a:lnTo>
                  <a:pt x="1439863" y="4500563"/>
                </a:lnTo>
                <a:lnTo>
                  <a:pt x="1439863"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907"/>
            </a:lvl1pPr>
          </a:lstStyle>
          <a:p>
            <a:r>
              <a:rPr lang="pl-PL"/>
              <a:t>Kliknij ikonę, aby dodać obraz</a:t>
            </a:r>
            <a:endParaRPr lang="pl-PL" dirty="0"/>
          </a:p>
        </p:txBody>
      </p:sp>
      <p:pic>
        <p:nvPicPr>
          <p:cNvPr id="7" name="Obraz 6" descr="Obraz zawierający tekst&#10;&#10;Opis wygenerowany automatycznie">
            <a:extLst>
              <a:ext uri="{FF2B5EF4-FFF2-40B4-BE49-F238E27FC236}">
                <a16:creationId xmlns:a16="http://schemas.microsoft.com/office/drawing/2014/main" id="{3B4B8A84-3D08-244B-BF5B-6E361D1A74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3121" y="4082829"/>
            <a:ext cx="4514751" cy="653253"/>
          </a:xfrm>
          <a:prstGeom prst="rect">
            <a:avLst/>
          </a:prstGeom>
        </p:spPr>
      </p:pic>
      <p:sp>
        <p:nvSpPr>
          <p:cNvPr id="2" name="Tytuł 1">
            <a:extLst>
              <a:ext uri="{FF2B5EF4-FFF2-40B4-BE49-F238E27FC236}">
                <a16:creationId xmlns:a16="http://schemas.microsoft.com/office/drawing/2014/main" id="{C3C397EF-E780-3941-A190-8FF660EE9016}"/>
              </a:ext>
            </a:extLst>
          </p:cNvPr>
          <p:cNvSpPr>
            <a:spLocks noGrp="1"/>
          </p:cNvSpPr>
          <p:nvPr>
            <p:ph type="title"/>
          </p:nvPr>
        </p:nvSpPr>
        <p:spPr>
          <a:xfrm>
            <a:off x="3222237" y="5074439"/>
            <a:ext cx="8620386" cy="640082"/>
          </a:xfrm>
        </p:spPr>
        <p:txBody>
          <a:bodyPr/>
          <a:lstStyle/>
          <a:p>
            <a:r>
              <a:rPr lang="pl-PL"/>
              <a:t>Kliknij, aby edytować styl</a:t>
            </a:r>
            <a:endParaRPr lang="pl-PL" dirty="0"/>
          </a:p>
        </p:txBody>
      </p:sp>
      <p:pic>
        <p:nvPicPr>
          <p:cNvPr id="8" name="Obraz 7" descr="znak Funduszy Europejskich">
            <a:extLst>
              <a:ext uri="{FF2B5EF4-FFF2-40B4-BE49-F238E27FC236}">
                <a16:creationId xmlns:a16="http://schemas.microsoft.com/office/drawing/2014/main" id="{BFD80FA4-66E0-3049-A92A-085F431CEB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3127" y="5779698"/>
            <a:ext cx="1848740" cy="861090"/>
          </a:xfrm>
          <a:prstGeom prst="rect">
            <a:avLst/>
          </a:prstGeom>
        </p:spPr>
      </p:pic>
      <p:pic>
        <p:nvPicPr>
          <p:cNvPr id="9" name="Obraz 8" descr="flaga Unii Europejskie z dopiskiem dofinansowane przez Unię Europejską">
            <a:extLst>
              <a:ext uri="{FF2B5EF4-FFF2-40B4-BE49-F238E27FC236}">
                <a16:creationId xmlns:a16="http://schemas.microsoft.com/office/drawing/2014/main" id="{695F0183-048A-AF46-A850-8C265BFACC2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92348" y="5779698"/>
            <a:ext cx="3002864" cy="861090"/>
          </a:xfrm>
          <a:prstGeom prst="rect">
            <a:avLst/>
          </a:prstGeom>
        </p:spPr>
      </p:pic>
      <p:pic>
        <p:nvPicPr>
          <p:cNvPr id="10" name="Obraz 9" descr="barwy RP">
            <a:extLst>
              <a:ext uri="{FF2B5EF4-FFF2-40B4-BE49-F238E27FC236}">
                <a16:creationId xmlns:a16="http://schemas.microsoft.com/office/drawing/2014/main" id="{875F5C9C-57CB-134D-A405-3BC05A23D85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45088" y="5779092"/>
            <a:ext cx="2554038" cy="862304"/>
          </a:xfrm>
          <a:prstGeom prst="rect">
            <a:avLst/>
          </a:prstGeom>
        </p:spPr>
      </p:pic>
    </p:spTree>
    <p:extLst>
      <p:ext uri="{BB962C8B-B14F-4D97-AF65-F5344CB8AC3E}">
        <p14:creationId xmlns:p14="http://schemas.microsoft.com/office/powerpoint/2010/main" val="7412775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170661" y="1790613"/>
            <a:ext cx="9851923" cy="3924814"/>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99" dirty="0">
              <a:latin typeface="Open Sans" panose="020B0606030504020204" pitchFamily="34" charset="0"/>
            </a:endParaRPr>
          </a:p>
        </p:txBody>
      </p:sp>
      <p:sp>
        <p:nvSpPr>
          <p:cNvPr id="11" name="Prostokąt 10">
            <a:extLst>
              <a:ext uri="{FF2B5EF4-FFF2-40B4-BE49-F238E27FC236}">
                <a16:creationId xmlns:a16="http://schemas.microsoft.com/office/drawing/2014/main" id="{48CDFE25-4437-7188-EA7B-7D9DAD502275}"/>
              </a:ext>
            </a:extLst>
          </p:cNvPr>
          <p:cNvSpPr/>
          <p:nvPr userDrawn="1"/>
        </p:nvSpPr>
        <p:spPr>
          <a:xfrm>
            <a:off x="3" y="0"/>
            <a:ext cx="5685979" cy="2443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99" dirty="0">
              <a:latin typeface="Open Sans" panose="020B0606030504020204" pitchFamily="34" charset="0"/>
            </a:endParaRPr>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0828" y="1790613"/>
            <a:ext cx="4514751" cy="653253"/>
          </a:xfrm>
          <a:prstGeom prst="rect">
            <a:avLst/>
          </a:prstGeom>
        </p:spPr>
      </p:pic>
      <p:pic>
        <p:nvPicPr>
          <p:cNvPr id="14" name="Obraz 13">
            <a:extLst>
              <a:ext uri="{FF2B5EF4-FFF2-40B4-BE49-F238E27FC236}">
                <a16:creationId xmlns:a16="http://schemas.microsoft.com/office/drawing/2014/main" id="{2B41AD81-079D-B212-C8B7-9A9D3BEE5179}"/>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681488" y="490243"/>
            <a:ext cx="1231537" cy="979756"/>
          </a:xfrm>
          <a:prstGeom prst="rect">
            <a:avLst/>
          </a:prstGeom>
        </p:spPr>
      </p:pic>
      <p:pic>
        <p:nvPicPr>
          <p:cNvPr id="15" name="Obraz 14">
            <a:extLst>
              <a:ext uri="{FF2B5EF4-FFF2-40B4-BE49-F238E27FC236}">
                <a16:creationId xmlns:a16="http://schemas.microsoft.com/office/drawing/2014/main" id="{0A433181-6EED-44B3-4822-4AF9E6BA906A}"/>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2401256" y="490243"/>
            <a:ext cx="1231537" cy="979756"/>
          </a:xfrm>
          <a:prstGeom prst="rect">
            <a:avLst/>
          </a:prstGeom>
        </p:spPr>
      </p:pic>
      <p:pic>
        <p:nvPicPr>
          <p:cNvPr id="16" name="Obraz 15">
            <a:extLst>
              <a:ext uri="{FF2B5EF4-FFF2-40B4-BE49-F238E27FC236}">
                <a16:creationId xmlns:a16="http://schemas.microsoft.com/office/drawing/2014/main" id="{276322E5-6025-7EA2-67FB-9F57E9210052}"/>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4121024" y="490243"/>
            <a:ext cx="1231537" cy="979756"/>
          </a:xfrm>
          <a:prstGeom prst="rect">
            <a:avLst/>
          </a:prstGeom>
        </p:spPr>
      </p:pic>
      <p:sp>
        <p:nvSpPr>
          <p:cNvPr id="2" name="Title 1"/>
          <p:cNvSpPr>
            <a:spLocks noGrp="1"/>
          </p:cNvSpPr>
          <p:nvPr>
            <p:ph type="ctrTitle"/>
          </p:nvPr>
        </p:nvSpPr>
        <p:spPr>
          <a:xfrm>
            <a:off x="1580332" y="2775173"/>
            <a:ext cx="9031400" cy="1004864"/>
          </a:xfrm>
        </p:spPr>
        <p:txBody>
          <a:bodyPr anchor="t" anchorCtr="0">
            <a:normAutofit/>
          </a:bodyPr>
          <a:lstStyle>
            <a:lvl1pPr algn="l">
              <a:lnSpc>
                <a:spcPts val="2888"/>
              </a:lnSpc>
              <a:defRPr sz="2310"/>
            </a:lvl1pPr>
          </a:lstStyle>
          <a:p>
            <a:r>
              <a:rPr lang="pl-PL"/>
              <a:t>Kliknij, aby edytować styl</a:t>
            </a:r>
            <a:endParaRPr lang="en-US" dirty="0"/>
          </a:p>
        </p:txBody>
      </p:sp>
      <p:sp>
        <p:nvSpPr>
          <p:cNvPr id="3" name="Subtitle 2"/>
          <p:cNvSpPr>
            <a:spLocks noGrp="1"/>
          </p:cNvSpPr>
          <p:nvPr>
            <p:ph type="subTitle" idx="1"/>
          </p:nvPr>
        </p:nvSpPr>
        <p:spPr>
          <a:xfrm>
            <a:off x="1580346" y="4410532"/>
            <a:ext cx="9031311" cy="979756"/>
          </a:xfrm>
        </p:spPr>
        <p:txBody>
          <a:bodyPr>
            <a:normAutofit/>
          </a:bodyPr>
          <a:lstStyle>
            <a:lvl1pPr marL="0" indent="0" algn="l">
              <a:lnSpc>
                <a:spcPts val="2526"/>
              </a:lnSpc>
              <a:buNone/>
              <a:defRPr sz="2021" b="1">
                <a:solidFill>
                  <a:schemeClr val="tx2"/>
                </a:solidFill>
              </a:defRPr>
            </a:lvl1pPr>
            <a:lvl2pPr marL="363757" indent="0" algn="ctr">
              <a:buNone/>
              <a:defRPr sz="1591"/>
            </a:lvl2pPr>
            <a:lvl3pPr marL="727515" indent="0" algn="ctr">
              <a:buNone/>
              <a:defRPr sz="1432"/>
            </a:lvl3pPr>
            <a:lvl4pPr marL="1091272" indent="0" algn="ctr">
              <a:buNone/>
              <a:defRPr sz="1273"/>
            </a:lvl4pPr>
            <a:lvl5pPr marL="1455029" indent="0" algn="ctr">
              <a:buNone/>
              <a:defRPr sz="1273"/>
            </a:lvl5pPr>
            <a:lvl6pPr marL="1818786" indent="0" algn="ctr">
              <a:buNone/>
              <a:defRPr sz="1273"/>
            </a:lvl6pPr>
            <a:lvl7pPr marL="2182544" indent="0" algn="ctr">
              <a:buNone/>
              <a:defRPr sz="1273"/>
            </a:lvl7pPr>
            <a:lvl8pPr marL="2546301" indent="0" algn="ctr">
              <a:buNone/>
              <a:defRPr sz="1273"/>
            </a:lvl8pPr>
            <a:lvl9pPr marL="2910058" indent="0" algn="ctr">
              <a:buNone/>
              <a:defRPr sz="1273"/>
            </a:lvl9pPr>
          </a:lstStyle>
          <a:p>
            <a:r>
              <a:rPr lang="pl-PL"/>
              <a:t>Kliknij, aby edytować styl wzorca podtytułu</a:t>
            </a:r>
            <a:endParaRPr lang="en-US" dirty="0"/>
          </a:p>
        </p:txBody>
      </p:sp>
      <p:sp>
        <p:nvSpPr>
          <p:cNvPr id="4" name="Date Placeholder 3"/>
          <p:cNvSpPr>
            <a:spLocks noGrp="1"/>
          </p:cNvSpPr>
          <p:nvPr>
            <p:ph type="dt" sz="half" idx="10"/>
          </p:nvPr>
        </p:nvSpPr>
        <p:spPr>
          <a:xfrm>
            <a:off x="8968958" y="490243"/>
            <a:ext cx="2052383" cy="316710"/>
          </a:xfrm>
          <a:prstGeom prst="rect">
            <a:avLst/>
          </a:prstGeom>
        </p:spPr>
        <p:txBody>
          <a:bodyPr lIns="0" tIns="0" rIns="0" bIns="0"/>
          <a:lstStyle>
            <a:lvl1pPr algn="r">
              <a:lnSpc>
                <a:spcPts val="1299"/>
              </a:lnSpc>
              <a:defRPr sz="1011">
                <a:solidFill>
                  <a:schemeClr val="tx2"/>
                </a:solidFill>
                <a:latin typeface="Open Sans" pitchFamily="2" charset="0"/>
                <a:ea typeface="Open Sans" pitchFamily="2" charset="0"/>
                <a:cs typeface="Open Sans" pitchFamily="2" charset="0"/>
              </a:defRPr>
            </a:lvl1pPr>
          </a:lstStyle>
          <a:p>
            <a:r>
              <a:rPr lang="pl-PL"/>
              <a:t>24.09.2024</a:t>
            </a:r>
            <a:endParaRPr lang="pl-PL" dirty="0"/>
          </a:p>
        </p:txBody>
      </p:sp>
      <p:pic>
        <p:nvPicPr>
          <p:cNvPr id="8" name="Obraz 7">
            <a:extLst>
              <a:ext uri="{FF2B5EF4-FFF2-40B4-BE49-F238E27FC236}">
                <a16:creationId xmlns:a16="http://schemas.microsoft.com/office/drawing/2014/main" id="{500FFCFA-D3A4-40A4-E76C-99575547246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3127" y="5779698"/>
            <a:ext cx="1848740" cy="861090"/>
          </a:xfrm>
          <a:prstGeom prst="rect">
            <a:avLst/>
          </a:prstGeom>
        </p:spPr>
      </p:pic>
      <p:pic>
        <p:nvPicPr>
          <p:cNvPr id="10" name="Obraz 9">
            <a:extLst>
              <a:ext uri="{FF2B5EF4-FFF2-40B4-BE49-F238E27FC236}">
                <a16:creationId xmlns:a16="http://schemas.microsoft.com/office/drawing/2014/main" id="{DC91A070-16DB-C0E1-0B7B-93924541A6E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292349" y="5779698"/>
            <a:ext cx="3002864" cy="861090"/>
          </a:xfrm>
          <a:prstGeom prst="rect">
            <a:avLst/>
          </a:prstGeom>
        </p:spPr>
      </p:pic>
      <p:pic>
        <p:nvPicPr>
          <p:cNvPr id="12" name="Obraz 11">
            <a:extLst>
              <a:ext uri="{FF2B5EF4-FFF2-40B4-BE49-F238E27FC236}">
                <a16:creationId xmlns:a16="http://schemas.microsoft.com/office/drawing/2014/main" id="{AB280FEF-799B-B9CA-10D2-815DA71DA2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245088" y="5779092"/>
            <a:ext cx="2554038" cy="862304"/>
          </a:xfrm>
          <a:prstGeom prst="rect">
            <a:avLst/>
          </a:prstGeom>
        </p:spPr>
      </p:pic>
    </p:spTree>
    <p:extLst>
      <p:ext uri="{BB962C8B-B14F-4D97-AF65-F5344CB8AC3E}">
        <p14:creationId xmlns:p14="http://schemas.microsoft.com/office/powerpoint/2010/main" val="1121442840"/>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2_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169420" y="1799462"/>
            <a:ext cx="9853164" cy="3915966"/>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99" dirty="0">
              <a:latin typeface="Open Sans" panose="020B0606030504020204" pitchFamily="34" charset="0"/>
            </a:endParaRPr>
          </a:p>
        </p:txBody>
      </p:sp>
      <p:sp>
        <p:nvSpPr>
          <p:cNvPr id="11" name="Prostokąt 10">
            <a:extLst>
              <a:ext uri="{FF2B5EF4-FFF2-40B4-BE49-F238E27FC236}">
                <a16:creationId xmlns:a16="http://schemas.microsoft.com/office/drawing/2014/main" id="{48CDFE25-4437-7188-EA7B-7D9DAD502275}"/>
              </a:ext>
              <a:ext uri="{C183D7F6-B498-43B3-948B-1728B52AA6E4}">
                <adec:decorative xmlns:adec="http://schemas.microsoft.com/office/drawing/2017/decorative" val="1"/>
              </a:ext>
            </a:extLst>
          </p:cNvPr>
          <p:cNvSpPr/>
          <p:nvPr userDrawn="1"/>
        </p:nvSpPr>
        <p:spPr>
          <a:xfrm>
            <a:off x="3" y="0"/>
            <a:ext cx="5685979" cy="2443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99" dirty="0">
              <a:latin typeface="Open Sans" panose="020B0606030504020204" pitchFamily="34" charset="0"/>
            </a:endParaRPr>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9420" y="1799460"/>
            <a:ext cx="4514751" cy="653253"/>
          </a:xfrm>
          <a:prstGeom prst="rect">
            <a:avLst/>
          </a:prstGeom>
        </p:spPr>
      </p:pic>
      <p:sp>
        <p:nvSpPr>
          <p:cNvPr id="2" name="Title 1"/>
          <p:cNvSpPr>
            <a:spLocks noGrp="1"/>
          </p:cNvSpPr>
          <p:nvPr>
            <p:ph type="ctrTitle"/>
          </p:nvPr>
        </p:nvSpPr>
        <p:spPr>
          <a:xfrm>
            <a:off x="1580332" y="2785254"/>
            <a:ext cx="9031400" cy="986800"/>
          </a:xfrm>
        </p:spPr>
        <p:txBody>
          <a:bodyPr anchor="t" anchorCtr="0">
            <a:normAutofit/>
          </a:bodyPr>
          <a:lstStyle>
            <a:lvl1pPr algn="l">
              <a:lnSpc>
                <a:spcPts val="2888"/>
              </a:lnSpc>
              <a:defRPr sz="2310"/>
            </a:lvl1pPr>
          </a:lstStyle>
          <a:p>
            <a:r>
              <a:rPr lang="pl-PL"/>
              <a:t>Kliknij, aby edytować styl</a:t>
            </a:r>
            <a:endParaRPr lang="en-US" dirty="0"/>
          </a:p>
        </p:txBody>
      </p:sp>
      <p:sp>
        <p:nvSpPr>
          <p:cNvPr id="3" name="Subtitle 2"/>
          <p:cNvSpPr>
            <a:spLocks noGrp="1"/>
          </p:cNvSpPr>
          <p:nvPr>
            <p:ph type="subTitle" idx="1"/>
          </p:nvPr>
        </p:nvSpPr>
        <p:spPr>
          <a:xfrm>
            <a:off x="1580346" y="4410532"/>
            <a:ext cx="9031311" cy="979756"/>
          </a:xfrm>
        </p:spPr>
        <p:txBody>
          <a:bodyPr>
            <a:normAutofit/>
          </a:bodyPr>
          <a:lstStyle>
            <a:lvl1pPr marL="0" indent="0" algn="l">
              <a:lnSpc>
                <a:spcPts val="2526"/>
              </a:lnSpc>
              <a:buNone/>
              <a:defRPr sz="2021" b="1">
                <a:solidFill>
                  <a:schemeClr val="tx2"/>
                </a:solidFill>
              </a:defRPr>
            </a:lvl1pPr>
            <a:lvl2pPr marL="363757" indent="0" algn="ctr">
              <a:buNone/>
              <a:defRPr sz="1591"/>
            </a:lvl2pPr>
            <a:lvl3pPr marL="727515" indent="0" algn="ctr">
              <a:buNone/>
              <a:defRPr sz="1432"/>
            </a:lvl3pPr>
            <a:lvl4pPr marL="1091272" indent="0" algn="ctr">
              <a:buNone/>
              <a:defRPr sz="1273"/>
            </a:lvl4pPr>
            <a:lvl5pPr marL="1455029" indent="0" algn="ctr">
              <a:buNone/>
              <a:defRPr sz="1273"/>
            </a:lvl5pPr>
            <a:lvl6pPr marL="1818786" indent="0" algn="ctr">
              <a:buNone/>
              <a:defRPr sz="1273"/>
            </a:lvl6pPr>
            <a:lvl7pPr marL="2182544" indent="0" algn="ctr">
              <a:buNone/>
              <a:defRPr sz="1273"/>
            </a:lvl7pPr>
            <a:lvl8pPr marL="2546301" indent="0" algn="ctr">
              <a:buNone/>
              <a:defRPr sz="1273"/>
            </a:lvl8pPr>
            <a:lvl9pPr marL="2910058" indent="0" algn="ctr">
              <a:buNone/>
              <a:defRPr sz="1273"/>
            </a:lvl9pPr>
          </a:lstStyle>
          <a:p>
            <a:r>
              <a:rPr lang="pl-PL"/>
              <a:t>Kliknij, aby edytować styl wzorca podtytułu</a:t>
            </a:r>
            <a:endParaRPr lang="en-US" dirty="0"/>
          </a:p>
        </p:txBody>
      </p:sp>
      <p:sp>
        <p:nvSpPr>
          <p:cNvPr id="4" name="Date Placeholder 3"/>
          <p:cNvSpPr>
            <a:spLocks noGrp="1"/>
          </p:cNvSpPr>
          <p:nvPr>
            <p:ph type="dt" sz="half" idx="10"/>
          </p:nvPr>
        </p:nvSpPr>
        <p:spPr>
          <a:xfrm>
            <a:off x="8968958" y="490243"/>
            <a:ext cx="2052383" cy="316710"/>
          </a:xfrm>
          <a:prstGeom prst="rect">
            <a:avLst/>
          </a:prstGeom>
        </p:spPr>
        <p:txBody>
          <a:bodyPr lIns="0" tIns="0" rIns="0" bIns="0"/>
          <a:lstStyle>
            <a:lvl1pPr algn="r">
              <a:lnSpc>
                <a:spcPts val="1299"/>
              </a:lnSpc>
              <a:defRPr sz="1011">
                <a:solidFill>
                  <a:schemeClr val="tx2"/>
                </a:solidFill>
                <a:latin typeface="Open Sans" pitchFamily="2" charset="0"/>
                <a:ea typeface="Open Sans" pitchFamily="2" charset="0"/>
                <a:cs typeface="Open Sans" pitchFamily="2" charset="0"/>
              </a:defRPr>
            </a:lvl1pPr>
          </a:lstStyle>
          <a:p>
            <a:r>
              <a:rPr lang="pl-PL"/>
              <a:t>24.09.2024</a:t>
            </a:r>
            <a:endParaRPr lang="pl-PL" dirty="0"/>
          </a:p>
        </p:txBody>
      </p:sp>
      <p:pic>
        <p:nvPicPr>
          <p:cNvPr id="8" name="Obraz 7" descr="logo Funduszy Europejskich">
            <a:extLst>
              <a:ext uri="{FF2B5EF4-FFF2-40B4-BE49-F238E27FC236}">
                <a16:creationId xmlns:a16="http://schemas.microsoft.com/office/drawing/2014/main" id="{500FFCFA-D3A4-40A4-E76C-9957554724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3127" y="5779698"/>
            <a:ext cx="1848740" cy="861090"/>
          </a:xfrm>
          <a:prstGeom prst="rect">
            <a:avLst/>
          </a:prstGeom>
        </p:spPr>
      </p:pic>
      <p:pic>
        <p:nvPicPr>
          <p:cNvPr id="10" name="Obraz 9" descr="flaga Unii Europejskiej z dopiskiem dofinansowane przez Unię Europejską">
            <a:extLst>
              <a:ext uri="{FF2B5EF4-FFF2-40B4-BE49-F238E27FC236}">
                <a16:creationId xmlns:a16="http://schemas.microsoft.com/office/drawing/2014/main" id="{DC91A070-16DB-C0E1-0B7B-93924541A6E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92349" y="5779698"/>
            <a:ext cx="3002864" cy="861090"/>
          </a:xfrm>
          <a:prstGeom prst="rect">
            <a:avLst/>
          </a:prstGeom>
        </p:spPr>
      </p:pic>
      <p:pic>
        <p:nvPicPr>
          <p:cNvPr id="12" name="Obraz 11" descr="barwy RP">
            <a:extLst>
              <a:ext uri="{FF2B5EF4-FFF2-40B4-BE49-F238E27FC236}">
                <a16:creationId xmlns:a16="http://schemas.microsoft.com/office/drawing/2014/main" id="{AB280FEF-799B-B9CA-10D2-815DA71DA23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45088" y="5779092"/>
            <a:ext cx="2554038" cy="862304"/>
          </a:xfrm>
          <a:prstGeom prst="rect">
            <a:avLst/>
          </a:prstGeom>
        </p:spPr>
      </p:pic>
      <p:pic>
        <p:nvPicPr>
          <p:cNvPr id="6" name="Obraz 5">
            <a:extLst>
              <a:ext uri="{FF2B5EF4-FFF2-40B4-BE49-F238E27FC236}">
                <a16:creationId xmlns:a16="http://schemas.microsoft.com/office/drawing/2014/main" id="{039E0742-6ADE-F448-8437-7F591E1D07FA}"/>
              </a:ext>
            </a:extLst>
          </p:cNvPr>
          <p:cNvPicPr>
            <a:picLocks noChangeAspect="1"/>
          </p:cNvPicPr>
          <p:nvPr userDrawn="1"/>
        </p:nvPicPr>
        <p:blipFill>
          <a:blip r:embed="rId6">
            <a:alphaModFix amt="55000"/>
            <a:extLst>
              <a:ext uri="{28A0092B-C50C-407E-A947-70E740481C1C}">
                <a14:useLocalDpi xmlns:a14="http://schemas.microsoft.com/office/drawing/2010/main" val="0"/>
              </a:ext>
            </a:extLst>
          </a:blip>
          <a:stretch>
            <a:fillRect/>
          </a:stretch>
        </p:blipFill>
        <p:spPr>
          <a:xfrm>
            <a:off x="744346" y="1128866"/>
            <a:ext cx="434459" cy="345636"/>
          </a:xfrm>
          <a:prstGeom prst="rect">
            <a:avLst/>
          </a:prstGeom>
        </p:spPr>
      </p:pic>
      <p:pic>
        <p:nvPicPr>
          <p:cNvPr id="17" name="Obraz 16">
            <a:extLst>
              <a:ext uri="{FF2B5EF4-FFF2-40B4-BE49-F238E27FC236}">
                <a16:creationId xmlns:a16="http://schemas.microsoft.com/office/drawing/2014/main" id="{F60567DB-D582-D44E-A6AD-12B2B5F1FE7B}"/>
              </a:ext>
            </a:extLst>
          </p:cNvPr>
          <p:cNvPicPr>
            <a:picLocks noChangeAspect="1"/>
          </p:cNvPicPr>
          <p:nvPr userDrawn="1"/>
        </p:nvPicPr>
        <p:blipFill>
          <a:blip r:embed="rId7">
            <a:alphaModFix amt="55000"/>
            <a:extLst>
              <a:ext uri="{28A0092B-C50C-407E-A947-70E740481C1C}">
                <a14:useLocalDpi xmlns:a14="http://schemas.microsoft.com/office/drawing/2010/main" val="0"/>
              </a:ext>
            </a:extLst>
          </a:blip>
          <a:stretch>
            <a:fillRect/>
          </a:stretch>
        </p:blipFill>
        <p:spPr>
          <a:xfrm>
            <a:off x="1556812" y="495200"/>
            <a:ext cx="434459" cy="345636"/>
          </a:xfrm>
          <a:prstGeom prst="rect">
            <a:avLst/>
          </a:prstGeom>
        </p:spPr>
      </p:pic>
      <p:pic>
        <p:nvPicPr>
          <p:cNvPr id="19" name="Obraz 18">
            <a:extLst>
              <a:ext uri="{FF2B5EF4-FFF2-40B4-BE49-F238E27FC236}">
                <a16:creationId xmlns:a16="http://schemas.microsoft.com/office/drawing/2014/main" id="{39EEE39C-033E-F640-8C4C-E23D91BEA336}"/>
              </a:ext>
            </a:extLst>
          </p:cNvPr>
          <p:cNvPicPr>
            <a:picLocks noChangeAspect="1"/>
          </p:cNvPicPr>
          <p:nvPr userDrawn="1"/>
        </p:nvPicPr>
        <p:blipFill>
          <a:blip r:embed="rId8">
            <a:alphaModFix amt="55000"/>
            <a:extLst>
              <a:ext uri="{28A0092B-C50C-407E-A947-70E740481C1C}">
                <a14:useLocalDpi xmlns:a14="http://schemas.microsoft.com/office/drawing/2010/main" val="0"/>
              </a:ext>
            </a:extLst>
          </a:blip>
          <a:stretch>
            <a:fillRect/>
          </a:stretch>
        </p:blipFill>
        <p:spPr>
          <a:xfrm>
            <a:off x="1574214" y="1128866"/>
            <a:ext cx="434459" cy="345636"/>
          </a:xfrm>
          <a:prstGeom prst="rect">
            <a:avLst/>
          </a:prstGeom>
        </p:spPr>
      </p:pic>
      <p:pic>
        <p:nvPicPr>
          <p:cNvPr id="21" name="Obraz 20">
            <a:extLst>
              <a:ext uri="{FF2B5EF4-FFF2-40B4-BE49-F238E27FC236}">
                <a16:creationId xmlns:a16="http://schemas.microsoft.com/office/drawing/2014/main" id="{C169AC8E-96EA-1048-803E-97D6CEE5E102}"/>
              </a:ext>
            </a:extLst>
          </p:cNvPr>
          <p:cNvPicPr>
            <a:picLocks noChangeAspect="1"/>
          </p:cNvPicPr>
          <p:nvPr userDrawn="1"/>
        </p:nvPicPr>
        <p:blipFill>
          <a:blip r:embed="rId9">
            <a:alphaModFix amt="55000"/>
            <a:extLst>
              <a:ext uri="{28A0092B-C50C-407E-A947-70E740481C1C}">
                <a14:useLocalDpi xmlns:a14="http://schemas.microsoft.com/office/drawing/2010/main" val="0"/>
              </a:ext>
            </a:extLst>
          </a:blip>
          <a:stretch>
            <a:fillRect/>
          </a:stretch>
        </p:blipFill>
        <p:spPr>
          <a:xfrm>
            <a:off x="4864327" y="488325"/>
            <a:ext cx="434459" cy="345636"/>
          </a:xfrm>
          <a:prstGeom prst="rect">
            <a:avLst/>
          </a:prstGeom>
        </p:spPr>
      </p:pic>
      <p:pic>
        <p:nvPicPr>
          <p:cNvPr id="23" name="Obraz 22">
            <a:extLst>
              <a:ext uri="{FF2B5EF4-FFF2-40B4-BE49-F238E27FC236}">
                <a16:creationId xmlns:a16="http://schemas.microsoft.com/office/drawing/2014/main" id="{D5D90F56-CFD2-1A40-B479-B556FC2D370D}"/>
              </a:ext>
            </a:extLst>
          </p:cNvPr>
          <p:cNvPicPr>
            <a:picLocks noChangeAspect="1"/>
          </p:cNvPicPr>
          <p:nvPr userDrawn="1"/>
        </p:nvPicPr>
        <p:blipFill>
          <a:blip r:embed="rId10">
            <a:alphaModFix amt="55000"/>
            <a:extLst>
              <a:ext uri="{28A0092B-C50C-407E-A947-70E740481C1C}">
                <a14:useLocalDpi xmlns:a14="http://schemas.microsoft.com/office/drawing/2010/main" val="0"/>
              </a:ext>
            </a:extLst>
          </a:blip>
          <a:stretch>
            <a:fillRect/>
          </a:stretch>
        </p:blipFill>
        <p:spPr>
          <a:xfrm>
            <a:off x="734959" y="495200"/>
            <a:ext cx="434459" cy="345636"/>
          </a:xfrm>
          <a:prstGeom prst="rect">
            <a:avLst/>
          </a:prstGeom>
        </p:spPr>
      </p:pic>
      <p:pic>
        <p:nvPicPr>
          <p:cNvPr id="25" name="Obraz 24">
            <a:extLst>
              <a:ext uri="{FF2B5EF4-FFF2-40B4-BE49-F238E27FC236}">
                <a16:creationId xmlns:a16="http://schemas.microsoft.com/office/drawing/2014/main" id="{48E96C1A-FA5C-A24F-9872-8608B9B3BC4F}"/>
              </a:ext>
            </a:extLst>
          </p:cNvPr>
          <p:cNvPicPr>
            <a:picLocks noChangeAspect="1"/>
          </p:cNvPicPr>
          <p:nvPr userDrawn="1"/>
        </p:nvPicPr>
        <p:blipFill>
          <a:blip r:embed="rId11">
            <a:alphaModFix amt="55000"/>
            <a:extLst>
              <a:ext uri="{28A0092B-C50C-407E-A947-70E740481C1C}">
                <a14:useLocalDpi xmlns:a14="http://schemas.microsoft.com/office/drawing/2010/main" val="0"/>
              </a:ext>
            </a:extLst>
          </a:blip>
          <a:stretch>
            <a:fillRect/>
          </a:stretch>
        </p:blipFill>
        <p:spPr>
          <a:xfrm>
            <a:off x="2399551" y="1138358"/>
            <a:ext cx="434459" cy="345636"/>
          </a:xfrm>
          <a:prstGeom prst="rect">
            <a:avLst/>
          </a:prstGeom>
        </p:spPr>
      </p:pic>
      <p:pic>
        <p:nvPicPr>
          <p:cNvPr id="27" name="Obraz 26">
            <a:extLst>
              <a:ext uri="{FF2B5EF4-FFF2-40B4-BE49-F238E27FC236}">
                <a16:creationId xmlns:a16="http://schemas.microsoft.com/office/drawing/2014/main" id="{28B2440F-CBE5-784D-ADC8-E797F64F472B}"/>
              </a:ext>
            </a:extLst>
          </p:cNvPr>
          <p:cNvPicPr>
            <a:picLocks noChangeAspect="1"/>
          </p:cNvPicPr>
          <p:nvPr userDrawn="1"/>
        </p:nvPicPr>
        <p:blipFill>
          <a:blip r:embed="rId12">
            <a:alphaModFix amt="55000"/>
            <a:extLst>
              <a:ext uri="{28A0092B-C50C-407E-A947-70E740481C1C}">
                <a14:useLocalDpi xmlns:a14="http://schemas.microsoft.com/office/drawing/2010/main" val="0"/>
              </a:ext>
            </a:extLst>
          </a:blip>
          <a:stretch>
            <a:fillRect/>
          </a:stretch>
        </p:blipFill>
        <p:spPr>
          <a:xfrm>
            <a:off x="3209565" y="493114"/>
            <a:ext cx="434459" cy="345636"/>
          </a:xfrm>
          <a:prstGeom prst="rect">
            <a:avLst/>
          </a:prstGeom>
        </p:spPr>
      </p:pic>
      <p:pic>
        <p:nvPicPr>
          <p:cNvPr id="29" name="Obraz 28">
            <a:extLst>
              <a:ext uri="{FF2B5EF4-FFF2-40B4-BE49-F238E27FC236}">
                <a16:creationId xmlns:a16="http://schemas.microsoft.com/office/drawing/2014/main" id="{1C717A0E-10D0-FA43-BF65-49909BDCEAFA}"/>
              </a:ext>
            </a:extLst>
          </p:cNvPr>
          <p:cNvPicPr>
            <a:picLocks noChangeAspect="1"/>
          </p:cNvPicPr>
          <p:nvPr userDrawn="1"/>
        </p:nvPicPr>
        <p:blipFill>
          <a:blip r:embed="rId13">
            <a:alphaModFix amt="55000"/>
            <a:extLst>
              <a:ext uri="{28A0092B-C50C-407E-A947-70E740481C1C}">
                <a14:useLocalDpi xmlns:a14="http://schemas.microsoft.com/office/drawing/2010/main" val="0"/>
              </a:ext>
            </a:extLst>
          </a:blip>
          <a:stretch>
            <a:fillRect/>
          </a:stretch>
        </p:blipFill>
        <p:spPr>
          <a:xfrm>
            <a:off x="4033303" y="485586"/>
            <a:ext cx="434459" cy="345636"/>
          </a:xfrm>
          <a:prstGeom prst="rect">
            <a:avLst/>
          </a:prstGeom>
        </p:spPr>
      </p:pic>
      <p:pic>
        <p:nvPicPr>
          <p:cNvPr id="31" name="Obraz 30">
            <a:extLst>
              <a:ext uri="{FF2B5EF4-FFF2-40B4-BE49-F238E27FC236}">
                <a16:creationId xmlns:a16="http://schemas.microsoft.com/office/drawing/2014/main" id="{A2891D6F-956C-9342-B2BB-C701A5BC5154}"/>
              </a:ext>
            </a:extLst>
          </p:cNvPr>
          <p:cNvPicPr>
            <a:picLocks noChangeAspect="1"/>
          </p:cNvPicPr>
          <p:nvPr userDrawn="1"/>
        </p:nvPicPr>
        <p:blipFill>
          <a:blip r:embed="rId14">
            <a:alphaModFix amt="55000"/>
            <a:extLst>
              <a:ext uri="{28A0092B-C50C-407E-A947-70E740481C1C}">
                <a14:useLocalDpi xmlns:a14="http://schemas.microsoft.com/office/drawing/2010/main" val="0"/>
              </a:ext>
            </a:extLst>
          </a:blip>
          <a:stretch>
            <a:fillRect/>
          </a:stretch>
        </p:blipFill>
        <p:spPr>
          <a:xfrm>
            <a:off x="2385824" y="481800"/>
            <a:ext cx="434459" cy="345636"/>
          </a:xfrm>
          <a:prstGeom prst="rect">
            <a:avLst/>
          </a:prstGeom>
        </p:spPr>
      </p:pic>
      <p:pic>
        <p:nvPicPr>
          <p:cNvPr id="33" name="Obraz 32">
            <a:extLst>
              <a:ext uri="{FF2B5EF4-FFF2-40B4-BE49-F238E27FC236}">
                <a16:creationId xmlns:a16="http://schemas.microsoft.com/office/drawing/2014/main" id="{7DE0C268-A93E-1C47-9AA3-10F1F10D0971}"/>
              </a:ext>
            </a:extLst>
          </p:cNvPr>
          <p:cNvPicPr>
            <a:picLocks noChangeAspect="1"/>
          </p:cNvPicPr>
          <p:nvPr userDrawn="1"/>
        </p:nvPicPr>
        <p:blipFill>
          <a:blip r:embed="rId15">
            <a:alphaModFix amt="55000"/>
            <a:extLst>
              <a:ext uri="{28A0092B-C50C-407E-A947-70E740481C1C}">
                <a14:useLocalDpi xmlns:a14="http://schemas.microsoft.com/office/drawing/2010/main" val="0"/>
              </a:ext>
            </a:extLst>
          </a:blip>
          <a:stretch>
            <a:fillRect/>
          </a:stretch>
        </p:blipFill>
        <p:spPr>
          <a:xfrm>
            <a:off x="4030776" y="1135780"/>
            <a:ext cx="434459" cy="345636"/>
          </a:xfrm>
          <a:prstGeom prst="rect">
            <a:avLst/>
          </a:prstGeom>
        </p:spPr>
      </p:pic>
      <p:pic>
        <p:nvPicPr>
          <p:cNvPr id="35" name="Obraz 34">
            <a:extLst>
              <a:ext uri="{FF2B5EF4-FFF2-40B4-BE49-F238E27FC236}">
                <a16:creationId xmlns:a16="http://schemas.microsoft.com/office/drawing/2014/main" id="{45508241-FE91-D847-8686-4F72BD314220}"/>
              </a:ext>
            </a:extLst>
          </p:cNvPr>
          <p:cNvPicPr>
            <a:picLocks noChangeAspect="1"/>
          </p:cNvPicPr>
          <p:nvPr userDrawn="1"/>
        </p:nvPicPr>
        <p:blipFill>
          <a:blip r:embed="rId16">
            <a:alphaModFix amt="55000"/>
            <a:extLst>
              <a:ext uri="{28A0092B-C50C-407E-A947-70E740481C1C}">
                <a14:useLocalDpi xmlns:a14="http://schemas.microsoft.com/office/drawing/2010/main" val="0"/>
              </a:ext>
            </a:extLst>
          </a:blip>
          <a:stretch>
            <a:fillRect/>
          </a:stretch>
        </p:blipFill>
        <p:spPr>
          <a:xfrm>
            <a:off x="4864130" y="1134476"/>
            <a:ext cx="434459" cy="345636"/>
          </a:xfrm>
          <a:prstGeom prst="rect">
            <a:avLst/>
          </a:prstGeom>
        </p:spPr>
      </p:pic>
      <p:pic>
        <p:nvPicPr>
          <p:cNvPr id="37" name="Obraz 36">
            <a:extLst>
              <a:ext uri="{FF2B5EF4-FFF2-40B4-BE49-F238E27FC236}">
                <a16:creationId xmlns:a16="http://schemas.microsoft.com/office/drawing/2014/main" id="{EB9A3203-260A-FA4A-9526-A6276A5756DA}"/>
              </a:ext>
            </a:extLst>
          </p:cNvPr>
          <p:cNvPicPr>
            <a:picLocks noChangeAspect="1"/>
          </p:cNvPicPr>
          <p:nvPr userDrawn="1"/>
        </p:nvPicPr>
        <p:blipFill>
          <a:blip r:embed="rId17">
            <a:alphaModFix amt="55000"/>
            <a:extLst>
              <a:ext uri="{28A0092B-C50C-407E-A947-70E740481C1C}">
                <a14:useLocalDpi xmlns:a14="http://schemas.microsoft.com/office/drawing/2010/main" val="0"/>
              </a:ext>
            </a:extLst>
          </a:blip>
          <a:stretch>
            <a:fillRect/>
          </a:stretch>
        </p:blipFill>
        <p:spPr>
          <a:xfrm>
            <a:off x="3209565" y="1134476"/>
            <a:ext cx="434459" cy="345636"/>
          </a:xfrm>
          <a:prstGeom prst="rect">
            <a:avLst/>
          </a:prstGeom>
        </p:spPr>
      </p:pic>
    </p:spTree>
    <p:extLst>
      <p:ext uri="{BB962C8B-B14F-4D97-AF65-F5344CB8AC3E}">
        <p14:creationId xmlns:p14="http://schemas.microsoft.com/office/powerpoint/2010/main" val="2508904609"/>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2" y="0"/>
            <a:ext cx="7736987" cy="473665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721"/>
            </a:lvl1pPr>
          </a:lstStyle>
          <a:p>
            <a:r>
              <a:rPr lang="pl-PL" dirty="0"/>
              <a:t>Kliknij ikonę, aby dodać obraz</a:t>
            </a:r>
          </a:p>
        </p:txBody>
      </p:sp>
      <p:sp>
        <p:nvSpPr>
          <p:cNvPr id="13" name="Prostokąt 12">
            <a:extLst>
              <a:ext uri="{FF2B5EF4-FFF2-40B4-BE49-F238E27FC236}">
                <a16:creationId xmlns:a16="http://schemas.microsoft.com/office/drawing/2014/main" id="{38965D1A-9BC8-2AB7-6B73-C2BBDA5D66AA}"/>
              </a:ext>
            </a:extLst>
          </p:cNvPr>
          <p:cNvSpPr/>
          <p:nvPr userDrawn="1"/>
        </p:nvSpPr>
        <p:spPr>
          <a:xfrm>
            <a:off x="3222236" y="4082829"/>
            <a:ext cx="7800346" cy="16325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99" dirty="0">
              <a:latin typeface="Open Sans" panose="020B0606030504020204" pitchFamily="34" charset="0"/>
            </a:endParaRPr>
          </a:p>
        </p:txBody>
      </p:sp>
      <p:sp>
        <p:nvSpPr>
          <p:cNvPr id="2" name="Title 1"/>
          <p:cNvSpPr>
            <a:spLocks noGrp="1"/>
          </p:cNvSpPr>
          <p:nvPr>
            <p:ph type="ctrTitle"/>
          </p:nvPr>
        </p:nvSpPr>
        <p:spPr>
          <a:xfrm>
            <a:off x="3617992" y="5061678"/>
            <a:ext cx="6993665" cy="588349"/>
          </a:xfrm>
        </p:spPr>
        <p:txBody>
          <a:bodyPr anchor="t" anchorCtr="0">
            <a:normAutofit/>
          </a:bodyPr>
          <a:lstStyle>
            <a:lvl1pPr algn="l">
              <a:lnSpc>
                <a:spcPts val="2526"/>
              </a:lnSpc>
              <a:defRPr sz="2021"/>
            </a:lvl1pPr>
          </a:lstStyle>
          <a:p>
            <a:r>
              <a:rPr lang="pl-PL"/>
              <a:t>Kliknij, aby edytować styl</a:t>
            </a:r>
            <a:endParaRPr lang="en-US" dirty="0"/>
          </a:p>
        </p:txBody>
      </p:sp>
      <p:sp>
        <p:nvSpPr>
          <p:cNvPr id="4" name="Date Placeholder 3"/>
          <p:cNvSpPr>
            <a:spLocks noGrp="1"/>
          </p:cNvSpPr>
          <p:nvPr>
            <p:ph type="dt" sz="half" idx="10"/>
          </p:nvPr>
        </p:nvSpPr>
        <p:spPr>
          <a:xfrm>
            <a:off x="8970200" y="489653"/>
            <a:ext cx="2052383" cy="332686"/>
          </a:xfrm>
          <a:prstGeom prst="rect">
            <a:avLst/>
          </a:prstGeom>
        </p:spPr>
        <p:txBody>
          <a:bodyPr lIns="0" tIns="0" rIns="0" bIns="0"/>
          <a:lstStyle>
            <a:lvl1pPr algn="r">
              <a:lnSpc>
                <a:spcPts val="1299"/>
              </a:lnSpc>
              <a:defRPr sz="1011">
                <a:solidFill>
                  <a:schemeClr val="tx2"/>
                </a:solidFill>
                <a:latin typeface="Open Sans" pitchFamily="2" charset="0"/>
                <a:ea typeface="Open Sans" pitchFamily="2" charset="0"/>
                <a:cs typeface="Open Sans" pitchFamily="2" charset="0"/>
              </a:defRPr>
            </a:lvl1pPr>
          </a:lstStyle>
          <a:p>
            <a:r>
              <a:rPr lang="pl-PL"/>
              <a:t>24.09.2024</a:t>
            </a:r>
            <a:endParaRPr lang="pl-PL" dirty="0"/>
          </a:p>
        </p:txBody>
      </p:sp>
      <p:pic>
        <p:nvPicPr>
          <p:cNvPr id="8" name="Obraz 7" descr="logo Funduszy Europejskich">
            <a:extLst>
              <a:ext uri="{FF2B5EF4-FFF2-40B4-BE49-F238E27FC236}">
                <a16:creationId xmlns:a16="http://schemas.microsoft.com/office/drawing/2014/main" id="{70B23A41-17AB-76D8-3EFE-38FC22C5B5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127" y="5779698"/>
            <a:ext cx="1848740" cy="861090"/>
          </a:xfrm>
          <a:prstGeom prst="rect">
            <a:avLst/>
          </a:prstGeom>
        </p:spPr>
      </p:pic>
      <p:pic>
        <p:nvPicPr>
          <p:cNvPr id="10" name="Obraz 9" descr="flaga Unii Europejskie z dopiskiem dofinansowane przez Unię Europejską">
            <a:extLst>
              <a:ext uri="{FF2B5EF4-FFF2-40B4-BE49-F238E27FC236}">
                <a16:creationId xmlns:a16="http://schemas.microsoft.com/office/drawing/2014/main" id="{E8AB2AB5-3131-C310-7606-6899798511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92349" y="5779698"/>
            <a:ext cx="3002864" cy="861090"/>
          </a:xfrm>
          <a:prstGeom prst="rect">
            <a:avLst/>
          </a:prstGeom>
        </p:spPr>
      </p:pic>
      <p:pic>
        <p:nvPicPr>
          <p:cNvPr id="12" name="Obraz 11" descr="barwy RP">
            <a:extLst>
              <a:ext uri="{FF2B5EF4-FFF2-40B4-BE49-F238E27FC236}">
                <a16:creationId xmlns:a16="http://schemas.microsoft.com/office/drawing/2014/main" id="{7C93677B-A16E-82CA-7FC4-B6B51516070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45088" y="5779092"/>
            <a:ext cx="2554038" cy="862304"/>
          </a:xfrm>
          <a:prstGeom prst="rect">
            <a:avLst/>
          </a:prstGeom>
        </p:spPr>
      </p:pic>
      <p:pic>
        <p:nvPicPr>
          <p:cNvPr id="18" name="Obraz 17" descr="Obraz zawierający tekst&#10;&#10;Opis wygenerowany automatycznie">
            <a:extLst>
              <a:ext uri="{FF2B5EF4-FFF2-40B4-BE49-F238E27FC236}">
                <a16:creationId xmlns:a16="http://schemas.microsoft.com/office/drawing/2014/main" id="{EB4DB370-BCB9-D1E9-5613-5A9DCA5F311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22238" y="4082830"/>
            <a:ext cx="4514751" cy="653253"/>
          </a:xfrm>
          <a:prstGeom prst="rect">
            <a:avLst/>
          </a:prstGeom>
        </p:spPr>
      </p:pic>
    </p:spTree>
    <p:extLst>
      <p:ext uri="{BB962C8B-B14F-4D97-AF65-F5344CB8AC3E}">
        <p14:creationId xmlns:p14="http://schemas.microsoft.com/office/powerpoint/2010/main" val="2853297787"/>
      </p:ext>
    </p:extLst>
  </p:cSld>
  <p:clrMapOvr>
    <a:masterClrMapping/>
  </p:clrMapOvr>
  <p:extLst>
    <p:ext uri="{DCECCB84-F9BA-43D5-87BE-67443E8EF086}">
      <p15:sldGuideLst xmlns:p15="http://schemas.microsoft.com/office/powerpoint/2012/main">
        <p15:guide id="1" pos="192">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userDrawn="1"/>
        </p:nvSpPr>
        <p:spPr>
          <a:xfrm>
            <a:off x="3222235" y="4082829"/>
            <a:ext cx="8205842" cy="1959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99" dirty="0">
              <a:latin typeface="Open Sans" panose="020B0606030504020204" pitchFamily="34" charset="0"/>
            </a:endParaRPr>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763925" y="0"/>
            <a:ext cx="7794915" cy="4408303"/>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721"/>
            </a:lvl1pPr>
          </a:lstStyle>
          <a:p>
            <a:r>
              <a:rPr lang="pl-PL"/>
              <a:t>Kliknij ikonę, aby dodać obraz</a:t>
            </a:r>
            <a:endParaRPr lang="pl-PL" dirty="0"/>
          </a:p>
        </p:txBody>
      </p:sp>
      <p:sp>
        <p:nvSpPr>
          <p:cNvPr id="5" name="Prostokąt 4">
            <a:extLst>
              <a:ext uri="{FF2B5EF4-FFF2-40B4-BE49-F238E27FC236}">
                <a16:creationId xmlns:a16="http://schemas.microsoft.com/office/drawing/2014/main" id="{7BF7E1EF-0AB1-F3B1-F5CD-6A2AA3056193}"/>
              </a:ext>
            </a:extLst>
          </p:cNvPr>
          <p:cNvSpPr/>
          <p:nvPr userDrawn="1"/>
        </p:nvSpPr>
        <p:spPr>
          <a:xfrm>
            <a:off x="4453203" y="4082829"/>
            <a:ext cx="4105634" cy="326037"/>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99" dirty="0">
              <a:latin typeface="Open Sans" panose="020B0606030504020204" pitchFamily="34" charset="0"/>
            </a:endParaRPr>
          </a:p>
        </p:txBody>
      </p:sp>
      <p:sp>
        <p:nvSpPr>
          <p:cNvPr id="6" name="Prostokąt 5">
            <a:extLst>
              <a:ext uri="{FF2B5EF4-FFF2-40B4-BE49-F238E27FC236}">
                <a16:creationId xmlns:a16="http://schemas.microsoft.com/office/drawing/2014/main" id="{03E2C530-5988-0861-50D8-1C7FE1662A60}"/>
              </a:ext>
            </a:extLst>
          </p:cNvPr>
          <p:cNvSpPr/>
          <p:nvPr userDrawn="1"/>
        </p:nvSpPr>
        <p:spPr>
          <a:xfrm>
            <a:off x="3222238" y="4082829"/>
            <a:ext cx="1230967" cy="3254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99" dirty="0">
              <a:latin typeface="Open Sans" panose="020B0606030504020204" pitchFamily="34" charset="0"/>
            </a:endParaRPr>
          </a:p>
        </p:txBody>
      </p:sp>
      <p:sp>
        <p:nvSpPr>
          <p:cNvPr id="2" name="Title 1"/>
          <p:cNvSpPr>
            <a:spLocks noGrp="1"/>
          </p:cNvSpPr>
          <p:nvPr>
            <p:ph type="ctrTitle"/>
          </p:nvPr>
        </p:nvSpPr>
        <p:spPr>
          <a:xfrm>
            <a:off x="3633162" y="4713462"/>
            <a:ext cx="7389421" cy="1197862"/>
          </a:xfrm>
        </p:spPr>
        <p:txBody>
          <a:bodyPr anchor="t" anchorCtr="0">
            <a:normAutofit/>
          </a:bodyPr>
          <a:lstStyle>
            <a:lvl1pPr algn="l">
              <a:lnSpc>
                <a:spcPts val="2526"/>
              </a:lnSpc>
              <a:defRPr sz="2021"/>
            </a:lvl1pPr>
          </a:lstStyle>
          <a:p>
            <a:r>
              <a:rPr lang="pl-PL"/>
              <a:t>Kliknij, aby edytować styl</a:t>
            </a:r>
            <a:endParaRPr lang="en-US" dirty="0"/>
          </a:p>
        </p:txBody>
      </p:sp>
    </p:spTree>
    <p:extLst>
      <p:ext uri="{BB962C8B-B14F-4D97-AF65-F5344CB8AC3E}">
        <p14:creationId xmlns:p14="http://schemas.microsoft.com/office/powerpoint/2010/main" val="3327107975"/>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CE2C57-6508-E7A6-1A45-D8AB5FB7B71D}"/>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0CFC0062-2217-53EF-0A09-5CE50CA722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9A555B19-AF3E-57E1-74B5-DBFC47F8B3B1}"/>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8A48DAFA-7115-99EA-3B50-EE5F8CA044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732E0708-B86F-F655-ECDB-2E739D37A892}"/>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A8B89426-B8E8-EB5C-0C9A-94DB60608089}"/>
              </a:ext>
            </a:extLst>
          </p:cNvPr>
          <p:cNvSpPr>
            <a:spLocks noGrp="1"/>
          </p:cNvSpPr>
          <p:nvPr>
            <p:ph type="dt" sz="half" idx="10"/>
          </p:nvPr>
        </p:nvSpPr>
        <p:spPr/>
        <p:txBody>
          <a:bodyPr/>
          <a:lstStyle/>
          <a:p>
            <a:r>
              <a:rPr lang="pl-PL"/>
              <a:t>24.09.2024</a:t>
            </a:r>
          </a:p>
        </p:txBody>
      </p:sp>
      <p:sp>
        <p:nvSpPr>
          <p:cNvPr id="8" name="Symbol zastępczy stopki 7">
            <a:extLst>
              <a:ext uri="{FF2B5EF4-FFF2-40B4-BE49-F238E27FC236}">
                <a16:creationId xmlns:a16="http://schemas.microsoft.com/office/drawing/2014/main" id="{43A7A712-5D66-6FD9-59B2-07F72A00A511}"/>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2AB34FFA-B2DC-C6D5-E083-771F241B7731}"/>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17807160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41279662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69852" y="1796072"/>
            <a:ext cx="4720891" cy="4245627"/>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6301255" y="1795869"/>
            <a:ext cx="4720891" cy="424581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39942590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6095999" y="816317"/>
            <a:ext cx="4926147" cy="979757"/>
          </a:xfrm>
        </p:spPr>
        <p:txBody>
          <a:bodyPr/>
          <a:lstStyle/>
          <a:p>
            <a:r>
              <a:rPr lang="pl-PL"/>
              <a:t>Kliknij, aby edytować styl</a:t>
            </a:r>
            <a:endParaRPr lang="en-US" dirty="0"/>
          </a:p>
        </p:txBody>
      </p:sp>
      <p:sp>
        <p:nvSpPr>
          <p:cNvPr id="3" name="Content Placeholder 2"/>
          <p:cNvSpPr>
            <a:spLocks noGrp="1"/>
          </p:cNvSpPr>
          <p:nvPr>
            <p:ph sz="half" idx="1"/>
          </p:nvPr>
        </p:nvSpPr>
        <p:spPr>
          <a:xfrm>
            <a:off x="6096000" y="1796072"/>
            <a:ext cx="4926582" cy="4245613"/>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816566"/>
            <a:ext cx="5685980" cy="5225119"/>
          </a:xfrm>
          <a:solidFill>
            <a:schemeClr val="bg1">
              <a:lumMod val="95000"/>
            </a:schemeClr>
          </a:solidFill>
        </p:spPr>
        <p:txBody>
          <a:bodyPr anchor="ctr" anchorCtr="0"/>
          <a:lstStyle>
            <a:lvl1pPr algn="ctr">
              <a:buFont typeface="Arial" panose="020B0604020202020204" pitchFamily="34" charset="0"/>
              <a:buNone/>
              <a:defRPr sz="721"/>
            </a:lvl1pPr>
          </a:lstStyle>
          <a:p>
            <a:r>
              <a:rPr lang="pl-PL"/>
              <a:t>Kliknij ikonę, aby dodać obraz</a:t>
            </a:r>
            <a:endParaRPr lang="pl-PL" dirty="0"/>
          </a:p>
        </p:txBody>
      </p:sp>
    </p:spTree>
    <p:extLst>
      <p:ext uri="{BB962C8B-B14F-4D97-AF65-F5344CB8AC3E}">
        <p14:creationId xmlns:p14="http://schemas.microsoft.com/office/powerpoint/2010/main" val="27465448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630E28BA-19A4-6182-CE10-65107EDF6B75}"/>
              </a:ext>
            </a:extLst>
          </p:cNvPr>
          <p:cNvSpPr/>
          <p:nvPr userDrawn="1"/>
        </p:nvSpPr>
        <p:spPr>
          <a:xfrm>
            <a:off x="9790200" y="6695263"/>
            <a:ext cx="1232383" cy="16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99" dirty="0">
              <a:latin typeface="Open Sans" panose="020B0606030504020204" pitchFamily="34" charset="0"/>
            </a:endParaRPr>
          </a:p>
        </p:txBody>
      </p:sp>
    </p:spTree>
    <p:extLst>
      <p:ext uri="{BB962C8B-B14F-4D97-AF65-F5344CB8AC3E}">
        <p14:creationId xmlns:p14="http://schemas.microsoft.com/office/powerpoint/2010/main" val="32553607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69852" y="1796072"/>
            <a:ext cx="4720891" cy="4245627"/>
          </a:xfrm>
        </p:spPr>
        <p:txBody>
          <a:bodyPr/>
          <a:lstStyle/>
          <a:p>
            <a:pPr lvl="0"/>
            <a:r>
              <a:rPr lang="pl-PL" dirty="0"/>
              <a:t>Kliknij, aby edytować style wzorca tekstu</a:t>
            </a:r>
          </a:p>
          <a:p>
            <a:pPr lvl="1"/>
            <a:r>
              <a:rPr lang="pl-PL" dirty="0"/>
              <a:t>Drugi poziom</a:t>
            </a:r>
          </a:p>
          <a:p>
            <a:pPr lvl="2"/>
            <a:r>
              <a:rPr lang="pl-PL" dirty="0"/>
              <a:t>Trzeci poziom</a:t>
            </a:r>
          </a:p>
        </p:txBody>
      </p:sp>
      <p:sp>
        <p:nvSpPr>
          <p:cNvPr id="4" name="Content Placeholder 3"/>
          <p:cNvSpPr>
            <a:spLocks noGrp="1"/>
          </p:cNvSpPr>
          <p:nvPr>
            <p:ph sz="half" idx="2"/>
          </p:nvPr>
        </p:nvSpPr>
        <p:spPr>
          <a:xfrm>
            <a:off x="6301255" y="1795869"/>
            <a:ext cx="4720891" cy="424581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E363107C-97A9-9A5D-A2A2-E6ABB7ED4C62}"/>
              </a:ext>
            </a:extLst>
          </p:cNvPr>
          <p:cNvSpPr/>
          <p:nvPr userDrawn="1"/>
        </p:nvSpPr>
        <p:spPr>
          <a:xfrm>
            <a:off x="9790200" y="6695263"/>
            <a:ext cx="1232383" cy="16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99" dirty="0">
              <a:latin typeface="Open Sans" panose="020B0606030504020204" pitchFamily="34" charset="0"/>
            </a:endParaRPr>
          </a:p>
        </p:txBody>
      </p:sp>
    </p:spTree>
    <p:extLst>
      <p:ext uri="{BB962C8B-B14F-4D97-AF65-F5344CB8AC3E}">
        <p14:creationId xmlns:p14="http://schemas.microsoft.com/office/powerpoint/2010/main" val="29927788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F8E39A3A-22D6-B8ED-2F58-16F69704FFAA}"/>
              </a:ext>
            </a:extLst>
          </p:cNvPr>
          <p:cNvSpPr/>
          <p:nvPr userDrawn="1"/>
        </p:nvSpPr>
        <p:spPr>
          <a:xfrm>
            <a:off x="2811311" y="4082829"/>
            <a:ext cx="9380690" cy="16325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99" dirty="0">
              <a:latin typeface="Open Sans" panose="020B0606030504020204" pitchFamily="34" charset="0"/>
            </a:endParaRPr>
          </a:p>
        </p:txBody>
      </p:sp>
      <p:sp>
        <p:nvSpPr>
          <p:cNvPr id="11" name="Symbol zastępczy obrazu 10">
            <a:extLst>
              <a:ext uri="{FF2B5EF4-FFF2-40B4-BE49-F238E27FC236}">
                <a16:creationId xmlns:a16="http://schemas.microsoft.com/office/drawing/2014/main" id="{A760FD32-D539-3290-0E5F-1B5EF08EB2F0}"/>
              </a:ext>
            </a:extLst>
          </p:cNvPr>
          <p:cNvSpPr>
            <a:spLocks noGrp="1"/>
          </p:cNvSpPr>
          <p:nvPr>
            <p:ph type="pic" sz="quarter" idx="10"/>
          </p:nvPr>
        </p:nvSpPr>
        <p:spPr>
          <a:xfrm>
            <a:off x="1169420" y="0"/>
            <a:ext cx="9853164" cy="4736658"/>
          </a:xfrm>
          <a:custGeom>
            <a:avLst/>
            <a:gdLst>
              <a:gd name="connsiteX0" fmla="*/ 0 w 8640763"/>
              <a:gd name="connsiteY0" fmla="*/ 0 h 5221288"/>
              <a:gd name="connsiteX1" fmla="*/ 8640763 w 8640763"/>
              <a:gd name="connsiteY1" fmla="*/ 0 h 5221288"/>
              <a:gd name="connsiteX2" fmla="*/ 8640763 w 8640763"/>
              <a:gd name="connsiteY2" fmla="*/ 4500563 h 5221288"/>
              <a:gd name="connsiteX3" fmla="*/ 1439863 w 8640763"/>
              <a:gd name="connsiteY3" fmla="*/ 4500563 h 5221288"/>
              <a:gd name="connsiteX4" fmla="*/ 1439863 w 8640763"/>
              <a:gd name="connsiteY4" fmla="*/ 5221288 h 5221288"/>
              <a:gd name="connsiteX5" fmla="*/ 0 w 8640763"/>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763" h="5221288">
                <a:moveTo>
                  <a:pt x="0" y="0"/>
                </a:moveTo>
                <a:lnTo>
                  <a:pt x="8640763" y="0"/>
                </a:lnTo>
                <a:lnTo>
                  <a:pt x="8640763" y="4500563"/>
                </a:lnTo>
                <a:lnTo>
                  <a:pt x="1439863" y="4500563"/>
                </a:lnTo>
                <a:lnTo>
                  <a:pt x="1439863"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721"/>
            </a:lvl1pPr>
          </a:lstStyle>
          <a:p>
            <a:r>
              <a:rPr lang="pl-PL"/>
              <a:t>Kliknij ikonę, aby dodać obraz</a:t>
            </a:r>
            <a:endParaRPr lang="pl-PL" dirty="0"/>
          </a:p>
        </p:txBody>
      </p:sp>
      <p:pic>
        <p:nvPicPr>
          <p:cNvPr id="7" name="Obraz 6" descr="Obraz zawierający tekst&#10;&#10;Opis wygenerowany automatycznie">
            <a:extLst>
              <a:ext uri="{FF2B5EF4-FFF2-40B4-BE49-F238E27FC236}">
                <a16:creationId xmlns:a16="http://schemas.microsoft.com/office/drawing/2014/main" id="{3B4B8A84-3D08-244B-BF5B-6E361D1A74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3122" y="4082830"/>
            <a:ext cx="4514751" cy="653253"/>
          </a:xfrm>
          <a:prstGeom prst="rect">
            <a:avLst/>
          </a:prstGeom>
        </p:spPr>
      </p:pic>
      <p:sp>
        <p:nvSpPr>
          <p:cNvPr id="2" name="Tytuł 1">
            <a:extLst>
              <a:ext uri="{FF2B5EF4-FFF2-40B4-BE49-F238E27FC236}">
                <a16:creationId xmlns:a16="http://schemas.microsoft.com/office/drawing/2014/main" id="{C3C397EF-E780-3941-A190-8FF660EE9016}"/>
              </a:ext>
            </a:extLst>
          </p:cNvPr>
          <p:cNvSpPr>
            <a:spLocks noGrp="1"/>
          </p:cNvSpPr>
          <p:nvPr>
            <p:ph type="title"/>
          </p:nvPr>
        </p:nvSpPr>
        <p:spPr>
          <a:xfrm>
            <a:off x="3222238" y="5074439"/>
            <a:ext cx="8620386" cy="640082"/>
          </a:xfrm>
        </p:spPr>
        <p:txBody>
          <a:bodyPr/>
          <a:lstStyle/>
          <a:p>
            <a:r>
              <a:rPr lang="pl-PL"/>
              <a:t>Kliknij, aby edytować styl</a:t>
            </a:r>
            <a:endParaRPr lang="pl-PL" dirty="0"/>
          </a:p>
        </p:txBody>
      </p:sp>
      <p:pic>
        <p:nvPicPr>
          <p:cNvPr id="8" name="Obraz 7" descr="znak Funduszy Europejskich">
            <a:extLst>
              <a:ext uri="{FF2B5EF4-FFF2-40B4-BE49-F238E27FC236}">
                <a16:creationId xmlns:a16="http://schemas.microsoft.com/office/drawing/2014/main" id="{BFD80FA4-66E0-3049-A92A-085F431CEB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3127" y="5779698"/>
            <a:ext cx="1848740" cy="861090"/>
          </a:xfrm>
          <a:prstGeom prst="rect">
            <a:avLst/>
          </a:prstGeom>
        </p:spPr>
      </p:pic>
      <p:pic>
        <p:nvPicPr>
          <p:cNvPr id="9" name="Obraz 8" descr="flaga Unii Europejskie z dopiskiem dofinansowane przez Unię Europejską">
            <a:extLst>
              <a:ext uri="{FF2B5EF4-FFF2-40B4-BE49-F238E27FC236}">
                <a16:creationId xmlns:a16="http://schemas.microsoft.com/office/drawing/2014/main" id="{695F0183-048A-AF46-A850-8C265BFACC2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92349" y="5779698"/>
            <a:ext cx="3002864" cy="861090"/>
          </a:xfrm>
          <a:prstGeom prst="rect">
            <a:avLst/>
          </a:prstGeom>
        </p:spPr>
      </p:pic>
      <p:pic>
        <p:nvPicPr>
          <p:cNvPr id="10" name="Obraz 9" descr="barwy RP">
            <a:extLst>
              <a:ext uri="{FF2B5EF4-FFF2-40B4-BE49-F238E27FC236}">
                <a16:creationId xmlns:a16="http://schemas.microsoft.com/office/drawing/2014/main" id="{875F5C9C-57CB-134D-A405-3BC05A23D85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45088" y="5779092"/>
            <a:ext cx="2554038" cy="862304"/>
          </a:xfrm>
          <a:prstGeom prst="rect">
            <a:avLst/>
          </a:prstGeom>
        </p:spPr>
      </p:pic>
    </p:spTree>
    <p:extLst>
      <p:ext uri="{BB962C8B-B14F-4D97-AF65-F5344CB8AC3E}">
        <p14:creationId xmlns:p14="http://schemas.microsoft.com/office/powerpoint/2010/main" val="6584484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0" y="0"/>
            <a:ext cx="7736987" cy="473665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907"/>
            </a:lvl1pPr>
          </a:lstStyle>
          <a:p>
            <a:r>
              <a:rPr lang="pl-PL"/>
              <a:t>Kliknij ikonę, aby dodać obraz</a:t>
            </a:r>
            <a:endParaRPr lang="pl-PL" dirty="0"/>
          </a:p>
        </p:txBody>
      </p:sp>
      <p:sp>
        <p:nvSpPr>
          <p:cNvPr id="13" name="Prostokąt 12">
            <a:extLst>
              <a:ext uri="{FF2B5EF4-FFF2-40B4-BE49-F238E27FC236}">
                <a16:creationId xmlns:a16="http://schemas.microsoft.com/office/drawing/2014/main" id="{38965D1A-9BC8-2AB7-6B73-C2BBDA5D66AA}"/>
              </a:ext>
            </a:extLst>
          </p:cNvPr>
          <p:cNvSpPr/>
          <p:nvPr userDrawn="1"/>
        </p:nvSpPr>
        <p:spPr>
          <a:xfrm>
            <a:off x="3222236" y="4082829"/>
            <a:ext cx="7800346" cy="16325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dirty="0">
              <a:latin typeface="Open Sans" panose="020B0606030504020204" pitchFamily="34" charset="0"/>
            </a:endParaRPr>
          </a:p>
        </p:txBody>
      </p:sp>
      <p:sp>
        <p:nvSpPr>
          <p:cNvPr id="2" name="Title 1"/>
          <p:cNvSpPr>
            <a:spLocks noGrp="1"/>
          </p:cNvSpPr>
          <p:nvPr>
            <p:ph type="ctrTitle"/>
          </p:nvPr>
        </p:nvSpPr>
        <p:spPr>
          <a:xfrm>
            <a:off x="3617991" y="5061678"/>
            <a:ext cx="6993665" cy="588349"/>
          </a:xfrm>
        </p:spPr>
        <p:txBody>
          <a:bodyPr anchor="t" anchorCtr="0">
            <a:normAutofit/>
          </a:bodyPr>
          <a:lstStyle>
            <a:lvl1pPr algn="l">
              <a:lnSpc>
                <a:spcPts val="3175"/>
              </a:lnSpc>
              <a:defRPr sz="2540"/>
            </a:lvl1pPr>
          </a:lstStyle>
          <a:p>
            <a:r>
              <a:rPr lang="pl-PL"/>
              <a:t>Kliknij, aby edytować styl</a:t>
            </a:r>
            <a:endParaRPr lang="en-US" dirty="0"/>
          </a:p>
        </p:txBody>
      </p:sp>
      <p:sp>
        <p:nvSpPr>
          <p:cNvPr id="4" name="Date Placeholder 3"/>
          <p:cNvSpPr>
            <a:spLocks noGrp="1"/>
          </p:cNvSpPr>
          <p:nvPr>
            <p:ph type="dt" sz="half" idx="10"/>
          </p:nvPr>
        </p:nvSpPr>
        <p:spPr>
          <a:xfrm>
            <a:off x="8970199" y="489652"/>
            <a:ext cx="2052383" cy="332686"/>
          </a:xfrm>
          <a:prstGeom prst="rect">
            <a:avLst/>
          </a:prstGeom>
        </p:spPr>
        <p:txBody>
          <a:bodyPr lIns="0" tIns="0" rIns="0" bIns="0"/>
          <a:lstStyle>
            <a:lvl1pPr algn="r">
              <a:lnSpc>
                <a:spcPts val="1633"/>
              </a:lnSpc>
              <a:defRPr sz="1270">
                <a:solidFill>
                  <a:schemeClr val="tx2"/>
                </a:solidFill>
                <a:latin typeface="Open Sans" pitchFamily="2" charset="0"/>
                <a:ea typeface="Open Sans" pitchFamily="2" charset="0"/>
                <a:cs typeface="Open Sans" pitchFamily="2" charset="0"/>
              </a:defRPr>
            </a:lvl1pPr>
          </a:lstStyle>
          <a:p>
            <a:r>
              <a:rPr lang="pl-PL"/>
              <a:t>24.09.2024</a:t>
            </a:r>
            <a:endParaRPr lang="pl-PL" dirty="0"/>
          </a:p>
        </p:txBody>
      </p:sp>
      <p:pic>
        <p:nvPicPr>
          <p:cNvPr id="18" name="Obraz 17" descr="Obraz zawierający tekst&#10;&#10;Opis wygenerowany automatycznie">
            <a:extLst>
              <a:ext uri="{FF2B5EF4-FFF2-40B4-BE49-F238E27FC236}">
                <a16:creationId xmlns:a16="http://schemas.microsoft.com/office/drawing/2014/main" id="{EB4DB370-BCB9-D1E9-5613-5A9DCA5F31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2236" y="4082829"/>
            <a:ext cx="4514751" cy="653253"/>
          </a:xfrm>
          <a:prstGeom prst="rect">
            <a:avLst/>
          </a:prstGeom>
        </p:spPr>
      </p:pic>
      <p:pic>
        <p:nvPicPr>
          <p:cNvPr id="5" name="Obraz 4" descr="Obraz zawierający tekst">
            <a:extLst>
              <a:ext uri="{FF2B5EF4-FFF2-40B4-BE49-F238E27FC236}">
                <a16:creationId xmlns:a16="http://schemas.microsoft.com/office/drawing/2014/main" id="{9F68F3A2-5109-8803-6E89-2AFED5DC1A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3529" y="5715547"/>
            <a:ext cx="9544685" cy="1142453"/>
          </a:xfrm>
          <a:prstGeom prst="rect">
            <a:avLst/>
          </a:prstGeom>
        </p:spPr>
      </p:pic>
    </p:spTree>
    <p:extLst>
      <p:ext uri="{BB962C8B-B14F-4D97-AF65-F5344CB8AC3E}">
        <p14:creationId xmlns:p14="http://schemas.microsoft.com/office/powerpoint/2010/main" val="2460621780"/>
      </p:ext>
    </p:extLst>
  </p:cSld>
  <p:clrMapOvr>
    <a:masterClrMapping/>
  </p:clrMapOvr>
  <p:extLst>
    <p:ext uri="{DCECCB84-F9BA-43D5-87BE-67443E8EF086}">
      <p15:sldGuideLst xmlns:p15="http://schemas.microsoft.com/office/powerpoint/2012/main">
        <p15:guide id="1" pos="192">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userDrawn="1"/>
        </p:nvSpPr>
        <p:spPr>
          <a:xfrm>
            <a:off x="3222235" y="4082829"/>
            <a:ext cx="8205842" cy="1959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dirty="0">
              <a:latin typeface="Open Sans" panose="020B0606030504020204" pitchFamily="34" charset="0"/>
            </a:endParaRPr>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763924" y="0"/>
            <a:ext cx="7794915" cy="4408303"/>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907"/>
            </a:lvl1pPr>
          </a:lstStyle>
          <a:p>
            <a:r>
              <a:rPr lang="pl-PL"/>
              <a:t>Kliknij ikonę, aby dodać obraz</a:t>
            </a:r>
            <a:endParaRPr lang="pl-PL" dirty="0"/>
          </a:p>
        </p:txBody>
      </p:sp>
      <p:sp>
        <p:nvSpPr>
          <p:cNvPr id="5" name="Prostokąt 4">
            <a:extLst>
              <a:ext uri="{FF2B5EF4-FFF2-40B4-BE49-F238E27FC236}">
                <a16:creationId xmlns:a16="http://schemas.microsoft.com/office/drawing/2014/main" id="{7BF7E1EF-0AB1-F3B1-F5CD-6A2AA3056193}"/>
              </a:ext>
            </a:extLst>
          </p:cNvPr>
          <p:cNvSpPr/>
          <p:nvPr userDrawn="1"/>
        </p:nvSpPr>
        <p:spPr>
          <a:xfrm>
            <a:off x="4453203" y="4082828"/>
            <a:ext cx="4105634" cy="326037"/>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dirty="0">
              <a:latin typeface="Open Sans" panose="020B0606030504020204" pitchFamily="34" charset="0"/>
            </a:endParaRPr>
          </a:p>
        </p:txBody>
      </p:sp>
      <p:sp>
        <p:nvSpPr>
          <p:cNvPr id="6" name="Prostokąt 5">
            <a:extLst>
              <a:ext uri="{FF2B5EF4-FFF2-40B4-BE49-F238E27FC236}">
                <a16:creationId xmlns:a16="http://schemas.microsoft.com/office/drawing/2014/main" id="{03E2C530-5988-0861-50D8-1C7FE1662A60}"/>
              </a:ext>
            </a:extLst>
          </p:cNvPr>
          <p:cNvSpPr/>
          <p:nvPr userDrawn="1"/>
        </p:nvSpPr>
        <p:spPr>
          <a:xfrm>
            <a:off x="3222237" y="4082828"/>
            <a:ext cx="1230967" cy="3254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dirty="0">
              <a:latin typeface="Open Sans" panose="020B0606030504020204" pitchFamily="34" charset="0"/>
            </a:endParaRPr>
          </a:p>
        </p:txBody>
      </p:sp>
      <p:sp>
        <p:nvSpPr>
          <p:cNvPr id="2" name="Title 1"/>
          <p:cNvSpPr>
            <a:spLocks noGrp="1"/>
          </p:cNvSpPr>
          <p:nvPr>
            <p:ph type="ctrTitle"/>
          </p:nvPr>
        </p:nvSpPr>
        <p:spPr>
          <a:xfrm>
            <a:off x="3633162" y="4713462"/>
            <a:ext cx="7389421" cy="1197862"/>
          </a:xfrm>
        </p:spPr>
        <p:txBody>
          <a:bodyPr anchor="t" anchorCtr="0">
            <a:normAutofit/>
          </a:bodyPr>
          <a:lstStyle>
            <a:lvl1pPr algn="l">
              <a:lnSpc>
                <a:spcPts val="3175"/>
              </a:lnSpc>
              <a:defRPr sz="2540"/>
            </a:lvl1pPr>
          </a:lstStyle>
          <a:p>
            <a:r>
              <a:rPr lang="pl-PL"/>
              <a:t>Kliknij, aby edytować styl</a:t>
            </a:r>
            <a:endParaRPr lang="en-US" dirty="0"/>
          </a:p>
        </p:txBody>
      </p:sp>
    </p:spTree>
    <p:extLst>
      <p:ext uri="{BB962C8B-B14F-4D97-AF65-F5344CB8AC3E}">
        <p14:creationId xmlns:p14="http://schemas.microsoft.com/office/powerpoint/2010/main" val="698858118"/>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6095999" y="816316"/>
            <a:ext cx="4926147" cy="979757"/>
          </a:xfrm>
        </p:spPr>
        <p:txBody>
          <a:bodyPr/>
          <a:lstStyle/>
          <a:p>
            <a:r>
              <a:rPr lang="pl-PL"/>
              <a:t>Kliknij, aby edytować styl</a:t>
            </a:r>
            <a:endParaRPr lang="en-US" dirty="0"/>
          </a:p>
        </p:txBody>
      </p:sp>
      <p:sp>
        <p:nvSpPr>
          <p:cNvPr id="3" name="Content Placeholder 2"/>
          <p:cNvSpPr>
            <a:spLocks noGrp="1"/>
          </p:cNvSpPr>
          <p:nvPr>
            <p:ph sz="half" idx="1"/>
          </p:nvPr>
        </p:nvSpPr>
        <p:spPr>
          <a:xfrm>
            <a:off x="6096000" y="1796072"/>
            <a:ext cx="4926582" cy="4245613"/>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816566"/>
            <a:ext cx="5685980" cy="5225119"/>
          </a:xfrm>
          <a:solidFill>
            <a:schemeClr val="bg1">
              <a:lumMod val="95000"/>
            </a:schemeClr>
          </a:solidFill>
        </p:spPr>
        <p:txBody>
          <a:bodyPr anchor="ctr" anchorCtr="0"/>
          <a:lstStyle>
            <a:lvl1pPr algn="ctr">
              <a:buFont typeface="Arial" panose="020B0604020202020204" pitchFamily="34" charset="0"/>
              <a:buNone/>
              <a:defRPr sz="907"/>
            </a:lvl1pPr>
          </a:lstStyle>
          <a:p>
            <a:r>
              <a:rPr lang="pl-PL"/>
              <a:t>Kliknij ikonę, aby dodać obraz</a:t>
            </a:r>
            <a:endParaRPr lang="pl-PL" dirty="0"/>
          </a:p>
        </p:txBody>
      </p:sp>
    </p:spTree>
    <p:extLst>
      <p:ext uri="{BB962C8B-B14F-4D97-AF65-F5344CB8AC3E}">
        <p14:creationId xmlns:p14="http://schemas.microsoft.com/office/powerpoint/2010/main" val="6395958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_Slajd końcowy">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F8E39A3A-22D6-B8ED-2F58-16F69704FFAA}"/>
              </a:ext>
            </a:extLst>
          </p:cNvPr>
          <p:cNvSpPr/>
          <p:nvPr userDrawn="1"/>
        </p:nvSpPr>
        <p:spPr>
          <a:xfrm>
            <a:off x="2811311" y="4082829"/>
            <a:ext cx="9380690" cy="16325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dirty="0">
              <a:latin typeface="Open Sans" panose="020B0606030504020204" pitchFamily="34" charset="0"/>
            </a:endParaRPr>
          </a:p>
        </p:txBody>
      </p:sp>
      <p:sp>
        <p:nvSpPr>
          <p:cNvPr id="11" name="Symbol zastępczy obrazu 10">
            <a:extLst>
              <a:ext uri="{FF2B5EF4-FFF2-40B4-BE49-F238E27FC236}">
                <a16:creationId xmlns:a16="http://schemas.microsoft.com/office/drawing/2014/main" id="{A760FD32-D539-3290-0E5F-1B5EF08EB2F0}"/>
              </a:ext>
            </a:extLst>
          </p:cNvPr>
          <p:cNvSpPr>
            <a:spLocks noGrp="1"/>
          </p:cNvSpPr>
          <p:nvPr>
            <p:ph type="pic" sz="quarter" idx="10"/>
          </p:nvPr>
        </p:nvSpPr>
        <p:spPr>
          <a:xfrm>
            <a:off x="1169419" y="0"/>
            <a:ext cx="9853164" cy="4736658"/>
          </a:xfrm>
          <a:custGeom>
            <a:avLst/>
            <a:gdLst>
              <a:gd name="connsiteX0" fmla="*/ 0 w 8640763"/>
              <a:gd name="connsiteY0" fmla="*/ 0 h 5221288"/>
              <a:gd name="connsiteX1" fmla="*/ 8640763 w 8640763"/>
              <a:gd name="connsiteY1" fmla="*/ 0 h 5221288"/>
              <a:gd name="connsiteX2" fmla="*/ 8640763 w 8640763"/>
              <a:gd name="connsiteY2" fmla="*/ 4500563 h 5221288"/>
              <a:gd name="connsiteX3" fmla="*/ 1439863 w 8640763"/>
              <a:gd name="connsiteY3" fmla="*/ 4500563 h 5221288"/>
              <a:gd name="connsiteX4" fmla="*/ 1439863 w 8640763"/>
              <a:gd name="connsiteY4" fmla="*/ 5221288 h 5221288"/>
              <a:gd name="connsiteX5" fmla="*/ 0 w 8640763"/>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763" h="5221288">
                <a:moveTo>
                  <a:pt x="0" y="0"/>
                </a:moveTo>
                <a:lnTo>
                  <a:pt x="8640763" y="0"/>
                </a:lnTo>
                <a:lnTo>
                  <a:pt x="8640763" y="4500563"/>
                </a:lnTo>
                <a:lnTo>
                  <a:pt x="1439863" y="4500563"/>
                </a:lnTo>
                <a:lnTo>
                  <a:pt x="1439863"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907"/>
            </a:lvl1pPr>
          </a:lstStyle>
          <a:p>
            <a:r>
              <a:rPr lang="pl-PL"/>
              <a:t>Kliknij ikonę, aby dodać obraz</a:t>
            </a:r>
            <a:endParaRPr lang="pl-PL" dirty="0"/>
          </a:p>
        </p:txBody>
      </p:sp>
      <p:pic>
        <p:nvPicPr>
          <p:cNvPr id="7" name="Obraz 6" descr="Obraz zawierający tekst&#10;&#10;Opis wygenerowany automatycznie">
            <a:extLst>
              <a:ext uri="{FF2B5EF4-FFF2-40B4-BE49-F238E27FC236}">
                <a16:creationId xmlns:a16="http://schemas.microsoft.com/office/drawing/2014/main" id="{3B4B8A84-3D08-244B-BF5B-6E361D1A74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3121" y="4082829"/>
            <a:ext cx="4514751" cy="653253"/>
          </a:xfrm>
          <a:prstGeom prst="rect">
            <a:avLst/>
          </a:prstGeom>
        </p:spPr>
      </p:pic>
      <p:sp>
        <p:nvSpPr>
          <p:cNvPr id="2" name="Tytuł 1">
            <a:extLst>
              <a:ext uri="{FF2B5EF4-FFF2-40B4-BE49-F238E27FC236}">
                <a16:creationId xmlns:a16="http://schemas.microsoft.com/office/drawing/2014/main" id="{C3C397EF-E780-3941-A190-8FF660EE9016}"/>
              </a:ext>
            </a:extLst>
          </p:cNvPr>
          <p:cNvSpPr>
            <a:spLocks noGrp="1"/>
          </p:cNvSpPr>
          <p:nvPr>
            <p:ph type="title"/>
          </p:nvPr>
        </p:nvSpPr>
        <p:spPr>
          <a:xfrm>
            <a:off x="3222237" y="5074439"/>
            <a:ext cx="8620386" cy="640082"/>
          </a:xfrm>
        </p:spPr>
        <p:txBody>
          <a:bodyPr/>
          <a:lstStyle/>
          <a:p>
            <a:r>
              <a:rPr lang="pl-PL"/>
              <a:t>Kliknij, aby edytować styl</a:t>
            </a:r>
            <a:endParaRPr lang="pl-PL" dirty="0"/>
          </a:p>
        </p:txBody>
      </p:sp>
      <p:pic>
        <p:nvPicPr>
          <p:cNvPr id="8" name="Obraz 7" descr="znak Funduszy Europejskich">
            <a:extLst>
              <a:ext uri="{FF2B5EF4-FFF2-40B4-BE49-F238E27FC236}">
                <a16:creationId xmlns:a16="http://schemas.microsoft.com/office/drawing/2014/main" id="{BFD80FA4-66E0-3049-A92A-085F431CEB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3127" y="5779698"/>
            <a:ext cx="1848740" cy="861090"/>
          </a:xfrm>
          <a:prstGeom prst="rect">
            <a:avLst/>
          </a:prstGeom>
        </p:spPr>
      </p:pic>
      <p:pic>
        <p:nvPicPr>
          <p:cNvPr id="9" name="Obraz 8" descr="flaga Unii Europejskie z dopiskiem dofinansowane przez Unię Europejską">
            <a:extLst>
              <a:ext uri="{FF2B5EF4-FFF2-40B4-BE49-F238E27FC236}">
                <a16:creationId xmlns:a16="http://schemas.microsoft.com/office/drawing/2014/main" id="{695F0183-048A-AF46-A850-8C265BFACC2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92348" y="5779698"/>
            <a:ext cx="3002864" cy="861090"/>
          </a:xfrm>
          <a:prstGeom prst="rect">
            <a:avLst/>
          </a:prstGeom>
        </p:spPr>
      </p:pic>
      <p:pic>
        <p:nvPicPr>
          <p:cNvPr id="10" name="Obraz 9" descr="barwy RP">
            <a:extLst>
              <a:ext uri="{FF2B5EF4-FFF2-40B4-BE49-F238E27FC236}">
                <a16:creationId xmlns:a16="http://schemas.microsoft.com/office/drawing/2014/main" id="{875F5C9C-57CB-134D-A405-3BC05A23D85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45088" y="5779092"/>
            <a:ext cx="2554038" cy="862304"/>
          </a:xfrm>
          <a:prstGeom prst="rect">
            <a:avLst/>
          </a:prstGeom>
        </p:spPr>
      </p:pic>
    </p:spTree>
    <p:extLst>
      <p:ext uri="{BB962C8B-B14F-4D97-AF65-F5344CB8AC3E}">
        <p14:creationId xmlns:p14="http://schemas.microsoft.com/office/powerpoint/2010/main" val="1347900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9F34AF3-1A04-F971-5570-4736D863F06F}"/>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8FF8DCC0-D770-7117-09BA-22AA263A6FEF}"/>
              </a:ext>
            </a:extLst>
          </p:cNvPr>
          <p:cNvSpPr>
            <a:spLocks noGrp="1"/>
          </p:cNvSpPr>
          <p:nvPr>
            <p:ph type="dt" sz="half" idx="10"/>
          </p:nvPr>
        </p:nvSpPr>
        <p:spPr/>
        <p:txBody>
          <a:bodyPr/>
          <a:lstStyle/>
          <a:p>
            <a:r>
              <a:rPr lang="pl-PL"/>
              <a:t>24.09.2024</a:t>
            </a:r>
          </a:p>
        </p:txBody>
      </p:sp>
      <p:sp>
        <p:nvSpPr>
          <p:cNvPr id="4" name="Symbol zastępczy stopki 3">
            <a:extLst>
              <a:ext uri="{FF2B5EF4-FFF2-40B4-BE49-F238E27FC236}">
                <a16:creationId xmlns:a16="http://schemas.microsoft.com/office/drawing/2014/main" id="{CE35B751-A797-0C2A-655C-A7907F4AC3D1}"/>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31B3C258-EF29-97E4-D1B5-2F6C0C26E428}"/>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1226904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FD6BFF07-99B5-4F59-98DB-8844CB2B0DCE}"/>
              </a:ext>
            </a:extLst>
          </p:cNvPr>
          <p:cNvSpPr>
            <a:spLocks noGrp="1"/>
          </p:cNvSpPr>
          <p:nvPr>
            <p:ph type="dt" sz="half" idx="10"/>
          </p:nvPr>
        </p:nvSpPr>
        <p:spPr/>
        <p:txBody>
          <a:bodyPr/>
          <a:lstStyle/>
          <a:p>
            <a:r>
              <a:rPr lang="pl-PL"/>
              <a:t>24.09.2024</a:t>
            </a:r>
          </a:p>
        </p:txBody>
      </p:sp>
      <p:sp>
        <p:nvSpPr>
          <p:cNvPr id="3" name="Symbol zastępczy stopki 2">
            <a:extLst>
              <a:ext uri="{FF2B5EF4-FFF2-40B4-BE49-F238E27FC236}">
                <a16:creationId xmlns:a16="http://schemas.microsoft.com/office/drawing/2014/main" id="{D2F79976-E84C-4F28-A83C-95C5A361C96C}"/>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F8522A4D-CC0B-86B0-FDCE-9DCAB50A31E9}"/>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2567887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211A4D-0956-0AD1-2047-BC933A2E87C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787CAD9D-5FE6-9996-C7C7-F0379542A1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5CC9FD75-4D57-5A30-F781-6661168328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F5E214B4-1DFB-EF71-E7D7-301DA1B7C02E}"/>
              </a:ext>
            </a:extLst>
          </p:cNvPr>
          <p:cNvSpPr>
            <a:spLocks noGrp="1"/>
          </p:cNvSpPr>
          <p:nvPr>
            <p:ph type="dt" sz="half" idx="10"/>
          </p:nvPr>
        </p:nvSpPr>
        <p:spPr/>
        <p:txBody>
          <a:bodyPr/>
          <a:lstStyle/>
          <a:p>
            <a:r>
              <a:rPr lang="pl-PL"/>
              <a:t>24.09.2024</a:t>
            </a:r>
          </a:p>
        </p:txBody>
      </p:sp>
      <p:sp>
        <p:nvSpPr>
          <p:cNvPr id="6" name="Symbol zastępczy stopki 5">
            <a:extLst>
              <a:ext uri="{FF2B5EF4-FFF2-40B4-BE49-F238E27FC236}">
                <a16:creationId xmlns:a16="http://schemas.microsoft.com/office/drawing/2014/main" id="{33C71AD1-2049-6084-6013-B459ACF42A2D}"/>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B3AB7841-212B-D6DA-7859-DA34D0B9CE31}"/>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1586309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2FEF707-7135-77F8-9892-B4B6ACEDD62D}"/>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FDC64937-6812-B9FC-EAC0-4FB84DBF82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7C0A8A7F-5846-3F3A-28D4-BA61880AA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692F07CA-CD4D-D3A6-EF31-155402A2C667}"/>
              </a:ext>
            </a:extLst>
          </p:cNvPr>
          <p:cNvSpPr>
            <a:spLocks noGrp="1"/>
          </p:cNvSpPr>
          <p:nvPr>
            <p:ph type="dt" sz="half" idx="10"/>
          </p:nvPr>
        </p:nvSpPr>
        <p:spPr/>
        <p:txBody>
          <a:bodyPr/>
          <a:lstStyle/>
          <a:p>
            <a:r>
              <a:rPr lang="pl-PL"/>
              <a:t>24.09.2024</a:t>
            </a:r>
          </a:p>
        </p:txBody>
      </p:sp>
      <p:sp>
        <p:nvSpPr>
          <p:cNvPr id="6" name="Symbol zastępczy stopki 5">
            <a:extLst>
              <a:ext uri="{FF2B5EF4-FFF2-40B4-BE49-F238E27FC236}">
                <a16:creationId xmlns:a16="http://schemas.microsoft.com/office/drawing/2014/main" id="{2FD89124-E464-E0DD-1915-EBAA87E8B6DC}"/>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33925FFD-C763-117C-8035-DE693E64CBF9}"/>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1118001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2.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image" Target="../media/image1.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theme" Target="../theme/theme4.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image" Target="../media/image3.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image" Target="../media/image2.png"/><Relationship Id="rId2" Type="http://schemas.openxmlformats.org/officeDocument/2006/relationships/slideLayout" Target="../slideLayouts/slideLayout47.xml"/><Relationship Id="rId16" Type="http://schemas.openxmlformats.org/officeDocument/2006/relationships/image" Target="../media/image1.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5.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CA73FA-925D-F348-816A-C755E4245C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7621583C-3067-6BF1-8658-6E05FA55F4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a:extLst>
              <a:ext uri="{FF2B5EF4-FFF2-40B4-BE49-F238E27FC236}">
                <a16:creationId xmlns:a16="http://schemas.microsoft.com/office/drawing/2014/main" id="{066DC769-8458-C277-31A4-CF37566738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pen Sans" panose="020B0606030504020204" pitchFamily="34" charset="0"/>
              </a:defRPr>
            </a:lvl1pPr>
          </a:lstStyle>
          <a:p>
            <a:r>
              <a:rPr lang="pl-PL"/>
              <a:t>24.09.2024</a:t>
            </a:r>
            <a:endParaRPr lang="pl-PL" dirty="0"/>
          </a:p>
        </p:txBody>
      </p:sp>
      <p:sp>
        <p:nvSpPr>
          <p:cNvPr id="5" name="Symbol zastępczy stopki 4">
            <a:extLst>
              <a:ext uri="{FF2B5EF4-FFF2-40B4-BE49-F238E27FC236}">
                <a16:creationId xmlns:a16="http://schemas.microsoft.com/office/drawing/2014/main" id="{DBCA8286-7B48-A409-4974-35B5E5E03C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pen Sans" panose="020B0606030504020204" pitchFamily="34" charset="0"/>
              </a:defRPr>
            </a:lvl1pPr>
          </a:lstStyle>
          <a:p>
            <a:endParaRPr lang="pl-PL" dirty="0"/>
          </a:p>
        </p:txBody>
      </p:sp>
      <p:sp>
        <p:nvSpPr>
          <p:cNvPr id="6" name="Symbol zastępczy numeru slajdu 5">
            <a:extLst>
              <a:ext uri="{FF2B5EF4-FFF2-40B4-BE49-F238E27FC236}">
                <a16:creationId xmlns:a16="http://schemas.microsoft.com/office/drawing/2014/main" id="{8F3E8706-36BF-15F5-7CA7-24E92EF75B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pen Sans" panose="020B0606030504020204" pitchFamily="34" charset="0"/>
              </a:defRPr>
            </a:lvl1pPr>
          </a:lstStyle>
          <a:p>
            <a:fld id="{D74826D8-9DAC-44AE-A9FD-0EC949CD68D6}" type="slidenum">
              <a:rPr lang="pl-PL" smtClean="0"/>
              <a:pPr/>
              <a:t>‹#›</a:t>
            </a:fld>
            <a:endParaRPr lang="pl-PL" dirty="0"/>
          </a:p>
        </p:txBody>
      </p:sp>
    </p:spTree>
    <p:extLst>
      <p:ext uri="{BB962C8B-B14F-4D97-AF65-F5344CB8AC3E}">
        <p14:creationId xmlns:p14="http://schemas.microsoft.com/office/powerpoint/2010/main" val="3293263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E65C13F-BD55-4525-235A-7D1FB4936E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C9533D93-5E34-17FA-A68F-D8046A8ABB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a:extLst>
              <a:ext uri="{FF2B5EF4-FFF2-40B4-BE49-F238E27FC236}">
                <a16:creationId xmlns:a16="http://schemas.microsoft.com/office/drawing/2014/main" id="{B5160477-10FD-BC67-EABA-83A20D225E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pen Sans" panose="020B0606030504020204" pitchFamily="34" charset="0"/>
              </a:defRPr>
            </a:lvl1pPr>
          </a:lstStyle>
          <a:p>
            <a:r>
              <a:rPr lang="pl-PL"/>
              <a:t>24.09.2024</a:t>
            </a:r>
            <a:endParaRPr lang="pl-PL" dirty="0"/>
          </a:p>
        </p:txBody>
      </p:sp>
      <p:sp>
        <p:nvSpPr>
          <p:cNvPr id="5" name="Symbol zastępczy stopki 4">
            <a:extLst>
              <a:ext uri="{FF2B5EF4-FFF2-40B4-BE49-F238E27FC236}">
                <a16:creationId xmlns:a16="http://schemas.microsoft.com/office/drawing/2014/main" id="{94BE3EF6-145E-7401-B8F4-2351368197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pen Sans" panose="020B0606030504020204" pitchFamily="34" charset="0"/>
              </a:defRPr>
            </a:lvl1pPr>
          </a:lstStyle>
          <a:p>
            <a:endParaRPr lang="pl-PL" dirty="0"/>
          </a:p>
        </p:txBody>
      </p:sp>
      <p:sp>
        <p:nvSpPr>
          <p:cNvPr id="6" name="Symbol zastępczy numeru slajdu 5">
            <a:extLst>
              <a:ext uri="{FF2B5EF4-FFF2-40B4-BE49-F238E27FC236}">
                <a16:creationId xmlns:a16="http://schemas.microsoft.com/office/drawing/2014/main" id="{2B698FCB-AA8B-0B02-5444-48A1BDB627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pen Sans" panose="020B0606030504020204" pitchFamily="34" charset="0"/>
              </a:defRPr>
            </a:lvl1pPr>
          </a:lstStyle>
          <a:p>
            <a:fld id="{B1472D2A-E242-446D-BDE8-5CA9DBBD55DB}" type="slidenum">
              <a:rPr lang="pl-PL" smtClean="0"/>
              <a:pPr/>
              <a:t>‹#›</a:t>
            </a:fld>
            <a:endParaRPr lang="pl-PL" dirty="0"/>
          </a:p>
        </p:txBody>
      </p:sp>
    </p:spTree>
    <p:extLst>
      <p:ext uri="{BB962C8B-B14F-4D97-AF65-F5344CB8AC3E}">
        <p14:creationId xmlns:p14="http://schemas.microsoft.com/office/powerpoint/2010/main" val="350628875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hdr="0" ftr="0"/>
  <p:txStyles>
    <p:title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C10C6D9F-2A3F-0BAC-109A-8E0F146A7A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CF169287-AC03-C4EA-9075-B3F739B859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a:extLst>
              <a:ext uri="{FF2B5EF4-FFF2-40B4-BE49-F238E27FC236}">
                <a16:creationId xmlns:a16="http://schemas.microsoft.com/office/drawing/2014/main" id="{DAFCF588-6A06-3EC2-8F4C-179FADE87D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pen Sans" panose="020B0606030504020204" pitchFamily="34" charset="0"/>
              </a:defRPr>
            </a:lvl1pPr>
          </a:lstStyle>
          <a:p>
            <a:r>
              <a:rPr lang="pl-PL"/>
              <a:t>24.09.2024</a:t>
            </a:r>
            <a:endParaRPr lang="pl-PL" dirty="0"/>
          </a:p>
        </p:txBody>
      </p:sp>
      <p:sp>
        <p:nvSpPr>
          <p:cNvPr id="5" name="Symbol zastępczy stopki 4">
            <a:extLst>
              <a:ext uri="{FF2B5EF4-FFF2-40B4-BE49-F238E27FC236}">
                <a16:creationId xmlns:a16="http://schemas.microsoft.com/office/drawing/2014/main" id="{C25C4F87-63DC-41DE-BF4E-DDC189D7E9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pen Sans" panose="020B0606030504020204" pitchFamily="34" charset="0"/>
              </a:defRPr>
            </a:lvl1pPr>
          </a:lstStyle>
          <a:p>
            <a:endParaRPr lang="pl-PL" dirty="0"/>
          </a:p>
        </p:txBody>
      </p:sp>
      <p:sp>
        <p:nvSpPr>
          <p:cNvPr id="6" name="Symbol zastępczy numeru slajdu 5">
            <a:extLst>
              <a:ext uri="{FF2B5EF4-FFF2-40B4-BE49-F238E27FC236}">
                <a16:creationId xmlns:a16="http://schemas.microsoft.com/office/drawing/2014/main" id="{82D7FB6F-DE94-B999-73A4-5127DB71D7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pen Sans" panose="020B0606030504020204" pitchFamily="34" charset="0"/>
              </a:defRPr>
            </a:lvl1pPr>
          </a:lstStyle>
          <a:p>
            <a:fld id="{B26FDBB8-BAAB-4E8E-8734-4A9F1EBF72EC}" type="slidenum">
              <a:rPr lang="pl-PL" smtClean="0"/>
              <a:pPr/>
              <a:t>‹#›</a:t>
            </a:fld>
            <a:endParaRPr lang="pl-PL" dirty="0"/>
          </a:p>
        </p:txBody>
      </p:sp>
    </p:spTree>
    <p:extLst>
      <p:ext uri="{BB962C8B-B14F-4D97-AF65-F5344CB8AC3E}">
        <p14:creationId xmlns:p14="http://schemas.microsoft.com/office/powerpoint/2010/main" val="36884752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p:txStyles>
    <p:title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69419" y="816316"/>
            <a:ext cx="9852728" cy="979757"/>
          </a:xfrm>
          <a:prstGeom prst="rect">
            <a:avLst/>
          </a:prstGeom>
        </p:spPr>
        <p:txBody>
          <a:bodyPr vert="horz" lIns="0" tIns="0" rIns="0" bIns="0" rtlCol="0" anchor="t" anchorCtr="0">
            <a:normAutofit/>
          </a:bodyPr>
          <a:lstStyle/>
          <a:p>
            <a:r>
              <a:rPr lang="pl-PL" dirty="0"/>
              <a:t>Kliknij, aby edytować styl</a:t>
            </a:r>
            <a:endParaRPr lang="en-US" dirty="0"/>
          </a:p>
        </p:txBody>
      </p:sp>
      <p:sp>
        <p:nvSpPr>
          <p:cNvPr id="3" name="Text Placeholder 2"/>
          <p:cNvSpPr>
            <a:spLocks noGrp="1"/>
          </p:cNvSpPr>
          <p:nvPr>
            <p:ph type="body" idx="1"/>
          </p:nvPr>
        </p:nvSpPr>
        <p:spPr>
          <a:xfrm>
            <a:off x="1169854" y="1796072"/>
            <a:ext cx="9852729" cy="4245613"/>
          </a:xfrm>
          <a:prstGeom prst="rect">
            <a:avLst/>
          </a:prstGeom>
        </p:spPr>
        <p:txBody>
          <a:bodyPr vert="horz" lIns="0" tIns="0" rIns="0" bIns="0" rtlCol="0">
            <a:normAutofit/>
          </a:bodyPr>
          <a:lstStyle/>
          <a:p>
            <a:pPr lvl="0"/>
            <a:r>
              <a:rPr lang="pl-PL" dirty="0"/>
              <a:t>Kliknij, aby edytować style wzorca tekstu</a:t>
            </a:r>
          </a:p>
          <a:p>
            <a:pPr lvl="1"/>
            <a:r>
              <a:rPr lang="pl-PL" dirty="0"/>
              <a:t>Drugi poziom</a:t>
            </a:r>
          </a:p>
          <a:p>
            <a:pPr lvl="2"/>
            <a:r>
              <a:rPr lang="pl-PL" dirty="0"/>
              <a:t>Trzeci poziom</a:t>
            </a:r>
            <a:endParaRPr lang="en-US" dirty="0"/>
          </a:p>
        </p:txBody>
      </p:sp>
      <p:sp>
        <p:nvSpPr>
          <p:cNvPr id="10" name="Prostokąt 9">
            <a:extLst>
              <a:ext uri="{FF2B5EF4-FFF2-40B4-BE49-F238E27FC236}">
                <a16:creationId xmlns:a16="http://schemas.microsoft.com/office/drawing/2014/main" id="{617E16B8-2BD0-D12E-978E-94E428DF9717}"/>
              </a:ext>
            </a:extLst>
          </p:cNvPr>
          <p:cNvSpPr/>
          <p:nvPr userDrawn="1"/>
        </p:nvSpPr>
        <p:spPr>
          <a:xfrm>
            <a:off x="1169812" y="0"/>
            <a:ext cx="1232383" cy="1627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dirty="0">
              <a:latin typeface="Open Sans" panose="020B0606030504020204" pitchFamily="34" charset="0"/>
            </a:endParaRPr>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2402195" y="0"/>
            <a:ext cx="8619951" cy="16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dirty="0">
              <a:latin typeface="Open Sans" panose="020B0606030504020204" pitchFamily="34" charset="0"/>
            </a:endParaRPr>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9789804" y="6368269"/>
            <a:ext cx="1231537" cy="163293"/>
          </a:xfrm>
          <a:prstGeom prst="rect">
            <a:avLst/>
          </a:prstGeom>
          <a:noFill/>
        </p:spPr>
        <p:txBody>
          <a:bodyPr vert="horz" lIns="0" tIns="72000" rIns="0" bIns="72000" rtlCol="0" anchor="ctr" anchorCtr="0"/>
          <a:lstStyle>
            <a:lvl1pPr algn="r">
              <a:defRPr sz="907">
                <a:solidFill>
                  <a:schemeClr val="tx2"/>
                </a:solidFill>
                <a:latin typeface="Open Sans" pitchFamily="2" charset="0"/>
                <a:ea typeface="Open Sans" pitchFamily="2" charset="0"/>
                <a:cs typeface="Open Sans" pitchFamily="2" charset="0"/>
              </a:defRPr>
            </a:lvl1pPr>
          </a:lstStyle>
          <a:p>
            <a:fld id="{EB4015AA-59F6-416B-87A6-8E3D940284E2}" type="slidenum">
              <a:rPr lang="pl-PL" smtClean="0"/>
              <a:pPr/>
              <a:t>‹#›</a:t>
            </a:fld>
            <a:endParaRPr lang="pl-PL" dirty="0"/>
          </a:p>
        </p:txBody>
      </p:sp>
      <p:sp>
        <p:nvSpPr>
          <p:cNvPr id="7" name="Prostokąt 6">
            <a:extLst>
              <a:ext uri="{FF2B5EF4-FFF2-40B4-BE49-F238E27FC236}">
                <a16:creationId xmlns:a16="http://schemas.microsoft.com/office/drawing/2014/main" id="{4C2A84FB-402E-BB6C-632B-D1ADD49B7D8C}"/>
              </a:ext>
            </a:extLst>
          </p:cNvPr>
          <p:cNvSpPr/>
          <p:nvPr userDrawn="1"/>
        </p:nvSpPr>
        <p:spPr>
          <a:xfrm>
            <a:off x="9790199" y="6695263"/>
            <a:ext cx="1232383" cy="16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dirty="0">
              <a:latin typeface="Open Sans" panose="020B0606030504020204" pitchFamily="34" charset="0"/>
            </a:endParaRPr>
          </a:p>
        </p:txBody>
      </p:sp>
    </p:spTree>
    <p:extLst>
      <p:ext uri="{BB962C8B-B14F-4D97-AF65-F5344CB8AC3E}">
        <p14:creationId xmlns:p14="http://schemas.microsoft.com/office/powerpoint/2010/main" val="9647779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p:txStyles>
    <p:titleStyle>
      <a:lvl1pPr algn="l" defTabSz="914406" rtl="0" eaLnBrk="1" latinLnBrk="0" hangingPunct="1">
        <a:lnSpc>
          <a:spcPts val="3266"/>
        </a:lnSpc>
        <a:spcBef>
          <a:spcPct val="0"/>
        </a:spcBef>
        <a:buNone/>
        <a:defRPr sz="2540" b="1" kern="1200">
          <a:solidFill>
            <a:schemeClr val="tx2"/>
          </a:solidFill>
          <a:latin typeface="Open Sans" pitchFamily="2" charset="0"/>
          <a:ea typeface="Open Sans" pitchFamily="2" charset="0"/>
          <a:cs typeface="Open Sans" pitchFamily="2" charset="0"/>
        </a:defRPr>
      </a:lvl1pPr>
    </p:titleStyle>
    <p:bodyStyle>
      <a:lvl1pPr marL="228602" indent="-228602" algn="l" defTabSz="914406" rtl="0" eaLnBrk="1" latinLnBrk="0" hangingPunct="1">
        <a:lnSpc>
          <a:spcPts val="2177"/>
        </a:lnSpc>
        <a:spcBef>
          <a:spcPts val="1000"/>
        </a:spcBef>
        <a:buClr>
          <a:schemeClr val="accent1"/>
        </a:buClr>
        <a:buFontTx/>
        <a:buBlip>
          <a:blip r:embed="rId12"/>
        </a:buBlip>
        <a:defRPr sz="1633" kern="1200">
          <a:solidFill>
            <a:schemeClr val="tx1"/>
          </a:solidFill>
          <a:latin typeface="Open Sans" pitchFamily="2" charset="0"/>
          <a:ea typeface="Open Sans" pitchFamily="2" charset="0"/>
          <a:cs typeface="Open Sans" pitchFamily="2" charset="0"/>
        </a:defRPr>
      </a:lvl1pPr>
      <a:lvl2pPr marL="685804" indent="-228602" algn="l" defTabSz="914406" rtl="0" eaLnBrk="1" latinLnBrk="0" hangingPunct="1">
        <a:lnSpc>
          <a:spcPts val="2177"/>
        </a:lnSpc>
        <a:spcBef>
          <a:spcPts val="500"/>
        </a:spcBef>
        <a:buFontTx/>
        <a:buBlip>
          <a:blip r:embed="rId13"/>
        </a:buBlip>
        <a:defRPr sz="1633" kern="1200">
          <a:solidFill>
            <a:schemeClr val="tx1"/>
          </a:solidFill>
          <a:latin typeface="Open Sans" pitchFamily="2" charset="0"/>
          <a:ea typeface="Open Sans" pitchFamily="2" charset="0"/>
          <a:cs typeface="Open Sans" pitchFamily="2" charset="0"/>
        </a:defRPr>
      </a:lvl2pPr>
      <a:lvl3pPr marL="1143008" indent="-228602" algn="l" defTabSz="914406" rtl="0" eaLnBrk="1" latinLnBrk="0" hangingPunct="1">
        <a:lnSpc>
          <a:spcPts val="2177"/>
        </a:lnSpc>
        <a:spcBef>
          <a:spcPts val="500"/>
        </a:spcBef>
        <a:buFontTx/>
        <a:buBlip>
          <a:blip r:embed="rId14"/>
        </a:buBlip>
        <a:defRPr sz="1633" kern="1200">
          <a:solidFill>
            <a:schemeClr val="tx1"/>
          </a:solidFill>
          <a:latin typeface="Open Sans" pitchFamily="2" charset="0"/>
          <a:ea typeface="Open Sans" pitchFamily="2" charset="0"/>
          <a:cs typeface="Open Sans" pitchFamily="2" charset="0"/>
        </a:defRPr>
      </a:lvl3pPr>
      <a:lvl4pPr marL="1600210" indent="-228602" algn="l" defTabSz="914406" rtl="0" eaLnBrk="1" latinLnBrk="0" hangingPunct="1">
        <a:lnSpc>
          <a:spcPts val="2177"/>
        </a:lnSpc>
        <a:spcBef>
          <a:spcPts val="500"/>
        </a:spcBef>
        <a:buFont typeface="Arial" panose="020B0604020202020204" pitchFamily="34" charset="0"/>
        <a:buChar char="•"/>
        <a:defRPr sz="1633" kern="1200">
          <a:solidFill>
            <a:schemeClr val="tx1"/>
          </a:solidFill>
          <a:latin typeface="Open Sans" pitchFamily="2" charset="0"/>
          <a:ea typeface="Open Sans" pitchFamily="2" charset="0"/>
          <a:cs typeface="Open Sans" pitchFamily="2" charset="0"/>
        </a:defRPr>
      </a:lvl4pPr>
      <a:lvl5pPr marL="2057413" indent="-228602" algn="l" defTabSz="914406" rtl="0" eaLnBrk="1" latinLnBrk="0" hangingPunct="1">
        <a:lnSpc>
          <a:spcPts val="2177"/>
        </a:lnSpc>
        <a:spcBef>
          <a:spcPts val="500"/>
        </a:spcBef>
        <a:buFont typeface="Arial" panose="020B0604020202020204" pitchFamily="34" charset="0"/>
        <a:buChar char="•"/>
        <a:defRPr sz="1633" kern="1200">
          <a:solidFill>
            <a:schemeClr val="tx1"/>
          </a:solidFill>
          <a:latin typeface="Open Sans" pitchFamily="2" charset="0"/>
          <a:ea typeface="Open Sans" pitchFamily="2" charset="0"/>
          <a:cs typeface="Open Sans" pitchFamily="2" charset="0"/>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9"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3">
          <p15:clr>
            <a:srgbClr val="F26B43"/>
          </p15:clr>
        </p15:guide>
        <p15:guide id="2" pos="419">
          <p15:clr>
            <a:srgbClr val="F26B43"/>
          </p15:clr>
        </p15:guide>
        <p15:guide id="3" pos="646">
          <p15:clr>
            <a:srgbClr val="F26B43"/>
          </p15:clr>
        </p15:guide>
        <p15:guide id="4" pos="873">
          <p15:clr>
            <a:srgbClr val="F26B43"/>
          </p15:clr>
        </p15:guide>
        <p15:guide id="5" pos="1100">
          <p15:clr>
            <a:srgbClr val="F26B43"/>
          </p15:clr>
        </p15:guide>
        <p15:guide id="6" pos="1327">
          <p15:clr>
            <a:srgbClr val="F26B43"/>
          </p15:clr>
        </p15:guide>
        <p15:guide id="7" pos="1553">
          <p15:clr>
            <a:srgbClr val="F26B43"/>
          </p15:clr>
        </p15:guide>
        <p15:guide id="8" pos="1780">
          <p15:clr>
            <a:srgbClr val="F26B43"/>
          </p15:clr>
        </p15:guide>
        <p15:guide id="9" pos="2007">
          <p15:clr>
            <a:srgbClr val="F26B43"/>
          </p15:clr>
        </p15:guide>
        <p15:guide id="10" pos="2234">
          <p15:clr>
            <a:srgbClr val="F26B43"/>
          </p15:clr>
        </p15:guide>
        <p15:guide id="11" pos="2460">
          <p15:clr>
            <a:srgbClr val="F26B43"/>
          </p15:clr>
        </p15:guide>
        <p15:guide id="12" pos="2687">
          <p15:clr>
            <a:srgbClr val="F26B43"/>
          </p15:clr>
        </p15:guide>
        <p15:guide id="13" pos="2914">
          <p15:clr>
            <a:srgbClr val="F26B43"/>
          </p15:clr>
        </p15:guide>
        <p15:guide id="14" pos="3141">
          <p15:clr>
            <a:srgbClr val="F26B43"/>
          </p15:clr>
        </p15:guide>
        <p15:guide id="15" pos="3368">
          <p15:clr>
            <a:srgbClr val="F26B43"/>
          </p15:clr>
        </p15:guide>
        <p15:guide id="16" pos="3594">
          <p15:clr>
            <a:srgbClr val="F26B43"/>
          </p15:clr>
        </p15:guide>
        <p15:guide id="17" pos="3821">
          <p15:clr>
            <a:srgbClr val="F26B43"/>
          </p15:clr>
        </p15:guide>
        <p15:guide id="18" pos="4048">
          <p15:clr>
            <a:srgbClr val="F26B43"/>
          </p15:clr>
        </p15:guide>
        <p15:guide id="19" pos="4275">
          <p15:clr>
            <a:srgbClr val="F26B43"/>
          </p15:clr>
        </p15:guide>
        <p15:guide id="20" pos="4501">
          <p15:clr>
            <a:srgbClr val="F26B43"/>
          </p15:clr>
        </p15:guide>
        <p15:guide id="21" pos="4728">
          <p15:clr>
            <a:srgbClr val="F26B43"/>
          </p15:clr>
        </p15:guide>
        <p15:guide id="22" pos="4955">
          <p15:clr>
            <a:srgbClr val="F26B43"/>
          </p15:clr>
        </p15:guide>
        <p15:guide id="23" pos="5182">
          <p15:clr>
            <a:srgbClr val="F26B43"/>
          </p15:clr>
        </p15:guide>
        <p15:guide id="24" pos="5408">
          <p15:clr>
            <a:srgbClr val="F26B43"/>
          </p15:clr>
        </p15:guide>
        <p15:guide id="25" pos="5635">
          <p15:clr>
            <a:srgbClr val="F26B43"/>
          </p15:clr>
        </p15:guide>
        <p15:guide id="26" pos="5862">
          <p15:clr>
            <a:srgbClr val="F26B43"/>
          </p15:clr>
        </p15:guide>
        <p15:guide id="27" pos="6089">
          <p15:clr>
            <a:srgbClr val="F26B43"/>
          </p15:clr>
        </p15:guide>
        <p15:guide id="28" pos="6316">
          <p15:clr>
            <a:srgbClr val="F26B43"/>
          </p15:clr>
        </p15:guide>
        <p15:guide id="29" pos="6542">
          <p15:clr>
            <a:srgbClr val="F26B43"/>
          </p15:clr>
        </p15:guide>
        <p15:guide id="30" orient="horz" pos="113">
          <p15:clr>
            <a:srgbClr val="F26B43"/>
          </p15:clr>
        </p15:guide>
        <p15:guide id="31" orient="horz" pos="340">
          <p15:clr>
            <a:srgbClr val="F26B43"/>
          </p15:clr>
        </p15:guide>
        <p15:guide id="32" orient="horz" pos="567">
          <p15:clr>
            <a:srgbClr val="F26B43"/>
          </p15:clr>
        </p15:guide>
        <p15:guide id="33" orient="horz" pos="794">
          <p15:clr>
            <a:srgbClr val="F26B43"/>
          </p15:clr>
        </p15:guide>
        <p15:guide id="34" orient="horz" pos="1020">
          <p15:clr>
            <a:srgbClr val="F26B43"/>
          </p15:clr>
        </p15:guide>
        <p15:guide id="35" orient="horz" pos="1247">
          <p15:clr>
            <a:srgbClr val="F26B43"/>
          </p15:clr>
        </p15:guide>
        <p15:guide id="36" orient="horz" pos="1474">
          <p15:clr>
            <a:srgbClr val="F26B43"/>
          </p15:clr>
        </p15:guide>
        <p15:guide id="37" orient="horz" pos="1701">
          <p15:clr>
            <a:srgbClr val="F26B43"/>
          </p15:clr>
        </p15:guide>
        <p15:guide id="38" orient="horz" pos="1927">
          <p15:clr>
            <a:srgbClr val="F26B43"/>
          </p15:clr>
        </p15:guide>
        <p15:guide id="39" orient="horz" pos="2154">
          <p15:clr>
            <a:srgbClr val="F26B43"/>
          </p15:clr>
        </p15:guide>
        <p15:guide id="40" orient="horz" pos="2381">
          <p15:clr>
            <a:srgbClr val="F26B43"/>
          </p15:clr>
        </p15:guide>
        <p15:guide id="41" orient="horz" pos="2608">
          <p15:clr>
            <a:srgbClr val="F26B43"/>
          </p15:clr>
        </p15:guide>
        <p15:guide id="42" orient="horz" pos="2835">
          <p15:clr>
            <a:srgbClr val="F26B43"/>
          </p15:clr>
        </p15:guide>
        <p15:guide id="43" orient="horz" pos="3061">
          <p15:clr>
            <a:srgbClr val="F26B43"/>
          </p15:clr>
        </p15:guide>
        <p15:guide id="44" orient="horz" pos="3288">
          <p15:clr>
            <a:srgbClr val="F26B43"/>
          </p15:clr>
        </p15:guide>
        <p15:guide id="45" orient="horz" pos="3515">
          <p15:clr>
            <a:srgbClr val="F26B43"/>
          </p15:clr>
        </p15:guide>
        <p15:guide id="46" orient="horz" pos="3742">
          <p15:clr>
            <a:srgbClr val="F26B43"/>
          </p15:clr>
        </p15:guide>
        <p15:guide id="47" orient="horz" pos="3968">
          <p15:clr>
            <a:srgbClr val="F26B43"/>
          </p15:clr>
        </p15:guide>
        <p15:guide id="48" orient="horz" pos="4195">
          <p15:clr>
            <a:srgbClr val="F26B43"/>
          </p15:clr>
        </p15:guide>
        <p15:guide id="49" orient="horz" pos="4422">
          <p15:clr>
            <a:srgbClr val="F26B43"/>
          </p15:clr>
        </p15:guide>
        <p15:guide id="50" orient="horz" pos="464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69420" y="816317"/>
            <a:ext cx="9852728" cy="979757"/>
          </a:xfrm>
          <a:prstGeom prst="rect">
            <a:avLst/>
          </a:prstGeom>
        </p:spPr>
        <p:txBody>
          <a:bodyPr vert="horz" lIns="0" tIns="0" rIns="0" bIns="0" rtlCol="0" anchor="t" anchorCtr="0">
            <a:normAutofit/>
          </a:bodyPr>
          <a:lstStyle/>
          <a:p>
            <a:r>
              <a:rPr lang="pl-PL" dirty="0"/>
              <a:t>Kliknij, aby edytować styl</a:t>
            </a:r>
            <a:endParaRPr lang="en-US" dirty="0"/>
          </a:p>
        </p:txBody>
      </p:sp>
      <p:sp>
        <p:nvSpPr>
          <p:cNvPr id="3" name="Text Placeholder 2"/>
          <p:cNvSpPr>
            <a:spLocks noGrp="1"/>
          </p:cNvSpPr>
          <p:nvPr>
            <p:ph type="body" idx="1"/>
          </p:nvPr>
        </p:nvSpPr>
        <p:spPr>
          <a:xfrm>
            <a:off x="1169855" y="1796072"/>
            <a:ext cx="9852729" cy="4245613"/>
          </a:xfrm>
          <a:prstGeom prst="rect">
            <a:avLst/>
          </a:prstGeom>
        </p:spPr>
        <p:txBody>
          <a:bodyPr vert="horz" lIns="0" tIns="0" rIns="0" bIns="0" rtlCol="0">
            <a:normAutofit/>
          </a:bodyPr>
          <a:lstStyle/>
          <a:p>
            <a:pPr lvl="0"/>
            <a:r>
              <a:rPr lang="pl-PL" dirty="0"/>
              <a:t>Kliknij, aby edytować style wzorca tekstu</a:t>
            </a:r>
          </a:p>
          <a:p>
            <a:pPr lvl="1"/>
            <a:r>
              <a:rPr lang="pl-PL" dirty="0"/>
              <a:t>Drugi poziom</a:t>
            </a:r>
          </a:p>
          <a:p>
            <a:pPr lvl="2"/>
            <a:r>
              <a:rPr lang="pl-PL" dirty="0"/>
              <a:t>Trzeci poziom</a:t>
            </a:r>
            <a:endParaRPr lang="en-US" dirty="0"/>
          </a:p>
        </p:txBody>
      </p:sp>
      <p:sp>
        <p:nvSpPr>
          <p:cNvPr id="10" name="Prostokąt 9">
            <a:extLst>
              <a:ext uri="{FF2B5EF4-FFF2-40B4-BE49-F238E27FC236}">
                <a16:creationId xmlns:a16="http://schemas.microsoft.com/office/drawing/2014/main" id="{617E16B8-2BD0-D12E-978E-94E428DF9717}"/>
              </a:ext>
            </a:extLst>
          </p:cNvPr>
          <p:cNvSpPr/>
          <p:nvPr userDrawn="1"/>
        </p:nvSpPr>
        <p:spPr>
          <a:xfrm>
            <a:off x="1169813" y="1"/>
            <a:ext cx="1232383" cy="1627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99" dirty="0">
              <a:latin typeface="Open Sans" panose="020B0606030504020204" pitchFamily="34" charset="0"/>
            </a:endParaRPr>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2402196" y="1"/>
            <a:ext cx="8619951" cy="16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99" dirty="0">
              <a:latin typeface="Open Sans" panose="020B0606030504020204" pitchFamily="34" charset="0"/>
            </a:endParaRPr>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9789804" y="6368270"/>
            <a:ext cx="1231537" cy="163293"/>
          </a:xfrm>
          <a:prstGeom prst="rect">
            <a:avLst/>
          </a:prstGeom>
          <a:noFill/>
        </p:spPr>
        <p:txBody>
          <a:bodyPr vert="horz" lIns="0" tIns="72000" rIns="0" bIns="72000" rtlCol="0" anchor="ctr" anchorCtr="0"/>
          <a:lstStyle>
            <a:lvl1pPr algn="r">
              <a:defRPr sz="721">
                <a:solidFill>
                  <a:schemeClr val="tx2"/>
                </a:solidFill>
                <a:latin typeface="Open Sans" pitchFamily="2" charset="0"/>
                <a:ea typeface="Open Sans" pitchFamily="2" charset="0"/>
                <a:cs typeface="Open Sans" pitchFamily="2" charset="0"/>
              </a:defRPr>
            </a:lvl1pPr>
          </a:lstStyle>
          <a:p>
            <a:fld id="{EB4015AA-59F6-416B-87A6-8E3D940284E2}" type="slidenum">
              <a:rPr lang="pl-PL" smtClean="0"/>
              <a:pPr/>
              <a:t>‹#›</a:t>
            </a:fld>
            <a:endParaRPr lang="pl-PL" dirty="0"/>
          </a:p>
        </p:txBody>
      </p:sp>
      <p:sp>
        <p:nvSpPr>
          <p:cNvPr id="7" name="Prostokąt 6">
            <a:extLst>
              <a:ext uri="{FF2B5EF4-FFF2-40B4-BE49-F238E27FC236}">
                <a16:creationId xmlns:a16="http://schemas.microsoft.com/office/drawing/2014/main" id="{4C2A84FB-402E-BB6C-632B-D1ADD49B7D8C}"/>
              </a:ext>
            </a:extLst>
          </p:cNvPr>
          <p:cNvSpPr/>
          <p:nvPr userDrawn="1"/>
        </p:nvSpPr>
        <p:spPr>
          <a:xfrm>
            <a:off x="9790200" y="6695263"/>
            <a:ext cx="1232383" cy="16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99" dirty="0">
              <a:latin typeface="Open Sans" panose="020B0606030504020204" pitchFamily="34" charset="0"/>
            </a:endParaRPr>
          </a:p>
        </p:txBody>
      </p:sp>
    </p:spTree>
    <p:extLst>
      <p:ext uri="{BB962C8B-B14F-4D97-AF65-F5344CB8AC3E}">
        <p14:creationId xmlns:p14="http://schemas.microsoft.com/office/powerpoint/2010/main" val="269484200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Lst>
  <p:hf hdr="0" ftr="0"/>
  <p:txStyles>
    <p:titleStyle>
      <a:lvl1pPr algn="l" defTabSz="727515" rtl="0" eaLnBrk="1" latinLnBrk="0" hangingPunct="1">
        <a:lnSpc>
          <a:spcPts val="2598"/>
        </a:lnSpc>
        <a:spcBef>
          <a:spcPct val="0"/>
        </a:spcBef>
        <a:buNone/>
        <a:defRPr sz="2021" b="1" kern="1200">
          <a:solidFill>
            <a:schemeClr val="tx2"/>
          </a:solidFill>
          <a:latin typeface="Open Sans" pitchFamily="2" charset="0"/>
          <a:ea typeface="Open Sans" pitchFamily="2" charset="0"/>
          <a:cs typeface="Open Sans" pitchFamily="2" charset="0"/>
        </a:defRPr>
      </a:lvl1pPr>
    </p:titleStyle>
    <p:bodyStyle>
      <a:lvl1pPr marL="181879" indent="-181879" algn="l" defTabSz="727515" rtl="0" eaLnBrk="1" latinLnBrk="0" hangingPunct="1">
        <a:lnSpc>
          <a:spcPts val="1732"/>
        </a:lnSpc>
        <a:spcBef>
          <a:spcPts val="796"/>
        </a:spcBef>
        <a:buClr>
          <a:schemeClr val="accent1"/>
        </a:buClr>
        <a:buFontTx/>
        <a:buBlip>
          <a:blip r:embed="rId16"/>
        </a:buBlip>
        <a:defRPr sz="1299" kern="1200">
          <a:solidFill>
            <a:schemeClr val="tx1"/>
          </a:solidFill>
          <a:latin typeface="Open Sans" pitchFamily="2" charset="0"/>
          <a:ea typeface="Open Sans" pitchFamily="2" charset="0"/>
          <a:cs typeface="Open Sans" pitchFamily="2" charset="0"/>
        </a:defRPr>
      </a:lvl1pPr>
      <a:lvl2pPr marL="545635" indent="-181879" algn="l" defTabSz="727515" rtl="0" eaLnBrk="1" latinLnBrk="0" hangingPunct="1">
        <a:lnSpc>
          <a:spcPts val="1732"/>
        </a:lnSpc>
        <a:spcBef>
          <a:spcPts val="398"/>
        </a:spcBef>
        <a:buFontTx/>
        <a:buBlip>
          <a:blip r:embed="rId17"/>
        </a:buBlip>
        <a:defRPr sz="1299" kern="1200">
          <a:solidFill>
            <a:schemeClr val="tx1"/>
          </a:solidFill>
          <a:latin typeface="Open Sans" pitchFamily="2" charset="0"/>
          <a:ea typeface="Open Sans" pitchFamily="2" charset="0"/>
          <a:cs typeface="Open Sans" pitchFamily="2" charset="0"/>
        </a:defRPr>
      </a:lvl2pPr>
      <a:lvl3pPr marL="909394" indent="-181879" algn="l" defTabSz="727515" rtl="0" eaLnBrk="1" latinLnBrk="0" hangingPunct="1">
        <a:lnSpc>
          <a:spcPts val="1732"/>
        </a:lnSpc>
        <a:spcBef>
          <a:spcPts val="398"/>
        </a:spcBef>
        <a:buFontTx/>
        <a:buBlip>
          <a:blip r:embed="rId18"/>
        </a:buBlip>
        <a:defRPr sz="1299" kern="1200">
          <a:solidFill>
            <a:schemeClr val="tx1"/>
          </a:solidFill>
          <a:latin typeface="Open Sans" pitchFamily="2" charset="0"/>
          <a:ea typeface="Open Sans" pitchFamily="2" charset="0"/>
          <a:cs typeface="Open Sans" pitchFamily="2" charset="0"/>
        </a:defRPr>
      </a:lvl3pPr>
      <a:lvl4pPr marL="1273150" indent="-181879" algn="l" defTabSz="727515" rtl="0" eaLnBrk="1" latinLnBrk="0" hangingPunct="1">
        <a:lnSpc>
          <a:spcPts val="1732"/>
        </a:lnSpc>
        <a:spcBef>
          <a:spcPts val="398"/>
        </a:spcBef>
        <a:buFont typeface="Arial" panose="020B0604020202020204" pitchFamily="34" charset="0"/>
        <a:buChar char="•"/>
        <a:defRPr sz="1299" kern="1200">
          <a:solidFill>
            <a:schemeClr val="tx1"/>
          </a:solidFill>
          <a:latin typeface="Open Sans" pitchFamily="2" charset="0"/>
          <a:ea typeface="Open Sans" pitchFamily="2" charset="0"/>
          <a:cs typeface="Open Sans" pitchFamily="2" charset="0"/>
        </a:defRPr>
      </a:lvl4pPr>
      <a:lvl5pPr marL="1636907" indent="-181879" algn="l" defTabSz="727515" rtl="0" eaLnBrk="1" latinLnBrk="0" hangingPunct="1">
        <a:lnSpc>
          <a:spcPts val="1732"/>
        </a:lnSpc>
        <a:spcBef>
          <a:spcPts val="398"/>
        </a:spcBef>
        <a:buFont typeface="Arial" panose="020B0604020202020204" pitchFamily="34" charset="0"/>
        <a:buChar char="•"/>
        <a:defRPr sz="1299" kern="1200">
          <a:solidFill>
            <a:schemeClr val="tx1"/>
          </a:solidFill>
          <a:latin typeface="Open Sans" pitchFamily="2" charset="0"/>
          <a:ea typeface="Open Sans" pitchFamily="2" charset="0"/>
          <a:cs typeface="Open Sans" pitchFamily="2" charset="0"/>
        </a:defRPr>
      </a:lvl5pPr>
      <a:lvl6pPr marL="2000665" indent="-181879" algn="l" defTabSz="727515"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4422" indent="-181879" algn="l" defTabSz="727515"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8180" indent="-181879" algn="l" defTabSz="727515"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1936" indent="-181879" algn="l" defTabSz="727515"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p:bodyStyle>
    <p:otherStyle>
      <a:defPPr>
        <a:defRPr lang="en-US"/>
      </a:defPPr>
      <a:lvl1pPr marL="0" algn="l" defTabSz="727515" rtl="0" eaLnBrk="1" latinLnBrk="0" hangingPunct="1">
        <a:defRPr sz="1432" kern="1200">
          <a:solidFill>
            <a:schemeClr val="tx1"/>
          </a:solidFill>
          <a:latin typeface="+mn-lt"/>
          <a:ea typeface="+mn-ea"/>
          <a:cs typeface="+mn-cs"/>
        </a:defRPr>
      </a:lvl1pPr>
      <a:lvl2pPr marL="363757" algn="l" defTabSz="727515" rtl="0" eaLnBrk="1" latinLnBrk="0" hangingPunct="1">
        <a:defRPr sz="1432" kern="1200">
          <a:solidFill>
            <a:schemeClr val="tx1"/>
          </a:solidFill>
          <a:latin typeface="+mn-lt"/>
          <a:ea typeface="+mn-ea"/>
          <a:cs typeface="+mn-cs"/>
        </a:defRPr>
      </a:lvl2pPr>
      <a:lvl3pPr marL="727515" algn="l" defTabSz="727515" rtl="0" eaLnBrk="1" latinLnBrk="0" hangingPunct="1">
        <a:defRPr sz="1432" kern="1200">
          <a:solidFill>
            <a:schemeClr val="tx1"/>
          </a:solidFill>
          <a:latin typeface="+mn-lt"/>
          <a:ea typeface="+mn-ea"/>
          <a:cs typeface="+mn-cs"/>
        </a:defRPr>
      </a:lvl3pPr>
      <a:lvl4pPr marL="1091272" algn="l" defTabSz="727515" rtl="0" eaLnBrk="1" latinLnBrk="0" hangingPunct="1">
        <a:defRPr sz="1432" kern="1200">
          <a:solidFill>
            <a:schemeClr val="tx1"/>
          </a:solidFill>
          <a:latin typeface="+mn-lt"/>
          <a:ea typeface="+mn-ea"/>
          <a:cs typeface="+mn-cs"/>
        </a:defRPr>
      </a:lvl4pPr>
      <a:lvl5pPr marL="1455029" algn="l" defTabSz="727515" rtl="0" eaLnBrk="1" latinLnBrk="0" hangingPunct="1">
        <a:defRPr sz="1432" kern="1200">
          <a:solidFill>
            <a:schemeClr val="tx1"/>
          </a:solidFill>
          <a:latin typeface="+mn-lt"/>
          <a:ea typeface="+mn-ea"/>
          <a:cs typeface="+mn-cs"/>
        </a:defRPr>
      </a:lvl5pPr>
      <a:lvl6pPr marL="1818786" algn="l" defTabSz="727515" rtl="0" eaLnBrk="1" latinLnBrk="0" hangingPunct="1">
        <a:defRPr sz="1432" kern="1200">
          <a:solidFill>
            <a:schemeClr val="tx1"/>
          </a:solidFill>
          <a:latin typeface="+mn-lt"/>
          <a:ea typeface="+mn-ea"/>
          <a:cs typeface="+mn-cs"/>
        </a:defRPr>
      </a:lvl6pPr>
      <a:lvl7pPr marL="2182544" algn="l" defTabSz="727515" rtl="0" eaLnBrk="1" latinLnBrk="0" hangingPunct="1">
        <a:defRPr sz="1432" kern="1200">
          <a:solidFill>
            <a:schemeClr val="tx1"/>
          </a:solidFill>
          <a:latin typeface="+mn-lt"/>
          <a:ea typeface="+mn-ea"/>
          <a:cs typeface="+mn-cs"/>
        </a:defRPr>
      </a:lvl7pPr>
      <a:lvl8pPr marL="2546301" algn="l" defTabSz="727515" rtl="0" eaLnBrk="1" latinLnBrk="0" hangingPunct="1">
        <a:defRPr sz="1432" kern="1200">
          <a:solidFill>
            <a:schemeClr val="tx1"/>
          </a:solidFill>
          <a:latin typeface="+mn-lt"/>
          <a:ea typeface="+mn-ea"/>
          <a:cs typeface="+mn-cs"/>
        </a:defRPr>
      </a:lvl8pPr>
      <a:lvl9pPr marL="2910058" algn="l" defTabSz="727515" rtl="0" eaLnBrk="1" latinLnBrk="0" hangingPunct="1">
        <a:defRPr sz="1432"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3">
          <p15:clr>
            <a:srgbClr val="F26B43"/>
          </p15:clr>
        </p15:guide>
        <p15:guide id="2" pos="419">
          <p15:clr>
            <a:srgbClr val="F26B43"/>
          </p15:clr>
        </p15:guide>
        <p15:guide id="3" pos="646">
          <p15:clr>
            <a:srgbClr val="F26B43"/>
          </p15:clr>
        </p15:guide>
        <p15:guide id="4" pos="873">
          <p15:clr>
            <a:srgbClr val="F26B43"/>
          </p15:clr>
        </p15:guide>
        <p15:guide id="5" pos="1100">
          <p15:clr>
            <a:srgbClr val="F26B43"/>
          </p15:clr>
        </p15:guide>
        <p15:guide id="6" pos="1327">
          <p15:clr>
            <a:srgbClr val="F26B43"/>
          </p15:clr>
        </p15:guide>
        <p15:guide id="7" pos="1553">
          <p15:clr>
            <a:srgbClr val="F26B43"/>
          </p15:clr>
        </p15:guide>
        <p15:guide id="8" pos="1780">
          <p15:clr>
            <a:srgbClr val="F26B43"/>
          </p15:clr>
        </p15:guide>
        <p15:guide id="9" pos="2007">
          <p15:clr>
            <a:srgbClr val="F26B43"/>
          </p15:clr>
        </p15:guide>
        <p15:guide id="10" pos="2234">
          <p15:clr>
            <a:srgbClr val="F26B43"/>
          </p15:clr>
        </p15:guide>
        <p15:guide id="11" pos="2460">
          <p15:clr>
            <a:srgbClr val="F26B43"/>
          </p15:clr>
        </p15:guide>
        <p15:guide id="12" pos="2687">
          <p15:clr>
            <a:srgbClr val="F26B43"/>
          </p15:clr>
        </p15:guide>
        <p15:guide id="13" pos="2914">
          <p15:clr>
            <a:srgbClr val="F26B43"/>
          </p15:clr>
        </p15:guide>
        <p15:guide id="14" pos="3141">
          <p15:clr>
            <a:srgbClr val="F26B43"/>
          </p15:clr>
        </p15:guide>
        <p15:guide id="15" pos="3368">
          <p15:clr>
            <a:srgbClr val="F26B43"/>
          </p15:clr>
        </p15:guide>
        <p15:guide id="16" pos="3594">
          <p15:clr>
            <a:srgbClr val="F26B43"/>
          </p15:clr>
        </p15:guide>
        <p15:guide id="17" pos="3821">
          <p15:clr>
            <a:srgbClr val="F26B43"/>
          </p15:clr>
        </p15:guide>
        <p15:guide id="18" pos="4048">
          <p15:clr>
            <a:srgbClr val="F26B43"/>
          </p15:clr>
        </p15:guide>
        <p15:guide id="19" pos="4275">
          <p15:clr>
            <a:srgbClr val="F26B43"/>
          </p15:clr>
        </p15:guide>
        <p15:guide id="20" pos="4501">
          <p15:clr>
            <a:srgbClr val="F26B43"/>
          </p15:clr>
        </p15:guide>
        <p15:guide id="21" pos="4728">
          <p15:clr>
            <a:srgbClr val="F26B43"/>
          </p15:clr>
        </p15:guide>
        <p15:guide id="22" pos="4955">
          <p15:clr>
            <a:srgbClr val="F26B43"/>
          </p15:clr>
        </p15:guide>
        <p15:guide id="23" pos="5182">
          <p15:clr>
            <a:srgbClr val="F26B43"/>
          </p15:clr>
        </p15:guide>
        <p15:guide id="24" pos="5408">
          <p15:clr>
            <a:srgbClr val="F26B43"/>
          </p15:clr>
        </p15:guide>
        <p15:guide id="25" pos="5635">
          <p15:clr>
            <a:srgbClr val="F26B43"/>
          </p15:clr>
        </p15:guide>
        <p15:guide id="26" pos="5862">
          <p15:clr>
            <a:srgbClr val="F26B43"/>
          </p15:clr>
        </p15:guide>
        <p15:guide id="27" pos="6089">
          <p15:clr>
            <a:srgbClr val="F26B43"/>
          </p15:clr>
        </p15:guide>
        <p15:guide id="28" pos="6316">
          <p15:clr>
            <a:srgbClr val="F26B43"/>
          </p15:clr>
        </p15:guide>
        <p15:guide id="29" pos="6542">
          <p15:clr>
            <a:srgbClr val="F26B43"/>
          </p15:clr>
        </p15:guide>
        <p15:guide id="30" orient="horz" pos="113">
          <p15:clr>
            <a:srgbClr val="F26B43"/>
          </p15:clr>
        </p15:guide>
        <p15:guide id="31" orient="horz" pos="340">
          <p15:clr>
            <a:srgbClr val="F26B43"/>
          </p15:clr>
        </p15:guide>
        <p15:guide id="32" orient="horz" pos="567">
          <p15:clr>
            <a:srgbClr val="F26B43"/>
          </p15:clr>
        </p15:guide>
        <p15:guide id="33" orient="horz" pos="794">
          <p15:clr>
            <a:srgbClr val="F26B43"/>
          </p15:clr>
        </p15:guide>
        <p15:guide id="34" orient="horz" pos="1020">
          <p15:clr>
            <a:srgbClr val="F26B43"/>
          </p15:clr>
        </p15:guide>
        <p15:guide id="35" orient="horz" pos="1247">
          <p15:clr>
            <a:srgbClr val="F26B43"/>
          </p15:clr>
        </p15:guide>
        <p15:guide id="36" orient="horz" pos="1474">
          <p15:clr>
            <a:srgbClr val="F26B43"/>
          </p15:clr>
        </p15:guide>
        <p15:guide id="37" orient="horz" pos="1701">
          <p15:clr>
            <a:srgbClr val="F26B43"/>
          </p15:clr>
        </p15:guide>
        <p15:guide id="38" orient="horz" pos="1927">
          <p15:clr>
            <a:srgbClr val="F26B43"/>
          </p15:clr>
        </p15:guide>
        <p15:guide id="39" orient="horz" pos="2154">
          <p15:clr>
            <a:srgbClr val="F26B43"/>
          </p15:clr>
        </p15:guide>
        <p15:guide id="40" orient="horz" pos="2381">
          <p15:clr>
            <a:srgbClr val="F26B43"/>
          </p15:clr>
        </p15:guide>
        <p15:guide id="41" orient="horz" pos="2608">
          <p15:clr>
            <a:srgbClr val="F26B43"/>
          </p15:clr>
        </p15:guide>
        <p15:guide id="42" orient="horz" pos="2835">
          <p15:clr>
            <a:srgbClr val="F26B43"/>
          </p15:clr>
        </p15:guide>
        <p15:guide id="43" orient="horz" pos="3061">
          <p15:clr>
            <a:srgbClr val="F26B43"/>
          </p15:clr>
        </p15:guide>
        <p15:guide id="44" orient="horz" pos="3288">
          <p15:clr>
            <a:srgbClr val="F26B43"/>
          </p15:clr>
        </p15:guide>
        <p15:guide id="45" orient="horz" pos="3515">
          <p15:clr>
            <a:srgbClr val="F26B43"/>
          </p15:clr>
        </p15:guide>
        <p15:guide id="46" orient="horz" pos="3742">
          <p15:clr>
            <a:srgbClr val="F26B43"/>
          </p15:clr>
        </p15:guide>
        <p15:guide id="47" orient="horz" pos="3968">
          <p15:clr>
            <a:srgbClr val="F26B43"/>
          </p15:clr>
        </p15:guide>
        <p15:guide id="48" orient="horz" pos="4195">
          <p15:clr>
            <a:srgbClr val="F26B43"/>
          </p15:clr>
        </p15:guide>
        <p15:guide id="49" orient="horz" pos="4422">
          <p15:clr>
            <a:srgbClr val="F26B43"/>
          </p15:clr>
        </p15:guide>
        <p15:guide id="50" orient="horz" pos="464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2" Type="http://schemas.openxmlformats.org/officeDocument/2006/relationships/hyperlink" Target="https://funduszeue.lubelskie.pl/lawp/aktualnosci/lawp-wzory-zalacznikow-niezbednych-do-rozliczania-projektu/" TargetMode="External"/><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3" Type="http://schemas.openxmlformats.org/officeDocument/2006/relationships/hyperlink" Target="https://www.funduszeeuropejskie.gov.pl/media/122927/zamowienia_udzielane_w_ramach_projektow.pdf" TargetMode="External"/><Relationship Id="rId2" Type="http://schemas.openxmlformats.org/officeDocument/2006/relationships/notesSlide" Target="../notesSlides/notesSlide21.xml"/><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hyperlink" Target="https://funduszeue.lubelskie.pl/poradniki/fundusze-europejskie-dla-lubelskiego-2021-2027/poznaj-systemy-informatyczne/" TargetMode="External"/><Relationship Id="rId2" Type="http://schemas.openxmlformats.org/officeDocument/2006/relationships/notesSlide" Target="../notesSlides/notesSlide3.xml"/><Relationship Id="rId1" Type="http://schemas.openxmlformats.org/officeDocument/2006/relationships/slideLayout" Target="../slideLayouts/slideLayout41.xml"/><Relationship Id="rId4" Type="http://schemas.openxmlformats.org/officeDocument/2006/relationships/image" Target="../media/image2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52.xml"/><Relationship Id="rId4" Type="http://schemas.openxmlformats.org/officeDocument/2006/relationships/hyperlink" Target="https://bazakonkurencyjnosci.funduszeeuropejskie.gov.pl/" TargetMode="Externa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5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5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3.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hyperlink" Target="https://www.funduszeeuropejskie.gov.pl/strony/o-funduszach/dokumenty/projekt-wytycznych-dotyczacych-sposobu-korygowania-nieprawidlowych-wydatkow-na-lata-2021-2027/"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40.xml"/><Relationship Id="rId4" Type="http://schemas.openxmlformats.org/officeDocument/2006/relationships/hyperlink" Target="mailto:lawp@lubelskie.p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funduszeue.lubelskie.pl/" TargetMode="External"/><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4DCAC-3E67-5099-82B2-0FC1A86C2DDD}"/>
            </a:ext>
          </a:extLst>
        </p:cNvPr>
        <p:cNvGrpSpPr/>
        <p:nvPr/>
      </p:nvGrpSpPr>
      <p:grpSpPr>
        <a:xfrm>
          <a:off x="0" y="0"/>
          <a:ext cx="0" cy="0"/>
          <a:chOff x="0" y="0"/>
          <a:chExt cx="0" cy="0"/>
        </a:xfrm>
      </p:grpSpPr>
      <p:pic>
        <p:nvPicPr>
          <p:cNvPr id="22" name="Obraz 21">
            <a:extLst>
              <a:ext uri="{FF2B5EF4-FFF2-40B4-BE49-F238E27FC236}">
                <a16:creationId xmlns:a16="http://schemas.microsoft.com/office/drawing/2014/main" id="{003BBFBD-B6C7-2FB1-EA34-CF1373E3540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4573" cy="6858000"/>
          </a:xfrm>
          <a:prstGeom prst="rect">
            <a:avLst/>
          </a:prstGeom>
        </p:spPr>
      </p:pic>
      <p:sp>
        <p:nvSpPr>
          <p:cNvPr id="13" name="Tytuł 12">
            <a:extLst>
              <a:ext uri="{FF2B5EF4-FFF2-40B4-BE49-F238E27FC236}">
                <a16:creationId xmlns:a16="http://schemas.microsoft.com/office/drawing/2014/main" id="{DF924B75-CA0A-5D0A-4510-C296611A03B0}"/>
              </a:ext>
              <a:ext uri="{C183D7F6-B498-43B3-948B-1728B52AA6E4}">
                <adec:decorative xmlns:adec="http://schemas.microsoft.com/office/drawing/2017/decorative" val="0"/>
              </a:ext>
            </a:extLst>
          </p:cNvPr>
          <p:cNvSpPr txBox="1">
            <a:spLocks noGrp="1"/>
          </p:cNvSpPr>
          <p:nvPr>
            <p:ph type="title" idx="4294967295"/>
          </p:nvPr>
        </p:nvSpPr>
        <p:spPr>
          <a:xfrm>
            <a:off x="1463994" y="2073566"/>
            <a:ext cx="9069893" cy="25545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pl-PL" sz="4000" b="1" i="0" u="none" strike="noStrike" kern="1200" cap="none" spc="0" normalizeH="0" baseline="0" noProof="0" dirty="0">
                <a:ln>
                  <a:noFill/>
                </a:ln>
                <a:solidFill>
                  <a:srgbClr val="003399"/>
                </a:solidFill>
                <a:effectLst/>
                <a:uLnTx/>
                <a:uFillTx/>
                <a:latin typeface="Open Sans" panose="020B0606030504020204" pitchFamily="34" charset="0"/>
                <a:ea typeface="Open Sans" panose="020B0606030504020204" pitchFamily="34" charset="0"/>
                <a:cs typeface="Open Sans" panose="020B0606030504020204" pitchFamily="34" charset="0"/>
              </a:rPr>
              <a:t>Szkolenie z zasad realizacji i promocji projektów LAWP</a:t>
            </a:r>
            <a:br>
              <a:rPr kumimoji="0" lang="pl-PL" sz="40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pl-PL" sz="4000" b="0" i="0" u="none" strike="noStrike" kern="1200" cap="none" spc="0" normalizeH="0" baseline="0" noProof="0" dirty="0">
                <a:ln>
                  <a:noFill/>
                </a:ln>
                <a:solidFill>
                  <a:srgbClr val="003399"/>
                </a:solidFill>
                <a:effectLst/>
                <a:uLnTx/>
                <a:uFillTx/>
                <a:latin typeface="Open Sans" panose="020B0606030504020204" pitchFamily="34" charset="0"/>
                <a:ea typeface="Open Sans" panose="020B0606030504020204" pitchFamily="34" charset="0"/>
                <a:cs typeface="Open Sans" panose="020B0606030504020204" pitchFamily="34" charset="0"/>
              </a:rPr>
              <a:t>Fundusze Europejskie</a:t>
            </a:r>
            <a:br>
              <a:rPr kumimoji="0" lang="pl-PL" sz="4000" b="0" i="0" u="none" strike="noStrike" kern="1200" cap="none" spc="0" normalizeH="0" baseline="0" noProof="0" dirty="0">
                <a:ln>
                  <a:noFill/>
                </a:ln>
                <a:solidFill>
                  <a:srgbClr val="003399"/>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pl-PL" sz="4000" b="0" i="0" u="none" strike="noStrike" kern="1200" cap="none" spc="0" normalizeH="0" baseline="0" noProof="0" dirty="0">
                <a:ln>
                  <a:noFill/>
                </a:ln>
                <a:solidFill>
                  <a:srgbClr val="003399"/>
                </a:solidFill>
                <a:effectLst/>
                <a:uLnTx/>
                <a:uFillTx/>
                <a:latin typeface="Open Sans" panose="020B0606030504020204" pitchFamily="34" charset="0"/>
                <a:ea typeface="Open Sans" panose="020B0606030504020204" pitchFamily="34" charset="0"/>
                <a:cs typeface="Open Sans" panose="020B0606030504020204" pitchFamily="34" charset="0"/>
              </a:rPr>
              <a:t>dla Lubelskiego 2021-2027</a:t>
            </a:r>
            <a:endParaRPr kumimoji="0" lang="pl-PL" sz="4000" b="1" i="0" u="none" strike="noStrike" kern="1200" cap="none" spc="0" normalizeH="0" baseline="0" noProof="0" dirty="0">
              <a:ln>
                <a:noFill/>
              </a:ln>
              <a:solidFill>
                <a:srgbClr val="003399"/>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pole tekstowe 1">
            <a:extLst>
              <a:ext uri="{FF2B5EF4-FFF2-40B4-BE49-F238E27FC236}">
                <a16:creationId xmlns:a16="http://schemas.microsoft.com/office/drawing/2014/main" id="{4B0DDCDD-7EB7-5822-37FE-BDE0EE00B29A}"/>
              </a:ext>
            </a:extLst>
          </p:cNvPr>
          <p:cNvSpPr txBox="1"/>
          <p:nvPr/>
        </p:nvSpPr>
        <p:spPr>
          <a:xfrm>
            <a:off x="5662864" y="4561207"/>
            <a:ext cx="4971272" cy="584775"/>
          </a:xfrm>
          <a:prstGeom prst="rect">
            <a:avLst/>
          </a:prstGeom>
          <a:noFill/>
        </p:spPr>
        <p:txBody>
          <a:bodyPr wrap="square">
            <a:spAutoFit/>
          </a:bodyPr>
          <a:lstStyle/>
          <a:p>
            <a:r>
              <a:rPr lang="pl-PL" sz="3200" b="1" dirty="0">
                <a:solidFill>
                  <a:srgbClr val="003399"/>
                </a:solidFill>
                <a:latin typeface="Open Sans" panose="020B0606030504020204" pitchFamily="34" charset="0"/>
                <a:ea typeface="Open Sans" panose="020B0606030504020204" pitchFamily="34" charset="0"/>
                <a:cs typeface="Open Sans" panose="020B0606030504020204" pitchFamily="34" charset="0"/>
              </a:rPr>
              <a:t>30 czerwca 2026 r.</a:t>
            </a:r>
          </a:p>
        </p:txBody>
      </p:sp>
      <p:sp>
        <p:nvSpPr>
          <p:cNvPr id="4" name="Symbol zastępczy numeru slajdu 3">
            <a:extLst>
              <a:ext uri="{FF2B5EF4-FFF2-40B4-BE49-F238E27FC236}">
                <a16:creationId xmlns:a16="http://schemas.microsoft.com/office/drawing/2014/main" id="{7F1FBF07-6922-9718-492C-D64A2EBF6D03}"/>
              </a:ext>
              <a:ext uri="{C183D7F6-B498-43B3-948B-1728B52AA6E4}">
                <adec:decorative xmlns:adec="http://schemas.microsoft.com/office/drawing/2017/decorative" val="0"/>
              </a:ext>
            </a:extLst>
          </p:cNvPr>
          <p:cNvSpPr>
            <a:spLocks noGrp="1"/>
          </p:cNvSpPr>
          <p:nvPr>
            <p:ph type="sldNum" sz="quarter" idx="12"/>
          </p:nvPr>
        </p:nvSpPr>
        <p:spPr/>
        <p:txBody>
          <a:bodyPr/>
          <a:lstStyle/>
          <a:p>
            <a:fld id="{C8D2CB44-2317-474C-A6F4-83EF270746DA}" type="slidenum">
              <a:rPr lang="pl-PL" smtClean="0">
                <a:solidFill>
                  <a:srgbClr val="003399"/>
                </a:solidFill>
              </a:rPr>
              <a:t>1</a:t>
            </a:fld>
            <a:endParaRPr lang="pl-PL" dirty="0">
              <a:solidFill>
                <a:srgbClr val="003399"/>
              </a:solidFill>
            </a:endParaRPr>
          </a:p>
        </p:txBody>
      </p:sp>
    </p:spTree>
    <p:extLst>
      <p:ext uri="{BB962C8B-B14F-4D97-AF65-F5344CB8AC3E}">
        <p14:creationId xmlns:p14="http://schemas.microsoft.com/office/powerpoint/2010/main" val="1213781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6CFA3B0-F6DA-5FBA-A854-3E5E15800AFB}"/>
              </a:ext>
            </a:extLst>
          </p:cNvPr>
          <p:cNvSpPr>
            <a:spLocks noGrp="1"/>
          </p:cNvSpPr>
          <p:nvPr>
            <p:ph type="title"/>
          </p:nvPr>
        </p:nvSpPr>
        <p:spPr>
          <a:xfrm>
            <a:off x="449094" y="326437"/>
            <a:ext cx="9724260" cy="683656"/>
          </a:xfrm>
        </p:spPr>
        <p:txBody>
          <a:bodyPr>
            <a:noAutofit/>
          </a:bodyPr>
          <a:lstStyle/>
          <a:p>
            <a:r>
              <a:rPr lang="pl-PL" sz="2800" dirty="0">
                <a:solidFill>
                  <a:srgbClr val="003399"/>
                </a:solidFill>
                <a:latin typeface="Open Sans" panose="020B0606030504020204" pitchFamily="34" charset="0"/>
                <a:ea typeface="Open Sans" panose="020B0606030504020204" pitchFamily="34" charset="0"/>
                <a:cs typeface="Open Sans" panose="020B0606030504020204" pitchFamily="34" charset="0"/>
              </a:rPr>
              <a:t>Podstawowe dokumenty wymagane przy rozliczeniu wydatków cz. 5</a:t>
            </a:r>
            <a:br>
              <a:rPr lang="pl-PL" sz="2800" dirty="0">
                <a:solidFill>
                  <a:srgbClr val="003399"/>
                </a:solidFill>
                <a:latin typeface="Open Sans" panose="020B0606030504020204" pitchFamily="34" charset="0"/>
                <a:ea typeface="Open Sans" panose="020B0606030504020204" pitchFamily="34" charset="0"/>
                <a:cs typeface="Open Sans" panose="020B0606030504020204" pitchFamily="34" charset="0"/>
              </a:rPr>
            </a:br>
            <a:endParaRPr lang="pl-PL" sz="2800" dirty="0">
              <a:solidFill>
                <a:srgbClr val="00339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Symbol zastępczy zawartości 2">
            <a:extLst>
              <a:ext uri="{FF2B5EF4-FFF2-40B4-BE49-F238E27FC236}">
                <a16:creationId xmlns:a16="http://schemas.microsoft.com/office/drawing/2014/main" id="{0B43E965-4412-0F43-EFCE-C47E09962077}"/>
              </a:ext>
            </a:extLst>
          </p:cNvPr>
          <p:cNvSpPr>
            <a:spLocks noGrp="1"/>
          </p:cNvSpPr>
          <p:nvPr>
            <p:ph idx="1"/>
          </p:nvPr>
        </p:nvSpPr>
        <p:spPr>
          <a:xfrm>
            <a:off x="449094" y="1370175"/>
            <a:ext cx="11126822" cy="5356597"/>
          </a:xfrm>
        </p:spPr>
        <p:txBody>
          <a:bodyPr>
            <a:noAutofit/>
          </a:bodyPr>
          <a:lstStyle/>
          <a:p>
            <a:pPr>
              <a:lnSpc>
                <a:spcPct val="150000"/>
              </a:lnSpc>
              <a:spcBef>
                <a:spcPts val="544"/>
              </a:spcBef>
              <a:spcAft>
                <a:spcPts val="544"/>
              </a:spcAft>
              <a:buFont typeface="Wingdings" panose="05000000000000000000" pitchFamily="2" charset="2"/>
              <a:buChar char="Ø"/>
            </a:pPr>
            <a:r>
              <a:rPr lang="pl-PL" sz="1800" dirty="0">
                <a:solidFill>
                  <a:schemeClr val="accent1"/>
                </a:solidFill>
                <a:latin typeface="Open Sans" panose="020B0606030504020204" pitchFamily="34" charset="0"/>
                <a:ea typeface="Open Sans" panose="020B0606030504020204" pitchFamily="34" charset="0"/>
                <a:cs typeface="Times New Roman" panose="02020603050405020304" pitchFamily="18" charset="0"/>
              </a:rPr>
              <a:t>umowy najmu powierzchni wystawienniczej i/lub stoiska wystawienniczego; </a:t>
            </a:r>
          </a:p>
          <a:p>
            <a:pPr>
              <a:lnSpc>
                <a:spcPct val="150000"/>
              </a:lnSpc>
              <a:spcBef>
                <a:spcPts val="544"/>
              </a:spcBef>
              <a:spcAft>
                <a:spcPts val="544"/>
              </a:spcAft>
              <a:buFont typeface="Wingdings" panose="05000000000000000000" pitchFamily="2" charset="2"/>
              <a:buChar char="Ø"/>
            </a:pPr>
            <a:r>
              <a:rPr lang="pl-PL" sz="1800" dirty="0">
                <a:solidFill>
                  <a:schemeClr val="accent1"/>
                </a:solidFill>
                <a:latin typeface="Open Sans" panose="020B0606030504020204" pitchFamily="34" charset="0"/>
                <a:ea typeface="Open Sans" panose="020B0606030504020204" pitchFamily="34" charset="0"/>
                <a:cs typeface="Times New Roman" panose="02020603050405020304" pitchFamily="18" charset="0"/>
              </a:rPr>
              <a:t>faktury i inne dowody księgowe opisane zgodnie ze wzorem, potwierdzające poniesione koszty wraz z dokumentami potwierdzającymi dokonanie zapłaty;</a:t>
            </a:r>
          </a:p>
          <a:p>
            <a:pPr>
              <a:lnSpc>
                <a:spcPct val="150000"/>
              </a:lnSpc>
              <a:spcBef>
                <a:spcPts val="544"/>
              </a:spcBef>
              <a:spcAft>
                <a:spcPts val="544"/>
              </a:spcAft>
              <a:buFont typeface="Wingdings" panose="05000000000000000000" pitchFamily="2" charset="2"/>
              <a:buChar char="Ø"/>
            </a:pPr>
            <a:r>
              <a:rPr lang="pl-PL" sz="1800" dirty="0">
                <a:solidFill>
                  <a:schemeClr val="accent1"/>
                </a:solidFill>
                <a:latin typeface="Open Sans" panose="020B0606030504020204" pitchFamily="34" charset="0"/>
                <a:ea typeface="Open Sans" panose="020B0606030504020204" pitchFamily="34" charset="0"/>
                <a:cs typeface="Times New Roman" panose="02020603050405020304" pitchFamily="18" charset="0"/>
              </a:rPr>
              <a:t>wyciągi z rachunku bankowego do obsługi zaliczki, za okres, którego dotyczy wniosek o płatność – dotyczy rozliczenia zaliczki;</a:t>
            </a:r>
          </a:p>
          <a:p>
            <a:pPr>
              <a:lnSpc>
                <a:spcPct val="150000"/>
              </a:lnSpc>
              <a:spcBef>
                <a:spcPts val="544"/>
              </a:spcBef>
              <a:spcAft>
                <a:spcPts val="544"/>
              </a:spcAft>
              <a:buFont typeface="Wingdings" panose="05000000000000000000" pitchFamily="2" charset="2"/>
              <a:buChar char="Ø"/>
            </a:pPr>
            <a:r>
              <a:rPr lang="pl-PL" sz="1800" dirty="0">
                <a:solidFill>
                  <a:srgbClr val="003399"/>
                </a:solidFill>
                <a:latin typeface="Open Sans" panose="020B0606030504020204" pitchFamily="34" charset="0"/>
                <a:cs typeface="Open Sans" panose="020B0606030504020204" pitchFamily="34" charset="0"/>
              </a:rPr>
              <a:t>umowy leasingu wraz z harmonogramem spłat;</a:t>
            </a:r>
          </a:p>
          <a:p>
            <a:pPr>
              <a:lnSpc>
                <a:spcPct val="150000"/>
              </a:lnSpc>
              <a:spcBef>
                <a:spcPts val="544"/>
              </a:spcBef>
              <a:spcAft>
                <a:spcPts val="544"/>
              </a:spcAft>
              <a:buFont typeface="Wingdings" panose="05000000000000000000" pitchFamily="2" charset="2"/>
              <a:buChar char="Ø"/>
            </a:pPr>
            <a:r>
              <a:rPr lang="pl-PL" sz="1800" dirty="0">
                <a:solidFill>
                  <a:schemeClr val="accent1"/>
                </a:solidFill>
                <a:latin typeface="Open Sans" panose="020B0606030504020204" pitchFamily="34" charset="0"/>
                <a:cs typeface="Open Sans" panose="020B0606030504020204" pitchFamily="34" charset="0"/>
              </a:rPr>
              <a:t>dokumenty potwierdzające faktyczne koszty amortyzacji budynków wykorzystywanych do realizacji Projektu; </a:t>
            </a:r>
          </a:p>
          <a:p>
            <a:pPr>
              <a:lnSpc>
                <a:spcPct val="150000"/>
              </a:lnSpc>
              <a:spcBef>
                <a:spcPts val="544"/>
              </a:spcBef>
              <a:spcAft>
                <a:spcPts val="544"/>
              </a:spcAft>
              <a:buFont typeface="Wingdings" panose="05000000000000000000" pitchFamily="2" charset="2"/>
              <a:buChar char="Ø"/>
            </a:pPr>
            <a:endParaRPr lang="pl-PL" sz="1800" dirty="0">
              <a:solidFill>
                <a:srgbClr val="003399"/>
              </a:solidFill>
              <a:latin typeface="Open Sans" panose="020B0606030504020204" pitchFamily="34" charset="0"/>
              <a:cs typeface="Open Sans" panose="020B0606030504020204" pitchFamily="34" charset="0"/>
            </a:endParaRPr>
          </a:p>
          <a:p>
            <a:pPr marL="0" indent="0" defTabSz="727510">
              <a:lnSpc>
                <a:spcPct val="120000"/>
              </a:lnSpc>
              <a:spcBef>
                <a:spcPts val="544"/>
              </a:spcBef>
              <a:spcAft>
                <a:spcPts val="544"/>
              </a:spcAft>
              <a:buNone/>
              <a:defRPr/>
            </a:pPr>
            <a:endParaRPr lang="pl-PL" sz="1800" dirty="0">
              <a:solidFill>
                <a:srgbClr val="003399"/>
              </a:solidFill>
              <a:latin typeface="Open Sans" panose="020B0606030504020204" pitchFamily="34" charset="0"/>
              <a:cs typeface="Open Sans" panose="020B0606030504020204" pitchFamily="34" charset="0"/>
            </a:endParaRPr>
          </a:p>
        </p:txBody>
      </p:sp>
      <p:sp>
        <p:nvSpPr>
          <p:cNvPr id="4" name="Symbol zastępczy numeru slajdu 3">
            <a:extLst>
              <a:ext uri="{FF2B5EF4-FFF2-40B4-BE49-F238E27FC236}">
                <a16:creationId xmlns:a16="http://schemas.microsoft.com/office/drawing/2014/main" id="{6641E91E-0004-D03F-BBE8-239FD92ECF97}"/>
              </a:ext>
            </a:extLst>
          </p:cNvPr>
          <p:cNvSpPr>
            <a:spLocks noGrp="1"/>
          </p:cNvSpPr>
          <p:nvPr>
            <p:ph type="sldNum" sz="quarter" idx="10"/>
          </p:nvPr>
        </p:nvSpPr>
        <p:spPr/>
        <p:txBody>
          <a:bodyPr/>
          <a:lstStyle/>
          <a:p>
            <a:fld id="{EB4015AA-59F6-416B-87A6-8E3D940284E2}" type="slidenum">
              <a:rPr lang="pl-PL" smtClean="0"/>
              <a:pPr/>
              <a:t>10</a:t>
            </a:fld>
            <a:endParaRPr lang="pl-PL" dirty="0"/>
          </a:p>
        </p:txBody>
      </p:sp>
    </p:spTree>
    <p:extLst>
      <p:ext uri="{BB962C8B-B14F-4D97-AF65-F5344CB8AC3E}">
        <p14:creationId xmlns:p14="http://schemas.microsoft.com/office/powerpoint/2010/main" val="816278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D5BE27F6-A63B-0B28-96E7-BEB8CBE61751}"/>
              </a:ext>
            </a:extLst>
          </p:cNvPr>
          <p:cNvSpPr txBox="1">
            <a:spLocks noGrp="1"/>
          </p:cNvSpPr>
          <p:nvPr>
            <p:ph type="title"/>
          </p:nvPr>
        </p:nvSpPr>
        <p:spPr>
          <a:xfrm>
            <a:off x="342089" y="383416"/>
            <a:ext cx="9759209" cy="945536"/>
          </a:xfrm>
          <a:prstGeom prst="rect">
            <a:avLst/>
          </a:prstGeom>
          <a:no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spAutoFit/>
          </a:bodyPr>
          <a:lstStyle/>
          <a:p>
            <a:pPr defTabSz="727510">
              <a:lnSpc>
                <a:spcPct val="100000"/>
              </a:lnSpc>
              <a:spcBef>
                <a:spcPts val="0"/>
              </a:spcBef>
              <a:defRPr/>
            </a:pPr>
            <a:r>
              <a:rPr lang="pl-PL" altLang="pl-PL" sz="2800" dirty="0">
                <a:solidFill>
                  <a:schemeClr val="accent1"/>
                </a:solidFill>
                <a:latin typeface="Open Sans" panose="020B0606030504020204" pitchFamily="34" charset="0"/>
                <a:ea typeface="+mn-ea"/>
                <a:cs typeface="Open Sans" panose="020B0606030504020204" pitchFamily="34" charset="0"/>
              </a:rPr>
              <a:t>Podstawowe dokumenty wymagane przy rozliczeniu wydatków cz. 6</a:t>
            </a:r>
            <a:endParaRPr lang="pl-PL" sz="2800" b="0" dirty="0">
              <a:solidFill>
                <a:srgbClr val="2F5597"/>
              </a:solidFill>
              <a:latin typeface="Open Sans" panose="020B0606030504020204" pitchFamily="34" charset="0"/>
              <a:ea typeface="+mn-ea"/>
              <a:cs typeface="Open Sans" panose="020B0606030504020204" pitchFamily="34" charset="0"/>
            </a:endParaRPr>
          </a:p>
        </p:txBody>
      </p:sp>
      <p:sp>
        <p:nvSpPr>
          <p:cNvPr id="5" name="Symbol zastępczy zawartości 4">
            <a:extLst>
              <a:ext uri="{FF2B5EF4-FFF2-40B4-BE49-F238E27FC236}">
                <a16:creationId xmlns:a16="http://schemas.microsoft.com/office/drawing/2014/main" id="{5D1645DF-DD78-8EED-4BFC-EDE1968A7DA1}"/>
              </a:ext>
            </a:extLst>
          </p:cNvPr>
          <p:cNvSpPr>
            <a:spLocks noGrp="1"/>
          </p:cNvSpPr>
          <p:nvPr>
            <p:ph idx="1"/>
          </p:nvPr>
        </p:nvSpPr>
        <p:spPr>
          <a:xfrm>
            <a:off x="342090" y="1426228"/>
            <a:ext cx="11247160" cy="4245613"/>
          </a:xfrm>
        </p:spPr>
        <p:txBody>
          <a:bodyPr>
            <a:noAutofit/>
          </a:bodyPr>
          <a:lstStyle/>
          <a:p>
            <a:pPr>
              <a:lnSpc>
                <a:spcPct val="150000"/>
              </a:lnSpc>
              <a:buFont typeface="Wingdings" panose="05000000000000000000" pitchFamily="2" charset="2"/>
              <a:buChar char="Ø"/>
            </a:pPr>
            <a:r>
              <a:rPr lang="pl-PL" sz="1800" dirty="0">
                <a:solidFill>
                  <a:srgbClr val="003399"/>
                </a:solidFill>
                <a:latin typeface="Open Sans" panose="020B0606030504020204" pitchFamily="34" charset="0"/>
                <a:cs typeface="Open Sans" panose="020B0606030504020204" pitchFamily="34" charset="0"/>
              </a:rPr>
              <a:t>raporty o przebiegu badań przemysłowych i eksperymentalnych prac rozwojowych;</a:t>
            </a:r>
          </a:p>
          <a:p>
            <a:pPr>
              <a:lnSpc>
                <a:spcPct val="150000"/>
              </a:lnSpc>
              <a:buFont typeface="Wingdings" panose="05000000000000000000" pitchFamily="2" charset="2"/>
              <a:buChar char="Ø"/>
            </a:pPr>
            <a:r>
              <a:rPr lang="pl-PL" sz="1800" dirty="0">
                <a:solidFill>
                  <a:srgbClr val="003399"/>
                </a:solidFill>
                <a:latin typeface="Open Sans" panose="020B0606030504020204" pitchFamily="34" charset="0"/>
                <a:cs typeface="Open Sans" panose="020B0606030504020204" pitchFamily="34" charset="0"/>
              </a:rPr>
              <a:t>dokumenty wymagane w przypadku nabycia nieruchomości (komponent wdrożeniowy):</a:t>
            </a:r>
          </a:p>
          <a:p>
            <a:pPr>
              <a:lnSpc>
                <a:spcPct val="150000"/>
              </a:lnSpc>
              <a:buFont typeface="Arial" panose="020B0604020202020204" pitchFamily="34" charset="0"/>
              <a:buChar char="•"/>
            </a:pPr>
            <a:r>
              <a:rPr lang="pl-PL" sz="1800" dirty="0">
                <a:solidFill>
                  <a:srgbClr val="003399"/>
                </a:solidFill>
                <a:latin typeface="Open Sans" panose="020B0606030504020204" pitchFamily="34" charset="0"/>
                <a:cs typeface="Open Sans" panose="020B0606030504020204" pitchFamily="34" charset="0"/>
              </a:rPr>
              <a:t>akt notarialny zawierający szczegółowy opis przedmiotu zakupu i jego wartości,</a:t>
            </a:r>
          </a:p>
          <a:p>
            <a:pPr>
              <a:lnSpc>
                <a:spcPct val="150000"/>
              </a:lnSpc>
              <a:buFont typeface="Arial" panose="020B0604020202020204" pitchFamily="34" charset="0"/>
              <a:buChar char="•"/>
            </a:pPr>
            <a:r>
              <a:rPr lang="pl-PL" sz="1800" dirty="0">
                <a:solidFill>
                  <a:srgbClr val="003399"/>
                </a:solidFill>
                <a:latin typeface="Open Sans" panose="020B0606030504020204" pitchFamily="34" charset="0"/>
                <a:cs typeface="Open Sans" panose="020B0606030504020204" pitchFamily="34" charset="0"/>
              </a:rPr>
              <a:t>operat szacunkowy potwierdzający rynkową wartość przedmiotowej nieruchomości na dzień zakupu, sporządzony przez uprawnionego rzeczoznawcę,</a:t>
            </a:r>
          </a:p>
          <a:p>
            <a:pPr>
              <a:lnSpc>
                <a:spcPct val="150000"/>
              </a:lnSpc>
              <a:buFont typeface="Arial" panose="020B0604020202020204" pitchFamily="34" charset="0"/>
              <a:buChar char="•"/>
            </a:pPr>
            <a:r>
              <a:rPr lang="pl-PL" sz="1800" dirty="0">
                <a:solidFill>
                  <a:srgbClr val="003399"/>
                </a:solidFill>
                <a:latin typeface="Open Sans" panose="020B0606030504020204" pitchFamily="34" charset="0"/>
                <a:cs typeface="Open Sans" panose="020B0606030504020204" pitchFamily="34" charset="0"/>
              </a:rPr>
              <a:t>oświadczenie podmiotu zbywającego, że nieruchomość nie była współfinansowana ze środków unijnych,</a:t>
            </a:r>
          </a:p>
          <a:p>
            <a:pPr>
              <a:lnSpc>
                <a:spcPct val="150000"/>
              </a:lnSpc>
              <a:buFont typeface="Arial" panose="020B0604020202020204" pitchFamily="34" charset="0"/>
              <a:buChar char="•"/>
            </a:pPr>
            <a:r>
              <a:rPr lang="pl-PL" sz="1800" dirty="0">
                <a:solidFill>
                  <a:srgbClr val="003399"/>
                </a:solidFill>
                <a:latin typeface="Open Sans" panose="020B0606030504020204" pitchFamily="34" charset="0"/>
                <a:cs typeface="Open Sans" panose="020B0606030504020204" pitchFamily="34" charset="0"/>
              </a:rPr>
              <a:t>pisemne oświadczenie Beneficjenta, iż nieruchomość została nabyta na warunkach rynkowych od osób trzecich, niepowiązanych z Beneficjentem;</a:t>
            </a:r>
          </a:p>
          <a:p>
            <a:pPr>
              <a:lnSpc>
                <a:spcPct val="114000"/>
              </a:lnSpc>
              <a:buFont typeface="Wingdings" panose="05000000000000000000" pitchFamily="2" charset="2"/>
              <a:buChar char="Ø"/>
            </a:pPr>
            <a:endParaRPr lang="pl-PL" sz="1800" dirty="0">
              <a:solidFill>
                <a:srgbClr val="003399"/>
              </a:solidFill>
              <a:latin typeface="Open Sans" panose="020B0606030504020204" pitchFamily="34" charset="0"/>
              <a:cs typeface="Open Sans" panose="020B0606030504020204" pitchFamily="34" charset="0"/>
            </a:endParaRPr>
          </a:p>
          <a:p>
            <a:pPr>
              <a:lnSpc>
                <a:spcPct val="114000"/>
              </a:lnSpc>
              <a:buFont typeface="Wingdings" panose="05000000000000000000" pitchFamily="2" charset="2"/>
              <a:buChar char="Ø"/>
            </a:pPr>
            <a:endParaRPr lang="pl-PL" sz="1800" dirty="0">
              <a:solidFill>
                <a:srgbClr val="003399"/>
              </a:solidFill>
              <a:latin typeface="Open Sans" panose="020B0606030504020204" pitchFamily="34" charset="0"/>
              <a:cs typeface="Open Sans" panose="020B0606030504020204" pitchFamily="34" charset="0"/>
            </a:endParaRPr>
          </a:p>
          <a:p>
            <a:pPr marL="0" indent="0">
              <a:lnSpc>
                <a:spcPct val="114000"/>
              </a:lnSpc>
              <a:buNone/>
            </a:pPr>
            <a:endParaRPr lang="pl-PL" sz="1800" dirty="0">
              <a:solidFill>
                <a:srgbClr val="003399"/>
              </a:solidFill>
              <a:latin typeface="Open Sans" panose="020B0606030504020204" pitchFamily="34" charset="0"/>
              <a:cs typeface="Open Sans" panose="020B0606030504020204" pitchFamily="34" charset="0"/>
            </a:endParaRPr>
          </a:p>
        </p:txBody>
      </p:sp>
      <p:sp>
        <p:nvSpPr>
          <p:cNvPr id="2" name="Symbol zastępczy numeru slajdu 1">
            <a:extLst>
              <a:ext uri="{FF2B5EF4-FFF2-40B4-BE49-F238E27FC236}">
                <a16:creationId xmlns:a16="http://schemas.microsoft.com/office/drawing/2014/main" id="{5AC1403A-A5E7-8D6C-972C-06AEFE14F02E}"/>
              </a:ext>
            </a:extLst>
          </p:cNvPr>
          <p:cNvSpPr>
            <a:spLocks noGrp="1"/>
          </p:cNvSpPr>
          <p:nvPr>
            <p:ph type="sldNum" sz="quarter" idx="10"/>
          </p:nvPr>
        </p:nvSpPr>
        <p:spPr/>
        <p:txBody>
          <a:bodyPr/>
          <a:lstStyle/>
          <a:p>
            <a:fld id="{EB4015AA-59F6-416B-87A6-8E3D940284E2}" type="slidenum">
              <a:rPr lang="pl-PL" smtClean="0"/>
              <a:pPr/>
              <a:t>11</a:t>
            </a:fld>
            <a:endParaRPr lang="pl-PL" dirty="0"/>
          </a:p>
        </p:txBody>
      </p:sp>
    </p:spTree>
    <p:extLst>
      <p:ext uri="{BB962C8B-B14F-4D97-AF65-F5344CB8AC3E}">
        <p14:creationId xmlns:p14="http://schemas.microsoft.com/office/powerpoint/2010/main" val="4106411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D5BE27F6-A63B-0B28-96E7-BEB8CBE61751}"/>
              </a:ext>
            </a:extLst>
          </p:cNvPr>
          <p:cNvSpPr txBox="1">
            <a:spLocks noGrp="1"/>
          </p:cNvSpPr>
          <p:nvPr>
            <p:ph type="title"/>
          </p:nvPr>
        </p:nvSpPr>
        <p:spPr>
          <a:xfrm>
            <a:off x="342089" y="383416"/>
            <a:ext cx="9759209" cy="945536"/>
          </a:xfrm>
          <a:prstGeom prst="rect">
            <a:avLst/>
          </a:prstGeom>
          <a:no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spAutoFit/>
          </a:bodyPr>
          <a:lstStyle/>
          <a:p>
            <a:pPr defTabSz="727510">
              <a:lnSpc>
                <a:spcPct val="100000"/>
              </a:lnSpc>
              <a:spcBef>
                <a:spcPts val="0"/>
              </a:spcBef>
              <a:defRPr/>
            </a:pPr>
            <a:r>
              <a:rPr lang="pl-PL" altLang="pl-PL" sz="2800" dirty="0">
                <a:solidFill>
                  <a:schemeClr val="accent1"/>
                </a:solidFill>
                <a:latin typeface="Open Sans" panose="020B0606030504020204" pitchFamily="34" charset="0"/>
                <a:ea typeface="+mn-ea"/>
                <a:cs typeface="Open Sans" panose="020B0606030504020204" pitchFamily="34" charset="0"/>
              </a:rPr>
              <a:t>Podstawowe dokumenty wymagane przy rozliczeniu wydatków cz. 7</a:t>
            </a:r>
            <a:endParaRPr lang="pl-PL" sz="2800" b="0" dirty="0">
              <a:solidFill>
                <a:srgbClr val="2F5597"/>
              </a:solidFill>
              <a:latin typeface="Open Sans" panose="020B0606030504020204" pitchFamily="34" charset="0"/>
              <a:ea typeface="+mn-ea"/>
              <a:cs typeface="Open Sans" panose="020B0606030504020204" pitchFamily="34" charset="0"/>
            </a:endParaRPr>
          </a:p>
        </p:txBody>
      </p:sp>
      <p:sp>
        <p:nvSpPr>
          <p:cNvPr id="5" name="Symbol zastępczy zawartości 4">
            <a:extLst>
              <a:ext uri="{FF2B5EF4-FFF2-40B4-BE49-F238E27FC236}">
                <a16:creationId xmlns:a16="http://schemas.microsoft.com/office/drawing/2014/main" id="{5D1645DF-DD78-8EED-4BFC-EDE1968A7DA1}"/>
              </a:ext>
            </a:extLst>
          </p:cNvPr>
          <p:cNvSpPr>
            <a:spLocks noGrp="1"/>
          </p:cNvSpPr>
          <p:nvPr>
            <p:ph idx="1"/>
          </p:nvPr>
        </p:nvSpPr>
        <p:spPr>
          <a:xfrm>
            <a:off x="342089" y="1426228"/>
            <a:ext cx="11360285" cy="3624237"/>
          </a:xfrm>
        </p:spPr>
        <p:txBody>
          <a:bodyPr>
            <a:noAutofit/>
          </a:bodyPr>
          <a:lstStyle/>
          <a:p>
            <a:pPr>
              <a:lnSpc>
                <a:spcPct val="150000"/>
              </a:lnSpc>
              <a:spcBef>
                <a:spcPts val="0"/>
              </a:spcBef>
              <a:buFont typeface="Wingdings" panose="05000000000000000000" pitchFamily="2" charset="2"/>
              <a:buChar char="Ø"/>
            </a:pPr>
            <a:r>
              <a:rPr lang="pl-PL" sz="1800" dirty="0">
                <a:solidFill>
                  <a:srgbClr val="003399"/>
                </a:solidFill>
                <a:latin typeface="Open Sans" panose="020B0606030504020204" pitchFamily="34" charset="0"/>
                <a:cs typeface="Open Sans" panose="020B0606030504020204" pitchFamily="34" charset="0"/>
              </a:rPr>
              <a:t>dokumenty potwierdzające faktyczne koszty amortyzacji aparatury naukowo-badawczej wykorzystywanej do realizacji Projektu, odpowiadające okresowi trwania komponentu B+R, obliczone na podstawie powszechnie przyjętych zasad rachunkowości oraz dokumenty potwierdzające faktyczne wykorzystanie aparatury, np. karta czasu pracy albo oświadczenie potwierdzające wykorzystanie aparatury naukowo-badawczej jedynie na potrzeby Projektu;</a:t>
            </a:r>
          </a:p>
          <a:p>
            <a:pPr>
              <a:lnSpc>
                <a:spcPct val="150000"/>
              </a:lnSpc>
              <a:spcBef>
                <a:spcPts val="0"/>
              </a:spcBef>
              <a:buFont typeface="Wingdings" panose="05000000000000000000" pitchFamily="2" charset="2"/>
              <a:buChar char="Ø"/>
            </a:pPr>
            <a:r>
              <a:rPr lang="pl-PL" sz="1800" dirty="0">
                <a:solidFill>
                  <a:schemeClr val="accent1"/>
                </a:solidFill>
                <a:latin typeface="Open Sans" panose="020B0606030504020204" pitchFamily="34" charset="0"/>
                <a:ea typeface="Open Sans" panose="020B0606030504020204" pitchFamily="34" charset="0"/>
                <a:cs typeface="Times New Roman" panose="02020603050405020304" pitchFamily="18" charset="0"/>
              </a:rPr>
              <a:t>dokumentacja zdjęciowa potwierdzająca udział w targach/wystawach międzynarodowych/misjach gospodarczych; </a:t>
            </a:r>
          </a:p>
          <a:p>
            <a:pPr>
              <a:lnSpc>
                <a:spcPct val="150000"/>
              </a:lnSpc>
              <a:spcBef>
                <a:spcPts val="0"/>
              </a:spcBef>
              <a:buFont typeface="Wingdings" panose="05000000000000000000" pitchFamily="2" charset="2"/>
              <a:buChar char="Ø"/>
            </a:pPr>
            <a:r>
              <a:rPr lang="pl-PL" sz="1800" dirty="0">
                <a:solidFill>
                  <a:schemeClr val="accent1"/>
                </a:solidFill>
                <a:latin typeface="Open Sans" panose="020B0606030504020204" pitchFamily="34" charset="0"/>
                <a:cs typeface="Open Sans" panose="020B0606030504020204" pitchFamily="34" charset="0"/>
              </a:rPr>
              <a:t>raport z przebiegu misji gospodarczej;</a:t>
            </a:r>
          </a:p>
          <a:p>
            <a:pPr>
              <a:lnSpc>
                <a:spcPct val="150000"/>
              </a:lnSpc>
              <a:spcBef>
                <a:spcPts val="0"/>
              </a:spcBef>
              <a:buFont typeface="Wingdings" panose="05000000000000000000" pitchFamily="2" charset="2"/>
              <a:buChar char="Ø"/>
            </a:pPr>
            <a:r>
              <a:rPr lang="pl-PL" sz="1800" dirty="0">
                <a:solidFill>
                  <a:srgbClr val="003399"/>
                </a:solidFill>
                <a:latin typeface="Open Sans" panose="020B0606030504020204" pitchFamily="34" charset="0"/>
                <a:cs typeface="Open Sans" panose="020B0606030504020204" pitchFamily="34" charset="0"/>
              </a:rPr>
              <a:t>potwierdzenie umieszczenia krótkiego opisu projektu na stronie internetowej (jeśli posiada stronę) oraz na stronie mediów społecznościowych (zgodnie z wymaganiami wskazanymi w Umowie o dofinansowanie);</a:t>
            </a:r>
          </a:p>
          <a:p>
            <a:pPr>
              <a:lnSpc>
                <a:spcPct val="150000"/>
              </a:lnSpc>
              <a:spcBef>
                <a:spcPts val="0"/>
              </a:spcBef>
              <a:buFont typeface="Wingdings" panose="05000000000000000000" pitchFamily="2" charset="2"/>
              <a:buChar char="Ø"/>
            </a:pPr>
            <a:endParaRPr lang="pl-PL" sz="1800" dirty="0">
              <a:solidFill>
                <a:schemeClr val="accent1"/>
              </a:solidFill>
              <a:latin typeface="Open Sans" panose="020B0606030504020204" pitchFamily="34" charset="0"/>
              <a:cs typeface="Open Sans" panose="020B0606030504020204" pitchFamily="34" charset="0"/>
            </a:endParaRPr>
          </a:p>
          <a:p>
            <a:pPr>
              <a:lnSpc>
                <a:spcPct val="150000"/>
              </a:lnSpc>
              <a:spcBef>
                <a:spcPts val="0"/>
              </a:spcBef>
              <a:buFont typeface="Wingdings" panose="05000000000000000000" pitchFamily="2" charset="2"/>
              <a:buChar char="Ø"/>
            </a:pPr>
            <a:endParaRPr lang="pl-PL" sz="1800" dirty="0">
              <a:solidFill>
                <a:srgbClr val="003399"/>
              </a:solidFill>
              <a:latin typeface="Open Sans" panose="020B0606030504020204" pitchFamily="34" charset="0"/>
              <a:cs typeface="Open Sans" panose="020B0606030504020204" pitchFamily="34" charset="0"/>
            </a:endParaRPr>
          </a:p>
          <a:p>
            <a:pPr>
              <a:lnSpc>
                <a:spcPct val="114000"/>
              </a:lnSpc>
              <a:buFont typeface="Wingdings" panose="05000000000000000000" pitchFamily="2" charset="2"/>
              <a:buChar char="Ø"/>
            </a:pPr>
            <a:endParaRPr lang="pl-PL" sz="1800" dirty="0">
              <a:solidFill>
                <a:srgbClr val="003399"/>
              </a:solidFill>
              <a:latin typeface="Open Sans" panose="020B0606030504020204" pitchFamily="34" charset="0"/>
              <a:cs typeface="Open Sans" panose="020B0606030504020204" pitchFamily="34" charset="0"/>
            </a:endParaRPr>
          </a:p>
          <a:p>
            <a:pPr>
              <a:lnSpc>
                <a:spcPct val="114000"/>
              </a:lnSpc>
              <a:buFont typeface="Wingdings" panose="05000000000000000000" pitchFamily="2" charset="2"/>
              <a:buChar char="Ø"/>
            </a:pPr>
            <a:endParaRPr lang="pl-PL" sz="1800" dirty="0">
              <a:solidFill>
                <a:srgbClr val="003399"/>
              </a:solidFill>
              <a:latin typeface="Open Sans" panose="020B0606030504020204" pitchFamily="34" charset="0"/>
              <a:cs typeface="Open Sans" panose="020B0606030504020204" pitchFamily="34" charset="0"/>
            </a:endParaRPr>
          </a:p>
          <a:p>
            <a:pPr marL="0" indent="0">
              <a:lnSpc>
                <a:spcPct val="114000"/>
              </a:lnSpc>
              <a:buNone/>
            </a:pPr>
            <a:endParaRPr lang="pl-PL" sz="1800" dirty="0">
              <a:solidFill>
                <a:srgbClr val="003399"/>
              </a:solidFill>
              <a:latin typeface="Open Sans" panose="020B0606030504020204" pitchFamily="34" charset="0"/>
              <a:cs typeface="Open Sans" panose="020B0606030504020204" pitchFamily="34" charset="0"/>
            </a:endParaRPr>
          </a:p>
        </p:txBody>
      </p:sp>
      <p:sp>
        <p:nvSpPr>
          <p:cNvPr id="2" name="Symbol zastępczy numeru slajdu 1">
            <a:extLst>
              <a:ext uri="{FF2B5EF4-FFF2-40B4-BE49-F238E27FC236}">
                <a16:creationId xmlns:a16="http://schemas.microsoft.com/office/drawing/2014/main" id="{5AC1403A-A5E7-8D6C-972C-06AEFE14F02E}"/>
              </a:ext>
            </a:extLst>
          </p:cNvPr>
          <p:cNvSpPr>
            <a:spLocks noGrp="1"/>
          </p:cNvSpPr>
          <p:nvPr>
            <p:ph type="sldNum" sz="quarter" idx="10"/>
          </p:nvPr>
        </p:nvSpPr>
        <p:spPr/>
        <p:txBody>
          <a:bodyPr/>
          <a:lstStyle/>
          <a:p>
            <a:fld id="{EB4015AA-59F6-416B-87A6-8E3D940284E2}" type="slidenum">
              <a:rPr lang="pl-PL" smtClean="0"/>
              <a:pPr/>
              <a:t>12</a:t>
            </a:fld>
            <a:endParaRPr lang="pl-PL" dirty="0"/>
          </a:p>
        </p:txBody>
      </p:sp>
    </p:spTree>
    <p:extLst>
      <p:ext uri="{BB962C8B-B14F-4D97-AF65-F5344CB8AC3E}">
        <p14:creationId xmlns:p14="http://schemas.microsoft.com/office/powerpoint/2010/main" val="2190756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13DCCDAA-7DB8-9F3B-094A-B0E25511B400}"/>
              </a:ext>
            </a:extLst>
          </p:cNvPr>
          <p:cNvSpPr txBox="1">
            <a:spLocks noGrp="1"/>
          </p:cNvSpPr>
          <p:nvPr>
            <p:ph type="title"/>
          </p:nvPr>
        </p:nvSpPr>
        <p:spPr>
          <a:xfrm>
            <a:off x="573933" y="322594"/>
            <a:ext cx="9586896" cy="945536"/>
          </a:xfrm>
          <a:prstGeom prst="rect">
            <a:avLst/>
          </a:prstGeom>
          <a:no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spAutoFit/>
          </a:bodyPr>
          <a:lstStyle/>
          <a:p>
            <a:pPr defTabSz="727510">
              <a:lnSpc>
                <a:spcPct val="100000"/>
              </a:lnSpc>
              <a:spcBef>
                <a:spcPts val="0"/>
              </a:spcBef>
              <a:defRPr/>
            </a:pPr>
            <a:r>
              <a:rPr lang="pl-PL" sz="2800" dirty="0">
                <a:solidFill>
                  <a:schemeClr val="accent1"/>
                </a:solidFill>
                <a:latin typeface="Open Sans" panose="020B0606030504020204" pitchFamily="34" charset="0"/>
                <a:ea typeface="+mn-ea"/>
                <a:cs typeface="Open Sans" panose="020B0606030504020204" pitchFamily="34" charset="0"/>
              </a:rPr>
              <a:t>Podstawowe dokumenty wymagane przy rozliczeniu wydatków cz. 8</a:t>
            </a:r>
          </a:p>
        </p:txBody>
      </p:sp>
      <p:sp>
        <p:nvSpPr>
          <p:cNvPr id="4" name="pole tekstowe 3">
            <a:extLst>
              <a:ext uri="{FF2B5EF4-FFF2-40B4-BE49-F238E27FC236}">
                <a16:creationId xmlns:a16="http://schemas.microsoft.com/office/drawing/2014/main" id="{522DCA04-D17F-83EF-6160-328C7E08FD45}"/>
              </a:ext>
            </a:extLst>
          </p:cNvPr>
          <p:cNvSpPr txBox="1"/>
          <p:nvPr/>
        </p:nvSpPr>
        <p:spPr>
          <a:xfrm>
            <a:off x="484816" y="1524303"/>
            <a:ext cx="10536525" cy="4587794"/>
          </a:xfrm>
          <a:prstGeom prst="rect">
            <a:avLst/>
          </a:prstGeom>
          <a:noFill/>
        </p:spPr>
        <p:txBody>
          <a:bodyPr wrap="square">
            <a:spAutoFit/>
          </a:bodyPr>
          <a:lstStyle/>
          <a:p>
            <a:pPr marL="259232" indent="-259232" defTabSz="414772">
              <a:lnSpc>
                <a:spcPct val="150000"/>
              </a:lnSpc>
              <a:spcBef>
                <a:spcPts val="544"/>
              </a:spcBef>
              <a:spcAft>
                <a:spcPts val="544"/>
              </a:spcAft>
              <a:buFont typeface="Wingdings" panose="05000000000000000000" pitchFamily="2" charset="2"/>
              <a:buChar char="Ø"/>
              <a:defRPr/>
            </a:pPr>
            <a:r>
              <a:rPr lang="pl-PL" sz="1800" dirty="0">
                <a:solidFill>
                  <a:schemeClr val="accent1"/>
                </a:solidFill>
                <a:latin typeface="Open Sans" panose="020B0606030504020204" pitchFamily="34" charset="0"/>
                <a:cs typeface="Open Sans" panose="020B0606030504020204" pitchFamily="34" charset="0"/>
              </a:rPr>
              <a:t>dokumenty potwierdzające wykonanie usług związanych z organizacją spotkań w ramach procesu sieciowania prowadzonego przez Beneficjenta (dotyczy Działania 1.6);</a:t>
            </a:r>
          </a:p>
          <a:p>
            <a:pPr marL="259232" indent="-259232" defTabSz="414772">
              <a:lnSpc>
                <a:spcPct val="150000"/>
              </a:lnSpc>
              <a:spcBef>
                <a:spcPts val="544"/>
              </a:spcBef>
              <a:spcAft>
                <a:spcPts val="544"/>
              </a:spcAft>
              <a:buFont typeface="Wingdings" panose="05000000000000000000" pitchFamily="2" charset="2"/>
              <a:buChar char="Ø"/>
              <a:defRPr/>
            </a:pPr>
            <a:r>
              <a:rPr lang="pl-PL" sz="1800" dirty="0">
                <a:solidFill>
                  <a:schemeClr val="accent1"/>
                </a:solidFill>
                <a:latin typeface="Open Sans" panose="020B0606030504020204" pitchFamily="34" charset="0"/>
                <a:cs typeface="Open Sans" panose="020B0606030504020204" pitchFamily="34" charset="0"/>
              </a:rPr>
              <a:t>dokumenty potwierdzające organizację szkoleń dla MŚP z województwa lubelskiego prowadzonych przez pracowników lub kadrę zarządzającą Beneficjenta (dotyczy Działania 1.6);</a:t>
            </a:r>
          </a:p>
          <a:p>
            <a:pPr marL="259232" indent="-259232" defTabSz="414772">
              <a:lnSpc>
                <a:spcPct val="150000"/>
              </a:lnSpc>
              <a:spcBef>
                <a:spcPts val="544"/>
              </a:spcBef>
              <a:spcAft>
                <a:spcPts val="544"/>
              </a:spcAft>
              <a:buFont typeface="Wingdings" panose="05000000000000000000" pitchFamily="2" charset="2"/>
              <a:buChar char="Ø"/>
              <a:defRPr/>
            </a:pPr>
            <a:r>
              <a:rPr lang="pl-PL" dirty="0">
                <a:solidFill>
                  <a:schemeClr val="accent1"/>
                </a:solidFill>
                <a:latin typeface="Open Sans" panose="020B0606030504020204" pitchFamily="34" charset="0"/>
                <a:cs typeface="Open Sans" panose="020B0606030504020204" pitchFamily="34" charset="0"/>
              </a:rPr>
              <a:t>sprawozdania/raporty/opisy podsumowujące/końcowe lub inne równoważne dokumenty podsumowujące rezultaty/efekty przeprowadzonego doradztwa innowacyjnego (dotyczy Działania 2.5);</a:t>
            </a:r>
          </a:p>
          <a:p>
            <a:pPr marL="259232" indent="-259232" defTabSz="414772">
              <a:lnSpc>
                <a:spcPct val="150000"/>
              </a:lnSpc>
              <a:spcBef>
                <a:spcPts val="544"/>
              </a:spcBef>
              <a:spcAft>
                <a:spcPts val="544"/>
              </a:spcAft>
              <a:buFont typeface="Wingdings" panose="05000000000000000000" pitchFamily="2" charset="2"/>
              <a:buChar char="Ø"/>
              <a:defRPr/>
            </a:pPr>
            <a:r>
              <a:rPr lang="pl-PL" dirty="0">
                <a:solidFill>
                  <a:schemeClr val="accent1"/>
                </a:solidFill>
                <a:latin typeface="Open Sans" panose="020B0606030504020204" pitchFamily="34" charset="0"/>
                <a:cs typeface="Open Sans" panose="020B0606030504020204" pitchFamily="34" charset="0"/>
              </a:rPr>
              <a:t>dokument potwierdzający, iż podmiot świadczący usługi doradcze posiada akredytację indywidualną Ministra Rozwoju i Technologii w funkcji doradztwo innowacyjne (dotyczy Działania 2.5);</a:t>
            </a:r>
          </a:p>
        </p:txBody>
      </p:sp>
      <p:sp>
        <p:nvSpPr>
          <p:cNvPr id="2" name="Symbol zastępczy numeru slajdu 1">
            <a:extLst>
              <a:ext uri="{FF2B5EF4-FFF2-40B4-BE49-F238E27FC236}">
                <a16:creationId xmlns:a16="http://schemas.microsoft.com/office/drawing/2014/main" id="{4FB14265-790F-68A7-286F-6C765B30554F}"/>
              </a:ext>
            </a:extLst>
          </p:cNvPr>
          <p:cNvSpPr>
            <a:spLocks noGrp="1"/>
          </p:cNvSpPr>
          <p:nvPr>
            <p:ph type="sldNum" sz="quarter" idx="10"/>
          </p:nvPr>
        </p:nvSpPr>
        <p:spPr/>
        <p:txBody>
          <a:bodyPr/>
          <a:lstStyle/>
          <a:p>
            <a:fld id="{EB4015AA-59F6-416B-87A6-8E3D940284E2}" type="slidenum">
              <a:rPr lang="pl-PL" smtClean="0"/>
              <a:pPr/>
              <a:t>13</a:t>
            </a:fld>
            <a:endParaRPr lang="pl-PL" dirty="0"/>
          </a:p>
        </p:txBody>
      </p:sp>
    </p:spTree>
    <p:extLst>
      <p:ext uri="{BB962C8B-B14F-4D97-AF65-F5344CB8AC3E}">
        <p14:creationId xmlns:p14="http://schemas.microsoft.com/office/powerpoint/2010/main" val="4007758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13DCCDAA-7DB8-9F3B-094A-B0E25511B400}"/>
              </a:ext>
            </a:extLst>
          </p:cNvPr>
          <p:cNvSpPr txBox="1">
            <a:spLocks noGrp="1"/>
          </p:cNvSpPr>
          <p:nvPr>
            <p:ph type="title"/>
          </p:nvPr>
        </p:nvSpPr>
        <p:spPr>
          <a:xfrm>
            <a:off x="573933" y="322594"/>
            <a:ext cx="9586896" cy="945536"/>
          </a:xfrm>
          <a:prstGeom prst="rect">
            <a:avLst/>
          </a:prstGeom>
          <a:no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spAutoFit/>
          </a:bodyPr>
          <a:lstStyle/>
          <a:p>
            <a:pPr defTabSz="727510">
              <a:lnSpc>
                <a:spcPct val="100000"/>
              </a:lnSpc>
              <a:spcBef>
                <a:spcPts val="0"/>
              </a:spcBef>
              <a:defRPr/>
            </a:pPr>
            <a:r>
              <a:rPr lang="pl-PL" sz="2800" dirty="0">
                <a:solidFill>
                  <a:schemeClr val="accent1"/>
                </a:solidFill>
                <a:latin typeface="Open Sans" panose="020B0606030504020204" pitchFamily="34" charset="0"/>
                <a:ea typeface="+mn-ea"/>
                <a:cs typeface="Open Sans" panose="020B0606030504020204" pitchFamily="34" charset="0"/>
              </a:rPr>
              <a:t>Podstawowe dokumenty wymagane przy rozliczeniu wydatków cz. 9</a:t>
            </a:r>
          </a:p>
        </p:txBody>
      </p:sp>
      <p:sp>
        <p:nvSpPr>
          <p:cNvPr id="4" name="pole tekstowe 3">
            <a:extLst>
              <a:ext uri="{FF2B5EF4-FFF2-40B4-BE49-F238E27FC236}">
                <a16:creationId xmlns:a16="http://schemas.microsoft.com/office/drawing/2014/main" id="{522DCA04-D17F-83EF-6160-328C7E08FD45}"/>
              </a:ext>
            </a:extLst>
          </p:cNvPr>
          <p:cNvSpPr txBox="1"/>
          <p:nvPr/>
        </p:nvSpPr>
        <p:spPr>
          <a:xfrm>
            <a:off x="483140" y="1457764"/>
            <a:ext cx="10931449" cy="5547031"/>
          </a:xfrm>
          <a:prstGeom prst="rect">
            <a:avLst/>
          </a:prstGeom>
          <a:noFill/>
        </p:spPr>
        <p:txBody>
          <a:bodyPr wrap="square">
            <a:spAutoFit/>
          </a:bodyPr>
          <a:lstStyle/>
          <a:p>
            <a:pPr marL="259232" indent="-259232" defTabSz="414772">
              <a:lnSpc>
                <a:spcPct val="150000"/>
              </a:lnSpc>
              <a:spcBef>
                <a:spcPts val="544"/>
              </a:spcBef>
              <a:spcAft>
                <a:spcPts val="544"/>
              </a:spcAft>
              <a:buFont typeface="Wingdings" panose="05000000000000000000" pitchFamily="2" charset="2"/>
              <a:buChar char="Ø"/>
              <a:defRPr/>
            </a:pPr>
            <a:r>
              <a:rPr lang="pl-PL" sz="1800" dirty="0">
                <a:solidFill>
                  <a:schemeClr val="accent1"/>
                </a:solidFill>
                <a:latin typeface="Open Sans" panose="020B0606030504020204" pitchFamily="34" charset="0"/>
                <a:ea typeface="Open Sans" panose="020B0606030504020204" pitchFamily="34" charset="0"/>
                <a:cs typeface="Times New Roman" panose="02020603050405020304" pitchFamily="18" charset="0"/>
              </a:rPr>
              <a:t>Oświadczenia Beneficjenta;</a:t>
            </a:r>
            <a:endParaRPr lang="pl-PL" dirty="0">
              <a:solidFill>
                <a:schemeClr val="accent1"/>
              </a:solidFill>
              <a:latin typeface="Open Sans" panose="020B0606030504020204" pitchFamily="34" charset="0"/>
              <a:cs typeface="Open Sans" panose="020B0606030504020204" pitchFamily="34" charset="0"/>
            </a:endParaRPr>
          </a:p>
          <a:p>
            <a:pPr marL="259232" indent="-259232" defTabSz="414772">
              <a:lnSpc>
                <a:spcPct val="150000"/>
              </a:lnSpc>
              <a:spcBef>
                <a:spcPts val="544"/>
              </a:spcBef>
              <a:spcAft>
                <a:spcPts val="544"/>
              </a:spcAft>
              <a:buFont typeface="Wingdings" panose="05000000000000000000" pitchFamily="2" charset="2"/>
              <a:buChar char="Ø"/>
              <a:defRPr/>
            </a:pPr>
            <a:r>
              <a:rPr lang="pl-PL" dirty="0">
                <a:solidFill>
                  <a:schemeClr val="accent1"/>
                </a:solidFill>
                <a:latin typeface="Open Sans" panose="020B0606030504020204" pitchFamily="34" charset="0"/>
                <a:cs typeface="Open Sans" panose="020B0606030504020204" pitchFamily="34" charset="0"/>
              </a:rPr>
              <a:t>inne dokumenty potwierdzające prawidłową realizację projektu, np. bilety lotnicze, potwierdzenia poniesionych opłat, dokumenty potwierdzające podróż własnym środkiem transportu, decyzje/pozwolenia niezbędne do prowadzenia działalności gospodarczej związane z realizowanym projektem;</a:t>
            </a:r>
          </a:p>
          <a:p>
            <a:pPr marL="259232" indent="-259232" defTabSz="414772">
              <a:lnSpc>
                <a:spcPct val="150000"/>
              </a:lnSpc>
              <a:spcBef>
                <a:spcPts val="544"/>
              </a:spcBef>
              <a:spcAft>
                <a:spcPts val="544"/>
              </a:spcAft>
              <a:buFont typeface="Wingdings" panose="05000000000000000000" pitchFamily="2" charset="2"/>
              <a:buChar char="Ø"/>
              <a:defRPr/>
            </a:pPr>
            <a:r>
              <a:rPr lang="pl-PL" dirty="0">
                <a:solidFill>
                  <a:schemeClr val="accent1"/>
                </a:solidFill>
                <a:latin typeface="Open Sans" panose="020B0606030504020204" pitchFamily="34" charset="0"/>
                <a:cs typeface="Open Sans" panose="020B0606030504020204" pitchFamily="34" charset="0"/>
              </a:rPr>
              <a:t>dokumenty potwierdzające spełnienie deklaracji Beneficjenta, za które na etapie oceny trafności merytorycznej Wniosek o dofinansowanie otrzymał punkty (dokumenty wymagane na etapie realizacji projektu i/lub kontroli trwałości Projektu); </a:t>
            </a:r>
          </a:p>
          <a:p>
            <a:pPr marL="259232" indent="-259232" defTabSz="414772">
              <a:lnSpc>
                <a:spcPct val="150000"/>
              </a:lnSpc>
              <a:spcBef>
                <a:spcPts val="544"/>
              </a:spcBef>
              <a:spcAft>
                <a:spcPts val="544"/>
              </a:spcAft>
              <a:buFont typeface="Wingdings" panose="05000000000000000000" pitchFamily="2" charset="2"/>
              <a:buChar char="Ø"/>
              <a:defRPr/>
            </a:pPr>
            <a:r>
              <a:rPr lang="pl-PL" dirty="0">
                <a:solidFill>
                  <a:schemeClr val="accent1"/>
                </a:solidFill>
                <a:latin typeface="Open Sans" panose="020B0606030504020204" pitchFamily="34" charset="0"/>
                <a:cs typeface="Open Sans" panose="020B0606030504020204" pitchFamily="34" charset="0"/>
              </a:rPr>
              <a:t>przypadku zwrotu przez Beneficjenta </a:t>
            </a:r>
            <a:r>
              <a:rPr lang="pl-PL" b="1" dirty="0">
                <a:solidFill>
                  <a:schemeClr val="accent1"/>
                </a:solidFill>
                <a:latin typeface="Open Sans" panose="020B0606030504020204" pitchFamily="34" charset="0"/>
                <a:cs typeface="Open Sans" panose="020B0606030504020204" pitchFamily="34" charset="0"/>
              </a:rPr>
              <a:t>całości otrzymanej zaliczki </a:t>
            </a:r>
            <a:r>
              <a:rPr lang="pl-PL" dirty="0">
                <a:solidFill>
                  <a:schemeClr val="accent1"/>
                </a:solidFill>
                <a:latin typeface="Open Sans" panose="020B0606030504020204" pitchFamily="34" charset="0"/>
                <a:cs typeface="Open Sans" panose="020B0606030504020204" pitchFamily="34" charset="0"/>
              </a:rPr>
              <a:t>należy każdorazowo bezwzględnie przedkładać historię rachunku zaliczkowego za okres od dnia otrzymania zaliczki do dnia jej zwrotu (w celu weryfikacji, czy środki z zaliczki nie zostały wykorzystane na inne cele).</a:t>
            </a:r>
          </a:p>
          <a:p>
            <a:pPr defTabSz="414772">
              <a:lnSpc>
                <a:spcPct val="150000"/>
              </a:lnSpc>
              <a:spcBef>
                <a:spcPts val="544"/>
              </a:spcBef>
              <a:spcAft>
                <a:spcPts val="544"/>
              </a:spcAft>
              <a:defRPr/>
            </a:pPr>
            <a:endParaRPr lang="pl-PL" sz="1800" dirty="0">
              <a:solidFill>
                <a:srgbClr val="003399"/>
              </a:solidFill>
              <a:latin typeface="Open Sans" panose="020B0606030504020204" pitchFamily="34" charset="0"/>
              <a:cs typeface="Open Sans" panose="020B0606030504020204" pitchFamily="34" charset="0"/>
            </a:endParaRPr>
          </a:p>
        </p:txBody>
      </p:sp>
      <p:sp>
        <p:nvSpPr>
          <p:cNvPr id="2" name="Symbol zastępczy numeru slajdu 1">
            <a:extLst>
              <a:ext uri="{FF2B5EF4-FFF2-40B4-BE49-F238E27FC236}">
                <a16:creationId xmlns:a16="http://schemas.microsoft.com/office/drawing/2014/main" id="{4FB14265-790F-68A7-286F-6C765B30554F}"/>
              </a:ext>
            </a:extLst>
          </p:cNvPr>
          <p:cNvSpPr>
            <a:spLocks noGrp="1"/>
          </p:cNvSpPr>
          <p:nvPr>
            <p:ph type="sldNum" sz="quarter" idx="10"/>
          </p:nvPr>
        </p:nvSpPr>
        <p:spPr/>
        <p:txBody>
          <a:bodyPr/>
          <a:lstStyle/>
          <a:p>
            <a:fld id="{EB4015AA-59F6-416B-87A6-8E3D940284E2}" type="slidenum">
              <a:rPr lang="pl-PL" smtClean="0"/>
              <a:pPr/>
              <a:t>14</a:t>
            </a:fld>
            <a:endParaRPr lang="pl-PL" dirty="0"/>
          </a:p>
        </p:txBody>
      </p:sp>
    </p:spTree>
    <p:extLst>
      <p:ext uri="{BB962C8B-B14F-4D97-AF65-F5344CB8AC3E}">
        <p14:creationId xmlns:p14="http://schemas.microsoft.com/office/powerpoint/2010/main" val="3348643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13DCCDAA-7DB8-9F3B-094A-B0E25511B400}"/>
              </a:ext>
            </a:extLst>
          </p:cNvPr>
          <p:cNvSpPr txBox="1">
            <a:spLocks noGrp="1"/>
          </p:cNvSpPr>
          <p:nvPr>
            <p:ph type="title"/>
          </p:nvPr>
        </p:nvSpPr>
        <p:spPr>
          <a:xfrm>
            <a:off x="932385" y="293432"/>
            <a:ext cx="8482288" cy="945536"/>
          </a:xfrm>
          <a:prstGeom prst="rect">
            <a:avLst/>
          </a:prstGeom>
          <a:no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spAutoFit/>
          </a:bodyPr>
          <a:lstStyle/>
          <a:p>
            <a:pPr defTabSz="727510">
              <a:lnSpc>
                <a:spcPct val="100000"/>
              </a:lnSpc>
              <a:spcBef>
                <a:spcPts val="0"/>
              </a:spcBef>
              <a:defRPr/>
            </a:pPr>
            <a:r>
              <a:rPr lang="pl-PL" sz="2800" dirty="0">
                <a:solidFill>
                  <a:schemeClr val="accent1"/>
                </a:solidFill>
                <a:latin typeface="Open Sans" panose="020B0606030504020204" pitchFamily="34" charset="0"/>
                <a:ea typeface="+mn-ea"/>
                <a:cs typeface="Open Sans" panose="020B0606030504020204" pitchFamily="34" charset="0"/>
              </a:rPr>
              <a:t>Zmiany w Umowie o dofinansowanie</a:t>
            </a:r>
            <a:br>
              <a:rPr lang="pl-PL" sz="2800" dirty="0">
                <a:solidFill>
                  <a:schemeClr val="accent1"/>
                </a:solidFill>
                <a:latin typeface="Open Sans" panose="020B0606030504020204" pitchFamily="34" charset="0"/>
                <a:ea typeface="+mn-ea"/>
                <a:cs typeface="Open Sans" panose="020B0606030504020204" pitchFamily="34" charset="0"/>
              </a:rPr>
            </a:br>
            <a:endParaRPr lang="pl-PL" sz="2800" dirty="0">
              <a:solidFill>
                <a:schemeClr val="accent1"/>
              </a:solidFill>
              <a:latin typeface="Open Sans" panose="020B0606030504020204" pitchFamily="34" charset="0"/>
              <a:ea typeface="+mn-ea"/>
              <a:cs typeface="Open Sans" panose="020B0606030504020204" pitchFamily="34" charset="0"/>
            </a:endParaRPr>
          </a:p>
        </p:txBody>
      </p:sp>
      <p:sp>
        <p:nvSpPr>
          <p:cNvPr id="4" name="pole tekstowe 3">
            <a:extLst>
              <a:ext uri="{FF2B5EF4-FFF2-40B4-BE49-F238E27FC236}">
                <a16:creationId xmlns:a16="http://schemas.microsoft.com/office/drawing/2014/main" id="{522DCA04-D17F-83EF-6160-328C7E08FD45}"/>
              </a:ext>
            </a:extLst>
          </p:cNvPr>
          <p:cNvSpPr txBox="1"/>
          <p:nvPr/>
        </p:nvSpPr>
        <p:spPr>
          <a:xfrm>
            <a:off x="832207" y="935552"/>
            <a:ext cx="10531011" cy="5304016"/>
          </a:xfrm>
          <a:prstGeom prst="rect">
            <a:avLst/>
          </a:prstGeom>
          <a:noFill/>
        </p:spPr>
        <p:txBody>
          <a:bodyPr wrap="square">
            <a:spAutoFit/>
          </a:bodyPr>
          <a:lstStyle/>
          <a:p>
            <a:pPr marL="259232" indent="-259232" defTabSz="414772" fontAlgn="ctr">
              <a:lnSpc>
                <a:spcPct val="150000"/>
              </a:lnSpc>
              <a:spcBef>
                <a:spcPts val="544"/>
              </a:spcBef>
              <a:spcAft>
                <a:spcPts val="544"/>
              </a:spcAft>
              <a:buFont typeface="Wingdings" panose="05000000000000000000" pitchFamily="2" charset="2"/>
              <a:buChar char="Ø"/>
              <a:defRPr/>
            </a:pPr>
            <a:r>
              <a:rPr lang="pl-PL" kern="100" dirty="0">
                <a:solidFill>
                  <a:schemeClr val="accent1"/>
                </a:solidFill>
                <a:latin typeface="Open Sans" panose="020B0606030504020204" pitchFamily="34" charset="0"/>
                <a:cs typeface="Open Sans" panose="020B0606030504020204" pitchFamily="34" charset="0"/>
              </a:rPr>
              <a:t>Beneficjent zgłasza propozycje zmian niezbędnych dla zapewnienia prawidłowej realizacji projektu, nie później niż 30 dni przed planowanym terminem złożenia wniosku o płatność i nie później niż przed rzeczowym zakończeniem realizacji projektu.</a:t>
            </a:r>
          </a:p>
          <a:p>
            <a:pPr marL="259232" indent="-259232" defTabSz="414772" fontAlgn="ctr">
              <a:lnSpc>
                <a:spcPct val="150000"/>
              </a:lnSpc>
              <a:spcBef>
                <a:spcPts val="544"/>
              </a:spcBef>
              <a:spcAft>
                <a:spcPts val="544"/>
              </a:spcAft>
              <a:buFont typeface="Wingdings" panose="05000000000000000000" pitchFamily="2" charset="2"/>
              <a:buChar char="Ø"/>
              <a:defRPr/>
            </a:pPr>
            <a:r>
              <a:rPr lang="pl-PL" kern="100" dirty="0">
                <a:solidFill>
                  <a:schemeClr val="accent1"/>
                </a:solidFill>
                <a:latin typeface="Open Sans" panose="020B0606030504020204" pitchFamily="34" charset="0"/>
                <a:cs typeface="Open Sans" panose="020B0606030504020204" pitchFamily="34" charset="0"/>
              </a:rPr>
              <a:t>Beneficjent, występując o zmianę Umowy, składa pismo dotyczące zmian w projekcie w aplikacji SL2021 wraz z uzasadnieniem.</a:t>
            </a:r>
          </a:p>
          <a:p>
            <a:pPr marL="259232" indent="-259232" defTabSz="414772" fontAlgn="ctr">
              <a:lnSpc>
                <a:spcPct val="150000"/>
              </a:lnSpc>
              <a:spcBef>
                <a:spcPts val="544"/>
              </a:spcBef>
              <a:spcAft>
                <a:spcPts val="544"/>
              </a:spcAft>
              <a:buFont typeface="Wingdings" panose="05000000000000000000" pitchFamily="2" charset="2"/>
              <a:buChar char="Ø"/>
              <a:defRPr/>
            </a:pPr>
            <a:r>
              <a:rPr lang="pl-PL" kern="100" dirty="0">
                <a:solidFill>
                  <a:schemeClr val="accent1"/>
                </a:solidFill>
                <a:latin typeface="Open Sans" panose="020B0606030504020204" pitchFamily="34" charset="0"/>
                <a:cs typeface="Open Sans" panose="020B0606030504020204" pitchFamily="34" charset="0"/>
              </a:rPr>
              <a:t>Po uzyskaniu zgody LAWP Beneficjent dokonuje aktualizacji danych w aplikacji SL2021 poprzez złożenie wniosku o zmiany oraz dołącza skorygowany biznes plan.</a:t>
            </a:r>
          </a:p>
          <a:p>
            <a:pPr marL="259232" indent="-259232" defTabSz="414772" fontAlgn="ctr">
              <a:lnSpc>
                <a:spcPct val="150000"/>
              </a:lnSpc>
              <a:spcBef>
                <a:spcPts val="544"/>
              </a:spcBef>
              <a:spcAft>
                <a:spcPts val="544"/>
              </a:spcAft>
              <a:buFont typeface="Wingdings" panose="05000000000000000000" pitchFamily="2" charset="2"/>
              <a:buChar char="Ø"/>
              <a:defRPr/>
            </a:pPr>
            <a:r>
              <a:rPr lang="pl-PL" kern="100" dirty="0">
                <a:solidFill>
                  <a:schemeClr val="accent1"/>
                </a:solidFill>
                <a:latin typeface="Open Sans" panose="020B0606030504020204" pitchFamily="34" charset="0"/>
                <a:cs typeface="Open Sans" panose="020B0606030504020204" pitchFamily="34" charset="0"/>
              </a:rPr>
              <a:t>Zmiany w Umowie nie mogą prowadzić do zwiększenia dofinansowania.</a:t>
            </a:r>
          </a:p>
          <a:p>
            <a:pPr marL="259232" indent="-259232" defTabSz="414772" fontAlgn="ctr">
              <a:lnSpc>
                <a:spcPct val="150000"/>
              </a:lnSpc>
              <a:spcBef>
                <a:spcPts val="544"/>
              </a:spcBef>
              <a:spcAft>
                <a:spcPts val="544"/>
              </a:spcAft>
              <a:buFont typeface="Wingdings" panose="05000000000000000000" pitchFamily="2" charset="2"/>
              <a:buChar char="Ø"/>
              <a:defRPr/>
            </a:pPr>
            <a:r>
              <a:rPr lang="pl-PL" kern="100" dirty="0">
                <a:solidFill>
                  <a:schemeClr val="accent1"/>
                </a:solidFill>
                <a:latin typeface="Open Sans" panose="020B0606030504020204" pitchFamily="34" charset="0"/>
                <a:cs typeface="Open Sans" panose="020B0606030504020204" pitchFamily="34" charset="0"/>
              </a:rPr>
              <a:t>Beneficjent </a:t>
            </a:r>
            <a:r>
              <a:rPr lang="pl-PL" b="1" kern="100" dirty="0">
                <a:solidFill>
                  <a:schemeClr val="accent1"/>
                </a:solidFill>
                <a:latin typeface="Open Sans" panose="020B0606030504020204" pitchFamily="34" charset="0"/>
                <a:cs typeface="Open Sans" panose="020B0606030504020204" pitchFamily="34" charset="0"/>
              </a:rPr>
              <a:t>nie może </a:t>
            </a:r>
            <a:r>
              <a:rPr lang="pl-PL" kern="100" dirty="0">
                <a:solidFill>
                  <a:schemeClr val="accent1"/>
                </a:solidFill>
                <a:latin typeface="Open Sans" panose="020B0606030504020204" pitchFamily="34" charset="0"/>
                <a:cs typeface="Open Sans" panose="020B0606030504020204" pitchFamily="34" charset="0"/>
              </a:rPr>
              <a:t>dokonywać przesunięć w budżecie projektu pomiędzy:</a:t>
            </a:r>
          </a:p>
          <a:p>
            <a:pPr marL="259232" indent="-259232" defTabSz="414772" fontAlgn="ctr">
              <a:lnSpc>
                <a:spcPct val="150000"/>
              </a:lnSpc>
              <a:spcBef>
                <a:spcPts val="544"/>
              </a:spcBef>
              <a:spcAft>
                <a:spcPts val="544"/>
              </a:spcAft>
              <a:buFont typeface="Arial" panose="020B0604020202020204" pitchFamily="34" charset="0"/>
              <a:buChar char="•"/>
              <a:defRPr/>
            </a:pPr>
            <a:r>
              <a:rPr lang="pl-PL" kern="100" dirty="0">
                <a:solidFill>
                  <a:schemeClr val="accent1"/>
                </a:solidFill>
                <a:latin typeface="Open Sans" panose="020B0606030504020204" pitchFamily="34" charset="0"/>
                <a:cs typeface="Open Sans" panose="020B0606030504020204" pitchFamily="34" charset="0"/>
              </a:rPr>
              <a:t>wydatkami ponoszonymi w związku z realizacją badań przemysłowych i eksperymentalnych prac rozwojowych w ramach komponentu B+R,</a:t>
            </a:r>
          </a:p>
        </p:txBody>
      </p:sp>
      <p:sp>
        <p:nvSpPr>
          <p:cNvPr id="2" name="Symbol zastępczy numeru slajdu 1">
            <a:extLst>
              <a:ext uri="{FF2B5EF4-FFF2-40B4-BE49-F238E27FC236}">
                <a16:creationId xmlns:a16="http://schemas.microsoft.com/office/drawing/2014/main" id="{162EA171-7832-F856-5A56-F4B29CD8B3F5}"/>
              </a:ext>
            </a:extLst>
          </p:cNvPr>
          <p:cNvSpPr>
            <a:spLocks noGrp="1"/>
          </p:cNvSpPr>
          <p:nvPr>
            <p:ph type="sldNum" sz="quarter" idx="10"/>
          </p:nvPr>
        </p:nvSpPr>
        <p:spPr/>
        <p:txBody>
          <a:bodyPr/>
          <a:lstStyle/>
          <a:p>
            <a:fld id="{EB4015AA-59F6-416B-87A6-8E3D940284E2}" type="slidenum">
              <a:rPr lang="pl-PL" smtClean="0"/>
              <a:pPr/>
              <a:t>15</a:t>
            </a:fld>
            <a:endParaRPr lang="pl-PL" dirty="0"/>
          </a:p>
        </p:txBody>
      </p:sp>
    </p:spTree>
    <p:extLst>
      <p:ext uri="{BB962C8B-B14F-4D97-AF65-F5344CB8AC3E}">
        <p14:creationId xmlns:p14="http://schemas.microsoft.com/office/powerpoint/2010/main" val="2270324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E15BB8-15B0-A5BD-B221-917C5410DB15}"/>
              </a:ext>
            </a:extLst>
          </p:cNvPr>
          <p:cNvSpPr>
            <a:spLocks noGrp="1"/>
          </p:cNvSpPr>
          <p:nvPr>
            <p:ph type="title"/>
          </p:nvPr>
        </p:nvSpPr>
        <p:spPr>
          <a:xfrm>
            <a:off x="1169420" y="816318"/>
            <a:ext cx="9852728" cy="459590"/>
          </a:xfrm>
        </p:spPr>
        <p:txBody>
          <a:bodyPr>
            <a:normAutofit/>
          </a:bodyPr>
          <a:lstStyle/>
          <a:p>
            <a:r>
              <a:rPr lang="pl-PL" sz="2800" dirty="0">
                <a:latin typeface="Open Sans" panose="020B0606030504020204" pitchFamily="34" charset="0"/>
                <a:cs typeface="Open Sans" panose="020B0606030504020204" pitchFamily="34" charset="0"/>
              </a:rPr>
              <a:t>Zmiany w Umowie o dofinansowanie cz. 1</a:t>
            </a:r>
          </a:p>
        </p:txBody>
      </p:sp>
      <p:sp>
        <p:nvSpPr>
          <p:cNvPr id="3" name="Symbol zastępczy zawartości 2">
            <a:extLst>
              <a:ext uri="{FF2B5EF4-FFF2-40B4-BE49-F238E27FC236}">
                <a16:creationId xmlns:a16="http://schemas.microsoft.com/office/drawing/2014/main" id="{F6E76C51-5D37-6E2B-CA57-F58377C15662}"/>
              </a:ext>
            </a:extLst>
          </p:cNvPr>
          <p:cNvSpPr>
            <a:spLocks noGrp="1"/>
          </p:cNvSpPr>
          <p:nvPr>
            <p:ph idx="1"/>
          </p:nvPr>
        </p:nvSpPr>
        <p:spPr>
          <a:xfrm>
            <a:off x="534256" y="1522096"/>
            <a:ext cx="10962526" cy="4245613"/>
          </a:xfrm>
        </p:spPr>
        <p:txBody>
          <a:bodyPr>
            <a:noAutofit/>
          </a:bodyPr>
          <a:lstStyle/>
          <a:p>
            <a:pPr marL="259232" indent="-259232" defTabSz="414772" fontAlgn="ctr">
              <a:lnSpc>
                <a:spcPct val="150000"/>
              </a:lnSpc>
              <a:spcBef>
                <a:spcPts val="544"/>
              </a:spcBef>
              <a:spcAft>
                <a:spcPts val="544"/>
              </a:spcAft>
              <a:buFont typeface="Arial" panose="020B0604020202020204" pitchFamily="34" charset="0"/>
              <a:buChar char="•"/>
              <a:defRPr/>
            </a:pPr>
            <a:r>
              <a:rPr lang="pl-PL" sz="1800" kern="100" dirty="0">
                <a:solidFill>
                  <a:schemeClr val="accent1"/>
                </a:solidFill>
                <a:latin typeface="Open Sans" panose="020B0606030504020204" pitchFamily="34" charset="0"/>
                <a:cs typeface="Open Sans" panose="020B0606030504020204" pitchFamily="34" charset="0"/>
              </a:rPr>
              <a:t>wydatkami ponoszonymi w związku z realizacją komponentu B+R i komponentu wdrożeniowego,</a:t>
            </a:r>
          </a:p>
          <a:p>
            <a:pPr marL="259232" indent="-259232" defTabSz="414772" fontAlgn="ctr">
              <a:lnSpc>
                <a:spcPct val="150000"/>
              </a:lnSpc>
              <a:spcBef>
                <a:spcPts val="544"/>
              </a:spcBef>
              <a:spcAft>
                <a:spcPts val="544"/>
              </a:spcAft>
              <a:buFont typeface="Arial" panose="020B0604020202020204" pitchFamily="34" charset="0"/>
              <a:buChar char="•"/>
              <a:defRPr/>
            </a:pPr>
            <a:r>
              <a:rPr lang="pl-PL" sz="1800" kern="100" dirty="0">
                <a:solidFill>
                  <a:schemeClr val="accent1"/>
                </a:solidFill>
                <a:latin typeface="Open Sans" panose="020B0606030504020204" pitchFamily="34" charset="0"/>
                <a:cs typeface="Open Sans" panose="020B0606030504020204" pitchFamily="34" charset="0"/>
              </a:rPr>
              <a:t>wydatkami dla których przewidziano we Wniosku o dofinansowanie rożny procentowy poziom wsparcia,</a:t>
            </a:r>
          </a:p>
          <a:p>
            <a:pPr>
              <a:lnSpc>
                <a:spcPct val="150000"/>
              </a:lnSpc>
              <a:buFont typeface="Arial" panose="020B0604020202020204" pitchFamily="34" charset="0"/>
              <a:buChar char="•"/>
            </a:pPr>
            <a:r>
              <a:rPr lang="pl-PL" sz="1800" dirty="0">
                <a:solidFill>
                  <a:srgbClr val="003399"/>
                </a:solidFill>
                <a:latin typeface="Open Sans" panose="020B0606030504020204" pitchFamily="34" charset="0"/>
                <a:cs typeface="Open Sans" panose="020B0606030504020204" pitchFamily="34" charset="0"/>
              </a:rPr>
              <a:t>kategoriami wydatków dotyczącymi różnych przeznaczeń pomocy publicznej, w sytuacji gdy spełnione zostaną przesłanki określone w ust. 16 lit. c) i d), tj. skutkującej zwiększeniem udzielonej pomocy publicznej oraz zmiany skutkującej przekroczeniem dopuszczalnej kwoty pomocy de </a:t>
            </a:r>
            <a:r>
              <a:rPr lang="pl-PL" sz="1800" dirty="0" err="1">
                <a:solidFill>
                  <a:srgbClr val="003399"/>
                </a:solidFill>
                <a:latin typeface="Open Sans" panose="020B0606030504020204" pitchFamily="34" charset="0"/>
                <a:cs typeface="Open Sans" panose="020B0606030504020204" pitchFamily="34" charset="0"/>
              </a:rPr>
              <a:t>minimis</a:t>
            </a:r>
            <a:r>
              <a:rPr lang="pl-PL" sz="1800" dirty="0">
                <a:solidFill>
                  <a:srgbClr val="003399"/>
                </a:solidFill>
                <a:latin typeface="Open Sans" panose="020B0606030504020204" pitchFamily="34" charset="0"/>
                <a:cs typeface="Open Sans" panose="020B0606030504020204" pitchFamily="34" charset="0"/>
              </a:rPr>
              <a:t>,</a:t>
            </a:r>
          </a:p>
          <a:p>
            <a:pPr>
              <a:lnSpc>
                <a:spcPct val="150000"/>
              </a:lnSpc>
              <a:buFont typeface="Arial" panose="020B0604020202020204" pitchFamily="34" charset="0"/>
              <a:buChar char="•"/>
            </a:pPr>
            <a:r>
              <a:rPr lang="pl-PL" sz="1800" dirty="0">
                <a:solidFill>
                  <a:srgbClr val="003399"/>
                </a:solidFill>
                <a:latin typeface="Open Sans" panose="020B0606030504020204" pitchFamily="34" charset="0"/>
                <a:cs typeface="Open Sans" panose="020B0606030504020204" pitchFamily="34" charset="0"/>
              </a:rPr>
              <a:t>kategoriami kosztów rozliczanymi za pomocą metod uproszczonych, a pozostałymi kategoriami kosztów w ramach Projektu.</a:t>
            </a:r>
          </a:p>
          <a:p>
            <a:pPr marL="0" indent="0">
              <a:buNone/>
            </a:pPr>
            <a:endParaRPr lang="pl-PL" sz="1800" dirty="0">
              <a:solidFill>
                <a:srgbClr val="003399"/>
              </a:solidFill>
              <a:latin typeface="Open Sans" panose="020B0606030504020204" pitchFamily="34" charset="0"/>
              <a:cs typeface="Open Sans" panose="020B0606030504020204" pitchFamily="34" charset="0"/>
            </a:endParaRPr>
          </a:p>
        </p:txBody>
      </p:sp>
      <p:sp>
        <p:nvSpPr>
          <p:cNvPr id="4" name="Symbol zastępczy numeru slajdu 3">
            <a:extLst>
              <a:ext uri="{FF2B5EF4-FFF2-40B4-BE49-F238E27FC236}">
                <a16:creationId xmlns:a16="http://schemas.microsoft.com/office/drawing/2014/main" id="{CA793760-7133-15A1-8C4C-82A139BC6740}"/>
              </a:ext>
            </a:extLst>
          </p:cNvPr>
          <p:cNvSpPr>
            <a:spLocks noGrp="1"/>
          </p:cNvSpPr>
          <p:nvPr>
            <p:ph type="sldNum" sz="quarter" idx="10"/>
          </p:nvPr>
        </p:nvSpPr>
        <p:spPr/>
        <p:txBody>
          <a:bodyPr/>
          <a:lstStyle/>
          <a:p>
            <a:fld id="{EB4015AA-59F6-416B-87A6-8E3D940284E2}" type="slidenum">
              <a:rPr lang="pl-PL" smtClean="0"/>
              <a:pPr/>
              <a:t>16</a:t>
            </a:fld>
            <a:endParaRPr lang="pl-PL" dirty="0"/>
          </a:p>
        </p:txBody>
      </p:sp>
    </p:spTree>
    <p:extLst>
      <p:ext uri="{BB962C8B-B14F-4D97-AF65-F5344CB8AC3E}">
        <p14:creationId xmlns:p14="http://schemas.microsoft.com/office/powerpoint/2010/main" val="3928212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E15BB8-15B0-A5BD-B221-917C5410DB15}"/>
              </a:ext>
            </a:extLst>
          </p:cNvPr>
          <p:cNvSpPr>
            <a:spLocks noGrp="1"/>
          </p:cNvSpPr>
          <p:nvPr>
            <p:ph type="title"/>
          </p:nvPr>
        </p:nvSpPr>
        <p:spPr>
          <a:xfrm>
            <a:off x="1169420" y="816317"/>
            <a:ext cx="9852728" cy="480855"/>
          </a:xfrm>
        </p:spPr>
        <p:txBody>
          <a:bodyPr>
            <a:normAutofit/>
          </a:bodyPr>
          <a:lstStyle/>
          <a:p>
            <a:r>
              <a:rPr lang="pl-PL" sz="2800" dirty="0">
                <a:latin typeface="Open Sans" panose="020B0606030504020204" pitchFamily="34" charset="0"/>
                <a:cs typeface="Open Sans" panose="020B0606030504020204" pitchFamily="34" charset="0"/>
              </a:rPr>
              <a:t>Zmiany w Umowie o dofinansowanie cz. 2</a:t>
            </a:r>
          </a:p>
        </p:txBody>
      </p:sp>
      <p:sp>
        <p:nvSpPr>
          <p:cNvPr id="3" name="Symbol zastępczy zawartości 2">
            <a:extLst>
              <a:ext uri="{FF2B5EF4-FFF2-40B4-BE49-F238E27FC236}">
                <a16:creationId xmlns:a16="http://schemas.microsoft.com/office/drawing/2014/main" id="{F6E76C51-5D37-6E2B-CA57-F58377C15662}"/>
              </a:ext>
            </a:extLst>
          </p:cNvPr>
          <p:cNvSpPr>
            <a:spLocks noGrp="1"/>
          </p:cNvSpPr>
          <p:nvPr>
            <p:ph idx="1"/>
          </p:nvPr>
        </p:nvSpPr>
        <p:spPr>
          <a:xfrm>
            <a:off x="534256" y="1522096"/>
            <a:ext cx="9955659" cy="3539831"/>
          </a:xfrm>
        </p:spPr>
        <p:txBody>
          <a:bodyPr>
            <a:noAutofit/>
          </a:bodyPr>
          <a:lstStyle/>
          <a:p>
            <a:pPr marL="259232" indent="-259232" defTabSz="414772" fontAlgn="ctr">
              <a:lnSpc>
                <a:spcPct val="150000"/>
              </a:lnSpc>
              <a:spcBef>
                <a:spcPts val="544"/>
              </a:spcBef>
              <a:spcAft>
                <a:spcPts val="544"/>
              </a:spcAft>
              <a:buFont typeface="Arial" panose="020B0604020202020204" pitchFamily="34" charset="0"/>
              <a:buChar char="•"/>
              <a:defRPr/>
            </a:pPr>
            <a:r>
              <a:rPr lang="pl-PL" sz="1800" dirty="0">
                <a:solidFill>
                  <a:srgbClr val="003399"/>
                </a:solidFill>
                <a:latin typeface="Open Sans" panose="020B0606030504020204" pitchFamily="34" charset="0"/>
                <a:cs typeface="Open Sans" panose="020B0606030504020204" pitchFamily="34" charset="0"/>
              </a:rPr>
              <a:t>Instytucja Pośrednicząca nie wyrazi zgody na zmiany, które w zbyt dużym stopniu ingerują w projekt wyłoniony do dofinansowania, w tym:</a:t>
            </a:r>
          </a:p>
          <a:p>
            <a:pPr lvl="1">
              <a:lnSpc>
                <a:spcPct val="150000"/>
              </a:lnSpc>
              <a:buFont typeface="Wingdings" panose="05000000000000000000" pitchFamily="2" charset="2"/>
              <a:buChar char="ü"/>
            </a:pPr>
            <a:r>
              <a:rPr lang="pl-PL" sz="1800" dirty="0">
                <a:solidFill>
                  <a:srgbClr val="003399"/>
                </a:solidFill>
                <a:latin typeface="Open Sans" panose="020B0606030504020204" pitchFamily="34" charset="0"/>
                <a:cs typeface="Open Sans" panose="020B0606030504020204" pitchFamily="34" charset="0"/>
              </a:rPr>
              <a:t>zwiększeniem udzielonej kwoty pomocy publicznej, </a:t>
            </a:r>
          </a:p>
          <a:p>
            <a:pPr lvl="1">
              <a:lnSpc>
                <a:spcPct val="150000"/>
              </a:lnSpc>
              <a:buFont typeface="Wingdings" panose="05000000000000000000" pitchFamily="2" charset="2"/>
              <a:buChar char="ü"/>
            </a:pPr>
            <a:r>
              <a:rPr lang="pl-PL" sz="1800" dirty="0">
                <a:solidFill>
                  <a:srgbClr val="003399"/>
                </a:solidFill>
                <a:latin typeface="Open Sans" panose="020B0606030504020204" pitchFamily="34" charset="0"/>
                <a:cs typeface="Open Sans" panose="020B0606030504020204" pitchFamily="34" charset="0"/>
              </a:rPr>
              <a:t>zmiany skutkującej przekroczeniem dopuszczalnej kwoty pomoce de </a:t>
            </a:r>
            <a:r>
              <a:rPr lang="pl-PL" sz="1800" dirty="0" err="1">
                <a:solidFill>
                  <a:srgbClr val="003399"/>
                </a:solidFill>
                <a:latin typeface="Open Sans" panose="020B0606030504020204" pitchFamily="34" charset="0"/>
                <a:cs typeface="Open Sans" panose="020B0606030504020204" pitchFamily="34" charset="0"/>
              </a:rPr>
              <a:t>minimis</a:t>
            </a:r>
            <a:r>
              <a:rPr lang="pl-PL" sz="1800" dirty="0">
                <a:solidFill>
                  <a:srgbClr val="003399"/>
                </a:solidFill>
                <a:latin typeface="Open Sans" panose="020B0606030504020204" pitchFamily="34" charset="0"/>
                <a:cs typeface="Open Sans" panose="020B0606030504020204" pitchFamily="34" charset="0"/>
              </a:rPr>
              <a:t>, </a:t>
            </a:r>
          </a:p>
          <a:p>
            <a:pPr lvl="1">
              <a:lnSpc>
                <a:spcPct val="150000"/>
              </a:lnSpc>
              <a:buFont typeface="Wingdings" panose="05000000000000000000" pitchFamily="2" charset="2"/>
              <a:buChar char="ü"/>
            </a:pPr>
            <a:r>
              <a:rPr lang="pl-PL" sz="1800" dirty="0">
                <a:solidFill>
                  <a:srgbClr val="003399"/>
                </a:solidFill>
                <a:latin typeface="Open Sans" panose="020B0606030504020204" pitchFamily="34" charset="0"/>
                <a:cs typeface="Open Sans" panose="020B0606030504020204" pitchFamily="34" charset="0"/>
              </a:rPr>
              <a:t>zmiany skutkujące nieosiągnięciem celów projektu,</a:t>
            </a:r>
          </a:p>
          <a:p>
            <a:pPr lvl="1">
              <a:lnSpc>
                <a:spcPct val="150000"/>
              </a:lnSpc>
              <a:buFont typeface="Wingdings" panose="05000000000000000000" pitchFamily="2" charset="2"/>
              <a:buChar char="ü"/>
            </a:pPr>
            <a:r>
              <a:rPr lang="pl-PL" sz="1800" dirty="0">
                <a:solidFill>
                  <a:srgbClr val="003399"/>
                </a:solidFill>
                <a:latin typeface="Open Sans" panose="020B0606030504020204" pitchFamily="34" charset="0"/>
                <a:cs typeface="Open Sans" panose="020B0606030504020204" pitchFamily="34" charset="0"/>
              </a:rPr>
              <a:t>zmiany, które prowadzą do zmniejszenia zakładanych wartości wskaźników, które będą miały wpływ na nieosiągnięcie celów Projektu.</a:t>
            </a:r>
          </a:p>
        </p:txBody>
      </p:sp>
      <p:sp>
        <p:nvSpPr>
          <p:cNvPr id="4" name="Symbol zastępczy numeru slajdu 3">
            <a:extLst>
              <a:ext uri="{FF2B5EF4-FFF2-40B4-BE49-F238E27FC236}">
                <a16:creationId xmlns:a16="http://schemas.microsoft.com/office/drawing/2014/main" id="{CA793760-7133-15A1-8C4C-82A139BC6740}"/>
              </a:ext>
            </a:extLst>
          </p:cNvPr>
          <p:cNvSpPr>
            <a:spLocks noGrp="1"/>
          </p:cNvSpPr>
          <p:nvPr>
            <p:ph type="sldNum" sz="quarter" idx="10"/>
          </p:nvPr>
        </p:nvSpPr>
        <p:spPr/>
        <p:txBody>
          <a:bodyPr/>
          <a:lstStyle/>
          <a:p>
            <a:fld id="{EB4015AA-59F6-416B-87A6-8E3D940284E2}" type="slidenum">
              <a:rPr lang="pl-PL" smtClean="0"/>
              <a:pPr/>
              <a:t>17</a:t>
            </a:fld>
            <a:endParaRPr lang="pl-PL" dirty="0"/>
          </a:p>
        </p:txBody>
      </p:sp>
    </p:spTree>
    <p:extLst>
      <p:ext uri="{BB962C8B-B14F-4D97-AF65-F5344CB8AC3E}">
        <p14:creationId xmlns:p14="http://schemas.microsoft.com/office/powerpoint/2010/main" val="2412752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4DCAC-3E67-5099-82B2-0FC1A86C2DDD}"/>
            </a:ext>
          </a:extLst>
        </p:cNvPr>
        <p:cNvGrpSpPr/>
        <p:nvPr/>
      </p:nvGrpSpPr>
      <p:grpSpPr>
        <a:xfrm>
          <a:off x="0" y="0"/>
          <a:ext cx="0" cy="0"/>
          <a:chOff x="0" y="0"/>
          <a:chExt cx="0" cy="0"/>
        </a:xfrm>
      </p:grpSpPr>
      <p:pic>
        <p:nvPicPr>
          <p:cNvPr id="22" name="Obraz 21">
            <a:extLst>
              <a:ext uri="{FF2B5EF4-FFF2-40B4-BE49-F238E27FC236}">
                <a16:creationId xmlns:a16="http://schemas.microsoft.com/office/drawing/2014/main" id="{003BBFBD-B6C7-2FB1-EA34-CF1373E3540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7" y="0"/>
            <a:ext cx="12184573" cy="6858000"/>
          </a:xfrm>
          <a:prstGeom prst="rect">
            <a:avLst/>
          </a:prstGeom>
        </p:spPr>
      </p:pic>
      <p:sp>
        <p:nvSpPr>
          <p:cNvPr id="13" name="Tytuł 12">
            <a:extLst>
              <a:ext uri="{FF2B5EF4-FFF2-40B4-BE49-F238E27FC236}">
                <a16:creationId xmlns:a16="http://schemas.microsoft.com/office/drawing/2014/main" id="{DF924B75-CA0A-5D0A-4510-C296611A03B0}"/>
              </a:ext>
            </a:extLst>
          </p:cNvPr>
          <p:cNvSpPr txBox="1">
            <a:spLocks noGrp="1"/>
          </p:cNvSpPr>
          <p:nvPr>
            <p:ph type="title" idx="4294967295"/>
          </p:nvPr>
        </p:nvSpPr>
        <p:spPr>
          <a:xfrm>
            <a:off x="1610663" y="2767280"/>
            <a:ext cx="9069893"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pl-PL" sz="4000" b="1" i="0" u="none" strike="noStrike" kern="1200" cap="none" spc="0" normalizeH="0" baseline="0" noProof="0" dirty="0">
                <a:ln>
                  <a:noFill/>
                </a:ln>
                <a:solidFill>
                  <a:srgbClr val="003399"/>
                </a:solidFill>
                <a:effectLst/>
                <a:uLnTx/>
                <a:uFillTx/>
                <a:latin typeface="Open Sans" panose="020B0606030504020204" pitchFamily="34" charset="0"/>
                <a:ea typeface="Open Sans" panose="020B0606030504020204" pitchFamily="34" charset="0"/>
                <a:cs typeface="Open Sans" panose="020B0606030504020204" pitchFamily="34" charset="0"/>
              </a:rPr>
              <a:t>Najczęściej popełniane błędy podczas rozliczania projektów</a:t>
            </a:r>
          </a:p>
        </p:txBody>
      </p:sp>
      <p:sp>
        <p:nvSpPr>
          <p:cNvPr id="4" name="Symbol zastępczy numeru slajdu 3">
            <a:extLst>
              <a:ext uri="{FF2B5EF4-FFF2-40B4-BE49-F238E27FC236}">
                <a16:creationId xmlns:a16="http://schemas.microsoft.com/office/drawing/2014/main" id="{7F1FBF07-6922-9718-492C-D64A2EBF6D03}"/>
              </a:ext>
            </a:extLst>
          </p:cNvPr>
          <p:cNvSpPr>
            <a:spLocks noGrp="1"/>
          </p:cNvSpPr>
          <p:nvPr>
            <p:ph type="sldNum" sz="quarter" idx="12"/>
          </p:nvPr>
        </p:nvSpPr>
        <p:spPr/>
        <p:txBody>
          <a:bodyPr/>
          <a:lstStyle/>
          <a:p>
            <a:fld id="{D74826D8-9DAC-44AE-A9FD-0EC949CD68D6}" type="slidenum">
              <a:rPr lang="pl-PL" smtClean="0">
                <a:solidFill>
                  <a:srgbClr val="003399"/>
                </a:solidFill>
              </a:rPr>
              <a:t>18</a:t>
            </a:fld>
            <a:endParaRPr lang="pl-PL" dirty="0">
              <a:solidFill>
                <a:srgbClr val="003399"/>
              </a:solidFill>
            </a:endParaRPr>
          </a:p>
        </p:txBody>
      </p:sp>
    </p:spTree>
    <p:extLst>
      <p:ext uri="{BB962C8B-B14F-4D97-AF65-F5344CB8AC3E}">
        <p14:creationId xmlns:p14="http://schemas.microsoft.com/office/powerpoint/2010/main" val="2640711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E15BB8-15B0-A5BD-B221-917C5410DB15}"/>
              </a:ext>
            </a:extLst>
          </p:cNvPr>
          <p:cNvSpPr>
            <a:spLocks noGrp="1"/>
          </p:cNvSpPr>
          <p:nvPr>
            <p:ph type="title"/>
          </p:nvPr>
        </p:nvSpPr>
        <p:spPr>
          <a:xfrm>
            <a:off x="642026" y="443903"/>
            <a:ext cx="9852728" cy="438600"/>
          </a:xfrm>
        </p:spPr>
        <p:txBody>
          <a:bodyPr>
            <a:normAutofit/>
          </a:bodyPr>
          <a:lstStyle/>
          <a:p>
            <a:r>
              <a:rPr lang="pl-PL" sz="2800" b="1" dirty="0">
                <a:solidFill>
                  <a:srgbClr val="003399"/>
                </a:solidFill>
                <a:latin typeface="Open Sans" panose="020B0606030504020204" pitchFamily="34" charset="0"/>
                <a:cs typeface="Open Sans" panose="020B0606030504020204" pitchFamily="34" charset="0"/>
              </a:rPr>
              <a:t>Błędy w formularzu wniosku o płatność </a:t>
            </a:r>
            <a:endParaRPr lang="pl-PL" sz="2800" dirty="0">
              <a:latin typeface="Open Sans" panose="020B0606030504020204" pitchFamily="34" charset="0"/>
              <a:cs typeface="Open Sans" panose="020B0606030504020204" pitchFamily="34" charset="0"/>
            </a:endParaRPr>
          </a:p>
        </p:txBody>
      </p:sp>
      <p:sp>
        <p:nvSpPr>
          <p:cNvPr id="3" name="Symbol zastępczy zawartości 2">
            <a:extLst>
              <a:ext uri="{FF2B5EF4-FFF2-40B4-BE49-F238E27FC236}">
                <a16:creationId xmlns:a16="http://schemas.microsoft.com/office/drawing/2014/main" id="{F6E76C51-5D37-6E2B-CA57-F58377C15662}"/>
              </a:ext>
            </a:extLst>
          </p:cNvPr>
          <p:cNvSpPr>
            <a:spLocks noGrp="1"/>
          </p:cNvSpPr>
          <p:nvPr>
            <p:ph idx="1"/>
          </p:nvPr>
        </p:nvSpPr>
        <p:spPr>
          <a:xfrm>
            <a:off x="380999" y="1011602"/>
            <a:ext cx="11430001" cy="4538593"/>
          </a:xfrm>
        </p:spPr>
        <p:txBody>
          <a:bodyPr>
            <a:noAutofit/>
          </a:bodyPr>
          <a:lstStyle/>
          <a:p>
            <a:pPr marL="311079" indent="-311079">
              <a:lnSpc>
                <a:spcPct val="150000"/>
              </a:lnSpc>
              <a:spcBef>
                <a:spcPts val="1089"/>
              </a:spcBef>
              <a:buFont typeface="+mj-lt"/>
              <a:buAutoNum type="arabicPeriod"/>
            </a:pPr>
            <a:r>
              <a:rPr lang="pl-PL" sz="1800" dirty="0">
                <a:solidFill>
                  <a:srgbClr val="003399"/>
                </a:solidFill>
                <a:cs typeface="Open Sans" panose="020B0606030504020204" pitchFamily="34" charset="0"/>
              </a:rPr>
              <a:t>Brak wypełnionych pól dotyczących stanu realizacji projektu oraz problemów związanych z realizacją. </a:t>
            </a:r>
          </a:p>
          <a:p>
            <a:pPr marL="311079" indent="-311079">
              <a:lnSpc>
                <a:spcPct val="150000"/>
              </a:lnSpc>
              <a:spcBef>
                <a:spcPts val="1089"/>
              </a:spcBef>
              <a:buFont typeface="+mj-lt"/>
              <a:buAutoNum type="arabicPeriod"/>
            </a:pPr>
            <a:r>
              <a:rPr lang="pl-PL" sz="1800" dirty="0">
                <a:solidFill>
                  <a:srgbClr val="003399"/>
                </a:solidFill>
                <a:cs typeface="Open Sans" panose="020B0606030504020204" pitchFamily="34" charset="0"/>
              </a:rPr>
              <a:t>Brak oznaczenia odpowiedniego rodzaju wniosku o płatność. </a:t>
            </a:r>
          </a:p>
          <a:p>
            <a:pPr marL="311079" indent="-311079">
              <a:lnSpc>
                <a:spcPct val="150000"/>
              </a:lnSpc>
              <a:spcBef>
                <a:spcPts val="1089"/>
              </a:spcBef>
              <a:buFont typeface="+mj-lt"/>
              <a:buAutoNum type="arabicPeriod"/>
            </a:pPr>
            <a:r>
              <a:rPr lang="pl-PL" sz="1800" dirty="0">
                <a:solidFill>
                  <a:srgbClr val="003399"/>
                </a:solidFill>
                <a:cs typeface="Open Sans" panose="020B0606030504020204" pitchFamily="34" charset="0"/>
              </a:rPr>
              <a:t>Brak wszystkich dat zapłaty – należy wykazać wszystkie daty zapłaty lub w przypadku kilku płatności wskazać przedział dat w jakich dokonano płatności. </a:t>
            </a:r>
          </a:p>
          <a:p>
            <a:pPr marL="311079" indent="-311079">
              <a:lnSpc>
                <a:spcPct val="150000"/>
              </a:lnSpc>
              <a:spcBef>
                <a:spcPts val="1089"/>
              </a:spcBef>
              <a:buFont typeface="+mj-lt"/>
              <a:buAutoNum type="arabicPeriod"/>
            </a:pPr>
            <a:r>
              <a:rPr lang="pl-PL" sz="1800" dirty="0">
                <a:solidFill>
                  <a:srgbClr val="003399"/>
                </a:solidFill>
                <a:cs typeface="Open Sans" panose="020B0606030504020204" pitchFamily="34" charset="0"/>
              </a:rPr>
              <a:t>Błędna nazwa kosztu – nazwa winna być zgodna z dokumentem księgowym.</a:t>
            </a:r>
          </a:p>
          <a:p>
            <a:pPr marL="311079" indent="-311079">
              <a:lnSpc>
                <a:spcPct val="150000"/>
              </a:lnSpc>
              <a:spcBef>
                <a:spcPts val="1089"/>
              </a:spcBef>
              <a:buFont typeface="+mj-lt"/>
              <a:buAutoNum type="arabicPeriod"/>
            </a:pPr>
            <a:r>
              <a:rPr lang="pl-PL" sz="1800" dirty="0">
                <a:solidFill>
                  <a:srgbClr val="003399"/>
                </a:solidFill>
                <a:cs typeface="Open Sans" panose="020B0606030504020204" pitchFamily="34" charset="0"/>
              </a:rPr>
              <a:t>Kategoria kosztu wskazana w opisie drugiej strony dokumentu księgowego niezgodna z budżetem projektu.</a:t>
            </a:r>
          </a:p>
          <a:p>
            <a:pPr marL="311079" indent="-311079">
              <a:lnSpc>
                <a:spcPct val="150000"/>
              </a:lnSpc>
              <a:spcBef>
                <a:spcPts val="1089"/>
              </a:spcBef>
              <a:buFont typeface="+mj-lt"/>
              <a:buAutoNum type="arabicPeriod"/>
            </a:pPr>
            <a:r>
              <a:rPr lang="pl-PL" sz="1800" dirty="0">
                <a:solidFill>
                  <a:srgbClr val="003399"/>
                </a:solidFill>
                <a:cs typeface="Open Sans" panose="020B0606030504020204" pitchFamily="34" charset="0"/>
              </a:rPr>
              <a:t>Błędny numer ewidencyjny/księgowy (lub brak numeru na dokumencie księgowym). </a:t>
            </a:r>
          </a:p>
          <a:p>
            <a:pPr marL="311079" indent="-311079">
              <a:lnSpc>
                <a:spcPct val="150000"/>
              </a:lnSpc>
              <a:spcBef>
                <a:spcPts val="1089"/>
              </a:spcBef>
              <a:buFont typeface="+mj-lt"/>
              <a:buAutoNum type="arabicPeriod"/>
            </a:pPr>
            <a:r>
              <a:rPr lang="pl-PL" sz="1800" dirty="0">
                <a:solidFill>
                  <a:srgbClr val="003399"/>
                </a:solidFill>
                <a:cs typeface="Open Sans" panose="020B0606030504020204" pitchFamily="34" charset="0"/>
              </a:rPr>
              <a:t>Błędne wskazanie kwoty podatku VAT w przypadku, gdy VAT nie jest kwalifikowalny. </a:t>
            </a:r>
          </a:p>
          <a:p>
            <a:pPr marL="0" indent="0">
              <a:lnSpc>
                <a:spcPct val="150000"/>
              </a:lnSpc>
              <a:spcBef>
                <a:spcPts val="1089"/>
              </a:spcBef>
              <a:buNone/>
            </a:pPr>
            <a:endParaRPr lang="pl-PL" sz="1800" dirty="0">
              <a:solidFill>
                <a:srgbClr val="003399"/>
              </a:solidFill>
              <a:cs typeface="Open Sans" panose="020B0606030504020204" pitchFamily="34" charset="0"/>
            </a:endParaRPr>
          </a:p>
          <a:p>
            <a:pPr marL="0" indent="0">
              <a:lnSpc>
                <a:spcPct val="100000"/>
              </a:lnSpc>
              <a:spcBef>
                <a:spcPts val="1089"/>
              </a:spcBef>
              <a:buNone/>
            </a:pPr>
            <a:endParaRPr lang="pl-PL" sz="1800" dirty="0">
              <a:solidFill>
                <a:srgbClr val="003399"/>
              </a:solidFill>
              <a:cs typeface="Open Sans" panose="020B0606030504020204" pitchFamily="34" charset="0"/>
            </a:endParaRPr>
          </a:p>
          <a:p>
            <a:pPr marL="311079" indent="-311079">
              <a:lnSpc>
                <a:spcPct val="100000"/>
              </a:lnSpc>
              <a:spcBef>
                <a:spcPts val="1089"/>
              </a:spcBef>
              <a:buFont typeface="+mj-lt"/>
              <a:buAutoNum type="arabicPeriod"/>
            </a:pPr>
            <a:endParaRPr lang="pl-PL" sz="1800" dirty="0">
              <a:solidFill>
                <a:srgbClr val="003399"/>
              </a:solidFill>
              <a:cs typeface="Open Sans" panose="020B0606030504020204" pitchFamily="34" charset="0"/>
            </a:endParaRPr>
          </a:p>
        </p:txBody>
      </p:sp>
      <p:sp>
        <p:nvSpPr>
          <p:cNvPr id="4" name="Symbol zastępczy numeru slajdu 3">
            <a:extLst>
              <a:ext uri="{FF2B5EF4-FFF2-40B4-BE49-F238E27FC236}">
                <a16:creationId xmlns:a16="http://schemas.microsoft.com/office/drawing/2014/main" id="{CA793760-7133-15A1-8C4C-82A139BC6740}"/>
              </a:ext>
            </a:extLst>
          </p:cNvPr>
          <p:cNvSpPr>
            <a:spLocks noGrp="1"/>
          </p:cNvSpPr>
          <p:nvPr>
            <p:ph type="sldNum" sz="quarter" idx="10"/>
          </p:nvPr>
        </p:nvSpPr>
        <p:spPr/>
        <p:txBody>
          <a:bodyPr/>
          <a:lstStyle/>
          <a:p>
            <a:fld id="{EB4015AA-59F6-416B-87A6-8E3D940284E2}" type="slidenum">
              <a:rPr lang="pl-PL" smtClean="0"/>
              <a:pPr/>
              <a:t>19</a:t>
            </a:fld>
            <a:endParaRPr lang="pl-PL" dirty="0"/>
          </a:p>
        </p:txBody>
      </p:sp>
    </p:spTree>
    <p:extLst>
      <p:ext uri="{BB962C8B-B14F-4D97-AF65-F5344CB8AC3E}">
        <p14:creationId xmlns:p14="http://schemas.microsoft.com/office/powerpoint/2010/main" val="324411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ole tekstowe 11">
            <a:extLst>
              <a:ext uri="{FF2B5EF4-FFF2-40B4-BE49-F238E27FC236}">
                <a16:creationId xmlns:a16="http://schemas.microsoft.com/office/drawing/2014/main" id="{332E71F5-34B0-AC53-C5ED-AD112A3CBDEE}"/>
              </a:ext>
              <a:ext uri="{C183D7F6-B498-43B3-948B-1728B52AA6E4}">
                <adec:decorative xmlns:adec="http://schemas.microsoft.com/office/drawing/2017/decorative" val="1"/>
              </a:ext>
            </a:extLst>
          </p:cNvPr>
          <p:cNvSpPr txBox="1"/>
          <p:nvPr/>
        </p:nvSpPr>
        <p:spPr>
          <a:xfrm>
            <a:off x="302753" y="654451"/>
            <a:ext cx="3749040" cy="2594285"/>
          </a:xfrm>
          <a:prstGeom prst="rect">
            <a:avLst/>
          </a:prstGeom>
          <a:solidFill>
            <a:schemeClr val="accent2"/>
          </a:solidFill>
        </p:spPr>
        <p:txBody>
          <a:bodyPr wrap="square" rtlCol="0">
            <a:spAutoFit/>
          </a:bodyPr>
          <a:lstStyle/>
          <a:p>
            <a:endParaRPr lang="pl-PL" dirty="0">
              <a:latin typeface="Open Sans" panose="020B0606030504020204" pitchFamily="34" charset="0"/>
            </a:endParaRPr>
          </a:p>
        </p:txBody>
      </p:sp>
      <p:sp>
        <p:nvSpPr>
          <p:cNvPr id="14" name="Tytuł 13" descr="Beneficjencie zapoznaj się z umową o dofinansowanie ">
            <a:extLst>
              <a:ext uri="{FF2B5EF4-FFF2-40B4-BE49-F238E27FC236}">
                <a16:creationId xmlns:a16="http://schemas.microsoft.com/office/drawing/2014/main" id="{C1CC66D3-B097-049E-F265-9ED6E5B91203}"/>
              </a:ext>
            </a:extLst>
          </p:cNvPr>
          <p:cNvSpPr txBox="1">
            <a:spLocks noGrp="1"/>
          </p:cNvSpPr>
          <p:nvPr>
            <p:ph type="title" idx="4294967295"/>
          </p:nvPr>
        </p:nvSpPr>
        <p:spPr>
          <a:xfrm>
            <a:off x="466343" y="790634"/>
            <a:ext cx="3421859" cy="23219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5000"/>
              </a:lnSpc>
              <a:spcBef>
                <a:spcPts val="1200"/>
              </a:spcBef>
              <a:spcAft>
                <a:spcPts val="1200"/>
              </a:spcAft>
              <a:buClrTx/>
              <a:buSzTx/>
              <a:buFontTx/>
              <a:buNone/>
              <a:tabLst/>
              <a:defRPr/>
            </a:pPr>
            <a:r>
              <a:rPr kumimoji="0" lang="pl-PL" sz="3200" i="0" u="none" strike="noStrike" kern="1200" cap="none" spc="0" normalizeH="0" baseline="0" noProof="0" dirty="0">
                <a:ln>
                  <a:noFill/>
                </a:ln>
                <a:solidFill>
                  <a:schemeClr val="accent2">
                    <a:lumMod val="25000"/>
                  </a:schemeClr>
                </a:solidFill>
                <a:uLnTx/>
                <a:uFillTx/>
              </a:rPr>
              <a:t>Beneficjencie</a:t>
            </a:r>
            <a:r>
              <a:rPr kumimoji="0" lang="pl-PL" sz="3200" b="0" i="0" u="none" strike="noStrike" kern="1200" cap="none" spc="0" normalizeH="0" baseline="0" noProof="0" dirty="0">
                <a:ln>
                  <a:noFill/>
                </a:ln>
                <a:solidFill>
                  <a:schemeClr val="accent2">
                    <a:lumMod val="25000"/>
                  </a:schemeClr>
                </a:solidFill>
                <a:uLnTx/>
                <a:uFillTx/>
              </a:rPr>
              <a:t>!</a:t>
            </a:r>
            <a:br>
              <a:rPr kumimoji="0" lang="pl-PL" sz="3200" b="0" i="0" u="none" strike="noStrike" kern="1200" cap="none" spc="0" normalizeH="0" baseline="0" noProof="0" dirty="0">
                <a:ln>
                  <a:noFill/>
                </a:ln>
                <a:solidFill>
                  <a:schemeClr val="accent2">
                    <a:lumMod val="25000"/>
                  </a:schemeClr>
                </a:solidFill>
                <a:uLnTx/>
                <a:uFillTx/>
              </a:rPr>
            </a:br>
            <a:r>
              <a:rPr kumimoji="0" lang="pl-PL" sz="3200" b="0" i="0" u="none" strike="noStrike" kern="1200" cap="none" spc="0" normalizeH="0" baseline="0" noProof="0" dirty="0">
                <a:ln>
                  <a:noFill/>
                </a:ln>
                <a:solidFill>
                  <a:schemeClr val="accent2">
                    <a:lumMod val="25000"/>
                  </a:schemeClr>
                </a:solidFill>
                <a:uLnTx/>
                <a:uFillTx/>
              </a:rPr>
              <a:t>Zapoznaj się z Umową o dofinansowanie!</a:t>
            </a:r>
            <a:endParaRPr kumimoji="0" lang="pl-PL" sz="24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4" name="Obraz 3" descr="widok szablonu pierwszej strony umowy o dofinansowanie.">
            <a:extLst>
              <a:ext uri="{FF2B5EF4-FFF2-40B4-BE49-F238E27FC236}">
                <a16:creationId xmlns:a16="http://schemas.microsoft.com/office/drawing/2014/main" id="{428E6732-9D91-F45B-029B-EAAA865E4938}"/>
              </a:ext>
            </a:extLst>
          </p:cNvPr>
          <p:cNvPicPr>
            <a:picLocks noChangeAspect="1"/>
          </p:cNvPicPr>
          <p:nvPr/>
        </p:nvPicPr>
        <p:blipFill rotWithShape="1">
          <a:blip r:embed="rId3">
            <a:extLst>
              <a:ext uri="{28A0092B-C50C-407E-A947-70E740481C1C}">
                <a14:useLocalDpi xmlns:a14="http://schemas.microsoft.com/office/drawing/2010/main" val="0"/>
              </a:ext>
            </a:extLst>
          </a:blip>
          <a:srcRect b="45005"/>
          <a:stretch/>
        </p:blipFill>
        <p:spPr>
          <a:xfrm>
            <a:off x="4232117" y="237547"/>
            <a:ext cx="7816183" cy="6022377"/>
          </a:xfrm>
          <a:prstGeom prst="rect">
            <a:avLst/>
          </a:prstGeom>
        </p:spPr>
      </p:pic>
      <p:sp>
        <p:nvSpPr>
          <p:cNvPr id="5" name="Symbol zastępczy numeru slajdu 4">
            <a:extLst>
              <a:ext uri="{FF2B5EF4-FFF2-40B4-BE49-F238E27FC236}">
                <a16:creationId xmlns:a16="http://schemas.microsoft.com/office/drawing/2014/main" id="{2794A037-B5E5-F627-6485-F6D6ED711BCF}"/>
              </a:ext>
            </a:extLst>
          </p:cNvPr>
          <p:cNvSpPr>
            <a:spLocks noGrp="1"/>
          </p:cNvSpPr>
          <p:nvPr>
            <p:ph type="sldNum" sz="quarter" idx="10"/>
          </p:nvPr>
        </p:nvSpPr>
        <p:spPr/>
        <p:txBody>
          <a:bodyPr/>
          <a:lstStyle/>
          <a:p>
            <a:fld id="{EB4015AA-59F6-416B-87A6-8E3D940284E2}" type="slidenum">
              <a:rPr lang="pl-PL" smtClean="0"/>
              <a:pPr/>
              <a:t>2</a:t>
            </a:fld>
            <a:endParaRPr lang="pl-PL" dirty="0"/>
          </a:p>
        </p:txBody>
      </p:sp>
    </p:spTree>
    <p:extLst>
      <p:ext uri="{BB962C8B-B14F-4D97-AF65-F5344CB8AC3E}">
        <p14:creationId xmlns:p14="http://schemas.microsoft.com/office/powerpoint/2010/main" val="1627599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E15BB8-15B0-A5BD-B221-917C5410DB15}"/>
              </a:ext>
            </a:extLst>
          </p:cNvPr>
          <p:cNvSpPr>
            <a:spLocks noGrp="1"/>
          </p:cNvSpPr>
          <p:nvPr>
            <p:ph type="title"/>
          </p:nvPr>
        </p:nvSpPr>
        <p:spPr>
          <a:xfrm>
            <a:off x="642026" y="443903"/>
            <a:ext cx="9852728" cy="385438"/>
          </a:xfrm>
        </p:spPr>
        <p:txBody>
          <a:bodyPr>
            <a:normAutofit/>
          </a:bodyPr>
          <a:lstStyle/>
          <a:p>
            <a:r>
              <a:rPr lang="pl-PL" sz="2800" b="1" dirty="0">
                <a:solidFill>
                  <a:srgbClr val="003399"/>
                </a:solidFill>
                <a:latin typeface="Open Sans" panose="020B0606030504020204" pitchFamily="34" charset="0"/>
                <a:cs typeface="Open Sans" panose="020B0606030504020204" pitchFamily="34" charset="0"/>
              </a:rPr>
              <a:t>Błędy w formularzu wniosku o płatno</a:t>
            </a:r>
            <a:r>
              <a:rPr lang="pl-PL" sz="2800" dirty="0">
                <a:solidFill>
                  <a:srgbClr val="003399"/>
                </a:solidFill>
                <a:latin typeface="Open Sans" panose="020B0606030504020204" pitchFamily="34" charset="0"/>
                <a:cs typeface="Open Sans" panose="020B0606030504020204" pitchFamily="34" charset="0"/>
              </a:rPr>
              <a:t>ść cd.</a:t>
            </a:r>
            <a:endParaRPr lang="pl-PL" sz="2800" dirty="0">
              <a:latin typeface="Open Sans" panose="020B0606030504020204" pitchFamily="34" charset="0"/>
              <a:cs typeface="Open Sans" panose="020B0606030504020204" pitchFamily="34" charset="0"/>
            </a:endParaRPr>
          </a:p>
        </p:txBody>
      </p:sp>
      <p:sp>
        <p:nvSpPr>
          <p:cNvPr id="3" name="Symbol zastępczy zawartości 2">
            <a:extLst>
              <a:ext uri="{FF2B5EF4-FFF2-40B4-BE49-F238E27FC236}">
                <a16:creationId xmlns:a16="http://schemas.microsoft.com/office/drawing/2014/main" id="{F6E76C51-5D37-6E2B-CA57-F58377C15662}"/>
              </a:ext>
            </a:extLst>
          </p:cNvPr>
          <p:cNvSpPr>
            <a:spLocks noGrp="1"/>
          </p:cNvSpPr>
          <p:nvPr>
            <p:ph idx="1"/>
          </p:nvPr>
        </p:nvSpPr>
        <p:spPr>
          <a:xfrm>
            <a:off x="380999" y="1011603"/>
            <a:ext cx="11430001" cy="2879914"/>
          </a:xfrm>
        </p:spPr>
        <p:txBody>
          <a:bodyPr>
            <a:noAutofit/>
          </a:bodyPr>
          <a:lstStyle/>
          <a:p>
            <a:pPr marL="342900" indent="-342900">
              <a:lnSpc>
                <a:spcPct val="150000"/>
              </a:lnSpc>
              <a:spcBef>
                <a:spcPts val="1089"/>
              </a:spcBef>
              <a:buFont typeface="+mj-lt"/>
              <a:buAutoNum type="arabicPeriod" startAt="8"/>
            </a:pPr>
            <a:r>
              <a:rPr lang="pl-PL" sz="1800" dirty="0">
                <a:solidFill>
                  <a:srgbClr val="003399"/>
                </a:solidFill>
                <a:cs typeface="Open Sans" panose="020B0606030504020204" pitchFamily="34" charset="0"/>
              </a:rPr>
              <a:t>Błędne wartości wskaźników (niezgodne z metodologią określoną we wniosku lub umowie o dofinansowanie).</a:t>
            </a:r>
          </a:p>
          <a:p>
            <a:pPr marL="311079" indent="-311079">
              <a:lnSpc>
                <a:spcPct val="150000"/>
              </a:lnSpc>
              <a:spcBef>
                <a:spcPts val="1089"/>
              </a:spcBef>
              <a:buFont typeface="+mj-lt"/>
              <a:buAutoNum type="arabicPeriod" startAt="8"/>
            </a:pPr>
            <a:r>
              <a:rPr lang="pl-PL" sz="1800" dirty="0">
                <a:solidFill>
                  <a:srgbClr val="003399"/>
                </a:solidFill>
                <a:cs typeface="Open Sans" panose="020B0606030504020204" pitchFamily="34" charset="0"/>
              </a:rPr>
              <a:t>Miejsce przechowywania dokumentacji wskazane w formularzu wniosku jest niezgodne z adresem w umowie o dofinansowanie.</a:t>
            </a:r>
          </a:p>
          <a:p>
            <a:pPr marL="311079" indent="-311079">
              <a:lnSpc>
                <a:spcPct val="150000"/>
              </a:lnSpc>
              <a:spcBef>
                <a:spcPts val="1089"/>
              </a:spcBef>
              <a:buFont typeface="+mj-lt"/>
              <a:buAutoNum type="arabicPeriod" startAt="8"/>
            </a:pPr>
            <a:r>
              <a:rPr lang="pl-PL" sz="1800" dirty="0">
                <a:solidFill>
                  <a:srgbClr val="003399"/>
                </a:solidFill>
                <a:cs typeface="Open Sans" panose="020B0606030504020204" pitchFamily="34" charset="0"/>
              </a:rPr>
              <a:t>Nieprawidłowo wypełniona tabela Źródła finansowania (w tym brak kwoty w wierszu „W tym UE”), Rozliczenie zaliczek (dla WNP rozliczających zaliczkę).</a:t>
            </a:r>
          </a:p>
          <a:p>
            <a:pPr marL="0" indent="0">
              <a:lnSpc>
                <a:spcPct val="100000"/>
              </a:lnSpc>
              <a:spcBef>
                <a:spcPts val="1089"/>
              </a:spcBef>
              <a:buNone/>
            </a:pPr>
            <a:endParaRPr lang="pl-PL" sz="1800" dirty="0">
              <a:solidFill>
                <a:srgbClr val="003399"/>
              </a:solidFill>
              <a:cs typeface="Open Sans" panose="020B0606030504020204" pitchFamily="34" charset="0"/>
            </a:endParaRPr>
          </a:p>
          <a:p>
            <a:pPr marL="311079" indent="-311079">
              <a:lnSpc>
                <a:spcPct val="100000"/>
              </a:lnSpc>
              <a:spcBef>
                <a:spcPts val="1089"/>
              </a:spcBef>
              <a:buFont typeface="+mj-lt"/>
              <a:buAutoNum type="arabicPeriod"/>
            </a:pPr>
            <a:endParaRPr lang="pl-PL" sz="1800" dirty="0">
              <a:solidFill>
                <a:srgbClr val="003399"/>
              </a:solidFill>
              <a:cs typeface="Open Sans" panose="020B0606030504020204" pitchFamily="34" charset="0"/>
            </a:endParaRPr>
          </a:p>
        </p:txBody>
      </p:sp>
      <p:sp>
        <p:nvSpPr>
          <p:cNvPr id="4" name="Symbol zastępczy numeru slajdu 3">
            <a:extLst>
              <a:ext uri="{FF2B5EF4-FFF2-40B4-BE49-F238E27FC236}">
                <a16:creationId xmlns:a16="http://schemas.microsoft.com/office/drawing/2014/main" id="{CA793760-7133-15A1-8C4C-82A139BC6740}"/>
              </a:ext>
            </a:extLst>
          </p:cNvPr>
          <p:cNvSpPr>
            <a:spLocks noGrp="1"/>
          </p:cNvSpPr>
          <p:nvPr>
            <p:ph type="sldNum" sz="quarter" idx="10"/>
          </p:nvPr>
        </p:nvSpPr>
        <p:spPr/>
        <p:txBody>
          <a:bodyPr/>
          <a:lstStyle/>
          <a:p>
            <a:fld id="{EB4015AA-59F6-416B-87A6-8E3D940284E2}" type="slidenum">
              <a:rPr lang="pl-PL" smtClean="0"/>
              <a:pPr/>
              <a:t>20</a:t>
            </a:fld>
            <a:endParaRPr lang="pl-PL" dirty="0"/>
          </a:p>
        </p:txBody>
      </p:sp>
    </p:spTree>
    <p:extLst>
      <p:ext uri="{BB962C8B-B14F-4D97-AF65-F5344CB8AC3E}">
        <p14:creationId xmlns:p14="http://schemas.microsoft.com/office/powerpoint/2010/main" val="1123919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E15BB8-15B0-A5BD-B221-917C5410DB15}"/>
              </a:ext>
            </a:extLst>
          </p:cNvPr>
          <p:cNvSpPr>
            <a:spLocks noGrp="1"/>
          </p:cNvSpPr>
          <p:nvPr>
            <p:ph type="title"/>
          </p:nvPr>
        </p:nvSpPr>
        <p:spPr>
          <a:xfrm>
            <a:off x="680937" y="580089"/>
            <a:ext cx="10802226" cy="408739"/>
          </a:xfrm>
        </p:spPr>
        <p:txBody>
          <a:bodyPr>
            <a:normAutofit/>
          </a:bodyPr>
          <a:lstStyle/>
          <a:p>
            <a:r>
              <a:rPr lang="pl-PL" sz="2800" b="1" dirty="0">
                <a:solidFill>
                  <a:srgbClr val="003399"/>
                </a:solidFill>
                <a:latin typeface="Open Sans" panose="020B0606030504020204" pitchFamily="34" charset="0"/>
                <a:cs typeface="Open Sans" panose="020B0606030504020204" pitchFamily="34" charset="0"/>
              </a:rPr>
              <a:t>Błędy w dokumentacji dołączonej do wniosku o płatność </a:t>
            </a:r>
            <a:endParaRPr lang="pl-PL" sz="2800" dirty="0">
              <a:latin typeface="Open Sans" panose="020B0606030504020204" pitchFamily="34" charset="0"/>
              <a:cs typeface="Open Sans" panose="020B0606030504020204" pitchFamily="34" charset="0"/>
            </a:endParaRPr>
          </a:p>
        </p:txBody>
      </p:sp>
      <p:sp>
        <p:nvSpPr>
          <p:cNvPr id="3" name="Symbol zastępczy zawartości 2">
            <a:extLst>
              <a:ext uri="{FF2B5EF4-FFF2-40B4-BE49-F238E27FC236}">
                <a16:creationId xmlns:a16="http://schemas.microsoft.com/office/drawing/2014/main" id="{F6E76C51-5D37-6E2B-CA57-F58377C15662}"/>
              </a:ext>
            </a:extLst>
          </p:cNvPr>
          <p:cNvSpPr>
            <a:spLocks noGrp="1"/>
          </p:cNvSpPr>
          <p:nvPr>
            <p:ph idx="1"/>
          </p:nvPr>
        </p:nvSpPr>
        <p:spPr>
          <a:xfrm>
            <a:off x="380999" y="1306193"/>
            <a:ext cx="11430001" cy="4245613"/>
          </a:xfrm>
        </p:spPr>
        <p:txBody>
          <a:bodyPr>
            <a:noAutofit/>
          </a:bodyPr>
          <a:lstStyle/>
          <a:p>
            <a:pPr marL="311079" indent="-311079">
              <a:lnSpc>
                <a:spcPct val="124000"/>
              </a:lnSpc>
              <a:buFont typeface="+mj-lt"/>
              <a:buAutoNum type="arabicPeriod"/>
            </a:pPr>
            <a:r>
              <a:rPr lang="pl-PL" sz="1800" dirty="0">
                <a:solidFill>
                  <a:schemeClr val="accent2">
                    <a:lumMod val="25000"/>
                  </a:schemeClr>
                </a:solidFill>
                <a:cs typeface="Open Sans" panose="020B0606030504020204" pitchFamily="34" charset="0"/>
              </a:rPr>
              <a:t>W przypadku, gdy postępowanie nie było przedmiotem kontroli LAWP - brak kompletnej dokumentacji niezbędnej do zweryfikowania prawidłowości wyboru wykonawcy, tj. protokołu z postępowania oraz umowy z wykonawcą wraz z aneksami, o ile były zawierane. </a:t>
            </a:r>
          </a:p>
          <a:p>
            <a:pPr marL="311079" indent="-311079">
              <a:lnSpc>
                <a:spcPct val="124000"/>
              </a:lnSpc>
              <a:buFont typeface="+mj-lt"/>
              <a:buAutoNum type="arabicPeriod"/>
            </a:pPr>
            <a:r>
              <a:rPr lang="pl-PL" sz="1800" dirty="0">
                <a:solidFill>
                  <a:schemeClr val="accent2">
                    <a:lumMod val="25000"/>
                  </a:schemeClr>
                </a:solidFill>
                <a:cs typeface="Open Sans" panose="020B0606030504020204" pitchFamily="34" charset="0"/>
              </a:rPr>
              <a:t>Brak kompletnej dokumentacji niezbędnej do zweryfikowania kwalifikowalności poniesionego wydatku (faktury proforma/zamówienia, na podstawie których dokonano płatności, protokołu odbioru).</a:t>
            </a:r>
          </a:p>
          <a:p>
            <a:pPr marL="311079" indent="-311079">
              <a:lnSpc>
                <a:spcPct val="124000"/>
              </a:lnSpc>
              <a:buFont typeface="+mj-lt"/>
              <a:buAutoNum type="arabicPeriod"/>
            </a:pPr>
            <a:r>
              <a:rPr lang="pl-PL" sz="1800" dirty="0">
                <a:solidFill>
                  <a:schemeClr val="accent2">
                    <a:lumMod val="25000"/>
                  </a:schemeClr>
                </a:solidFill>
                <a:cs typeface="Open Sans" panose="020B0606030504020204" pitchFamily="34" charset="0"/>
              </a:rPr>
              <a:t>Brak wymaganego opisu pierwszej i drugiej strony dokumentów księgowych zgodnie ze wzorem dostępnym na stronie </a:t>
            </a:r>
            <a:r>
              <a:rPr lang="pl-PL" sz="1800" dirty="0">
                <a:solidFill>
                  <a:schemeClr val="accent2">
                    <a:lumMod val="25000"/>
                  </a:schemeClr>
                </a:solidFill>
                <a:cs typeface="Open Sans" panose="020B0606030504020204" pitchFamily="34" charset="0"/>
                <a:hlinkClick r:id="rId2"/>
              </a:rPr>
              <a:t>Wzory załączników </a:t>
            </a:r>
            <a:r>
              <a:rPr lang="pl-PL" sz="1800" dirty="0">
                <a:solidFill>
                  <a:schemeClr val="accent2">
                    <a:lumMod val="25000"/>
                  </a:schemeClr>
                </a:solidFill>
                <a:cs typeface="Open Sans" panose="020B0606030504020204" pitchFamily="34" charset="0"/>
              </a:rPr>
              <a:t>(dot. wydatków kwalifikowalnych i niekwalifikowalnych). Dokumenty dot. wydatków niekwalifikowalnych winny być opisane na pierwszej stronie. </a:t>
            </a:r>
          </a:p>
          <a:p>
            <a:pPr marL="311079" indent="-311079">
              <a:lnSpc>
                <a:spcPct val="124000"/>
              </a:lnSpc>
              <a:buFont typeface="+mj-lt"/>
              <a:buAutoNum type="arabicPeriod"/>
            </a:pPr>
            <a:r>
              <a:rPr lang="pl-PL" sz="1800" dirty="0">
                <a:solidFill>
                  <a:schemeClr val="accent2">
                    <a:lumMod val="25000"/>
                  </a:schemeClr>
                </a:solidFill>
                <a:cs typeface="Open Sans" panose="020B0606030504020204" pitchFamily="34" charset="0"/>
              </a:rPr>
              <a:t>Brak dokumentu pn. Oświadczenia Beneficjenta wypełnionego zgodnie ze wzorem dostępnym na stronie </a:t>
            </a:r>
            <a:r>
              <a:rPr lang="pl-PL" sz="1800" dirty="0">
                <a:solidFill>
                  <a:schemeClr val="accent2">
                    <a:lumMod val="25000"/>
                  </a:schemeClr>
                </a:solidFill>
                <a:cs typeface="Open Sans" panose="020B0606030504020204" pitchFamily="34" charset="0"/>
                <a:hlinkClick r:id="rId2"/>
              </a:rPr>
              <a:t>Wzory załączników </a:t>
            </a:r>
            <a:r>
              <a:rPr lang="pl-PL" sz="1800" dirty="0">
                <a:solidFill>
                  <a:schemeClr val="accent2">
                    <a:lumMod val="25000"/>
                  </a:schemeClr>
                </a:solidFill>
                <a:cs typeface="Open Sans" panose="020B0606030504020204" pitchFamily="34" charset="0"/>
              </a:rPr>
              <a:t>. Należy pamiętać, iż polityki horyzontalne opisane są w Biznes Planie – część opisowa (załącznik do wniosku o dofinansowanie). </a:t>
            </a:r>
          </a:p>
          <a:p>
            <a:pPr marL="0" indent="0">
              <a:lnSpc>
                <a:spcPct val="100000"/>
              </a:lnSpc>
              <a:spcBef>
                <a:spcPts val="1089"/>
              </a:spcBef>
              <a:buNone/>
            </a:pPr>
            <a:endParaRPr lang="pl-PL" sz="1800" dirty="0">
              <a:solidFill>
                <a:srgbClr val="003399"/>
              </a:solidFill>
              <a:cs typeface="Open Sans" panose="020B0606030504020204" pitchFamily="34" charset="0"/>
            </a:endParaRPr>
          </a:p>
          <a:p>
            <a:pPr marL="311079" indent="-311079">
              <a:lnSpc>
                <a:spcPct val="100000"/>
              </a:lnSpc>
              <a:spcBef>
                <a:spcPts val="1089"/>
              </a:spcBef>
              <a:buFont typeface="+mj-lt"/>
              <a:buAutoNum type="arabicPeriod"/>
            </a:pPr>
            <a:endParaRPr lang="pl-PL" sz="1800" dirty="0">
              <a:solidFill>
                <a:srgbClr val="003399"/>
              </a:solidFill>
              <a:cs typeface="Open Sans" panose="020B0606030504020204" pitchFamily="34" charset="0"/>
            </a:endParaRPr>
          </a:p>
        </p:txBody>
      </p:sp>
      <p:sp>
        <p:nvSpPr>
          <p:cNvPr id="4" name="Symbol zastępczy numeru slajdu 3">
            <a:extLst>
              <a:ext uri="{FF2B5EF4-FFF2-40B4-BE49-F238E27FC236}">
                <a16:creationId xmlns:a16="http://schemas.microsoft.com/office/drawing/2014/main" id="{CA793760-7133-15A1-8C4C-82A139BC6740}"/>
              </a:ext>
            </a:extLst>
          </p:cNvPr>
          <p:cNvSpPr>
            <a:spLocks noGrp="1"/>
          </p:cNvSpPr>
          <p:nvPr>
            <p:ph type="sldNum" sz="quarter" idx="10"/>
          </p:nvPr>
        </p:nvSpPr>
        <p:spPr/>
        <p:txBody>
          <a:bodyPr/>
          <a:lstStyle/>
          <a:p>
            <a:fld id="{EB4015AA-59F6-416B-87A6-8E3D940284E2}" type="slidenum">
              <a:rPr lang="pl-PL" smtClean="0"/>
              <a:pPr/>
              <a:t>21</a:t>
            </a:fld>
            <a:endParaRPr lang="pl-PL" dirty="0"/>
          </a:p>
        </p:txBody>
      </p:sp>
    </p:spTree>
    <p:extLst>
      <p:ext uri="{BB962C8B-B14F-4D97-AF65-F5344CB8AC3E}">
        <p14:creationId xmlns:p14="http://schemas.microsoft.com/office/powerpoint/2010/main" val="3365208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E15BB8-15B0-A5BD-B221-917C5410DB15}"/>
              </a:ext>
            </a:extLst>
          </p:cNvPr>
          <p:cNvSpPr>
            <a:spLocks noGrp="1"/>
          </p:cNvSpPr>
          <p:nvPr>
            <p:ph type="title"/>
          </p:nvPr>
        </p:nvSpPr>
        <p:spPr>
          <a:xfrm>
            <a:off x="680936" y="580089"/>
            <a:ext cx="10632105" cy="525697"/>
          </a:xfrm>
        </p:spPr>
        <p:txBody>
          <a:bodyPr>
            <a:normAutofit/>
          </a:bodyPr>
          <a:lstStyle/>
          <a:p>
            <a:r>
              <a:rPr lang="pl-PL" sz="2800" dirty="0">
                <a:latin typeface="Open Sans" panose="020B0606030504020204" pitchFamily="34" charset="0"/>
                <a:cs typeface="Open Sans" panose="020B0606030504020204" pitchFamily="34" charset="0"/>
              </a:rPr>
              <a:t>Błędy w dokumentacji dołączonej do wniosku o płatność cd.</a:t>
            </a:r>
          </a:p>
        </p:txBody>
      </p:sp>
      <p:sp>
        <p:nvSpPr>
          <p:cNvPr id="3" name="Symbol zastępczy zawartości 2">
            <a:extLst>
              <a:ext uri="{FF2B5EF4-FFF2-40B4-BE49-F238E27FC236}">
                <a16:creationId xmlns:a16="http://schemas.microsoft.com/office/drawing/2014/main" id="{F6E76C51-5D37-6E2B-CA57-F58377C15662}"/>
              </a:ext>
            </a:extLst>
          </p:cNvPr>
          <p:cNvSpPr>
            <a:spLocks noGrp="1"/>
          </p:cNvSpPr>
          <p:nvPr>
            <p:ph idx="1"/>
          </p:nvPr>
        </p:nvSpPr>
        <p:spPr>
          <a:xfrm>
            <a:off x="380999" y="1306193"/>
            <a:ext cx="11430001" cy="3233909"/>
          </a:xfrm>
        </p:spPr>
        <p:txBody>
          <a:bodyPr>
            <a:noAutofit/>
          </a:bodyPr>
          <a:lstStyle/>
          <a:p>
            <a:pPr marL="342900" indent="-342900">
              <a:lnSpc>
                <a:spcPct val="124000"/>
              </a:lnSpc>
              <a:buFont typeface="+mj-lt"/>
              <a:buAutoNum type="arabicPeriod" startAt="5"/>
            </a:pPr>
            <a:r>
              <a:rPr lang="pl-PL" sz="1800" dirty="0">
                <a:solidFill>
                  <a:schemeClr val="accent2">
                    <a:lumMod val="25000"/>
                  </a:schemeClr>
                </a:solidFill>
                <a:cs typeface="Open Sans" panose="020B0606030504020204" pitchFamily="34" charset="0"/>
              </a:rPr>
              <a:t>Brak pism przewodnich zawierających wyjaśnienia - zarówno dla 1 wersji, jak i dla poprawek. </a:t>
            </a:r>
          </a:p>
          <a:p>
            <a:pPr marL="311079" indent="-311079">
              <a:lnSpc>
                <a:spcPct val="124000"/>
              </a:lnSpc>
              <a:buFont typeface="+mj-lt"/>
              <a:buAutoNum type="arabicPeriod" startAt="5"/>
            </a:pPr>
            <a:r>
              <a:rPr lang="pl-PL" sz="1800" dirty="0">
                <a:solidFill>
                  <a:schemeClr val="accent2">
                    <a:lumMod val="25000"/>
                  </a:schemeClr>
                </a:solidFill>
                <a:cs typeface="Open Sans" panose="020B0606030504020204" pitchFamily="34" charset="0"/>
              </a:rPr>
              <a:t>W protokołach odbioru brak szczegółowych informacji pozwalających na zidentyfikowanie środków trwałych i przypisanie ich do konkretnego protokołu odbioru i faktury (ważne gdy na fakturze brak takich danych).</a:t>
            </a:r>
          </a:p>
          <a:p>
            <a:pPr marL="311079" indent="-311079">
              <a:lnSpc>
                <a:spcPct val="124000"/>
              </a:lnSpc>
              <a:buFont typeface="+mj-lt"/>
              <a:buAutoNum type="arabicPeriod" startAt="5"/>
            </a:pPr>
            <a:r>
              <a:rPr lang="pl-PL" sz="1800" dirty="0">
                <a:solidFill>
                  <a:schemeClr val="accent2">
                    <a:lumMod val="25000"/>
                  </a:schemeClr>
                </a:solidFill>
                <a:cs typeface="Open Sans" panose="020B0606030504020204" pitchFamily="34" charset="0"/>
              </a:rPr>
              <a:t>Brak tłumaczenia dokumentów wystawionych w języku obcym przez tłumacza przysięgłego (dot. m.in. faktur wystawionych w języku obcym).</a:t>
            </a:r>
          </a:p>
          <a:p>
            <a:pPr marL="311079" indent="-311079">
              <a:lnSpc>
                <a:spcPct val="124000"/>
              </a:lnSpc>
              <a:buFont typeface="+mj-lt"/>
              <a:buAutoNum type="arabicPeriod" startAt="5"/>
            </a:pPr>
            <a:r>
              <a:rPr lang="pl-PL" sz="1800" dirty="0">
                <a:solidFill>
                  <a:schemeClr val="accent2">
                    <a:lumMod val="25000"/>
                  </a:schemeClr>
                </a:solidFill>
                <a:cs typeface="Open Sans" panose="020B0606030504020204" pitchFamily="34" charset="0"/>
              </a:rPr>
              <a:t>Brak potwierdzeń zapłaty za dokument księgowy (fakturę/rachunek).</a:t>
            </a:r>
          </a:p>
          <a:p>
            <a:pPr marL="311079" indent="-311079">
              <a:lnSpc>
                <a:spcPct val="124000"/>
              </a:lnSpc>
              <a:buFont typeface="+mj-lt"/>
              <a:buAutoNum type="arabicPeriod" startAt="5"/>
            </a:pPr>
            <a:r>
              <a:rPr lang="pl-PL" sz="1800" dirty="0">
                <a:solidFill>
                  <a:schemeClr val="accent2">
                    <a:lumMod val="25000"/>
                  </a:schemeClr>
                </a:solidFill>
                <a:cs typeface="Open Sans" panose="020B0606030504020204" pitchFamily="34" charset="0"/>
              </a:rPr>
              <a:t>Brak wyciągu z rachunku bankowego (dokument wymagany w ramach wniosku rozliczającego zaliczkę).</a:t>
            </a:r>
          </a:p>
          <a:p>
            <a:pPr marL="0" indent="0">
              <a:lnSpc>
                <a:spcPct val="100000"/>
              </a:lnSpc>
              <a:spcBef>
                <a:spcPts val="1089"/>
              </a:spcBef>
              <a:buNone/>
            </a:pPr>
            <a:endParaRPr lang="pl-PL" sz="1800" dirty="0">
              <a:solidFill>
                <a:srgbClr val="003399"/>
              </a:solidFill>
              <a:cs typeface="Open Sans" panose="020B0606030504020204" pitchFamily="34" charset="0"/>
            </a:endParaRPr>
          </a:p>
          <a:p>
            <a:pPr marL="311079" indent="-311079">
              <a:lnSpc>
                <a:spcPct val="100000"/>
              </a:lnSpc>
              <a:spcBef>
                <a:spcPts val="1089"/>
              </a:spcBef>
              <a:buFont typeface="+mj-lt"/>
              <a:buAutoNum type="arabicPeriod"/>
            </a:pPr>
            <a:endParaRPr lang="pl-PL" sz="1800" dirty="0">
              <a:solidFill>
                <a:srgbClr val="003399"/>
              </a:solidFill>
              <a:cs typeface="Open Sans" panose="020B0606030504020204" pitchFamily="34" charset="0"/>
            </a:endParaRPr>
          </a:p>
        </p:txBody>
      </p:sp>
      <p:sp>
        <p:nvSpPr>
          <p:cNvPr id="4" name="Symbol zastępczy numeru slajdu 3">
            <a:extLst>
              <a:ext uri="{FF2B5EF4-FFF2-40B4-BE49-F238E27FC236}">
                <a16:creationId xmlns:a16="http://schemas.microsoft.com/office/drawing/2014/main" id="{CA793760-7133-15A1-8C4C-82A139BC6740}"/>
              </a:ext>
            </a:extLst>
          </p:cNvPr>
          <p:cNvSpPr>
            <a:spLocks noGrp="1"/>
          </p:cNvSpPr>
          <p:nvPr>
            <p:ph type="sldNum" sz="quarter" idx="10"/>
          </p:nvPr>
        </p:nvSpPr>
        <p:spPr/>
        <p:txBody>
          <a:bodyPr/>
          <a:lstStyle/>
          <a:p>
            <a:fld id="{EB4015AA-59F6-416B-87A6-8E3D940284E2}" type="slidenum">
              <a:rPr lang="pl-PL" smtClean="0"/>
              <a:pPr/>
              <a:t>22</a:t>
            </a:fld>
            <a:endParaRPr lang="pl-PL" dirty="0"/>
          </a:p>
        </p:txBody>
      </p:sp>
    </p:spTree>
    <p:extLst>
      <p:ext uri="{BB962C8B-B14F-4D97-AF65-F5344CB8AC3E}">
        <p14:creationId xmlns:p14="http://schemas.microsoft.com/office/powerpoint/2010/main" val="2718319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4DCAC-3E67-5099-82B2-0FC1A86C2DDD}"/>
            </a:ext>
          </a:extLst>
        </p:cNvPr>
        <p:cNvGrpSpPr/>
        <p:nvPr/>
      </p:nvGrpSpPr>
      <p:grpSpPr>
        <a:xfrm>
          <a:off x="0" y="0"/>
          <a:ext cx="0" cy="0"/>
          <a:chOff x="0" y="0"/>
          <a:chExt cx="0" cy="0"/>
        </a:xfrm>
      </p:grpSpPr>
      <p:pic>
        <p:nvPicPr>
          <p:cNvPr id="22" name="Obraz 21">
            <a:extLst>
              <a:ext uri="{FF2B5EF4-FFF2-40B4-BE49-F238E27FC236}">
                <a16:creationId xmlns:a16="http://schemas.microsoft.com/office/drawing/2014/main" id="{003BBFBD-B6C7-2FB1-EA34-CF1373E3540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7" y="0"/>
            <a:ext cx="12184573" cy="6858000"/>
          </a:xfrm>
          <a:prstGeom prst="rect">
            <a:avLst/>
          </a:prstGeom>
        </p:spPr>
      </p:pic>
      <p:sp>
        <p:nvSpPr>
          <p:cNvPr id="13" name="Tytuł 12">
            <a:extLst>
              <a:ext uri="{FF2B5EF4-FFF2-40B4-BE49-F238E27FC236}">
                <a16:creationId xmlns:a16="http://schemas.microsoft.com/office/drawing/2014/main" id="{DF924B75-CA0A-5D0A-4510-C296611A03B0}"/>
              </a:ext>
            </a:extLst>
          </p:cNvPr>
          <p:cNvSpPr txBox="1">
            <a:spLocks noGrp="1"/>
          </p:cNvSpPr>
          <p:nvPr>
            <p:ph type="title" idx="4294967295"/>
          </p:nvPr>
        </p:nvSpPr>
        <p:spPr>
          <a:xfrm>
            <a:off x="1610663" y="2767280"/>
            <a:ext cx="9069893"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pl-PL" sz="4000" b="1" i="0" u="none" strike="noStrike" kern="1200" cap="none" spc="0" normalizeH="0" baseline="0" noProof="0" dirty="0">
                <a:ln>
                  <a:noFill/>
                </a:ln>
                <a:solidFill>
                  <a:srgbClr val="003399"/>
                </a:solidFill>
                <a:effectLst/>
                <a:uLnTx/>
                <a:uFillTx/>
                <a:latin typeface="Open Sans" panose="020B0606030504020204" pitchFamily="34" charset="0"/>
                <a:ea typeface="Open Sans" panose="020B0606030504020204" pitchFamily="34" charset="0"/>
                <a:cs typeface="Open Sans" panose="020B0606030504020204" pitchFamily="34" charset="0"/>
              </a:rPr>
              <a:t>Zamówienia udzielane w ramach projektu </a:t>
            </a:r>
          </a:p>
        </p:txBody>
      </p:sp>
      <p:sp>
        <p:nvSpPr>
          <p:cNvPr id="4" name="Symbol zastępczy numeru slajdu 3">
            <a:extLst>
              <a:ext uri="{FF2B5EF4-FFF2-40B4-BE49-F238E27FC236}">
                <a16:creationId xmlns:a16="http://schemas.microsoft.com/office/drawing/2014/main" id="{7F1FBF07-6922-9718-492C-D64A2EBF6D03}"/>
              </a:ext>
            </a:extLst>
          </p:cNvPr>
          <p:cNvSpPr>
            <a:spLocks noGrp="1"/>
          </p:cNvSpPr>
          <p:nvPr>
            <p:ph type="sldNum" sz="quarter" idx="12"/>
          </p:nvPr>
        </p:nvSpPr>
        <p:spPr/>
        <p:txBody>
          <a:bodyPr/>
          <a:lstStyle/>
          <a:p>
            <a:fld id="{D74826D8-9DAC-44AE-A9FD-0EC949CD68D6}" type="slidenum">
              <a:rPr lang="pl-PL" smtClean="0">
                <a:solidFill>
                  <a:srgbClr val="003399"/>
                </a:solidFill>
              </a:rPr>
              <a:t>23</a:t>
            </a:fld>
            <a:endParaRPr lang="pl-PL" dirty="0">
              <a:solidFill>
                <a:srgbClr val="003399"/>
              </a:solidFill>
            </a:endParaRPr>
          </a:p>
        </p:txBody>
      </p:sp>
    </p:spTree>
    <p:extLst>
      <p:ext uri="{BB962C8B-B14F-4D97-AF65-F5344CB8AC3E}">
        <p14:creationId xmlns:p14="http://schemas.microsoft.com/office/powerpoint/2010/main" val="2131098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BC97E058-4E62-AFA2-A4AE-9E8E5A98DEB7}"/>
              </a:ext>
              <a:ext uri="{C183D7F6-B498-43B3-948B-1728B52AA6E4}">
                <adec:decorative xmlns:adec="http://schemas.microsoft.com/office/drawing/2017/decorative" val="1"/>
              </a:ext>
            </a:extLst>
          </p:cNvPr>
          <p:cNvSpPr txBox="1"/>
          <p:nvPr/>
        </p:nvSpPr>
        <p:spPr>
          <a:xfrm>
            <a:off x="226981" y="501988"/>
            <a:ext cx="4685487" cy="1579731"/>
          </a:xfrm>
          <a:prstGeom prst="rect">
            <a:avLst/>
          </a:prstGeom>
          <a:solidFill>
            <a:srgbClr val="ADD7F4"/>
          </a:solidFill>
        </p:spPr>
        <p:txBody>
          <a:bodyPr wrap="square" rtlCol="0">
            <a:spAutoFit/>
          </a:bodyPr>
          <a:lstStyle/>
          <a:p>
            <a:endParaRPr lang="pl-PL" dirty="0">
              <a:latin typeface="Open Sans" panose="020B0606030504020204" pitchFamily="34" charset="0"/>
            </a:endParaRPr>
          </a:p>
        </p:txBody>
      </p:sp>
      <p:sp>
        <p:nvSpPr>
          <p:cNvPr id="6" name="Tytuł 9">
            <a:extLst>
              <a:ext uri="{FF2B5EF4-FFF2-40B4-BE49-F238E27FC236}">
                <a16:creationId xmlns:a16="http://schemas.microsoft.com/office/drawing/2014/main" id="{60AECAB9-E6B6-901F-2C6F-0C3BA8A89F29}"/>
              </a:ext>
            </a:extLst>
          </p:cNvPr>
          <p:cNvSpPr txBox="1">
            <a:spLocks noGrp="1"/>
          </p:cNvSpPr>
          <p:nvPr>
            <p:ph type="title" idx="4294967295"/>
          </p:nvPr>
        </p:nvSpPr>
        <p:spPr>
          <a:xfrm>
            <a:off x="829284" y="1077507"/>
            <a:ext cx="3976991" cy="49090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727515" rtl="0" eaLnBrk="1" latinLnBrk="0" hangingPunct="1">
              <a:lnSpc>
                <a:spcPts val="2598"/>
              </a:lnSpc>
              <a:spcBef>
                <a:spcPct val="0"/>
              </a:spcBef>
              <a:buNone/>
              <a:defRPr sz="2021" b="1" kern="1200">
                <a:solidFill>
                  <a:schemeClr val="tx2"/>
                </a:solidFill>
                <a:latin typeface="Open Sans" pitchFamily="2" charset="0"/>
                <a:ea typeface="Open Sans" pitchFamily="2" charset="0"/>
                <a:cs typeface="Open Sans" pitchFamily="2" charset="0"/>
              </a:defRPr>
            </a:lvl1pPr>
          </a:lstStyle>
          <a:p>
            <a:pPr marL="0" marR="0" lvl="0" indent="0" algn="l" defTabSz="727515" rtl="0" eaLnBrk="1" fontAlgn="auto" latinLnBrk="0" hangingPunct="1">
              <a:lnSpc>
                <a:spcPts val="2598"/>
              </a:lnSpc>
              <a:spcBef>
                <a:spcPct val="0"/>
              </a:spcBef>
              <a:spcAft>
                <a:spcPts val="0"/>
              </a:spcAft>
              <a:buClrTx/>
              <a:buSzTx/>
              <a:buFontTx/>
              <a:buNone/>
              <a:tabLst/>
              <a:defRPr/>
            </a:pPr>
            <a:r>
              <a:rPr kumimoji="0" lang="pl-PL" sz="2800" b="1" i="0" u="none" strike="noStrike" kern="1200" cap="none" spc="0" normalizeH="0" baseline="0" noProof="0" dirty="0">
                <a:ln>
                  <a:noFill/>
                </a:ln>
                <a:solidFill>
                  <a:srgbClr val="003399"/>
                </a:solidFill>
                <a:effectLst/>
                <a:uLnTx/>
                <a:uFillTx/>
                <a:latin typeface="Open Sans" pitchFamily="2" charset="0"/>
                <a:ea typeface="Open Sans" pitchFamily="2" charset="0"/>
                <a:cs typeface="Open Sans" pitchFamily="2" charset="0"/>
              </a:rPr>
              <a:t>Od czego zacząć ?</a:t>
            </a:r>
            <a:endParaRPr kumimoji="0" lang="pl-PL" sz="2021" b="1" i="0" u="none" strike="noStrike" kern="1200" cap="none" spc="0" normalizeH="0" baseline="0" noProof="0" dirty="0">
              <a:ln>
                <a:noFill/>
              </a:ln>
              <a:solidFill>
                <a:srgbClr val="003399"/>
              </a:solidFill>
              <a:effectLst/>
              <a:uLnTx/>
              <a:uFillTx/>
              <a:latin typeface="Open Sans" pitchFamily="2" charset="0"/>
              <a:ea typeface="Open Sans" pitchFamily="2" charset="0"/>
              <a:cs typeface="Open Sans" pitchFamily="2" charset="0"/>
            </a:endParaRPr>
          </a:p>
        </p:txBody>
      </p:sp>
      <p:sp>
        <p:nvSpPr>
          <p:cNvPr id="3" name="Symbol zastępczy zawartości 2">
            <a:extLst>
              <a:ext uri="{FF2B5EF4-FFF2-40B4-BE49-F238E27FC236}">
                <a16:creationId xmlns:a16="http://schemas.microsoft.com/office/drawing/2014/main" id="{F6E76C51-5D37-6E2B-CA57-F58377C15662}"/>
              </a:ext>
            </a:extLst>
          </p:cNvPr>
          <p:cNvSpPr>
            <a:spLocks noGrp="1"/>
          </p:cNvSpPr>
          <p:nvPr>
            <p:ph idx="1"/>
          </p:nvPr>
        </p:nvSpPr>
        <p:spPr>
          <a:xfrm>
            <a:off x="294262" y="2415635"/>
            <a:ext cx="5047034" cy="3780884"/>
          </a:xfrm>
        </p:spPr>
        <p:txBody>
          <a:bodyPr>
            <a:noAutofit/>
          </a:bodyPr>
          <a:lstStyle/>
          <a:p>
            <a:pPr marL="0" indent="0">
              <a:lnSpc>
                <a:spcPct val="150000"/>
              </a:lnSpc>
              <a:buNone/>
            </a:pPr>
            <a:r>
              <a:rPr lang="pl-PL" sz="1800" dirty="0">
                <a:solidFill>
                  <a:schemeClr val="accent2">
                    <a:lumMod val="25000"/>
                  </a:schemeClr>
                </a:solidFill>
                <a:cs typeface="Open Sans" panose="020B0606030504020204" pitchFamily="34" charset="0"/>
              </a:rPr>
              <a:t>Udzielanie zamówień w ramach projektów dokonywane jest w oparciu o:</a:t>
            </a:r>
            <a:endParaRPr lang="pl-PL" sz="1800" b="1" dirty="0">
              <a:solidFill>
                <a:schemeClr val="accent2">
                  <a:lumMod val="25000"/>
                </a:schemeClr>
              </a:solidFill>
              <a:cs typeface="Open Sans" panose="020B0606030504020204" pitchFamily="34" charset="0"/>
            </a:endParaRPr>
          </a:p>
          <a:p>
            <a:pPr marL="259232" indent="-259232">
              <a:lnSpc>
                <a:spcPct val="150000"/>
              </a:lnSpc>
              <a:spcBef>
                <a:spcPts val="0"/>
              </a:spcBef>
              <a:buFont typeface="Wingdings" panose="05000000000000000000" pitchFamily="2" charset="2"/>
              <a:buChar char="Ø"/>
            </a:pPr>
            <a:r>
              <a:rPr lang="pl-PL" sz="1800" dirty="0">
                <a:solidFill>
                  <a:schemeClr val="accent2">
                    <a:lumMod val="25000"/>
                  </a:schemeClr>
                </a:solidFill>
                <a:cs typeface="Open Sans" panose="020B0606030504020204" pitchFamily="34" charset="0"/>
              </a:rPr>
              <a:t>Zapisy Wniosku o dofinansowanie</a:t>
            </a:r>
          </a:p>
          <a:p>
            <a:pPr marL="259232" indent="-259232">
              <a:lnSpc>
                <a:spcPct val="150000"/>
              </a:lnSpc>
              <a:spcBef>
                <a:spcPts val="0"/>
              </a:spcBef>
              <a:buFont typeface="Wingdings" panose="05000000000000000000" pitchFamily="2" charset="2"/>
              <a:buChar char="Ø"/>
            </a:pPr>
            <a:r>
              <a:rPr lang="pl-PL" sz="1800" dirty="0">
                <a:solidFill>
                  <a:schemeClr val="accent2">
                    <a:lumMod val="25000"/>
                  </a:schemeClr>
                </a:solidFill>
                <a:cs typeface="Open Sans" panose="020B0606030504020204" pitchFamily="34" charset="0"/>
              </a:rPr>
              <a:t>Umowę o dofinansowanie projektu</a:t>
            </a:r>
          </a:p>
          <a:p>
            <a:pPr marL="259232" indent="-259232">
              <a:lnSpc>
                <a:spcPct val="150000"/>
              </a:lnSpc>
              <a:spcBef>
                <a:spcPts val="0"/>
              </a:spcBef>
              <a:buFont typeface="Wingdings" panose="05000000000000000000" pitchFamily="2" charset="2"/>
              <a:buChar char="Ø"/>
            </a:pPr>
            <a:r>
              <a:rPr lang="pl-PL" sz="1800" dirty="0">
                <a:solidFill>
                  <a:schemeClr val="accent2">
                    <a:lumMod val="25000"/>
                  </a:schemeClr>
                </a:solidFill>
                <a:cs typeface="Open Sans" panose="020B0606030504020204" pitchFamily="34" charset="0"/>
              </a:rPr>
              <a:t>Wytyczne – należy sprawdzić aktualną wersję przed ogłoszeniem postępowania ofertowego.</a:t>
            </a:r>
          </a:p>
          <a:p>
            <a:pPr marL="259232" indent="-259232">
              <a:lnSpc>
                <a:spcPct val="114000"/>
              </a:lnSpc>
              <a:buFont typeface="Wingdings" panose="05000000000000000000" pitchFamily="2" charset="2"/>
              <a:buChar char="Ø"/>
            </a:pPr>
            <a:endParaRPr lang="pl-PL" sz="1800" b="1" dirty="0">
              <a:solidFill>
                <a:schemeClr val="accent2">
                  <a:lumMod val="25000"/>
                </a:schemeClr>
              </a:solidFill>
              <a:cs typeface="Open Sans" panose="020B0606030504020204" pitchFamily="34" charset="0"/>
            </a:endParaRPr>
          </a:p>
          <a:p>
            <a:endParaRPr lang="pl-PL" sz="3600" dirty="0"/>
          </a:p>
          <a:p>
            <a:pPr marL="0" indent="0">
              <a:lnSpc>
                <a:spcPct val="100000"/>
              </a:lnSpc>
              <a:spcBef>
                <a:spcPts val="1089"/>
              </a:spcBef>
              <a:buNone/>
            </a:pPr>
            <a:endParaRPr lang="pl-PL" sz="1800" dirty="0">
              <a:solidFill>
                <a:srgbClr val="003399"/>
              </a:solidFill>
              <a:cs typeface="Open Sans" panose="020B0606030504020204" pitchFamily="34" charset="0"/>
            </a:endParaRPr>
          </a:p>
          <a:p>
            <a:pPr marL="311079" indent="-311079">
              <a:lnSpc>
                <a:spcPct val="100000"/>
              </a:lnSpc>
              <a:spcBef>
                <a:spcPts val="1089"/>
              </a:spcBef>
              <a:buFont typeface="+mj-lt"/>
              <a:buAutoNum type="arabicPeriod"/>
            </a:pPr>
            <a:endParaRPr lang="pl-PL" sz="1800" dirty="0">
              <a:solidFill>
                <a:srgbClr val="003399"/>
              </a:solidFill>
              <a:cs typeface="Open Sans" panose="020B0606030504020204" pitchFamily="34" charset="0"/>
            </a:endParaRPr>
          </a:p>
        </p:txBody>
      </p:sp>
      <p:sp>
        <p:nvSpPr>
          <p:cNvPr id="4" name="Symbol zastępczy numeru slajdu 3">
            <a:extLst>
              <a:ext uri="{FF2B5EF4-FFF2-40B4-BE49-F238E27FC236}">
                <a16:creationId xmlns:a16="http://schemas.microsoft.com/office/drawing/2014/main" id="{CA793760-7133-15A1-8C4C-82A139BC6740}"/>
              </a:ext>
            </a:extLst>
          </p:cNvPr>
          <p:cNvSpPr>
            <a:spLocks noGrp="1"/>
          </p:cNvSpPr>
          <p:nvPr>
            <p:ph type="sldNum" sz="quarter" idx="10"/>
          </p:nvPr>
        </p:nvSpPr>
        <p:spPr>
          <a:xfrm>
            <a:off x="9800437" y="6513957"/>
            <a:ext cx="1231537" cy="163293"/>
          </a:xfrm>
        </p:spPr>
        <p:txBody>
          <a:bodyPr/>
          <a:lstStyle/>
          <a:p>
            <a:fld id="{EB4015AA-59F6-416B-87A6-8E3D940284E2}" type="slidenum">
              <a:rPr lang="pl-PL" smtClean="0"/>
              <a:pPr/>
              <a:t>24</a:t>
            </a:fld>
            <a:endParaRPr lang="pl-PL" dirty="0"/>
          </a:p>
        </p:txBody>
      </p:sp>
      <p:pic>
        <p:nvPicPr>
          <p:cNvPr id="9" name="Obraz 8">
            <a:extLst>
              <a:ext uri="{FF2B5EF4-FFF2-40B4-BE49-F238E27FC236}">
                <a16:creationId xmlns:a16="http://schemas.microsoft.com/office/drawing/2014/main" id="{EF658AA9-80B0-3E6D-053F-BCD7D99F75D8}"/>
              </a:ext>
            </a:extLst>
          </p:cNvPr>
          <p:cNvPicPr>
            <a:picLocks noChangeAspect="1"/>
          </p:cNvPicPr>
          <p:nvPr/>
        </p:nvPicPr>
        <p:blipFill>
          <a:blip r:embed="rId3"/>
          <a:stretch>
            <a:fillRect/>
          </a:stretch>
        </p:blipFill>
        <p:spPr>
          <a:xfrm>
            <a:off x="6110271" y="501988"/>
            <a:ext cx="4305934" cy="6056616"/>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678214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E15BB8-15B0-A5BD-B221-917C5410DB15}"/>
              </a:ext>
            </a:extLst>
          </p:cNvPr>
          <p:cNvSpPr>
            <a:spLocks noGrp="1"/>
          </p:cNvSpPr>
          <p:nvPr>
            <p:ph type="title"/>
          </p:nvPr>
        </p:nvSpPr>
        <p:spPr>
          <a:xfrm>
            <a:off x="779834" y="833008"/>
            <a:ext cx="9852728" cy="979757"/>
          </a:xfrm>
        </p:spPr>
        <p:txBody>
          <a:bodyPr>
            <a:normAutofit/>
          </a:bodyPr>
          <a:lstStyle/>
          <a:p>
            <a:r>
              <a:rPr lang="pl-PL" sz="2800" dirty="0">
                <a:latin typeface="Open Sans" panose="020B0606030504020204" pitchFamily="34" charset="0"/>
                <a:cs typeface="Open Sans" panose="020B0606030504020204" pitchFamily="34" charset="0"/>
              </a:rPr>
              <a:t>Zasady ponoszenia wydatków </a:t>
            </a:r>
          </a:p>
        </p:txBody>
      </p:sp>
      <p:sp>
        <p:nvSpPr>
          <p:cNvPr id="3" name="Symbol zastępczy zawartości 2">
            <a:extLst>
              <a:ext uri="{FF2B5EF4-FFF2-40B4-BE49-F238E27FC236}">
                <a16:creationId xmlns:a16="http://schemas.microsoft.com/office/drawing/2014/main" id="{F6E76C51-5D37-6E2B-CA57-F58377C15662}"/>
              </a:ext>
            </a:extLst>
          </p:cNvPr>
          <p:cNvSpPr>
            <a:spLocks noGrp="1"/>
          </p:cNvSpPr>
          <p:nvPr>
            <p:ph idx="1"/>
          </p:nvPr>
        </p:nvSpPr>
        <p:spPr>
          <a:xfrm>
            <a:off x="779834" y="1559846"/>
            <a:ext cx="10961452" cy="3771645"/>
          </a:xfrm>
        </p:spPr>
        <p:txBody>
          <a:bodyPr>
            <a:noAutofit/>
          </a:bodyPr>
          <a:lstStyle/>
          <a:p>
            <a:pPr marL="0" indent="0">
              <a:lnSpc>
                <a:spcPct val="150000"/>
              </a:lnSpc>
              <a:spcBef>
                <a:spcPts val="1200"/>
              </a:spcBef>
              <a:buNone/>
            </a:pPr>
            <a:r>
              <a:rPr lang="pl-PL" sz="1800" dirty="0">
                <a:solidFill>
                  <a:schemeClr val="accent2">
                    <a:lumMod val="25000"/>
                  </a:schemeClr>
                </a:solidFill>
                <a:cs typeface="Open Sans" panose="020B0606030504020204" pitchFamily="34" charset="0"/>
              </a:rPr>
              <a:t>Zgodnie z podrozdziałem 2.2 pkt 1 lit. f </a:t>
            </a:r>
            <a:r>
              <a:rPr lang="pl-PL" sz="1800" u="sng" dirty="0">
                <a:solidFill>
                  <a:schemeClr val="accent2">
                    <a:lumMod val="25000"/>
                  </a:schemeClr>
                </a:solidFill>
                <a:cs typeface="Open Sans" panose="020B0606030504020204" pitchFamily="34" charset="0"/>
              </a:rPr>
              <a:t>Wytycznych dotyczących kwalifikowalności wydatków na lata 2021-2027 </a:t>
            </a:r>
            <a:r>
              <a:rPr lang="pl-PL" sz="1800" dirty="0">
                <a:solidFill>
                  <a:schemeClr val="accent2">
                    <a:lumMod val="25000"/>
                  </a:schemeClr>
                </a:solidFill>
                <a:cs typeface="Open Sans" panose="020B0606030504020204" pitchFamily="34" charset="0"/>
              </a:rPr>
              <a:t>wydatki w ramach projektu muszą być ponoszone w sposób: </a:t>
            </a:r>
            <a:endParaRPr lang="pl-PL" sz="1800" b="1" dirty="0">
              <a:solidFill>
                <a:schemeClr val="accent2">
                  <a:lumMod val="25000"/>
                </a:schemeClr>
              </a:solidFill>
              <a:cs typeface="Open Sans" panose="020B0606030504020204" pitchFamily="34" charset="0"/>
            </a:endParaRPr>
          </a:p>
          <a:p>
            <a:pPr>
              <a:lnSpc>
                <a:spcPct val="150000"/>
              </a:lnSpc>
              <a:spcBef>
                <a:spcPts val="1200"/>
              </a:spcBef>
              <a:buFont typeface="Wingdings" panose="05000000000000000000" pitchFamily="2" charset="2"/>
              <a:buChar char="Ø"/>
            </a:pPr>
            <a:r>
              <a:rPr lang="pl-PL" sz="1800" b="1" dirty="0">
                <a:solidFill>
                  <a:schemeClr val="accent2">
                    <a:lumMod val="25000"/>
                  </a:schemeClr>
                </a:solidFill>
                <a:cs typeface="Open Sans" panose="020B0606030504020204" pitchFamily="34" charset="0"/>
              </a:rPr>
              <a:t>przejrzysty, </a:t>
            </a:r>
          </a:p>
          <a:p>
            <a:pPr>
              <a:lnSpc>
                <a:spcPct val="150000"/>
              </a:lnSpc>
              <a:spcBef>
                <a:spcPts val="1200"/>
              </a:spcBef>
              <a:buFont typeface="Wingdings" panose="05000000000000000000" pitchFamily="2" charset="2"/>
              <a:buChar char="Ø"/>
            </a:pPr>
            <a:r>
              <a:rPr lang="pl-PL" sz="1800" b="1" dirty="0">
                <a:solidFill>
                  <a:schemeClr val="accent2">
                    <a:lumMod val="25000"/>
                  </a:schemeClr>
                </a:solidFill>
                <a:cs typeface="Open Sans" panose="020B0606030504020204" pitchFamily="34" charset="0"/>
              </a:rPr>
              <a:t>racjonalny, </a:t>
            </a:r>
          </a:p>
          <a:p>
            <a:pPr>
              <a:lnSpc>
                <a:spcPct val="150000"/>
              </a:lnSpc>
              <a:spcBef>
                <a:spcPts val="1200"/>
              </a:spcBef>
              <a:buFont typeface="Wingdings" panose="05000000000000000000" pitchFamily="2" charset="2"/>
              <a:buChar char="Ø"/>
            </a:pPr>
            <a:r>
              <a:rPr lang="pl-PL" sz="1800" b="1" dirty="0">
                <a:solidFill>
                  <a:schemeClr val="accent2">
                    <a:lumMod val="25000"/>
                  </a:schemeClr>
                </a:solidFill>
                <a:cs typeface="Open Sans" panose="020B0606030504020204" pitchFamily="34" charset="0"/>
              </a:rPr>
              <a:t>efektywny, </a:t>
            </a:r>
            <a:endParaRPr lang="pl-PL" sz="1800" dirty="0">
              <a:solidFill>
                <a:schemeClr val="accent2">
                  <a:lumMod val="25000"/>
                </a:schemeClr>
              </a:solidFill>
              <a:cs typeface="Open Sans" panose="020B0606030504020204" pitchFamily="34" charset="0"/>
            </a:endParaRPr>
          </a:p>
          <a:p>
            <a:pPr marL="0" indent="0">
              <a:lnSpc>
                <a:spcPct val="150000"/>
              </a:lnSpc>
              <a:spcBef>
                <a:spcPts val="1200"/>
              </a:spcBef>
              <a:buNone/>
            </a:pPr>
            <a:r>
              <a:rPr lang="pl-PL" sz="1800" dirty="0">
                <a:solidFill>
                  <a:schemeClr val="accent2">
                    <a:lumMod val="25000"/>
                  </a:schemeClr>
                </a:solidFill>
                <a:cs typeface="Open Sans" panose="020B0606030504020204" pitchFamily="34" charset="0"/>
              </a:rPr>
              <a:t>z zachowaniem zasad uzyskiwania najlepszych efektów z danych nakładów </a:t>
            </a:r>
          </a:p>
          <a:p>
            <a:pPr>
              <a:lnSpc>
                <a:spcPct val="114000"/>
              </a:lnSpc>
            </a:pPr>
            <a:endParaRPr lang="pl-PL" sz="3600" dirty="0">
              <a:solidFill>
                <a:schemeClr val="accent2">
                  <a:lumMod val="25000"/>
                </a:schemeClr>
              </a:solidFill>
            </a:endParaRPr>
          </a:p>
          <a:p>
            <a:endParaRPr lang="en-US" sz="3600" dirty="0">
              <a:solidFill>
                <a:schemeClr val="accent2">
                  <a:lumMod val="25000"/>
                </a:schemeClr>
              </a:solidFill>
            </a:endParaRPr>
          </a:p>
          <a:p>
            <a:pPr marL="0" indent="0">
              <a:lnSpc>
                <a:spcPct val="100000"/>
              </a:lnSpc>
              <a:spcBef>
                <a:spcPts val="1089"/>
              </a:spcBef>
              <a:buNone/>
            </a:pPr>
            <a:endParaRPr lang="pl-PL" sz="1800" dirty="0">
              <a:solidFill>
                <a:srgbClr val="003399"/>
              </a:solidFill>
              <a:cs typeface="Open Sans" panose="020B0606030504020204" pitchFamily="34" charset="0"/>
            </a:endParaRPr>
          </a:p>
          <a:p>
            <a:pPr marL="311079" indent="-311079">
              <a:lnSpc>
                <a:spcPct val="100000"/>
              </a:lnSpc>
              <a:spcBef>
                <a:spcPts val="1089"/>
              </a:spcBef>
              <a:buFont typeface="+mj-lt"/>
              <a:buAutoNum type="arabicPeriod"/>
            </a:pPr>
            <a:endParaRPr lang="pl-PL" sz="1800" dirty="0">
              <a:solidFill>
                <a:srgbClr val="003399"/>
              </a:solidFill>
              <a:cs typeface="Open Sans" panose="020B0606030504020204" pitchFamily="34" charset="0"/>
            </a:endParaRPr>
          </a:p>
        </p:txBody>
      </p:sp>
      <p:sp>
        <p:nvSpPr>
          <p:cNvPr id="4" name="Symbol zastępczy numeru slajdu 3">
            <a:extLst>
              <a:ext uri="{FF2B5EF4-FFF2-40B4-BE49-F238E27FC236}">
                <a16:creationId xmlns:a16="http://schemas.microsoft.com/office/drawing/2014/main" id="{CA793760-7133-15A1-8C4C-82A139BC6740}"/>
              </a:ext>
            </a:extLst>
          </p:cNvPr>
          <p:cNvSpPr>
            <a:spLocks noGrp="1"/>
          </p:cNvSpPr>
          <p:nvPr>
            <p:ph type="sldNum" sz="quarter" idx="10"/>
          </p:nvPr>
        </p:nvSpPr>
        <p:spPr/>
        <p:txBody>
          <a:bodyPr/>
          <a:lstStyle/>
          <a:p>
            <a:fld id="{EB4015AA-59F6-416B-87A6-8E3D940284E2}" type="slidenum">
              <a:rPr lang="pl-PL" smtClean="0"/>
              <a:pPr/>
              <a:t>25</a:t>
            </a:fld>
            <a:endParaRPr lang="pl-PL" dirty="0"/>
          </a:p>
        </p:txBody>
      </p:sp>
    </p:spTree>
    <p:extLst>
      <p:ext uri="{BB962C8B-B14F-4D97-AF65-F5344CB8AC3E}">
        <p14:creationId xmlns:p14="http://schemas.microsoft.com/office/powerpoint/2010/main" val="2258309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6">
            <a:extLst>
              <a:ext uri="{FF2B5EF4-FFF2-40B4-BE49-F238E27FC236}">
                <a16:creationId xmlns:a16="http://schemas.microsoft.com/office/drawing/2014/main" id="{ED83EE2E-1391-F2D3-55D3-BCA4B5B1B53C}"/>
              </a:ext>
            </a:extLst>
          </p:cNvPr>
          <p:cNvSpPr txBox="1">
            <a:spLocks noGrp="1"/>
          </p:cNvSpPr>
          <p:nvPr>
            <p:ph type="title" idx="4294967295"/>
          </p:nvPr>
        </p:nvSpPr>
        <p:spPr>
          <a:xfrm>
            <a:off x="1020263" y="649988"/>
            <a:ext cx="9852728" cy="97975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727515" rtl="0" eaLnBrk="1" latinLnBrk="0" hangingPunct="1">
              <a:lnSpc>
                <a:spcPts val="2598"/>
              </a:lnSpc>
              <a:spcBef>
                <a:spcPct val="0"/>
              </a:spcBef>
              <a:buNone/>
              <a:defRPr sz="2021" b="1" kern="1200">
                <a:solidFill>
                  <a:schemeClr val="tx2"/>
                </a:solidFill>
                <a:latin typeface="Open Sans" pitchFamily="2" charset="0"/>
                <a:ea typeface="Open Sans" pitchFamily="2" charset="0"/>
                <a:cs typeface="Open Sans" pitchFamily="2" charset="0"/>
              </a:defRPr>
            </a:lvl1pPr>
          </a:lstStyle>
          <a:p>
            <a:pPr marL="0" marR="0" lvl="0" indent="0" algn="l" defTabSz="727515" rtl="0" eaLnBrk="1" fontAlgn="auto" latinLnBrk="0" hangingPunct="1">
              <a:lnSpc>
                <a:spcPts val="2598"/>
              </a:lnSpc>
              <a:spcBef>
                <a:spcPct val="0"/>
              </a:spcBef>
              <a:spcAft>
                <a:spcPts val="0"/>
              </a:spcAft>
              <a:buClrTx/>
              <a:buSzTx/>
              <a:buFontTx/>
              <a:buNone/>
              <a:tabLst/>
              <a:defRPr/>
            </a:pPr>
            <a:r>
              <a:rPr kumimoji="0" lang="pl-PL" sz="2800" b="1" i="0" u="none" strike="noStrike" kern="1200" cap="none" spc="0" normalizeH="0" baseline="0" noProof="0" dirty="0">
                <a:ln>
                  <a:noFill/>
                </a:ln>
                <a:solidFill>
                  <a:schemeClr val="tx2"/>
                </a:solidFill>
                <a:effectLst/>
                <a:uLnTx/>
                <a:uFillTx/>
                <a:latin typeface="Open Sans" panose="020B0606030504020204" pitchFamily="34" charset="0"/>
                <a:ea typeface="Open Sans" pitchFamily="2" charset="0"/>
                <a:cs typeface="Open Sans" panose="020B0606030504020204" pitchFamily="34" charset="0"/>
              </a:rPr>
              <a:t>Zamówienia udzielane w ramach projektów</a:t>
            </a:r>
          </a:p>
        </p:txBody>
      </p:sp>
      <p:grpSp>
        <p:nvGrpSpPr>
          <p:cNvPr id="11" name="Grupa 10" descr="Zamówienia udzielane w ramach projektów. Podręcznik beneficjenta i wnioskodawcy polityki spójności 2021-2027&#10;">
            <a:extLst>
              <a:ext uri="{FF2B5EF4-FFF2-40B4-BE49-F238E27FC236}">
                <a16:creationId xmlns:a16="http://schemas.microsoft.com/office/drawing/2014/main" id="{0A04C3F2-EB72-EB9A-C933-D4AA253C27F1}"/>
              </a:ext>
            </a:extLst>
          </p:cNvPr>
          <p:cNvGrpSpPr/>
          <p:nvPr/>
        </p:nvGrpSpPr>
        <p:grpSpPr>
          <a:xfrm>
            <a:off x="1319009" y="1486756"/>
            <a:ext cx="8494077" cy="3268889"/>
            <a:chOff x="0" y="0"/>
            <a:chExt cx="5275906" cy="2663433"/>
          </a:xfrm>
        </p:grpSpPr>
        <p:sp>
          <p:nvSpPr>
            <p:cNvPr id="12" name="Prostokąt: zaokrąglone rogi 11">
              <a:extLst>
                <a:ext uri="{FF2B5EF4-FFF2-40B4-BE49-F238E27FC236}">
                  <a16:creationId xmlns:a16="http://schemas.microsoft.com/office/drawing/2014/main" id="{917AB23A-E041-09B8-B255-CEFC4C4AE210}"/>
                </a:ext>
              </a:extLst>
            </p:cNvPr>
            <p:cNvSpPr/>
            <p:nvPr/>
          </p:nvSpPr>
          <p:spPr>
            <a:xfrm>
              <a:off x="0" y="0"/>
              <a:ext cx="5275906" cy="266343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pl-PL" dirty="0">
                <a:latin typeface="Open Sans" panose="020B0606030504020204" pitchFamily="34" charset="0"/>
              </a:endParaRPr>
            </a:p>
          </p:txBody>
        </p:sp>
        <p:sp>
          <p:nvSpPr>
            <p:cNvPr id="13" name="Prostokąt: zaokrąglone rogi 4" descr="Zamówienia udzielane w ramach projektów. Podręcznik beneficjenta i wnioskodawcy polityki spójności 2021-2027&#10;">
              <a:extLst>
                <a:ext uri="{FF2B5EF4-FFF2-40B4-BE49-F238E27FC236}">
                  <a16:creationId xmlns:a16="http://schemas.microsoft.com/office/drawing/2014/main" id="{45D522D8-8E45-5AD9-8392-AF7D8249E39E}"/>
                </a:ext>
              </a:extLst>
            </p:cNvPr>
            <p:cNvSpPr txBox="1"/>
            <p:nvPr/>
          </p:nvSpPr>
          <p:spPr>
            <a:xfrm>
              <a:off x="78009" y="1"/>
              <a:ext cx="5111834" cy="25854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0030" tIns="240030" rIns="240030" bIns="240030" numCol="1" spcCol="1270" anchor="ctr" anchorCtr="0">
              <a:noAutofit/>
            </a:bodyPr>
            <a:lstStyle/>
            <a:p>
              <a:pPr marL="0" lvl="0" indent="0" algn="ctr" defTabSz="2800350">
                <a:lnSpc>
                  <a:spcPct val="114000"/>
                </a:lnSpc>
                <a:spcBef>
                  <a:spcPct val="0"/>
                </a:spcBef>
                <a:spcAft>
                  <a:spcPct val="35000"/>
                </a:spcAft>
                <a:buNone/>
              </a:pPr>
              <a:r>
                <a:rPr lang="pl-PL" sz="2400" b="1" kern="1200" dirty="0">
                  <a:solidFill>
                    <a:schemeClr val="accent2">
                      <a:lumMod val="25000"/>
                    </a:schemeClr>
                  </a:solidFill>
                  <a:latin typeface="Open Sans" panose="020B0606030504020204" pitchFamily="34" charset="0"/>
                  <a:cs typeface="Open Sans" panose="020B0606030504020204" pitchFamily="34" charset="0"/>
                  <a:hlinkClick r:id="rId3"/>
                </a:rPr>
                <a:t>Zamówienia </a:t>
              </a:r>
              <a:r>
                <a:rPr lang="pl-PL" sz="2400" b="1" dirty="0">
                  <a:latin typeface="Open Sans" panose="020B0606030504020204" pitchFamily="34" charset="0"/>
                  <a:cs typeface="Open Sans" panose="020B0606030504020204" pitchFamily="34" charset="0"/>
                  <a:hlinkClick r:id="rId3"/>
                </a:rPr>
                <a:t>udzielane w ramach projektów. Podręcznik beneficjenta i wnioskodawcy polityki spójności 2021-2027</a:t>
              </a:r>
              <a:endParaRPr lang="en-US" sz="2400" kern="1200" dirty="0">
                <a:solidFill>
                  <a:schemeClr val="accent2">
                    <a:lumMod val="25000"/>
                  </a:schemeClr>
                </a:solidFill>
                <a:latin typeface="Open Sans" panose="020B0606030504020204" pitchFamily="34" charset="0"/>
                <a:cs typeface="Open Sans" panose="020B0606030504020204" pitchFamily="34" charset="0"/>
              </a:endParaRPr>
            </a:p>
          </p:txBody>
        </p:sp>
      </p:grpSp>
      <p:sp>
        <p:nvSpPr>
          <p:cNvPr id="4" name="Symbol zastępczy numeru slajdu 3">
            <a:extLst>
              <a:ext uri="{FF2B5EF4-FFF2-40B4-BE49-F238E27FC236}">
                <a16:creationId xmlns:a16="http://schemas.microsoft.com/office/drawing/2014/main" id="{72A6FCB2-D5D3-CF73-2217-59139C63C329}"/>
              </a:ext>
            </a:extLst>
          </p:cNvPr>
          <p:cNvSpPr>
            <a:spLocks noGrp="1"/>
          </p:cNvSpPr>
          <p:nvPr>
            <p:ph type="sldNum" sz="quarter" idx="10"/>
          </p:nvPr>
        </p:nvSpPr>
        <p:spPr/>
        <p:txBody>
          <a:bodyPr/>
          <a:lstStyle/>
          <a:p>
            <a:fld id="{EB4015AA-59F6-416B-87A6-8E3D940284E2}" type="slidenum">
              <a:rPr lang="pl-PL" smtClean="0"/>
              <a:pPr/>
              <a:t>26</a:t>
            </a:fld>
            <a:endParaRPr lang="pl-PL" dirty="0"/>
          </a:p>
        </p:txBody>
      </p:sp>
    </p:spTree>
    <p:extLst>
      <p:ext uri="{BB962C8B-B14F-4D97-AF65-F5344CB8AC3E}">
        <p14:creationId xmlns:p14="http://schemas.microsoft.com/office/powerpoint/2010/main" val="2475405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63549D3-7A07-7394-6B85-BE45BDFF322C}"/>
              </a:ext>
            </a:extLst>
          </p:cNvPr>
          <p:cNvSpPr>
            <a:spLocks noGrp="1"/>
          </p:cNvSpPr>
          <p:nvPr>
            <p:ph type="title"/>
          </p:nvPr>
        </p:nvSpPr>
        <p:spPr>
          <a:xfrm>
            <a:off x="627019" y="374995"/>
            <a:ext cx="10009576" cy="476181"/>
          </a:xfrm>
        </p:spPr>
        <p:txBody>
          <a:bodyPr>
            <a:normAutofit/>
          </a:bodyPr>
          <a:lstStyle/>
          <a:p>
            <a:r>
              <a:rPr lang="pl-PL" sz="2800" dirty="0"/>
              <a:t>Szacowanie wartości zamówienia</a:t>
            </a:r>
          </a:p>
        </p:txBody>
      </p:sp>
      <p:sp>
        <p:nvSpPr>
          <p:cNvPr id="3" name="Symbol zastępczy zawartości 2">
            <a:extLst>
              <a:ext uri="{FF2B5EF4-FFF2-40B4-BE49-F238E27FC236}">
                <a16:creationId xmlns:a16="http://schemas.microsoft.com/office/drawing/2014/main" id="{8D9CEAA1-3792-89AC-57BD-221CDFAE7E15}"/>
              </a:ext>
            </a:extLst>
          </p:cNvPr>
          <p:cNvSpPr>
            <a:spLocks noGrp="1"/>
          </p:cNvSpPr>
          <p:nvPr>
            <p:ph idx="1"/>
          </p:nvPr>
        </p:nvSpPr>
        <p:spPr>
          <a:xfrm>
            <a:off x="627019" y="851176"/>
            <a:ext cx="11289364" cy="4245613"/>
          </a:xfrm>
        </p:spPr>
        <p:txBody>
          <a:bodyPr/>
          <a:lstStyle/>
          <a:p>
            <a:pPr marL="0" indent="0">
              <a:lnSpc>
                <a:spcPct val="150000"/>
              </a:lnSpc>
              <a:buNone/>
            </a:pPr>
            <a:r>
              <a:rPr lang="pl-PL" sz="1800" dirty="0">
                <a:solidFill>
                  <a:schemeClr val="accent2">
                    <a:lumMod val="25000"/>
                  </a:schemeClr>
                </a:solidFill>
                <a:latin typeface="Open Sans" panose="020B0606030504020204" pitchFamily="34" charset="0"/>
                <a:cs typeface="Open Sans" panose="020B0606030504020204" pitchFamily="34" charset="0"/>
              </a:rPr>
              <a:t>Celem szacowania wartości zamówienia jest ustalenie wartości zamówienia w ramach projektu, które umożliwia zastosowanie właściwej procedury uzależnionej od wartości zamówienia.</a:t>
            </a:r>
          </a:p>
          <a:p>
            <a:pPr marL="0" indent="0">
              <a:lnSpc>
                <a:spcPct val="150000"/>
              </a:lnSpc>
              <a:buNone/>
            </a:pPr>
            <a:r>
              <a:rPr lang="pl-PL" sz="1800" dirty="0">
                <a:solidFill>
                  <a:schemeClr val="accent2">
                    <a:lumMod val="25000"/>
                  </a:schemeClr>
                </a:solidFill>
                <a:latin typeface="Open Sans" panose="020B0606030504020204" pitchFamily="34" charset="0"/>
                <a:cs typeface="Open Sans" panose="020B0606030504020204" pitchFamily="34" charset="0"/>
              </a:rPr>
              <a:t>Ustalając wartość zamówienia, należy odnieść się do </a:t>
            </a:r>
            <a:r>
              <a:rPr lang="pl-PL" sz="1800" u="sng" dirty="0">
                <a:solidFill>
                  <a:schemeClr val="accent2">
                    <a:lumMod val="25000"/>
                  </a:schemeClr>
                </a:solidFill>
                <a:latin typeface="Open Sans" panose="020B0606030504020204" pitchFamily="34" charset="0"/>
                <a:cs typeface="Open Sans" panose="020B0606030504020204" pitchFamily="34" charset="0"/>
              </a:rPr>
              <a:t>całego projektu</a:t>
            </a:r>
            <a:r>
              <a:rPr lang="pl-PL" sz="1800" dirty="0">
                <a:solidFill>
                  <a:schemeClr val="accent2">
                    <a:lumMod val="25000"/>
                  </a:schemeClr>
                </a:solidFill>
                <a:latin typeface="Open Sans" panose="020B0606030504020204" pitchFamily="34" charset="0"/>
                <a:cs typeface="Open Sans" panose="020B0606030504020204" pitchFamily="34" charset="0"/>
              </a:rPr>
              <a:t> oraz wziąć pod uwagę konieczność </a:t>
            </a:r>
            <a:r>
              <a:rPr lang="pl-PL" sz="1800" b="1" dirty="0">
                <a:solidFill>
                  <a:schemeClr val="accent2">
                    <a:lumMod val="25000"/>
                  </a:schemeClr>
                </a:solidFill>
                <a:latin typeface="Open Sans" panose="020B0606030504020204" pitchFamily="34" charset="0"/>
                <a:cs typeface="Open Sans" panose="020B0606030504020204" pitchFamily="34" charset="0"/>
              </a:rPr>
              <a:t>łącznego spełnienia </a:t>
            </a:r>
            <a:r>
              <a:rPr lang="pl-PL" sz="1800" dirty="0">
                <a:solidFill>
                  <a:schemeClr val="accent2">
                    <a:lumMod val="25000"/>
                  </a:schemeClr>
                </a:solidFill>
                <a:latin typeface="Open Sans" panose="020B0606030504020204" pitchFamily="34" charset="0"/>
                <a:cs typeface="Open Sans" panose="020B0606030504020204" pitchFamily="34" charset="0"/>
              </a:rPr>
              <a:t>następujących przesłanek: </a:t>
            </a:r>
          </a:p>
          <a:p>
            <a:pPr>
              <a:lnSpc>
                <a:spcPct val="150000"/>
              </a:lnSpc>
              <a:buFont typeface="Wingdings" panose="05000000000000000000" pitchFamily="2" charset="2"/>
              <a:buChar char="Ø"/>
            </a:pPr>
            <a:r>
              <a:rPr lang="pl-PL" sz="1800" b="1" dirty="0">
                <a:solidFill>
                  <a:schemeClr val="accent2">
                    <a:lumMod val="25000"/>
                  </a:schemeClr>
                </a:solidFill>
                <a:latin typeface="Open Sans" panose="020B0606030504020204" pitchFamily="34" charset="0"/>
                <a:cs typeface="Open Sans" panose="020B0606030504020204" pitchFamily="34" charset="0"/>
              </a:rPr>
              <a:t>tożsamość czasowa </a:t>
            </a:r>
            <a:r>
              <a:rPr lang="pl-PL" sz="1800" dirty="0">
                <a:solidFill>
                  <a:schemeClr val="accent2">
                    <a:lumMod val="25000"/>
                  </a:schemeClr>
                </a:solidFill>
                <a:latin typeface="Open Sans" panose="020B0606030504020204" pitchFamily="34" charset="0"/>
                <a:cs typeface="Open Sans" panose="020B0606030504020204" pitchFamily="34" charset="0"/>
              </a:rPr>
              <a:t>- realizacja zamówień w zbliżonym czasie w znanej Ci perspektywie czasowej</a:t>
            </a:r>
          </a:p>
          <a:p>
            <a:pPr>
              <a:lnSpc>
                <a:spcPct val="150000"/>
              </a:lnSpc>
              <a:buFont typeface="Wingdings" panose="05000000000000000000" pitchFamily="2" charset="2"/>
              <a:buChar char="Ø"/>
            </a:pPr>
            <a:r>
              <a:rPr lang="pl-PL" sz="1800" b="1" dirty="0">
                <a:solidFill>
                  <a:schemeClr val="accent2">
                    <a:lumMod val="25000"/>
                  </a:schemeClr>
                </a:solidFill>
                <a:latin typeface="Open Sans" panose="020B0606030504020204" pitchFamily="34" charset="0"/>
                <a:cs typeface="Open Sans" panose="020B0606030504020204" pitchFamily="34" charset="0"/>
              </a:rPr>
              <a:t>tożsamość przedmiotowa </a:t>
            </a:r>
            <a:r>
              <a:rPr lang="pl-PL" sz="1800" dirty="0">
                <a:solidFill>
                  <a:schemeClr val="accent2">
                    <a:lumMod val="25000"/>
                  </a:schemeClr>
                </a:solidFill>
                <a:latin typeface="Open Sans" panose="020B0606030504020204" pitchFamily="34" charset="0"/>
                <a:cs typeface="Open Sans" panose="020B0606030504020204" pitchFamily="34" charset="0"/>
              </a:rPr>
              <a:t>- usługi, dostawy oraz roboty budowlane są tożsame rodzajowo lub funkcjonalnie</a:t>
            </a:r>
          </a:p>
          <a:p>
            <a:pPr>
              <a:lnSpc>
                <a:spcPct val="150000"/>
              </a:lnSpc>
              <a:buFont typeface="Wingdings" panose="05000000000000000000" pitchFamily="2" charset="2"/>
              <a:buChar char="Ø"/>
            </a:pPr>
            <a:r>
              <a:rPr lang="pl-PL" sz="1800" b="1" dirty="0">
                <a:solidFill>
                  <a:schemeClr val="accent2">
                    <a:lumMod val="25000"/>
                  </a:schemeClr>
                </a:solidFill>
                <a:latin typeface="Open Sans" panose="020B0606030504020204" pitchFamily="34" charset="0"/>
                <a:cs typeface="Open Sans" panose="020B0606030504020204" pitchFamily="34" charset="0"/>
              </a:rPr>
              <a:t>tożsamość podmiotowa </a:t>
            </a:r>
            <a:r>
              <a:rPr lang="pl-PL" sz="1800" dirty="0">
                <a:solidFill>
                  <a:schemeClr val="accent2">
                    <a:lumMod val="25000"/>
                  </a:schemeClr>
                </a:solidFill>
                <a:latin typeface="Open Sans" panose="020B0606030504020204" pitchFamily="34" charset="0"/>
                <a:cs typeface="Open Sans" panose="020B0606030504020204" pitchFamily="34" charset="0"/>
              </a:rPr>
              <a:t>- rozumiana jako możliwość wykonania zamówienia przez jednego wykonawcę, dostaw, usług lub robót budowlanych </a:t>
            </a:r>
          </a:p>
          <a:p>
            <a:pPr>
              <a:buFont typeface="Wingdings" panose="05000000000000000000" pitchFamily="2" charset="2"/>
              <a:buChar char="Ø"/>
            </a:pPr>
            <a:endParaRPr lang="pl-PL" dirty="0">
              <a:solidFill>
                <a:schemeClr val="accent2">
                  <a:lumMod val="25000"/>
                </a:schemeClr>
              </a:solidFill>
            </a:endParaRPr>
          </a:p>
          <a:p>
            <a:pPr marL="0" indent="0">
              <a:buNone/>
            </a:pPr>
            <a:endParaRPr lang="pl-PL" dirty="0">
              <a:solidFill>
                <a:schemeClr val="accent2">
                  <a:lumMod val="25000"/>
                </a:schemeClr>
              </a:solidFill>
            </a:endParaRPr>
          </a:p>
        </p:txBody>
      </p:sp>
      <p:sp>
        <p:nvSpPr>
          <p:cNvPr id="4" name="Symbol zastępczy numeru slajdu 3">
            <a:extLst>
              <a:ext uri="{FF2B5EF4-FFF2-40B4-BE49-F238E27FC236}">
                <a16:creationId xmlns:a16="http://schemas.microsoft.com/office/drawing/2014/main" id="{C742E56A-20C3-6702-DDC5-CB918B8B9D3E}"/>
              </a:ext>
            </a:extLst>
          </p:cNvPr>
          <p:cNvSpPr>
            <a:spLocks noGrp="1"/>
          </p:cNvSpPr>
          <p:nvPr>
            <p:ph type="sldNum" sz="quarter" idx="10"/>
          </p:nvPr>
        </p:nvSpPr>
        <p:spPr/>
        <p:txBody>
          <a:bodyPr/>
          <a:lstStyle/>
          <a:p>
            <a:fld id="{EB4015AA-59F6-416B-87A6-8E3D940284E2}" type="slidenum">
              <a:rPr lang="pl-PL" smtClean="0"/>
              <a:pPr/>
              <a:t>27</a:t>
            </a:fld>
            <a:endParaRPr lang="pl-PL" dirty="0"/>
          </a:p>
        </p:txBody>
      </p:sp>
    </p:spTree>
    <p:extLst>
      <p:ext uri="{BB962C8B-B14F-4D97-AF65-F5344CB8AC3E}">
        <p14:creationId xmlns:p14="http://schemas.microsoft.com/office/powerpoint/2010/main" val="3790262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7C73E02-69F7-17DC-D42B-8FAB940BDEDE}"/>
              </a:ext>
            </a:extLst>
          </p:cNvPr>
          <p:cNvSpPr>
            <a:spLocks noGrp="1"/>
          </p:cNvSpPr>
          <p:nvPr>
            <p:ph type="title"/>
          </p:nvPr>
        </p:nvSpPr>
        <p:spPr>
          <a:xfrm>
            <a:off x="903767" y="427062"/>
            <a:ext cx="8079487" cy="399306"/>
          </a:xfrm>
        </p:spPr>
        <p:txBody>
          <a:bodyPr>
            <a:normAutofit fontScale="90000"/>
          </a:bodyPr>
          <a:lstStyle/>
          <a:p>
            <a:r>
              <a:rPr lang="pl-PL" sz="2800" dirty="0">
                <a:latin typeface="Open Sans" panose="020B0606030504020204" pitchFamily="34" charset="0"/>
                <a:cs typeface="Open Sans" panose="020B0606030504020204" pitchFamily="34" charset="0"/>
              </a:rPr>
              <a:t>Szacowanie wartości zamówienia cd.</a:t>
            </a:r>
            <a:br>
              <a:rPr lang="pl-PL" sz="2800" dirty="0">
                <a:latin typeface="Open Sans" panose="020B0606030504020204" pitchFamily="34" charset="0"/>
                <a:cs typeface="Open Sans" panose="020B0606030504020204" pitchFamily="34" charset="0"/>
              </a:rPr>
            </a:br>
            <a:endParaRPr lang="pl-PL" sz="2800" dirty="0">
              <a:latin typeface="Open Sans" panose="020B0606030504020204" pitchFamily="34" charset="0"/>
              <a:cs typeface="Open Sans" panose="020B0606030504020204" pitchFamily="34" charset="0"/>
            </a:endParaRPr>
          </a:p>
        </p:txBody>
      </p:sp>
      <p:sp>
        <p:nvSpPr>
          <p:cNvPr id="3" name="Symbol zastępczy zawartości 2">
            <a:extLst>
              <a:ext uri="{FF2B5EF4-FFF2-40B4-BE49-F238E27FC236}">
                <a16:creationId xmlns:a16="http://schemas.microsoft.com/office/drawing/2014/main" id="{78E587F5-98E1-B286-130C-803B03593ADF}"/>
              </a:ext>
            </a:extLst>
          </p:cNvPr>
          <p:cNvSpPr>
            <a:spLocks noGrp="1"/>
          </p:cNvSpPr>
          <p:nvPr>
            <p:ph idx="1"/>
          </p:nvPr>
        </p:nvSpPr>
        <p:spPr>
          <a:xfrm>
            <a:off x="787941" y="826367"/>
            <a:ext cx="10914434" cy="5705196"/>
          </a:xfrm>
        </p:spPr>
        <p:txBody>
          <a:bodyPr>
            <a:noAutofit/>
          </a:bodyPr>
          <a:lstStyle/>
          <a:p>
            <a:pPr>
              <a:lnSpc>
                <a:spcPct val="150000"/>
              </a:lnSpc>
              <a:buFont typeface="Wingdings" panose="05000000000000000000" pitchFamily="2" charset="2"/>
              <a:buChar char="Ø"/>
            </a:pPr>
            <a:r>
              <a:rPr lang="pl-PL" sz="1800" dirty="0">
                <a:solidFill>
                  <a:schemeClr val="accent2">
                    <a:lumMod val="25000"/>
                  </a:schemeClr>
                </a:solidFill>
                <a:latin typeface="Open Sans" panose="020B0606030504020204" pitchFamily="34" charset="0"/>
                <a:cs typeface="Open Sans" panose="020B0606030504020204" pitchFamily="34" charset="0"/>
              </a:rPr>
              <a:t>w przypadku udzielania zamówienia w częściach (z określonych względów ekonomicznych, organizacyjnych, celowościowych), wartość zamówienia ustala się jako łączną wartość poszczególnych jego części,</a:t>
            </a:r>
          </a:p>
          <a:p>
            <a:pPr>
              <a:lnSpc>
                <a:spcPct val="150000"/>
              </a:lnSpc>
              <a:buFont typeface="Wingdings" panose="05000000000000000000" pitchFamily="2" charset="2"/>
              <a:buChar char="Ø"/>
            </a:pPr>
            <a:r>
              <a:rPr lang="pl-PL" sz="1800" dirty="0">
                <a:solidFill>
                  <a:schemeClr val="accent2">
                    <a:lumMod val="25000"/>
                  </a:schemeClr>
                </a:solidFill>
                <a:latin typeface="Open Sans" panose="020B0606030504020204" pitchFamily="34" charset="0"/>
                <a:cs typeface="Open Sans" panose="020B0606030504020204" pitchFamily="34" charset="0"/>
              </a:rPr>
              <a:t>należy dokonywać z należytą starannością – nie wolno dzielić zamówienia lub łączyć różnego rodzaju zamówień w celu uniknięcia procedur,</a:t>
            </a:r>
          </a:p>
          <a:p>
            <a:pPr>
              <a:lnSpc>
                <a:spcPct val="150000"/>
              </a:lnSpc>
              <a:buFont typeface="Wingdings" panose="05000000000000000000" pitchFamily="2" charset="2"/>
              <a:buChar char="Ø"/>
            </a:pPr>
            <a:r>
              <a:rPr lang="pl-PL" sz="1800" dirty="0">
                <a:solidFill>
                  <a:schemeClr val="accent2">
                    <a:lumMod val="25000"/>
                  </a:schemeClr>
                </a:solidFill>
                <a:latin typeface="Open Sans" panose="020B0606030504020204" pitchFamily="34" charset="0"/>
                <a:cs typeface="Open Sans" panose="020B0606030504020204" pitchFamily="34" charset="0"/>
              </a:rPr>
              <a:t>wartość szacunkowa zamówienia jest wartością netto, tj. bez podatku od towarów i usług (VAT),</a:t>
            </a:r>
          </a:p>
          <a:p>
            <a:pPr>
              <a:lnSpc>
                <a:spcPct val="150000"/>
              </a:lnSpc>
              <a:buFont typeface="Wingdings" panose="05000000000000000000" pitchFamily="2" charset="2"/>
              <a:buChar char="Ø"/>
            </a:pPr>
            <a:r>
              <a:rPr lang="pl-PL" sz="1800" dirty="0">
                <a:solidFill>
                  <a:schemeClr val="accent2">
                    <a:lumMod val="25000"/>
                  </a:schemeClr>
                </a:solidFill>
                <a:latin typeface="Open Sans" panose="020B0606030504020204" pitchFamily="34" charset="0"/>
                <a:cs typeface="Open Sans" panose="020B0606030504020204" pitchFamily="34" charset="0"/>
              </a:rPr>
              <a:t>szacując wartości zamówienia należy przeliczyć wartość w oparciu o przepisy wydane na podstawie art. 35 ust. 3 </a:t>
            </a:r>
            <a:r>
              <a:rPr lang="pl-PL" sz="1800" dirty="0" err="1">
                <a:solidFill>
                  <a:schemeClr val="accent2">
                    <a:lumMod val="25000"/>
                  </a:schemeClr>
                </a:solidFill>
                <a:latin typeface="Open Sans" panose="020B0606030504020204" pitchFamily="34" charset="0"/>
                <a:cs typeface="Open Sans" panose="020B0606030504020204" pitchFamily="34" charset="0"/>
              </a:rPr>
              <a:t>Pzp</a:t>
            </a:r>
            <a:r>
              <a:rPr lang="pl-PL" sz="1800" dirty="0">
                <a:solidFill>
                  <a:schemeClr val="accent2">
                    <a:lumMod val="25000"/>
                  </a:schemeClr>
                </a:solidFill>
                <a:latin typeface="Open Sans" panose="020B0606030504020204" pitchFamily="34" charset="0"/>
                <a:cs typeface="Open Sans" panose="020B0606030504020204" pitchFamily="34" charset="0"/>
              </a:rPr>
              <a:t> (Obwieszczenie Prezesa Urzędu Zamówień z dn. 03.12.2021 w sprawie aktualnych progów unijnych, ich równowartości w złotych, równowartości w złotych kwot wyrażonych w euro oraz średniego kursu złotego w stosunku do euro stanowiącego podstawę przeliczania wartości zamówień publicznych lub konkursów) – obecny kurs </a:t>
            </a:r>
            <a:r>
              <a:rPr lang="pl-PL" sz="1800">
                <a:solidFill>
                  <a:schemeClr val="accent2">
                    <a:lumMod val="25000"/>
                  </a:schemeClr>
                </a:solidFill>
                <a:latin typeface="Open Sans" panose="020B0606030504020204" pitchFamily="34" charset="0"/>
                <a:cs typeface="Open Sans" panose="020B0606030504020204" pitchFamily="34" charset="0"/>
              </a:rPr>
              <a:t>wynosi </a:t>
            </a:r>
            <a:r>
              <a:rPr lang="pl-PL" sz="1800" b="1">
                <a:solidFill>
                  <a:schemeClr val="accent2">
                    <a:lumMod val="25000"/>
                  </a:schemeClr>
                </a:solidFill>
                <a:latin typeface="Open Sans" panose="020B0606030504020204" pitchFamily="34" charset="0"/>
                <a:cs typeface="Open Sans" panose="020B0606030504020204" pitchFamily="34" charset="0"/>
              </a:rPr>
              <a:t>4,31 </a:t>
            </a:r>
            <a:r>
              <a:rPr lang="pl-PL" sz="1800" b="1" dirty="0">
                <a:solidFill>
                  <a:schemeClr val="accent2">
                    <a:lumMod val="25000"/>
                  </a:schemeClr>
                </a:solidFill>
                <a:latin typeface="Open Sans" panose="020B0606030504020204" pitchFamily="34" charset="0"/>
                <a:cs typeface="Open Sans" panose="020B0606030504020204" pitchFamily="34" charset="0"/>
              </a:rPr>
              <a:t>PLN),</a:t>
            </a:r>
          </a:p>
          <a:p>
            <a:pPr>
              <a:lnSpc>
                <a:spcPct val="150000"/>
              </a:lnSpc>
              <a:buFont typeface="Wingdings" panose="05000000000000000000" pitchFamily="2" charset="2"/>
              <a:buChar char="Ø"/>
            </a:pPr>
            <a:r>
              <a:rPr lang="pl-PL" sz="1800" dirty="0">
                <a:solidFill>
                  <a:schemeClr val="accent2">
                    <a:lumMod val="25000"/>
                  </a:schemeClr>
                </a:solidFill>
                <a:latin typeface="Open Sans" panose="020B0606030504020204" pitchFamily="34" charset="0"/>
                <a:cs typeface="Open Sans" panose="020B0606030504020204" pitchFamily="34" charset="0"/>
              </a:rPr>
              <a:t>szacowanie dokumentowane jest w sposób zapewniający właściwą ścieżkę audytu (np. w zatwierdzonym wniosku o dofinansowanie projektu lub w notatce z szacowania).</a:t>
            </a:r>
          </a:p>
          <a:p>
            <a:endParaRPr lang="pl-PL" sz="1800" dirty="0">
              <a:solidFill>
                <a:schemeClr val="accent2">
                  <a:lumMod val="25000"/>
                </a:schemeClr>
              </a:solidFill>
            </a:endParaRPr>
          </a:p>
        </p:txBody>
      </p:sp>
      <p:sp>
        <p:nvSpPr>
          <p:cNvPr id="4" name="Symbol zastępczy numeru slajdu 3">
            <a:extLst>
              <a:ext uri="{FF2B5EF4-FFF2-40B4-BE49-F238E27FC236}">
                <a16:creationId xmlns:a16="http://schemas.microsoft.com/office/drawing/2014/main" id="{72A6FCB2-D5D3-CF73-2217-59139C63C329}"/>
              </a:ext>
            </a:extLst>
          </p:cNvPr>
          <p:cNvSpPr>
            <a:spLocks noGrp="1"/>
          </p:cNvSpPr>
          <p:nvPr>
            <p:ph type="sldNum" sz="quarter" idx="10"/>
          </p:nvPr>
        </p:nvSpPr>
        <p:spPr/>
        <p:txBody>
          <a:bodyPr/>
          <a:lstStyle/>
          <a:p>
            <a:fld id="{EB4015AA-59F6-416B-87A6-8E3D940284E2}" type="slidenum">
              <a:rPr lang="pl-PL" smtClean="0"/>
              <a:pPr/>
              <a:t>28</a:t>
            </a:fld>
            <a:endParaRPr lang="pl-PL" dirty="0"/>
          </a:p>
        </p:txBody>
      </p:sp>
    </p:spTree>
    <p:extLst>
      <p:ext uri="{BB962C8B-B14F-4D97-AF65-F5344CB8AC3E}">
        <p14:creationId xmlns:p14="http://schemas.microsoft.com/office/powerpoint/2010/main" val="1858289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7C73E02-69F7-17DC-D42B-8FAB940BDEDE}"/>
              </a:ext>
            </a:extLst>
          </p:cNvPr>
          <p:cNvSpPr>
            <a:spLocks noGrp="1"/>
          </p:cNvSpPr>
          <p:nvPr>
            <p:ph type="title"/>
          </p:nvPr>
        </p:nvSpPr>
        <p:spPr>
          <a:xfrm>
            <a:off x="1060316" y="443493"/>
            <a:ext cx="10153644" cy="736721"/>
          </a:xfrm>
        </p:spPr>
        <p:txBody>
          <a:bodyPr>
            <a:normAutofit fontScale="90000"/>
          </a:bodyPr>
          <a:lstStyle/>
          <a:p>
            <a:r>
              <a:rPr lang="pl-PL" sz="2800" dirty="0">
                <a:latin typeface="Open Sans" panose="020B0606030504020204" pitchFamily="34" charset="0"/>
                <a:cs typeface="Open Sans" panose="020B0606030504020204" pitchFamily="34" charset="0"/>
              </a:rPr>
              <a:t>Analiza rynku/procedura przedsiębiorstwa </a:t>
            </a:r>
            <a:br>
              <a:rPr lang="pl-PL" sz="2800" dirty="0">
                <a:latin typeface="Open Sans" panose="020B0606030504020204" pitchFamily="34" charset="0"/>
                <a:cs typeface="Open Sans" panose="020B0606030504020204" pitchFamily="34" charset="0"/>
              </a:rPr>
            </a:br>
            <a:r>
              <a:rPr lang="pl-PL" sz="2800" dirty="0">
                <a:latin typeface="Open Sans" panose="020B0606030504020204" pitchFamily="34" charset="0"/>
                <a:cs typeface="Open Sans" panose="020B0606030504020204" pitchFamily="34" charset="0"/>
              </a:rPr>
              <a:t>(dla wydatków &lt; 80 000,00 PLN)</a:t>
            </a:r>
            <a:br>
              <a:rPr lang="pl-PL" sz="2800" dirty="0">
                <a:latin typeface="Open Sans" panose="020B0606030504020204" pitchFamily="34" charset="0"/>
                <a:cs typeface="Open Sans" panose="020B0606030504020204" pitchFamily="34" charset="0"/>
              </a:rPr>
            </a:br>
            <a:endParaRPr lang="pl-PL" sz="2800" dirty="0">
              <a:latin typeface="Open Sans" panose="020B0606030504020204" pitchFamily="34" charset="0"/>
              <a:cs typeface="Open Sans" panose="020B0606030504020204" pitchFamily="34" charset="0"/>
            </a:endParaRPr>
          </a:p>
        </p:txBody>
      </p:sp>
      <p:sp>
        <p:nvSpPr>
          <p:cNvPr id="3" name="Symbol zastępczy zawartości 2">
            <a:extLst>
              <a:ext uri="{FF2B5EF4-FFF2-40B4-BE49-F238E27FC236}">
                <a16:creationId xmlns:a16="http://schemas.microsoft.com/office/drawing/2014/main" id="{78E587F5-98E1-B286-130C-803B03593ADF}"/>
              </a:ext>
            </a:extLst>
          </p:cNvPr>
          <p:cNvSpPr>
            <a:spLocks noGrp="1"/>
          </p:cNvSpPr>
          <p:nvPr>
            <p:ph idx="1"/>
          </p:nvPr>
        </p:nvSpPr>
        <p:spPr>
          <a:xfrm>
            <a:off x="1060316" y="1296236"/>
            <a:ext cx="10233400" cy="5072033"/>
          </a:xfrm>
        </p:spPr>
        <p:txBody>
          <a:bodyPr>
            <a:noAutofit/>
          </a:bodyPr>
          <a:lstStyle/>
          <a:p>
            <a:pPr lvl="0">
              <a:lnSpc>
                <a:spcPct val="150000"/>
              </a:lnSpc>
              <a:buFont typeface="Wingdings" panose="05000000000000000000" pitchFamily="2" charset="2"/>
              <a:buChar char="Ø"/>
            </a:pPr>
            <a:r>
              <a:rPr lang="pl-PL" sz="1800" dirty="0">
                <a:solidFill>
                  <a:schemeClr val="accent2">
                    <a:lumMod val="25000"/>
                  </a:schemeClr>
                </a:solidFill>
                <a:latin typeface="Open Sans" panose="020B0606030504020204" pitchFamily="34" charset="0"/>
                <a:cs typeface="Open Sans" panose="020B0606030504020204" pitchFamily="34" charset="0"/>
              </a:rPr>
              <a:t> Beneficjent udziela je w oparciu o funkcjonujący w przedsiębiorstwie regulamin/procedurę dokonywania zakupów,</a:t>
            </a:r>
          </a:p>
          <a:p>
            <a:pPr>
              <a:lnSpc>
                <a:spcPct val="150000"/>
              </a:lnSpc>
              <a:buFont typeface="Wingdings" panose="05000000000000000000" pitchFamily="2" charset="2"/>
              <a:buChar char="Ø"/>
            </a:pPr>
            <a:r>
              <a:rPr lang="pl-PL" sz="1800" dirty="0">
                <a:solidFill>
                  <a:schemeClr val="accent2">
                    <a:lumMod val="25000"/>
                  </a:schemeClr>
                </a:solidFill>
                <a:latin typeface="Open Sans" panose="020B0606030504020204" pitchFamily="34" charset="0"/>
                <a:cs typeface="Open Sans" panose="020B0606030504020204" pitchFamily="34" charset="0"/>
              </a:rPr>
              <a:t>jeżeli Beneficjent nie posiada takiego regulaminu/procedury dokonywania zakupów/zamówień mając na uwadze konieczność zachowania racjonalności, efektywności i przejrzystości wydatku oraz zachowania zasady uzyskiwania najlepszych efektów z danych nakładów powinien dokonać analizy rynku,</a:t>
            </a:r>
            <a:endParaRPr lang="en-US" sz="1800" dirty="0">
              <a:solidFill>
                <a:schemeClr val="accent2">
                  <a:lumMod val="25000"/>
                </a:schemeClr>
              </a:solidFill>
              <a:latin typeface="Open Sans" panose="020B0606030504020204" pitchFamily="34" charset="0"/>
              <a:cs typeface="Open Sans" panose="020B0606030504020204" pitchFamily="34" charset="0"/>
            </a:endParaRPr>
          </a:p>
          <a:p>
            <a:pPr>
              <a:lnSpc>
                <a:spcPct val="150000"/>
              </a:lnSpc>
              <a:buFont typeface="Wingdings" panose="05000000000000000000" pitchFamily="2" charset="2"/>
              <a:buChar char="Ø"/>
            </a:pPr>
            <a:r>
              <a:rPr lang="pl-PL" sz="1800" dirty="0">
                <a:solidFill>
                  <a:schemeClr val="accent2">
                    <a:lumMod val="25000"/>
                  </a:schemeClr>
                </a:solidFill>
                <a:latin typeface="Open Sans" panose="020B0606030504020204" pitchFamily="34" charset="0"/>
                <a:cs typeface="Open Sans" panose="020B0606030504020204" pitchFamily="34" charset="0"/>
              </a:rPr>
              <a:t>co do zasady LAWP nie wymaga okazania dokumentów potwierdzających przeprowadzenie analizy rynku (Beneficjent może zostać zobowiązany do udokumentowania sposobu jego wyceny przedstawiając np. oferty otrzymane od potencjalnych wykonawców lub wydruki ze stron internetowych/wiadomość email z opisem przedmiotu zamówienia i ceną),</a:t>
            </a:r>
            <a:endParaRPr lang="en-US" sz="1800" dirty="0">
              <a:solidFill>
                <a:schemeClr val="accent2">
                  <a:lumMod val="25000"/>
                </a:schemeClr>
              </a:solidFill>
              <a:latin typeface="Open Sans" panose="020B0606030504020204" pitchFamily="34" charset="0"/>
              <a:cs typeface="Open Sans" panose="020B0606030504020204" pitchFamily="34" charset="0"/>
            </a:endParaRPr>
          </a:p>
          <a:p>
            <a:pPr>
              <a:lnSpc>
                <a:spcPct val="150000"/>
              </a:lnSpc>
              <a:buFont typeface="Wingdings" panose="05000000000000000000" pitchFamily="2" charset="2"/>
              <a:buChar char="Ø"/>
            </a:pPr>
            <a:r>
              <a:rPr lang="pl-PL" sz="1800" dirty="0">
                <a:solidFill>
                  <a:schemeClr val="accent2">
                    <a:lumMod val="25000"/>
                  </a:schemeClr>
                </a:solidFill>
                <a:latin typeface="Open Sans" panose="020B0606030504020204" pitchFamily="34" charset="0"/>
                <a:cs typeface="Open Sans" panose="020B0606030504020204" pitchFamily="34" charset="0"/>
              </a:rPr>
              <a:t>zawarcie pisemnej umowy z wykonawcą nie jest wymagane.</a:t>
            </a:r>
            <a:endParaRPr lang="en-US" sz="1800" dirty="0">
              <a:solidFill>
                <a:schemeClr val="accent2">
                  <a:lumMod val="25000"/>
                </a:schemeClr>
              </a:solidFill>
              <a:latin typeface="Open Sans" panose="020B0606030504020204" pitchFamily="34" charset="0"/>
              <a:cs typeface="Open Sans" panose="020B0606030504020204" pitchFamily="34" charset="0"/>
            </a:endParaRPr>
          </a:p>
          <a:p>
            <a:pPr marL="0" lvl="0" indent="0">
              <a:lnSpc>
                <a:spcPct val="114000"/>
              </a:lnSpc>
              <a:buNone/>
            </a:pPr>
            <a:endParaRPr lang="en-US" sz="1800" dirty="0">
              <a:solidFill>
                <a:schemeClr val="accent2">
                  <a:lumMod val="25000"/>
                </a:schemeClr>
              </a:solidFill>
              <a:latin typeface="Open Sans" panose="020B0606030504020204" pitchFamily="34" charset="0"/>
              <a:cs typeface="Open Sans" panose="020B0606030504020204" pitchFamily="34" charset="0"/>
            </a:endParaRPr>
          </a:p>
          <a:p>
            <a:endParaRPr lang="pl-PL" sz="1800" dirty="0">
              <a:solidFill>
                <a:schemeClr val="accent2">
                  <a:lumMod val="25000"/>
                </a:schemeClr>
              </a:solidFill>
            </a:endParaRPr>
          </a:p>
        </p:txBody>
      </p:sp>
      <p:sp>
        <p:nvSpPr>
          <p:cNvPr id="4" name="Symbol zastępczy numeru slajdu 3">
            <a:extLst>
              <a:ext uri="{FF2B5EF4-FFF2-40B4-BE49-F238E27FC236}">
                <a16:creationId xmlns:a16="http://schemas.microsoft.com/office/drawing/2014/main" id="{72A6FCB2-D5D3-CF73-2217-59139C63C329}"/>
              </a:ext>
            </a:extLst>
          </p:cNvPr>
          <p:cNvSpPr>
            <a:spLocks noGrp="1"/>
          </p:cNvSpPr>
          <p:nvPr>
            <p:ph type="sldNum" sz="quarter" idx="10"/>
          </p:nvPr>
        </p:nvSpPr>
        <p:spPr/>
        <p:txBody>
          <a:bodyPr/>
          <a:lstStyle/>
          <a:p>
            <a:fld id="{EB4015AA-59F6-416B-87A6-8E3D940284E2}" type="slidenum">
              <a:rPr lang="pl-PL" smtClean="0"/>
              <a:pPr/>
              <a:t>29</a:t>
            </a:fld>
            <a:endParaRPr lang="pl-PL" dirty="0"/>
          </a:p>
        </p:txBody>
      </p:sp>
    </p:spTree>
    <p:extLst>
      <p:ext uri="{BB962C8B-B14F-4D97-AF65-F5344CB8AC3E}">
        <p14:creationId xmlns:p14="http://schemas.microsoft.com/office/powerpoint/2010/main" val="2315566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ole tekstowe 11">
            <a:extLst>
              <a:ext uri="{FF2B5EF4-FFF2-40B4-BE49-F238E27FC236}">
                <a16:creationId xmlns:a16="http://schemas.microsoft.com/office/drawing/2014/main" id="{332E71F5-34B0-AC53-C5ED-AD112A3CBDEE}"/>
              </a:ext>
              <a:ext uri="{C183D7F6-B498-43B3-948B-1728B52AA6E4}">
                <adec:decorative xmlns:adec="http://schemas.microsoft.com/office/drawing/2017/decorative" val="1"/>
              </a:ext>
            </a:extLst>
          </p:cNvPr>
          <p:cNvSpPr txBox="1"/>
          <p:nvPr/>
        </p:nvSpPr>
        <p:spPr>
          <a:xfrm>
            <a:off x="234709" y="1383632"/>
            <a:ext cx="7068459" cy="3390093"/>
          </a:xfrm>
          <a:prstGeom prst="rect">
            <a:avLst/>
          </a:prstGeom>
          <a:solidFill>
            <a:schemeClr val="accent2"/>
          </a:solidFill>
        </p:spPr>
        <p:txBody>
          <a:bodyPr wrap="square" rtlCol="0">
            <a:spAutoFit/>
          </a:bodyPr>
          <a:lstStyle/>
          <a:p>
            <a:endParaRPr lang="pl-PL" dirty="0">
              <a:latin typeface="Open Sans" panose="020B0606030504020204" pitchFamily="34" charset="0"/>
            </a:endParaRPr>
          </a:p>
        </p:txBody>
      </p:sp>
      <p:sp>
        <p:nvSpPr>
          <p:cNvPr id="14" name="Tytuł 13">
            <a:extLst>
              <a:ext uri="{FF2B5EF4-FFF2-40B4-BE49-F238E27FC236}">
                <a16:creationId xmlns:a16="http://schemas.microsoft.com/office/drawing/2014/main" id="{C1CC66D3-B097-049E-F265-9ED6E5B91203}"/>
              </a:ext>
            </a:extLst>
          </p:cNvPr>
          <p:cNvSpPr txBox="1">
            <a:spLocks noGrp="1"/>
          </p:cNvSpPr>
          <p:nvPr>
            <p:ph type="title" idx="4294967295"/>
          </p:nvPr>
        </p:nvSpPr>
        <p:spPr>
          <a:xfrm>
            <a:off x="555780" y="1571716"/>
            <a:ext cx="6196354" cy="1184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5000"/>
              </a:lnSpc>
              <a:spcBef>
                <a:spcPts val="1200"/>
              </a:spcBef>
              <a:spcAft>
                <a:spcPts val="1200"/>
              </a:spcAft>
              <a:buClrTx/>
              <a:buSzTx/>
              <a:buFontTx/>
              <a:buNone/>
              <a:tabLst/>
              <a:defRPr/>
            </a:pPr>
            <a:r>
              <a:rPr kumimoji="0" lang="pl-PL" sz="32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Jak sprawnie obsługiwać Projekt w aplikacji SL2021 ?</a:t>
            </a:r>
            <a:endParaRPr kumimoji="0" lang="pl-PL" sz="24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pole tekstowe 1">
            <a:extLst>
              <a:ext uri="{FF2B5EF4-FFF2-40B4-BE49-F238E27FC236}">
                <a16:creationId xmlns:a16="http://schemas.microsoft.com/office/drawing/2014/main" id="{4F65DEF1-3500-4B89-CFA6-50F85FC61CE6}"/>
              </a:ext>
            </a:extLst>
          </p:cNvPr>
          <p:cNvSpPr txBox="1"/>
          <p:nvPr/>
        </p:nvSpPr>
        <p:spPr>
          <a:xfrm>
            <a:off x="429276" y="3044654"/>
            <a:ext cx="6679323" cy="1141274"/>
          </a:xfrm>
          <a:prstGeom prst="rect">
            <a:avLst/>
          </a:prstGeom>
          <a:noFill/>
        </p:spPr>
        <p:txBody>
          <a:bodyPr wrap="square" rtlCol="0">
            <a:spAutoFit/>
          </a:bodyPr>
          <a:lstStyle/>
          <a:p>
            <a:pPr>
              <a:lnSpc>
                <a:spcPct val="150000"/>
              </a:lnSpc>
              <a:spcBef>
                <a:spcPts val="1200"/>
              </a:spcBef>
              <a:spcAft>
                <a:spcPts val="1200"/>
              </a:spcAft>
            </a:pPr>
            <a:r>
              <a:rPr lang="pl-PL" sz="24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SL2021 – Link do pobrania </a:t>
            </a:r>
            <a:r>
              <a:rPr lang="pl-PL" sz="2400" b="1" dirty="0">
                <a:latin typeface="Open Sans" panose="020B0606030504020204" pitchFamily="34" charset="0"/>
                <a:ea typeface="Open Sans" panose="020B0606030504020204" pitchFamily="34" charset="0"/>
                <a:cs typeface="Open Sans" panose="020B0606030504020204" pitchFamily="34" charset="0"/>
                <a:hlinkClick r:id="rId3"/>
              </a:rPr>
              <a:t>Instrukcji Użytkownika Zewnętrznego (Beneficjenta)</a:t>
            </a:r>
            <a:endParaRPr lang="pl-PL" sz="24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6" name="Symbol zastępczy zawartości 3" descr="otwarty laptop, obok kubek i dokumenty ">
            <a:extLst>
              <a:ext uri="{FF2B5EF4-FFF2-40B4-BE49-F238E27FC236}">
                <a16:creationId xmlns:a16="http://schemas.microsoft.com/office/drawing/2014/main" id="{6AB3F8ED-1B38-63DB-13E3-885BA98D7B57}"/>
              </a:ext>
              <a:ext uri="{C183D7F6-B498-43B3-948B-1728B52AA6E4}">
                <adec:decorative xmlns:adec="http://schemas.microsoft.com/office/drawing/2017/decorative" val="0"/>
              </a:ext>
            </a:extLst>
          </p:cNvPr>
          <p:cNvPicPr>
            <a:picLocks noChangeAspect="1"/>
          </p:cNvPicPr>
          <p:nvPr/>
        </p:nvPicPr>
        <p:blipFill rotWithShape="1">
          <a:blip r:embed="rId4">
            <a:extLst>
              <a:ext uri="{28A0092B-C50C-407E-A947-70E740481C1C}">
                <a14:useLocalDpi xmlns:a14="http://schemas.microsoft.com/office/drawing/2010/main" val="0"/>
              </a:ext>
            </a:extLst>
          </a:blip>
          <a:srcRect r="22989"/>
          <a:stretch/>
        </p:blipFill>
        <p:spPr>
          <a:xfrm>
            <a:off x="7498567" y="1167063"/>
            <a:ext cx="4458724" cy="3859813"/>
          </a:xfrm>
          <a:prstGeom prst="rect">
            <a:avLst/>
          </a:prstGeom>
        </p:spPr>
      </p:pic>
      <p:sp>
        <p:nvSpPr>
          <p:cNvPr id="5" name="Symbol zastępczy numeru slajdu 4">
            <a:extLst>
              <a:ext uri="{FF2B5EF4-FFF2-40B4-BE49-F238E27FC236}">
                <a16:creationId xmlns:a16="http://schemas.microsoft.com/office/drawing/2014/main" id="{2794A037-B5E5-F627-6485-F6D6ED711BCF}"/>
              </a:ext>
            </a:extLst>
          </p:cNvPr>
          <p:cNvSpPr>
            <a:spLocks noGrp="1"/>
          </p:cNvSpPr>
          <p:nvPr>
            <p:ph type="sldNum" sz="quarter" idx="10"/>
          </p:nvPr>
        </p:nvSpPr>
        <p:spPr/>
        <p:txBody>
          <a:bodyPr/>
          <a:lstStyle/>
          <a:p>
            <a:fld id="{EB4015AA-59F6-416B-87A6-8E3D940284E2}" type="slidenum">
              <a:rPr lang="pl-PL" smtClean="0"/>
              <a:pPr/>
              <a:t>3</a:t>
            </a:fld>
            <a:endParaRPr lang="pl-PL" dirty="0"/>
          </a:p>
        </p:txBody>
      </p:sp>
    </p:spTree>
    <p:extLst>
      <p:ext uri="{BB962C8B-B14F-4D97-AF65-F5344CB8AC3E}">
        <p14:creationId xmlns:p14="http://schemas.microsoft.com/office/powerpoint/2010/main" val="1480341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C715A28-7AAF-9DFF-5126-82B92752C9C9}"/>
              </a:ext>
              <a:ext uri="{C183D7F6-B498-43B3-948B-1728B52AA6E4}">
                <adec:decorative xmlns:adec="http://schemas.microsoft.com/office/drawing/2017/decorative" val="0"/>
              </a:ext>
            </a:extLst>
          </p:cNvPr>
          <p:cNvSpPr>
            <a:spLocks noGrp="1"/>
          </p:cNvSpPr>
          <p:nvPr>
            <p:ph type="title"/>
          </p:nvPr>
        </p:nvSpPr>
        <p:spPr/>
        <p:txBody>
          <a:bodyPr>
            <a:normAutofit/>
          </a:bodyPr>
          <a:lstStyle/>
          <a:p>
            <a:r>
              <a:rPr lang="pl-PL" sz="2800" dirty="0">
                <a:latin typeface="Open Sans" panose="020B0606030504020204" pitchFamily="34" charset="0"/>
                <a:ea typeface="Open Sans" panose="020B0606030504020204" pitchFamily="34" charset="0"/>
                <a:cs typeface="Open Sans" panose="020B0606030504020204" pitchFamily="34" charset="0"/>
              </a:rPr>
              <a:t>Udzielanie zamówień</a:t>
            </a:r>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23" name="Owal 22" descr="obraz dekoracyjny, w którym napis zwraca uwagę, na to że w przypadku zamówień powyżej 50 tysięcy złotych netto stosowana jest zasada konkurencyjności">
            <a:extLst>
              <a:ext uri="{FF2B5EF4-FFF2-40B4-BE49-F238E27FC236}">
                <a16:creationId xmlns:a16="http://schemas.microsoft.com/office/drawing/2014/main" id="{785BA351-8022-A4DF-8871-0FFA5E292540}"/>
              </a:ext>
              <a:ext uri="{C183D7F6-B498-43B3-948B-1728B52AA6E4}">
                <adec:decorative xmlns:adec="http://schemas.microsoft.com/office/drawing/2017/decorative" val="0"/>
              </a:ext>
            </a:extLst>
          </p:cNvPr>
          <p:cNvSpPr/>
          <p:nvPr/>
        </p:nvSpPr>
        <p:spPr>
          <a:xfrm>
            <a:off x="342900" y="1469270"/>
            <a:ext cx="10007600" cy="391946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lnSpc>
                <a:spcPct val="150000"/>
              </a:lnSpc>
            </a:pPr>
            <a:r>
              <a:rPr lang="pl-PL" sz="3200" b="1" dirty="0">
                <a:solidFill>
                  <a:schemeClr val="accent2">
                    <a:lumMod val="25000"/>
                  </a:schemeClr>
                </a:solidFill>
                <a:latin typeface="Open Sans" panose="020B0606030504020204" pitchFamily="34" charset="0"/>
                <a:ea typeface="Open Sans" panose="020B0606030504020204" pitchFamily="34" charset="0"/>
                <a:cs typeface="Open Sans" panose="020B0606030504020204" pitchFamily="34" charset="0"/>
              </a:rPr>
              <a:t>&gt; 80 tys. PLN netto</a:t>
            </a:r>
          </a:p>
          <a:p>
            <a:pPr algn="ctr">
              <a:lnSpc>
                <a:spcPct val="150000"/>
              </a:lnSpc>
            </a:pPr>
            <a:r>
              <a:rPr lang="pl-PL" sz="3200" b="1" dirty="0">
                <a:solidFill>
                  <a:schemeClr val="accent2">
                    <a:lumMod val="25000"/>
                  </a:schemeClr>
                </a:solidFill>
                <a:latin typeface="Open Sans" panose="020B0606030504020204" pitchFamily="34" charset="0"/>
                <a:ea typeface="Open Sans" panose="020B0606030504020204" pitchFamily="34" charset="0"/>
                <a:cs typeface="Open Sans" panose="020B0606030504020204" pitchFamily="34" charset="0"/>
              </a:rPr>
              <a:t>ZASADA KONKURENCYJNOŚCI</a:t>
            </a:r>
          </a:p>
        </p:txBody>
      </p:sp>
      <p:sp>
        <p:nvSpPr>
          <p:cNvPr id="4" name="Symbol zastępczy numeru slajdu 3">
            <a:extLst>
              <a:ext uri="{FF2B5EF4-FFF2-40B4-BE49-F238E27FC236}">
                <a16:creationId xmlns:a16="http://schemas.microsoft.com/office/drawing/2014/main" id="{8C96B4E6-E435-B9DF-2866-071FD2A65A2F}"/>
              </a:ext>
              <a:ext uri="{C183D7F6-B498-43B3-948B-1728B52AA6E4}">
                <adec:decorative xmlns:adec="http://schemas.microsoft.com/office/drawing/2017/decorative" val="1"/>
              </a:ext>
            </a:extLst>
          </p:cNvPr>
          <p:cNvSpPr>
            <a:spLocks noGrp="1"/>
          </p:cNvSpPr>
          <p:nvPr>
            <p:ph type="sldNum" sz="quarter" idx="10"/>
          </p:nvPr>
        </p:nvSpPr>
        <p:spPr/>
        <p:txBody>
          <a:bodyPr anchor="ctr">
            <a:normAutofit fontScale="25000" lnSpcReduction="20000"/>
          </a:bodyPr>
          <a:lstStyle/>
          <a:p>
            <a:pPr>
              <a:lnSpc>
                <a:spcPct val="90000"/>
              </a:lnSpc>
              <a:spcAft>
                <a:spcPts val="544"/>
              </a:spcAft>
            </a:pPr>
            <a:r>
              <a:rPr lang="pl-PL" sz="272" dirty="0"/>
              <a:t>29</a:t>
            </a:r>
          </a:p>
          <a:p>
            <a:pPr>
              <a:lnSpc>
                <a:spcPct val="90000"/>
              </a:lnSpc>
              <a:spcAft>
                <a:spcPts val="544"/>
              </a:spcAft>
            </a:pPr>
            <a:r>
              <a:rPr lang="pl-PL" sz="272" dirty="0"/>
              <a:t>29</a:t>
            </a:r>
            <a:fld id="{EB4015AA-59F6-416B-87A6-8E3D940284E2}" type="slidenum">
              <a:rPr lang="pl-PL" sz="272" smtClean="0"/>
              <a:pPr>
                <a:lnSpc>
                  <a:spcPct val="90000"/>
                </a:lnSpc>
                <a:spcAft>
                  <a:spcPts val="544"/>
                </a:spcAft>
              </a:pPr>
              <a:t>30</a:t>
            </a:fld>
            <a:endParaRPr lang="pl-PL" sz="272" dirty="0"/>
          </a:p>
        </p:txBody>
      </p:sp>
    </p:spTree>
    <p:extLst>
      <p:ext uri="{BB962C8B-B14F-4D97-AF65-F5344CB8AC3E}">
        <p14:creationId xmlns:p14="http://schemas.microsoft.com/office/powerpoint/2010/main" val="3678521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7C73E02-69F7-17DC-D42B-8FAB940BDEDE}"/>
              </a:ext>
            </a:extLst>
          </p:cNvPr>
          <p:cNvSpPr>
            <a:spLocks noGrp="1"/>
          </p:cNvSpPr>
          <p:nvPr>
            <p:ph type="title"/>
          </p:nvPr>
        </p:nvSpPr>
        <p:spPr>
          <a:xfrm>
            <a:off x="4972693" y="453705"/>
            <a:ext cx="6291938" cy="964130"/>
          </a:xfrm>
        </p:spPr>
        <p:txBody>
          <a:bodyPr anchor="t">
            <a:noAutofit/>
          </a:bodyPr>
          <a:lstStyle/>
          <a:p>
            <a:pPr>
              <a:lnSpc>
                <a:spcPct val="150000"/>
              </a:lnSpc>
            </a:pPr>
            <a:r>
              <a:rPr lang="pl-PL" sz="2800" dirty="0"/>
              <a:t>Zasada konkurencyjności  (zamówienia powyżej 80 tys. PLN netto)</a:t>
            </a:r>
            <a:br>
              <a:rPr lang="pl-PL" sz="2800" dirty="0"/>
            </a:br>
            <a:endParaRPr lang="pl-PL" sz="2800" dirty="0"/>
          </a:p>
        </p:txBody>
      </p:sp>
      <p:pic>
        <p:nvPicPr>
          <p:cNvPr id="10" name="Obraz 9" descr="Zrzut ekranu strony internetowej Baza Konkurencyjności.">
            <a:extLst>
              <a:ext uri="{FF2B5EF4-FFF2-40B4-BE49-F238E27FC236}">
                <a16:creationId xmlns:a16="http://schemas.microsoft.com/office/drawing/2014/main" id="{D2FBEEC1-77DB-0CEB-ECC4-A01E78C90966}"/>
              </a:ext>
            </a:extLst>
          </p:cNvPr>
          <p:cNvPicPr>
            <a:picLocks noChangeAspect="1"/>
          </p:cNvPicPr>
          <p:nvPr/>
        </p:nvPicPr>
        <p:blipFill rotWithShape="1">
          <a:blip r:embed="rId3">
            <a:extLst>
              <a:ext uri="{28A0092B-C50C-407E-A947-70E740481C1C}">
                <a14:useLocalDpi xmlns:a14="http://schemas.microsoft.com/office/drawing/2010/main" val="0"/>
              </a:ext>
            </a:extLst>
          </a:blip>
          <a:srcRect b="12717"/>
          <a:stretch/>
        </p:blipFill>
        <p:spPr>
          <a:xfrm>
            <a:off x="235221" y="280708"/>
            <a:ext cx="4542262" cy="6000544"/>
          </a:xfrm>
          <a:prstGeom prst="rect">
            <a:avLst/>
          </a:prstGeom>
          <a:noFill/>
          <a:ln w="3175">
            <a:solidFill>
              <a:schemeClr val="tx1"/>
            </a:solidFill>
          </a:ln>
        </p:spPr>
      </p:pic>
      <p:sp>
        <p:nvSpPr>
          <p:cNvPr id="3" name="Symbol zastępczy zawartości 2">
            <a:extLst>
              <a:ext uri="{FF2B5EF4-FFF2-40B4-BE49-F238E27FC236}">
                <a16:creationId xmlns:a16="http://schemas.microsoft.com/office/drawing/2014/main" id="{78E587F5-98E1-B286-130C-803B03593ADF}"/>
              </a:ext>
            </a:extLst>
          </p:cNvPr>
          <p:cNvSpPr>
            <a:spLocks noGrp="1"/>
          </p:cNvSpPr>
          <p:nvPr>
            <p:ph sz="half" idx="1"/>
          </p:nvPr>
        </p:nvSpPr>
        <p:spPr>
          <a:xfrm>
            <a:off x="5194999" y="2914753"/>
            <a:ext cx="6188768" cy="2688379"/>
          </a:xfrm>
        </p:spPr>
        <p:txBody>
          <a:bodyPr>
            <a:normAutofit/>
          </a:bodyPr>
          <a:lstStyle/>
          <a:p>
            <a:pPr marL="0" indent="0">
              <a:lnSpc>
                <a:spcPct val="150000"/>
              </a:lnSpc>
              <a:buNone/>
            </a:pPr>
            <a:r>
              <a:rPr lang="pl-PL" sz="1800" dirty="0"/>
              <a:t>Bez względu na to, czy realizacja projektu rozpoczęła się przed podpisaniem umowy o dofinansowanie, czy po podpisaniu umowy o dofinansowanie, zapytanie należy zamieścić w </a:t>
            </a:r>
            <a:r>
              <a:rPr lang="pl-PL" sz="1800" dirty="0">
                <a:hlinkClick r:id="rId4"/>
              </a:rPr>
              <a:t>Bazie Konkurencyjności 2021</a:t>
            </a:r>
            <a:endParaRPr lang="pl-PL" sz="1800" b="1" dirty="0">
              <a:solidFill>
                <a:srgbClr val="0070C0"/>
              </a:solidFill>
              <a:highlight>
                <a:srgbClr val="FFFF00"/>
              </a:highlight>
            </a:endParaRPr>
          </a:p>
        </p:txBody>
      </p:sp>
      <p:sp>
        <p:nvSpPr>
          <p:cNvPr id="4" name="Symbol zastępczy numeru slajdu 3">
            <a:extLst>
              <a:ext uri="{FF2B5EF4-FFF2-40B4-BE49-F238E27FC236}">
                <a16:creationId xmlns:a16="http://schemas.microsoft.com/office/drawing/2014/main" id="{72A6FCB2-D5D3-CF73-2217-59139C63C329}"/>
              </a:ext>
            </a:extLst>
          </p:cNvPr>
          <p:cNvSpPr>
            <a:spLocks noGrp="1"/>
          </p:cNvSpPr>
          <p:nvPr>
            <p:ph type="sldNum" sz="quarter" idx="10"/>
          </p:nvPr>
        </p:nvSpPr>
        <p:spPr>
          <a:xfrm>
            <a:off x="9789804" y="6368270"/>
            <a:ext cx="1231537" cy="163293"/>
          </a:xfrm>
        </p:spPr>
        <p:txBody>
          <a:bodyPr anchor="ctr">
            <a:normAutofit fontScale="70000" lnSpcReduction="20000"/>
          </a:bodyPr>
          <a:lstStyle/>
          <a:p>
            <a:pPr>
              <a:lnSpc>
                <a:spcPct val="90000"/>
              </a:lnSpc>
              <a:spcAft>
                <a:spcPts val="600"/>
              </a:spcAft>
            </a:pPr>
            <a:fld id="{EB4015AA-59F6-416B-87A6-8E3D940284E2}" type="slidenum">
              <a:rPr lang="pl-PL" sz="200" smtClean="0"/>
              <a:pPr>
                <a:lnSpc>
                  <a:spcPct val="90000"/>
                </a:lnSpc>
                <a:spcAft>
                  <a:spcPts val="600"/>
                </a:spcAft>
              </a:pPr>
              <a:t>31</a:t>
            </a:fld>
            <a:endParaRPr lang="pl-PL" sz="200"/>
          </a:p>
        </p:txBody>
      </p:sp>
    </p:spTree>
    <p:extLst>
      <p:ext uri="{BB962C8B-B14F-4D97-AF65-F5344CB8AC3E}">
        <p14:creationId xmlns:p14="http://schemas.microsoft.com/office/powerpoint/2010/main" val="3810139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03A71FA-8589-0DB5-C37E-4DE6B030C1FA}"/>
              </a:ext>
            </a:extLst>
          </p:cNvPr>
          <p:cNvSpPr>
            <a:spLocks noGrp="1"/>
          </p:cNvSpPr>
          <p:nvPr>
            <p:ph type="title"/>
          </p:nvPr>
        </p:nvSpPr>
        <p:spPr>
          <a:xfrm>
            <a:off x="291829" y="153135"/>
            <a:ext cx="11741285" cy="809721"/>
          </a:xfrm>
        </p:spPr>
        <p:txBody>
          <a:bodyPr anchor="t">
            <a:noAutofit/>
          </a:bodyPr>
          <a:lstStyle/>
          <a:p>
            <a:pPr>
              <a:lnSpc>
                <a:spcPct val="150000"/>
              </a:lnSpc>
            </a:pPr>
            <a:r>
              <a:rPr lang="pl-PL" sz="2800" dirty="0">
                <a:latin typeface="Open Sans" panose="020B0606030504020204" pitchFamily="34" charset="0"/>
                <a:ea typeface="Open Sans" panose="020B0606030504020204" pitchFamily="34" charset="0"/>
                <a:cs typeface="Open Sans" panose="020B0606030504020204" pitchFamily="34" charset="0"/>
              </a:rPr>
              <a:t>Zasada konkurencyjności</a:t>
            </a:r>
            <a:br>
              <a:rPr lang="pl-PL" sz="2800" dirty="0">
                <a:latin typeface="Open Sans" panose="020B0606030504020204" pitchFamily="34" charset="0"/>
                <a:ea typeface="Open Sans" panose="020B0606030504020204" pitchFamily="34" charset="0"/>
                <a:cs typeface="Open Sans" panose="020B0606030504020204" pitchFamily="34" charset="0"/>
              </a:rPr>
            </a:br>
            <a:br>
              <a:rPr lang="pl-PL" sz="2000" dirty="0"/>
            </a:br>
            <a:endParaRPr lang="pl-PL" sz="2800"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22" name="Symbol zastępczy zawartości 2">
            <a:extLst>
              <a:ext uri="{FF2B5EF4-FFF2-40B4-BE49-F238E27FC236}">
                <a16:creationId xmlns:a16="http://schemas.microsoft.com/office/drawing/2014/main" id="{914731FE-6E70-0DD5-7F6E-C45D1B4C793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434678781"/>
              </p:ext>
            </p:extLst>
          </p:nvPr>
        </p:nvGraphicFramePr>
        <p:xfrm>
          <a:off x="561181" y="881209"/>
          <a:ext cx="9844391" cy="5568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ymbol zastępczy numeru slajdu 3">
            <a:extLst>
              <a:ext uri="{FF2B5EF4-FFF2-40B4-BE49-F238E27FC236}">
                <a16:creationId xmlns:a16="http://schemas.microsoft.com/office/drawing/2014/main" id="{BE67D43B-C5CD-1B75-DD80-5F2D0080DABF}"/>
              </a:ext>
              <a:ext uri="{C183D7F6-B498-43B3-948B-1728B52AA6E4}">
                <adec:decorative xmlns:adec="http://schemas.microsoft.com/office/drawing/2017/decorative" val="1"/>
              </a:ext>
            </a:extLst>
          </p:cNvPr>
          <p:cNvSpPr>
            <a:spLocks noGrp="1"/>
          </p:cNvSpPr>
          <p:nvPr>
            <p:ph type="sldNum" sz="quarter" idx="10"/>
          </p:nvPr>
        </p:nvSpPr>
        <p:spPr/>
        <p:txBody>
          <a:bodyPr anchor="ctr">
            <a:normAutofit fontScale="77500" lnSpcReduction="20000"/>
          </a:bodyPr>
          <a:lstStyle/>
          <a:p>
            <a:pPr>
              <a:lnSpc>
                <a:spcPct val="90000"/>
              </a:lnSpc>
              <a:spcAft>
                <a:spcPts val="544"/>
              </a:spcAft>
            </a:pPr>
            <a:fld id="{EB4015AA-59F6-416B-87A6-8E3D940284E2}" type="slidenum">
              <a:rPr lang="pl-PL" sz="181"/>
              <a:pPr>
                <a:lnSpc>
                  <a:spcPct val="90000"/>
                </a:lnSpc>
                <a:spcAft>
                  <a:spcPts val="544"/>
                </a:spcAft>
              </a:pPr>
              <a:t>32</a:t>
            </a:fld>
            <a:endParaRPr lang="pl-PL" sz="181"/>
          </a:p>
        </p:txBody>
      </p:sp>
    </p:spTree>
    <p:extLst>
      <p:ext uri="{BB962C8B-B14F-4D97-AF65-F5344CB8AC3E}">
        <p14:creationId xmlns:p14="http://schemas.microsoft.com/office/powerpoint/2010/main" val="42691663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C715A28-7AAF-9DFF-5126-82B92752C9C9}"/>
              </a:ext>
              <a:ext uri="{C183D7F6-B498-43B3-948B-1728B52AA6E4}">
                <adec:decorative xmlns:adec="http://schemas.microsoft.com/office/drawing/2017/decorative" val="0"/>
              </a:ext>
            </a:extLst>
          </p:cNvPr>
          <p:cNvSpPr>
            <a:spLocks noGrp="1"/>
          </p:cNvSpPr>
          <p:nvPr>
            <p:ph type="title"/>
          </p:nvPr>
        </p:nvSpPr>
        <p:spPr>
          <a:xfrm>
            <a:off x="1169420" y="816318"/>
            <a:ext cx="9852728" cy="354074"/>
          </a:xfrm>
        </p:spPr>
        <p:txBody>
          <a:bodyPr>
            <a:normAutofit/>
          </a:bodyPr>
          <a:lstStyle/>
          <a:p>
            <a:r>
              <a:rPr lang="pl-PL" sz="2800" dirty="0">
                <a:latin typeface="Open Sans" panose="020B0606030504020204" pitchFamily="34" charset="0"/>
                <a:ea typeface="Open Sans" panose="020B0606030504020204" pitchFamily="34" charset="0"/>
                <a:cs typeface="Open Sans" panose="020B0606030504020204" pitchFamily="34" charset="0"/>
              </a:rPr>
              <a:t>Terminy na złożenie oferty:</a:t>
            </a:r>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2" name="Symbol zastępczy zawartości 2">
            <a:extLst>
              <a:ext uri="{FF2B5EF4-FFF2-40B4-BE49-F238E27FC236}">
                <a16:creationId xmlns:a16="http://schemas.microsoft.com/office/drawing/2014/main" id="{7323304E-A978-22E8-2875-F347C6EEE6ED}"/>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507775045"/>
              </p:ext>
            </p:extLst>
          </p:nvPr>
        </p:nvGraphicFramePr>
        <p:xfrm>
          <a:off x="2176585" y="1432653"/>
          <a:ext cx="7838398" cy="4023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ole tekstowe 4">
            <a:extLst>
              <a:ext uri="{FF2B5EF4-FFF2-40B4-BE49-F238E27FC236}">
                <a16:creationId xmlns:a16="http://schemas.microsoft.com/office/drawing/2014/main" id="{9E4D30D7-DC36-D7C9-C960-BBA07090D422}"/>
              </a:ext>
            </a:extLst>
          </p:cNvPr>
          <p:cNvSpPr txBox="1"/>
          <p:nvPr/>
        </p:nvSpPr>
        <p:spPr>
          <a:xfrm>
            <a:off x="3137599" y="5718517"/>
            <a:ext cx="6094324" cy="646331"/>
          </a:xfrm>
          <a:prstGeom prst="rect">
            <a:avLst/>
          </a:prstGeom>
          <a:noFill/>
          <a:ln>
            <a:noFill/>
            <a:prstDash/>
          </a:ln>
          <a:effectLst/>
        </p:spPr>
        <p:txBody>
          <a:bodyPr wrap="square">
            <a:spAutoFit/>
          </a:bodyPr>
          <a:lstStyle/>
          <a:p>
            <a:pPr marL="0" indent="0" algn="ctr">
              <a:buNone/>
            </a:pPr>
            <a:r>
              <a:rPr lang="pl-PL" sz="1800" b="1" i="0" u="none" strike="noStrike" baseline="0" dirty="0">
                <a:solidFill>
                  <a:srgbClr val="FF0000"/>
                </a:solidFill>
                <a:latin typeface="ArialMT"/>
              </a:rPr>
              <a:t>O terminowym złożeniu oferty decyduje data złożenia oferty za pośrednictwem BK2021.</a:t>
            </a:r>
          </a:p>
        </p:txBody>
      </p:sp>
      <p:sp>
        <p:nvSpPr>
          <p:cNvPr id="4" name="Symbol zastępczy numeru slajdu 3">
            <a:extLst>
              <a:ext uri="{FF2B5EF4-FFF2-40B4-BE49-F238E27FC236}">
                <a16:creationId xmlns:a16="http://schemas.microsoft.com/office/drawing/2014/main" id="{8C96B4E6-E435-B9DF-2866-071FD2A65A2F}"/>
              </a:ext>
              <a:ext uri="{C183D7F6-B498-43B3-948B-1728B52AA6E4}">
                <adec:decorative xmlns:adec="http://schemas.microsoft.com/office/drawing/2017/decorative" val="1"/>
              </a:ext>
            </a:extLst>
          </p:cNvPr>
          <p:cNvSpPr>
            <a:spLocks noGrp="1"/>
          </p:cNvSpPr>
          <p:nvPr>
            <p:ph type="sldNum" sz="quarter" idx="10"/>
          </p:nvPr>
        </p:nvSpPr>
        <p:spPr/>
        <p:txBody>
          <a:bodyPr anchor="ctr">
            <a:normAutofit fontScale="55000" lnSpcReduction="20000"/>
          </a:bodyPr>
          <a:lstStyle/>
          <a:p>
            <a:pPr>
              <a:lnSpc>
                <a:spcPct val="90000"/>
              </a:lnSpc>
              <a:spcAft>
                <a:spcPts val="544"/>
              </a:spcAft>
            </a:pPr>
            <a:fld id="{EB4015AA-59F6-416B-87A6-8E3D940284E2}" type="slidenum">
              <a:rPr lang="pl-PL" sz="272"/>
              <a:pPr>
                <a:lnSpc>
                  <a:spcPct val="90000"/>
                </a:lnSpc>
                <a:spcAft>
                  <a:spcPts val="544"/>
                </a:spcAft>
              </a:pPr>
              <a:t>33</a:t>
            </a:fld>
            <a:endParaRPr lang="pl-PL" sz="272"/>
          </a:p>
        </p:txBody>
      </p:sp>
    </p:spTree>
    <p:extLst>
      <p:ext uri="{BB962C8B-B14F-4D97-AF65-F5344CB8AC3E}">
        <p14:creationId xmlns:p14="http://schemas.microsoft.com/office/powerpoint/2010/main" val="15364992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C715A28-7AAF-9DFF-5126-82B92752C9C9}"/>
              </a:ext>
              <a:ext uri="{C183D7F6-B498-43B3-948B-1728B52AA6E4}">
                <adec:decorative xmlns:adec="http://schemas.microsoft.com/office/drawing/2017/decorative" val="0"/>
              </a:ext>
            </a:extLst>
          </p:cNvPr>
          <p:cNvSpPr>
            <a:spLocks noGrp="1"/>
          </p:cNvSpPr>
          <p:nvPr>
            <p:ph type="title"/>
          </p:nvPr>
        </p:nvSpPr>
        <p:spPr/>
        <p:txBody>
          <a:bodyPr>
            <a:normAutofit/>
          </a:bodyPr>
          <a:lstStyle/>
          <a:p>
            <a:r>
              <a:rPr lang="pl-PL" sz="2800" dirty="0">
                <a:latin typeface="Open Sans" panose="020B0606030504020204" pitchFamily="34" charset="0"/>
                <a:ea typeface="Open Sans" panose="020B0606030504020204" pitchFamily="34" charset="0"/>
                <a:cs typeface="Open Sans" panose="020B0606030504020204" pitchFamily="34" charset="0"/>
              </a:rPr>
              <a:t>Termin na złożenie oferty:</a:t>
            </a:r>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7" name="Symbol zastępczy zawartości 2">
            <a:extLst>
              <a:ext uri="{FF2B5EF4-FFF2-40B4-BE49-F238E27FC236}">
                <a16:creationId xmlns:a16="http://schemas.microsoft.com/office/drawing/2014/main" id="{853D977B-18D8-81A1-6E93-116EBED6070F}"/>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283418923"/>
              </p:ext>
            </p:extLst>
          </p:nvPr>
        </p:nvGraphicFramePr>
        <p:xfrm>
          <a:off x="1072144" y="1300754"/>
          <a:ext cx="9093261" cy="5067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ymbol zastępczy numeru slajdu 3">
            <a:extLst>
              <a:ext uri="{FF2B5EF4-FFF2-40B4-BE49-F238E27FC236}">
                <a16:creationId xmlns:a16="http://schemas.microsoft.com/office/drawing/2014/main" id="{8C96B4E6-E435-B9DF-2866-071FD2A65A2F}"/>
              </a:ext>
              <a:ext uri="{C183D7F6-B498-43B3-948B-1728B52AA6E4}">
                <adec:decorative xmlns:adec="http://schemas.microsoft.com/office/drawing/2017/decorative" val="1"/>
              </a:ext>
            </a:extLst>
          </p:cNvPr>
          <p:cNvSpPr>
            <a:spLocks noGrp="1"/>
          </p:cNvSpPr>
          <p:nvPr>
            <p:ph type="sldNum" sz="quarter" idx="10"/>
          </p:nvPr>
        </p:nvSpPr>
        <p:spPr/>
        <p:txBody>
          <a:bodyPr anchor="ctr">
            <a:normAutofit fontScale="55000" lnSpcReduction="20000"/>
          </a:bodyPr>
          <a:lstStyle/>
          <a:p>
            <a:pPr>
              <a:lnSpc>
                <a:spcPct val="90000"/>
              </a:lnSpc>
              <a:spcAft>
                <a:spcPts val="544"/>
              </a:spcAft>
            </a:pPr>
            <a:fld id="{EB4015AA-59F6-416B-87A6-8E3D940284E2}" type="slidenum">
              <a:rPr lang="pl-PL" sz="272"/>
              <a:pPr>
                <a:lnSpc>
                  <a:spcPct val="90000"/>
                </a:lnSpc>
                <a:spcAft>
                  <a:spcPts val="544"/>
                </a:spcAft>
              </a:pPr>
              <a:t>34</a:t>
            </a:fld>
            <a:endParaRPr lang="pl-PL" sz="272"/>
          </a:p>
        </p:txBody>
      </p:sp>
    </p:spTree>
    <p:extLst>
      <p:ext uri="{BB962C8B-B14F-4D97-AF65-F5344CB8AC3E}">
        <p14:creationId xmlns:p14="http://schemas.microsoft.com/office/powerpoint/2010/main" val="34131208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E6D1C34-8D07-9B12-C81E-DC1214B78C9E}"/>
              </a:ext>
            </a:extLst>
          </p:cNvPr>
          <p:cNvSpPr>
            <a:spLocks noGrp="1"/>
          </p:cNvSpPr>
          <p:nvPr>
            <p:ph type="title"/>
          </p:nvPr>
        </p:nvSpPr>
        <p:spPr>
          <a:xfrm>
            <a:off x="510005" y="304725"/>
            <a:ext cx="9852728" cy="979757"/>
          </a:xfrm>
        </p:spPr>
        <p:txBody>
          <a:bodyPr>
            <a:normAutofit/>
          </a:bodyPr>
          <a:lstStyle/>
          <a:p>
            <a:r>
              <a:rPr lang="pl-PL" sz="2800" dirty="0">
                <a:latin typeface="Open Sans" panose="020B0606030504020204" pitchFamily="34" charset="0"/>
                <a:cs typeface="Open Sans" panose="020B0606030504020204" pitchFamily="34" charset="0"/>
              </a:rPr>
              <a:t>Zapytanie ofertowe zawiera co najmniej (1):</a:t>
            </a:r>
          </a:p>
        </p:txBody>
      </p:sp>
      <p:sp>
        <p:nvSpPr>
          <p:cNvPr id="3" name="Symbol zastępczy zawartości 2">
            <a:extLst>
              <a:ext uri="{FF2B5EF4-FFF2-40B4-BE49-F238E27FC236}">
                <a16:creationId xmlns:a16="http://schemas.microsoft.com/office/drawing/2014/main" id="{DE51AE36-3328-4C27-58B0-D0E6DC5BFD36}"/>
              </a:ext>
            </a:extLst>
          </p:cNvPr>
          <p:cNvSpPr>
            <a:spLocks noGrp="1"/>
          </p:cNvSpPr>
          <p:nvPr>
            <p:ph idx="1"/>
          </p:nvPr>
        </p:nvSpPr>
        <p:spPr>
          <a:xfrm>
            <a:off x="510005" y="982887"/>
            <a:ext cx="11250735" cy="5385383"/>
          </a:xfrm>
        </p:spPr>
        <p:txBody>
          <a:bodyPr>
            <a:noAutofit/>
          </a:bodyPr>
          <a:lstStyle/>
          <a:p>
            <a:pPr>
              <a:lnSpc>
                <a:spcPct val="150000"/>
              </a:lnSpc>
              <a:buFont typeface="Wingdings" panose="05000000000000000000" pitchFamily="2" charset="2"/>
              <a:buChar char="Ø"/>
            </a:pPr>
            <a:r>
              <a:rPr lang="pl-PL" sz="1800" b="1" dirty="0">
                <a:solidFill>
                  <a:schemeClr val="accent2">
                    <a:lumMod val="25000"/>
                  </a:schemeClr>
                </a:solidFill>
                <a:latin typeface="Open Sans" panose="020B0606030504020204" pitchFamily="34" charset="0"/>
                <a:cs typeface="Open Sans" panose="020B0606030504020204" pitchFamily="34" charset="0"/>
              </a:rPr>
              <a:t>opis przedmiotu zamówienia</a:t>
            </a:r>
          </a:p>
          <a:p>
            <a:pPr>
              <a:lnSpc>
                <a:spcPct val="150000"/>
              </a:lnSpc>
              <a:buFont typeface="Courier New" panose="02070309020205020404" pitchFamily="49" charset="0"/>
              <a:buChar char="o"/>
            </a:pPr>
            <a:r>
              <a:rPr lang="pl-PL" sz="1800" dirty="0">
                <a:solidFill>
                  <a:schemeClr val="accent2">
                    <a:lumMod val="25000"/>
                  </a:schemeClr>
                </a:solidFill>
                <a:latin typeface="Open Sans" panose="020B0606030504020204" pitchFamily="34" charset="0"/>
                <a:cs typeface="Open Sans" panose="020B0606030504020204" pitchFamily="34" charset="0"/>
              </a:rPr>
              <a:t>przedmiot zamówienia opisuje się w sposób jednoznaczny i wyczerpujący, za pomocą dokładnych i zrozumiałych określeń, uwzględniając wszystkie wymagania i okoliczności mogące mieć wpływ na sporządzenie oferty; </a:t>
            </a:r>
          </a:p>
          <a:p>
            <a:pPr>
              <a:lnSpc>
                <a:spcPct val="150000"/>
              </a:lnSpc>
              <a:buFont typeface="Courier New" panose="02070309020205020404" pitchFamily="49" charset="0"/>
              <a:buChar char="o"/>
            </a:pPr>
            <a:r>
              <a:rPr lang="pl-PL" sz="1800" dirty="0">
                <a:solidFill>
                  <a:schemeClr val="accent2">
                    <a:lumMod val="25000"/>
                  </a:schemeClr>
                </a:solidFill>
                <a:latin typeface="Open Sans" panose="020B0606030504020204" pitchFamily="34" charset="0"/>
                <a:cs typeface="Open Sans" panose="020B0606030504020204" pitchFamily="34" charset="0"/>
              </a:rPr>
              <a:t>niewskazane jest zbyt precyzyjne określanie parametrów urządzeń – kopiowanie z kart katalogowych – ze względu na wskazywanie konkretnego modelu, ale również na ryzyko nie spełnienia tych parametrów w przypadku, gdy nie będzie już na rynku takich urządzeń – korekty finansowe;</a:t>
            </a:r>
          </a:p>
          <a:p>
            <a:pPr>
              <a:lnSpc>
                <a:spcPct val="150000"/>
              </a:lnSpc>
              <a:buFont typeface="Courier New" panose="02070309020205020404" pitchFamily="49" charset="0"/>
              <a:buChar char="o"/>
            </a:pPr>
            <a:r>
              <a:rPr lang="pl-PL" sz="1800" dirty="0">
                <a:solidFill>
                  <a:schemeClr val="accent2">
                    <a:lumMod val="25000"/>
                  </a:schemeClr>
                </a:solidFill>
                <a:latin typeface="Open Sans" panose="020B0606030504020204" pitchFamily="34" charset="0"/>
                <a:cs typeface="Open Sans" panose="020B0606030504020204" pitchFamily="34" charset="0"/>
              </a:rPr>
              <a:t>jeżeli nie uzasadnia tego przedmiot zamówienia, opis przedmiotu zamówienia nie może zawierać odniesień do znaków towarowych, patentów lub pochodzenia, źródła lub szczególnego procesu. W wyjątkowych przypadkach dopuszcza się stosowanie takich odniesień, jeżeli niemożliwe jest opisanie przedmiotu zamówienia w wystarczająco precyzyjny i zrozumiały sposób zgodnie ze zdaniem pierwszym. Takim odniesieniom muszą towarzyszyć słowa „lub równoważne”. </a:t>
            </a:r>
          </a:p>
          <a:p>
            <a:pPr marL="0" indent="0">
              <a:buNone/>
            </a:pPr>
            <a:endParaRPr lang="pl-PL" sz="1800" dirty="0"/>
          </a:p>
        </p:txBody>
      </p:sp>
      <p:sp>
        <p:nvSpPr>
          <p:cNvPr id="4" name="Symbol zastępczy numeru slajdu 3">
            <a:extLst>
              <a:ext uri="{FF2B5EF4-FFF2-40B4-BE49-F238E27FC236}">
                <a16:creationId xmlns:a16="http://schemas.microsoft.com/office/drawing/2014/main" id="{17ECFD02-DE5E-D7B3-E43D-22FD7BF68D61}"/>
              </a:ext>
            </a:extLst>
          </p:cNvPr>
          <p:cNvSpPr>
            <a:spLocks noGrp="1"/>
          </p:cNvSpPr>
          <p:nvPr>
            <p:ph type="sldNum" sz="quarter" idx="10"/>
          </p:nvPr>
        </p:nvSpPr>
        <p:spPr/>
        <p:txBody>
          <a:bodyPr/>
          <a:lstStyle/>
          <a:p>
            <a:fld id="{EB4015AA-59F6-416B-87A6-8E3D940284E2}" type="slidenum">
              <a:rPr lang="pl-PL" smtClean="0"/>
              <a:pPr/>
              <a:t>35</a:t>
            </a:fld>
            <a:endParaRPr lang="pl-PL" dirty="0"/>
          </a:p>
        </p:txBody>
      </p:sp>
    </p:spTree>
    <p:extLst>
      <p:ext uri="{BB962C8B-B14F-4D97-AF65-F5344CB8AC3E}">
        <p14:creationId xmlns:p14="http://schemas.microsoft.com/office/powerpoint/2010/main" val="28281547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DF2F44A-0CFB-8C16-F319-B5D32AE4EF95}"/>
              </a:ext>
            </a:extLst>
          </p:cNvPr>
          <p:cNvSpPr>
            <a:spLocks noGrp="1"/>
          </p:cNvSpPr>
          <p:nvPr>
            <p:ph type="title"/>
          </p:nvPr>
        </p:nvSpPr>
        <p:spPr>
          <a:xfrm>
            <a:off x="375209" y="170795"/>
            <a:ext cx="9852728" cy="489878"/>
          </a:xfrm>
        </p:spPr>
        <p:txBody>
          <a:bodyPr>
            <a:normAutofit fontScale="90000"/>
          </a:bodyPr>
          <a:lstStyle/>
          <a:p>
            <a:r>
              <a:rPr lang="pl-PL" sz="2800" dirty="0">
                <a:latin typeface="Open Sans" panose="020B0606030504020204" pitchFamily="34" charset="0"/>
                <a:cs typeface="Open Sans" panose="020B0606030504020204" pitchFamily="34" charset="0"/>
              </a:rPr>
              <a:t>Zapytanie ofertowe zawiera co najmniej (2):</a:t>
            </a:r>
            <a:br>
              <a:rPr lang="pl-PL" sz="2800" dirty="0">
                <a:latin typeface="Open Sans" panose="020B0606030504020204" pitchFamily="34" charset="0"/>
                <a:cs typeface="Open Sans" panose="020B0606030504020204" pitchFamily="34" charset="0"/>
              </a:rPr>
            </a:br>
            <a:endParaRPr lang="pl-PL" sz="2800" dirty="0">
              <a:latin typeface="Open Sans" panose="020B0606030504020204" pitchFamily="34" charset="0"/>
              <a:cs typeface="Open Sans" panose="020B0606030504020204" pitchFamily="34" charset="0"/>
            </a:endParaRPr>
          </a:p>
        </p:txBody>
      </p:sp>
      <p:sp>
        <p:nvSpPr>
          <p:cNvPr id="3" name="Symbol zastępczy zawartości 2">
            <a:extLst>
              <a:ext uri="{FF2B5EF4-FFF2-40B4-BE49-F238E27FC236}">
                <a16:creationId xmlns:a16="http://schemas.microsoft.com/office/drawing/2014/main" id="{0FC47219-FE07-06A1-753F-F9A21B36BC0A}"/>
              </a:ext>
            </a:extLst>
          </p:cNvPr>
          <p:cNvSpPr>
            <a:spLocks noGrp="1"/>
          </p:cNvSpPr>
          <p:nvPr>
            <p:ph idx="1"/>
          </p:nvPr>
        </p:nvSpPr>
        <p:spPr>
          <a:xfrm>
            <a:off x="303178" y="660672"/>
            <a:ext cx="11585643" cy="5870891"/>
          </a:xfrm>
        </p:spPr>
        <p:txBody>
          <a:bodyPr>
            <a:noAutofit/>
          </a:bodyPr>
          <a:lstStyle/>
          <a:p>
            <a:pPr marL="403250" lvl="1" indent="-322600">
              <a:lnSpc>
                <a:spcPct val="150000"/>
              </a:lnSpc>
              <a:buFont typeface="Wingdings" panose="05000000000000000000" pitchFamily="2" charset="2"/>
              <a:buChar char="Ø"/>
            </a:pPr>
            <a:r>
              <a:rPr lang="pl-PL" sz="1800" b="1" dirty="0">
                <a:solidFill>
                  <a:schemeClr val="accent2">
                    <a:lumMod val="25000"/>
                  </a:schemeClr>
                </a:solidFill>
                <a:latin typeface="Open Sans" panose="020B0606030504020204" pitchFamily="34" charset="0"/>
                <a:ea typeface="Open Sans" panose="020B0606030504020204" pitchFamily="34" charset="0"/>
                <a:cs typeface="Open Sans" panose="020B0606030504020204" pitchFamily="34" charset="0"/>
              </a:rPr>
              <a:t>opis przedmiotu zamówienia</a:t>
            </a:r>
            <a:endParaRPr lang="pl-PL" sz="1800" dirty="0">
              <a:solidFill>
                <a:schemeClr val="accent2">
                  <a:lumMod val="25000"/>
                </a:schemeClr>
              </a:solidFill>
              <a:latin typeface="Open Sans" panose="020B0606030504020204" pitchFamily="34" charset="0"/>
              <a:ea typeface="Open Sans" panose="020B0606030504020204" pitchFamily="34" charset="0"/>
              <a:cs typeface="Open Sans" panose="020B0606030504020204" pitchFamily="34" charset="0"/>
            </a:endParaRPr>
          </a:p>
          <a:p>
            <a:pPr marL="501183" lvl="2" indent="-259232">
              <a:lnSpc>
                <a:spcPct val="150000"/>
              </a:lnSpc>
              <a:buFont typeface="Courier New" panose="02070309020205020404" pitchFamily="49" charset="0"/>
              <a:buChar char="o"/>
            </a:pPr>
            <a:r>
              <a:rPr lang="pl-PL" sz="1800" dirty="0">
                <a:solidFill>
                  <a:schemeClr val="accent2">
                    <a:lumMod val="25000"/>
                  </a:schemeClr>
                </a:solidFill>
                <a:latin typeface="Open Sans" panose="020B0606030504020204" pitchFamily="34" charset="0"/>
                <a:ea typeface="Open Sans" panose="020B0606030504020204" pitchFamily="34" charset="0"/>
                <a:cs typeface="Open Sans" panose="020B0606030504020204" pitchFamily="34" charset="0"/>
              </a:rPr>
              <a:t>do opisu przedmiotu zamówienia stosuje się nazwy i kody określone we wspólnym Słowniku Zamówień, o którym mowa w </a:t>
            </a:r>
            <a:r>
              <a:rPr lang="pl-PL" sz="1800" dirty="0" err="1">
                <a:solidFill>
                  <a:schemeClr val="accent2">
                    <a:lumMod val="25000"/>
                  </a:schemeClr>
                </a:solidFill>
                <a:latin typeface="Open Sans" panose="020B0606030504020204" pitchFamily="34" charset="0"/>
                <a:ea typeface="Open Sans" panose="020B0606030504020204" pitchFamily="34" charset="0"/>
                <a:cs typeface="Open Sans" panose="020B0606030504020204" pitchFamily="34" charset="0"/>
              </a:rPr>
              <a:t>rozp</a:t>
            </a:r>
            <a:r>
              <a:rPr lang="pl-PL" sz="1800" dirty="0">
                <a:solidFill>
                  <a:schemeClr val="accent2">
                    <a:lumMod val="25000"/>
                  </a:schemeClr>
                </a:solidFill>
                <a:latin typeface="Open Sans" panose="020B0606030504020204" pitchFamily="34" charset="0"/>
                <a:ea typeface="Open Sans" panose="020B0606030504020204" pitchFamily="34" charset="0"/>
                <a:cs typeface="Open Sans" panose="020B0606030504020204" pitchFamily="34" charset="0"/>
              </a:rPr>
              <a:t>. (WE) nr 2195/2002 Parlamentu Europejskiego i Rady z dn. 05.11.2002 w </a:t>
            </a:r>
            <a:r>
              <a:rPr lang="pl-PL" sz="1800" dirty="0" err="1">
                <a:solidFill>
                  <a:schemeClr val="accent2">
                    <a:lumMod val="25000"/>
                  </a:schemeClr>
                </a:solidFill>
                <a:latin typeface="Open Sans" panose="020B0606030504020204" pitchFamily="34" charset="0"/>
                <a:ea typeface="Open Sans" panose="020B0606030504020204" pitchFamily="34" charset="0"/>
                <a:cs typeface="Open Sans" panose="020B0606030504020204" pitchFamily="34" charset="0"/>
              </a:rPr>
              <a:t>spr</a:t>
            </a:r>
            <a:r>
              <a:rPr lang="pl-PL" sz="1800" dirty="0">
                <a:solidFill>
                  <a:schemeClr val="accent2">
                    <a:lumMod val="25000"/>
                  </a:schemeClr>
                </a:solidFill>
                <a:latin typeface="Open Sans" panose="020B0606030504020204" pitchFamily="34" charset="0"/>
                <a:ea typeface="Open Sans" panose="020B0606030504020204" pitchFamily="34" charset="0"/>
                <a:cs typeface="Open Sans" panose="020B0606030504020204" pitchFamily="34" charset="0"/>
              </a:rPr>
              <a:t>. Wspólnego Słownika Zamówień (CPV);</a:t>
            </a:r>
          </a:p>
          <a:p>
            <a:pPr marL="501183" lvl="2" indent="-259232">
              <a:lnSpc>
                <a:spcPct val="150000"/>
              </a:lnSpc>
              <a:buFont typeface="Courier New" panose="02070309020205020404" pitchFamily="49" charset="0"/>
              <a:buChar char="o"/>
            </a:pPr>
            <a:r>
              <a:rPr lang="x-none" sz="1800" dirty="0">
                <a:solidFill>
                  <a:schemeClr val="accent2">
                    <a:lumMod val="25000"/>
                  </a:schemeClr>
                </a:solidFill>
                <a:latin typeface="Open Sans" panose="020B0606030504020204" pitchFamily="34" charset="0"/>
                <a:ea typeface="Open Sans" panose="020B0606030504020204" pitchFamily="34" charset="0"/>
                <a:cs typeface="Open Sans" panose="020B0606030504020204" pitchFamily="34" charset="0"/>
              </a:rPr>
              <a:t>z uwagi na konieczność ochrony tajemnicy przedsiębiorstwa dopuszcza się możliwość ograniczenia zakresu opisu przedmiotu zamówienia, przy czym wymagane jest przesłanie uzupełnienia wyłączonego opisu przedmiotu zamówienia do potencjalnego wykonawcy, który zobowiązał się do zachowania poufności w odniesieniu do przedstawionych informacji</a:t>
            </a:r>
            <a:r>
              <a:rPr lang="pl-PL" sz="1800" dirty="0">
                <a:solidFill>
                  <a:schemeClr val="accent2">
                    <a:lumMod val="25000"/>
                  </a:schemeClr>
                </a:solidFill>
                <a:latin typeface="Open Sans" panose="020B0606030504020204" pitchFamily="34" charset="0"/>
                <a:ea typeface="Open Sans" panose="020B0606030504020204" pitchFamily="34" charset="0"/>
                <a:cs typeface="Open Sans" panose="020B0606030504020204" pitchFamily="34" charset="0"/>
              </a:rPr>
              <a:t>, w terminie umożliwiającym przygotowanie i złożenie oferty;</a:t>
            </a:r>
          </a:p>
          <a:p>
            <a:pPr marL="501183" lvl="2" indent="-259232">
              <a:lnSpc>
                <a:spcPct val="150000"/>
              </a:lnSpc>
              <a:buFont typeface="Courier New" panose="02070309020205020404" pitchFamily="49" charset="0"/>
              <a:buChar char="o"/>
            </a:pPr>
            <a:r>
              <a:rPr lang="pl-PL" sz="1800" dirty="0">
                <a:solidFill>
                  <a:schemeClr val="accent2">
                    <a:lumMod val="25000"/>
                  </a:schemeClr>
                </a:solidFill>
                <a:latin typeface="Open Sans" panose="020B0606030504020204" pitchFamily="34" charset="0"/>
                <a:ea typeface="Open Sans" panose="020B0606030504020204" pitchFamily="34" charset="0"/>
                <a:cs typeface="Open Sans" panose="020B0606030504020204" pitchFamily="34" charset="0"/>
              </a:rPr>
              <a:t>powinien odnosić się do zakresu wskazanego we wniosku o dofinansowanie;</a:t>
            </a:r>
          </a:p>
          <a:p>
            <a:pPr marL="501183" lvl="2" indent="-259232">
              <a:lnSpc>
                <a:spcPct val="150000"/>
              </a:lnSpc>
              <a:buFont typeface="Courier New" panose="02070309020205020404" pitchFamily="49" charset="0"/>
              <a:buChar char="o"/>
            </a:pPr>
            <a:r>
              <a:rPr lang="pl-PL" sz="1800" dirty="0">
                <a:solidFill>
                  <a:schemeClr val="accent2">
                    <a:lumMod val="25000"/>
                  </a:schemeClr>
                </a:solidFill>
                <a:latin typeface="Open Sans" panose="020B0606030504020204" pitchFamily="34" charset="0"/>
                <a:ea typeface="Open Sans" panose="020B0606030504020204" pitchFamily="34" charset="0"/>
                <a:cs typeface="Open Sans" panose="020B0606030504020204" pitchFamily="34" charset="0"/>
              </a:rPr>
              <a:t>w przypadku zamówienia na roboty budowlane - opis przedmiotu zamówienia powinien zawierać elementy, które pozwolą na jego szczegółowe porównanie z kosztorysem inwestorskim. W tym celu należy do zapytania dołączyć dokumentację, która umożliwi potencjalnemu wykonawcy wycenić wartość robót, tj. przedmiar robót.</a:t>
            </a:r>
          </a:p>
          <a:p>
            <a:pPr>
              <a:lnSpc>
                <a:spcPct val="150000"/>
              </a:lnSpc>
            </a:pPr>
            <a:endParaRPr lang="pl-PL"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ymbol zastępczy numeru slajdu 3">
            <a:extLst>
              <a:ext uri="{FF2B5EF4-FFF2-40B4-BE49-F238E27FC236}">
                <a16:creationId xmlns:a16="http://schemas.microsoft.com/office/drawing/2014/main" id="{47F5ED44-F6F1-2F9F-54C3-15FAD5EFA738}"/>
              </a:ext>
            </a:extLst>
          </p:cNvPr>
          <p:cNvSpPr>
            <a:spLocks noGrp="1"/>
          </p:cNvSpPr>
          <p:nvPr>
            <p:ph type="sldNum" sz="quarter" idx="10"/>
          </p:nvPr>
        </p:nvSpPr>
        <p:spPr/>
        <p:txBody>
          <a:bodyPr/>
          <a:lstStyle/>
          <a:p>
            <a:fld id="{EB4015AA-59F6-416B-87A6-8E3D940284E2}" type="slidenum">
              <a:rPr lang="pl-PL" smtClean="0"/>
              <a:pPr/>
              <a:t>36</a:t>
            </a:fld>
            <a:endParaRPr lang="pl-PL" dirty="0"/>
          </a:p>
        </p:txBody>
      </p:sp>
    </p:spTree>
    <p:extLst>
      <p:ext uri="{BB962C8B-B14F-4D97-AF65-F5344CB8AC3E}">
        <p14:creationId xmlns:p14="http://schemas.microsoft.com/office/powerpoint/2010/main" val="2721841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F2DA29D-9F8B-3890-AAF6-2C33B4C96906}"/>
              </a:ext>
            </a:extLst>
          </p:cNvPr>
          <p:cNvSpPr>
            <a:spLocks noGrp="1"/>
          </p:cNvSpPr>
          <p:nvPr>
            <p:ph type="title"/>
          </p:nvPr>
        </p:nvSpPr>
        <p:spPr>
          <a:xfrm>
            <a:off x="933764" y="320534"/>
            <a:ext cx="7838397" cy="979757"/>
          </a:xfrm>
        </p:spPr>
        <p:txBody>
          <a:bodyPr>
            <a:normAutofit/>
          </a:bodyPr>
          <a:lstStyle/>
          <a:p>
            <a:r>
              <a:rPr lang="pl-PL" sz="2800" dirty="0">
                <a:latin typeface="Open Sans" panose="020B0606030504020204" pitchFamily="34" charset="0"/>
                <a:cs typeface="Open Sans" panose="020B0606030504020204" pitchFamily="34" charset="0"/>
              </a:rPr>
              <a:t>Zapytanie ofertowe zawiera co najmniej (3):</a:t>
            </a:r>
            <a:br>
              <a:rPr lang="pl-PL" sz="2800" dirty="0"/>
            </a:br>
            <a:endParaRPr lang="pl-PL" sz="2800" dirty="0"/>
          </a:p>
        </p:txBody>
      </p:sp>
      <p:sp>
        <p:nvSpPr>
          <p:cNvPr id="3" name="Symbol zastępczy zawartości 2">
            <a:extLst>
              <a:ext uri="{FF2B5EF4-FFF2-40B4-BE49-F238E27FC236}">
                <a16:creationId xmlns:a16="http://schemas.microsoft.com/office/drawing/2014/main" id="{C14719E5-4FE3-1F08-E7DE-79F7D42A1A4B}"/>
              </a:ext>
            </a:extLst>
          </p:cNvPr>
          <p:cNvSpPr>
            <a:spLocks noGrp="1"/>
          </p:cNvSpPr>
          <p:nvPr>
            <p:ph idx="1"/>
          </p:nvPr>
        </p:nvSpPr>
        <p:spPr>
          <a:xfrm>
            <a:off x="863645" y="949766"/>
            <a:ext cx="10157696" cy="5581797"/>
          </a:xfrm>
        </p:spPr>
        <p:txBody>
          <a:bodyPr>
            <a:noAutofit/>
          </a:bodyPr>
          <a:lstStyle/>
          <a:p>
            <a:pPr marL="259232" indent="-259232">
              <a:lnSpc>
                <a:spcPct val="150000"/>
              </a:lnSpc>
              <a:buFont typeface="Wingdings" panose="05000000000000000000" pitchFamily="2" charset="2"/>
              <a:buChar char="Ø"/>
            </a:pPr>
            <a:r>
              <a:rPr lang="pl-PL" sz="1800" b="1" dirty="0">
                <a:solidFill>
                  <a:schemeClr val="accent2">
                    <a:lumMod val="25000"/>
                  </a:schemeClr>
                </a:solidFill>
                <a:latin typeface="Open Sans" panose="020B0606030504020204" pitchFamily="34" charset="0"/>
                <a:cs typeface="Open Sans" panose="020B0606030504020204" pitchFamily="34" charset="0"/>
              </a:rPr>
              <a:t>warunki udziału w postępowaniu oraz opis sposobu dokonywania oceny ich spełnienia (stawianie warunków udziału nie jest obowiązkowe):</a:t>
            </a:r>
            <a:endParaRPr lang="pl-PL" sz="1800" dirty="0">
              <a:solidFill>
                <a:schemeClr val="accent2">
                  <a:lumMod val="25000"/>
                </a:schemeClr>
              </a:solidFill>
              <a:latin typeface="Open Sans" panose="020B0606030504020204" pitchFamily="34" charset="0"/>
              <a:cs typeface="Open Sans" panose="020B0606030504020204" pitchFamily="34" charset="0"/>
            </a:endParaRPr>
          </a:p>
          <a:p>
            <a:pPr marL="322600" lvl="1" indent="-322600">
              <a:lnSpc>
                <a:spcPct val="150000"/>
              </a:lnSpc>
              <a:buFont typeface="Courier New" panose="02070309020205020404" pitchFamily="49" charset="0"/>
              <a:buChar char="o"/>
              <a:tabLst>
                <a:tab pos="483900" algn="l"/>
              </a:tabLst>
            </a:pPr>
            <a:r>
              <a:rPr lang="pl-PL" sz="1800" dirty="0">
                <a:solidFill>
                  <a:schemeClr val="accent2">
                    <a:lumMod val="25000"/>
                  </a:schemeClr>
                </a:solidFill>
                <a:latin typeface="Open Sans" panose="020B0606030504020204" pitchFamily="34" charset="0"/>
                <a:cs typeface="Open Sans" panose="020B0606030504020204" pitchFamily="34" charset="0"/>
              </a:rPr>
              <a:t>warunki udziału w postępowaniu odnoszą się do właściwości </a:t>
            </a:r>
            <a:r>
              <a:rPr lang="pl-PL" sz="1800" u="sng" dirty="0">
                <a:solidFill>
                  <a:schemeClr val="accent2">
                    <a:lumMod val="25000"/>
                  </a:schemeClr>
                </a:solidFill>
                <a:latin typeface="Open Sans" panose="020B0606030504020204" pitchFamily="34" charset="0"/>
                <a:cs typeface="Open Sans" panose="020B0606030504020204" pitchFamily="34" charset="0"/>
              </a:rPr>
              <a:t>podmiotowej wykonawcy. </a:t>
            </a:r>
            <a:r>
              <a:rPr lang="pl-PL" sz="1800" dirty="0">
                <a:solidFill>
                  <a:schemeClr val="accent2">
                    <a:lumMod val="25000"/>
                  </a:schemeClr>
                </a:solidFill>
                <a:latin typeface="Open Sans" panose="020B0606030504020204" pitchFamily="34" charset="0"/>
                <a:cs typeface="Open Sans" panose="020B0606030504020204" pitchFamily="34" charset="0"/>
              </a:rPr>
              <a:t>Od ich spełnienia uzależniony jest udział wykonawcy w postępowaniu o udzielenie zamówienia publicznego,</a:t>
            </a:r>
          </a:p>
          <a:p>
            <a:pPr marL="322600" lvl="1" indent="-322600">
              <a:lnSpc>
                <a:spcPct val="150000"/>
              </a:lnSpc>
              <a:buFont typeface="Courier New" panose="02070309020205020404" pitchFamily="49" charset="0"/>
              <a:buChar char="o"/>
              <a:tabLst>
                <a:tab pos="483900" algn="l"/>
              </a:tabLst>
            </a:pPr>
            <a:r>
              <a:rPr lang="pl-PL" sz="1800" dirty="0">
                <a:solidFill>
                  <a:schemeClr val="accent2">
                    <a:lumMod val="25000"/>
                  </a:schemeClr>
                </a:solidFill>
                <a:latin typeface="Open Sans" panose="020B0606030504020204" pitchFamily="34" charset="0"/>
                <a:cs typeface="Open Sans" panose="020B0606030504020204" pitchFamily="34" charset="0"/>
              </a:rPr>
              <a:t>warunki udziału w postępowaniu winny być określone w sposób zapewniający zachowanie uczciwej konkurencji i równego traktowania wykonawców,</a:t>
            </a:r>
          </a:p>
          <a:p>
            <a:pPr marL="322600" lvl="1" indent="-322600">
              <a:lnSpc>
                <a:spcPct val="150000"/>
              </a:lnSpc>
              <a:buFont typeface="Courier New" panose="02070309020205020404" pitchFamily="49" charset="0"/>
              <a:buChar char="o"/>
              <a:tabLst>
                <a:tab pos="483900" algn="l"/>
              </a:tabLst>
            </a:pPr>
            <a:r>
              <a:rPr lang="pl-PL" sz="1800" dirty="0">
                <a:solidFill>
                  <a:schemeClr val="accent2">
                    <a:lumMod val="25000"/>
                  </a:schemeClr>
                </a:solidFill>
                <a:latin typeface="Open Sans" panose="020B0606030504020204" pitchFamily="34" charset="0"/>
                <a:cs typeface="Open Sans" panose="020B0606030504020204" pitchFamily="34" charset="0"/>
              </a:rPr>
              <a:t>nie można formułować warunków udziału przewyższających wymagania wystarczające do należytego wykonania zamówienia, </a:t>
            </a:r>
          </a:p>
          <a:p>
            <a:pPr marL="322600" lvl="1" indent="-322600">
              <a:lnSpc>
                <a:spcPct val="150000"/>
              </a:lnSpc>
              <a:buFont typeface="Courier New" panose="02070309020205020404" pitchFamily="49" charset="0"/>
              <a:buChar char="o"/>
              <a:tabLst>
                <a:tab pos="483900" algn="l"/>
              </a:tabLst>
            </a:pPr>
            <a:r>
              <a:rPr lang="pl-PL" sz="1800" dirty="0">
                <a:solidFill>
                  <a:schemeClr val="accent2">
                    <a:lumMod val="25000"/>
                  </a:schemeClr>
                </a:solidFill>
                <a:latin typeface="Open Sans" panose="020B0606030504020204" pitchFamily="34" charset="0"/>
                <a:cs typeface="Open Sans" panose="020B0606030504020204" pitchFamily="34" charset="0"/>
              </a:rPr>
              <a:t>w odniesieniu do sytuacji ekonomicznej lub finansowej wykonawców zamawiający może wymagać, aby posiadali minimalny roczny przychód w zakresie przedmiotu zamówienia przy czym przychód nie powinien przekraczać dwukrotności szacunkowej wartości zamówienia, z wyjątkiem uzasadnionych przypadków, </a:t>
            </a:r>
          </a:p>
        </p:txBody>
      </p:sp>
      <p:sp>
        <p:nvSpPr>
          <p:cNvPr id="4" name="Symbol zastępczy numeru slajdu 3">
            <a:extLst>
              <a:ext uri="{FF2B5EF4-FFF2-40B4-BE49-F238E27FC236}">
                <a16:creationId xmlns:a16="http://schemas.microsoft.com/office/drawing/2014/main" id="{B2E3D1EC-CA5F-2686-DB62-5282C4B2A0A2}"/>
              </a:ext>
            </a:extLst>
          </p:cNvPr>
          <p:cNvSpPr>
            <a:spLocks noGrp="1"/>
          </p:cNvSpPr>
          <p:nvPr>
            <p:ph type="sldNum" sz="quarter" idx="10"/>
          </p:nvPr>
        </p:nvSpPr>
        <p:spPr/>
        <p:txBody>
          <a:bodyPr/>
          <a:lstStyle/>
          <a:p>
            <a:fld id="{EB4015AA-59F6-416B-87A6-8E3D940284E2}" type="slidenum">
              <a:rPr lang="pl-PL" smtClean="0"/>
              <a:pPr/>
              <a:t>37</a:t>
            </a:fld>
            <a:endParaRPr lang="pl-PL" dirty="0"/>
          </a:p>
        </p:txBody>
      </p:sp>
    </p:spTree>
    <p:extLst>
      <p:ext uri="{BB962C8B-B14F-4D97-AF65-F5344CB8AC3E}">
        <p14:creationId xmlns:p14="http://schemas.microsoft.com/office/powerpoint/2010/main" val="1870519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F2DA29D-9F8B-3890-AAF6-2C33B4C96906}"/>
              </a:ext>
            </a:extLst>
          </p:cNvPr>
          <p:cNvSpPr>
            <a:spLocks noGrp="1"/>
          </p:cNvSpPr>
          <p:nvPr>
            <p:ph type="title"/>
          </p:nvPr>
        </p:nvSpPr>
        <p:spPr>
          <a:xfrm>
            <a:off x="933764" y="320535"/>
            <a:ext cx="7838397" cy="487540"/>
          </a:xfrm>
        </p:spPr>
        <p:txBody>
          <a:bodyPr>
            <a:normAutofit fontScale="90000"/>
          </a:bodyPr>
          <a:lstStyle/>
          <a:p>
            <a:r>
              <a:rPr lang="pl-PL" sz="2800" dirty="0">
                <a:latin typeface="Open Sans" panose="020B0606030504020204" pitchFamily="34" charset="0"/>
                <a:cs typeface="Open Sans" panose="020B0606030504020204" pitchFamily="34" charset="0"/>
              </a:rPr>
              <a:t>Zapytanie ofertowe zawiera co najmniej (4):</a:t>
            </a:r>
            <a:br>
              <a:rPr lang="pl-PL" sz="2800" dirty="0"/>
            </a:br>
            <a:endParaRPr lang="pl-PL" sz="2800" dirty="0"/>
          </a:p>
        </p:txBody>
      </p:sp>
      <p:sp>
        <p:nvSpPr>
          <p:cNvPr id="3" name="Symbol zastępczy zawartości 2">
            <a:extLst>
              <a:ext uri="{FF2B5EF4-FFF2-40B4-BE49-F238E27FC236}">
                <a16:creationId xmlns:a16="http://schemas.microsoft.com/office/drawing/2014/main" id="{C14719E5-4FE3-1F08-E7DE-79F7D42A1A4B}"/>
              </a:ext>
            </a:extLst>
          </p:cNvPr>
          <p:cNvSpPr>
            <a:spLocks noGrp="1"/>
          </p:cNvSpPr>
          <p:nvPr>
            <p:ph idx="1"/>
          </p:nvPr>
        </p:nvSpPr>
        <p:spPr>
          <a:xfrm>
            <a:off x="863645" y="949766"/>
            <a:ext cx="10157696" cy="2580243"/>
          </a:xfrm>
        </p:spPr>
        <p:txBody>
          <a:bodyPr>
            <a:noAutofit/>
          </a:bodyPr>
          <a:lstStyle/>
          <a:p>
            <a:pPr marL="259232" indent="-259232">
              <a:lnSpc>
                <a:spcPct val="150000"/>
              </a:lnSpc>
              <a:buFont typeface="Wingdings" panose="05000000000000000000" pitchFamily="2" charset="2"/>
              <a:buChar char="Ø"/>
            </a:pPr>
            <a:r>
              <a:rPr lang="pl-PL" sz="1800" b="1" dirty="0">
                <a:solidFill>
                  <a:schemeClr val="accent2">
                    <a:lumMod val="25000"/>
                  </a:schemeClr>
                </a:solidFill>
                <a:latin typeface="Open Sans" panose="020B0606030504020204" pitchFamily="34" charset="0"/>
                <a:cs typeface="Open Sans" panose="020B0606030504020204" pitchFamily="34" charset="0"/>
              </a:rPr>
              <a:t>warunki udziału w postępowaniu oraz opis sposobu dokonywania oceny ich spełnienia (stawianie warunków udziału nie jest obowiązkowe):</a:t>
            </a:r>
            <a:endParaRPr lang="pl-PL" sz="1800" dirty="0">
              <a:solidFill>
                <a:schemeClr val="accent2">
                  <a:lumMod val="25000"/>
                </a:schemeClr>
              </a:solidFill>
              <a:latin typeface="Open Sans" panose="020B0606030504020204" pitchFamily="34" charset="0"/>
              <a:cs typeface="Open Sans" panose="020B0606030504020204" pitchFamily="34" charset="0"/>
            </a:endParaRPr>
          </a:p>
          <a:p>
            <a:pPr marL="322600" lvl="1" indent="-322600">
              <a:lnSpc>
                <a:spcPct val="150000"/>
              </a:lnSpc>
              <a:buFont typeface="Courier New" panose="02070309020205020404" pitchFamily="49" charset="0"/>
              <a:buChar char="o"/>
              <a:tabLst>
                <a:tab pos="483900" algn="l"/>
              </a:tabLst>
            </a:pPr>
            <a:r>
              <a:rPr lang="pl-PL" sz="1800" dirty="0">
                <a:solidFill>
                  <a:schemeClr val="accent2">
                    <a:lumMod val="25000"/>
                  </a:schemeClr>
                </a:solidFill>
                <a:latin typeface="Open Sans" panose="020B0606030504020204" pitchFamily="34" charset="0"/>
                <a:cs typeface="Open Sans" panose="020B0606030504020204" pitchFamily="34" charset="0"/>
              </a:rPr>
              <a:t>w odniesieniu do zdolności technicznej lub zawodowej warunkami mogą być np. doświadczenie wykonawcy (w latach lub liczbie wykonanych podobnych dostaw - potwierdzone referencjami), doświadczenia personelu przeznaczonego do realizacji zamówienia.</a:t>
            </a:r>
            <a:endParaRPr lang="pl-PL" sz="1800" b="1" dirty="0">
              <a:solidFill>
                <a:schemeClr val="accent2">
                  <a:lumMod val="25000"/>
                </a:schemeClr>
              </a:solidFill>
              <a:latin typeface="Open Sans" panose="020B0606030504020204" pitchFamily="34" charset="0"/>
              <a:cs typeface="Open Sans" panose="020B0606030504020204" pitchFamily="34" charset="0"/>
            </a:endParaRPr>
          </a:p>
          <a:p>
            <a:endParaRPr lang="pl-PL" sz="1800" dirty="0"/>
          </a:p>
        </p:txBody>
      </p:sp>
      <p:sp>
        <p:nvSpPr>
          <p:cNvPr id="4" name="Symbol zastępczy numeru slajdu 3">
            <a:extLst>
              <a:ext uri="{FF2B5EF4-FFF2-40B4-BE49-F238E27FC236}">
                <a16:creationId xmlns:a16="http://schemas.microsoft.com/office/drawing/2014/main" id="{B2E3D1EC-CA5F-2686-DB62-5282C4B2A0A2}"/>
              </a:ext>
            </a:extLst>
          </p:cNvPr>
          <p:cNvSpPr>
            <a:spLocks noGrp="1"/>
          </p:cNvSpPr>
          <p:nvPr>
            <p:ph type="sldNum" sz="quarter" idx="10"/>
          </p:nvPr>
        </p:nvSpPr>
        <p:spPr/>
        <p:txBody>
          <a:bodyPr/>
          <a:lstStyle/>
          <a:p>
            <a:fld id="{EB4015AA-59F6-416B-87A6-8E3D940284E2}" type="slidenum">
              <a:rPr lang="pl-PL" smtClean="0"/>
              <a:pPr/>
              <a:t>38</a:t>
            </a:fld>
            <a:endParaRPr lang="pl-PL" dirty="0"/>
          </a:p>
        </p:txBody>
      </p:sp>
    </p:spTree>
    <p:extLst>
      <p:ext uri="{BB962C8B-B14F-4D97-AF65-F5344CB8AC3E}">
        <p14:creationId xmlns:p14="http://schemas.microsoft.com/office/powerpoint/2010/main" val="31140090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AAA7BFB-934E-F228-2CD2-44F3FCF89A9A}"/>
              </a:ext>
            </a:extLst>
          </p:cNvPr>
          <p:cNvSpPr>
            <a:spLocks noGrp="1"/>
          </p:cNvSpPr>
          <p:nvPr>
            <p:ph type="title"/>
          </p:nvPr>
        </p:nvSpPr>
        <p:spPr>
          <a:xfrm>
            <a:off x="933764" y="87560"/>
            <a:ext cx="7838397" cy="979757"/>
          </a:xfrm>
        </p:spPr>
        <p:txBody>
          <a:bodyPr/>
          <a:lstStyle/>
          <a:p>
            <a:r>
              <a:rPr lang="pl-PL" sz="2800" dirty="0">
                <a:latin typeface="Open Sans" panose="020B0606030504020204" pitchFamily="34" charset="0"/>
                <a:cs typeface="Open Sans" panose="020B0606030504020204" pitchFamily="34" charset="0"/>
              </a:rPr>
              <a:t>Zapytanie ofertowe zawiera co najmniej (5):</a:t>
            </a:r>
            <a:br>
              <a:rPr lang="pl-PL" dirty="0"/>
            </a:br>
            <a:endParaRPr lang="pl-PL" dirty="0"/>
          </a:p>
        </p:txBody>
      </p:sp>
      <p:sp>
        <p:nvSpPr>
          <p:cNvPr id="3" name="Symbol zastępczy zawartości 2">
            <a:extLst>
              <a:ext uri="{FF2B5EF4-FFF2-40B4-BE49-F238E27FC236}">
                <a16:creationId xmlns:a16="http://schemas.microsoft.com/office/drawing/2014/main" id="{88D210C2-B177-AB2D-A12F-8CD85CD4C5F2}"/>
              </a:ext>
            </a:extLst>
          </p:cNvPr>
          <p:cNvSpPr>
            <a:spLocks noGrp="1"/>
          </p:cNvSpPr>
          <p:nvPr>
            <p:ph idx="1"/>
          </p:nvPr>
        </p:nvSpPr>
        <p:spPr>
          <a:xfrm>
            <a:off x="632298" y="664987"/>
            <a:ext cx="10145949" cy="5962837"/>
          </a:xfrm>
        </p:spPr>
        <p:txBody>
          <a:bodyPr>
            <a:normAutofit fontScale="25000" lnSpcReduction="20000"/>
          </a:bodyPr>
          <a:lstStyle/>
          <a:p>
            <a:pPr marL="322600" indent="0" defTabSz="829544">
              <a:lnSpc>
                <a:spcPct val="170000"/>
              </a:lnSpc>
              <a:spcBef>
                <a:spcPts val="0"/>
              </a:spcBef>
              <a:buClrTx/>
              <a:buFont typeface="Wingdings" panose="05000000000000000000" pitchFamily="2" charset="2"/>
              <a:buChar char="Ø"/>
              <a:defRPr/>
            </a:pPr>
            <a:r>
              <a:rPr lang="pl-PL" sz="7200" b="1" dirty="0">
                <a:solidFill>
                  <a:schemeClr val="accent2">
                    <a:lumMod val="25000"/>
                  </a:schemeClr>
                </a:solidFill>
                <a:latin typeface="Open Sans" panose="020B0606030504020204" pitchFamily="34" charset="0"/>
                <a:ea typeface="+mn-ea"/>
                <a:cs typeface="Open Sans" panose="020B0606030504020204" pitchFamily="34" charset="0"/>
              </a:rPr>
              <a:t> k</a:t>
            </a:r>
            <a:r>
              <a:rPr lang="x-none" sz="7200" b="1" dirty="0">
                <a:solidFill>
                  <a:schemeClr val="accent2">
                    <a:lumMod val="25000"/>
                  </a:schemeClr>
                </a:solidFill>
                <a:latin typeface="Open Sans" panose="020B0606030504020204" pitchFamily="34" charset="0"/>
                <a:ea typeface="+mn-ea"/>
                <a:cs typeface="Open Sans" panose="020B0606030504020204" pitchFamily="34" charset="0"/>
              </a:rPr>
              <a:t>ryteria oceny oferty</a:t>
            </a:r>
            <a:endParaRPr lang="pl-PL" sz="7200" dirty="0">
              <a:solidFill>
                <a:schemeClr val="accent2">
                  <a:lumMod val="25000"/>
                </a:schemeClr>
              </a:solidFill>
              <a:latin typeface="Open Sans" panose="020B0606030504020204" pitchFamily="34" charset="0"/>
              <a:ea typeface="+mn-ea"/>
              <a:cs typeface="Open Sans" panose="020B0606030504020204" pitchFamily="34" charset="0"/>
            </a:endParaRPr>
          </a:p>
          <a:p>
            <a:pPr marL="725851" lvl="1" indent="-311079" defTabSz="829544">
              <a:lnSpc>
                <a:spcPct val="170000"/>
              </a:lnSpc>
              <a:spcBef>
                <a:spcPts val="0"/>
              </a:spcBef>
              <a:buFont typeface="Courier New" panose="02070309020205020404" pitchFamily="49" charset="0"/>
              <a:buChar char="o"/>
              <a:defRPr/>
            </a:pPr>
            <a:r>
              <a:rPr lang="pl-PL" sz="7200" dirty="0">
                <a:solidFill>
                  <a:schemeClr val="accent2">
                    <a:lumMod val="25000"/>
                  </a:schemeClr>
                </a:solidFill>
                <a:latin typeface="Open Sans" panose="020B0606030504020204" pitchFamily="34" charset="0"/>
                <a:ea typeface="+mn-ea"/>
                <a:cs typeface="Open Sans" panose="020B0606030504020204" pitchFamily="34" charset="0"/>
              </a:rPr>
              <a:t>kryteria oceny ofert muszą odnosić się do danego przedmiotu zamówienia; </a:t>
            </a:r>
          </a:p>
          <a:p>
            <a:pPr marL="725851" lvl="1" indent="-311079" defTabSz="829544">
              <a:lnSpc>
                <a:spcPct val="170000"/>
              </a:lnSpc>
              <a:spcBef>
                <a:spcPts val="0"/>
              </a:spcBef>
              <a:buFont typeface="Courier New" panose="02070309020205020404" pitchFamily="49" charset="0"/>
              <a:buChar char="o"/>
              <a:defRPr/>
            </a:pPr>
            <a:r>
              <a:rPr lang="pl-PL" sz="7200" dirty="0">
                <a:solidFill>
                  <a:schemeClr val="accent2">
                    <a:lumMod val="25000"/>
                  </a:schemeClr>
                </a:solidFill>
                <a:latin typeface="Open Sans" panose="020B0606030504020204" pitchFamily="34" charset="0"/>
                <a:ea typeface="+mn-ea"/>
                <a:cs typeface="Open Sans" panose="020B0606030504020204" pitchFamily="34" charset="0"/>
              </a:rPr>
              <a:t>każde kryterium (i opis jego stosowania) musi być sformułowane jednoznacznie i precyzyjnie, tak żeby każdy poprawnie poinformowany oferent, który dołoży należytej staranności, mógł interpretować je w jednakowy sposób;</a:t>
            </a:r>
          </a:p>
          <a:p>
            <a:pPr marL="725851" lvl="1" indent="-311079" defTabSz="829544">
              <a:lnSpc>
                <a:spcPct val="170000"/>
              </a:lnSpc>
              <a:spcBef>
                <a:spcPts val="0"/>
              </a:spcBef>
              <a:buFont typeface="Courier New" panose="02070309020205020404" pitchFamily="49" charset="0"/>
              <a:buChar char="o"/>
              <a:defRPr/>
            </a:pPr>
            <a:r>
              <a:rPr lang="pl-PL" sz="7200" dirty="0">
                <a:solidFill>
                  <a:schemeClr val="accent2">
                    <a:lumMod val="25000"/>
                  </a:schemeClr>
                </a:solidFill>
                <a:latin typeface="Open Sans" panose="020B0606030504020204" pitchFamily="34" charset="0"/>
                <a:ea typeface="+mn-ea"/>
                <a:cs typeface="Open Sans" panose="020B0606030504020204" pitchFamily="34" charset="0"/>
              </a:rPr>
              <a:t>wagi (znaczenie) poszczególnych kryteriów powinny być określone w sposób umożliwiający wybór najkorzystniejszej oferty;</a:t>
            </a:r>
          </a:p>
          <a:p>
            <a:pPr marL="725851" lvl="1" indent="-311079" defTabSz="829544">
              <a:lnSpc>
                <a:spcPct val="170000"/>
              </a:lnSpc>
              <a:spcBef>
                <a:spcPts val="0"/>
              </a:spcBef>
              <a:buFont typeface="Courier New" panose="02070309020205020404" pitchFamily="49" charset="0"/>
              <a:buChar char="o"/>
              <a:defRPr/>
            </a:pPr>
            <a:r>
              <a:rPr lang="pl-PL" sz="7200" dirty="0">
                <a:solidFill>
                  <a:schemeClr val="accent2">
                    <a:lumMod val="25000"/>
                  </a:schemeClr>
                </a:solidFill>
                <a:latin typeface="Open Sans" panose="020B0606030504020204" pitchFamily="34" charset="0"/>
                <a:ea typeface="+mn-ea"/>
                <a:cs typeface="Open Sans" panose="020B0606030504020204" pitchFamily="34" charset="0"/>
              </a:rPr>
              <a:t>kryteria oceny ofert nie mogą dotyczyć właściwości wykonawcy w szczególności jego wiarygodności ekonomicznej, technicznej lub finansowej oraz doświadczenia. Zakaz nie dotyczy zamówień na usługi społeczne lub </a:t>
            </a:r>
            <a:r>
              <a:rPr lang="pl-PL" sz="7200" dirty="0" err="1">
                <a:solidFill>
                  <a:schemeClr val="accent2">
                    <a:lumMod val="25000"/>
                  </a:schemeClr>
                </a:solidFill>
                <a:latin typeface="Open Sans" panose="020B0606030504020204" pitchFamily="34" charset="0"/>
                <a:ea typeface="+mn-ea"/>
                <a:cs typeface="Open Sans" panose="020B0606030504020204" pitchFamily="34" charset="0"/>
              </a:rPr>
              <a:t>niepriorytetowe</a:t>
            </a:r>
            <a:r>
              <a:rPr lang="pl-PL" sz="7200" dirty="0">
                <a:solidFill>
                  <a:schemeClr val="accent2">
                    <a:lumMod val="25000"/>
                  </a:schemeClr>
                </a:solidFill>
                <a:latin typeface="Open Sans" panose="020B0606030504020204" pitchFamily="34" charset="0"/>
                <a:ea typeface="+mn-ea"/>
                <a:cs typeface="Open Sans" panose="020B0606030504020204" pitchFamily="34" charset="0"/>
              </a:rPr>
              <a:t> albo Instytucja Zarządzająca określiła inne rodzaje zamówień, w odniesieniu do których możliwe jest stosowanie kryteriów odnoszących się do właściwości wykonawcy;</a:t>
            </a:r>
          </a:p>
          <a:p>
            <a:pPr marL="725851" lvl="1" indent="-311079" defTabSz="829544">
              <a:lnSpc>
                <a:spcPct val="170000"/>
              </a:lnSpc>
              <a:spcBef>
                <a:spcPts val="0"/>
              </a:spcBef>
              <a:buFont typeface="Courier New" panose="02070309020205020404" pitchFamily="49" charset="0"/>
              <a:buChar char="o"/>
              <a:defRPr/>
            </a:pPr>
            <a:r>
              <a:rPr lang="pl-PL" sz="7200" dirty="0">
                <a:solidFill>
                  <a:schemeClr val="accent2">
                    <a:lumMod val="25000"/>
                  </a:schemeClr>
                </a:solidFill>
                <a:latin typeface="Open Sans" panose="020B0606030504020204" pitchFamily="34" charset="0"/>
                <a:ea typeface="+mn-ea"/>
                <a:cs typeface="Open Sans" panose="020B0606030504020204" pitchFamily="34" charset="0"/>
              </a:rPr>
              <a:t>cena może być jedynym kryterium oceny ofert;</a:t>
            </a:r>
          </a:p>
        </p:txBody>
      </p:sp>
      <p:sp>
        <p:nvSpPr>
          <p:cNvPr id="4" name="Symbol zastępczy numeru slajdu 3">
            <a:extLst>
              <a:ext uri="{FF2B5EF4-FFF2-40B4-BE49-F238E27FC236}">
                <a16:creationId xmlns:a16="http://schemas.microsoft.com/office/drawing/2014/main" id="{FBA1BA58-5251-2B17-09B1-CD410EB1861F}"/>
              </a:ext>
            </a:extLst>
          </p:cNvPr>
          <p:cNvSpPr>
            <a:spLocks noGrp="1"/>
          </p:cNvSpPr>
          <p:nvPr>
            <p:ph type="sldNum" sz="quarter" idx="10"/>
          </p:nvPr>
        </p:nvSpPr>
        <p:spPr/>
        <p:txBody>
          <a:bodyPr/>
          <a:lstStyle/>
          <a:p>
            <a:fld id="{EB4015AA-59F6-416B-87A6-8E3D940284E2}" type="slidenum">
              <a:rPr lang="pl-PL" smtClean="0"/>
              <a:pPr/>
              <a:t>39</a:t>
            </a:fld>
            <a:endParaRPr lang="pl-PL" dirty="0"/>
          </a:p>
        </p:txBody>
      </p:sp>
    </p:spTree>
    <p:extLst>
      <p:ext uri="{BB962C8B-B14F-4D97-AF65-F5344CB8AC3E}">
        <p14:creationId xmlns:p14="http://schemas.microsoft.com/office/powerpoint/2010/main" val="2785918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7C51A29-404E-F7A2-AC4B-E4BCA540A791}"/>
              </a:ext>
            </a:extLst>
          </p:cNvPr>
          <p:cNvSpPr>
            <a:spLocks noGrp="1"/>
          </p:cNvSpPr>
          <p:nvPr>
            <p:ph type="title"/>
          </p:nvPr>
        </p:nvSpPr>
        <p:spPr>
          <a:xfrm>
            <a:off x="1169419" y="816317"/>
            <a:ext cx="4926581" cy="434968"/>
          </a:xfrm>
        </p:spPr>
        <p:txBody>
          <a:bodyPr anchor="t">
            <a:normAutofit fontScale="90000"/>
          </a:bodyPr>
          <a:lstStyle/>
          <a:p>
            <a:r>
              <a:rPr lang="pl-PL" sz="3100" dirty="0">
                <a:solidFill>
                  <a:schemeClr val="accent2">
                    <a:lumMod val="25000"/>
                  </a:schemeClr>
                </a:solidFill>
                <a:latin typeface="Open Sans" panose="020B0606030504020204" pitchFamily="34" charset="0"/>
                <a:cs typeface="Open Sans" panose="020B0606030504020204" pitchFamily="34" charset="0"/>
              </a:rPr>
              <a:t>Harmonogram płatności</a:t>
            </a:r>
            <a:br>
              <a:rPr lang="pl-PL" sz="1814" dirty="0">
                <a:solidFill>
                  <a:schemeClr val="accent2">
                    <a:lumMod val="25000"/>
                  </a:schemeClr>
                </a:solidFill>
                <a:latin typeface="Open Sans" panose="020B0606030504020204" pitchFamily="34" charset="0"/>
                <a:cs typeface="Open Sans" panose="020B0606030504020204" pitchFamily="34" charset="0"/>
              </a:rPr>
            </a:br>
            <a:br>
              <a:rPr lang="pl-PL" dirty="0"/>
            </a:br>
            <a:endParaRPr lang="pl-PL" dirty="0"/>
          </a:p>
        </p:txBody>
      </p:sp>
      <p:sp>
        <p:nvSpPr>
          <p:cNvPr id="23" name="Podtytuł 22">
            <a:extLst>
              <a:ext uri="{FF2B5EF4-FFF2-40B4-BE49-F238E27FC236}">
                <a16:creationId xmlns:a16="http://schemas.microsoft.com/office/drawing/2014/main" id="{BA148020-62A1-A361-119A-239BB82E1DB8}"/>
              </a:ext>
            </a:extLst>
          </p:cNvPr>
          <p:cNvSpPr>
            <a:spLocks noGrp="1"/>
          </p:cNvSpPr>
          <p:nvPr>
            <p:ph idx="1"/>
          </p:nvPr>
        </p:nvSpPr>
        <p:spPr>
          <a:xfrm>
            <a:off x="917372" y="1530031"/>
            <a:ext cx="10357255" cy="3797937"/>
          </a:xfrm>
        </p:spPr>
        <p:txBody>
          <a:bodyPr>
            <a:normAutofit fontScale="32500" lnSpcReduction="20000"/>
          </a:bodyPr>
          <a:lstStyle/>
          <a:p>
            <a:pPr>
              <a:lnSpc>
                <a:spcPct val="170000"/>
              </a:lnSpc>
              <a:spcBef>
                <a:spcPts val="0"/>
              </a:spcBef>
              <a:buFont typeface="Wingdings" panose="05000000000000000000" pitchFamily="2" charset="2"/>
              <a:buChar char="Ø"/>
            </a:pPr>
            <a:r>
              <a:rPr lang="pl-PL" sz="5500" dirty="0">
                <a:solidFill>
                  <a:srgbClr val="003399"/>
                </a:solidFill>
                <a:latin typeface="Open Sans" panose="020B0606030504020204" pitchFamily="34" charset="0"/>
                <a:cs typeface="Open Sans" panose="020B0606030504020204" pitchFamily="34" charset="0"/>
              </a:rPr>
              <a:t>Zgodnie z zapisami Umowy o dofinansowanie w </a:t>
            </a:r>
            <a:r>
              <a:rPr lang="pl-PL" sz="5500" dirty="0">
                <a:solidFill>
                  <a:srgbClr val="003399"/>
                </a:solidFill>
                <a:latin typeface="Open Sans" panose="020B0606030504020204" pitchFamily="34" charset="0"/>
                <a:ea typeface="Open Sans" panose="020B0606030504020204" pitchFamily="34" charset="0"/>
                <a:cs typeface="Open Sans" panose="020B0606030504020204" pitchFamily="34" charset="0"/>
              </a:rPr>
              <a:t>terminie 7 dni od daty podpisania Umowy, Beneficjent przedstawia za pomocą CST2021 harmonogram płatności, obejmujący w szczególności informacje o przewidywanych ramach czasowych przedkładania kolejnych wniosków o</a:t>
            </a:r>
            <a:r>
              <a:rPr lang="pl-PL" sz="5500" spc="-45"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pl-PL" sz="5500" dirty="0">
                <a:solidFill>
                  <a:srgbClr val="003399"/>
                </a:solidFill>
                <a:latin typeface="Open Sans" panose="020B0606030504020204" pitchFamily="34" charset="0"/>
                <a:ea typeface="Open Sans" panose="020B0606030504020204" pitchFamily="34" charset="0"/>
                <a:cs typeface="Open Sans" panose="020B0606030504020204" pitchFamily="34" charset="0"/>
              </a:rPr>
              <a:t>płatność.</a:t>
            </a:r>
          </a:p>
          <a:p>
            <a:pPr>
              <a:lnSpc>
                <a:spcPct val="170000"/>
              </a:lnSpc>
              <a:spcBef>
                <a:spcPts val="0"/>
              </a:spcBef>
              <a:buFont typeface="Wingdings" panose="05000000000000000000" pitchFamily="2" charset="2"/>
              <a:buChar char="Ø"/>
            </a:pPr>
            <a:r>
              <a:rPr lang="pl-PL" sz="5500" dirty="0">
                <a:solidFill>
                  <a:srgbClr val="003399"/>
                </a:solidFill>
                <a:latin typeface="Open Sans" panose="020B0606030504020204" pitchFamily="34" charset="0"/>
                <a:ea typeface="Open Sans" panose="020B0606030504020204" pitchFamily="34" charset="0"/>
                <a:cs typeface="Open Sans" panose="020B0606030504020204" pitchFamily="34" charset="0"/>
              </a:rPr>
              <a:t>Celem Harmonogramu jest dostarczenie informacji o przewidywanych ramach czasowych przedkładania przez Beneficjentów kolejnych wniosków o płatność, danych na temat wydatków (ogółem i kwalifikowalnych), jakie beneficjenci planują wykazać we wnioskach o płatność składanych do LAWP, a także o wnioskowanych kwotach dofinansowania (w formie zaliczki oraz refundacji). </a:t>
            </a:r>
          </a:p>
          <a:p>
            <a:pPr>
              <a:lnSpc>
                <a:spcPct val="120000"/>
              </a:lnSpc>
              <a:spcBef>
                <a:spcPts val="0"/>
              </a:spcBef>
            </a:pPr>
            <a:endParaRPr lang="pl-PL" sz="4082"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pl-PL" dirty="0"/>
          </a:p>
        </p:txBody>
      </p:sp>
      <p:sp>
        <p:nvSpPr>
          <p:cNvPr id="3" name="Symbol zastępczy numeru slajdu 2">
            <a:extLst>
              <a:ext uri="{FF2B5EF4-FFF2-40B4-BE49-F238E27FC236}">
                <a16:creationId xmlns:a16="http://schemas.microsoft.com/office/drawing/2014/main" id="{78B39DA7-D1DB-507F-BB45-F2624957DD75}"/>
              </a:ext>
            </a:extLst>
          </p:cNvPr>
          <p:cNvSpPr>
            <a:spLocks noGrp="1"/>
          </p:cNvSpPr>
          <p:nvPr>
            <p:ph type="sldNum" sz="quarter" idx="10"/>
          </p:nvPr>
        </p:nvSpPr>
        <p:spPr/>
        <p:txBody>
          <a:bodyPr/>
          <a:lstStyle/>
          <a:p>
            <a:fld id="{EB4015AA-59F6-416B-87A6-8E3D940284E2}" type="slidenum">
              <a:rPr lang="pl-PL" smtClean="0"/>
              <a:pPr/>
              <a:t>4</a:t>
            </a:fld>
            <a:endParaRPr lang="pl-PL" dirty="0"/>
          </a:p>
        </p:txBody>
      </p:sp>
    </p:spTree>
    <p:extLst>
      <p:ext uri="{BB962C8B-B14F-4D97-AF65-F5344CB8AC3E}">
        <p14:creationId xmlns:p14="http://schemas.microsoft.com/office/powerpoint/2010/main" val="21577366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AAA7BFB-934E-F228-2CD2-44F3FCF89A9A}"/>
              </a:ext>
            </a:extLst>
          </p:cNvPr>
          <p:cNvSpPr>
            <a:spLocks noGrp="1"/>
          </p:cNvSpPr>
          <p:nvPr>
            <p:ph type="title"/>
          </p:nvPr>
        </p:nvSpPr>
        <p:spPr>
          <a:xfrm>
            <a:off x="912499" y="438434"/>
            <a:ext cx="7838397" cy="979757"/>
          </a:xfrm>
        </p:spPr>
        <p:txBody>
          <a:bodyPr/>
          <a:lstStyle/>
          <a:p>
            <a:r>
              <a:rPr lang="pl-PL" sz="2800" dirty="0">
                <a:latin typeface="Open Sans" panose="020B0606030504020204" pitchFamily="34" charset="0"/>
                <a:cs typeface="Open Sans" panose="020B0606030504020204" pitchFamily="34" charset="0"/>
              </a:rPr>
              <a:t>Zapytanie ofertowe zawiera co najmniej (6):</a:t>
            </a:r>
            <a:br>
              <a:rPr lang="pl-PL" dirty="0"/>
            </a:br>
            <a:endParaRPr lang="pl-PL" dirty="0"/>
          </a:p>
        </p:txBody>
      </p:sp>
      <p:sp>
        <p:nvSpPr>
          <p:cNvPr id="3" name="Symbol zastępczy zawartości 2">
            <a:extLst>
              <a:ext uri="{FF2B5EF4-FFF2-40B4-BE49-F238E27FC236}">
                <a16:creationId xmlns:a16="http://schemas.microsoft.com/office/drawing/2014/main" id="{88D210C2-B177-AB2D-A12F-8CD85CD4C5F2}"/>
              </a:ext>
            </a:extLst>
          </p:cNvPr>
          <p:cNvSpPr>
            <a:spLocks noGrp="1"/>
          </p:cNvSpPr>
          <p:nvPr>
            <p:ph idx="1"/>
          </p:nvPr>
        </p:nvSpPr>
        <p:spPr>
          <a:xfrm>
            <a:off x="642930" y="1143453"/>
            <a:ext cx="10145949" cy="3404674"/>
          </a:xfrm>
        </p:spPr>
        <p:txBody>
          <a:bodyPr>
            <a:normAutofit fontScale="92500" lnSpcReduction="10000"/>
          </a:bodyPr>
          <a:lstStyle/>
          <a:p>
            <a:pPr marL="322600" indent="0" defTabSz="829544">
              <a:lnSpc>
                <a:spcPct val="170000"/>
              </a:lnSpc>
              <a:spcBef>
                <a:spcPts val="0"/>
              </a:spcBef>
              <a:buClrTx/>
              <a:buFont typeface="Wingdings" panose="05000000000000000000" pitchFamily="2" charset="2"/>
              <a:buChar char="Ø"/>
              <a:defRPr/>
            </a:pPr>
            <a:r>
              <a:rPr lang="pl-PL" sz="1800" b="1" dirty="0">
                <a:solidFill>
                  <a:schemeClr val="accent2">
                    <a:lumMod val="25000"/>
                  </a:schemeClr>
                </a:solidFill>
                <a:latin typeface="Open Sans" panose="020B0606030504020204" pitchFamily="34" charset="0"/>
                <a:ea typeface="+mn-ea"/>
                <a:cs typeface="Open Sans" panose="020B0606030504020204" pitchFamily="34" charset="0"/>
              </a:rPr>
              <a:t> k</a:t>
            </a:r>
            <a:r>
              <a:rPr lang="x-none" sz="1800" b="1" dirty="0">
                <a:solidFill>
                  <a:schemeClr val="accent2">
                    <a:lumMod val="25000"/>
                  </a:schemeClr>
                </a:solidFill>
                <a:latin typeface="Open Sans" panose="020B0606030504020204" pitchFamily="34" charset="0"/>
                <a:ea typeface="+mn-ea"/>
                <a:cs typeface="Open Sans" panose="020B0606030504020204" pitchFamily="34" charset="0"/>
              </a:rPr>
              <a:t>ryteria oceny oferty</a:t>
            </a:r>
            <a:endParaRPr lang="pl-PL" sz="1800" dirty="0">
              <a:solidFill>
                <a:schemeClr val="accent2">
                  <a:lumMod val="25000"/>
                </a:schemeClr>
              </a:solidFill>
              <a:latin typeface="Open Sans" panose="020B0606030504020204" pitchFamily="34" charset="0"/>
              <a:ea typeface="+mn-ea"/>
              <a:cs typeface="Open Sans" panose="020B0606030504020204" pitchFamily="34" charset="0"/>
            </a:endParaRPr>
          </a:p>
          <a:p>
            <a:pPr marL="725851" lvl="1" indent="-311079" defTabSz="829544">
              <a:lnSpc>
                <a:spcPct val="170000"/>
              </a:lnSpc>
              <a:spcBef>
                <a:spcPts val="0"/>
              </a:spcBef>
              <a:buFont typeface="Courier New" panose="02070309020205020404" pitchFamily="49" charset="0"/>
              <a:buChar char="o"/>
              <a:defRPr/>
            </a:pPr>
            <a:r>
              <a:rPr lang="pl-PL" sz="1800" dirty="0">
                <a:solidFill>
                  <a:schemeClr val="accent2">
                    <a:lumMod val="25000"/>
                  </a:schemeClr>
                </a:solidFill>
                <a:latin typeface="Open Sans" panose="020B0606030504020204" pitchFamily="34" charset="0"/>
                <a:ea typeface="+mn-ea"/>
                <a:cs typeface="Open Sans" panose="020B0606030504020204" pitchFamily="34" charset="0"/>
              </a:rPr>
              <a:t>wskazane jest stosowanie jako kryterium oceny ofert innych wymagań odnoszących się do przedmiotu zamówienia, np. </a:t>
            </a:r>
          </a:p>
          <a:p>
            <a:pPr marL="1453366" lvl="3" indent="-311079" defTabSz="829544">
              <a:lnSpc>
                <a:spcPct val="170000"/>
              </a:lnSpc>
              <a:spcBef>
                <a:spcPts val="0"/>
              </a:spcBef>
              <a:buFont typeface="Wingdings" panose="05000000000000000000" pitchFamily="2" charset="2"/>
              <a:buChar char="q"/>
              <a:defRPr/>
            </a:pPr>
            <a:r>
              <a:rPr lang="pl-PL" sz="1800" dirty="0">
                <a:solidFill>
                  <a:schemeClr val="accent2">
                    <a:lumMod val="25000"/>
                  </a:schemeClr>
                </a:solidFill>
                <a:latin typeface="Open Sans" panose="020B0606030504020204" pitchFamily="34" charset="0"/>
                <a:ea typeface="+mn-ea"/>
                <a:cs typeface="Open Sans" panose="020B0606030504020204" pitchFamily="34" charset="0"/>
              </a:rPr>
              <a:t>jakość, w tym parametry techniczne i funkcjonalne, aspekty środowiskowe, społeczne, innowacyjne, </a:t>
            </a:r>
          </a:p>
          <a:p>
            <a:pPr marL="1453366" lvl="3" indent="-311079" defTabSz="829544">
              <a:lnSpc>
                <a:spcPct val="170000"/>
              </a:lnSpc>
              <a:spcBef>
                <a:spcPts val="0"/>
              </a:spcBef>
              <a:buFont typeface="Wingdings" panose="05000000000000000000" pitchFamily="2" charset="2"/>
              <a:buChar char="q"/>
              <a:defRPr/>
            </a:pPr>
            <a:r>
              <a:rPr lang="pl-PL" sz="1800" dirty="0">
                <a:solidFill>
                  <a:schemeClr val="accent2">
                    <a:lumMod val="25000"/>
                  </a:schemeClr>
                </a:solidFill>
                <a:latin typeface="Open Sans" panose="020B0606030504020204" pitchFamily="34" charset="0"/>
                <a:ea typeface="+mn-ea"/>
                <a:cs typeface="Open Sans" panose="020B0606030504020204" pitchFamily="34" charset="0"/>
              </a:rPr>
              <a:t>organizację, kwalifikacje zawodowe/doświadczenie osób wyznaczonych do realizacji zamówienia,</a:t>
            </a:r>
          </a:p>
          <a:p>
            <a:pPr marL="1453366" lvl="3" indent="-311079" defTabSz="829544">
              <a:lnSpc>
                <a:spcPct val="170000"/>
              </a:lnSpc>
              <a:spcBef>
                <a:spcPts val="0"/>
              </a:spcBef>
              <a:buFont typeface="Wingdings" panose="05000000000000000000" pitchFamily="2" charset="2"/>
              <a:buChar char="q"/>
              <a:defRPr/>
            </a:pPr>
            <a:r>
              <a:rPr lang="pl-PL" sz="1800" dirty="0">
                <a:solidFill>
                  <a:schemeClr val="accent2">
                    <a:lumMod val="25000"/>
                  </a:schemeClr>
                </a:solidFill>
                <a:latin typeface="Open Sans" panose="020B0606030504020204" pitchFamily="34" charset="0"/>
                <a:ea typeface="+mn-ea"/>
                <a:cs typeface="Open Sans" panose="020B0606030504020204" pitchFamily="34" charset="0"/>
              </a:rPr>
              <a:t>serwis posprzedażny, warunki dostawy (tj. termin dostawy, warunki dostawy). </a:t>
            </a:r>
          </a:p>
          <a:p>
            <a:endParaRPr lang="pl-PL" dirty="0"/>
          </a:p>
        </p:txBody>
      </p:sp>
      <p:sp>
        <p:nvSpPr>
          <p:cNvPr id="4" name="Symbol zastępczy numeru slajdu 3">
            <a:extLst>
              <a:ext uri="{FF2B5EF4-FFF2-40B4-BE49-F238E27FC236}">
                <a16:creationId xmlns:a16="http://schemas.microsoft.com/office/drawing/2014/main" id="{FBA1BA58-5251-2B17-09B1-CD410EB1861F}"/>
              </a:ext>
            </a:extLst>
          </p:cNvPr>
          <p:cNvSpPr>
            <a:spLocks noGrp="1"/>
          </p:cNvSpPr>
          <p:nvPr>
            <p:ph type="sldNum" sz="quarter" idx="10"/>
          </p:nvPr>
        </p:nvSpPr>
        <p:spPr/>
        <p:txBody>
          <a:bodyPr/>
          <a:lstStyle/>
          <a:p>
            <a:fld id="{EB4015AA-59F6-416B-87A6-8E3D940284E2}" type="slidenum">
              <a:rPr lang="pl-PL" smtClean="0"/>
              <a:pPr/>
              <a:t>40</a:t>
            </a:fld>
            <a:endParaRPr lang="pl-PL" dirty="0"/>
          </a:p>
        </p:txBody>
      </p:sp>
    </p:spTree>
    <p:extLst>
      <p:ext uri="{BB962C8B-B14F-4D97-AF65-F5344CB8AC3E}">
        <p14:creationId xmlns:p14="http://schemas.microsoft.com/office/powerpoint/2010/main" val="31522436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7610F84-9FB3-8B59-2946-EC21632F13E3}"/>
              </a:ext>
            </a:extLst>
          </p:cNvPr>
          <p:cNvSpPr>
            <a:spLocks noGrp="1"/>
          </p:cNvSpPr>
          <p:nvPr>
            <p:ph type="title"/>
          </p:nvPr>
        </p:nvSpPr>
        <p:spPr>
          <a:xfrm>
            <a:off x="930259" y="708698"/>
            <a:ext cx="9852728" cy="979757"/>
          </a:xfrm>
        </p:spPr>
        <p:txBody>
          <a:bodyPr/>
          <a:lstStyle/>
          <a:p>
            <a:r>
              <a:rPr lang="pl-PL" sz="2800" dirty="0">
                <a:latin typeface="Open Sans" panose="020B0606030504020204" pitchFamily="34" charset="0"/>
                <a:cs typeface="Open Sans" panose="020B0606030504020204" pitchFamily="34" charset="0"/>
              </a:rPr>
              <a:t>Zapytanie ofertowe zawiera co najmniej (7):</a:t>
            </a:r>
            <a:br>
              <a:rPr lang="pl-PL" dirty="0"/>
            </a:br>
            <a:endParaRPr lang="pl-PL" dirty="0"/>
          </a:p>
        </p:txBody>
      </p:sp>
      <p:sp>
        <p:nvSpPr>
          <p:cNvPr id="3" name="Symbol zastępczy zawartości 2">
            <a:extLst>
              <a:ext uri="{FF2B5EF4-FFF2-40B4-BE49-F238E27FC236}">
                <a16:creationId xmlns:a16="http://schemas.microsoft.com/office/drawing/2014/main" id="{09CE86A8-E669-F4D3-E145-AF7F67EEE33F}"/>
              </a:ext>
            </a:extLst>
          </p:cNvPr>
          <p:cNvSpPr>
            <a:spLocks noGrp="1"/>
          </p:cNvSpPr>
          <p:nvPr>
            <p:ph idx="1"/>
          </p:nvPr>
        </p:nvSpPr>
        <p:spPr>
          <a:xfrm>
            <a:off x="476655" y="1361870"/>
            <a:ext cx="10759937" cy="4679813"/>
          </a:xfrm>
        </p:spPr>
        <p:txBody>
          <a:bodyPr>
            <a:normAutofit/>
          </a:bodyPr>
          <a:lstStyle/>
          <a:p>
            <a:pPr marL="674004" lvl="1" indent="-259232" algn="just" defTabSz="829544">
              <a:lnSpc>
                <a:spcPct val="150000"/>
              </a:lnSpc>
              <a:spcBef>
                <a:spcPts val="0"/>
              </a:spcBef>
              <a:buFont typeface="Wingdings" panose="05000000000000000000" pitchFamily="2" charset="2"/>
              <a:buChar char="Ø"/>
              <a:defRPr/>
            </a:pPr>
            <a:r>
              <a:rPr lang="x-none" sz="1800" dirty="0">
                <a:solidFill>
                  <a:schemeClr val="accent2">
                    <a:lumMod val="25000"/>
                  </a:schemeClr>
                </a:solidFill>
                <a:latin typeface="Open Sans" panose="020B0606030504020204" pitchFamily="34" charset="0"/>
                <a:ea typeface="+mn-ea"/>
                <a:cs typeface="Open Sans" panose="020B0606030504020204" pitchFamily="34" charset="0"/>
              </a:rPr>
              <a:t>inform</a:t>
            </a:r>
            <a:r>
              <a:rPr lang="pl-PL" sz="1800" dirty="0" err="1">
                <a:solidFill>
                  <a:schemeClr val="accent2">
                    <a:lumMod val="25000"/>
                  </a:schemeClr>
                </a:solidFill>
                <a:latin typeface="Open Sans" panose="020B0606030504020204" pitchFamily="34" charset="0"/>
                <a:ea typeface="+mn-ea"/>
                <a:cs typeface="Open Sans" panose="020B0606030504020204" pitchFamily="34" charset="0"/>
              </a:rPr>
              <a:t>ację</a:t>
            </a:r>
            <a:r>
              <a:rPr lang="x-none" sz="1800" dirty="0">
                <a:solidFill>
                  <a:schemeClr val="accent2">
                    <a:lumMod val="25000"/>
                  </a:schemeClr>
                </a:solidFill>
                <a:latin typeface="Open Sans" panose="020B0606030504020204" pitchFamily="34" charset="0"/>
                <a:ea typeface="+mn-ea"/>
                <a:cs typeface="Open Sans" panose="020B0606030504020204" pitchFamily="34" charset="0"/>
              </a:rPr>
              <a:t> o wagach punktowych lub procentowych</a:t>
            </a:r>
            <a:r>
              <a:rPr lang="pl-PL" sz="1800" dirty="0">
                <a:solidFill>
                  <a:schemeClr val="accent2">
                    <a:lumMod val="25000"/>
                  </a:schemeClr>
                </a:solidFill>
                <a:latin typeface="Open Sans" panose="020B0606030504020204" pitchFamily="34" charset="0"/>
                <a:ea typeface="+mn-ea"/>
                <a:cs typeface="Open Sans" panose="020B0606030504020204" pitchFamily="34" charset="0"/>
              </a:rPr>
              <a:t> dla danego kryterium oceny;</a:t>
            </a:r>
          </a:p>
          <a:p>
            <a:pPr marL="674004" lvl="1" indent="-259232" algn="just" defTabSz="829544">
              <a:lnSpc>
                <a:spcPct val="150000"/>
              </a:lnSpc>
              <a:spcBef>
                <a:spcPts val="0"/>
              </a:spcBef>
              <a:buFont typeface="Wingdings" panose="05000000000000000000" pitchFamily="2" charset="2"/>
              <a:buChar char="Ø"/>
              <a:defRPr/>
            </a:pPr>
            <a:r>
              <a:rPr lang="pl-PL" sz="1800" dirty="0">
                <a:solidFill>
                  <a:schemeClr val="accent2">
                    <a:lumMod val="25000"/>
                  </a:schemeClr>
                </a:solidFill>
                <a:latin typeface="Open Sans" panose="020B0606030504020204" pitchFamily="34" charset="0"/>
                <a:ea typeface="+mn-ea"/>
                <a:cs typeface="Open Sans" panose="020B0606030504020204" pitchFamily="34" charset="0"/>
              </a:rPr>
              <a:t>opis sposobu przyznawania punktacji za spełnienie danego kryterium;</a:t>
            </a:r>
          </a:p>
          <a:p>
            <a:pPr marL="674004" lvl="1" indent="-259232" algn="just" defTabSz="829544">
              <a:lnSpc>
                <a:spcPct val="150000"/>
              </a:lnSpc>
              <a:spcBef>
                <a:spcPts val="0"/>
              </a:spcBef>
              <a:buFont typeface="Wingdings" panose="05000000000000000000" pitchFamily="2" charset="2"/>
              <a:buChar char="Ø"/>
              <a:defRPr/>
            </a:pPr>
            <a:r>
              <a:rPr lang="pl-PL" sz="1800" dirty="0">
                <a:solidFill>
                  <a:schemeClr val="accent2">
                    <a:lumMod val="25000"/>
                  </a:schemeClr>
                </a:solidFill>
                <a:latin typeface="Open Sans" panose="020B0606030504020204" pitchFamily="34" charset="0"/>
                <a:ea typeface="+mn-ea"/>
                <a:cs typeface="Open Sans" panose="020B0606030504020204" pitchFamily="34" charset="0"/>
              </a:rPr>
              <a:t>termin składania ofert;</a:t>
            </a:r>
          </a:p>
          <a:p>
            <a:pPr marL="674004" lvl="1" indent="-259232" algn="just" defTabSz="829544">
              <a:lnSpc>
                <a:spcPct val="150000"/>
              </a:lnSpc>
              <a:spcBef>
                <a:spcPts val="0"/>
              </a:spcBef>
              <a:buFont typeface="Wingdings" panose="05000000000000000000" pitchFamily="2" charset="2"/>
              <a:buChar char="Ø"/>
              <a:defRPr/>
            </a:pPr>
            <a:r>
              <a:rPr lang="x-none" sz="1800" dirty="0">
                <a:solidFill>
                  <a:schemeClr val="accent2">
                    <a:lumMod val="25000"/>
                  </a:schemeClr>
                </a:solidFill>
                <a:latin typeface="Open Sans" panose="020B0606030504020204" pitchFamily="34" charset="0"/>
                <a:ea typeface="+mn-ea"/>
                <a:cs typeface="Open Sans" panose="020B0606030504020204" pitchFamily="34" charset="0"/>
              </a:rPr>
              <a:t>termin realizacji umowy</a:t>
            </a:r>
            <a:r>
              <a:rPr lang="pl-PL" sz="1800" dirty="0">
                <a:solidFill>
                  <a:schemeClr val="accent2">
                    <a:lumMod val="25000"/>
                  </a:schemeClr>
                </a:solidFill>
                <a:latin typeface="Open Sans" panose="020B0606030504020204" pitchFamily="34" charset="0"/>
                <a:ea typeface="+mn-ea"/>
                <a:cs typeface="Open Sans" panose="020B0606030504020204" pitchFamily="34" charset="0"/>
              </a:rPr>
              <a:t>;</a:t>
            </a:r>
          </a:p>
          <a:p>
            <a:pPr marL="674004" lvl="1" indent="-259232" algn="just" defTabSz="829544">
              <a:lnSpc>
                <a:spcPct val="150000"/>
              </a:lnSpc>
              <a:spcBef>
                <a:spcPts val="0"/>
              </a:spcBef>
              <a:buFont typeface="Wingdings" panose="05000000000000000000" pitchFamily="2" charset="2"/>
              <a:buChar char="Ø"/>
              <a:defRPr/>
            </a:pPr>
            <a:r>
              <a:rPr lang="pl-PL" sz="1800" dirty="0">
                <a:solidFill>
                  <a:schemeClr val="accent2">
                    <a:lumMod val="25000"/>
                  </a:schemeClr>
                </a:solidFill>
                <a:latin typeface="Open Sans" panose="020B0606030504020204" pitchFamily="34" charset="0"/>
                <a:ea typeface="+mn-ea"/>
                <a:cs typeface="Open Sans" panose="020B0606030504020204" pitchFamily="34" charset="0"/>
              </a:rPr>
              <a:t>informację na temat </a:t>
            </a:r>
            <a:r>
              <a:rPr lang="pl-PL" sz="1800" u="sng" dirty="0">
                <a:solidFill>
                  <a:schemeClr val="accent2">
                    <a:lumMod val="25000"/>
                  </a:schemeClr>
                </a:solidFill>
                <a:latin typeface="Open Sans" panose="020B0606030504020204" pitchFamily="34" charset="0"/>
                <a:ea typeface="+mn-ea"/>
                <a:cs typeface="Open Sans" panose="020B0606030504020204" pitchFamily="34" charset="0"/>
              </a:rPr>
              <a:t>zakazu</a:t>
            </a:r>
            <a:r>
              <a:rPr lang="pl-PL" sz="1800" dirty="0">
                <a:solidFill>
                  <a:schemeClr val="accent2">
                    <a:lumMod val="25000"/>
                  </a:schemeClr>
                </a:solidFill>
                <a:latin typeface="Open Sans" panose="020B0606030504020204" pitchFamily="34" charset="0"/>
                <a:ea typeface="+mn-ea"/>
                <a:cs typeface="Open Sans" panose="020B0606030504020204" pitchFamily="34" charset="0"/>
              </a:rPr>
              <a:t> konfliktu interesów;</a:t>
            </a:r>
          </a:p>
          <a:p>
            <a:pPr marL="674004" lvl="1" indent="-259232" algn="just" defTabSz="829544">
              <a:lnSpc>
                <a:spcPct val="150000"/>
              </a:lnSpc>
              <a:spcBef>
                <a:spcPts val="0"/>
              </a:spcBef>
              <a:buFont typeface="Wingdings" panose="05000000000000000000" pitchFamily="2" charset="2"/>
              <a:buChar char="Ø"/>
              <a:defRPr/>
            </a:pPr>
            <a:r>
              <a:rPr lang="pl-PL" sz="1800" dirty="0">
                <a:solidFill>
                  <a:schemeClr val="accent2">
                    <a:lumMod val="25000"/>
                  </a:schemeClr>
                </a:solidFill>
                <a:latin typeface="Open Sans" panose="020B0606030504020204" pitchFamily="34" charset="0"/>
                <a:ea typeface="+mn-ea"/>
                <a:cs typeface="Open Sans" panose="020B0606030504020204" pitchFamily="34" charset="0"/>
              </a:rPr>
              <a:t>określenie warunków istotnych zmian umowy, o ile przewiduje się możliwość jej zmiany;</a:t>
            </a:r>
          </a:p>
          <a:p>
            <a:pPr marL="674004" lvl="1" indent="-259232" algn="just" defTabSz="829544">
              <a:lnSpc>
                <a:spcPct val="150000"/>
              </a:lnSpc>
              <a:spcBef>
                <a:spcPts val="0"/>
              </a:spcBef>
              <a:buFont typeface="Wingdings" panose="05000000000000000000" pitchFamily="2" charset="2"/>
              <a:buChar char="Ø"/>
              <a:defRPr/>
            </a:pPr>
            <a:r>
              <a:rPr lang="pl-PL" sz="1800" dirty="0">
                <a:solidFill>
                  <a:schemeClr val="accent2">
                    <a:lumMod val="25000"/>
                  </a:schemeClr>
                </a:solidFill>
                <a:latin typeface="Open Sans" panose="020B0606030504020204" pitchFamily="34" charset="0"/>
                <a:ea typeface="+mn-ea"/>
                <a:cs typeface="Open Sans" panose="020B0606030504020204" pitchFamily="34" charset="0"/>
              </a:rPr>
              <a:t>informację o możliwości składania ofert częściowych, o ile przewiduje się taką możliwość;</a:t>
            </a:r>
          </a:p>
          <a:p>
            <a:pPr marL="674004" lvl="1" indent="-259232" algn="just" defTabSz="829544">
              <a:lnSpc>
                <a:spcPct val="150000"/>
              </a:lnSpc>
              <a:spcBef>
                <a:spcPts val="0"/>
              </a:spcBef>
              <a:buFont typeface="Wingdings" panose="05000000000000000000" pitchFamily="2" charset="2"/>
              <a:buChar char="Ø"/>
              <a:defRPr/>
            </a:pPr>
            <a:r>
              <a:rPr lang="pl-PL" sz="1800" dirty="0">
                <a:solidFill>
                  <a:schemeClr val="accent2">
                    <a:lumMod val="25000"/>
                  </a:schemeClr>
                </a:solidFill>
                <a:latin typeface="Open Sans" panose="020B0606030504020204" pitchFamily="34" charset="0"/>
                <a:ea typeface="+mn-ea"/>
                <a:cs typeface="Open Sans" panose="020B0606030504020204" pitchFamily="34" charset="0"/>
              </a:rPr>
              <a:t>opis sposobu przedstawiania ofert wariantowych oraz minimalne warunki, jakim muszą odpowiadać oferty wariantowe wraz z wybranymi kryteriami oceny, jeżeli zamawiający wymaga lub dopuszcza ich składanie;</a:t>
            </a:r>
          </a:p>
          <a:p>
            <a:pPr>
              <a:lnSpc>
                <a:spcPct val="150000"/>
              </a:lnSpc>
            </a:pPr>
            <a:endParaRPr lang="pl-PL" sz="1800" dirty="0"/>
          </a:p>
        </p:txBody>
      </p:sp>
      <p:sp>
        <p:nvSpPr>
          <p:cNvPr id="4" name="Symbol zastępczy numeru slajdu 3">
            <a:extLst>
              <a:ext uri="{FF2B5EF4-FFF2-40B4-BE49-F238E27FC236}">
                <a16:creationId xmlns:a16="http://schemas.microsoft.com/office/drawing/2014/main" id="{89CC2A68-2900-3838-2DF6-21D738833AB4}"/>
              </a:ext>
            </a:extLst>
          </p:cNvPr>
          <p:cNvSpPr>
            <a:spLocks noGrp="1"/>
          </p:cNvSpPr>
          <p:nvPr>
            <p:ph type="sldNum" sz="quarter" idx="10"/>
          </p:nvPr>
        </p:nvSpPr>
        <p:spPr/>
        <p:txBody>
          <a:bodyPr/>
          <a:lstStyle/>
          <a:p>
            <a:fld id="{EB4015AA-59F6-416B-87A6-8E3D940284E2}" type="slidenum">
              <a:rPr lang="pl-PL" smtClean="0"/>
              <a:pPr/>
              <a:t>41</a:t>
            </a:fld>
            <a:endParaRPr lang="pl-PL" dirty="0"/>
          </a:p>
        </p:txBody>
      </p:sp>
    </p:spTree>
    <p:extLst>
      <p:ext uri="{BB962C8B-B14F-4D97-AF65-F5344CB8AC3E}">
        <p14:creationId xmlns:p14="http://schemas.microsoft.com/office/powerpoint/2010/main" val="33295634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E827326-B902-F7BD-D4A5-B3BD757BDAA7}"/>
              </a:ext>
            </a:extLst>
          </p:cNvPr>
          <p:cNvSpPr>
            <a:spLocks noGrp="1"/>
          </p:cNvSpPr>
          <p:nvPr>
            <p:ph type="title"/>
          </p:nvPr>
        </p:nvSpPr>
        <p:spPr/>
        <p:txBody>
          <a:bodyPr>
            <a:normAutofit/>
          </a:bodyPr>
          <a:lstStyle/>
          <a:p>
            <a:r>
              <a:rPr lang="pl-PL" sz="2800" dirty="0">
                <a:latin typeface="Open Sans" panose="020B0606030504020204" pitchFamily="34" charset="0"/>
                <a:cs typeface="Open Sans" panose="020B0606030504020204" pitchFamily="34" charset="0"/>
              </a:rPr>
              <a:t>Konflikt interesów</a:t>
            </a:r>
            <a:br>
              <a:rPr lang="pl-PL" sz="2800" dirty="0"/>
            </a:br>
            <a:endParaRPr lang="pl-PL" sz="2800" dirty="0"/>
          </a:p>
        </p:txBody>
      </p:sp>
      <p:sp>
        <p:nvSpPr>
          <p:cNvPr id="3" name="Symbol zastępczy zawartości 2">
            <a:extLst>
              <a:ext uri="{FF2B5EF4-FFF2-40B4-BE49-F238E27FC236}">
                <a16:creationId xmlns:a16="http://schemas.microsoft.com/office/drawing/2014/main" id="{6AE27486-ADAF-3BE9-37CA-F56EDE56AAF7}"/>
              </a:ext>
            </a:extLst>
          </p:cNvPr>
          <p:cNvSpPr>
            <a:spLocks noGrp="1"/>
          </p:cNvSpPr>
          <p:nvPr>
            <p:ph idx="1"/>
          </p:nvPr>
        </p:nvSpPr>
        <p:spPr>
          <a:xfrm>
            <a:off x="1169420" y="1184323"/>
            <a:ext cx="9852729" cy="5347240"/>
          </a:xfrm>
        </p:spPr>
        <p:txBody>
          <a:bodyPr>
            <a:normAutofit fontScale="47500" lnSpcReduction="20000"/>
          </a:bodyPr>
          <a:lstStyle/>
          <a:p>
            <a:pPr>
              <a:lnSpc>
                <a:spcPct val="150000"/>
              </a:lnSpc>
              <a:buFont typeface="Courier New" panose="02070309020205020404" pitchFamily="49" charset="0"/>
              <a:buChar char="o"/>
            </a:pPr>
            <a:r>
              <a:rPr lang="pl-PL" sz="3200" dirty="0">
                <a:solidFill>
                  <a:schemeClr val="accent2">
                    <a:lumMod val="25000"/>
                  </a:schemeClr>
                </a:solidFill>
                <a:latin typeface="Open Sans" panose="020B0606030504020204" pitchFamily="34" charset="0"/>
                <a:cs typeface="Open Sans" panose="020B0606030504020204" pitchFamily="34" charset="0"/>
              </a:rPr>
              <a:t>Konflikt interesów to każda sytuacja, w której osoby biorące udział w przygotowaniu lub prowadzeniu postępowania o udzielenie zamówienia lub mogące wpłynąć na wynika tego postępowania mają, bezpośrednio lub pośrednio, interes finansowy, ekonomiczny lub inny interes osobisty, który można postrzegać jako zagrażający ich bezstronności i niezależności w związku z postępowaniem o udzielnie zamówienia. </a:t>
            </a:r>
          </a:p>
          <a:p>
            <a:pPr>
              <a:lnSpc>
                <a:spcPct val="150000"/>
              </a:lnSpc>
              <a:buFont typeface="Courier New" panose="02070309020205020404" pitchFamily="49" charset="0"/>
              <a:buChar char="o"/>
            </a:pPr>
            <a:r>
              <a:rPr lang="pl-PL" sz="3200" dirty="0">
                <a:solidFill>
                  <a:schemeClr val="accent2">
                    <a:lumMod val="25000"/>
                  </a:schemeClr>
                </a:solidFill>
                <a:latin typeface="Open Sans" panose="020B0606030504020204" pitchFamily="34" charset="0"/>
                <a:cs typeface="Open Sans" panose="020B0606030504020204" pitchFamily="34" charset="0"/>
              </a:rPr>
              <a:t>Beneficjent zobowiązany jest do podejmowania odpowiednich środków, które winny skutecznie zapobiegać konfliktom interesów oraz rozpoznawać i likwidować je, gdy powstają w związku z prowadzeniem postępowania lub na etapie wykonywania zamówienia – by nie dopuścić do zakłócenia konkurencji oraz zapewnić równe traktowanie wykonawców. </a:t>
            </a:r>
          </a:p>
          <a:p>
            <a:pPr>
              <a:lnSpc>
                <a:spcPct val="150000"/>
              </a:lnSpc>
              <a:buFont typeface="Courier New" panose="02070309020205020404" pitchFamily="49" charset="0"/>
              <a:buChar char="o"/>
            </a:pPr>
            <a:r>
              <a:rPr lang="pl-PL" sz="3200" dirty="0">
                <a:solidFill>
                  <a:schemeClr val="accent2">
                    <a:lumMod val="25000"/>
                  </a:schemeClr>
                </a:solidFill>
                <a:latin typeface="Open Sans" panose="020B0606030504020204" pitchFamily="34" charset="0"/>
                <a:cs typeface="Open Sans" panose="020B0606030504020204" pitchFamily="34" charset="0"/>
              </a:rPr>
              <a:t>Zamówienia nie mogą być udzielane podmiotom powiązanym z Beneficjentem osobowo lub kapitałowo.</a:t>
            </a:r>
          </a:p>
          <a:p>
            <a:pPr>
              <a:lnSpc>
                <a:spcPct val="150000"/>
              </a:lnSpc>
              <a:buFont typeface="Courier New" panose="02070309020205020404" pitchFamily="49" charset="0"/>
              <a:buChar char="o"/>
            </a:pPr>
            <a:r>
              <a:rPr lang="pl-PL" sz="3200" dirty="0">
                <a:solidFill>
                  <a:schemeClr val="accent2">
                    <a:lumMod val="25000"/>
                  </a:schemeClr>
                </a:solidFill>
                <a:latin typeface="Open Sans" panose="020B0606030504020204" pitchFamily="34" charset="0"/>
                <a:cs typeface="Open Sans" panose="020B0606030504020204" pitchFamily="34" charset="0"/>
              </a:rPr>
              <a:t>Czynności związane z przygotowaniem oraz przeprowadzeniem postępowania o udzielenie zamówienia wykonują osoby zapewniające bezstronność i obiektywizm. Osoby te składają oświadczenie w formie pisemnej lub w formie elektronicznej (w rozumieniu odpowiednio art. 78 i art. 78¹ Kodeksu cywilnego) o braku istnienia albo braku wpływu powiązań osobowych lub kapitałowych z wykonawcami na bezstronność postępowania (Sekcja 3.2.2. Postępowanie o udzielenie zamówienia pkt.8). </a:t>
            </a:r>
          </a:p>
          <a:p>
            <a:pPr marL="0" indent="0">
              <a:lnSpc>
                <a:spcPct val="114000"/>
              </a:lnSpc>
              <a:buNone/>
            </a:pPr>
            <a:endParaRPr lang="pl-PL" sz="1633" dirty="0">
              <a:solidFill>
                <a:schemeClr val="accent2">
                  <a:lumMod val="25000"/>
                </a:schemeClr>
              </a:solidFill>
              <a:latin typeface="Open Sans" panose="020B0606030504020204" pitchFamily="34" charset="0"/>
              <a:cs typeface="Open Sans" panose="020B0606030504020204" pitchFamily="34" charset="0"/>
            </a:endParaRPr>
          </a:p>
          <a:p>
            <a:pPr marL="0" indent="0">
              <a:buNone/>
            </a:pPr>
            <a:endParaRPr lang="pl-PL" dirty="0"/>
          </a:p>
        </p:txBody>
      </p:sp>
      <p:sp>
        <p:nvSpPr>
          <p:cNvPr id="4" name="Symbol zastępczy numeru slajdu 3">
            <a:extLst>
              <a:ext uri="{FF2B5EF4-FFF2-40B4-BE49-F238E27FC236}">
                <a16:creationId xmlns:a16="http://schemas.microsoft.com/office/drawing/2014/main" id="{1124B328-72EF-F019-69E1-5B80022E0F93}"/>
              </a:ext>
            </a:extLst>
          </p:cNvPr>
          <p:cNvSpPr>
            <a:spLocks noGrp="1"/>
          </p:cNvSpPr>
          <p:nvPr>
            <p:ph type="sldNum" sz="quarter" idx="10"/>
          </p:nvPr>
        </p:nvSpPr>
        <p:spPr/>
        <p:txBody>
          <a:bodyPr/>
          <a:lstStyle/>
          <a:p>
            <a:fld id="{EB4015AA-59F6-416B-87A6-8E3D940284E2}" type="slidenum">
              <a:rPr lang="pl-PL" smtClean="0"/>
              <a:pPr/>
              <a:t>42</a:t>
            </a:fld>
            <a:endParaRPr lang="pl-PL" dirty="0"/>
          </a:p>
        </p:txBody>
      </p:sp>
    </p:spTree>
    <p:extLst>
      <p:ext uri="{BB962C8B-B14F-4D97-AF65-F5344CB8AC3E}">
        <p14:creationId xmlns:p14="http://schemas.microsoft.com/office/powerpoint/2010/main" val="5361379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E9B52CD-EF1D-116C-FCB9-BABF0E708FE0}"/>
              </a:ext>
            </a:extLst>
          </p:cNvPr>
          <p:cNvSpPr>
            <a:spLocks noGrp="1"/>
          </p:cNvSpPr>
          <p:nvPr>
            <p:ph type="title"/>
          </p:nvPr>
        </p:nvSpPr>
        <p:spPr/>
        <p:txBody>
          <a:bodyPr>
            <a:normAutofit/>
          </a:bodyPr>
          <a:lstStyle/>
          <a:p>
            <a:r>
              <a:rPr lang="pl-PL" sz="2800" dirty="0">
                <a:latin typeface="Open Sans" panose="020B0606030504020204" pitchFamily="34" charset="0"/>
                <a:cs typeface="Open Sans" panose="020B0606030504020204" pitchFamily="34" charset="0"/>
              </a:rPr>
              <a:t>Zasada konkurencyjności</a:t>
            </a:r>
            <a:br>
              <a:rPr lang="pl-PL" sz="2800" dirty="0"/>
            </a:br>
            <a:endParaRPr lang="pl-PL" sz="2800" dirty="0"/>
          </a:p>
        </p:txBody>
      </p:sp>
      <p:sp>
        <p:nvSpPr>
          <p:cNvPr id="3" name="Symbol zastępczy zawartości 2">
            <a:extLst>
              <a:ext uri="{FF2B5EF4-FFF2-40B4-BE49-F238E27FC236}">
                <a16:creationId xmlns:a16="http://schemas.microsoft.com/office/drawing/2014/main" id="{B1B9D696-CCE5-70EC-289E-17197D0E27A8}"/>
              </a:ext>
            </a:extLst>
          </p:cNvPr>
          <p:cNvSpPr>
            <a:spLocks noGrp="1"/>
          </p:cNvSpPr>
          <p:nvPr>
            <p:ph idx="1"/>
          </p:nvPr>
        </p:nvSpPr>
        <p:spPr>
          <a:xfrm>
            <a:off x="515566" y="1469269"/>
            <a:ext cx="10729608" cy="4245613"/>
          </a:xfrm>
        </p:spPr>
        <p:txBody>
          <a:bodyPr>
            <a:noAutofit/>
          </a:bodyPr>
          <a:lstStyle/>
          <a:p>
            <a:pPr>
              <a:lnSpc>
                <a:spcPct val="150000"/>
              </a:lnSpc>
              <a:buFont typeface="Wingdings" panose="05000000000000000000" pitchFamily="2" charset="2"/>
              <a:buChar char="Ø"/>
            </a:pPr>
            <a:r>
              <a:rPr lang="pl-PL" sz="1800" dirty="0">
                <a:solidFill>
                  <a:schemeClr val="accent2">
                    <a:lumMod val="25000"/>
                  </a:schemeClr>
                </a:solidFill>
                <a:latin typeface="Open Sans" panose="020B0606030504020204" pitchFamily="34" charset="0"/>
                <a:cs typeface="Open Sans" panose="020B0606030504020204" pitchFamily="34" charset="0"/>
              </a:rPr>
              <a:t>zapytanie ofertowe może zostać zmienione przed upływem terminu składania ofert przewidzianym w zapytaniu ofertowym. W takim przypadku należy w opublikowanym zapytaniu ofertowym uwzględnić informację o zmianie. Zamawiający </a:t>
            </a:r>
            <a:r>
              <a:rPr lang="pl-PL" sz="1800" b="1" dirty="0">
                <a:solidFill>
                  <a:schemeClr val="accent2">
                    <a:lumMod val="25000"/>
                  </a:schemeClr>
                </a:solidFill>
                <a:latin typeface="Open Sans" panose="020B0606030504020204" pitchFamily="34" charset="0"/>
                <a:cs typeface="Open Sans" panose="020B0606030504020204" pitchFamily="34" charset="0"/>
              </a:rPr>
              <a:t>przedłuża termin </a:t>
            </a:r>
            <a:r>
              <a:rPr lang="pl-PL" sz="1800" dirty="0">
                <a:solidFill>
                  <a:schemeClr val="accent2">
                    <a:lumMod val="25000"/>
                  </a:schemeClr>
                </a:solidFill>
                <a:latin typeface="Open Sans" panose="020B0606030504020204" pitchFamily="34" charset="0"/>
                <a:cs typeface="Open Sans" panose="020B0606030504020204" pitchFamily="34" charset="0"/>
              </a:rPr>
              <a:t>składania ofert o czas niezbędny do wprowadzenia zmian w ofertach, jeżeli jest to konieczne z uwagi na zakres wprowadzonych zmian;</a:t>
            </a:r>
          </a:p>
          <a:p>
            <a:pPr>
              <a:lnSpc>
                <a:spcPct val="150000"/>
              </a:lnSpc>
              <a:buFont typeface="Wingdings" panose="05000000000000000000" pitchFamily="2" charset="2"/>
              <a:buChar char="Ø"/>
            </a:pPr>
            <a:r>
              <a:rPr lang="pl-PL" sz="1800" dirty="0">
                <a:solidFill>
                  <a:schemeClr val="accent2">
                    <a:lumMod val="25000"/>
                  </a:schemeClr>
                </a:solidFill>
                <a:latin typeface="Open Sans" panose="020B0606030504020204" pitchFamily="34" charset="0"/>
                <a:cs typeface="Open Sans" panose="020B0606030504020204" pitchFamily="34" charset="0"/>
              </a:rPr>
              <a:t>nie jest możliwe dokonywanie istotnych zmian postanowień zawartej umowy w  stosunku do treści oferty, na podstawie której dokonano wyboru wykonawcy, jeżeli nie przewidziano możliwości jej zmiany w zapytaniu ofertowym - zmiana treści umowy może skutkować korektą finansową; </a:t>
            </a:r>
          </a:p>
          <a:p>
            <a:pPr>
              <a:lnSpc>
                <a:spcPct val="150000"/>
              </a:lnSpc>
              <a:buFont typeface="Wingdings" panose="05000000000000000000" pitchFamily="2" charset="2"/>
              <a:buChar char="Ø"/>
            </a:pPr>
            <a:r>
              <a:rPr lang="pl-PL" sz="1800" dirty="0">
                <a:solidFill>
                  <a:schemeClr val="accent2">
                    <a:lumMod val="25000"/>
                  </a:schemeClr>
                </a:solidFill>
                <a:latin typeface="Open Sans" panose="020B0606030504020204" pitchFamily="34" charset="0"/>
                <a:cs typeface="Open Sans" panose="020B0606030504020204" pitchFamily="34" charset="0"/>
              </a:rPr>
              <a:t>w przypadku, gdy pomimo właściwego upublicznienia zapytania ofertowego, wpłynie tylko jedna niepodlegająca odrzuceniu oferta – uznaje się Zasadę konkurencyjności za spełnioną.</a:t>
            </a:r>
          </a:p>
          <a:p>
            <a:pPr marL="0" indent="0">
              <a:buNone/>
            </a:pPr>
            <a:endParaRPr lang="pl-PL" sz="1800" dirty="0"/>
          </a:p>
        </p:txBody>
      </p:sp>
      <p:sp>
        <p:nvSpPr>
          <p:cNvPr id="4" name="Symbol zastępczy numeru slajdu 3">
            <a:extLst>
              <a:ext uri="{FF2B5EF4-FFF2-40B4-BE49-F238E27FC236}">
                <a16:creationId xmlns:a16="http://schemas.microsoft.com/office/drawing/2014/main" id="{1380C763-950D-646E-A4A4-006F67BBEA9C}"/>
              </a:ext>
            </a:extLst>
          </p:cNvPr>
          <p:cNvSpPr>
            <a:spLocks noGrp="1"/>
          </p:cNvSpPr>
          <p:nvPr>
            <p:ph type="sldNum" sz="quarter" idx="10"/>
          </p:nvPr>
        </p:nvSpPr>
        <p:spPr/>
        <p:txBody>
          <a:bodyPr/>
          <a:lstStyle/>
          <a:p>
            <a:fld id="{EB4015AA-59F6-416B-87A6-8E3D940284E2}" type="slidenum">
              <a:rPr lang="pl-PL" smtClean="0"/>
              <a:pPr/>
              <a:t>43</a:t>
            </a:fld>
            <a:endParaRPr lang="pl-PL" dirty="0"/>
          </a:p>
        </p:txBody>
      </p:sp>
    </p:spTree>
    <p:extLst>
      <p:ext uri="{BB962C8B-B14F-4D97-AF65-F5344CB8AC3E}">
        <p14:creationId xmlns:p14="http://schemas.microsoft.com/office/powerpoint/2010/main" val="34343733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627DCD-C531-F7C8-6F77-681515623816}"/>
              </a:ext>
            </a:extLst>
          </p:cNvPr>
          <p:cNvSpPr>
            <a:spLocks noGrp="1"/>
          </p:cNvSpPr>
          <p:nvPr>
            <p:ph type="title"/>
          </p:nvPr>
        </p:nvSpPr>
        <p:spPr/>
        <p:txBody>
          <a:bodyPr>
            <a:normAutofit/>
          </a:bodyPr>
          <a:lstStyle/>
          <a:p>
            <a:r>
              <a:rPr lang="pl-PL" sz="2800" dirty="0">
                <a:latin typeface="Open Sans" panose="020B0606030504020204" pitchFamily="34" charset="0"/>
                <a:cs typeface="Open Sans" panose="020B0606030504020204" pitchFamily="34" charset="0"/>
              </a:rPr>
              <a:t>Zasada konkurencyjności cd. 1</a:t>
            </a:r>
            <a:br>
              <a:rPr lang="pl-PL" sz="2800" dirty="0"/>
            </a:br>
            <a:endParaRPr lang="pl-PL" sz="2800" dirty="0"/>
          </a:p>
        </p:txBody>
      </p:sp>
      <p:sp>
        <p:nvSpPr>
          <p:cNvPr id="3" name="Symbol zastępczy zawartości 2">
            <a:extLst>
              <a:ext uri="{FF2B5EF4-FFF2-40B4-BE49-F238E27FC236}">
                <a16:creationId xmlns:a16="http://schemas.microsoft.com/office/drawing/2014/main" id="{AF9A4017-D78C-B031-0C87-0B8FB7B0026C}"/>
              </a:ext>
            </a:extLst>
          </p:cNvPr>
          <p:cNvSpPr>
            <a:spLocks noGrp="1"/>
          </p:cNvSpPr>
          <p:nvPr>
            <p:ph idx="1"/>
          </p:nvPr>
        </p:nvSpPr>
        <p:spPr>
          <a:xfrm>
            <a:off x="954143" y="1376822"/>
            <a:ext cx="10283282" cy="4245613"/>
          </a:xfrm>
        </p:spPr>
        <p:txBody>
          <a:bodyPr>
            <a:normAutofit fontScale="25000" lnSpcReduction="20000"/>
          </a:bodyPr>
          <a:lstStyle/>
          <a:p>
            <a:pPr>
              <a:lnSpc>
                <a:spcPct val="170000"/>
              </a:lnSpc>
              <a:buFont typeface="Wingdings" panose="05000000000000000000" pitchFamily="2" charset="2"/>
              <a:buChar char="Ø"/>
            </a:pPr>
            <a:r>
              <a:rPr lang="pl-PL" sz="7200" b="1" dirty="0">
                <a:solidFill>
                  <a:schemeClr val="accent2">
                    <a:lumMod val="25000"/>
                  </a:schemeClr>
                </a:solidFill>
                <a:latin typeface="Open Sans" panose="020B0606030504020204" pitchFamily="34" charset="0"/>
                <a:cs typeface="Open Sans" panose="020B0606030504020204" pitchFamily="34" charset="0"/>
              </a:rPr>
              <a:t>niestosowanie procedur określonych w sekcji 3.2.2 możliwe jest w przypadku:</a:t>
            </a:r>
            <a:endParaRPr lang="pl-PL" sz="7200" dirty="0">
              <a:solidFill>
                <a:schemeClr val="accent2">
                  <a:lumMod val="25000"/>
                </a:schemeClr>
              </a:solidFill>
              <a:latin typeface="Open Sans" panose="020B0606030504020204" pitchFamily="34" charset="0"/>
              <a:cs typeface="Open Sans" panose="020B0606030504020204" pitchFamily="34" charset="0"/>
            </a:endParaRPr>
          </a:p>
          <a:p>
            <a:pPr>
              <a:lnSpc>
                <a:spcPct val="170000"/>
              </a:lnSpc>
              <a:buFont typeface="Courier New" panose="02070309020205020404" pitchFamily="49" charset="0"/>
              <a:buChar char="o"/>
            </a:pPr>
            <a:r>
              <a:rPr lang="pl-PL" sz="7200" dirty="0">
                <a:solidFill>
                  <a:schemeClr val="accent2">
                    <a:lumMod val="25000"/>
                  </a:schemeClr>
                </a:solidFill>
                <a:latin typeface="Open Sans" panose="020B0606030504020204" pitchFamily="34" charset="0"/>
                <a:cs typeface="Open Sans" panose="020B0606030504020204" pitchFamily="34" charset="0"/>
              </a:rPr>
              <a:t>Gdy w wyniku prawidłowego zastosowania zasady konkurencyjności nie wpłynęła żadna oferta, lub wpłynęły tylko oferty podlegające odrzuceniu albo żaden wykonawca nie spełnili warunków udziału w postępowaniu, o ile takie warunki były stawiane wykonawcom, zawarcie umowy w sprawie realizacji zamówienia z pominięciem zasady konkurencyjności („z wolnej ręki”) jest możliwe, gdy pierwotne warunki zamówienia nie zostały zmienione. </a:t>
            </a:r>
          </a:p>
          <a:p>
            <a:pPr>
              <a:lnSpc>
                <a:spcPct val="170000"/>
              </a:lnSpc>
              <a:buFont typeface="Courier New" panose="02070309020205020404" pitchFamily="49" charset="0"/>
              <a:buChar char="o"/>
            </a:pPr>
            <a:r>
              <a:rPr lang="pl-PL" sz="7200" dirty="0">
                <a:solidFill>
                  <a:schemeClr val="accent2">
                    <a:lumMod val="25000"/>
                  </a:schemeClr>
                </a:solidFill>
                <a:latin typeface="Open Sans" panose="020B0606030504020204" pitchFamily="34" charset="0"/>
                <a:cs typeface="Open Sans" panose="020B0606030504020204" pitchFamily="34" charset="0"/>
              </a:rPr>
              <a:t>W pierwszej kolejności rozstrzygająca będzie prawidłowość przeprowadzenia procedury na Bazie konkurencyjności – zbadanie, czy na brak ofert miały wpływ błędy w ogłoszeniu. Następnie po stwierdzeniu, iż Zamawiający był uprawniony do postępowania z „wolnej ręki”, zbadana zostanie prawidłowość przeprowadzenia tego postępowania. </a:t>
            </a:r>
          </a:p>
          <a:p>
            <a:pPr algn="just">
              <a:lnSpc>
                <a:spcPct val="170000"/>
              </a:lnSpc>
            </a:pPr>
            <a:endParaRPr lang="pl-PL" sz="7200" b="0" i="0" u="none" strike="noStrike" baseline="0" dirty="0">
              <a:latin typeface="ArialMT"/>
            </a:endParaRPr>
          </a:p>
          <a:p>
            <a:pPr marL="0" indent="0" algn="just">
              <a:lnSpc>
                <a:spcPct val="170000"/>
              </a:lnSpc>
              <a:buNone/>
            </a:pPr>
            <a:endParaRPr lang="pl-PL" sz="1800" dirty="0">
              <a:solidFill>
                <a:schemeClr val="accent2">
                  <a:lumMod val="25000"/>
                </a:schemeClr>
              </a:solidFill>
              <a:latin typeface="Open Sans" panose="020B0606030504020204" pitchFamily="34" charset="0"/>
              <a:cs typeface="Open Sans" panose="020B0606030504020204" pitchFamily="34" charset="0"/>
            </a:endParaRPr>
          </a:p>
          <a:p>
            <a:pPr>
              <a:lnSpc>
                <a:spcPct val="150000"/>
              </a:lnSpc>
              <a:buFont typeface="Courier New" panose="02070309020205020404" pitchFamily="49" charset="0"/>
              <a:buChar char="o"/>
            </a:pPr>
            <a:endParaRPr lang="pl-PL" sz="1800" dirty="0">
              <a:solidFill>
                <a:schemeClr val="accent2">
                  <a:lumMod val="25000"/>
                </a:schemeClr>
              </a:solidFill>
              <a:latin typeface="Open Sans" panose="020B0606030504020204" pitchFamily="34" charset="0"/>
              <a:cs typeface="Open Sans" panose="020B0606030504020204" pitchFamily="34" charset="0"/>
            </a:endParaRPr>
          </a:p>
          <a:p>
            <a:pPr>
              <a:lnSpc>
                <a:spcPct val="150000"/>
              </a:lnSpc>
              <a:buFont typeface="Courier New" panose="02070309020205020404" pitchFamily="49" charset="0"/>
              <a:buChar char="o"/>
            </a:pPr>
            <a:endParaRPr lang="pl-PL" sz="1800" dirty="0">
              <a:solidFill>
                <a:schemeClr val="accent2">
                  <a:lumMod val="25000"/>
                </a:schemeClr>
              </a:solidFill>
              <a:latin typeface="Open Sans" panose="020B0606030504020204" pitchFamily="34" charset="0"/>
              <a:cs typeface="Open Sans" panose="020B0606030504020204" pitchFamily="34" charset="0"/>
            </a:endParaRPr>
          </a:p>
          <a:p>
            <a:pPr marL="0" indent="0">
              <a:lnSpc>
                <a:spcPct val="150000"/>
              </a:lnSpc>
              <a:buNone/>
            </a:pPr>
            <a:endParaRPr lang="pl-PL" sz="1800" dirty="0"/>
          </a:p>
        </p:txBody>
      </p:sp>
      <p:sp>
        <p:nvSpPr>
          <p:cNvPr id="4" name="Symbol zastępczy numeru slajdu 3">
            <a:extLst>
              <a:ext uri="{FF2B5EF4-FFF2-40B4-BE49-F238E27FC236}">
                <a16:creationId xmlns:a16="http://schemas.microsoft.com/office/drawing/2014/main" id="{DDE8966F-BC57-BC77-802F-598B3DEF3CC4}"/>
              </a:ext>
            </a:extLst>
          </p:cNvPr>
          <p:cNvSpPr>
            <a:spLocks noGrp="1"/>
          </p:cNvSpPr>
          <p:nvPr>
            <p:ph type="sldNum" sz="quarter" idx="10"/>
          </p:nvPr>
        </p:nvSpPr>
        <p:spPr/>
        <p:txBody>
          <a:bodyPr/>
          <a:lstStyle/>
          <a:p>
            <a:fld id="{EB4015AA-59F6-416B-87A6-8E3D940284E2}" type="slidenum">
              <a:rPr lang="pl-PL" smtClean="0"/>
              <a:pPr/>
              <a:t>44</a:t>
            </a:fld>
            <a:endParaRPr lang="pl-PL" dirty="0"/>
          </a:p>
        </p:txBody>
      </p:sp>
    </p:spTree>
    <p:extLst>
      <p:ext uri="{BB962C8B-B14F-4D97-AF65-F5344CB8AC3E}">
        <p14:creationId xmlns:p14="http://schemas.microsoft.com/office/powerpoint/2010/main" val="3675644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627DCD-C531-F7C8-6F77-681515623816}"/>
              </a:ext>
            </a:extLst>
          </p:cNvPr>
          <p:cNvSpPr>
            <a:spLocks noGrp="1"/>
          </p:cNvSpPr>
          <p:nvPr>
            <p:ph type="title"/>
          </p:nvPr>
        </p:nvSpPr>
        <p:spPr>
          <a:xfrm>
            <a:off x="1169420" y="816318"/>
            <a:ext cx="9852728" cy="419248"/>
          </a:xfrm>
        </p:spPr>
        <p:txBody>
          <a:bodyPr>
            <a:normAutofit/>
          </a:bodyPr>
          <a:lstStyle/>
          <a:p>
            <a:r>
              <a:rPr lang="pl-PL" sz="2800" dirty="0">
                <a:latin typeface="Open Sans" panose="020B0606030504020204" pitchFamily="34" charset="0"/>
                <a:cs typeface="Open Sans" panose="020B0606030504020204" pitchFamily="34" charset="0"/>
              </a:rPr>
              <a:t>Zasada konkurencyjności cd. 2</a:t>
            </a:r>
            <a:endParaRPr lang="pl-PL" sz="2800" dirty="0"/>
          </a:p>
        </p:txBody>
      </p:sp>
      <p:sp>
        <p:nvSpPr>
          <p:cNvPr id="3" name="Symbol zastępczy zawartości 2">
            <a:extLst>
              <a:ext uri="{FF2B5EF4-FFF2-40B4-BE49-F238E27FC236}">
                <a16:creationId xmlns:a16="http://schemas.microsoft.com/office/drawing/2014/main" id="{AF9A4017-D78C-B031-0C87-0B8FB7B0026C}"/>
              </a:ext>
            </a:extLst>
          </p:cNvPr>
          <p:cNvSpPr>
            <a:spLocks noGrp="1"/>
          </p:cNvSpPr>
          <p:nvPr>
            <p:ph idx="1"/>
          </p:nvPr>
        </p:nvSpPr>
        <p:spPr>
          <a:xfrm>
            <a:off x="585627" y="1376822"/>
            <a:ext cx="10651798" cy="4245613"/>
          </a:xfrm>
        </p:spPr>
        <p:txBody>
          <a:bodyPr>
            <a:normAutofit fontScale="25000" lnSpcReduction="20000"/>
          </a:bodyPr>
          <a:lstStyle/>
          <a:p>
            <a:pPr>
              <a:lnSpc>
                <a:spcPct val="170000"/>
              </a:lnSpc>
              <a:buFont typeface="Courier New" panose="02070309020205020404" pitchFamily="49" charset="0"/>
              <a:buChar char="o"/>
            </a:pPr>
            <a:r>
              <a:rPr lang="pl-PL" sz="7200" dirty="0">
                <a:solidFill>
                  <a:schemeClr val="accent2">
                    <a:lumMod val="25000"/>
                  </a:schemeClr>
                </a:solidFill>
                <a:latin typeface="Open Sans" panose="020B0606030504020204" pitchFamily="34" charset="0"/>
                <a:cs typeface="Open Sans" panose="020B0606030504020204" pitchFamily="34" charset="0"/>
              </a:rPr>
              <a:t>Zasady konkurencyjności (wyłączenia) nie stosuje się m.in. do:</a:t>
            </a:r>
          </a:p>
          <a:p>
            <a:pPr marL="0" indent="0">
              <a:lnSpc>
                <a:spcPct val="170000"/>
              </a:lnSpc>
              <a:buNone/>
            </a:pPr>
            <a:r>
              <a:rPr lang="pl-PL" sz="7200" dirty="0">
                <a:solidFill>
                  <a:schemeClr val="accent2">
                    <a:lumMod val="25000"/>
                  </a:schemeClr>
                </a:solidFill>
                <a:latin typeface="Open Sans" panose="020B0606030504020204" pitchFamily="34" charset="0"/>
                <a:cs typeface="Open Sans" panose="020B0606030504020204" pitchFamily="34" charset="0"/>
              </a:rPr>
              <a:t>a) zamówień, których wartość nie przekracza kwoty 80.000 zł netto,</a:t>
            </a:r>
          </a:p>
          <a:p>
            <a:pPr marL="0" indent="0">
              <a:lnSpc>
                <a:spcPct val="170000"/>
              </a:lnSpc>
              <a:buNone/>
            </a:pPr>
            <a:r>
              <a:rPr lang="pl-PL" sz="7200" dirty="0">
                <a:solidFill>
                  <a:schemeClr val="accent2">
                    <a:lumMod val="25000"/>
                  </a:schemeClr>
                </a:solidFill>
                <a:latin typeface="Open Sans" panose="020B0606030504020204" pitchFamily="34" charset="0"/>
                <a:cs typeface="Open Sans" panose="020B0606030504020204" pitchFamily="34" charset="0"/>
              </a:rPr>
              <a:t>b) zamówień udzielanych na podstawie ustawy z dnia 11 września 2019 r. Prawo zamówień publicznych </a:t>
            </a:r>
          </a:p>
          <a:p>
            <a:pPr marL="0" indent="0">
              <a:lnSpc>
                <a:spcPct val="170000"/>
              </a:lnSpc>
              <a:buNone/>
            </a:pPr>
            <a:r>
              <a:rPr lang="pl-PL" sz="7200" dirty="0">
                <a:solidFill>
                  <a:schemeClr val="accent2">
                    <a:lumMod val="25000"/>
                  </a:schemeClr>
                </a:solidFill>
                <a:latin typeface="Open Sans" panose="020B0606030504020204" pitchFamily="34" charset="0"/>
                <a:cs typeface="Open Sans" panose="020B0606030504020204" pitchFamily="34" charset="0"/>
              </a:rPr>
              <a:t>c) zamówień o przedmiocie określonym w art. 9-14 </a:t>
            </a:r>
            <a:r>
              <a:rPr lang="pl-PL" sz="7200" dirty="0" err="1">
                <a:solidFill>
                  <a:schemeClr val="accent2">
                    <a:lumMod val="25000"/>
                  </a:schemeClr>
                </a:solidFill>
                <a:latin typeface="Open Sans" panose="020B0606030504020204" pitchFamily="34" charset="0"/>
                <a:cs typeface="Open Sans" panose="020B0606030504020204" pitchFamily="34" charset="0"/>
              </a:rPr>
              <a:t>Pzp</a:t>
            </a:r>
            <a:r>
              <a:rPr lang="pl-PL" sz="7200" dirty="0">
                <a:solidFill>
                  <a:schemeClr val="accent2">
                    <a:lumMod val="25000"/>
                  </a:schemeClr>
                </a:solidFill>
                <a:latin typeface="Open Sans" panose="020B0606030504020204" pitchFamily="34" charset="0"/>
                <a:cs typeface="Open Sans" panose="020B0606030504020204" pitchFamily="34" charset="0"/>
              </a:rPr>
              <a:t>,</a:t>
            </a:r>
          </a:p>
          <a:p>
            <a:pPr marL="0" indent="0">
              <a:lnSpc>
                <a:spcPct val="170000"/>
              </a:lnSpc>
              <a:buNone/>
            </a:pPr>
            <a:r>
              <a:rPr lang="pl-PL" sz="7200" dirty="0">
                <a:solidFill>
                  <a:schemeClr val="accent2">
                    <a:lumMod val="25000"/>
                  </a:schemeClr>
                </a:solidFill>
                <a:latin typeface="Open Sans" panose="020B0606030504020204" pitchFamily="34" charset="0"/>
                <a:cs typeface="Open Sans" panose="020B0606030504020204" pitchFamily="34" charset="0"/>
              </a:rPr>
              <a:t>d) zamówień, których przedmiotem są usługi świadczone w zakresie prac badawczo-rozwojowych prowadzonych w projekcie przez osoby fizyczne wskazane w zatwierdzonym wniosku o dofinansowanie projektu, posiadające wymagane kwalifikacje, pozwalające na przeprowadzenie prac badawczo-rozwojowych zgodnie z tym wnioskiem,</a:t>
            </a:r>
          </a:p>
          <a:p>
            <a:pPr marL="0" indent="0" algn="just">
              <a:buNone/>
            </a:pPr>
            <a:endParaRPr lang="pl-PL" sz="1800" b="0" i="0" u="none" strike="noStrike" baseline="0" dirty="0">
              <a:solidFill>
                <a:srgbClr val="FF0000"/>
              </a:solidFill>
              <a:latin typeface="ArialMT"/>
            </a:endParaRPr>
          </a:p>
          <a:p>
            <a:pPr>
              <a:lnSpc>
                <a:spcPct val="150000"/>
              </a:lnSpc>
              <a:buFont typeface="Courier New" panose="02070309020205020404" pitchFamily="49" charset="0"/>
              <a:buChar char="o"/>
            </a:pPr>
            <a:endParaRPr lang="pl-PL" sz="1800" dirty="0">
              <a:solidFill>
                <a:schemeClr val="accent2">
                  <a:lumMod val="25000"/>
                </a:schemeClr>
              </a:solidFill>
              <a:latin typeface="Open Sans" panose="020B0606030504020204" pitchFamily="34" charset="0"/>
              <a:cs typeface="Open Sans" panose="020B0606030504020204" pitchFamily="34" charset="0"/>
            </a:endParaRPr>
          </a:p>
          <a:p>
            <a:pPr>
              <a:lnSpc>
                <a:spcPct val="150000"/>
              </a:lnSpc>
              <a:buFont typeface="Courier New" panose="02070309020205020404" pitchFamily="49" charset="0"/>
              <a:buChar char="o"/>
            </a:pPr>
            <a:endParaRPr lang="pl-PL" sz="1800" dirty="0">
              <a:solidFill>
                <a:schemeClr val="accent2">
                  <a:lumMod val="25000"/>
                </a:schemeClr>
              </a:solidFill>
              <a:latin typeface="Open Sans" panose="020B0606030504020204" pitchFamily="34" charset="0"/>
              <a:cs typeface="Open Sans" panose="020B0606030504020204" pitchFamily="34" charset="0"/>
            </a:endParaRPr>
          </a:p>
          <a:p>
            <a:pPr>
              <a:lnSpc>
                <a:spcPct val="150000"/>
              </a:lnSpc>
              <a:buFont typeface="Courier New" panose="02070309020205020404" pitchFamily="49" charset="0"/>
              <a:buChar char="o"/>
            </a:pPr>
            <a:endParaRPr lang="pl-PL" sz="1800" dirty="0">
              <a:solidFill>
                <a:schemeClr val="accent2">
                  <a:lumMod val="25000"/>
                </a:schemeClr>
              </a:solidFill>
              <a:latin typeface="Open Sans" panose="020B0606030504020204" pitchFamily="34" charset="0"/>
              <a:cs typeface="Open Sans" panose="020B0606030504020204" pitchFamily="34" charset="0"/>
            </a:endParaRPr>
          </a:p>
          <a:p>
            <a:pPr marL="0" indent="0">
              <a:lnSpc>
                <a:spcPct val="150000"/>
              </a:lnSpc>
              <a:buNone/>
            </a:pPr>
            <a:endParaRPr lang="pl-PL" sz="1800" dirty="0"/>
          </a:p>
        </p:txBody>
      </p:sp>
      <p:sp>
        <p:nvSpPr>
          <p:cNvPr id="4" name="Symbol zastępczy numeru slajdu 3">
            <a:extLst>
              <a:ext uri="{FF2B5EF4-FFF2-40B4-BE49-F238E27FC236}">
                <a16:creationId xmlns:a16="http://schemas.microsoft.com/office/drawing/2014/main" id="{DDE8966F-BC57-BC77-802F-598B3DEF3CC4}"/>
              </a:ext>
            </a:extLst>
          </p:cNvPr>
          <p:cNvSpPr>
            <a:spLocks noGrp="1"/>
          </p:cNvSpPr>
          <p:nvPr>
            <p:ph type="sldNum" sz="quarter" idx="10"/>
          </p:nvPr>
        </p:nvSpPr>
        <p:spPr/>
        <p:txBody>
          <a:bodyPr/>
          <a:lstStyle/>
          <a:p>
            <a:fld id="{EB4015AA-59F6-416B-87A6-8E3D940284E2}" type="slidenum">
              <a:rPr lang="pl-PL" smtClean="0"/>
              <a:pPr/>
              <a:t>45</a:t>
            </a:fld>
            <a:endParaRPr lang="pl-PL" dirty="0"/>
          </a:p>
        </p:txBody>
      </p:sp>
    </p:spTree>
    <p:extLst>
      <p:ext uri="{BB962C8B-B14F-4D97-AF65-F5344CB8AC3E}">
        <p14:creationId xmlns:p14="http://schemas.microsoft.com/office/powerpoint/2010/main" val="30450982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DDE8966F-BC57-BC77-802F-598B3DEF3CC4}"/>
              </a:ext>
            </a:extLst>
          </p:cNvPr>
          <p:cNvSpPr>
            <a:spLocks noGrp="1"/>
          </p:cNvSpPr>
          <p:nvPr>
            <p:ph type="sldNum" sz="quarter" idx="10"/>
          </p:nvPr>
        </p:nvSpPr>
        <p:spPr/>
        <p:txBody>
          <a:bodyPr/>
          <a:lstStyle/>
          <a:p>
            <a:fld id="{EB4015AA-59F6-416B-87A6-8E3D940284E2}" type="slidenum">
              <a:rPr lang="pl-PL" smtClean="0"/>
              <a:pPr/>
              <a:t>46</a:t>
            </a:fld>
            <a:endParaRPr lang="pl-PL" dirty="0"/>
          </a:p>
        </p:txBody>
      </p:sp>
      <p:sp>
        <p:nvSpPr>
          <p:cNvPr id="3" name="Symbol zastępczy zawartości 2">
            <a:extLst>
              <a:ext uri="{FF2B5EF4-FFF2-40B4-BE49-F238E27FC236}">
                <a16:creationId xmlns:a16="http://schemas.microsoft.com/office/drawing/2014/main" id="{AF9A4017-D78C-B031-0C87-0B8FB7B0026C}"/>
              </a:ext>
            </a:extLst>
          </p:cNvPr>
          <p:cNvSpPr>
            <a:spLocks noGrp="1"/>
          </p:cNvSpPr>
          <p:nvPr>
            <p:ph idx="1"/>
          </p:nvPr>
        </p:nvSpPr>
        <p:spPr>
          <a:xfrm>
            <a:off x="954143" y="1356527"/>
            <a:ext cx="10283282" cy="5175035"/>
          </a:xfrm>
        </p:spPr>
        <p:txBody>
          <a:bodyPr>
            <a:normAutofit/>
          </a:bodyPr>
          <a:lstStyle/>
          <a:p>
            <a:pPr>
              <a:lnSpc>
                <a:spcPct val="150000"/>
              </a:lnSpc>
              <a:buFont typeface="Courier New" panose="02070309020205020404" pitchFamily="49" charset="0"/>
              <a:buChar char="o"/>
            </a:pPr>
            <a:r>
              <a:rPr lang="pl-PL" sz="1800" dirty="0">
                <a:solidFill>
                  <a:schemeClr val="accent2">
                    <a:lumMod val="25000"/>
                  </a:schemeClr>
                </a:solidFill>
                <a:latin typeface="Open Sans" panose="020B0606030504020204" pitchFamily="34" charset="0"/>
                <a:ea typeface="Open Sans" panose="020B0606030504020204" pitchFamily="34" charset="0"/>
                <a:cs typeface="Open Sans" panose="020B0606030504020204" pitchFamily="34" charset="0"/>
              </a:rPr>
              <a:t>Jeżeli zaoferowana cena lub koszt wydają się rażąco niskie w stosunku do przedmiotu zamówienia, </a:t>
            </a:r>
            <a:r>
              <a:rPr lang="pl-PL" sz="1800" b="1" dirty="0">
                <a:solidFill>
                  <a:schemeClr val="accent2">
                    <a:lumMod val="25000"/>
                  </a:schemeClr>
                </a:solidFill>
                <a:latin typeface="Open Sans" panose="020B0606030504020204" pitchFamily="34" charset="0"/>
                <a:ea typeface="Open Sans" panose="020B0606030504020204" pitchFamily="34" charset="0"/>
                <a:cs typeface="Open Sans" panose="020B0606030504020204" pitchFamily="34" charset="0"/>
              </a:rPr>
              <a:t>tj. różnią się o więcej niż 30% od średniej arytmetycznej cen wszystkich </a:t>
            </a:r>
            <a:r>
              <a:rPr lang="pl-PL" sz="1800" b="1" u="sng" dirty="0">
                <a:solidFill>
                  <a:schemeClr val="accent2">
                    <a:lumMod val="25000"/>
                  </a:schemeClr>
                </a:solidFill>
                <a:latin typeface="Open Sans" panose="020B0606030504020204" pitchFamily="34" charset="0"/>
                <a:ea typeface="Open Sans" panose="020B0606030504020204" pitchFamily="34" charset="0"/>
                <a:cs typeface="Open Sans" panose="020B0606030504020204" pitchFamily="34" charset="0"/>
              </a:rPr>
              <a:t>ważnych ofert niepodlegających odrzuceniu</a:t>
            </a:r>
            <a:r>
              <a:rPr lang="pl-PL" sz="1800" b="1" dirty="0">
                <a:solidFill>
                  <a:schemeClr val="accent2">
                    <a:lumMod val="25000"/>
                  </a:schemeClr>
                </a:solidFill>
                <a:latin typeface="Open Sans" panose="020B0606030504020204" pitchFamily="34" charset="0"/>
                <a:ea typeface="Open Sans" panose="020B0606030504020204" pitchFamily="34" charset="0"/>
                <a:cs typeface="Open Sans" panose="020B0606030504020204" pitchFamily="34" charset="0"/>
              </a:rPr>
              <a:t>, </a:t>
            </a:r>
            <a:r>
              <a:rPr lang="pl-PL" sz="1800" dirty="0">
                <a:solidFill>
                  <a:schemeClr val="accent2">
                    <a:lumMod val="25000"/>
                  </a:schemeClr>
                </a:solidFill>
                <a:latin typeface="Open Sans" panose="020B0606030504020204" pitchFamily="34" charset="0"/>
                <a:ea typeface="Open Sans" panose="020B0606030504020204" pitchFamily="34" charset="0"/>
                <a:cs typeface="Open Sans" panose="020B0606030504020204" pitchFamily="34" charset="0"/>
              </a:rPr>
              <a:t>lub budzą wątpliwości zamawiającego co do możliwości wykonania przedmiotu zamówienia zgodnie z wymaganiami określonymi w zapytaniu ofertowym lub wynikającymi z odrębnych przepisów, zamawiający żąda od wykonawcy złożenia w wyznaczonym terminie wyjaśnień, w tym złożenia dowodów w zakresie wyliczenia ceny lub kosztu. Zamawiający ocenia te wyjaśnienia w konsultacji z wykonawcą i może odrzucić tę ofertę wyłącznie w przypadku, gdy złożone wyjaśnienia wraz z dowodami nie uzasadniają podanej ceny lub kosztu w tej ofercie.</a:t>
            </a:r>
          </a:p>
          <a:p>
            <a:pPr>
              <a:lnSpc>
                <a:spcPct val="150000"/>
              </a:lnSpc>
              <a:buFont typeface="Courier New" panose="02070309020205020404" pitchFamily="49" charset="0"/>
              <a:buChar char="o"/>
            </a:pPr>
            <a:endParaRPr lang="pl-PL" sz="1800" dirty="0">
              <a:solidFill>
                <a:schemeClr val="accent2">
                  <a:lumMod val="25000"/>
                </a:schemeClr>
              </a:solidFill>
              <a:latin typeface="Open Sans" panose="020B0606030504020204" pitchFamily="34" charset="0"/>
              <a:cs typeface="Open Sans" panose="020B0606030504020204" pitchFamily="34" charset="0"/>
            </a:endParaRPr>
          </a:p>
          <a:p>
            <a:pPr>
              <a:lnSpc>
                <a:spcPct val="150000"/>
              </a:lnSpc>
              <a:buFont typeface="Courier New" panose="02070309020205020404" pitchFamily="49" charset="0"/>
              <a:buChar char="o"/>
            </a:pPr>
            <a:endParaRPr lang="pl-PL" sz="1800" dirty="0">
              <a:solidFill>
                <a:schemeClr val="accent2">
                  <a:lumMod val="25000"/>
                </a:schemeClr>
              </a:solidFill>
              <a:latin typeface="Open Sans" panose="020B0606030504020204" pitchFamily="34" charset="0"/>
              <a:cs typeface="Open Sans" panose="020B0606030504020204" pitchFamily="34" charset="0"/>
            </a:endParaRPr>
          </a:p>
          <a:p>
            <a:pPr marL="0" indent="0">
              <a:lnSpc>
                <a:spcPct val="150000"/>
              </a:lnSpc>
              <a:buNone/>
            </a:pPr>
            <a:endParaRPr lang="pl-PL" sz="1800" dirty="0"/>
          </a:p>
        </p:txBody>
      </p:sp>
      <p:sp>
        <p:nvSpPr>
          <p:cNvPr id="2" name="Tytuł 1">
            <a:extLst>
              <a:ext uri="{FF2B5EF4-FFF2-40B4-BE49-F238E27FC236}">
                <a16:creationId xmlns:a16="http://schemas.microsoft.com/office/drawing/2014/main" id="{BE627DCD-C531-F7C8-6F77-681515623816}"/>
              </a:ext>
            </a:extLst>
          </p:cNvPr>
          <p:cNvSpPr>
            <a:spLocks noGrp="1"/>
          </p:cNvSpPr>
          <p:nvPr>
            <p:ph type="title"/>
          </p:nvPr>
        </p:nvSpPr>
        <p:spPr/>
        <p:txBody>
          <a:bodyPr>
            <a:normAutofit/>
          </a:bodyPr>
          <a:lstStyle/>
          <a:p>
            <a:r>
              <a:rPr lang="pl-PL" sz="2800" dirty="0">
                <a:latin typeface="Open Sans" panose="020B0606030504020204" pitchFamily="34" charset="0"/>
                <a:cs typeface="Open Sans" panose="020B0606030504020204" pitchFamily="34" charset="0"/>
              </a:rPr>
              <a:t>Badanie rażąco niskiej ceny</a:t>
            </a:r>
            <a:br>
              <a:rPr lang="pl-PL" sz="2800" dirty="0">
                <a:latin typeface="Open Sans" panose="020B0606030504020204" pitchFamily="34" charset="0"/>
                <a:cs typeface="Open Sans" panose="020B0606030504020204" pitchFamily="34" charset="0"/>
              </a:rPr>
            </a:br>
            <a:endParaRPr lang="pl-PL" sz="2800" dirty="0">
              <a:latin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070610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627DCD-C531-F7C8-6F77-681515623816}"/>
              </a:ext>
            </a:extLst>
          </p:cNvPr>
          <p:cNvSpPr>
            <a:spLocks noGrp="1"/>
          </p:cNvSpPr>
          <p:nvPr>
            <p:ph type="title"/>
          </p:nvPr>
        </p:nvSpPr>
        <p:spPr>
          <a:xfrm>
            <a:off x="1168613" y="850899"/>
            <a:ext cx="9852728" cy="979757"/>
          </a:xfrm>
        </p:spPr>
        <p:txBody>
          <a:bodyPr>
            <a:normAutofit/>
          </a:bodyPr>
          <a:lstStyle/>
          <a:p>
            <a:r>
              <a:rPr lang="pl-PL" sz="2800" dirty="0">
                <a:latin typeface="Open Sans" panose="020B0606030504020204" pitchFamily="34" charset="0"/>
                <a:cs typeface="Open Sans" panose="020B0606030504020204" pitchFamily="34" charset="0"/>
              </a:rPr>
              <a:t>Badanie rażąco niskiej ceny cd. </a:t>
            </a:r>
            <a:br>
              <a:rPr lang="pl-PL" sz="2800" dirty="0">
                <a:solidFill>
                  <a:srgbClr val="FF0000"/>
                </a:solidFill>
              </a:rPr>
            </a:br>
            <a:endParaRPr lang="pl-PL" sz="2800" dirty="0">
              <a:solidFill>
                <a:srgbClr val="FF0000"/>
              </a:solidFill>
            </a:endParaRPr>
          </a:p>
        </p:txBody>
      </p:sp>
      <p:sp>
        <p:nvSpPr>
          <p:cNvPr id="3" name="Symbol zastępczy zawartości 2">
            <a:extLst>
              <a:ext uri="{FF2B5EF4-FFF2-40B4-BE49-F238E27FC236}">
                <a16:creationId xmlns:a16="http://schemas.microsoft.com/office/drawing/2014/main" id="{AF9A4017-D78C-B031-0C87-0B8FB7B0026C}"/>
              </a:ext>
            </a:extLst>
          </p:cNvPr>
          <p:cNvSpPr>
            <a:spLocks noGrp="1"/>
          </p:cNvSpPr>
          <p:nvPr>
            <p:ph idx="1"/>
          </p:nvPr>
        </p:nvSpPr>
        <p:spPr>
          <a:xfrm>
            <a:off x="954143" y="1356527"/>
            <a:ext cx="10283282" cy="4160695"/>
          </a:xfrm>
        </p:spPr>
        <p:txBody>
          <a:bodyPr>
            <a:normAutofit/>
          </a:bodyPr>
          <a:lstStyle/>
          <a:p>
            <a:pPr marL="0" indent="0">
              <a:lnSpc>
                <a:spcPct val="150000"/>
              </a:lnSpc>
              <a:buNone/>
            </a:pPr>
            <a:r>
              <a:rPr lang="pl-PL" sz="1800" dirty="0">
                <a:solidFill>
                  <a:schemeClr val="accent2">
                    <a:lumMod val="25000"/>
                  </a:schemeClr>
                </a:solidFill>
                <a:latin typeface="Open Sans" panose="020B0606030504020204" pitchFamily="34" charset="0"/>
                <a:ea typeface="Open Sans" panose="020B0606030504020204" pitchFamily="34" charset="0"/>
                <a:cs typeface="Open Sans" panose="020B0606030504020204" pitchFamily="34" charset="0"/>
              </a:rPr>
              <a:t>UWAGA!</a:t>
            </a:r>
          </a:p>
          <a:p>
            <a:pPr marL="0" indent="0">
              <a:lnSpc>
                <a:spcPct val="150000"/>
              </a:lnSpc>
              <a:buNone/>
            </a:pPr>
            <a:r>
              <a:rPr lang="pl-PL" sz="1800" dirty="0">
                <a:solidFill>
                  <a:schemeClr val="accent2">
                    <a:lumMod val="25000"/>
                  </a:schemeClr>
                </a:solidFill>
                <a:latin typeface="Open Sans" panose="020B0606030504020204" pitchFamily="34" charset="0"/>
                <a:ea typeface="Open Sans" panose="020B0606030504020204" pitchFamily="34" charset="0"/>
                <a:cs typeface="Open Sans" panose="020B0606030504020204" pitchFamily="34" charset="0"/>
              </a:rPr>
              <a:t>Oferty, które sprawiały wrażenie rażąco niskich w stosunku do robót budowlanych/dostaw/usług, zostały odrzucone, ale przed odrzuceniem tych ofert Zamawiający nie zwrócił się z pisemnym zapytaniem do zainteresowanych oferentów (np. żądając przedstawienia szczegółowych informacji dotyczących elementów składowych oferty, które uważa za istotne) lub takie zapytanie istnieje, ale Zamawiający nie jest w stanie dowieść, że dokonał oceny odpowiedzi udzielonych przez zainteresowanych oferentów (korekta 25%).</a:t>
            </a:r>
          </a:p>
          <a:p>
            <a:pPr>
              <a:lnSpc>
                <a:spcPct val="150000"/>
              </a:lnSpc>
              <a:buFont typeface="Courier New" panose="02070309020205020404" pitchFamily="49" charset="0"/>
              <a:buChar char="o"/>
            </a:pPr>
            <a:endParaRPr lang="pl-PL" sz="1800" dirty="0">
              <a:solidFill>
                <a:schemeClr val="accent2">
                  <a:lumMod val="25000"/>
                </a:schemeClr>
              </a:solidFill>
              <a:latin typeface="Open Sans" panose="020B0606030504020204" pitchFamily="34" charset="0"/>
              <a:cs typeface="Open Sans" panose="020B0606030504020204" pitchFamily="34" charset="0"/>
            </a:endParaRPr>
          </a:p>
          <a:p>
            <a:pPr>
              <a:lnSpc>
                <a:spcPct val="150000"/>
              </a:lnSpc>
              <a:buFont typeface="Courier New" panose="02070309020205020404" pitchFamily="49" charset="0"/>
              <a:buChar char="o"/>
            </a:pPr>
            <a:endParaRPr lang="pl-PL" sz="1800" dirty="0">
              <a:solidFill>
                <a:schemeClr val="accent2">
                  <a:lumMod val="25000"/>
                </a:schemeClr>
              </a:solidFill>
              <a:latin typeface="Open Sans" panose="020B0606030504020204" pitchFamily="34" charset="0"/>
              <a:cs typeface="Open Sans" panose="020B0606030504020204" pitchFamily="34" charset="0"/>
            </a:endParaRPr>
          </a:p>
          <a:p>
            <a:pPr marL="0" indent="0">
              <a:lnSpc>
                <a:spcPct val="150000"/>
              </a:lnSpc>
              <a:buNone/>
            </a:pPr>
            <a:endParaRPr lang="pl-PL" sz="1800" dirty="0"/>
          </a:p>
        </p:txBody>
      </p:sp>
      <p:sp>
        <p:nvSpPr>
          <p:cNvPr id="4" name="Symbol zastępczy numeru slajdu 3">
            <a:extLst>
              <a:ext uri="{FF2B5EF4-FFF2-40B4-BE49-F238E27FC236}">
                <a16:creationId xmlns:a16="http://schemas.microsoft.com/office/drawing/2014/main" id="{DDE8966F-BC57-BC77-802F-598B3DEF3CC4}"/>
              </a:ext>
            </a:extLst>
          </p:cNvPr>
          <p:cNvSpPr>
            <a:spLocks noGrp="1"/>
          </p:cNvSpPr>
          <p:nvPr>
            <p:ph type="sldNum" sz="quarter" idx="10"/>
          </p:nvPr>
        </p:nvSpPr>
        <p:spPr/>
        <p:txBody>
          <a:bodyPr/>
          <a:lstStyle/>
          <a:p>
            <a:fld id="{EB4015AA-59F6-416B-87A6-8E3D940284E2}" type="slidenum">
              <a:rPr lang="pl-PL" smtClean="0"/>
              <a:pPr/>
              <a:t>47</a:t>
            </a:fld>
            <a:endParaRPr lang="pl-PL" dirty="0"/>
          </a:p>
        </p:txBody>
      </p:sp>
    </p:spTree>
    <p:extLst>
      <p:ext uri="{BB962C8B-B14F-4D97-AF65-F5344CB8AC3E}">
        <p14:creationId xmlns:p14="http://schemas.microsoft.com/office/powerpoint/2010/main" val="40065209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4DCAC-3E67-5099-82B2-0FC1A86C2DDD}"/>
            </a:ext>
          </a:extLst>
        </p:cNvPr>
        <p:cNvGrpSpPr/>
        <p:nvPr/>
      </p:nvGrpSpPr>
      <p:grpSpPr>
        <a:xfrm>
          <a:off x="0" y="0"/>
          <a:ext cx="0" cy="0"/>
          <a:chOff x="0" y="0"/>
          <a:chExt cx="0" cy="0"/>
        </a:xfrm>
      </p:grpSpPr>
      <p:pic>
        <p:nvPicPr>
          <p:cNvPr id="22" name="Obraz 21">
            <a:extLst>
              <a:ext uri="{FF2B5EF4-FFF2-40B4-BE49-F238E27FC236}">
                <a16:creationId xmlns:a16="http://schemas.microsoft.com/office/drawing/2014/main" id="{003BBFBD-B6C7-2FB1-EA34-CF1373E3540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7" y="0"/>
            <a:ext cx="12184573" cy="6858000"/>
          </a:xfrm>
          <a:prstGeom prst="rect">
            <a:avLst/>
          </a:prstGeom>
        </p:spPr>
      </p:pic>
      <p:sp>
        <p:nvSpPr>
          <p:cNvPr id="13" name="Tytuł 12">
            <a:extLst>
              <a:ext uri="{FF2B5EF4-FFF2-40B4-BE49-F238E27FC236}">
                <a16:creationId xmlns:a16="http://schemas.microsoft.com/office/drawing/2014/main" id="{DF924B75-CA0A-5D0A-4510-C296611A03B0}"/>
              </a:ext>
            </a:extLst>
          </p:cNvPr>
          <p:cNvSpPr txBox="1">
            <a:spLocks noGrp="1"/>
          </p:cNvSpPr>
          <p:nvPr>
            <p:ph type="title" idx="4294967295"/>
          </p:nvPr>
        </p:nvSpPr>
        <p:spPr>
          <a:xfrm>
            <a:off x="1669030" y="2621365"/>
            <a:ext cx="8311550"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pl-PL" sz="4000" b="1" i="0" u="none" strike="noStrike" kern="1200" cap="none" spc="0" normalizeH="0" baseline="0" noProof="0" dirty="0">
                <a:ln>
                  <a:noFill/>
                </a:ln>
                <a:solidFill>
                  <a:srgbClr val="003399"/>
                </a:solidFill>
                <a:effectLst/>
                <a:uLnTx/>
                <a:uFillTx/>
                <a:latin typeface="Open Sans" panose="020B0606030504020204" pitchFamily="34" charset="0"/>
                <a:ea typeface="Open Sans" panose="020B0606030504020204" pitchFamily="34" charset="0"/>
                <a:cs typeface="Open Sans" panose="020B0606030504020204" pitchFamily="34" charset="0"/>
                <a:hlinkClick r:id="rId4"/>
              </a:rPr>
              <a:t>Wytyczne dotyczące sposobu korygowania nieprawidłowości na lata 2021-2027</a:t>
            </a:r>
            <a:endParaRPr kumimoji="0" lang="pl-PL" sz="4000" b="1" i="0" u="none" strike="noStrike" kern="1200" cap="none" spc="0" normalizeH="0" baseline="0" noProof="0" dirty="0">
              <a:ln>
                <a:noFill/>
              </a:ln>
              <a:solidFill>
                <a:srgbClr val="003399"/>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Symbol zastępczy numeru slajdu 3">
            <a:extLst>
              <a:ext uri="{FF2B5EF4-FFF2-40B4-BE49-F238E27FC236}">
                <a16:creationId xmlns:a16="http://schemas.microsoft.com/office/drawing/2014/main" id="{7F1FBF07-6922-9718-492C-D64A2EBF6D03}"/>
              </a:ext>
            </a:extLst>
          </p:cNvPr>
          <p:cNvSpPr>
            <a:spLocks noGrp="1"/>
          </p:cNvSpPr>
          <p:nvPr>
            <p:ph type="sldNum" sz="quarter" idx="12"/>
          </p:nvPr>
        </p:nvSpPr>
        <p:spPr/>
        <p:txBody>
          <a:bodyPr/>
          <a:lstStyle/>
          <a:p>
            <a:fld id="{D74826D8-9DAC-44AE-A9FD-0EC949CD68D6}" type="slidenum">
              <a:rPr lang="pl-PL" smtClean="0">
                <a:solidFill>
                  <a:srgbClr val="003399"/>
                </a:solidFill>
              </a:rPr>
              <a:t>48</a:t>
            </a:fld>
            <a:endParaRPr lang="pl-PL" dirty="0">
              <a:solidFill>
                <a:srgbClr val="003399"/>
              </a:solidFill>
            </a:endParaRPr>
          </a:p>
        </p:txBody>
      </p:sp>
    </p:spTree>
    <p:extLst>
      <p:ext uri="{BB962C8B-B14F-4D97-AF65-F5344CB8AC3E}">
        <p14:creationId xmlns:p14="http://schemas.microsoft.com/office/powerpoint/2010/main" val="1515178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zawartości 5">
            <a:extLst>
              <a:ext uri="{FF2B5EF4-FFF2-40B4-BE49-F238E27FC236}">
                <a16:creationId xmlns:a16="http://schemas.microsoft.com/office/drawing/2014/main" id="{2AC9AC38-9DEA-4AE6-A16D-10E49FAEB80E}"/>
              </a:ext>
            </a:extLst>
          </p:cNvPr>
          <p:cNvSpPr>
            <a:spLocks noGrp="1"/>
          </p:cNvSpPr>
          <p:nvPr>
            <p:ph idx="1"/>
          </p:nvPr>
        </p:nvSpPr>
        <p:spPr>
          <a:xfrm>
            <a:off x="1149795" y="1212194"/>
            <a:ext cx="9892410" cy="4683533"/>
          </a:xfrm>
        </p:spPr>
        <p:txBody>
          <a:bodyPr>
            <a:noAutofit/>
          </a:bodyPr>
          <a:lstStyle/>
          <a:p>
            <a:pPr>
              <a:lnSpc>
                <a:spcPct val="150000"/>
              </a:lnSpc>
              <a:buFont typeface="Wingdings" panose="05000000000000000000" pitchFamily="2" charset="2"/>
              <a:buChar char="Ø"/>
            </a:pPr>
            <a:r>
              <a:rPr lang="pl-PL" sz="18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pl-PL" sz="1800" dirty="0">
                <a:solidFill>
                  <a:schemeClr val="accent2">
                    <a:lumMod val="25000"/>
                  </a:schemeClr>
                </a:solidFill>
                <a:cs typeface="Open Sans" panose="020B0606030504020204" pitchFamily="34" charset="0"/>
              </a:rPr>
              <a:t>Zgodnie z zapisami art. 9 Rozporządzenia ogólnego należy przestrzegać, na każdym z etapów wdrażania programów (tj. podczas przygotowywania, wdrażania, monitorowania, sprawozdawczości, ewaluacji, promocji i kontroli), zasad horyzontalnych, w tym równości szans kobiet i mężczyzn oraz równości szans i niedyskryminacji. Projekt musi być zgodny z wymogami Konwencji ONZ o Prawach Osób Niepełnosprawnych, realizowany z należytym poszanowaniem zasad równości, wolności wyboru, prawa do niezależnego życia, dostępności i zakazu wszelkich form segregacji. Inwestycje muszą wykazać zgodność działań odnośnie przestrzegania zobowiązań w zakresie praw człowieka, a mianowicie Kartą Praw Podstawowych (KPP), Europejskim Filarem Praw Społecznych, Strategią na rzecz praw osób niepełnosprawnych 2021-2030. Ponadto cele Funduszy należy realizować zgodnie z celem wspierania zrównoważonego rozwoju i zasady „nie czyń poważnych szkód”. </a:t>
            </a:r>
          </a:p>
          <a:p>
            <a:pPr marL="0" indent="0">
              <a:lnSpc>
                <a:spcPct val="150000"/>
              </a:lnSpc>
              <a:spcBef>
                <a:spcPts val="544"/>
              </a:spcBef>
              <a:spcAft>
                <a:spcPts val="544"/>
              </a:spcAft>
              <a:buNone/>
            </a:pPr>
            <a:endParaRPr lang="pl-PL" sz="18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50000"/>
              </a:lnSpc>
              <a:spcBef>
                <a:spcPts val="544"/>
              </a:spcBef>
              <a:spcAft>
                <a:spcPts val="544"/>
              </a:spcAft>
              <a:buNone/>
            </a:pPr>
            <a:endParaRPr lang="pl-PL" sz="18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50000"/>
              </a:lnSpc>
              <a:spcBef>
                <a:spcPts val="544"/>
              </a:spcBef>
              <a:spcAft>
                <a:spcPts val="544"/>
              </a:spcAft>
              <a:buNone/>
            </a:pPr>
            <a:endParaRPr lang="pl-PL"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1149795" y="310258"/>
            <a:ext cx="8491730" cy="979757"/>
          </a:xfrm>
        </p:spPr>
        <p:txBody>
          <a:bodyPr>
            <a:normAutofit/>
          </a:bodyPr>
          <a:lstStyle/>
          <a:p>
            <a:pPr defTabSz="727510">
              <a:lnSpc>
                <a:spcPct val="150000"/>
              </a:lnSpc>
              <a:spcBef>
                <a:spcPts val="544"/>
              </a:spcBef>
              <a:spcAft>
                <a:spcPts val="544"/>
              </a:spcAft>
              <a:defRPr/>
            </a:pPr>
            <a:r>
              <a:rPr lang="pl-PL" sz="28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Polityki horyzontalne </a:t>
            </a:r>
          </a:p>
        </p:txBody>
      </p:sp>
      <p:sp>
        <p:nvSpPr>
          <p:cNvPr id="2" name="Symbol zastępczy numeru slajdu 1">
            <a:extLst>
              <a:ext uri="{FF2B5EF4-FFF2-40B4-BE49-F238E27FC236}">
                <a16:creationId xmlns:a16="http://schemas.microsoft.com/office/drawing/2014/main" id="{0554F281-9211-D1D2-E5F2-94607688D3C5}"/>
              </a:ext>
            </a:extLst>
          </p:cNvPr>
          <p:cNvSpPr>
            <a:spLocks noGrp="1"/>
          </p:cNvSpPr>
          <p:nvPr>
            <p:ph type="sldNum" sz="quarter" idx="10"/>
          </p:nvPr>
        </p:nvSpPr>
        <p:spPr/>
        <p:txBody>
          <a:bodyPr/>
          <a:lstStyle/>
          <a:p>
            <a:fld id="{EB4015AA-59F6-416B-87A6-8E3D940284E2}" type="slidenum">
              <a:rPr lang="pl-PL" smtClean="0"/>
              <a:pPr/>
              <a:t>49</a:t>
            </a:fld>
            <a:endParaRPr lang="pl-PL" dirty="0"/>
          </a:p>
        </p:txBody>
      </p:sp>
    </p:spTree>
    <p:extLst>
      <p:ext uri="{BB962C8B-B14F-4D97-AF65-F5344CB8AC3E}">
        <p14:creationId xmlns:p14="http://schemas.microsoft.com/office/powerpoint/2010/main" val="4015757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1149795" y="718820"/>
            <a:ext cx="8491730" cy="979757"/>
          </a:xfrm>
        </p:spPr>
        <p:txBody>
          <a:bodyPr>
            <a:normAutofit/>
          </a:bodyPr>
          <a:lstStyle/>
          <a:p>
            <a:pPr defTabSz="727510">
              <a:lnSpc>
                <a:spcPct val="150000"/>
              </a:lnSpc>
              <a:spcBef>
                <a:spcPts val="544"/>
              </a:spcBef>
              <a:spcAft>
                <a:spcPts val="544"/>
              </a:spcAft>
              <a:defRPr/>
            </a:pPr>
            <a:r>
              <a:rPr lang="pl-PL" sz="28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Wniosek o płatność </a:t>
            </a:r>
          </a:p>
        </p:txBody>
      </p:sp>
      <p:sp>
        <p:nvSpPr>
          <p:cNvPr id="6" name="Symbol zastępczy zawartości 5">
            <a:extLst>
              <a:ext uri="{FF2B5EF4-FFF2-40B4-BE49-F238E27FC236}">
                <a16:creationId xmlns:a16="http://schemas.microsoft.com/office/drawing/2014/main" id="{2AC9AC38-9DEA-4AE6-A16D-10E49FAEB80E}"/>
              </a:ext>
            </a:extLst>
          </p:cNvPr>
          <p:cNvSpPr>
            <a:spLocks noGrp="1"/>
          </p:cNvSpPr>
          <p:nvPr>
            <p:ph idx="1"/>
          </p:nvPr>
        </p:nvSpPr>
        <p:spPr>
          <a:xfrm>
            <a:off x="1149795" y="1698577"/>
            <a:ext cx="9892410" cy="4683533"/>
          </a:xfrm>
        </p:spPr>
        <p:txBody>
          <a:bodyPr>
            <a:noAutofit/>
          </a:bodyPr>
          <a:lstStyle/>
          <a:p>
            <a:pPr>
              <a:lnSpc>
                <a:spcPct val="150000"/>
              </a:lnSpc>
              <a:spcBef>
                <a:spcPts val="544"/>
              </a:spcBef>
              <a:spcAft>
                <a:spcPts val="544"/>
              </a:spcAft>
              <a:buFont typeface="Wingdings" panose="05000000000000000000" pitchFamily="2" charset="2"/>
              <a:buChar char="ü"/>
            </a:pPr>
            <a:r>
              <a:rPr lang="pl-PL" sz="1800" dirty="0">
                <a:solidFill>
                  <a:srgbClr val="003399"/>
                </a:solidFill>
                <a:latin typeface="Open Sans" panose="020B0606030504020204" pitchFamily="34" charset="0"/>
                <a:ea typeface="Open Sans" panose="020B0606030504020204" pitchFamily="34" charset="0"/>
                <a:cs typeface="Open Sans" panose="020B0606030504020204" pitchFamily="34" charset="0"/>
              </a:rPr>
              <a:t> Pierwszy wniosek o płatność Beneficjent składa w terminie nie dłuższym niż dwa/trzy miesiące od daty rozpoczęcia realizacji Projektu wskazanej w § 3 ust. 1 lit. a) Umowy. Kolejne wnioski o płatność Beneficjent składa co dwa/trzy miesiące, licząc od daty złożenia poprzedniego wniosku o płatność, nie później niż w terminie 10 dni od upływu dwu/trzymiesięcznego okresu.</a:t>
            </a:r>
          </a:p>
          <a:p>
            <a:pPr>
              <a:lnSpc>
                <a:spcPct val="150000"/>
              </a:lnSpc>
              <a:spcBef>
                <a:spcPts val="544"/>
              </a:spcBef>
              <a:spcAft>
                <a:spcPts val="544"/>
              </a:spcAft>
              <a:buFont typeface="Wingdings" panose="05000000000000000000" pitchFamily="2" charset="2"/>
              <a:buChar char="ü"/>
            </a:pPr>
            <a:r>
              <a:rPr lang="pl-PL" sz="1800" dirty="0">
                <a:solidFill>
                  <a:srgbClr val="003399"/>
                </a:solidFill>
                <a:latin typeface="Open Sans" panose="020B0606030504020204" pitchFamily="34" charset="0"/>
                <a:ea typeface="Open Sans" panose="020B0606030504020204" pitchFamily="34" charset="0"/>
                <a:cs typeface="Open Sans" panose="020B0606030504020204" pitchFamily="34" charset="0"/>
              </a:rPr>
              <a:t> Rodzaje wniosków o płatność:</a:t>
            </a:r>
          </a:p>
          <a:p>
            <a:pPr lvl="2">
              <a:lnSpc>
                <a:spcPct val="150000"/>
              </a:lnSpc>
              <a:spcBef>
                <a:spcPts val="544"/>
              </a:spcBef>
              <a:spcAft>
                <a:spcPts val="544"/>
              </a:spcAft>
              <a:buFont typeface="Arial" panose="020B0604020202020204" pitchFamily="34" charset="0"/>
              <a:buChar char="•"/>
            </a:pPr>
            <a:r>
              <a:rPr lang="pl-PL" sz="1800" dirty="0">
                <a:solidFill>
                  <a:srgbClr val="003399"/>
                </a:solidFill>
                <a:latin typeface="Open Sans" panose="020B0606030504020204" pitchFamily="34" charset="0"/>
                <a:ea typeface="Open Sans" panose="020B0606030504020204" pitchFamily="34" charset="0"/>
                <a:cs typeface="Open Sans" panose="020B0606030504020204" pitchFamily="34" charset="0"/>
              </a:rPr>
              <a:t>sprawozdawczy </a:t>
            </a:r>
          </a:p>
          <a:p>
            <a:pPr lvl="2">
              <a:lnSpc>
                <a:spcPct val="150000"/>
              </a:lnSpc>
              <a:spcBef>
                <a:spcPts val="544"/>
              </a:spcBef>
              <a:spcAft>
                <a:spcPts val="544"/>
              </a:spcAft>
              <a:buFont typeface="Arial" panose="020B0604020202020204" pitchFamily="34" charset="0"/>
              <a:buChar char="•"/>
            </a:pPr>
            <a:r>
              <a:rPr lang="pl-PL" sz="1800" dirty="0">
                <a:solidFill>
                  <a:srgbClr val="003399"/>
                </a:solidFill>
                <a:latin typeface="Open Sans" panose="020B0606030504020204" pitchFamily="34" charset="0"/>
                <a:ea typeface="Open Sans" panose="020B0606030504020204" pitchFamily="34" charset="0"/>
                <a:cs typeface="Open Sans" panose="020B0606030504020204" pitchFamily="34" charset="0"/>
              </a:rPr>
              <a:t>zaliczkowy</a:t>
            </a:r>
          </a:p>
          <a:p>
            <a:pPr lvl="2">
              <a:lnSpc>
                <a:spcPct val="150000"/>
              </a:lnSpc>
              <a:spcBef>
                <a:spcPts val="544"/>
              </a:spcBef>
              <a:spcAft>
                <a:spcPts val="544"/>
              </a:spcAft>
              <a:buFont typeface="Arial" panose="020B0604020202020204" pitchFamily="34" charset="0"/>
              <a:buChar char="•"/>
            </a:pPr>
            <a:r>
              <a:rPr lang="pl-PL" sz="1800" dirty="0">
                <a:solidFill>
                  <a:srgbClr val="003399"/>
                </a:solidFill>
                <a:latin typeface="Open Sans" panose="020B0606030504020204" pitchFamily="34" charset="0"/>
                <a:ea typeface="Open Sans" panose="020B0606030504020204" pitchFamily="34" charset="0"/>
                <a:cs typeface="Open Sans" panose="020B0606030504020204" pitchFamily="34" charset="0"/>
              </a:rPr>
              <a:t>sprawozdawczo-rozliczeniowy </a:t>
            </a:r>
          </a:p>
          <a:p>
            <a:pPr marL="0" indent="0">
              <a:lnSpc>
                <a:spcPct val="115000"/>
              </a:lnSpc>
              <a:spcBef>
                <a:spcPts val="544"/>
              </a:spcBef>
              <a:spcAft>
                <a:spcPts val="544"/>
              </a:spcAft>
              <a:buNone/>
            </a:pPr>
            <a:endParaRPr lang="pl-PL" sz="18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15000"/>
              </a:lnSpc>
              <a:spcBef>
                <a:spcPts val="544"/>
              </a:spcBef>
              <a:spcAft>
                <a:spcPts val="544"/>
              </a:spcAft>
              <a:buNone/>
            </a:pPr>
            <a:endParaRPr lang="pl-PL" sz="18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15000"/>
              </a:lnSpc>
              <a:spcBef>
                <a:spcPts val="544"/>
              </a:spcBef>
              <a:spcAft>
                <a:spcPts val="544"/>
              </a:spcAft>
              <a:buNone/>
            </a:pPr>
            <a:endParaRPr lang="pl-PL"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Symbol zastępczy numeru slajdu 1">
            <a:extLst>
              <a:ext uri="{FF2B5EF4-FFF2-40B4-BE49-F238E27FC236}">
                <a16:creationId xmlns:a16="http://schemas.microsoft.com/office/drawing/2014/main" id="{D0B9B5F1-585E-6140-DA57-16A59A1A8057}"/>
              </a:ext>
            </a:extLst>
          </p:cNvPr>
          <p:cNvSpPr>
            <a:spLocks noGrp="1"/>
          </p:cNvSpPr>
          <p:nvPr>
            <p:ph type="sldNum" sz="quarter" idx="10"/>
          </p:nvPr>
        </p:nvSpPr>
        <p:spPr/>
        <p:txBody>
          <a:bodyPr/>
          <a:lstStyle/>
          <a:p>
            <a:fld id="{EB4015AA-59F6-416B-87A6-8E3D940284E2}" type="slidenum">
              <a:rPr lang="pl-PL" smtClean="0"/>
              <a:pPr/>
              <a:t>5</a:t>
            </a:fld>
            <a:endParaRPr lang="pl-PL" dirty="0"/>
          </a:p>
        </p:txBody>
      </p:sp>
    </p:spTree>
    <p:extLst>
      <p:ext uri="{BB962C8B-B14F-4D97-AF65-F5344CB8AC3E}">
        <p14:creationId xmlns:p14="http://schemas.microsoft.com/office/powerpoint/2010/main" val="4537874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DF277CC-809B-3687-6608-08E6B9C568D2}"/>
              </a:ext>
            </a:extLst>
          </p:cNvPr>
          <p:cNvSpPr>
            <a:spLocks noGrp="1"/>
          </p:cNvSpPr>
          <p:nvPr>
            <p:ph type="title"/>
          </p:nvPr>
        </p:nvSpPr>
        <p:spPr/>
        <p:txBody>
          <a:bodyPr/>
          <a:lstStyle/>
          <a:p>
            <a:r>
              <a:rPr lang="pl-PL" dirty="0"/>
              <a:t>Dane kontaktowe LAWP</a:t>
            </a:r>
          </a:p>
        </p:txBody>
      </p:sp>
      <p:pic>
        <p:nvPicPr>
          <p:cNvPr id="5" name="Obraz 4">
            <a:extLst>
              <a:ext uri="{FF2B5EF4-FFF2-40B4-BE49-F238E27FC236}">
                <a16:creationId xmlns:a16="http://schemas.microsoft.com/office/drawing/2014/main" id="{B8072956-A1F2-9ACD-FD48-F40694028C5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9068" y="40145"/>
            <a:ext cx="12185250" cy="6858000"/>
          </a:xfrm>
          <a:prstGeom prst="rect">
            <a:avLst/>
          </a:prstGeom>
        </p:spPr>
      </p:pic>
      <p:sp>
        <p:nvSpPr>
          <p:cNvPr id="8" name="pole tekstowe 7">
            <a:extLst>
              <a:ext uri="{FF2B5EF4-FFF2-40B4-BE49-F238E27FC236}">
                <a16:creationId xmlns:a16="http://schemas.microsoft.com/office/drawing/2014/main" id="{D94E3857-ACC8-9EB1-911C-964163429EE0}"/>
              </a:ext>
              <a:ext uri="{C183D7F6-B498-43B3-948B-1728B52AA6E4}">
                <adec:decorative xmlns:adec="http://schemas.microsoft.com/office/drawing/2017/decorative" val="1"/>
              </a:ext>
            </a:extLst>
          </p:cNvPr>
          <p:cNvSpPr txBox="1"/>
          <p:nvPr/>
        </p:nvSpPr>
        <p:spPr>
          <a:xfrm>
            <a:off x="959667" y="1903228"/>
            <a:ext cx="10236417" cy="3239139"/>
          </a:xfrm>
          <a:prstGeom prst="rect">
            <a:avLst/>
          </a:prstGeom>
          <a:solidFill>
            <a:schemeClr val="accent2"/>
          </a:solidFill>
        </p:spPr>
        <p:txBody>
          <a:bodyPr wrap="square" rtlCol="0">
            <a:spAutoFit/>
          </a:bodyPr>
          <a:lstStyle/>
          <a:p>
            <a:endParaRPr lang="pl-PL" dirty="0">
              <a:latin typeface="Open Sans" panose="020B0606030504020204" pitchFamily="34" charset="0"/>
            </a:endParaRPr>
          </a:p>
        </p:txBody>
      </p:sp>
      <p:sp>
        <p:nvSpPr>
          <p:cNvPr id="9" name="Tytuł 3">
            <a:extLst>
              <a:ext uri="{FF2B5EF4-FFF2-40B4-BE49-F238E27FC236}">
                <a16:creationId xmlns:a16="http://schemas.microsoft.com/office/drawing/2014/main" id="{E06661E3-962B-A464-9E23-97990AD49178}"/>
              </a:ext>
            </a:extLst>
          </p:cNvPr>
          <p:cNvSpPr txBox="1">
            <a:spLocks/>
          </p:cNvSpPr>
          <p:nvPr/>
        </p:nvSpPr>
        <p:spPr>
          <a:xfrm>
            <a:off x="1070741" y="2373088"/>
            <a:ext cx="9852729" cy="25545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a:lstStyle>
          <a:p>
            <a:pPr indent="-720000" algn="ctr" defTabSz="457200">
              <a:lnSpc>
                <a:spcPct val="100000"/>
              </a:lnSpc>
              <a:spcBef>
                <a:spcPts val="600"/>
              </a:spcBef>
              <a:spcAft>
                <a:spcPts val="600"/>
              </a:spcAft>
              <a:defRPr/>
            </a:pPr>
            <a:r>
              <a:rPr lang="pl-PL" sz="2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Lubelska Agencja Wspierania Przedsiębiorczości w Lublinie</a:t>
            </a:r>
          </a:p>
          <a:p>
            <a:pPr marL="0" marR="0" lvl="0" indent="-720000" algn="ctr" defTabSz="457200" rtl="0" eaLnBrk="1" fontAlgn="auto" latinLnBrk="0" hangingPunct="1">
              <a:lnSpc>
                <a:spcPct val="100000"/>
              </a:lnSpc>
              <a:spcBef>
                <a:spcPts val="600"/>
              </a:spcBef>
              <a:spcAft>
                <a:spcPts val="600"/>
              </a:spcAft>
              <a:buClrTx/>
              <a:buSzTx/>
              <a:buFontTx/>
              <a:buNone/>
              <a:tabLst/>
              <a:defRPr/>
            </a:pPr>
            <a:r>
              <a:rPr kumimoji="0" lang="pl-PL" sz="2400" b="1" i="0" u="none" strike="noStrike" kern="1200" cap="none" spc="0" normalizeH="0" baseline="0" noProof="0" dirty="0">
                <a:ln>
                  <a:noFill/>
                </a:ln>
                <a:solidFill>
                  <a:schemeClr val="accent1"/>
                </a:solidFill>
                <a:effectLst/>
                <a:uLnTx/>
                <a:uFillTx/>
                <a:latin typeface="Open Sans" panose="020B0606030504020204" pitchFamily="34" charset="0"/>
                <a:ea typeface="Open Sans" panose="020B0606030504020204" pitchFamily="34" charset="0"/>
                <a:cs typeface="Open Sans" panose="020B0606030504020204" pitchFamily="34" charset="0"/>
              </a:rPr>
              <a:t>ul. Wojciechowska 9A, 20-704 Lublin</a:t>
            </a:r>
          </a:p>
          <a:p>
            <a:pPr marL="0" marR="0" lvl="0" indent="-720000" algn="ctr" defTabSz="457200" rtl="0" eaLnBrk="1" fontAlgn="auto" latinLnBrk="0" hangingPunct="1">
              <a:lnSpc>
                <a:spcPct val="100000"/>
              </a:lnSpc>
              <a:spcBef>
                <a:spcPts val="600"/>
              </a:spcBef>
              <a:spcAft>
                <a:spcPts val="600"/>
              </a:spcAft>
              <a:buClrTx/>
              <a:buSzTx/>
              <a:buFontTx/>
              <a:buNone/>
              <a:tabLst/>
              <a:defRPr/>
            </a:pPr>
            <a:r>
              <a:rPr kumimoji="0" lang="pl-PL" sz="2400" b="1" i="0" u="none" strike="noStrike" kern="1200" cap="none" spc="0" normalizeH="0" baseline="0" noProof="0" dirty="0">
                <a:ln>
                  <a:noFill/>
                </a:ln>
                <a:solidFill>
                  <a:schemeClr val="accent1"/>
                </a:solidFill>
                <a:effectLst/>
                <a:uLnTx/>
                <a:uFillTx/>
                <a:latin typeface="Open Sans" panose="020B0606030504020204" pitchFamily="34" charset="0"/>
                <a:ea typeface="Open Sans" panose="020B0606030504020204" pitchFamily="34" charset="0"/>
                <a:cs typeface="Open Sans" panose="020B0606030504020204" pitchFamily="34" charset="0"/>
                <a:hlinkClick r:id="rId4"/>
              </a:rPr>
              <a:t>lawp@lubelskie.pl</a:t>
            </a:r>
            <a:r>
              <a:rPr kumimoji="0" lang="pl-PL" sz="2400" b="1" i="0" u="none" strike="noStrike" kern="1200" cap="none" spc="0" normalizeH="0" baseline="0" noProof="0" dirty="0">
                <a:ln>
                  <a:noFill/>
                </a:ln>
                <a:solidFill>
                  <a:schemeClr val="accent1"/>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720000" algn="ctr" defTabSz="457200" rtl="0" eaLnBrk="1" fontAlgn="auto" latinLnBrk="0" hangingPunct="1">
              <a:lnSpc>
                <a:spcPct val="100000"/>
              </a:lnSpc>
              <a:spcBef>
                <a:spcPts val="600"/>
              </a:spcBef>
              <a:spcAft>
                <a:spcPts val="600"/>
              </a:spcAft>
              <a:buClrTx/>
              <a:buSzTx/>
              <a:buFontTx/>
              <a:buNone/>
              <a:tabLst/>
              <a:defRPr/>
            </a:pPr>
            <a:r>
              <a:rPr kumimoji="0" lang="pl-PL" sz="2400" b="1" i="0" u="none" strike="noStrike" kern="1200" cap="none" spc="0" normalizeH="0" baseline="0" noProof="0" dirty="0">
                <a:ln>
                  <a:noFill/>
                </a:ln>
                <a:solidFill>
                  <a:schemeClr val="accent1"/>
                </a:solidFill>
                <a:effectLst/>
                <a:uLnTx/>
                <a:uFillTx/>
                <a:latin typeface="Open Sans" panose="020B0606030504020204" pitchFamily="34" charset="0"/>
                <a:ea typeface="Open Sans" panose="020B0606030504020204" pitchFamily="34" charset="0"/>
                <a:cs typeface="Open Sans" panose="020B0606030504020204" pitchFamily="34" charset="0"/>
              </a:rPr>
              <a:t>tel. 81 46 23 831 /812</a:t>
            </a:r>
            <a:endParaRPr kumimoji="0" lang="pl-PL" sz="24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indent="-720000" algn="ctr" defTabSz="457200">
              <a:lnSpc>
                <a:spcPct val="100000"/>
              </a:lnSpc>
              <a:spcBef>
                <a:spcPts val="600"/>
              </a:spcBef>
              <a:spcAft>
                <a:spcPts val="600"/>
              </a:spcAft>
              <a:defRPr/>
            </a:pPr>
            <a:r>
              <a:rPr lang="pl-PL" sz="2400" u="sng" dirty="0">
                <a:solidFill>
                  <a:srgbClr val="0070C0"/>
                </a:solidFill>
                <a:latin typeface="Open Sans" panose="020B0606030504020204" pitchFamily="34" charset="0"/>
                <a:ea typeface="Open Sans" panose="020B0606030504020204" pitchFamily="34" charset="0"/>
                <a:cs typeface="Open Sans" panose="020B0606030504020204" pitchFamily="34" charset="0"/>
              </a:rPr>
              <a:t>funduszeUE.lubelskie.pl </a:t>
            </a:r>
          </a:p>
        </p:txBody>
      </p:sp>
      <p:sp>
        <p:nvSpPr>
          <p:cNvPr id="4" name="Symbol zastępczy numeru slajdu 3">
            <a:extLst>
              <a:ext uri="{FF2B5EF4-FFF2-40B4-BE49-F238E27FC236}">
                <a16:creationId xmlns:a16="http://schemas.microsoft.com/office/drawing/2014/main" id="{90632982-42C3-1387-1CDB-74737F9B548E}"/>
              </a:ext>
            </a:extLst>
          </p:cNvPr>
          <p:cNvSpPr>
            <a:spLocks noGrp="1"/>
          </p:cNvSpPr>
          <p:nvPr>
            <p:ph type="sldNum" sz="quarter" idx="10"/>
          </p:nvPr>
        </p:nvSpPr>
        <p:spPr>
          <a:xfrm>
            <a:off x="10580315" y="6654562"/>
            <a:ext cx="1231537" cy="163293"/>
          </a:xfrm>
        </p:spPr>
        <p:txBody>
          <a:bodyPr/>
          <a:lstStyle/>
          <a:p>
            <a:fld id="{EB4015AA-59F6-416B-87A6-8E3D940284E2}" type="slidenum">
              <a:rPr lang="pl-PL" smtClean="0"/>
              <a:pPr/>
              <a:t>50</a:t>
            </a:fld>
            <a:endParaRPr lang="pl-PL" dirty="0"/>
          </a:p>
        </p:txBody>
      </p:sp>
    </p:spTree>
    <p:extLst>
      <p:ext uri="{BB962C8B-B14F-4D97-AF65-F5344CB8AC3E}">
        <p14:creationId xmlns:p14="http://schemas.microsoft.com/office/powerpoint/2010/main" val="3154451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291324" y="315656"/>
            <a:ext cx="11021719" cy="847424"/>
          </a:xfrm>
        </p:spPr>
        <p:txBody>
          <a:bodyPr>
            <a:noAutofit/>
          </a:bodyPr>
          <a:lstStyle/>
          <a:p>
            <a:pPr defTabSz="727510">
              <a:lnSpc>
                <a:spcPct val="100000"/>
              </a:lnSpc>
              <a:spcBef>
                <a:spcPts val="544"/>
              </a:spcBef>
              <a:spcAft>
                <a:spcPts val="544"/>
              </a:spcAft>
              <a:defRPr/>
            </a:pPr>
            <a:r>
              <a:rPr lang="pl-PL" sz="2800" dirty="0">
                <a:solidFill>
                  <a:schemeClr val="accent1"/>
                </a:solidFill>
                <a:latin typeface="Open Sans" panose="020B0606030504020204" pitchFamily="34" charset="0"/>
                <a:cs typeface="Open Sans" panose="020B0606030504020204" pitchFamily="34" charset="0"/>
              </a:rPr>
              <a:t>Podstawowe dokumenty wymagane przy rozliczeniu wydatków cz. 1 </a:t>
            </a:r>
            <a:br>
              <a:rPr lang="pl-PL" sz="2800" dirty="0">
                <a:solidFill>
                  <a:schemeClr val="accent1"/>
                </a:solidFill>
                <a:latin typeface="Open Sans" panose="020B0606030504020204" pitchFamily="34" charset="0"/>
                <a:cs typeface="Open Sans" panose="020B0606030504020204" pitchFamily="34" charset="0"/>
              </a:rPr>
            </a:br>
            <a:br>
              <a:rPr lang="pl-PL" sz="2800" dirty="0">
                <a:solidFill>
                  <a:schemeClr val="accent1"/>
                </a:solidFill>
                <a:latin typeface="Open Sans" panose="020B0606030504020204" pitchFamily="34" charset="0"/>
                <a:cs typeface="Open Sans" panose="020B0606030504020204" pitchFamily="34" charset="0"/>
              </a:rPr>
            </a:br>
            <a:br>
              <a:rPr lang="pl-PL" sz="2800" dirty="0">
                <a:solidFill>
                  <a:schemeClr val="accent1"/>
                </a:solidFill>
                <a:latin typeface="Open Sans" panose="020B0606030504020204" pitchFamily="34" charset="0"/>
                <a:cs typeface="Open Sans" panose="020B0606030504020204" pitchFamily="34" charset="0"/>
              </a:rPr>
            </a:br>
            <a:br>
              <a:rPr lang="pl-PL" sz="2800" dirty="0">
                <a:solidFill>
                  <a:schemeClr val="accent1"/>
                </a:solidFill>
                <a:latin typeface="Open Sans" panose="020B0606030504020204" pitchFamily="34" charset="0"/>
                <a:cs typeface="Open Sans" panose="020B0606030504020204" pitchFamily="34" charset="0"/>
              </a:rPr>
            </a:br>
            <a:endParaRPr lang="pl-PL" sz="2800" dirty="0">
              <a:solidFill>
                <a:schemeClr val="accent1"/>
              </a:solidFill>
              <a:latin typeface="Open Sans" panose="020B0606030504020204" pitchFamily="34" charset="0"/>
              <a:cs typeface="Open Sans" panose="020B0606030504020204" pitchFamily="34" charset="0"/>
            </a:endParaRPr>
          </a:p>
        </p:txBody>
      </p:sp>
      <p:sp>
        <p:nvSpPr>
          <p:cNvPr id="6" name="Symbol zastępczy zawartości 5">
            <a:extLst>
              <a:ext uri="{FF2B5EF4-FFF2-40B4-BE49-F238E27FC236}">
                <a16:creationId xmlns:a16="http://schemas.microsoft.com/office/drawing/2014/main" id="{2AC9AC38-9DEA-4AE6-A16D-10E49FAEB80E}"/>
              </a:ext>
            </a:extLst>
          </p:cNvPr>
          <p:cNvSpPr>
            <a:spLocks noGrp="1"/>
          </p:cNvSpPr>
          <p:nvPr>
            <p:ph idx="1"/>
          </p:nvPr>
        </p:nvSpPr>
        <p:spPr>
          <a:xfrm>
            <a:off x="291324" y="1324595"/>
            <a:ext cx="11609351" cy="5045452"/>
          </a:xfrm>
        </p:spPr>
        <p:txBody>
          <a:bodyPr>
            <a:noAutofit/>
          </a:bodyPr>
          <a:lstStyle/>
          <a:p>
            <a:pPr marL="0" indent="0">
              <a:lnSpc>
                <a:spcPct val="150000"/>
              </a:lnSpc>
              <a:spcBef>
                <a:spcPts val="544"/>
              </a:spcBef>
              <a:spcAft>
                <a:spcPts val="544"/>
              </a:spcAft>
              <a:buNone/>
            </a:pPr>
            <a:r>
              <a:rPr lang="pl-PL" sz="1800" dirty="0">
                <a:solidFill>
                  <a:schemeClr val="accent1"/>
                </a:solidFill>
                <a:latin typeface="Open Sans" panose="020B0606030504020204" pitchFamily="34" charset="0"/>
                <a:cs typeface="Open Sans" panose="020B0606030504020204" pitchFamily="34" charset="0"/>
              </a:rPr>
              <a:t>Wzory dokumentów wymaganych na etapie realizacji projektu zamieszczone są na stronie internetowej </a:t>
            </a:r>
            <a:r>
              <a:rPr lang="pl-PL" sz="1800" dirty="0">
                <a:solidFill>
                  <a:srgbClr val="003399"/>
                </a:solidFill>
                <a:latin typeface="Open Sans" panose="020B0606030504020204" pitchFamily="34" charset="0"/>
                <a:cs typeface="Open Sans" panose="020B0606030504020204" pitchFamily="34" charset="0"/>
                <a:hlinkClick r:id="rId3"/>
              </a:rPr>
              <a:t>programu Fundusze Europejskie dla Lubelskiego</a:t>
            </a:r>
            <a:r>
              <a:rPr lang="pl-PL" sz="1800" dirty="0">
                <a:solidFill>
                  <a:srgbClr val="003399"/>
                </a:solidFill>
                <a:latin typeface="Open Sans" panose="020B0606030504020204" pitchFamily="34" charset="0"/>
                <a:cs typeface="Open Sans" panose="020B0606030504020204" pitchFamily="34" charset="0"/>
              </a:rPr>
              <a:t> pod ogłoszeniem naboru.  </a:t>
            </a:r>
          </a:p>
          <a:p>
            <a:pPr marL="0" indent="0">
              <a:lnSpc>
                <a:spcPct val="100000"/>
              </a:lnSpc>
              <a:spcBef>
                <a:spcPts val="544"/>
              </a:spcBef>
              <a:spcAft>
                <a:spcPts val="544"/>
              </a:spcAft>
              <a:buNone/>
            </a:pPr>
            <a:endParaRPr lang="pl-PL" sz="800" dirty="0">
              <a:solidFill>
                <a:srgbClr val="003399"/>
              </a:solidFill>
              <a:latin typeface="Open Sans" panose="020B0606030504020204" pitchFamily="34" charset="0"/>
              <a:cs typeface="Open Sans" panose="020B0606030504020204" pitchFamily="34" charset="0"/>
            </a:endParaRPr>
          </a:p>
          <a:p>
            <a:pPr>
              <a:lnSpc>
                <a:spcPct val="150000"/>
              </a:lnSpc>
              <a:spcBef>
                <a:spcPts val="544"/>
              </a:spcBef>
              <a:spcAft>
                <a:spcPts val="544"/>
              </a:spcAft>
              <a:buFont typeface="Wingdings" panose="05000000000000000000" pitchFamily="2" charset="2"/>
              <a:buChar char="Ø"/>
            </a:pPr>
            <a:r>
              <a:rPr lang="pl-PL" sz="1800" dirty="0">
                <a:solidFill>
                  <a:schemeClr val="accent1"/>
                </a:solidFill>
                <a:latin typeface="Open Sans" panose="020B0606030504020204" pitchFamily="34" charset="0"/>
                <a:ea typeface="Open Sans" panose="020B0606030504020204" pitchFamily="34" charset="0"/>
                <a:cs typeface="Times New Roman" panose="02020603050405020304" pitchFamily="18" charset="0"/>
              </a:rPr>
              <a:t>dokumenty przedstawiające przebieg procedury wyboru najkorzystniejszych ofert (zapytanie ofertowe, otrzymane oferty wraz z załącznikami, protokół z postępowania o udzielenie zamówienia sporządzony na obowiązującym wzorze), w przypadku, gdy procedura wyboru wykonawcy zamówienia była przedmiotem kontroli przez Instytucję Pośredniczącą, należy przedłożyć wyłącznie protokół z postępowania o udzielenie zamówienia (dotyczy zamówień, których wartość przekracza kwoty 80.000 zł netto);</a:t>
            </a:r>
          </a:p>
          <a:p>
            <a:pPr>
              <a:lnSpc>
                <a:spcPct val="150000"/>
              </a:lnSpc>
              <a:spcBef>
                <a:spcPts val="544"/>
              </a:spcBef>
              <a:spcAft>
                <a:spcPts val="544"/>
              </a:spcAft>
              <a:buFont typeface="Wingdings" panose="05000000000000000000" pitchFamily="2" charset="2"/>
              <a:buChar char="Ø"/>
            </a:pPr>
            <a:r>
              <a:rPr lang="pl-PL" sz="1800" dirty="0">
                <a:solidFill>
                  <a:schemeClr val="accent1"/>
                </a:solidFill>
                <a:latin typeface="Open Sans" panose="020B0606030504020204" pitchFamily="34" charset="0"/>
                <a:ea typeface="Open Sans" panose="020B0606030504020204" pitchFamily="34" charset="0"/>
                <a:cs typeface="Times New Roman" panose="02020603050405020304" pitchFamily="18" charset="0"/>
              </a:rPr>
              <a:t>umowy z dostawcami lub wykonawcami zawierające specyfikacje będące podstawą wystawienia każdej z faktur lub innych dowodów księgowych – jeżeli nazwa towaru lub usługi na dowodzie księgowym odnosi się do umów zawartych przez Beneficjenta lub nie pozwala na precyzyjne określenie wydatków kwalifikowalnych (nie dotyczy zamówień poniżej 80.000 zł netto) oraz aneksy jeżeli zostały zawarte;</a:t>
            </a:r>
          </a:p>
          <a:p>
            <a:pPr>
              <a:lnSpc>
                <a:spcPct val="150000"/>
              </a:lnSpc>
              <a:spcBef>
                <a:spcPts val="544"/>
              </a:spcBef>
              <a:spcAft>
                <a:spcPts val="544"/>
              </a:spcAft>
              <a:buFont typeface="Wingdings" panose="05000000000000000000" pitchFamily="2" charset="2"/>
              <a:buChar char="Ø"/>
            </a:pPr>
            <a:endParaRPr lang="pl-PL" sz="1800" dirty="0">
              <a:solidFill>
                <a:schemeClr val="accent1"/>
              </a:solidFill>
              <a:latin typeface="Open Sans" panose="020B0606030504020204" pitchFamily="34" charset="0"/>
              <a:ea typeface="Open Sans" panose="020B0606030504020204" pitchFamily="34" charset="0"/>
              <a:cs typeface="Times New Roman" panose="02020603050405020304" pitchFamily="18" charset="0"/>
            </a:endParaRPr>
          </a:p>
          <a:p>
            <a:pPr marL="0" indent="0">
              <a:lnSpc>
                <a:spcPct val="115000"/>
              </a:lnSpc>
              <a:spcBef>
                <a:spcPts val="544"/>
              </a:spcBef>
              <a:spcAft>
                <a:spcPts val="544"/>
              </a:spcAft>
              <a:buNone/>
            </a:pPr>
            <a:endParaRPr lang="pl-PL" sz="1800" dirty="0">
              <a:solidFill>
                <a:schemeClr val="accent1"/>
              </a:solidFill>
              <a:latin typeface="Open Sans" panose="020B0606030504020204" pitchFamily="34" charset="0"/>
              <a:ea typeface="Open Sans" panose="020B0606030504020204" pitchFamily="34" charset="0"/>
              <a:cs typeface="Times New Roman" panose="02020603050405020304" pitchFamily="18" charset="0"/>
            </a:endParaRPr>
          </a:p>
          <a:p>
            <a:pPr marL="0" indent="0">
              <a:lnSpc>
                <a:spcPct val="115000"/>
              </a:lnSpc>
              <a:spcBef>
                <a:spcPts val="544"/>
              </a:spcBef>
              <a:spcAft>
                <a:spcPts val="544"/>
              </a:spcAft>
              <a:buNone/>
            </a:pPr>
            <a:endParaRPr lang="pl-PL" sz="1800" dirty="0">
              <a:solidFill>
                <a:schemeClr val="accent1"/>
              </a:solidFill>
              <a:latin typeface="Open Sans" panose="020B0606030504020204" pitchFamily="34" charset="0"/>
              <a:ea typeface="Open Sans" panose="020B0606030504020204" pitchFamily="34" charset="0"/>
              <a:cs typeface="Times New Roman" panose="02020603050405020304" pitchFamily="18" charset="0"/>
            </a:endParaRPr>
          </a:p>
        </p:txBody>
      </p:sp>
      <p:sp>
        <p:nvSpPr>
          <p:cNvPr id="2" name="Symbol zastępczy numeru slajdu 1">
            <a:extLst>
              <a:ext uri="{FF2B5EF4-FFF2-40B4-BE49-F238E27FC236}">
                <a16:creationId xmlns:a16="http://schemas.microsoft.com/office/drawing/2014/main" id="{64806CDC-04D6-11D5-D5B5-B0FCEB584A15}"/>
              </a:ext>
            </a:extLst>
          </p:cNvPr>
          <p:cNvSpPr>
            <a:spLocks noGrp="1"/>
          </p:cNvSpPr>
          <p:nvPr>
            <p:ph type="sldNum" sz="quarter" idx="10"/>
          </p:nvPr>
        </p:nvSpPr>
        <p:spPr/>
        <p:txBody>
          <a:bodyPr/>
          <a:lstStyle/>
          <a:p>
            <a:fld id="{EB4015AA-59F6-416B-87A6-8E3D940284E2}" type="slidenum">
              <a:rPr lang="pl-PL" smtClean="0"/>
              <a:pPr/>
              <a:t>6</a:t>
            </a:fld>
            <a:endParaRPr lang="pl-PL" dirty="0"/>
          </a:p>
        </p:txBody>
      </p:sp>
    </p:spTree>
    <p:extLst>
      <p:ext uri="{BB962C8B-B14F-4D97-AF65-F5344CB8AC3E}">
        <p14:creationId xmlns:p14="http://schemas.microsoft.com/office/powerpoint/2010/main" val="2183242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375032" y="315656"/>
            <a:ext cx="11033703" cy="845648"/>
          </a:xfrm>
        </p:spPr>
        <p:txBody>
          <a:bodyPr>
            <a:noAutofit/>
          </a:bodyPr>
          <a:lstStyle/>
          <a:p>
            <a:pPr defTabSz="727510">
              <a:lnSpc>
                <a:spcPct val="100000"/>
              </a:lnSpc>
              <a:spcBef>
                <a:spcPts val="544"/>
              </a:spcBef>
              <a:spcAft>
                <a:spcPts val="544"/>
              </a:spcAft>
              <a:defRPr/>
            </a:pPr>
            <a:r>
              <a:rPr lang="pl-PL" sz="2800" dirty="0">
                <a:solidFill>
                  <a:schemeClr val="accent1"/>
                </a:solidFill>
                <a:latin typeface="Open Sans" panose="020B0606030504020204" pitchFamily="34" charset="0"/>
                <a:cs typeface="Open Sans" panose="020B0606030504020204" pitchFamily="34" charset="0"/>
              </a:rPr>
              <a:t>Podstawowe dokumenty wymagane przy rozliczeniu wydatków cz. 2</a:t>
            </a:r>
            <a:br>
              <a:rPr lang="pl-PL" sz="2800" dirty="0">
                <a:solidFill>
                  <a:schemeClr val="accent1"/>
                </a:solidFill>
                <a:latin typeface="Open Sans" panose="020B0606030504020204" pitchFamily="34" charset="0"/>
                <a:cs typeface="Open Sans" panose="020B0606030504020204" pitchFamily="34" charset="0"/>
              </a:rPr>
            </a:br>
            <a:br>
              <a:rPr lang="pl-PL" sz="2800" dirty="0">
                <a:solidFill>
                  <a:schemeClr val="accent1"/>
                </a:solidFill>
                <a:latin typeface="Open Sans" panose="020B0606030504020204" pitchFamily="34" charset="0"/>
                <a:cs typeface="Open Sans" panose="020B0606030504020204" pitchFamily="34" charset="0"/>
              </a:rPr>
            </a:br>
            <a:br>
              <a:rPr lang="pl-PL" sz="2800" dirty="0">
                <a:solidFill>
                  <a:schemeClr val="accent1"/>
                </a:solidFill>
                <a:latin typeface="Open Sans" panose="020B0606030504020204" pitchFamily="34" charset="0"/>
                <a:cs typeface="Open Sans" panose="020B0606030504020204" pitchFamily="34" charset="0"/>
              </a:rPr>
            </a:br>
            <a:br>
              <a:rPr lang="pl-PL" sz="2800" dirty="0">
                <a:solidFill>
                  <a:schemeClr val="accent1"/>
                </a:solidFill>
                <a:latin typeface="Open Sans" panose="020B0606030504020204" pitchFamily="34" charset="0"/>
                <a:cs typeface="Open Sans" panose="020B0606030504020204" pitchFamily="34" charset="0"/>
              </a:rPr>
            </a:br>
            <a:endParaRPr lang="pl-PL" sz="2800" dirty="0">
              <a:solidFill>
                <a:schemeClr val="accent1"/>
              </a:solidFill>
              <a:latin typeface="Open Sans" panose="020B0606030504020204" pitchFamily="34" charset="0"/>
              <a:cs typeface="Open Sans" panose="020B0606030504020204" pitchFamily="34" charset="0"/>
            </a:endParaRPr>
          </a:p>
        </p:txBody>
      </p:sp>
      <p:sp>
        <p:nvSpPr>
          <p:cNvPr id="6" name="Symbol zastępczy zawartości 5">
            <a:extLst>
              <a:ext uri="{FF2B5EF4-FFF2-40B4-BE49-F238E27FC236}">
                <a16:creationId xmlns:a16="http://schemas.microsoft.com/office/drawing/2014/main" id="{2AC9AC38-9DEA-4AE6-A16D-10E49FAEB80E}"/>
              </a:ext>
            </a:extLst>
          </p:cNvPr>
          <p:cNvSpPr>
            <a:spLocks noGrp="1"/>
          </p:cNvSpPr>
          <p:nvPr>
            <p:ph idx="1"/>
          </p:nvPr>
        </p:nvSpPr>
        <p:spPr>
          <a:xfrm>
            <a:off x="204240" y="1404788"/>
            <a:ext cx="11498026" cy="5045452"/>
          </a:xfrm>
        </p:spPr>
        <p:txBody>
          <a:bodyPr>
            <a:noAutofit/>
          </a:bodyPr>
          <a:lstStyle/>
          <a:p>
            <a:pPr>
              <a:lnSpc>
                <a:spcPct val="150000"/>
              </a:lnSpc>
              <a:spcBef>
                <a:spcPts val="544"/>
              </a:spcBef>
              <a:spcAft>
                <a:spcPts val="544"/>
              </a:spcAft>
              <a:buFont typeface="Wingdings" panose="05000000000000000000" pitchFamily="2" charset="2"/>
              <a:buChar char="Ø"/>
            </a:pPr>
            <a:r>
              <a:rPr lang="pl-PL" sz="1800" dirty="0">
                <a:solidFill>
                  <a:schemeClr val="accent1"/>
                </a:solidFill>
                <a:latin typeface="Open Sans" panose="020B0606030504020204" pitchFamily="34" charset="0"/>
                <a:ea typeface="Open Sans" panose="020B0606030504020204" pitchFamily="34" charset="0"/>
                <a:cs typeface="Times New Roman" panose="02020603050405020304" pitchFamily="18" charset="0"/>
              </a:rPr>
              <a:t>protokoły odbioru </a:t>
            </a:r>
            <a:r>
              <a:rPr lang="pl-PL" sz="1800" dirty="0">
                <a:solidFill>
                  <a:srgbClr val="003399"/>
                </a:solidFill>
                <a:latin typeface="Open Sans" panose="020B0606030504020204" pitchFamily="34" charset="0"/>
                <a:ea typeface="Open Sans" panose="020B0606030504020204" pitchFamily="34" charset="0"/>
                <a:cs typeface="Times New Roman" panose="02020603050405020304" pitchFamily="18" charset="0"/>
              </a:rPr>
              <a:t>dokumentujące</a:t>
            </a:r>
            <a:r>
              <a:rPr lang="pl-PL" sz="1800" dirty="0">
                <a:solidFill>
                  <a:schemeClr val="accent1"/>
                </a:solidFill>
                <a:latin typeface="Open Sans" panose="020B0606030504020204" pitchFamily="34" charset="0"/>
                <a:ea typeface="Open Sans" panose="020B0606030504020204" pitchFamily="34" charset="0"/>
                <a:cs typeface="Times New Roman" panose="02020603050405020304" pitchFamily="18" charset="0"/>
              </a:rPr>
              <a:t> wykonanie dostaw i usług (m.in. protokół odbioru częściowego, końcowego, dziennik budowy). Do każdego wniosku o płatność rozliczającego wydatki Beneficjent zobowiązany jest złożyć kosztorysy ofertowe na wykonywane roboty budowlane od wykonawców, których oferty zostały uznane za najkorzystniejsze. Załączniki wymagane są obligatoryjnie w przypadku projektów infrastrukturalnych;</a:t>
            </a:r>
          </a:p>
          <a:p>
            <a:pPr>
              <a:lnSpc>
                <a:spcPct val="150000"/>
              </a:lnSpc>
              <a:spcBef>
                <a:spcPts val="544"/>
              </a:spcBef>
              <a:spcAft>
                <a:spcPts val="544"/>
              </a:spcAft>
              <a:buFont typeface="Wingdings" panose="05000000000000000000" pitchFamily="2" charset="2"/>
              <a:buChar char="Ø"/>
            </a:pPr>
            <a:r>
              <a:rPr lang="pl-PL" sz="1800" dirty="0">
                <a:solidFill>
                  <a:schemeClr val="accent1"/>
                </a:solidFill>
                <a:latin typeface="Open Sans" panose="020B0606030504020204" pitchFamily="34" charset="0"/>
                <a:ea typeface="Open Sans" panose="020B0606030504020204" pitchFamily="34" charset="0"/>
                <a:cs typeface="Times New Roman" panose="02020603050405020304" pitchFamily="18" charset="0"/>
              </a:rPr>
              <a:t>oświadczenie Beneficjenta dotyczące przeliczenia walut obcych (dotyczy płatności w walucie obcej);</a:t>
            </a:r>
          </a:p>
          <a:p>
            <a:pPr>
              <a:lnSpc>
                <a:spcPct val="150000"/>
              </a:lnSpc>
              <a:spcBef>
                <a:spcPts val="544"/>
              </a:spcBef>
              <a:spcAft>
                <a:spcPts val="544"/>
              </a:spcAft>
              <a:buFont typeface="Wingdings" panose="05000000000000000000" pitchFamily="2" charset="2"/>
              <a:buChar char="Ø"/>
            </a:pPr>
            <a:r>
              <a:rPr lang="pl-PL" sz="1800" dirty="0">
                <a:solidFill>
                  <a:schemeClr val="accent1"/>
                </a:solidFill>
                <a:latin typeface="Open Sans" panose="020B0606030504020204" pitchFamily="34" charset="0"/>
                <a:ea typeface="Open Sans" panose="020B0606030504020204" pitchFamily="34" charset="0"/>
                <a:cs typeface="Times New Roman" panose="02020603050405020304" pitchFamily="18" charset="0"/>
              </a:rPr>
              <a:t>tłumaczenia z języka obcego na język polski dokumentów związanych z realizacją projektu (wymagane co do zasady tłumaczenie dokumentów przez tłumacza przysięgłego);</a:t>
            </a:r>
          </a:p>
          <a:p>
            <a:pPr>
              <a:lnSpc>
                <a:spcPct val="150000"/>
              </a:lnSpc>
              <a:spcBef>
                <a:spcPts val="544"/>
              </a:spcBef>
              <a:spcAft>
                <a:spcPts val="544"/>
              </a:spcAft>
              <a:buFont typeface="Wingdings" panose="05000000000000000000" pitchFamily="2" charset="2"/>
              <a:buChar char="Ø"/>
            </a:pPr>
            <a:r>
              <a:rPr lang="pl-PL" sz="1800" dirty="0">
                <a:solidFill>
                  <a:schemeClr val="accent1"/>
                </a:solidFill>
                <a:latin typeface="Open Sans" panose="020B0606030504020204" pitchFamily="34" charset="0"/>
                <a:ea typeface="Open Sans" panose="020B0606030504020204" pitchFamily="34" charset="0"/>
                <a:cs typeface="Times New Roman" panose="02020603050405020304" pitchFamily="18" charset="0"/>
              </a:rPr>
              <a:t>umowy najmu, dzierżawy, inne o podobnym charakterze w przypadku nakładów poniesionych na ulepszenia w obcych środkach trwałych;</a:t>
            </a:r>
          </a:p>
          <a:p>
            <a:pPr>
              <a:lnSpc>
                <a:spcPct val="115000"/>
              </a:lnSpc>
              <a:spcBef>
                <a:spcPts val="544"/>
              </a:spcBef>
              <a:spcAft>
                <a:spcPts val="544"/>
              </a:spcAft>
              <a:buFont typeface="Wingdings" panose="05000000000000000000" pitchFamily="2" charset="2"/>
              <a:buChar char="Ø"/>
            </a:pPr>
            <a:endParaRPr lang="pl-PL" sz="1800" dirty="0">
              <a:solidFill>
                <a:schemeClr val="accent1"/>
              </a:solidFill>
              <a:latin typeface="Open Sans" panose="020B0606030504020204" pitchFamily="34" charset="0"/>
              <a:ea typeface="Open Sans" panose="020B0606030504020204" pitchFamily="34" charset="0"/>
              <a:cs typeface="Times New Roman" panose="02020603050405020304" pitchFamily="18" charset="0"/>
            </a:endParaRPr>
          </a:p>
        </p:txBody>
      </p:sp>
      <p:sp>
        <p:nvSpPr>
          <p:cNvPr id="2" name="Symbol zastępczy numeru slajdu 1">
            <a:extLst>
              <a:ext uri="{FF2B5EF4-FFF2-40B4-BE49-F238E27FC236}">
                <a16:creationId xmlns:a16="http://schemas.microsoft.com/office/drawing/2014/main" id="{64806CDC-04D6-11D5-D5B5-B0FCEB584A15}"/>
              </a:ext>
            </a:extLst>
          </p:cNvPr>
          <p:cNvSpPr>
            <a:spLocks noGrp="1"/>
          </p:cNvSpPr>
          <p:nvPr>
            <p:ph type="sldNum" sz="quarter" idx="10"/>
          </p:nvPr>
        </p:nvSpPr>
        <p:spPr/>
        <p:txBody>
          <a:bodyPr/>
          <a:lstStyle/>
          <a:p>
            <a:fld id="{EB4015AA-59F6-416B-87A6-8E3D940284E2}" type="slidenum">
              <a:rPr lang="pl-PL" smtClean="0"/>
              <a:pPr/>
              <a:t>7</a:t>
            </a:fld>
            <a:endParaRPr lang="pl-PL" dirty="0"/>
          </a:p>
        </p:txBody>
      </p:sp>
    </p:spTree>
    <p:extLst>
      <p:ext uri="{BB962C8B-B14F-4D97-AF65-F5344CB8AC3E}">
        <p14:creationId xmlns:p14="http://schemas.microsoft.com/office/powerpoint/2010/main" val="1821401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82BC0-D095-2B03-00B9-54511447BE62}"/>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B037D924-4CB0-9DD6-BBCE-BFC1F0934BE3}"/>
              </a:ext>
            </a:extLst>
          </p:cNvPr>
          <p:cNvSpPr>
            <a:spLocks noGrp="1"/>
          </p:cNvSpPr>
          <p:nvPr>
            <p:ph type="title"/>
          </p:nvPr>
        </p:nvSpPr>
        <p:spPr>
          <a:xfrm>
            <a:off x="449094" y="326437"/>
            <a:ext cx="9724260" cy="683656"/>
          </a:xfrm>
        </p:spPr>
        <p:txBody>
          <a:bodyPr>
            <a:noAutofit/>
          </a:bodyPr>
          <a:lstStyle/>
          <a:p>
            <a:r>
              <a:rPr lang="pl-PL" sz="2800" dirty="0">
                <a:solidFill>
                  <a:srgbClr val="003399"/>
                </a:solidFill>
                <a:latin typeface="Open Sans" panose="020B0606030504020204" pitchFamily="34" charset="0"/>
                <a:ea typeface="Open Sans" panose="020B0606030504020204" pitchFamily="34" charset="0"/>
                <a:cs typeface="Open Sans" panose="020B0606030504020204" pitchFamily="34" charset="0"/>
              </a:rPr>
              <a:t>Podstawowe dokumenty wymagane przy rozliczeniu wydatków cz. 3</a:t>
            </a:r>
            <a:br>
              <a:rPr lang="pl-PL" sz="2800" dirty="0">
                <a:solidFill>
                  <a:srgbClr val="003399"/>
                </a:solidFill>
                <a:latin typeface="Open Sans" panose="020B0606030504020204" pitchFamily="34" charset="0"/>
                <a:ea typeface="Open Sans" panose="020B0606030504020204" pitchFamily="34" charset="0"/>
                <a:cs typeface="Open Sans" panose="020B0606030504020204" pitchFamily="34" charset="0"/>
              </a:rPr>
            </a:br>
            <a:endParaRPr lang="pl-PL" sz="2800" dirty="0">
              <a:solidFill>
                <a:srgbClr val="00339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Symbol zastępczy zawartości 2">
            <a:extLst>
              <a:ext uri="{FF2B5EF4-FFF2-40B4-BE49-F238E27FC236}">
                <a16:creationId xmlns:a16="http://schemas.microsoft.com/office/drawing/2014/main" id="{E81AA6D2-53EF-F5BD-7D1F-7389538864A4}"/>
              </a:ext>
            </a:extLst>
          </p:cNvPr>
          <p:cNvSpPr>
            <a:spLocks noGrp="1"/>
          </p:cNvSpPr>
          <p:nvPr>
            <p:ph idx="1"/>
          </p:nvPr>
        </p:nvSpPr>
        <p:spPr>
          <a:xfrm>
            <a:off x="449094" y="1339353"/>
            <a:ext cx="11126822" cy="5356597"/>
          </a:xfrm>
        </p:spPr>
        <p:txBody>
          <a:bodyPr>
            <a:noAutofit/>
          </a:bodyPr>
          <a:lstStyle/>
          <a:p>
            <a:pPr defTabSz="727510">
              <a:lnSpc>
                <a:spcPct val="150000"/>
              </a:lnSpc>
              <a:spcBef>
                <a:spcPts val="544"/>
              </a:spcBef>
              <a:spcAft>
                <a:spcPts val="544"/>
              </a:spcAft>
              <a:buFont typeface="Wingdings" panose="05000000000000000000" pitchFamily="2" charset="2"/>
              <a:buChar char="Ø"/>
              <a:defRPr/>
            </a:pPr>
            <a:r>
              <a:rPr lang="pl-PL" sz="1800" dirty="0">
                <a:solidFill>
                  <a:srgbClr val="003399"/>
                </a:solidFill>
                <a:latin typeface="Open Sans" panose="020B0606030504020204" pitchFamily="34" charset="0"/>
                <a:cs typeface="Open Sans" panose="020B0606030504020204" pitchFamily="34" charset="0"/>
              </a:rPr>
              <a:t>umowy o pracę osób zatrudnionych przez Beneficjenta w ramach Projektu wraz z oświadczeniem dotyczącym rozliczenia kosztów personelu, zakresem obowiązków, oddelegowaniem oraz kartami czasu pracy (dotyczy niepełnego wymiaru czasu pracy). </a:t>
            </a:r>
          </a:p>
          <a:p>
            <a:pPr marL="0" indent="0" defTabSz="727510">
              <a:lnSpc>
                <a:spcPct val="150000"/>
              </a:lnSpc>
              <a:spcBef>
                <a:spcPts val="544"/>
              </a:spcBef>
              <a:spcAft>
                <a:spcPts val="544"/>
              </a:spcAft>
              <a:buNone/>
              <a:defRPr/>
            </a:pPr>
            <a:r>
              <a:rPr lang="pl-PL" sz="1800" dirty="0">
                <a:solidFill>
                  <a:srgbClr val="003399"/>
                </a:solidFill>
                <a:latin typeface="Open Sans" panose="020B0606030504020204" pitchFamily="34" charset="0"/>
                <a:cs typeface="Open Sans" panose="020B0606030504020204" pitchFamily="34" charset="0"/>
              </a:rPr>
              <a:t>Beneficjent zobowiązany jest niezwłocznie po zaangażowaniu personelu projektu wprowadzić dane do   CST2021 następujące dane:</a:t>
            </a:r>
          </a:p>
          <a:p>
            <a:pPr marL="893763" indent="-266700" defTabSz="727510">
              <a:lnSpc>
                <a:spcPct val="100000"/>
              </a:lnSpc>
              <a:spcBef>
                <a:spcPts val="544"/>
              </a:spcBef>
              <a:spcAft>
                <a:spcPts val="544"/>
              </a:spcAft>
              <a:buFont typeface="Arial" panose="020B0604020202020204" pitchFamily="34" charset="0"/>
              <a:buChar char="•"/>
              <a:defRPr/>
            </a:pPr>
            <a:r>
              <a:rPr lang="pl-PL" sz="1800" dirty="0">
                <a:solidFill>
                  <a:srgbClr val="003399"/>
                </a:solidFill>
                <a:latin typeface="Open Sans" panose="020B0606030504020204" pitchFamily="34" charset="0"/>
                <a:cs typeface="Open Sans" panose="020B0606030504020204" pitchFamily="34" charset="0"/>
              </a:rPr>
              <a:t>dane personelu projektu, m. in. imię, nazwisko, nr PESEL,</a:t>
            </a:r>
          </a:p>
          <a:p>
            <a:pPr marL="893763" indent="-266700" defTabSz="727510">
              <a:lnSpc>
                <a:spcPct val="150000"/>
              </a:lnSpc>
              <a:spcBef>
                <a:spcPts val="544"/>
              </a:spcBef>
              <a:spcAft>
                <a:spcPts val="544"/>
              </a:spcAft>
              <a:buFont typeface="Arial" panose="020B0604020202020204" pitchFamily="34" charset="0"/>
              <a:buChar char="•"/>
              <a:defRPr/>
            </a:pPr>
            <a:r>
              <a:rPr lang="pl-PL" sz="1800" dirty="0">
                <a:solidFill>
                  <a:srgbClr val="003399"/>
                </a:solidFill>
                <a:latin typeface="Open Sans" panose="020B0606030504020204" pitchFamily="34" charset="0"/>
                <a:cs typeface="Open Sans" panose="020B0606030504020204" pitchFamily="34" charset="0"/>
              </a:rPr>
              <a:t>dane dotyczące formy zaangażowania personelu w ramach projektu: forma zaangażowania w projekcie, okres zaangażowania;</a:t>
            </a:r>
          </a:p>
          <a:p>
            <a:pPr defTabSz="727510">
              <a:lnSpc>
                <a:spcPct val="150000"/>
              </a:lnSpc>
              <a:spcBef>
                <a:spcPts val="544"/>
              </a:spcBef>
              <a:spcAft>
                <a:spcPts val="544"/>
              </a:spcAft>
              <a:buFont typeface="Wingdings" panose="05000000000000000000" pitchFamily="2" charset="2"/>
              <a:buChar char="Ø"/>
              <a:defRPr/>
            </a:pPr>
            <a:endParaRPr lang="pl-PL" sz="1800" dirty="0">
              <a:solidFill>
                <a:srgbClr val="003399"/>
              </a:solidFill>
              <a:latin typeface="Open Sans" panose="020B0606030504020204" pitchFamily="34" charset="0"/>
              <a:cs typeface="Open Sans" panose="020B0606030504020204" pitchFamily="34" charset="0"/>
            </a:endParaRPr>
          </a:p>
          <a:p>
            <a:pPr marL="893763" indent="-266700" defTabSz="727510">
              <a:lnSpc>
                <a:spcPct val="150000"/>
              </a:lnSpc>
              <a:spcBef>
                <a:spcPts val="544"/>
              </a:spcBef>
              <a:spcAft>
                <a:spcPts val="544"/>
              </a:spcAft>
              <a:buFont typeface="Arial" panose="020B0604020202020204" pitchFamily="34" charset="0"/>
              <a:buChar char="•"/>
              <a:defRPr/>
            </a:pPr>
            <a:endParaRPr lang="pl-PL" sz="1800" dirty="0">
              <a:solidFill>
                <a:srgbClr val="003399"/>
              </a:solidFill>
              <a:latin typeface="Open Sans" panose="020B0606030504020204" pitchFamily="34" charset="0"/>
              <a:cs typeface="Open Sans" panose="020B0606030504020204" pitchFamily="34" charset="0"/>
            </a:endParaRPr>
          </a:p>
          <a:p>
            <a:pPr marL="0" indent="0" defTabSz="727510">
              <a:lnSpc>
                <a:spcPct val="120000"/>
              </a:lnSpc>
              <a:spcBef>
                <a:spcPts val="544"/>
              </a:spcBef>
              <a:spcAft>
                <a:spcPts val="544"/>
              </a:spcAft>
              <a:buNone/>
              <a:defRPr/>
            </a:pPr>
            <a:endParaRPr lang="pl-PL" sz="1800" dirty="0">
              <a:solidFill>
                <a:srgbClr val="003399"/>
              </a:solidFill>
              <a:latin typeface="Open Sans" panose="020B0606030504020204" pitchFamily="34" charset="0"/>
              <a:cs typeface="Open Sans" panose="020B0606030504020204" pitchFamily="34" charset="0"/>
            </a:endParaRPr>
          </a:p>
        </p:txBody>
      </p:sp>
      <p:sp>
        <p:nvSpPr>
          <p:cNvPr id="4" name="Symbol zastępczy numeru slajdu 3">
            <a:extLst>
              <a:ext uri="{FF2B5EF4-FFF2-40B4-BE49-F238E27FC236}">
                <a16:creationId xmlns:a16="http://schemas.microsoft.com/office/drawing/2014/main" id="{F02F6781-6CF1-6716-8530-BCC8B31AFD86}"/>
              </a:ext>
            </a:extLst>
          </p:cNvPr>
          <p:cNvSpPr>
            <a:spLocks noGrp="1"/>
          </p:cNvSpPr>
          <p:nvPr>
            <p:ph type="sldNum" sz="quarter" idx="10"/>
          </p:nvPr>
        </p:nvSpPr>
        <p:spPr/>
        <p:txBody>
          <a:bodyPr/>
          <a:lstStyle/>
          <a:p>
            <a:fld id="{EB4015AA-59F6-416B-87A6-8E3D940284E2}" type="slidenum">
              <a:rPr lang="pl-PL" smtClean="0"/>
              <a:pPr/>
              <a:t>8</a:t>
            </a:fld>
            <a:endParaRPr lang="pl-PL" dirty="0"/>
          </a:p>
        </p:txBody>
      </p:sp>
    </p:spTree>
    <p:extLst>
      <p:ext uri="{BB962C8B-B14F-4D97-AF65-F5344CB8AC3E}">
        <p14:creationId xmlns:p14="http://schemas.microsoft.com/office/powerpoint/2010/main" val="3602236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799260" y="393412"/>
            <a:ext cx="9599608" cy="808067"/>
          </a:xfrm>
        </p:spPr>
        <p:txBody>
          <a:bodyPr>
            <a:noAutofit/>
          </a:bodyPr>
          <a:lstStyle/>
          <a:p>
            <a:pPr defTabSz="727510">
              <a:lnSpc>
                <a:spcPct val="100000"/>
              </a:lnSpc>
              <a:spcBef>
                <a:spcPts val="544"/>
              </a:spcBef>
              <a:spcAft>
                <a:spcPts val="544"/>
              </a:spcAft>
              <a:defRPr/>
            </a:pPr>
            <a:r>
              <a:rPr lang="pl-PL" altLang="pl-PL" sz="2800" dirty="0">
                <a:solidFill>
                  <a:schemeClr val="accent1"/>
                </a:solidFill>
                <a:latin typeface="Open Sans" panose="020B0606030504020204" pitchFamily="34" charset="0"/>
                <a:ea typeface="+mn-ea"/>
                <a:cs typeface="Open Sans" panose="020B0606030504020204" pitchFamily="34" charset="0"/>
              </a:rPr>
              <a:t>Podstawowe dokumenty wymagane przy rozliczeniu wydatków cz. 4</a:t>
            </a:r>
            <a:br>
              <a:rPr lang="pl-PL" altLang="pl-PL" sz="2800" dirty="0">
                <a:solidFill>
                  <a:schemeClr val="accent1"/>
                </a:solidFill>
                <a:latin typeface="Open Sans" panose="020B0606030504020204" pitchFamily="34" charset="0"/>
                <a:ea typeface="+mn-ea"/>
                <a:cs typeface="Open Sans" panose="020B0606030504020204" pitchFamily="34" charset="0"/>
              </a:rPr>
            </a:br>
            <a:br>
              <a:rPr lang="pl-PL" sz="2800" dirty="0">
                <a:solidFill>
                  <a:srgbClr val="2F5597"/>
                </a:solidFill>
                <a:latin typeface="Open Sans" panose="020B0606030504020204" pitchFamily="34" charset="0"/>
                <a:cs typeface="Open Sans" panose="020B0606030504020204" pitchFamily="34" charset="0"/>
              </a:rPr>
            </a:br>
            <a:endParaRPr lang="pl-PL" sz="2800" dirty="0">
              <a:solidFill>
                <a:schemeClr val="accent1"/>
              </a:solidFill>
            </a:endParaRPr>
          </a:p>
        </p:txBody>
      </p:sp>
      <p:sp>
        <p:nvSpPr>
          <p:cNvPr id="6" name="Symbol zastępczy zawartości 5">
            <a:extLst>
              <a:ext uri="{FF2B5EF4-FFF2-40B4-BE49-F238E27FC236}">
                <a16:creationId xmlns:a16="http://schemas.microsoft.com/office/drawing/2014/main" id="{2AC9AC38-9DEA-4AE6-A16D-10E49FAEB80E}"/>
              </a:ext>
            </a:extLst>
          </p:cNvPr>
          <p:cNvSpPr>
            <a:spLocks noGrp="1"/>
          </p:cNvSpPr>
          <p:nvPr>
            <p:ph idx="1"/>
          </p:nvPr>
        </p:nvSpPr>
        <p:spPr>
          <a:xfrm>
            <a:off x="614882" y="1575264"/>
            <a:ext cx="11220947" cy="4899001"/>
          </a:xfrm>
        </p:spPr>
        <p:txBody>
          <a:bodyPr>
            <a:noAutofit/>
          </a:bodyPr>
          <a:lstStyle/>
          <a:p>
            <a:pPr>
              <a:lnSpc>
                <a:spcPct val="150000"/>
              </a:lnSpc>
              <a:spcBef>
                <a:spcPts val="544"/>
              </a:spcBef>
              <a:spcAft>
                <a:spcPts val="544"/>
              </a:spcAft>
              <a:buFont typeface="Wingdings" panose="05000000000000000000" pitchFamily="2" charset="2"/>
              <a:buChar char="Ø"/>
            </a:pPr>
            <a:r>
              <a:rPr lang="pl-PL" sz="1800" dirty="0">
                <a:solidFill>
                  <a:srgbClr val="003399"/>
                </a:solidFill>
                <a:latin typeface="Open Sans" panose="020B0606030504020204" pitchFamily="34" charset="0"/>
                <a:cs typeface="Open Sans" panose="020B0606030504020204" pitchFamily="34" charset="0"/>
              </a:rPr>
              <a:t>umowy cywilno-prawne zawarte z osobami zatrudnionymi przez Beneficjenta w ramach Projektu, wraz zakresem obowiązków, oświadczeniami dotyczącymi łącznego zaangażowania zawodowego danej osoby w realizację wszystkich projektów finansowanych z funduszy UE oraz działań finansowanych z innych źródeł, w tym środków własnych Beneficjenta i innych podmiotów (niezależnie od formy zaangażowania) i kartami czasu pracy wypełnionymi na obowiązującym wzorze; </a:t>
            </a:r>
          </a:p>
          <a:p>
            <a:pPr>
              <a:lnSpc>
                <a:spcPct val="150000"/>
              </a:lnSpc>
              <a:spcBef>
                <a:spcPts val="544"/>
              </a:spcBef>
              <a:spcAft>
                <a:spcPts val="544"/>
              </a:spcAft>
              <a:buFont typeface="Wingdings" panose="05000000000000000000" pitchFamily="2" charset="2"/>
              <a:buChar char="Ø"/>
            </a:pPr>
            <a:r>
              <a:rPr lang="pl-PL" sz="1800" dirty="0">
                <a:solidFill>
                  <a:schemeClr val="accent1"/>
                </a:solidFill>
                <a:latin typeface="Open Sans" panose="020B0606030504020204" pitchFamily="34" charset="0"/>
                <a:cs typeface="Open Sans" panose="020B0606030504020204" pitchFamily="34" charset="0"/>
              </a:rPr>
              <a:t>deklaracje ZUS i US wraz z dokumentami potwierdzającymi zapłatę należności publicznoprawnych, związanych z zawartymi umowami o pracę i/lub umowami cywilnoprawnymi;</a:t>
            </a:r>
          </a:p>
          <a:p>
            <a:pPr>
              <a:lnSpc>
                <a:spcPct val="150000"/>
              </a:lnSpc>
              <a:spcBef>
                <a:spcPts val="544"/>
              </a:spcBef>
              <a:spcAft>
                <a:spcPts val="544"/>
              </a:spcAft>
              <a:buFont typeface="Wingdings" panose="05000000000000000000" pitchFamily="2" charset="2"/>
              <a:buChar char="Ø"/>
            </a:pPr>
            <a:r>
              <a:rPr lang="pl-PL" sz="1800" dirty="0">
                <a:solidFill>
                  <a:schemeClr val="accent1"/>
                </a:solidFill>
                <a:latin typeface="Open Sans" panose="020B0606030504020204" pitchFamily="34" charset="0"/>
                <a:cs typeface="Open Sans" panose="020B0606030504020204" pitchFamily="34" charset="0"/>
              </a:rPr>
              <a:t>noty księgowe wraz dokumentami potwierdzającymi ilość godzin poświęconych na realizację Projektu wraz z rozliczeniem kosztów pracy właścicieli, wspólników spółki cywilnej bądź spółki jawnej, osobiście zaangażowanych w prowadzenie badań przemysłowych lub eksperymentalnych prac rozwojowych;</a:t>
            </a:r>
          </a:p>
        </p:txBody>
      </p:sp>
      <p:sp>
        <p:nvSpPr>
          <p:cNvPr id="2" name="Symbol zastępczy numeru slajdu 1">
            <a:extLst>
              <a:ext uri="{FF2B5EF4-FFF2-40B4-BE49-F238E27FC236}">
                <a16:creationId xmlns:a16="http://schemas.microsoft.com/office/drawing/2014/main" id="{3ED98E76-65FA-817D-23FE-A85C03BDF9B2}"/>
              </a:ext>
            </a:extLst>
          </p:cNvPr>
          <p:cNvSpPr>
            <a:spLocks noGrp="1"/>
          </p:cNvSpPr>
          <p:nvPr>
            <p:ph type="sldNum" sz="quarter" idx="10"/>
          </p:nvPr>
        </p:nvSpPr>
        <p:spPr/>
        <p:txBody>
          <a:bodyPr/>
          <a:lstStyle/>
          <a:p>
            <a:fld id="{EB4015AA-59F6-416B-87A6-8E3D940284E2}" type="slidenum">
              <a:rPr lang="pl-PL" smtClean="0"/>
              <a:pPr/>
              <a:t>9</a:t>
            </a:fld>
            <a:endParaRPr lang="pl-PL" dirty="0"/>
          </a:p>
        </p:txBody>
      </p:sp>
    </p:spTree>
    <p:extLst>
      <p:ext uri="{BB962C8B-B14F-4D97-AF65-F5344CB8AC3E}">
        <p14:creationId xmlns:p14="http://schemas.microsoft.com/office/powerpoint/2010/main" val="2208374119"/>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ojekt niestandardowy">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rojekt niestandardowy">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1" id="{436F5452-C95B-4D43-A1C6-1CA5BE69C951}" vid="{ABE25C27-1E66-47F3-AA86-B88226738C33}"/>
    </a:ext>
  </a:extLst>
</a:theme>
</file>

<file path=ppt/theme/theme5.xml><?xml version="1.0" encoding="utf-8"?>
<a:theme xmlns:a="http://schemas.openxmlformats.org/drawingml/2006/main" name="2_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prstDash/>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marL="0" marR="0" indent="0" algn="l" defTabSz="801929" rtl="0" eaLnBrk="1" fontAlgn="auto" latinLnBrk="0" hangingPunct="1">
          <a:lnSpc>
            <a:spcPct val="100000"/>
          </a:lnSpc>
          <a:spcBef>
            <a:spcPts val="0"/>
          </a:spcBef>
          <a:spcAft>
            <a:spcPts val="0"/>
          </a:spcAft>
          <a:buClrTx/>
          <a:buSzTx/>
          <a:buFontTx/>
          <a:buNone/>
          <a:tabLst/>
          <a:defRPr kumimoji="0" sz="2000" b="1" i="0" u="none" strike="noStrike" kern="1200" cap="none" spc="0" normalizeH="0" baseline="0" noProof="0" smtClean="0">
            <a:ln>
              <a:noFill/>
            </a:ln>
            <a:solidFill>
              <a:schemeClr val="accent5">
                <a:lumMod val="50000"/>
              </a:schemeClr>
            </a:solidFill>
            <a:effectLst/>
            <a:uLnTx/>
            <a:uFillTx/>
            <a:latin typeface="Arial" panose="020B0604020202020204" pitchFamily="34" charset="0"/>
            <a:ea typeface="+mn-ea"/>
            <a:cs typeface="Arial" panose="020B0604020202020204" pitchFamily="34" charset="0"/>
          </a:defRPr>
        </a:defPPr>
      </a:lstStyle>
    </a:txDef>
  </a:objectDefaults>
  <a:extraClrSchemeLst/>
  <a:extLst>
    <a:ext uri="{05A4C25C-085E-4340-85A3-A5531E510DB2}">
      <thm15:themeFamily xmlns:thm15="http://schemas.microsoft.com/office/thememl/2012/main" name="Prezentacja szablon z dopiskiem efs_osadzone  -  tylko do odczytu" id="{1732C597-4330-4ACE-A33D-C56E716B66C0}" vid="{376DB9A3-F1A9-488D-B3D1-642C2908B0E7}"/>
    </a:ext>
  </a:extLst>
</a:theme>
</file>

<file path=ppt/theme/theme6.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4376F98641798428B8862B420EC086E" ma:contentTypeVersion="16" ma:contentTypeDescription="Utwórz nowy dokument." ma:contentTypeScope="" ma:versionID="bea30fff1b1bcda06674d697ebd9a0ff">
  <xsd:schema xmlns:xsd="http://www.w3.org/2001/XMLSchema" xmlns:xs="http://www.w3.org/2001/XMLSchema" xmlns:p="http://schemas.microsoft.com/office/2006/metadata/properties" xmlns:ns3="466da1f6-e5c8-435c-ab77-51e9fe16fdcc" xmlns:ns4="d2d891ec-1e4b-4487-91d4-fda086666fcb" targetNamespace="http://schemas.microsoft.com/office/2006/metadata/properties" ma:root="true" ma:fieldsID="6883cc32629519540608e5b6b4f7c590" ns3:_="" ns4:_="">
    <xsd:import namespace="466da1f6-e5c8-435c-ab77-51e9fe16fdcc"/>
    <xsd:import namespace="d2d891ec-1e4b-4487-91d4-fda086666fc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4:SharedWithUsers" minOccurs="0"/>
                <xsd:element ref="ns4:SharedWithDetails" minOccurs="0"/>
                <xsd:element ref="ns4:SharingHintHash"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6da1f6-e5c8-435c-ab77-51e9fe16fd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d891ec-1e4b-4487-91d4-fda086666fcb" elementFormDefault="qualified">
    <xsd:import namespace="http://schemas.microsoft.com/office/2006/documentManagement/types"/>
    <xsd:import namespace="http://schemas.microsoft.com/office/infopath/2007/PartnerControls"/>
    <xsd:element name="SharedWithUsers" ma:index="17"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Udostępnione dla — szczegóły" ma:internalName="SharedWithDetails" ma:readOnly="true">
      <xsd:simpleType>
        <xsd:restriction base="dms:Note">
          <xsd:maxLength value="255"/>
        </xsd:restriction>
      </xsd:simpleType>
    </xsd:element>
    <xsd:element name="SharingHintHash" ma:index="19" nillable="true" ma:displayName="Skrót wskazówki dotyczącej udostępniani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466da1f6-e5c8-435c-ab77-51e9fe16fdcc" xsi:nil="true"/>
  </documentManagement>
</p:properties>
</file>

<file path=customXml/itemProps1.xml><?xml version="1.0" encoding="utf-8"?>
<ds:datastoreItem xmlns:ds="http://schemas.openxmlformats.org/officeDocument/2006/customXml" ds:itemID="{2D156BA8-61B0-454E-A2C0-61F3431130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6da1f6-e5c8-435c-ab77-51e9fe16fdcc"/>
    <ds:schemaRef ds:uri="d2d891ec-1e4b-4487-91d4-fda086666f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042AA3-715F-48EA-831C-19D90794E39B}">
  <ds:schemaRefs>
    <ds:schemaRef ds:uri="http://schemas.microsoft.com/sharepoint/v3/contenttype/forms"/>
  </ds:schemaRefs>
</ds:datastoreItem>
</file>

<file path=customXml/itemProps3.xml><?xml version="1.0" encoding="utf-8"?>
<ds:datastoreItem xmlns:ds="http://schemas.openxmlformats.org/officeDocument/2006/customXml" ds:itemID="{E7A875D9-ABF0-486E-BF94-26A988460C96}">
  <ds:schemaRefs>
    <ds:schemaRef ds:uri="466da1f6-e5c8-435c-ab77-51e9fe16fdcc"/>
    <ds:schemaRef ds:uri="http://purl.org/dc/elements/1.1/"/>
    <ds:schemaRef ds:uri="http://schemas.microsoft.com/office/2006/documentManagement/types"/>
    <ds:schemaRef ds:uri="http://www.w3.org/XML/1998/namespace"/>
    <ds:schemaRef ds:uri="http://purl.org/dc/dcmitype/"/>
    <ds:schemaRef ds:uri="http://schemas.microsoft.com/office/infopath/2007/PartnerControls"/>
    <ds:schemaRef ds:uri="http://purl.org/dc/terms/"/>
    <ds:schemaRef ds:uri="http://schemas.openxmlformats.org/package/2006/metadata/core-properties"/>
    <ds:schemaRef ds:uri="d2d891ec-1e4b-4487-91d4-fda086666fcb"/>
    <ds:schemaRef ds:uri="http://schemas.microsoft.com/office/2006/metadata/properties"/>
  </ds:schemaRefs>
</ds:datastoreItem>
</file>

<file path=docMetadata/LabelInfo.xml><?xml version="1.0" encoding="utf-8"?>
<clbl:labelList xmlns:clbl="http://schemas.microsoft.com/office/2020/mipLabelMetadata">
  <clbl:label id="{31089969-cde3-4c41-8519-37082a970183}" enabled="0" method="" siteId="{31089969-cde3-4c41-8519-37082a970183}" removed="1"/>
</clbl:labelList>
</file>

<file path=docProps/app.xml><?xml version="1.0" encoding="utf-8"?>
<Properties xmlns="http://schemas.openxmlformats.org/officeDocument/2006/extended-properties" xmlns:vt="http://schemas.openxmlformats.org/officeDocument/2006/docPropsVTypes">
  <TotalTime>5100</TotalTime>
  <Words>4501</Words>
  <Application>Microsoft Office PowerPoint</Application>
  <PresentationFormat>Panoramiczny</PresentationFormat>
  <Paragraphs>336</Paragraphs>
  <Slides>50</Slides>
  <Notes>31</Notes>
  <HiddenSlides>0</HiddenSlides>
  <MMClips>0</MMClips>
  <ScaleCrop>false</ScaleCrop>
  <HeadingPairs>
    <vt:vector size="6" baseType="variant">
      <vt:variant>
        <vt:lpstr>Używane czcionki</vt:lpstr>
      </vt:variant>
      <vt:variant>
        <vt:i4>5</vt:i4>
      </vt:variant>
      <vt:variant>
        <vt:lpstr>Motyw</vt:lpstr>
      </vt:variant>
      <vt:variant>
        <vt:i4>5</vt:i4>
      </vt:variant>
      <vt:variant>
        <vt:lpstr>Tytuły slajdów</vt:lpstr>
      </vt:variant>
      <vt:variant>
        <vt:i4>50</vt:i4>
      </vt:variant>
    </vt:vector>
  </HeadingPairs>
  <TitlesOfParts>
    <vt:vector size="60" baseType="lpstr">
      <vt:lpstr>Arial</vt:lpstr>
      <vt:lpstr>ArialMT</vt:lpstr>
      <vt:lpstr>Courier New</vt:lpstr>
      <vt:lpstr>Open Sans</vt:lpstr>
      <vt:lpstr>Wingdings</vt:lpstr>
      <vt:lpstr>Motyw pakietu Office</vt:lpstr>
      <vt:lpstr>Projekt niestandardowy</vt:lpstr>
      <vt:lpstr>1_Projekt niestandardowy</vt:lpstr>
      <vt:lpstr>1_Motyw pakietu Office</vt:lpstr>
      <vt:lpstr>2_Motyw pakietu Office</vt:lpstr>
      <vt:lpstr>Szkolenie z zasad realizacji i promocji projektów LAWP Fundusze Europejskie dla Lubelskiego 2021-2027</vt:lpstr>
      <vt:lpstr>Beneficjencie! Zapoznaj się z Umową o dofinansowanie!</vt:lpstr>
      <vt:lpstr>Jak sprawnie obsługiwać Projekt w aplikacji SL2021 ?</vt:lpstr>
      <vt:lpstr>Harmonogram płatności  </vt:lpstr>
      <vt:lpstr>Wniosek o płatność </vt:lpstr>
      <vt:lpstr>Podstawowe dokumenty wymagane przy rozliczeniu wydatków cz. 1     </vt:lpstr>
      <vt:lpstr>Podstawowe dokumenty wymagane przy rozliczeniu wydatków cz. 2    </vt:lpstr>
      <vt:lpstr>Podstawowe dokumenty wymagane przy rozliczeniu wydatków cz. 3 </vt:lpstr>
      <vt:lpstr>Podstawowe dokumenty wymagane przy rozliczeniu wydatków cz. 4  </vt:lpstr>
      <vt:lpstr>Podstawowe dokumenty wymagane przy rozliczeniu wydatków cz. 5 </vt:lpstr>
      <vt:lpstr>Podstawowe dokumenty wymagane przy rozliczeniu wydatków cz. 6</vt:lpstr>
      <vt:lpstr>Podstawowe dokumenty wymagane przy rozliczeniu wydatków cz. 7</vt:lpstr>
      <vt:lpstr>Podstawowe dokumenty wymagane przy rozliczeniu wydatków cz. 8</vt:lpstr>
      <vt:lpstr>Podstawowe dokumenty wymagane przy rozliczeniu wydatków cz. 9</vt:lpstr>
      <vt:lpstr>Zmiany w Umowie o dofinansowanie </vt:lpstr>
      <vt:lpstr>Zmiany w Umowie o dofinansowanie cz. 1</vt:lpstr>
      <vt:lpstr>Zmiany w Umowie o dofinansowanie cz. 2</vt:lpstr>
      <vt:lpstr>Najczęściej popełniane błędy podczas rozliczania projektów</vt:lpstr>
      <vt:lpstr>Błędy w formularzu wniosku o płatność </vt:lpstr>
      <vt:lpstr>Błędy w formularzu wniosku o płatność cd.</vt:lpstr>
      <vt:lpstr>Błędy w dokumentacji dołączonej do wniosku o płatność </vt:lpstr>
      <vt:lpstr>Błędy w dokumentacji dołączonej do wniosku o płatność cd.</vt:lpstr>
      <vt:lpstr>Zamówienia udzielane w ramach projektu </vt:lpstr>
      <vt:lpstr>Od czego zacząć ?</vt:lpstr>
      <vt:lpstr>Zasady ponoszenia wydatków </vt:lpstr>
      <vt:lpstr>Zamówienia udzielane w ramach projektów</vt:lpstr>
      <vt:lpstr>Szacowanie wartości zamówienia</vt:lpstr>
      <vt:lpstr>Szacowanie wartości zamówienia cd. </vt:lpstr>
      <vt:lpstr>Analiza rynku/procedura przedsiębiorstwa  (dla wydatków &lt; 80 000,00 PLN) </vt:lpstr>
      <vt:lpstr>Udzielanie zamówień</vt:lpstr>
      <vt:lpstr>Zasada konkurencyjności  (zamówienia powyżej 80 tys. PLN netto) </vt:lpstr>
      <vt:lpstr>Zasada konkurencyjności  </vt:lpstr>
      <vt:lpstr>Terminy na złożenie oferty:</vt:lpstr>
      <vt:lpstr>Termin na złożenie oferty:</vt:lpstr>
      <vt:lpstr>Zapytanie ofertowe zawiera co najmniej (1):</vt:lpstr>
      <vt:lpstr>Zapytanie ofertowe zawiera co najmniej (2): </vt:lpstr>
      <vt:lpstr>Zapytanie ofertowe zawiera co najmniej (3): </vt:lpstr>
      <vt:lpstr>Zapytanie ofertowe zawiera co najmniej (4): </vt:lpstr>
      <vt:lpstr>Zapytanie ofertowe zawiera co najmniej (5): </vt:lpstr>
      <vt:lpstr>Zapytanie ofertowe zawiera co najmniej (6): </vt:lpstr>
      <vt:lpstr>Zapytanie ofertowe zawiera co najmniej (7): </vt:lpstr>
      <vt:lpstr>Konflikt interesów </vt:lpstr>
      <vt:lpstr>Zasada konkurencyjności </vt:lpstr>
      <vt:lpstr>Zasada konkurencyjności cd. 1 </vt:lpstr>
      <vt:lpstr>Zasada konkurencyjności cd. 2</vt:lpstr>
      <vt:lpstr>Badanie rażąco niskiej ceny </vt:lpstr>
      <vt:lpstr>Badanie rażąco niskiej ceny cd.  </vt:lpstr>
      <vt:lpstr>Wytyczne dotyczące sposobu korygowania nieprawidłowości na lata 2021-2027</vt:lpstr>
      <vt:lpstr>Polityki horyzontalne </vt:lpstr>
      <vt:lpstr>Dane kontaktowe LAWP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Zasady realizacji projektu w LAWP</dc:title>
  <dc:creator>Adrianna Iwan</dc:creator>
  <cp:lastModifiedBy>Małgorzata Petrusewicz</cp:lastModifiedBy>
  <cp:revision>114</cp:revision>
  <cp:lastPrinted>2024-09-17T12:00:56Z</cp:lastPrinted>
  <dcterms:created xsi:type="dcterms:W3CDTF">2022-11-15T13:19:44Z</dcterms:created>
  <dcterms:modified xsi:type="dcterms:W3CDTF">2026-06-10T09:37:35Z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0x010100C4376F98641798428B8862B420EC086E</vt:lpwstr>
  </property>
</Properties>
</file>