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1" r:id="rId4"/>
    <p:sldMasterId id="2147483752" r:id="rId5"/>
    <p:sldMasterId id="2147483767" r:id="rId6"/>
  </p:sldMasterIdLst>
  <p:notesMasterIdLst>
    <p:notesMasterId r:id="rId45"/>
  </p:notesMasterIdLst>
  <p:handoutMasterIdLst>
    <p:handoutMasterId r:id="rId46"/>
  </p:handoutMasterIdLst>
  <p:sldIdLst>
    <p:sldId id="907" r:id="rId7"/>
    <p:sldId id="906" r:id="rId8"/>
    <p:sldId id="1019" r:id="rId9"/>
    <p:sldId id="1084" r:id="rId10"/>
    <p:sldId id="1009" r:id="rId11"/>
    <p:sldId id="866" r:id="rId12"/>
    <p:sldId id="1085" r:id="rId13"/>
    <p:sldId id="1086" r:id="rId14"/>
    <p:sldId id="1087" r:id="rId15"/>
    <p:sldId id="1088" r:id="rId16"/>
    <p:sldId id="1036" r:id="rId17"/>
    <p:sldId id="1054" r:id="rId18"/>
    <p:sldId id="1075" r:id="rId19"/>
    <p:sldId id="1076" r:id="rId20"/>
    <p:sldId id="1078" r:id="rId21"/>
    <p:sldId id="1080" r:id="rId22"/>
    <p:sldId id="1081" r:id="rId23"/>
    <p:sldId id="1083" r:id="rId24"/>
    <p:sldId id="1038" r:id="rId25"/>
    <p:sldId id="891" r:id="rId26"/>
    <p:sldId id="1037" r:id="rId27"/>
    <p:sldId id="894" r:id="rId28"/>
    <p:sldId id="1034" r:id="rId29"/>
    <p:sldId id="898" r:id="rId30"/>
    <p:sldId id="1049" r:id="rId31"/>
    <p:sldId id="875" r:id="rId32"/>
    <p:sldId id="910" r:id="rId33"/>
    <p:sldId id="933" r:id="rId34"/>
    <p:sldId id="880" r:id="rId35"/>
    <p:sldId id="1048" r:id="rId36"/>
    <p:sldId id="1040" r:id="rId37"/>
    <p:sldId id="1031" r:id="rId38"/>
    <p:sldId id="1033" r:id="rId39"/>
    <p:sldId id="1010" r:id="rId40"/>
    <p:sldId id="856" r:id="rId41"/>
    <p:sldId id="996" r:id="rId42"/>
    <p:sldId id="997" r:id="rId43"/>
    <p:sldId id="1021" r:id="rId44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ziałanie 1.3" id="{1FDE8BDE-B36F-48EB-8420-BDEF1344C289}">
          <p14:sldIdLst>
            <p14:sldId id="907"/>
            <p14:sldId id="906"/>
            <p14:sldId id="1019"/>
            <p14:sldId id="1084"/>
            <p14:sldId id="1009"/>
            <p14:sldId id="866"/>
            <p14:sldId id="1085"/>
            <p14:sldId id="1086"/>
            <p14:sldId id="1087"/>
            <p14:sldId id="1088"/>
          </p14:sldIdLst>
        </p14:section>
        <p14:section name="Rodzaje i zasady wsparcia 2/3" id="{3F5AD321-C02D-4862-97CB-BE1B1C31B7BB}">
          <p14:sldIdLst/>
        </p14:section>
        <p14:section name="kluczowe wskaźniki projektu" id="{F1F7A04C-D274-4CC6-8FD3-FC70A099D874}">
          <p14:sldIdLst>
            <p14:sldId id="1036"/>
            <p14:sldId id="1054"/>
            <p14:sldId id="1075"/>
            <p14:sldId id="1076"/>
            <p14:sldId id="1078"/>
            <p14:sldId id="1080"/>
            <p14:sldId id="1081"/>
            <p14:sldId id="1083"/>
            <p14:sldId id="1038"/>
          </p14:sldIdLst>
        </p14:section>
        <p14:section name="Obligatoryjne załączniki dla wszystkich wnioskodawców" id="{619E7F6B-52C9-48EF-A22B-874013DE4D7A}">
          <p14:sldIdLst>
            <p14:sldId id="891"/>
            <p14:sldId id="1037"/>
            <p14:sldId id="894"/>
            <p14:sldId id="1034"/>
            <p14:sldId id="898"/>
            <p14:sldId id="1049"/>
            <p14:sldId id="875"/>
            <p14:sldId id="910"/>
            <p14:sldId id="933"/>
            <p14:sldId id="880"/>
            <p14:sldId id="1048"/>
            <p14:sldId id="1040"/>
            <p14:sldId id="1031"/>
            <p14:sldId id="1033"/>
            <p14:sldId id="1010"/>
            <p14:sldId id="856"/>
            <p14:sldId id="996"/>
            <p14:sldId id="997"/>
            <p14:sldId id="10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7ACE76-8BD5-9436-81D3-07D0527FE754}" name="Katarzyna Mazurek" initials="KM" userId="S::katarzyna.mazurek@lawp.lubelskie.pl::87876fe2-9e4a-45bc-89ca-ece31a2fe836" providerId="AD"/>
  <p188:author id="{680A96D3-439B-1D18-EB71-58FF190630B3}" name="DZ RPO_OP" initials="OP" userId="DZ RPO_OP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E7E9F2"/>
    <a:srgbClr val="CBD0E4"/>
    <a:srgbClr val="F2F2F2"/>
    <a:srgbClr val="0051B0"/>
    <a:srgbClr val="A6D3FF"/>
    <a:srgbClr val="00682F"/>
    <a:srgbClr val="CDE5DA"/>
    <a:srgbClr val="1BB3C7"/>
    <a:srgbClr val="F0A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13" autoAdjust="0"/>
    <p:restoredTop sz="86077" autoAdjust="0"/>
  </p:normalViewPr>
  <p:slideViewPr>
    <p:cSldViewPr showGuides="1">
      <p:cViewPr varScale="1">
        <p:scale>
          <a:sx n="64" d="100"/>
          <a:sy n="64" d="100"/>
        </p:scale>
        <p:origin x="1090" y="72"/>
      </p:cViewPr>
      <p:guideLst>
        <p:guide orient="horz" pos="2381"/>
        <p:guide pos="3504"/>
      </p:guideLst>
    </p:cSldViewPr>
  </p:slideViewPr>
  <p:outlineViewPr>
    <p:cViewPr>
      <p:scale>
        <a:sx n="33" d="100"/>
        <a:sy n="33" d="100"/>
      </p:scale>
      <p:origin x="0" y="-3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7E640-C71E-4482-8409-40CF4E7F01D9}" type="doc">
      <dgm:prSet loTypeId="urn:microsoft.com/office/officeart/2005/8/layout/gear1" loCatId="cycle" qsTypeId="urn:microsoft.com/office/officeart/2005/8/quickstyle/3d1" qsCatId="3D" csTypeId="urn:microsoft.com/office/officeart/2005/8/colors/accent1_4" csCatId="accent1" phldr="1"/>
      <dgm:spPr/>
    </dgm:pt>
    <dgm:pt modelId="{ED085600-590E-454E-A42F-920111F4BCC8}">
      <dgm:prSet phldrT="[Tekst]" custT="1"/>
      <dgm:spPr/>
      <dgm:t>
        <a:bodyPr/>
        <a:lstStyle/>
        <a:p>
          <a:r>
            <a:rPr lang="pl-PL" sz="2000" b="1">
              <a:latin typeface="Verdana" panose="020B0604030504040204" pitchFamily="34" charset="0"/>
              <a:ea typeface="Verdana" panose="020B0604030504040204" pitchFamily="34" charset="0"/>
            </a:rPr>
            <a:t>punkt kontaktowy </a:t>
          </a:r>
          <a:endParaRPr lang="pl-PL" sz="20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Punkt kontaktowy"/>
        </a:ext>
      </dgm:extLst>
    </dgm:pt>
    <dgm:pt modelId="{6590F9A8-554B-43BB-BD7D-47D07F34257D}" type="parTrans" cxnId="{7CE04F17-2FB9-4A01-98E7-6ED6E3C39758}">
      <dgm:prSet/>
      <dgm:spPr/>
      <dgm:t>
        <a:bodyPr/>
        <a:lstStyle/>
        <a:p>
          <a:endParaRPr lang="pl-PL"/>
        </a:p>
      </dgm:t>
    </dgm:pt>
    <dgm:pt modelId="{6109C49F-BB9A-4FB9-8EB3-DE1579145EB5}" type="sibTrans" cxnId="{7CE04F17-2FB9-4A01-98E7-6ED6E3C39758}">
      <dgm:prSet/>
      <dgm:spPr/>
      <dgm:t>
        <a:bodyPr/>
        <a:lstStyle/>
        <a:p>
          <a:endParaRPr lang="pl-PL"/>
        </a:p>
      </dgm:t>
    </dgm:pt>
    <dgm:pt modelId="{0B668FAE-CD3A-4D24-8196-BE37F9B809E0}">
      <dgm:prSet phldrT="[Tekst]" custT="1"/>
      <dgm:spPr/>
      <dgm:t>
        <a:bodyPr/>
        <a:lstStyle/>
        <a:p>
          <a:r>
            <a:rPr lang="pl-PL" sz="1600" b="1" dirty="0">
              <a:latin typeface="Verdana" panose="020B0604030504040204" pitchFamily="34" charset="0"/>
              <a:ea typeface="Verdana" panose="020B0604030504040204" pitchFamily="34" charset="0"/>
            </a:rPr>
            <a:t>funduszeUE.lubelskie.pl</a:t>
          </a:r>
        </a:p>
      </dgm:t>
      <dgm:extLst>
        <a:ext uri="{E40237B7-FDA0-4F09-8148-C483321AD2D9}">
          <dgm14:cNvPr xmlns:dgm14="http://schemas.microsoft.com/office/drawing/2010/diagram" id="0" name="" descr="Strona internetowa: funduszeUE.lubelskie.pl"/>
        </a:ext>
      </dgm:extLst>
    </dgm:pt>
    <dgm:pt modelId="{B961A860-90B9-4364-95FE-2420662F6D2D}" type="parTrans" cxnId="{2FF6325B-0AB2-4C22-8C7C-28685F0D2C6F}">
      <dgm:prSet/>
      <dgm:spPr/>
      <dgm:t>
        <a:bodyPr/>
        <a:lstStyle/>
        <a:p>
          <a:endParaRPr lang="pl-PL"/>
        </a:p>
      </dgm:t>
    </dgm:pt>
    <dgm:pt modelId="{F181ED82-A4B2-4C71-849D-6B5E23F8A585}" type="sibTrans" cxnId="{2FF6325B-0AB2-4C22-8C7C-28685F0D2C6F}">
      <dgm:prSet/>
      <dgm:spPr/>
      <dgm:t>
        <a:bodyPr/>
        <a:lstStyle/>
        <a:p>
          <a:endParaRPr lang="pl-PL"/>
        </a:p>
      </dgm:t>
    </dgm:pt>
    <dgm:pt modelId="{20B535A4-2C23-47A4-932D-F45ECCE8EE7A}">
      <dgm:prSet phldrT="[Tekst]"/>
      <dgm:spPr/>
      <dgm:t>
        <a:bodyPr/>
        <a:lstStyle/>
        <a:p>
          <a:r>
            <a:rPr lang="pl-PL" b="1" dirty="0">
              <a:latin typeface="Verdana" panose="020B0604030504040204" pitchFamily="34" charset="0"/>
              <a:ea typeface="Verdana" panose="020B0604030504040204" pitchFamily="34" charset="0"/>
            </a:rPr>
            <a:t>Facebook LAWP</a:t>
          </a:r>
        </a:p>
      </dgm:t>
      <dgm:extLst>
        <a:ext uri="{E40237B7-FDA0-4F09-8148-C483321AD2D9}">
          <dgm14:cNvPr xmlns:dgm14="http://schemas.microsoft.com/office/drawing/2010/diagram" id="0" name="" descr="facebook LAWP"/>
        </a:ext>
      </dgm:extLst>
    </dgm:pt>
    <dgm:pt modelId="{7B9955C7-C474-4591-A7B5-9CF670118DE1}" type="parTrans" cxnId="{AD086CF0-86B1-49C5-AF37-AA15303C27D3}">
      <dgm:prSet/>
      <dgm:spPr/>
      <dgm:t>
        <a:bodyPr/>
        <a:lstStyle/>
        <a:p>
          <a:endParaRPr lang="pl-PL"/>
        </a:p>
      </dgm:t>
    </dgm:pt>
    <dgm:pt modelId="{93C308DB-EC01-44B3-9C43-177F9FD9191D}" type="sibTrans" cxnId="{AD086CF0-86B1-49C5-AF37-AA15303C27D3}">
      <dgm:prSet/>
      <dgm:spPr/>
      <dgm:t>
        <a:bodyPr/>
        <a:lstStyle/>
        <a:p>
          <a:endParaRPr lang="pl-PL"/>
        </a:p>
      </dgm:t>
    </dgm:pt>
    <dgm:pt modelId="{6A414E04-BE77-4F11-B5DB-1E2C7ABE03C2}" type="pres">
      <dgm:prSet presAssocID="{E0F7E640-C71E-4482-8409-40CF4E7F01D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41E51D3-7F97-4BD7-867F-8515F2533A07}" type="pres">
      <dgm:prSet presAssocID="{ED085600-590E-454E-A42F-920111F4BCC8}" presName="gear1" presStyleLbl="node1" presStyleIdx="0" presStyleCnt="3">
        <dgm:presLayoutVars>
          <dgm:chMax val="1"/>
          <dgm:bulletEnabled val="1"/>
        </dgm:presLayoutVars>
      </dgm:prSet>
      <dgm:spPr/>
    </dgm:pt>
    <dgm:pt modelId="{66A64D2A-0B02-4EEE-BABC-C2128BC216CC}" type="pres">
      <dgm:prSet presAssocID="{ED085600-590E-454E-A42F-920111F4BCC8}" presName="gear1srcNode" presStyleLbl="node1" presStyleIdx="0" presStyleCnt="3"/>
      <dgm:spPr/>
    </dgm:pt>
    <dgm:pt modelId="{414E8DC7-4DD0-4D81-B98B-20ADDF801FBF}" type="pres">
      <dgm:prSet presAssocID="{ED085600-590E-454E-A42F-920111F4BCC8}" presName="gear1dstNode" presStyleLbl="node1" presStyleIdx="0" presStyleCnt="3"/>
      <dgm:spPr/>
    </dgm:pt>
    <dgm:pt modelId="{ACE71F74-1728-4616-8C9D-B586C7ED7EC9}" type="pres">
      <dgm:prSet presAssocID="{0B668FAE-CD3A-4D24-8196-BE37F9B809E0}" presName="gear2" presStyleLbl="node1" presStyleIdx="1" presStyleCnt="3" custScaleX="128306" custScaleY="126651" custLinFactNeighborX="3333" custLinFactNeighborY="2300">
        <dgm:presLayoutVars>
          <dgm:chMax val="1"/>
          <dgm:bulletEnabled val="1"/>
        </dgm:presLayoutVars>
      </dgm:prSet>
      <dgm:spPr/>
    </dgm:pt>
    <dgm:pt modelId="{17C0AF94-3B5C-44C1-8A1A-A53DCD685051}" type="pres">
      <dgm:prSet presAssocID="{0B668FAE-CD3A-4D24-8196-BE37F9B809E0}" presName="gear2srcNode" presStyleLbl="node1" presStyleIdx="1" presStyleCnt="3"/>
      <dgm:spPr/>
    </dgm:pt>
    <dgm:pt modelId="{60089E80-5569-4CB1-84F5-C5A2285DE54B}" type="pres">
      <dgm:prSet presAssocID="{0B668FAE-CD3A-4D24-8196-BE37F9B809E0}" presName="gear2dstNode" presStyleLbl="node1" presStyleIdx="1" presStyleCnt="3"/>
      <dgm:spPr/>
    </dgm:pt>
    <dgm:pt modelId="{647A2683-1081-4B4D-94FC-55A8B8E1953F}" type="pres">
      <dgm:prSet presAssocID="{20B535A4-2C23-47A4-932D-F45ECCE8EE7A}" presName="gear3" presStyleLbl="node1" presStyleIdx="2" presStyleCnt="3" custLinFactNeighborX="5747" custLinFactNeighborY="7813"/>
      <dgm:spPr/>
    </dgm:pt>
    <dgm:pt modelId="{C684655A-0CDA-4074-832B-DEB50353BC79}" type="pres">
      <dgm:prSet presAssocID="{20B535A4-2C23-47A4-932D-F45ECCE8EE7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DE4C4BE-7364-42C1-890E-25130687303A}" type="pres">
      <dgm:prSet presAssocID="{20B535A4-2C23-47A4-932D-F45ECCE8EE7A}" presName="gear3srcNode" presStyleLbl="node1" presStyleIdx="2" presStyleCnt="3"/>
      <dgm:spPr/>
    </dgm:pt>
    <dgm:pt modelId="{D4BD1A2E-2C68-448D-9CAE-1260E0BB49F5}" type="pres">
      <dgm:prSet presAssocID="{20B535A4-2C23-47A4-932D-F45ECCE8EE7A}" presName="gear3dstNode" presStyleLbl="node1" presStyleIdx="2" presStyleCnt="3"/>
      <dgm:spPr/>
    </dgm:pt>
    <dgm:pt modelId="{6B26356D-EE64-4F1C-AEFE-E2ED8A6CB621}" type="pres">
      <dgm:prSet presAssocID="{6109C49F-BB9A-4FB9-8EB3-DE1579145EB5}" presName="connector1" presStyleLbl="sibTrans2D1" presStyleIdx="0" presStyleCnt="3"/>
      <dgm:spPr/>
    </dgm:pt>
    <dgm:pt modelId="{72E743BA-94DB-46B3-9084-BBD4CBF67F1E}" type="pres">
      <dgm:prSet presAssocID="{F181ED82-A4B2-4C71-849D-6B5E23F8A585}" presName="connector2" presStyleLbl="sibTrans2D1" presStyleIdx="1" presStyleCnt="3" custLinFactNeighborX="-7647" custLinFactNeighborY="-3826"/>
      <dgm:spPr/>
    </dgm:pt>
    <dgm:pt modelId="{96E3328D-A993-435E-A8E5-50B79DB552A1}" type="pres">
      <dgm:prSet presAssocID="{93C308DB-EC01-44B3-9C43-177F9FD9191D}" presName="connector3" presStyleLbl="sibTrans2D1" presStyleIdx="2" presStyleCnt="3" custLinFactNeighborX="8921" custLinFactNeighborY="3258"/>
      <dgm:spPr/>
    </dgm:pt>
  </dgm:ptLst>
  <dgm:cxnLst>
    <dgm:cxn modelId="{E1069B12-5FEA-4449-B5F1-BAA3CD34A982}" type="presOf" srcId="{6109C49F-BB9A-4FB9-8EB3-DE1579145EB5}" destId="{6B26356D-EE64-4F1C-AEFE-E2ED8A6CB621}" srcOrd="0" destOrd="0" presId="urn:microsoft.com/office/officeart/2005/8/layout/gear1"/>
    <dgm:cxn modelId="{7CE04F17-2FB9-4A01-98E7-6ED6E3C39758}" srcId="{E0F7E640-C71E-4482-8409-40CF4E7F01D9}" destId="{ED085600-590E-454E-A42F-920111F4BCC8}" srcOrd="0" destOrd="0" parTransId="{6590F9A8-554B-43BB-BD7D-47D07F34257D}" sibTransId="{6109C49F-BB9A-4FB9-8EB3-DE1579145EB5}"/>
    <dgm:cxn modelId="{354BDF20-8963-41ED-8556-EF2EB44714A3}" type="presOf" srcId="{0B668FAE-CD3A-4D24-8196-BE37F9B809E0}" destId="{17C0AF94-3B5C-44C1-8A1A-A53DCD685051}" srcOrd="1" destOrd="0" presId="urn:microsoft.com/office/officeart/2005/8/layout/gear1"/>
    <dgm:cxn modelId="{DBC91D2F-4AD0-4359-91FD-8D7815B8F319}" type="presOf" srcId="{ED085600-590E-454E-A42F-920111F4BCC8}" destId="{66A64D2A-0B02-4EEE-BABC-C2128BC216CC}" srcOrd="1" destOrd="0" presId="urn:microsoft.com/office/officeart/2005/8/layout/gear1"/>
    <dgm:cxn modelId="{2FF6325B-0AB2-4C22-8C7C-28685F0D2C6F}" srcId="{E0F7E640-C71E-4482-8409-40CF4E7F01D9}" destId="{0B668FAE-CD3A-4D24-8196-BE37F9B809E0}" srcOrd="1" destOrd="0" parTransId="{B961A860-90B9-4364-95FE-2420662F6D2D}" sibTransId="{F181ED82-A4B2-4C71-849D-6B5E23F8A585}"/>
    <dgm:cxn modelId="{4278ED42-BCFF-4585-BAD6-40C9388B661C}" type="presOf" srcId="{20B535A4-2C23-47A4-932D-F45ECCE8EE7A}" destId="{4DE4C4BE-7364-42C1-890E-25130687303A}" srcOrd="2" destOrd="0" presId="urn:microsoft.com/office/officeart/2005/8/layout/gear1"/>
    <dgm:cxn modelId="{14579C76-365A-4434-9EA6-D38851661A66}" type="presOf" srcId="{20B535A4-2C23-47A4-932D-F45ECCE8EE7A}" destId="{C684655A-0CDA-4074-832B-DEB50353BC79}" srcOrd="1" destOrd="0" presId="urn:microsoft.com/office/officeart/2005/8/layout/gear1"/>
    <dgm:cxn modelId="{9B1AD9AB-6E65-4F29-BED3-B746006FEA16}" type="presOf" srcId="{93C308DB-EC01-44B3-9C43-177F9FD9191D}" destId="{96E3328D-A993-435E-A8E5-50B79DB552A1}" srcOrd="0" destOrd="0" presId="urn:microsoft.com/office/officeart/2005/8/layout/gear1"/>
    <dgm:cxn modelId="{FC2921BD-28BC-4758-BEF4-EF9E966C8BB6}" type="presOf" srcId="{ED085600-590E-454E-A42F-920111F4BCC8}" destId="{414E8DC7-4DD0-4D81-B98B-20ADDF801FBF}" srcOrd="2" destOrd="0" presId="urn:microsoft.com/office/officeart/2005/8/layout/gear1"/>
    <dgm:cxn modelId="{F19B81C1-D82F-4B88-80AC-66E9AEC677A5}" type="presOf" srcId="{F181ED82-A4B2-4C71-849D-6B5E23F8A585}" destId="{72E743BA-94DB-46B3-9084-BBD4CBF67F1E}" srcOrd="0" destOrd="0" presId="urn:microsoft.com/office/officeart/2005/8/layout/gear1"/>
    <dgm:cxn modelId="{F0716CC9-27EF-4A6A-B59D-34AC3DC59B51}" type="presOf" srcId="{0B668FAE-CD3A-4D24-8196-BE37F9B809E0}" destId="{ACE71F74-1728-4616-8C9D-B586C7ED7EC9}" srcOrd="0" destOrd="0" presId="urn:microsoft.com/office/officeart/2005/8/layout/gear1"/>
    <dgm:cxn modelId="{BC1708D2-0F58-43E4-8137-A386EEF4134D}" type="presOf" srcId="{E0F7E640-C71E-4482-8409-40CF4E7F01D9}" destId="{6A414E04-BE77-4F11-B5DB-1E2C7ABE03C2}" srcOrd="0" destOrd="0" presId="urn:microsoft.com/office/officeart/2005/8/layout/gear1"/>
    <dgm:cxn modelId="{8F637DD2-37C0-4034-A82B-709F7C71F519}" type="presOf" srcId="{ED085600-590E-454E-A42F-920111F4BCC8}" destId="{A41E51D3-7F97-4BD7-867F-8515F2533A07}" srcOrd="0" destOrd="0" presId="urn:microsoft.com/office/officeart/2005/8/layout/gear1"/>
    <dgm:cxn modelId="{5981E5E9-3EF1-4530-8571-882342A1A149}" type="presOf" srcId="{0B668FAE-CD3A-4D24-8196-BE37F9B809E0}" destId="{60089E80-5569-4CB1-84F5-C5A2285DE54B}" srcOrd="2" destOrd="0" presId="urn:microsoft.com/office/officeart/2005/8/layout/gear1"/>
    <dgm:cxn modelId="{D88474EF-7BAC-4D87-B94F-C5D4A50DC3A1}" type="presOf" srcId="{20B535A4-2C23-47A4-932D-F45ECCE8EE7A}" destId="{D4BD1A2E-2C68-448D-9CAE-1260E0BB49F5}" srcOrd="3" destOrd="0" presId="urn:microsoft.com/office/officeart/2005/8/layout/gear1"/>
    <dgm:cxn modelId="{AD086CF0-86B1-49C5-AF37-AA15303C27D3}" srcId="{E0F7E640-C71E-4482-8409-40CF4E7F01D9}" destId="{20B535A4-2C23-47A4-932D-F45ECCE8EE7A}" srcOrd="2" destOrd="0" parTransId="{7B9955C7-C474-4591-A7B5-9CF670118DE1}" sibTransId="{93C308DB-EC01-44B3-9C43-177F9FD9191D}"/>
    <dgm:cxn modelId="{5924BFFC-49B0-428E-B43E-061CBFB3A339}" type="presOf" srcId="{20B535A4-2C23-47A4-932D-F45ECCE8EE7A}" destId="{647A2683-1081-4B4D-94FC-55A8B8E1953F}" srcOrd="0" destOrd="0" presId="urn:microsoft.com/office/officeart/2005/8/layout/gear1"/>
    <dgm:cxn modelId="{B5A443F6-74F3-4A05-AF13-82A911E1CEC0}" type="presParOf" srcId="{6A414E04-BE77-4F11-B5DB-1E2C7ABE03C2}" destId="{A41E51D3-7F97-4BD7-867F-8515F2533A07}" srcOrd="0" destOrd="0" presId="urn:microsoft.com/office/officeart/2005/8/layout/gear1"/>
    <dgm:cxn modelId="{BB84592B-F0D9-4F98-A5CA-FFA702145C7E}" type="presParOf" srcId="{6A414E04-BE77-4F11-B5DB-1E2C7ABE03C2}" destId="{66A64D2A-0B02-4EEE-BABC-C2128BC216CC}" srcOrd="1" destOrd="0" presId="urn:microsoft.com/office/officeart/2005/8/layout/gear1"/>
    <dgm:cxn modelId="{C557D561-3DD2-4F29-BB43-0A0121B65DFB}" type="presParOf" srcId="{6A414E04-BE77-4F11-B5DB-1E2C7ABE03C2}" destId="{414E8DC7-4DD0-4D81-B98B-20ADDF801FBF}" srcOrd="2" destOrd="0" presId="urn:microsoft.com/office/officeart/2005/8/layout/gear1"/>
    <dgm:cxn modelId="{3F15A41F-0678-4ADB-8E76-4F551B1DE819}" type="presParOf" srcId="{6A414E04-BE77-4F11-B5DB-1E2C7ABE03C2}" destId="{ACE71F74-1728-4616-8C9D-B586C7ED7EC9}" srcOrd="3" destOrd="0" presId="urn:microsoft.com/office/officeart/2005/8/layout/gear1"/>
    <dgm:cxn modelId="{14E7EA4E-4FAE-48AB-A68F-BD1A454B76E6}" type="presParOf" srcId="{6A414E04-BE77-4F11-B5DB-1E2C7ABE03C2}" destId="{17C0AF94-3B5C-44C1-8A1A-A53DCD685051}" srcOrd="4" destOrd="0" presId="urn:microsoft.com/office/officeart/2005/8/layout/gear1"/>
    <dgm:cxn modelId="{5EB25364-FA26-4F8F-8107-BB9B01CC34D5}" type="presParOf" srcId="{6A414E04-BE77-4F11-B5DB-1E2C7ABE03C2}" destId="{60089E80-5569-4CB1-84F5-C5A2285DE54B}" srcOrd="5" destOrd="0" presId="urn:microsoft.com/office/officeart/2005/8/layout/gear1"/>
    <dgm:cxn modelId="{2F815CF6-5A8A-4933-B0A4-D69678B17F9B}" type="presParOf" srcId="{6A414E04-BE77-4F11-B5DB-1E2C7ABE03C2}" destId="{647A2683-1081-4B4D-94FC-55A8B8E1953F}" srcOrd="6" destOrd="0" presId="urn:microsoft.com/office/officeart/2005/8/layout/gear1"/>
    <dgm:cxn modelId="{BA031C9F-38A8-4C44-A3BD-A70D7BDD62B0}" type="presParOf" srcId="{6A414E04-BE77-4F11-B5DB-1E2C7ABE03C2}" destId="{C684655A-0CDA-4074-832B-DEB50353BC79}" srcOrd="7" destOrd="0" presId="urn:microsoft.com/office/officeart/2005/8/layout/gear1"/>
    <dgm:cxn modelId="{911949CD-46D2-4B5F-BB4F-54AA12751F30}" type="presParOf" srcId="{6A414E04-BE77-4F11-B5DB-1E2C7ABE03C2}" destId="{4DE4C4BE-7364-42C1-890E-25130687303A}" srcOrd="8" destOrd="0" presId="urn:microsoft.com/office/officeart/2005/8/layout/gear1"/>
    <dgm:cxn modelId="{06AB939F-17E1-4CEA-AA22-E1EB7AF60E6E}" type="presParOf" srcId="{6A414E04-BE77-4F11-B5DB-1E2C7ABE03C2}" destId="{D4BD1A2E-2C68-448D-9CAE-1260E0BB49F5}" srcOrd="9" destOrd="0" presId="urn:microsoft.com/office/officeart/2005/8/layout/gear1"/>
    <dgm:cxn modelId="{E8A6FF99-1D3D-405A-BB7B-83DDEE8C39A1}" type="presParOf" srcId="{6A414E04-BE77-4F11-B5DB-1E2C7ABE03C2}" destId="{6B26356D-EE64-4F1C-AEFE-E2ED8A6CB621}" srcOrd="10" destOrd="0" presId="urn:microsoft.com/office/officeart/2005/8/layout/gear1"/>
    <dgm:cxn modelId="{945543B7-9C6C-403F-9B41-D7579440D5EB}" type="presParOf" srcId="{6A414E04-BE77-4F11-B5DB-1E2C7ABE03C2}" destId="{72E743BA-94DB-46B3-9084-BBD4CBF67F1E}" srcOrd="11" destOrd="0" presId="urn:microsoft.com/office/officeart/2005/8/layout/gear1"/>
    <dgm:cxn modelId="{3DE6FC42-F1EC-4A41-8D08-02DB44FC5FF5}" type="presParOf" srcId="{6A414E04-BE77-4F11-B5DB-1E2C7ABE03C2}" destId="{96E3328D-A993-435E-A8E5-50B79DB552A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1874E-485C-4935-ABEE-A6DF603319CB}" type="doc">
      <dgm:prSet loTypeId="urn:microsoft.com/office/officeart/2008/layout/CaptionedPictures" loCatId="pictur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5640E26-77AA-4D4E-96CE-9CFEF57DA6CC}">
      <dgm:prSet phldrT="[Tekst]"/>
      <dgm:spPr/>
      <dgm:t>
        <a:bodyPr/>
        <a:lstStyle/>
        <a:p>
          <a:r>
            <a:rPr lang="pl-PL" dirty="0"/>
            <a:t>  </a:t>
          </a:r>
        </a:p>
      </dgm:t>
    </dgm:pt>
    <dgm:pt modelId="{95E8DAA1-2CF9-46E1-A4A2-4F4E74FFB365}" type="parTrans" cxnId="{EBE3918E-2751-4CBA-A3CB-501AF2980271}">
      <dgm:prSet/>
      <dgm:spPr/>
      <dgm:t>
        <a:bodyPr/>
        <a:lstStyle/>
        <a:p>
          <a:endParaRPr lang="pl-PL"/>
        </a:p>
      </dgm:t>
    </dgm:pt>
    <dgm:pt modelId="{DF070097-7FAE-4309-BFC1-03DC36E4C56A}" type="sibTrans" cxnId="{EBE3918E-2751-4CBA-A3CB-501AF2980271}">
      <dgm:prSet/>
      <dgm:spPr/>
      <dgm:t>
        <a:bodyPr/>
        <a:lstStyle/>
        <a:p>
          <a:endParaRPr lang="pl-PL"/>
        </a:p>
      </dgm:t>
    </dgm:pt>
    <dgm:pt modelId="{048AC523-DB89-4607-8155-E247641E9926}">
      <dgm:prSet phldrT="[Tekst]"/>
      <dgm:spPr/>
      <dgm:t>
        <a:bodyPr/>
        <a:lstStyle/>
        <a:p>
          <a:r>
            <a:rPr lang="pl-PL" dirty="0"/>
            <a:t>WEBINAR</a:t>
          </a:r>
        </a:p>
      </dgm:t>
    </dgm:pt>
    <dgm:pt modelId="{7BAE2801-A17A-4F55-AF26-6D43BE202D82}" type="parTrans" cxnId="{86C36CB1-CEA3-4293-8ED6-A099C89E7F2A}">
      <dgm:prSet/>
      <dgm:spPr/>
      <dgm:t>
        <a:bodyPr/>
        <a:lstStyle/>
        <a:p>
          <a:endParaRPr lang="pl-PL"/>
        </a:p>
      </dgm:t>
    </dgm:pt>
    <dgm:pt modelId="{8A73B932-9184-4651-841A-AE66ED6EC5FE}" type="sibTrans" cxnId="{86C36CB1-CEA3-4293-8ED6-A099C89E7F2A}">
      <dgm:prSet/>
      <dgm:spPr/>
      <dgm:t>
        <a:bodyPr/>
        <a:lstStyle/>
        <a:p>
          <a:endParaRPr lang="pl-PL"/>
        </a:p>
      </dgm:t>
    </dgm:pt>
    <dgm:pt modelId="{069479E3-D203-4A73-B0B0-2C8102722389}">
      <dgm:prSet phldrT="[Tekst]"/>
      <dgm:spPr/>
      <dgm:t>
        <a:bodyPr/>
        <a:lstStyle/>
        <a:p>
          <a:r>
            <a:rPr lang="pl-PL" dirty="0"/>
            <a:t>  </a:t>
          </a:r>
        </a:p>
      </dgm:t>
    </dgm:pt>
    <dgm:pt modelId="{AE06102D-33C6-4A97-920E-5BF0E249C610}" type="parTrans" cxnId="{E1E72996-96EB-45D1-B12E-F1B48FF1CB59}">
      <dgm:prSet/>
      <dgm:spPr/>
      <dgm:t>
        <a:bodyPr/>
        <a:lstStyle/>
        <a:p>
          <a:endParaRPr lang="pl-PL"/>
        </a:p>
      </dgm:t>
    </dgm:pt>
    <dgm:pt modelId="{75977AE1-F78E-48EA-90A1-C061F72C7A50}" type="sibTrans" cxnId="{E1E72996-96EB-45D1-B12E-F1B48FF1CB59}">
      <dgm:prSet/>
      <dgm:spPr/>
      <dgm:t>
        <a:bodyPr/>
        <a:lstStyle/>
        <a:p>
          <a:endParaRPr lang="pl-PL"/>
        </a:p>
      </dgm:t>
    </dgm:pt>
    <dgm:pt modelId="{592B1951-859F-4481-870E-AC1DF4BBF2C6}">
      <dgm:prSet phldrT="[Tekst]"/>
      <dgm:spPr/>
      <dgm:t>
        <a:bodyPr/>
        <a:lstStyle/>
        <a:p>
          <a:r>
            <a:rPr lang="pl-PL" dirty="0"/>
            <a:t>SZKOLENIE</a:t>
          </a:r>
        </a:p>
      </dgm:t>
    </dgm:pt>
    <dgm:pt modelId="{EA7285FF-32D2-4056-AC78-7CE8551F7913}" type="parTrans" cxnId="{B69DC00A-4F1D-406C-B22A-FDD308A72355}">
      <dgm:prSet/>
      <dgm:spPr/>
      <dgm:t>
        <a:bodyPr/>
        <a:lstStyle/>
        <a:p>
          <a:endParaRPr lang="pl-PL"/>
        </a:p>
      </dgm:t>
    </dgm:pt>
    <dgm:pt modelId="{CEEEEE53-4693-4F50-B11E-C0CBC8B32576}" type="sibTrans" cxnId="{B69DC00A-4F1D-406C-B22A-FDD308A72355}">
      <dgm:prSet/>
      <dgm:spPr/>
      <dgm:t>
        <a:bodyPr/>
        <a:lstStyle/>
        <a:p>
          <a:endParaRPr lang="pl-PL"/>
        </a:p>
      </dgm:t>
    </dgm:pt>
    <dgm:pt modelId="{97F1ADC6-B73C-4DA9-BA4C-C8C3564524F2}">
      <dgm:prSet phldrT="[Tekst]"/>
      <dgm:spPr/>
      <dgm:t>
        <a:bodyPr/>
        <a:lstStyle/>
        <a:p>
          <a:r>
            <a:rPr lang="pl-PL" dirty="0"/>
            <a:t>  </a:t>
          </a:r>
        </a:p>
      </dgm:t>
    </dgm:pt>
    <dgm:pt modelId="{C6FEC5C8-3451-4E34-9626-69E4E20B8AE4}" type="parTrans" cxnId="{0B1D0D25-9D30-466E-830E-CA9E81CFD812}">
      <dgm:prSet/>
      <dgm:spPr/>
      <dgm:t>
        <a:bodyPr/>
        <a:lstStyle/>
        <a:p>
          <a:endParaRPr lang="pl-PL"/>
        </a:p>
      </dgm:t>
    </dgm:pt>
    <dgm:pt modelId="{758C75BC-B72C-45A2-BC2D-027F300C7E78}" type="sibTrans" cxnId="{0B1D0D25-9D30-466E-830E-CA9E81CFD812}">
      <dgm:prSet/>
      <dgm:spPr/>
      <dgm:t>
        <a:bodyPr/>
        <a:lstStyle/>
        <a:p>
          <a:endParaRPr lang="pl-PL"/>
        </a:p>
      </dgm:t>
    </dgm:pt>
    <dgm:pt modelId="{07FD9929-4B6B-450C-915C-397787141489}">
      <dgm:prSet phldrT="[Tekst]"/>
      <dgm:spPr/>
      <dgm:t>
        <a:bodyPr/>
        <a:lstStyle/>
        <a:p>
          <a:r>
            <a:rPr lang="pl-PL" dirty="0"/>
            <a:t>DNI OTWARTE</a:t>
          </a:r>
        </a:p>
      </dgm:t>
    </dgm:pt>
    <dgm:pt modelId="{4932CB1D-83BB-4730-B2B4-FA994CF4C5E2}" type="parTrans" cxnId="{E1FDFE3E-FBA5-41E6-8F42-B53FB1F2705C}">
      <dgm:prSet/>
      <dgm:spPr/>
      <dgm:t>
        <a:bodyPr/>
        <a:lstStyle/>
        <a:p>
          <a:endParaRPr lang="pl-PL"/>
        </a:p>
      </dgm:t>
    </dgm:pt>
    <dgm:pt modelId="{76746393-2DA7-4589-ACEF-14242A2CF310}" type="sibTrans" cxnId="{E1FDFE3E-FBA5-41E6-8F42-B53FB1F2705C}">
      <dgm:prSet/>
      <dgm:spPr/>
      <dgm:t>
        <a:bodyPr/>
        <a:lstStyle/>
        <a:p>
          <a:endParaRPr lang="pl-PL"/>
        </a:p>
      </dgm:t>
    </dgm:pt>
    <dgm:pt modelId="{6A5ACDDB-FEA8-4E34-9AA3-5DE80592F265}" type="pres">
      <dgm:prSet presAssocID="{0681874E-485C-4935-ABEE-A6DF603319CB}" presName="Name0" presStyleCnt="0">
        <dgm:presLayoutVars>
          <dgm:chMax/>
          <dgm:chPref/>
          <dgm:dir/>
        </dgm:presLayoutVars>
      </dgm:prSet>
      <dgm:spPr/>
    </dgm:pt>
    <dgm:pt modelId="{F95D42E7-DC8D-44C7-8FE2-C4E2D5DA6C1B}" type="pres">
      <dgm:prSet presAssocID="{85640E26-77AA-4D4E-96CE-9CFEF57DA6CC}" presName="composite" presStyleCnt="0">
        <dgm:presLayoutVars>
          <dgm:chMax val="1"/>
          <dgm:chPref val="1"/>
        </dgm:presLayoutVars>
      </dgm:prSet>
      <dgm:spPr/>
    </dgm:pt>
    <dgm:pt modelId="{A1C34D11-185D-4B28-8964-B9E20CD1A591}" type="pres">
      <dgm:prSet presAssocID="{85640E26-77AA-4D4E-96CE-9CFEF57DA6CC}" presName="Accent" presStyleLbl="trAlignAcc1" presStyleIdx="0" presStyleCnt="3">
        <dgm:presLayoutVars>
          <dgm:chMax val="0"/>
          <dgm:chPref val="0"/>
        </dgm:presLayoutVars>
      </dgm:prSet>
      <dgm:spPr/>
    </dgm:pt>
    <dgm:pt modelId="{B72CFB7B-D36E-4A73-81FF-92F69BAF7D9F}" type="pres">
      <dgm:prSet presAssocID="{85640E26-77AA-4D4E-96CE-9CFEF57DA6CC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extLst>
        <a:ext uri="{E40237B7-FDA0-4F09-8148-C483321AD2D9}">
          <dgm14:cNvPr xmlns:dgm14="http://schemas.microsoft.com/office/drawing/2010/diagram" id="0" name="" descr="Mysz komputerową oraz podkładkę z napisem Live oraz Webinar."/>
        </a:ext>
      </dgm:extLst>
    </dgm:pt>
    <dgm:pt modelId="{F7CC2A54-9A5F-4948-82A3-6771A9B8C563}" type="pres">
      <dgm:prSet presAssocID="{85640E26-77AA-4D4E-96CE-9CFEF57DA6CC}" presName="ChildComposite" presStyleCnt="0"/>
      <dgm:spPr/>
    </dgm:pt>
    <dgm:pt modelId="{A536AA09-E4E4-4CFB-BB00-371E810C1B7E}" type="pres">
      <dgm:prSet presAssocID="{85640E26-77AA-4D4E-96CE-9CFEF57DA6CC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9ACDDAF-FCE8-4144-9AD5-D90CEDA66D3B}" type="pres">
      <dgm:prSet presAssocID="{85640E26-77AA-4D4E-96CE-9CFEF57DA6CC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BC7866FB-2607-495E-8928-7E9A1B1F1B2B}" type="pres">
      <dgm:prSet presAssocID="{DF070097-7FAE-4309-BFC1-03DC36E4C56A}" presName="sibTrans" presStyleCnt="0"/>
      <dgm:spPr/>
    </dgm:pt>
    <dgm:pt modelId="{10B7973E-504D-4D5D-83C5-1E65934D9951}" type="pres">
      <dgm:prSet presAssocID="{069479E3-D203-4A73-B0B0-2C8102722389}" presName="composite" presStyleCnt="0">
        <dgm:presLayoutVars>
          <dgm:chMax val="1"/>
          <dgm:chPref val="1"/>
        </dgm:presLayoutVars>
      </dgm:prSet>
      <dgm:spPr/>
    </dgm:pt>
    <dgm:pt modelId="{3E973D09-3BC7-4568-A270-D6CFD8D2FD03}" type="pres">
      <dgm:prSet presAssocID="{069479E3-D203-4A73-B0B0-2C8102722389}" presName="Accent" presStyleLbl="trAlignAcc1" presStyleIdx="1" presStyleCnt="3">
        <dgm:presLayoutVars>
          <dgm:chMax val="0"/>
          <dgm:chPref val="0"/>
        </dgm:presLayoutVars>
      </dgm:prSet>
      <dgm:spPr/>
    </dgm:pt>
    <dgm:pt modelId="{B2E123C2-5CCF-4638-91C4-823829E0422C}" type="pres">
      <dgm:prSet presAssocID="{069479E3-D203-4A73-B0B0-2C8102722389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extLst>
        <a:ext uri="{E40237B7-FDA0-4F09-8148-C483321AD2D9}">
          <dgm14:cNvPr xmlns:dgm14="http://schemas.microsoft.com/office/drawing/2010/diagram" id="0" name="" descr="Pomieszczenie wypełnione ludźmi, którzy uczestniczą w szkoleniu."/>
        </a:ext>
      </dgm:extLst>
    </dgm:pt>
    <dgm:pt modelId="{CDD9686A-C3EF-4C0E-A45A-2F67E05888DD}" type="pres">
      <dgm:prSet presAssocID="{069479E3-D203-4A73-B0B0-2C8102722389}" presName="ChildComposite" presStyleCnt="0"/>
      <dgm:spPr/>
    </dgm:pt>
    <dgm:pt modelId="{64BD21CD-8290-40C0-8529-7C39EF46552E}" type="pres">
      <dgm:prSet presAssocID="{069479E3-D203-4A73-B0B0-2C8102722389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FB19D81-3A43-43BC-8F0E-4C0BD889B218}" type="pres">
      <dgm:prSet presAssocID="{069479E3-D203-4A73-B0B0-2C8102722389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1E9F6A13-33DE-4446-9D0A-217DE1115F0D}" type="pres">
      <dgm:prSet presAssocID="{75977AE1-F78E-48EA-90A1-C061F72C7A50}" presName="sibTrans" presStyleCnt="0"/>
      <dgm:spPr/>
    </dgm:pt>
    <dgm:pt modelId="{1E2B5D7A-735D-4FD3-A36D-FC81C91A471D}" type="pres">
      <dgm:prSet presAssocID="{97F1ADC6-B73C-4DA9-BA4C-C8C3564524F2}" presName="composite" presStyleCnt="0">
        <dgm:presLayoutVars>
          <dgm:chMax val="1"/>
          <dgm:chPref val="1"/>
        </dgm:presLayoutVars>
      </dgm:prSet>
      <dgm:spPr/>
    </dgm:pt>
    <dgm:pt modelId="{6F6F0B08-B582-40B5-B400-DFEA16398E68}" type="pres">
      <dgm:prSet presAssocID="{97F1ADC6-B73C-4DA9-BA4C-C8C3564524F2}" presName="Accent" presStyleLbl="trAlignAcc1" presStyleIdx="2" presStyleCnt="3">
        <dgm:presLayoutVars>
          <dgm:chMax val="0"/>
          <dgm:chPref val="0"/>
        </dgm:presLayoutVars>
      </dgm:prSet>
      <dgm:spPr/>
    </dgm:pt>
    <dgm:pt modelId="{470E7E38-5B1E-47CB-BDEA-DB41EB827F21}" type="pres">
      <dgm:prSet presAssocID="{97F1ADC6-B73C-4DA9-BA4C-C8C3564524F2}" presName="Image" presStyleLbl="alignImgPlace1" presStyleIdx="2" presStyleCnt="3" custScaleX="9970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Napis open."/>
        </a:ext>
      </dgm:extLst>
    </dgm:pt>
    <dgm:pt modelId="{9BF173A5-5A1D-48C8-934F-D7EA206930B4}" type="pres">
      <dgm:prSet presAssocID="{97F1ADC6-B73C-4DA9-BA4C-C8C3564524F2}" presName="ChildComposite" presStyleCnt="0"/>
      <dgm:spPr/>
    </dgm:pt>
    <dgm:pt modelId="{27522B6F-7269-4393-A0CF-FFDBA6A8D0BA}" type="pres">
      <dgm:prSet presAssocID="{97F1ADC6-B73C-4DA9-BA4C-C8C3564524F2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D631C0F-C460-4F0B-8B67-09DAE58164E6}" type="pres">
      <dgm:prSet presAssocID="{97F1ADC6-B73C-4DA9-BA4C-C8C3564524F2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B69DC00A-4F1D-406C-B22A-FDD308A72355}" srcId="{069479E3-D203-4A73-B0B0-2C8102722389}" destId="{592B1951-859F-4481-870E-AC1DF4BBF2C6}" srcOrd="0" destOrd="0" parTransId="{EA7285FF-32D2-4056-AC78-7CE8551F7913}" sibTransId="{CEEEEE53-4693-4F50-B11E-C0CBC8B32576}"/>
    <dgm:cxn modelId="{8A96210D-7B80-4651-8FEE-59D19AC819C7}" type="presOf" srcId="{0681874E-485C-4935-ABEE-A6DF603319CB}" destId="{6A5ACDDB-FEA8-4E34-9AA3-5DE80592F265}" srcOrd="0" destOrd="0" presId="urn:microsoft.com/office/officeart/2008/layout/CaptionedPictures"/>
    <dgm:cxn modelId="{0B1D0D25-9D30-466E-830E-CA9E81CFD812}" srcId="{0681874E-485C-4935-ABEE-A6DF603319CB}" destId="{97F1ADC6-B73C-4DA9-BA4C-C8C3564524F2}" srcOrd="2" destOrd="0" parTransId="{C6FEC5C8-3451-4E34-9626-69E4E20B8AE4}" sibTransId="{758C75BC-B72C-45A2-BC2D-027F300C7E78}"/>
    <dgm:cxn modelId="{D2D5523A-B92C-4E4F-BC36-EAC6D78C1676}" type="presOf" srcId="{592B1951-859F-4481-870E-AC1DF4BBF2C6}" destId="{64BD21CD-8290-40C0-8529-7C39EF46552E}" srcOrd="0" destOrd="0" presId="urn:microsoft.com/office/officeart/2008/layout/CaptionedPictures"/>
    <dgm:cxn modelId="{E1FDFE3E-FBA5-41E6-8F42-B53FB1F2705C}" srcId="{97F1ADC6-B73C-4DA9-BA4C-C8C3564524F2}" destId="{07FD9929-4B6B-450C-915C-397787141489}" srcOrd="0" destOrd="0" parTransId="{4932CB1D-83BB-4730-B2B4-FA994CF4C5E2}" sibTransId="{76746393-2DA7-4589-ACEF-14242A2CF310}"/>
    <dgm:cxn modelId="{118F726A-810A-4A66-BBD4-9496BE3500AE}" type="presOf" srcId="{97F1ADC6-B73C-4DA9-BA4C-C8C3564524F2}" destId="{3D631C0F-C460-4F0B-8B67-09DAE58164E6}" srcOrd="0" destOrd="0" presId="urn:microsoft.com/office/officeart/2008/layout/CaptionedPictures"/>
    <dgm:cxn modelId="{4B87854A-FF90-4046-9F7B-0CBEBBBFDE05}" type="presOf" srcId="{07FD9929-4B6B-450C-915C-397787141489}" destId="{27522B6F-7269-4393-A0CF-FFDBA6A8D0BA}" srcOrd="0" destOrd="0" presId="urn:microsoft.com/office/officeart/2008/layout/CaptionedPictures"/>
    <dgm:cxn modelId="{A5BF1184-6513-4CF0-BAE4-366A5AE33DC2}" type="presOf" srcId="{85640E26-77AA-4D4E-96CE-9CFEF57DA6CC}" destId="{B9ACDDAF-FCE8-4144-9AD5-D90CEDA66D3B}" srcOrd="0" destOrd="0" presId="urn:microsoft.com/office/officeart/2008/layout/CaptionedPictures"/>
    <dgm:cxn modelId="{EBE3918E-2751-4CBA-A3CB-501AF2980271}" srcId="{0681874E-485C-4935-ABEE-A6DF603319CB}" destId="{85640E26-77AA-4D4E-96CE-9CFEF57DA6CC}" srcOrd="0" destOrd="0" parTransId="{95E8DAA1-2CF9-46E1-A4A2-4F4E74FFB365}" sibTransId="{DF070097-7FAE-4309-BFC1-03DC36E4C56A}"/>
    <dgm:cxn modelId="{58085E90-D383-493F-823D-13C4423EB871}" type="presOf" srcId="{048AC523-DB89-4607-8155-E247641E9926}" destId="{A536AA09-E4E4-4CFB-BB00-371E810C1B7E}" srcOrd="0" destOrd="0" presId="urn:microsoft.com/office/officeart/2008/layout/CaptionedPictures"/>
    <dgm:cxn modelId="{E1E72996-96EB-45D1-B12E-F1B48FF1CB59}" srcId="{0681874E-485C-4935-ABEE-A6DF603319CB}" destId="{069479E3-D203-4A73-B0B0-2C8102722389}" srcOrd="1" destOrd="0" parTransId="{AE06102D-33C6-4A97-920E-5BF0E249C610}" sibTransId="{75977AE1-F78E-48EA-90A1-C061F72C7A50}"/>
    <dgm:cxn modelId="{86C36CB1-CEA3-4293-8ED6-A099C89E7F2A}" srcId="{85640E26-77AA-4D4E-96CE-9CFEF57DA6CC}" destId="{048AC523-DB89-4607-8155-E247641E9926}" srcOrd="0" destOrd="0" parTransId="{7BAE2801-A17A-4F55-AF26-6D43BE202D82}" sibTransId="{8A73B932-9184-4651-841A-AE66ED6EC5FE}"/>
    <dgm:cxn modelId="{0333E7C5-41C1-4582-B117-89C722B924E1}" type="presOf" srcId="{069479E3-D203-4A73-B0B0-2C8102722389}" destId="{3FB19D81-3A43-43BC-8F0E-4C0BD889B218}" srcOrd="0" destOrd="0" presId="urn:microsoft.com/office/officeart/2008/layout/CaptionedPictures"/>
    <dgm:cxn modelId="{5B074D7F-5DF5-4B58-80CD-457657D41190}" type="presParOf" srcId="{6A5ACDDB-FEA8-4E34-9AA3-5DE80592F265}" destId="{F95D42E7-DC8D-44C7-8FE2-C4E2D5DA6C1B}" srcOrd="0" destOrd="0" presId="urn:microsoft.com/office/officeart/2008/layout/CaptionedPictures"/>
    <dgm:cxn modelId="{D0869C7C-119D-4B10-A825-4C5589A63C60}" type="presParOf" srcId="{F95D42E7-DC8D-44C7-8FE2-C4E2D5DA6C1B}" destId="{A1C34D11-185D-4B28-8964-B9E20CD1A591}" srcOrd="0" destOrd="0" presId="urn:microsoft.com/office/officeart/2008/layout/CaptionedPictures"/>
    <dgm:cxn modelId="{1D1BECAF-87A2-4E03-A6B6-D2DC68CAB6D1}" type="presParOf" srcId="{F95D42E7-DC8D-44C7-8FE2-C4E2D5DA6C1B}" destId="{B72CFB7B-D36E-4A73-81FF-92F69BAF7D9F}" srcOrd="1" destOrd="0" presId="urn:microsoft.com/office/officeart/2008/layout/CaptionedPictures"/>
    <dgm:cxn modelId="{BAECAAD3-7991-403F-B1A1-508B54C5B2C4}" type="presParOf" srcId="{F95D42E7-DC8D-44C7-8FE2-C4E2D5DA6C1B}" destId="{F7CC2A54-9A5F-4948-82A3-6771A9B8C563}" srcOrd="2" destOrd="0" presId="urn:microsoft.com/office/officeart/2008/layout/CaptionedPictures"/>
    <dgm:cxn modelId="{0A766EB9-333D-486A-8128-CD52353809E0}" type="presParOf" srcId="{F7CC2A54-9A5F-4948-82A3-6771A9B8C563}" destId="{A536AA09-E4E4-4CFB-BB00-371E810C1B7E}" srcOrd="0" destOrd="0" presId="urn:microsoft.com/office/officeart/2008/layout/CaptionedPictures"/>
    <dgm:cxn modelId="{3207EEAB-EF02-4CCB-B15A-F0E75E85B13C}" type="presParOf" srcId="{F7CC2A54-9A5F-4948-82A3-6771A9B8C563}" destId="{B9ACDDAF-FCE8-4144-9AD5-D90CEDA66D3B}" srcOrd="1" destOrd="0" presId="urn:microsoft.com/office/officeart/2008/layout/CaptionedPictures"/>
    <dgm:cxn modelId="{C6724D40-1F43-4B58-B882-EAD1D82A34AB}" type="presParOf" srcId="{6A5ACDDB-FEA8-4E34-9AA3-5DE80592F265}" destId="{BC7866FB-2607-495E-8928-7E9A1B1F1B2B}" srcOrd="1" destOrd="0" presId="urn:microsoft.com/office/officeart/2008/layout/CaptionedPictures"/>
    <dgm:cxn modelId="{D03D91FA-91DA-404D-9526-C16AFF074819}" type="presParOf" srcId="{6A5ACDDB-FEA8-4E34-9AA3-5DE80592F265}" destId="{10B7973E-504D-4D5D-83C5-1E65934D9951}" srcOrd="2" destOrd="0" presId="urn:microsoft.com/office/officeart/2008/layout/CaptionedPictures"/>
    <dgm:cxn modelId="{D965E334-58FD-4BBF-9004-9036A961DBDF}" type="presParOf" srcId="{10B7973E-504D-4D5D-83C5-1E65934D9951}" destId="{3E973D09-3BC7-4568-A270-D6CFD8D2FD03}" srcOrd="0" destOrd="0" presId="urn:microsoft.com/office/officeart/2008/layout/CaptionedPictures"/>
    <dgm:cxn modelId="{E13D486D-739A-42DF-ACCF-70241DFF28DE}" type="presParOf" srcId="{10B7973E-504D-4D5D-83C5-1E65934D9951}" destId="{B2E123C2-5CCF-4638-91C4-823829E0422C}" srcOrd="1" destOrd="0" presId="urn:microsoft.com/office/officeart/2008/layout/CaptionedPictures"/>
    <dgm:cxn modelId="{D4A7F47C-52E7-4C69-87F8-C5F031CDF75B}" type="presParOf" srcId="{10B7973E-504D-4D5D-83C5-1E65934D9951}" destId="{CDD9686A-C3EF-4C0E-A45A-2F67E05888DD}" srcOrd="2" destOrd="0" presId="urn:microsoft.com/office/officeart/2008/layout/CaptionedPictures"/>
    <dgm:cxn modelId="{EB36E3AD-C126-4C84-8294-1AC492DE3FFD}" type="presParOf" srcId="{CDD9686A-C3EF-4C0E-A45A-2F67E05888DD}" destId="{64BD21CD-8290-40C0-8529-7C39EF46552E}" srcOrd="0" destOrd="0" presId="urn:microsoft.com/office/officeart/2008/layout/CaptionedPictures"/>
    <dgm:cxn modelId="{51231CF6-409B-4468-B849-467581FD4884}" type="presParOf" srcId="{CDD9686A-C3EF-4C0E-A45A-2F67E05888DD}" destId="{3FB19D81-3A43-43BC-8F0E-4C0BD889B218}" srcOrd="1" destOrd="0" presId="urn:microsoft.com/office/officeart/2008/layout/CaptionedPictures"/>
    <dgm:cxn modelId="{D6A649C3-C216-48B0-854B-5ED2524826BB}" type="presParOf" srcId="{6A5ACDDB-FEA8-4E34-9AA3-5DE80592F265}" destId="{1E9F6A13-33DE-4446-9D0A-217DE1115F0D}" srcOrd="3" destOrd="0" presId="urn:microsoft.com/office/officeart/2008/layout/CaptionedPictures"/>
    <dgm:cxn modelId="{D4B14356-4C9A-4510-99B3-1F91BB3C8E16}" type="presParOf" srcId="{6A5ACDDB-FEA8-4E34-9AA3-5DE80592F265}" destId="{1E2B5D7A-735D-4FD3-A36D-FC81C91A471D}" srcOrd="4" destOrd="0" presId="urn:microsoft.com/office/officeart/2008/layout/CaptionedPictures"/>
    <dgm:cxn modelId="{48E92274-FDDB-4C0B-AB0E-4A584AE0A86B}" type="presParOf" srcId="{1E2B5D7A-735D-4FD3-A36D-FC81C91A471D}" destId="{6F6F0B08-B582-40B5-B400-DFEA16398E68}" srcOrd="0" destOrd="0" presId="urn:microsoft.com/office/officeart/2008/layout/CaptionedPictures"/>
    <dgm:cxn modelId="{11A854FA-BAD4-4CB9-BAD4-9433C9C9DD51}" type="presParOf" srcId="{1E2B5D7A-735D-4FD3-A36D-FC81C91A471D}" destId="{470E7E38-5B1E-47CB-BDEA-DB41EB827F21}" srcOrd="1" destOrd="0" presId="urn:microsoft.com/office/officeart/2008/layout/CaptionedPictures"/>
    <dgm:cxn modelId="{4CC0BD5B-BC89-407A-9895-3319DA38C07F}" type="presParOf" srcId="{1E2B5D7A-735D-4FD3-A36D-FC81C91A471D}" destId="{9BF173A5-5A1D-48C8-934F-D7EA206930B4}" srcOrd="2" destOrd="0" presId="urn:microsoft.com/office/officeart/2008/layout/CaptionedPictures"/>
    <dgm:cxn modelId="{82BBDD54-B5BB-4176-8D2D-DD2C826BBFC2}" type="presParOf" srcId="{9BF173A5-5A1D-48C8-934F-D7EA206930B4}" destId="{27522B6F-7269-4393-A0CF-FFDBA6A8D0BA}" srcOrd="0" destOrd="0" presId="urn:microsoft.com/office/officeart/2008/layout/CaptionedPictures"/>
    <dgm:cxn modelId="{4FE7ABCD-80AB-4751-BB73-3C9F16E15C2C}" type="presParOf" srcId="{9BF173A5-5A1D-48C8-934F-D7EA206930B4}" destId="{3D631C0F-C460-4F0B-8B67-09DAE58164E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E51D3-7F97-4BD7-867F-8515F2533A07}">
      <dsp:nvSpPr>
        <dsp:cNvPr id="0" name=""/>
        <dsp:cNvSpPr/>
      </dsp:nvSpPr>
      <dsp:spPr>
        <a:xfrm>
          <a:off x="4031823" y="2592126"/>
          <a:ext cx="3168154" cy="3168154"/>
        </a:xfrm>
        <a:prstGeom prst="gear9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>
              <a:latin typeface="Verdana" panose="020B0604030504040204" pitchFamily="34" charset="0"/>
              <a:ea typeface="Verdana" panose="020B0604030504040204" pitchFamily="34" charset="0"/>
            </a:rPr>
            <a:t>punkt kontaktowy </a:t>
          </a:r>
          <a:endParaRPr lang="pl-PL" sz="20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668763" y="3334251"/>
        <a:ext cx="1894274" cy="1628497"/>
      </dsp:txXfrm>
    </dsp:sp>
    <dsp:sp modelId="{ACE71F74-1728-4616-8C9D-B586C7ED7EC9}">
      <dsp:nvSpPr>
        <dsp:cNvPr id="0" name=""/>
        <dsp:cNvSpPr/>
      </dsp:nvSpPr>
      <dsp:spPr>
        <a:xfrm>
          <a:off x="1939228" y="1589250"/>
          <a:ext cx="2956314" cy="2918181"/>
        </a:xfrm>
        <a:prstGeom prst="gear6">
          <a:avLst/>
        </a:prstGeom>
        <a:gradFill rotWithShape="0">
          <a:gsLst>
            <a:gs pos="0">
              <a:schemeClr val="accent1">
                <a:shade val="50000"/>
                <a:hueOff val="477029"/>
                <a:satOff val="-51434"/>
                <a:lumOff val="359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77029"/>
                <a:satOff val="-51434"/>
                <a:lumOff val="359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77029"/>
                <a:satOff val="-51434"/>
                <a:lumOff val="359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funduszeUE.lubelskie.pl</a:t>
          </a:r>
        </a:p>
      </dsp:txBody>
      <dsp:txXfrm>
        <a:off x="2679432" y="2328351"/>
        <a:ext cx="1475906" cy="1439979"/>
      </dsp:txXfrm>
    </dsp:sp>
    <dsp:sp modelId="{647A2683-1081-4B4D-94FC-55A8B8E1953F}">
      <dsp:nvSpPr>
        <dsp:cNvPr id="0" name=""/>
        <dsp:cNvSpPr/>
      </dsp:nvSpPr>
      <dsp:spPr>
        <a:xfrm rot="20700000">
          <a:off x="3637972" y="469711"/>
          <a:ext cx="2257559" cy="2257559"/>
        </a:xfrm>
        <a:prstGeom prst="gear6">
          <a:avLst/>
        </a:prstGeom>
        <a:gradFill rotWithShape="0">
          <a:gsLst>
            <a:gs pos="0">
              <a:schemeClr val="accent1">
                <a:shade val="50000"/>
                <a:hueOff val="477029"/>
                <a:satOff val="-51434"/>
                <a:lumOff val="359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77029"/>
                <a:satOff val="-51434"/>
                <a:lumOff val="359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77029"/>
                <a:satOff val="-51434"/>
                <a:lumOff val="359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Facebook LAWP</a:t>
          </a:r>
        </a:p>
      </dsp:txBody>
      <dsp:txXfrm rot="-20700000">
        <a:off x="4133121" y="964860"/>
        <a:ext cx="1267261" cy="1267261"/>
      </dsp:txXfrm>
    </dsp:sp>
    <dsp:sp modelId="{6B26356D-EE64-4F1C-AEFE-E2ED8A6CB621}">
      <dsp:nvSpPr>
        <dsp:cNvPr id="0" name=""/>
        <dsp:cNvSpPr/>
      </dsp:nvSpPr>
      <dsp:spPr>
        <a:xfrm>
          <a:off x="3805774" y="2104003"/>
          <a:ext cx="4055237" cy="4055237"/>
        </a:xfrm>
        <a:prstGeom prst="circularArrow">
          <a:avLst>
            <a:gd name="adj1" fmla="val 4688"/>
            <a:gd name="adj2" fmla="val 299029"/>
            <a:gd name="adj3" fmla="val 2544148"/>
            <a:gd name="adj4" fmla="val 15802262"/>
            <a:gd name="adj5" fmla="val 5469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E743BA-94DB-46B3-9084-BBD4CBF67F1E}">
      <dsp:nvSpPr>
        <dsp:cNvPr id="0" name=""/>
        <dsp:cNvSpPr/>
      </dsp:nvSpPr>
      <dsp:spPr>
        <a:xfrm>
          <a:off x="1555169" y="1214027"/>
          <a:ext cx="2946383" cy="29463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shade val="90000"/>
                <a:hueOff val="524857"/>
                <a:satOff val="-51799"/>
                <a:lumOff val="33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524857"/>
                <a:satOff val="-51799"/>
                <a:lumOff val="33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524857"/>
                <a:satOff val="-51799"/>
                <a:lumOff val="33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E3328D-A993-435E-A8E5-50B79DB552A1}">
      <dsp:nvSpPr>
        <dsp:cNvPr id="0" name=""/>
        <dsp:cNvSpPr/>
      </dsp:nvSpPr>
      <dsp:spPr>
        <a:xfrm>
          <a:off x="3240276" y="-144023"/>
          <a:ext cx="3176794" cy="31767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shade val="90000"/>
                <a:hueOff val="524857"/>
                <a:satOff val="-51799"/>
                <a:lumOff val="33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524857"/>
                <a:satOff val="-51799"/>
                <a:lumOff val="33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524857"/>
                <a:satOff val="-51799"/>
                <a:lumOff val="33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34D11-185D-4B28-8964-B9E20CD1A591}">
      <dsp:nvSpPr>
        <dsp:cNvPr id="0" name=""/>
        <dsp:cNvSpPr/>
      </dsp:nvSpPr>
      <dsp:spPr>
        <a:xfrm>
          <a:off x="7747" y="1412313"/>
          <a:ext cx="2678726" cy="31514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CFB7B-D36E-4A73-81FF-92F69BAF7D9F}">
      <dsp:nvSpPr>
        <dsp:cNvPr id="0" name=""/>
        <dsp:cNvSpPr/>
      </dsp:nvSpPr>
      <dsp:spPr>
        <a:xfrm>
          <a:off x="141684" y="1538371"/>
          <a:ext cx="2410854" cy="204843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6AA09-E4E4-4CFB-BB00-371E810C1B7E}">
      <dsp:nvSpPr>
        <dsp:cNvPr id="0" name=""/>
        <dsp:cNvSpPr/>
      </dsp:nvSpPr>
      <dsp:spPr>
        <a:xfrm>
          <a:off x="141684" y="3901978"/>
          <a:ext cx="2410854" cy="53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WEBINAR</a:t>
          </a:r>
        </a:p>
      </dsp:txBody>
      <dsp:txXfrm>
        <a:off x="141684" y="3901978"/>
        <a:ext cx="2410854" cy="535720"/>
      </dsp:txXfrm>
    </dsp:sp>
    <dsp:sp modelId="{B9ACDDAF-FCE8-4144-9AD5-D90CEDA66D3B}">
      <dsp:nvSpPr>
        <dsp:cNvPr id="0" name=""/>
        <dsp:cNvSpPr/>
      </dsp:nvSpPr>
      <dsp:spPr>
        <a:xfrm>
          <a:off x="141684" y="3586809"/>
          <a:ext cx="2410854" cy="31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  </a:t>
          </a:r>
        </a:p>
      </dsp:txBody>
      <dsp:txXfrm>
        <a:off x="141684" y="3586809"/>
        <a:ext cx="2410854" cy="315169"/>
      </dsp:txXfrm>
    </dsp:sp>
    <dsp:sp modelId="{3E973D09-3BC7-4568-A270-D6CFD8D2FD03}">
      <dsp:nvSpPr>
        <dsp:cNvPr id="0" name=""/>
        <dsp:cNvSpPr/>
      </dsp:nvSpPr>
      <dsp:spPr>
        <a:xfrm>
          <a:off x="3161136" y="1412313"/>
          <a:ext cx="2678726" cy="31514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123C2-5CCF-4638-91C4-823829E0422C}">
      <dsp:nvSpPr>
        <dsp:cNvPr id="0" name=""/>
        <dsp:cNvSpPr/>
      </dsp:nvSpPr>
      <dsp:spPr>
        <a:xfrm>
          <a:off x="3295072" y="1538371"/>
          <a:ext cx="2410854" cy="204843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D21CD-8290-40C0-8529-7C39EF46552E}">
      <dsp:nvSpPr>
        <dsp:cNvPr id="0" name=""/>
        <dsp:cNvSpPr/>
      </dsp:nvSpPr>
      <dsp:spPr>
        <a:xfrm>
          <a:off x="3295072" y="3901978"/>
          <a:ext cx="2410854" cy="53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SZKOLENIE</a:t>
          </a:r>
        </a:p>
      </dsp:txBody>
      <dsp:txXfrm>
        <a:off x="3295072" y="3901978"/>
        <a:ext cx="2410854" cy="535720"/>
      </dsp:txXfrm>
    </dsp:sp>
    <dsp:sp modelId="{3FB19D81-3A43-43BC-8F0E-4C0BD889B218}">
      <dsp:nvSpPr>
        <dsp:cNvPr id="0" name=""/>
        <dsp:cNvSpPr/>
      </dsp:nvSpPr>
      <dsp:spPr>
        <a:xfrm>
          <a:off x="3295072" y="3586809"/>
          <a:ext cx="2410854" cy="31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  </a:t>
          </a:r>
        </a:p>
      </dsp:txBody>
      <dsp:txXfrm>
        <a:off x="3295072" y="3586809"/>
        <a:ext cx="2410854" cy="315169"/>
      </dsp:txXfrm>
    </dsp:sp>
    <dsp:sp modelId="{6F6F0B08-B582-40B5-B400-DFEA16398E68}">
      <dsp:nvSpPr>
        <dsp:cNvPr id="0" name=""/>
        <dsp:cNvSpPr/>
      </dsp:nvSpPr>
      <dsp:spPr>
        <a:xfrm>
          <a:off x="6314525" y="1412313"/>
          <a:ext cx="2678726" cy="31514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E7E38-5B1E-47CB-BDEA-DB41EB827F21}">
      <dsp:nvSpPr>
        <dsp:cNvPr id="0" name=""/>
        <dsp:cNvSpPr/>
      </dsp:nvSpPr>
      <dsp:spPr>
        <a:xfrm>
          <a:off x="6451981" y="1538371"/>
          <a:ext cx="2403814" cy="20484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2B6F-7269-4393-A0CF-FFDBA6A8D0BA}">
      <dsp:nvSpPr>
        <dsp:cNvPr id="0" name=""/>
        <dsp:cNvSpPr/>
      </dsp:nvSpPr>
      <dsp:spPr>
        <a:xfrm>
          <a:off x="6448461" y="3901978"/>
          <a:ext cx="2410854" cy="535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DNI OTWARTE</a:t>
          </a:r>
        </a:p>
      </dsp:txBody>
      <dsp:txXfrm>
        <a:off x="6448461" y="3901978"/>
        <a:ext cx="2410854" cy="535720"/>
      </dsp:txXfrm>
    </dsp:sp>
    <dsp:sp modelId="{3D631C0F-C460-4F0B-8B67-09DAE58164E6}">
      <dsp:nvSpPr>
        <dsp:cNvPr id="0" name=""/>
        <dsp:cNvSpPr/>
      </dsp:nvSpPr>
      <dsp:spPr>
        <a:xfrm>
          <a:off x="6448461" y="3586809"/>
          <a:ext cx="2410854" cy="31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  </a:t>
          </a:r>
        </a:p>
      </dsp:txBody>
      <dsp:txXfrm>
        <a:off x="6448461" y="3586809"/>
        <a:ext cx="2410854" cy="315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691CD23-C99F-93B7-F117-BDCB8132D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6DE7EAE-44B6-2E72-92BA-204F80933A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7D899-F817-4E32-AAA3-1B1F73A87683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C0E3622-01D9-782B-9BF3-540182D2DA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9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F1FCEE2-0976-5C2D-058C-403DCD6BE9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D1F8D-170C-4202-B57E-58B51BE3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0156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9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A17943-EFD3-BA01-12EB-5634C35DC1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28206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0108B-0EA3-5403-9169-7D8F862CE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4C6034D-D780-C076-80B0-92643B0AC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B28600B-09D2-21A6-5C48-D40CB5461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ACF7B7-9334-5D82-FBF7-ED9E51C25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D9AAB4-C030-25F3-9302-DC80B5AB29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65428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26BBC8-2D56-A524-ED7E-61CE2955D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3511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8C277-87F3-9D0C-A3DB-5239B2EA1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E1B954B-9757-9BC7-AB81-FA5546AE8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E66CFC4-C31A-542F-D156-FA1391004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E11EEC-EB8B-FD54-E4B1-E83BEFDC6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3CF201-8068-E9E2-B73E-537240276F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54088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A7028-1405-3EAE-8EA6-D3FEE24F7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E072D2B-6D7F-E7CC-F228-36407B61C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F6C0F9C-E29A-9DD8-C0EA-00E87AF8A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5F8C0A-9B52-365D-9143-2DD6265BD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FFFC6C-78C7-2301-4019-F28F3C8936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20534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49999-5E60-FFD6-5B36-4836333E8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1FD9383-250D-A4A1-B0F3-1A3972F31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22D36E2-E635-C801-CC0E-0B7E86295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BBDD20F-6853-1FD2-6F23-90DFE7E9A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22A229-012E-E276-62CA-22C46F70F8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83342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A7E17-0D64-E5F0-7A45-48E60B5A6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2952506-2391-E59C-86B6-8CF0FA0D5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EC70BEF-AFDD-E221-9446-4EDAF581A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C2D0982-D795-ECEE-D002-D599DFE80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F653B3-E2AF-6513-9F94-3DF99BCC07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73915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FB876-2BD6-1797-D920-D894E7965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7840EE8-3873-3A09-851F-E1919F7F4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8525292-858B-CEDD-7366-D315BADDC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8E50C2-FB16-4738-5420-47E54198A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DD0AEC-BDFC-C59A-4AF3-A5A496A577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49483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5708C-E22F-E899-322F-067245F05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45E9218-C26D-44DD-960B-A184084C9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A43466D-A616-E078-37C7-008AD9EEB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FF8335-41D0-E817-29EB-ABC88D8E0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03D444-8848-C733-E448-F04B529C3A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60373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0B851-50C9-80DB-49CF-877B0115D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5163E51-D276-3DDB-3C9D-9AEB7AC78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0B120DB-1184-0A8D-C8EF-EDFAF4FFB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794465C-93A2-C71D-8994-B930038CE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135AE4-FE47-7B11-A6FB-90834BC926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06495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F13A5-CFF0-3E0D-6106-D2BC6E1E5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9C04EA7-92A2-630B-36D5-290C2BC19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9397F54-E278-0CCD-9442-09EDA2802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E1B75A-195A-CAFD-9E2B-E719E3987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8C96E1-65B9-18D2-1BA1-474D726F1E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7110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14D621-947C-39A7-A67D-A9722ADF27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40552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1BD1AE-959A-EADD-22E3-DF8DF1F072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92346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3B3CB-7DF9-B00A-BF93-245273DFD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BB1D0C0-8C52-1531-886D-71515F4D6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DB4FC0D-B689-3FDB-A5CF-06440EB4D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potwierdzające dysponowanie własnością intelektualną - </a:t>
            </a:r>
            <a:r>
              <a:rPr lang="pl-PL" sz="1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przypadku, gdy projekt dotyczy wdrożenia zakupionych wyników prac B+R, wnioskodawca musi przedłożyć dokumenty potwierdzające, że na dzień złożenia wniosku posiada uprawnienia pozwalające na wdrożenie wyników prac B+R. Wówczas obligatoryjnie należy przedłożyć umowę potwierdzającą zakup wyników prac B+R wraz z dowodem zakupu. </a:t>
            </a:r>
            <a:endParaRPr lang="pl-PL" sz="105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potwierdzające aktywność przedsiębiorstwa - </a:t>
            </a:r>
            <a:r>
              <a:rPr lang="pl-PL" sz="800" dirty="0"/>
              <a:t>Załącznik ten jest obligatoryjny dla wszystkich wnioskodawców, którzy nie są zobligowani do sporządzania sprawozdań finansowych oraz nie sporządzają sprawozdań finansowych na własne potrzeby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3EB537-7EE7-8B7E-3EDE-E3945A716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FB0776-327D-2A87-8200-3BBB5A7DBF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50555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dirty="0"/>
              <a:t>Przed podpisaniem umowy o dofinansowanie projektu wnioskodawca ma obowiązek przedłożyć dokumenty potwierdzające posiadanie środków finansowych, pozwalających na prawidłową realizację projektu, w wysokości co najmniej wartości wkładu własnego. </a:t>
            </a:r>
          </a:p>
          <a:p>
            <a:r>
              <a:rPr lang="pl-PL" sz="800" dirty="0"/>
              <a:t>- Sprawozdania finansowe – </a:t>
            </a:r>
            <a:r>
              <a:rPr lang="pl-PL" sz="800" dirty="0" err="1"/>
              <a:t>składaja</a:t>
            </a:r>
            <a:r>
              <a:rPr lang="pl-PL" sz="800" dirty="0"/>
              <a:t> firmy zobligowane do sporządzania sprawozdań finansowych, za ostatni zakończony okres obrachunkowy, jeżeli na etapie aplikowania przedłożone sprawozdania finansowe były niezatwierdzone lub jeżeli umowa o dofinansowanie jest podpisywana w roku następnym. jeżeli wynika z nich, że</a:t>
            </a:r>
          </a:p>
          <a:p>
            <a:r>
              <a:rPr lang="pl-PL" sz="800" dirty="0"/>
              <a:t>zysk netto przekroczył wartość wkładu własnego odnoszącego się do kosztów kwalifikowalnych ujętych w projekcie i wnioskodawca posiada stabilną sytuację finansową </a:t>
            </a:r>
            <a:r>
              <a:rPr lang="pl-PL" sz="800" dirty="0" err="1"/>
              <a:t>wn</a:t>
            </a:r>
            <a:r>
              <a:rPr lang="pl-PL" sz="800" dirty="0"/>
              <a:t>. Nie musi przedkładać dodatkowego dok. Potwierdzających posiadanie wkład własny.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800" dirty="0"/>
              <a:t>Promesa kredytowa, Promesa pożyczki inwestycyjnej  z oświadczeniem i upoważnieniem, Wyciągi bankowe, Zaświadczenia bankowe oraz może przedłożyć inne dodatkowe dokumenty finansowe mogące potwierdzać posiadanie środków pieniężnych.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C34650-C4EB-C79D-4CAC-BC40AD981D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22126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8A273-F75A-FD2D-E4BE-E70CE286E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7A2DC08-A9C6-3E6E-0DC1-6C4F5A29B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A6BC9D6-355B-3D03-CD02-461701A7A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D5CC1D-F544-4486-0D8B-B3A43CD50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5E37D2-B578-4D22-0923-8DF45DA0B0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8899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BE11AF-F833-79A9-B0DD-F09D5B5399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82272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E5000-073A-C761-F011-499285022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D46B277-E544-BE7E-DD67-45DC4743C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59F045C-E172-C707-121E-8B637D894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Termin na poprawę uzupełnienie wynosi 10 dni roboczych, od dnia następnego po wysłaniu wiadomości w WOD&gt; Należy logować się do systemy co najmniej raz na 5 dni. </a:t>
            </a:r>
          </a:p>
          <a:p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Procedura oceny projektów składa się z dwóch etapów oceny, </a:t>
            </a:r>
          </a:p>
          <a:p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oceny formalnej oraz merytorycznej.</a:t>
            </a:r>
          </a:p>
          <a:p>
            <a:pPr marL="342900" indent="-342900">
              <a:buAutoNum type="arabicPeriod"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Ocena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formalna 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dokonywana będzie w oparciu o kryteria 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formalne dostępu, poprawności i specyficzne. </a:t>
            </a:r>
          </a:p>
          <a:p>
            <a:pPr marL="0" indent="0">
              <a:buNone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 te są kryteriami zerojedynkowymi</a:t>
            </a: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Ocena polegać będzie na przyznaniu wartości logicznych: „TAK”, „NIE”, bądź „NIE DOTYCZY”. </a:t>
            </a:r>
          </a:p>
          <a:p>
            <a:pPr marL="0" indent="0">
              <a:buNone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formalne dostępu to kryteria obligatoryjne, których spełnienie jest niezbędne do przyznania dofinansowania i nie ma możliwości</a:t>
            </a:r>
          </a:p>
          <a:p>
            <a:pPr marL="0" indent="0">
              <a:buNone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uzupełnienia natomiast w ramach kryterium poprawności i kryteriów specyficznych możliwa jest jedna poprawa.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wniosek o dofinansowanie został złożony w wyznaczonym terminie naboru?</a:t>
            </a:r>
          </a:p>
          <a:p>
            <a:pPr marL="457200" lvl="1" indent="0">
              <a:buNone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Czy formularz został sporządzony i </a:t>
            </a:r>
            <a:r>
              <a:rPr lang="pl-PL" sz="9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złożonyprzez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WOD2021. systemie?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merytoryczna 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dokonywana jest w oparciu o kryteria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techniczne, specyficzne, trafności merytorycznej oraz kryteria rozstrzygające.</a:t>
            </a:r>
            <a:endParaRPr lang="pl-PL" sz="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Kryteria merytoryczne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techniczne i specyficzne 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są kryteriami zerojedynkowymi</a:t>
            </a: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Ocena również będzie polegać na przyznaniu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wartości: „TAK”, „NIE”, bądź „NIE DOTYCZY. Jest tutaj możliwe jedno uzupełnienie wniosku. Natomiast </a:t>
            </a:r>
            <a:r>
              <a:rPr lang="pl-PL" sz="9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trafności merytorycznej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będą kryteriami punktowymi – Należy uzyskać odpowiednią punktów…... W ramach ich oceny </a:t>
            </a: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będzie możliwości poprawiania wniosku.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 rozstrzygające, </a:t>
            </a: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wyodrębnione zostaną w ramach kryteriów</a:t>
            </a:r>
            <a:r>
              <a:rPr lang="pl-PL" sz="9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merytorycznych – trafności merytorycznej Będą miały zastosowanie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wyboru projektów, które uzyskają taką sama liczbę punków.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673411-31E9-30CA-7BF0-EB70C4909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02B4FF-58FF-FF7F-9749-B116932FEA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83319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67F9B1-8083-1805-F220-35DEA6F6E5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21511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ABAE0D-CEAC-D3F1-57B9-031D3BC74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21056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D0C77D-812D-DECE-64FE-6D0E35B33F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600113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15B4F2-5A2F-6BE7-54FE-50F54011FA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7711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CB1D33-5DAF-F224-4639-27C7576828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96528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37D8D-AAEC-5642-4B2C-B6F7A718B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97BBC80-5809-75A6-2CC2-2C3616AE1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926EF8F-45AB-C7CD-80CC-7AAC999DF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l-PL" sz="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DD9D7A7-ADDC-812B-12C2-ABA32F1C1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12A1D2-0185-386A-E43D-D93ECDFD25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8609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71DBF-D63E-6CBA-10F2-52BAFBCAC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C8E4D6D-434B-5A7E-0F58-A556E0BDC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EDF4EB3-5BFB-3FA9-1F8B-F17DAFCD1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sz="800" b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0AD5E2F-CCF9-E77F-1FB0-18988F3D5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0AFAB0-114C-C246-F096-371B6B1E1C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71543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4E32D-EB62-159C-B60B-1B0165E3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1DE6442-ED27-7D8C-CDF2-74F2AA33D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CD48C43-AA29-93D2-0C1A-EA7C32A9E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sz="800" b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3CC5E5-F3C9-443D-9693-1C5BB551F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63AA80-3804-22EB-B3D8-E830240CE9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66610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F7163-CA64-DB13-A085-A54A2A33B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4EA2864-7265-D22F-368A-466B41461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2C463F5-4879-E349-8CC7-0F45DA9C8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sz="800" b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9147780-6157-F2D5-E96D-A7EC4CFB4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8B0F62-7F6E-411D-ACE2-C650127E9C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00917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82722D-3483-BC00-B6D1-349F565D80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24951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pl-PL" sz="1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DDF662-72A7-F1CE-EE49-0D30EA7059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9454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5A20B7-3651-76F0-7DB9-9180E0C274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911947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213BDD-7569-ABEE-6400-69B65EE43E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50423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FCB93B-27B8-76AE-B1D2-50FEA4706B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3371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97212-A841-B162-75E4-3BF9B6C4E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2E01EEA-F282-2AA0-E25D-BE6421240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11443C2-E94A-8F0C-72FD-114AC2DBB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A3149D-D58D-D01F-F0EF-31CD29738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BFB7E0-DF9C-F63E-D6F6-B627F633E8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9187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w okresie trzech lat </a:t>
            </a:r>
            <a:r>
              <a:rPr lang="pl-PL" dirty="0"/>
              <a:t>(okres trzech lat należy oceniać w sposób ciągły tj. pomoc de </a:t>
            </a:r>
            <a:r>
              <a:rPr lang="pl-PL" dirty="0" err="1"/>
              <a:t>minimis</a:t>
            </a:r>
            <a:r>
              <a:rPr lang="pl-PL" dirty="0"/>
              <a:t> należy sumować w okresie 3 minionych lat).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Badanie czy przyznanie wsparcia w formie pomocy de </a:t>
            </a:r>
            <a:r>
              <a:rPr lang="pl-PL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r>
              <a:rPr lang="pl-PL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spełnia warunki, o których mowa powyżej przeprowadzane jest: na etapie oceny kryteriów wyboru projektów, </a:t>
            </a:r>
            <a:r>
              <a:rPr lang="pl-P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 podpisaniem umowy o dofinansowanie, </a:t>
            </a:r>
            <a:r>
              <a:rPr lang="pl-PL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dniu podpisania umowy o dofinansowanie.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C5AB0F-9D66-2AB4-A0EE-9F8B5B5862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6319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05FC96-EB73-937E-B8DB-B0BE5F64FF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02549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FE782-3725-EE0B-2101-3B11DA35D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ED3DFE3-AB40-C9D8-F8E8-935DE00DC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634C61D-286F-12B7-0F32-C36855FEA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5D39E3-C75B-719C-70BA-03079F110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A78DB5-802C-2691-9AC4-67092D2992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23090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3B53A-560B-CA97-D575-0D1BDEC1A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86578A4-149C-4EF3-4F0A-42EF8B766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B00BBDF-8470-53B2-B422-3F1CFCA48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2CC65A2-CBF4-CD4B-4DD9-1A50A1C32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2F7CDC-8E07-3C5E-7116-C0EEDADEBD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69634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A74F1-8826-B1A1-CF94-106947604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F6880FD-5420-FCDA-4E5F-E492794B0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BFAB10F-5306-CE44-CD3B-B82F4E389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3D8F90-74F2-92E0-8E96-89039D88E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78A538-2846-C0F7-8890-6CA852F94F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0755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4" y="1973819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1" y="1973819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9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5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5"/>
            <a:ext cx="7920115" cy="1107676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60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6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4500564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1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4" y="1973819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1" y="1973819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9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5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5"/>
            <a:ext cx="7920115" cy="1107676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76709C-5DF8-61BC-9FE2-890178076E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5" y="6444133"/>
            <a:ext cx="8226227" cy="8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6" y="1983573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1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2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7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8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4" y="1250550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250550"/>
            <a:ext cx="381000" cy="381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9948B2D-3E84-E617-9652-AE69F6F8626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2" y="6483596"/>
            <a:ext cx="8370243" cy="8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4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9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5" y="539751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4500564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8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6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3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2" y="4500562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77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050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238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8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5548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394730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76691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6" y="1983573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1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2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7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8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4" y="1250550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2505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3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6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4500564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1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7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5" name="Obraz 4" descr="Obraz zawierający tekst">
            <a:extLst>
              <a:ext uri="{FF2B5EF4-FFF2-40B4-BE49-F238E27FC236}">
                <a16:creationId xmlns:a16="http://schemas.microsoft.com/office/drawing/2014/main" id="{9F68F3A2-5109-8803-6E89-2AFED5DC1A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2" y="6300332"/>
            <a:ext cx="8370242" cy="12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6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5024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61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4" y="1973819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1" y="1973819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9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5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5"/>
            <a:ext cx="7920115" cy="1107676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6" y="1983573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1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2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7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8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4" y="1250550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2505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6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9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5" y="539751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4500564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4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6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3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2" y="4500562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77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26" y="539249"/>
            <a:ext cx="8640381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414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9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5" y="539751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4500564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89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26" y="539750"/>
            <a:ext cx="8640381" cy="1080001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7559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539249"/>
            <a:ext cx="4320000" cy="1080001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9266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26" y="539249"/>
            <a:ext cx="8640381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17417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26" y="539750"/>
            <a:ext cx="8640381" cy="1080001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946853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6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4500564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1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4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6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3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2" y="4500562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8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35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918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539249"/>
            <a:ext cx="4320000" cy="1080001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392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4679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24226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6" y="539249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8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1" y="0"/>
            <a:ext cx="1080742" cy="179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3" y="0"/>
            <a:ext cx="7559293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8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9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260990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hf hdr="0" ftr="0" dt="0"/>
  <p:txStyles>
    <p:titleStyle>
      <a:lvl1pPr algn="l" defTabSz="801934" rtl="0" eaLnBrk="1" latinLnBrk="0" hangingPunct="1">
        <a:lnSpc>
          <a:spcPts val="2864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00484" indent="-200484" algn="l" defTabSz="801934" rtl="0" eaLnBrk="1" latinLnBrk="0" hangingPunct="1">
        <a:lnSpc>
          <a:spcPts val="1909"/>
        </a:lnSpc>
        <a:spcBef>
          <a:spcPts val="877"/>
        </a:spcBef>
        <a:buClr>
          <a:schemeClr val="accent1"/>
        </a:buClr>
        <a:buFontTx/>
        <a:buBlip>
          <a:blip r:embed="rId12"/>
        </a:buBlip>
        <a:defRPr sz="16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01450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3"/>
        </a:buBlip>
        <a:defRPr sz="16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2418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4"/>
        </a:buBlip>
        <a:defRPr sz="16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403384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804351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2053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85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53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2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7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34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01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68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35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02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69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36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3" pos="419" userDrawn="1">
          <p15:clr>
            <a:srgbClr val="5ACBF0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6316" userDrawn="1">
          <p15:clr>
            <a:srgbClr val="5ACBF0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 userDrawn="1">
          <p15:clr>
            <a:srgbClr val="5ACBF0"/>
          </p15:clr>
        </p15:guide>
        <p15:guide id="50" orient="horz" pos="4649">
          <p15:clr>
            <a:srgbClr val="F26B43"/>
          </p15:clr>
        </p15:guide>
        <p15:guide id="51" orient="horz" pos="3061" userDrawn="1">
          <p15:clr>
            <a:srgbClr val="F26B43"/>
          </p15:clr>
        </p15:guide>
        <p15:guide id="52" orient="horz" pos="340" userDrawn="1">
          <p15:clr>
            <a:srgbClr val="5ACBF0"/>
          </p15:clr>
        </p15:guide>
        <p15:guide id="53" pos="33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6" y="561261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8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1" y="0"/>
            <a:ext cx="1080742" cy="179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3" y="0"/>
            <a:ext cx="7559293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8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9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425165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hf hdr="0" ftr="0" dt="0"/>
  <p:txStyles>
    <p:titleStyle>
      <a:lvl1pPr algn="l" defTabSz="801934" rtl="0" eaLnBrk="1" latinLnBrk="0" hangingPunct="1">
        <a:lnSpc>
          <a:spcPts val="2864"/>
        </a:lnSpc>
        <a:spcBef>
          <a:spcPct val="0"/>
        </a:spcBef>
        <a:buNone/>
        <a:defRPr sz="2228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00484" indent="-200484" algn="l" defTabSz="801934" rtl="0" eaLnBrk="1" latinLnBrk="0" hangingPunct="1">
        <a:lnSpc>
          <a:spcPts val="1909"/>
        </a:lnSpc>
        <a:spcBef>
          <a:spcPts val="877"/>
        </a:spcBef>
        <a:buClr>
          <a:schemeClr val="accent1"/>
        </a:buClr>
        <a:buFontTx/>
        <a:buBlip>
          <a:blip r:embed="rId16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01450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7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2418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8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403384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804351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2053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85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53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2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7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34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01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68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35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02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69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36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6" y="899838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8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1" y="0"/>
            <a:ext cx="1080742" cy="179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3" y="0"/>
            <a:ext cx="7559293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8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9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265744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hf hdr="0" ftr="0" dt="0"/>
  <p:txStyles>
    <p:titleStyle>
      <a:lvl1pPr algn="l" defTabSz="801934" rtl="0" eaLnBrk="1" latinLnBrk="0" hangingPunct="1">
        <a:lnSpc>
          <a:spcPts val="2864"/>
        </a:lnSpc>
        <a:spcBef>
          <a:spcPct val="0"/>
        </a:spcBef>
        <a:buNone/>
        <a:defRPr sz="2228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00484" indent="-200484" algn="l" defTabSz="801934" rtl="0" eaLnBrk="1" latinLnBrk="0" hangingPunct="1">
        <a:lnSpc>
          <a:spcPts val="1909"/>
        </a:lnSpc>
        <a:spcBef>
          <a:spcPts val="877"/>
        </a:spcBef>
        <a:buClr>
          <a:schemeClr val="accent1"/>
        </a:buClr>
        <a:buFontTx/>
        <a:buBlip>
          <a:blip r:embed="rId12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01450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3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2418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4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403384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804351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2053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85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53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2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7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34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01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68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35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02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69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36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od.cst2021.gov.pl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instrukcje.cst2021.gov.pl/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lawp@lubelskie.p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D1DF1-41B8-55B8-905D-419B3E8A08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438" y="3131765"/>
            <a:ext cx="8424936" cy="64807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Fundusze Europejskie dla Lubelskiego 2021-2027</a:t>
            </a:r>
            <a:endParaRPr lang="pl-PL" sz="2800" dirty="0">
              <a:solidFill>
                <a:schemeClr val="accent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38AE50D-1647-AE58-896E-710D88252E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05446" y="4139877"/>
            <a:ext cx="8352928" cy="16312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Działanie 1.4 </a:t>
            </a:r>
          </a:p>
          <a:p>
            <a:pPr>
              <a:defRPr/>
            </a:pPr>
            <a:r>
              <a:rPr lang="pl-PL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Transfer technologii i komercjalizacja badań</a:t>
            </a:r>
          </a:p>
          <a:p>
            <a:pPr>
              <a:defRPr/>
            </a:pPr>
            <a:endParaRPr lang="pl-PL" sz="2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endParaRPr kumimoji="0" lang="pl-PL" sz="2400" b="1" i="0" u="sng" strike="noStrike" kern="1200" cap="none" spc="0" normalizeH="0" baseline="0" noProof="0" dirty="0">
              <a:ln>
                <a:noFill/>
              </a:ln>
              <a:solidFill>
                <a:srgbClr val="00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8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16815-2458-DEE7-FBAE-704A1AAE8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72DA28F3-F366-CB77-77B1-2617B34EEF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53418" y="270050"/>
            <a:ext cx="8424357" cy="50245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JAKIE PODSTAWOWE WARUNKI MUSZĄ SPEŁNIAĆ PROJEKTY (4/4)</a:t>
            </a:r>
          </a:p>
        </p:txBody>
      </p:sp>
      <p:sp>
        <p:nvSpPr>
          <p:cNvPr id="4" name="Dowolny kształt: kształt 3" descr="Przez pojęcie lokalizacji projektu należy rozumieć miejsce lub miejsca na obszarze województwa lubelskiego, bezpośrednio związane z jego realizacją. &#10;">
            <a:extLst>
              <a:ext uri="{FF2B5EF4-FFF2-40B4-BE49-F238E27FC236}">
                <a16:creationId xmlns:a16="http://schemas.microsoft.com/office/drawing/2014/main" id="{ED7DF047-7EC3-CBCB-28EF-59DCD5BEA039}"/>
              </a:ext>
            </a:extLst>
          </p:cNvPr>
          <p:cNvSpPr/>
          <p:nvPr/>
        </p:nvSpPr>
        <p:spPr>
          <a:xfrm>
            <a:off x="809402" y="1679595"/>
            <a:ext cx="5907194" cy="1324923"/>
          </a:xfrm>
          <a:custGeom>
            <a:avLst/>
            <a:gdLst>
              <a:gd name="connsiteX0" fmla="*/ 0 w 7096358"/>
              <a:gd name="connsiteY0" fmla="*/ 0 h 1336816"/>
              <a:gd name="connsiteX1" fmla="*/ 7096358 w 7096358"/>
              <a:gd name="connsiteY1" fmla="*/ 0 h 1336816"/>
              <a:gd name="connsiteX2" fmla="*/ 7096358 w 7096358"/>
              <a:gd name="connsiteY2" fmla="*/ 1336816 h 1336816"/>
              <a:gd name="connsiteX3" fmla="*/ 0 w 7096358"/>
              <a:gd name="connsiteY3" fmla="*/ 1336816 h 1336816"/>
              <a:gd name="connsiteX4" fmla="*/ 0 w 7096358"/>
              <a:gd name="connsiteY4" fmla="*/ 0 h 13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358" h="1336816">
                <a:moveTo>
                  <a:pt x="0" y="0"/>
                </a:moveTo>
                <a:lnTo>
                  <a:pt x="7096358" y="0"/>
                </a:lnTo>
                <a:lnTo>
                  <a:pt x="7096358" y="1336816"/>
                </a:lnTo>
                <a:lnTo>
                  <a:pt x="0" y="1336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480" tIns="141480" rIns="141480" bIns="141480" numCol="1" spcCol="1270" anchor="ctr" anchorCtr="0">
            <a:noAutofit/>
          </a:bodyPr>
          <a:lstStyle/>
          <a:p>
            <a:pPr marL="0" lvl="0" indent="0" algn="l" defTabSz="977900">
              <a:lnSpc>
                <a:spcPct val="114000"/>
              </a:lnSpc>
              <a:spcBef>
                <a:spcPct val="0"/>
              </a:spcBef>
              <a:buNone/>
            </a:pPr>
            <a:r>
              <a:rPr lang="pl-PL" kern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kern="12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9482453-A5E5-B0FE-2F2A-5858C3EF8804}"/>
              </a:ext>
            </a:extLst>
          </p:cNvPr>
          <p:cNvSpPr txBox="1"/>
          <p:nvPr/>
        </p:nvSpPr>
        <p:spPr>
          <a:xfrm>
            <a:off x="377354" y="1187549"/>
            <a:ext cx="10153128" cy="40626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może obejmować maksymalnie 3 zadania, które należy zdefiniować tak jak to wskazano poniżej: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1.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Rozwój kompetencji kadry wnioskodawcy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obligatoryjne</a:t>
            </a:r>
            <a:r>
              <a:rPr lang="pl-PL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2.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Dodatkowe koszty ponoszone w celu realizacji usług na rzecz MŚP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zadanie nieobligatoryjne.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Łączna wartość kosztów kwalifikowalnych ujętych w Zadaniu 2 nie może przekraczać 40% łącznej wartości bezpośrednich kosztów kwalifikowalnych projektu 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(kosztów kwalifikowalnych ujętych w Zadaniu 1 i 2).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3.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Koszty pośrednie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zadanie obligatoryjne.</a:t>
            </a:r>
          </a:p>
          <a:p>
            <a:pPr>
              <a:spcBef>
                <a:spcPts val="1200"/>
              </a:spcBef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Definiując nazwy poszczególnych zadań należy posługiwać się nazwami tak jak podano powyżej, w całej dokumentacji aplikacyjnej.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1447629D-C5B4-92CB-AE80-9FC54A363B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35409" y="7134030"/>
            <a:ext cx="1080000" cy="1800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Aft>
                  <a:spcPts val="600"/>
                </a:spcAft>
              </a:pPr>
              <a:t>10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D482525-81DC-0EC9-3454-DF697F32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09" y="7066326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1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97674BB-4278-954F-A7E9-11D439FFE0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5426" y="462149"/>
            <a:ext cx="9073008" cy="441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pl-PL" sz="2228" dirty="0"/>
              <a:t>KOSZTY </a:t>
            </a:r>
            <a:r>
              <a:rPr lang="pl-PL" sz="2228" dirty="0">
                <a:latin typeface="Arial" panose="020B0604020202020204" pitchFamily="34" charset="0"/>
                <a:cs typeface="Arial" panose="020B0604020202020204" pitchFamily="34" charset="0"/>
              </a:rPr>
              <a:t>KWALIFIKOWALNE</a:t>
            </a:r>
            <a:r>
              <a:rPr lang="pl-PL" sz="2228" dirty="0"/>
              <a:t> – GŁÓWNE ZASADY KWALIFIKOWALNOŚCI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A911398-5760-E3FA-5ED3-FA834E95E4E4}"/>
              </a:ext>
            </a:extLst>
          </p:cNvPr>
          <p:cNvSpPr txBox="1"/>
          <p:nvPr/>
        </p:nvSpPr>
        <p:spPr>
          <a:xfrm>
            <a:off x="652095" y="1256069"/>
            <a:ext cx="936104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 musisz wiedzieć o kosztach kwalifikowalnych?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mogą być ponoszone wyłącznie po dniu złożenia wniosku o dofinansowanie (przez rozpoczęcie realizacji projektu rozumie się pierwsze prawnie wiążące zobowiązanie do zamówienia usług związanych z realizacją projektu lub inne zobowiązanie, które sprawia, że inwestycja staje się nieodwracalna, zależnie od tego co nastąpi najpierw),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muszą zostać oszacowane na podstawie rozeznania rynku,</a:t>
            </a:r>
          </a:p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kosztem kwalifikowalnym są tylko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niezbędne wydatki, które są uzasadnione,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odbywa się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tylko na warunkach rynkowych, od osób trzecich niepowiązanych z Wnioskodawcą,</a:t>
            </a:r>
          </a:p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kwalifikowalne są wyłącznie koszty określone w katalogu kosztów w Regulaminie i ujęte we wniosku o dofinansowanie złożonym w ramach naboru,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podatek VAT możesz kwalifikować tylko jeśli nie masz prawnej możliwości jego odzyskania,</a:t>
            </a:r>
          </a:p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zakazane jest podwójne finansowanie wydatków.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5CE6A8-BD95-80FC-047F-5982EA261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5354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F7247F9-8393-28DB-1CC1-4602E0681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97526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6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1766D-BCA1-C7B2-B6D0-AF3B1F6EF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4B7F78B-F855-BBEA-23DB-6AEB707712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2673" y="309441"/>
            <a:ext cx="9433048" cy="432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KWALIFIKOWALNYCH - Koszty bezpośrednie (1/5)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B78B4CB-4570-71D1-3039-FC946026C381}"/>
              </a:ext>
            </a:extLst>
          </p:cNvPr>
          <p:cNvSpPr txBox="1"/>
          <p:nvPr/>
        </p:nvSpPr>
        <p:spPr>
          <a:xfrm>
            <a:off x="318637" y="899517"/>
            <a:ext cx="10081120" cy="5580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23875" indent="-342900" defTabSz="801929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zewnętrzne</a:t>
            </a:r>
          </a:p>
          <a:p>
            <a:pPr marL="523875" indent="-342900" defTabSz="801929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Usługi doradcze i szkoleniowe dla kadry wnioskodawcy (IOB):</a:t>
            </a:r>
          </a:p>
          <a:p>
            <a:pPr marL="523875" indent="-342900" defTabSz="801929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Nabycie usług doradczych i/lub szkoleniowych jest obligatoryjnym elementem projektu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obejmującym rozwój kompetencji kadry wnioskodawcy w celu świadczenia nowych i/lub ulepszonych, wysokospecjalistycznych usług w zakresie transferu technologii i komercjalizacji badań na rzecz MŚP, które zostaną wdrożone do oferty wnioskodawcy w ramach projektu. </a:t>
            </a:r>
          </a:p>
          <a:p>
            <a:pPr marL="523875" indent="-342900" defTabSz="801929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kadrę Wnioskodawcy (IOB) rozumie się pracowników, osoby pracujące dla przedsiębiorstwa, podlegające mu i uważane za pracowników na mocy prawa krajowego; właścicieli - kierowników i partnerów prowadzących regularną działalność w przedsiębiorstwie i czerpiących z niego korzyści finansowe.</a:t>
            </a:r>
          </a:p>
          <a:p>
            <a:pPr marL="523875" indent="-342900" defTabSz="801929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związane z nabyciem usług doradczych/szkoleniowych przez wnioskodawcę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będą stanowić koszt kwalifikowalny pod warunkiem, że pracownik, który w ramach realizacji projektu zdobył nowe kompetencje, będzie bezpośrednio zaangażowany i wykorzysta nabytą wiedzę do zrealizowania nowych/ulepszonych usług na rzecz MŚP z województwa lubelskiego wdrażanych w ramach projektu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4C28248-F665-9D96-D09C-2C9DD68A3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9D61B01-EAEB-072A-329E-C118B7A8E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06990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A9B80-026F-6E39-17E7-07692B083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CD912FF-407B-21CF-B47A-6196458A32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5426" y="245198"/>
            <a:ext cx="8951705" cy="432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KWALIFIKOWALNYCH - Koszty bezpośrednie (2/5)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20669FB-02A6-5A84-E99E-091D674F5035}"/>
              </a:ext>
            </a:extLst>
          </p:cNvPr>
          <p:cNvSpPr txBox="1"/>
          <p:nvPr/>
        </p:nvSpPr>
        <p:spPr>
          <a:xfrm>
            <a:off x="318637" y="827509"/>
            <a:ext cx="10081120" cy="54264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23875" indent="-342900" defTabSz="801929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Niekwalifikowalne są usługi doradcze/szkoleniowe dotyczące prowadzonej działalności operacyjnej IOB, np. doradztwo prawne, księgowe, dotyczące rozwoju/strategii prowadzonej działalności operacyjnej itp. Ponadto w ramach usług szkoleniowych niekwalifikowalne są koszty studiów licencjackich, magisterskich, podyplomowych itp. </a:t>
            </a:r>
          </a:p>
          <a:p>
            <a:pPr marL="523875" indent="-342900" defTabSz="801929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etapie rozliczenia projektu, wnioskodawca zobligowany będzie do przedstawienia informacji na temat faktycznej ilości przepracowanych godzin przez zleceniobiorcę (podmiot świadczący na rzecz wnioskodawcy usługi doradcze/szkoleniowe), udokumentowanej kartami czasu pracy.</a:t>
            </a:r>
          </a:p>
          <a:p>
            <a:pPr marL="638175" lvl="1" defTabSz="801929"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Karta czasu pracy powinna zawierać następujące informacje:</a:t>
            </a:r>
          </a:p>
          <a:p>
            <a:pPr marL="923925" lvl="1" indent="-285750" defTabSz="801929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 osoby wykonującej czynności związane z nabywaną usługą,</a:t>
            </a:r>
          </a:p>
          <a:p>
            <a:pPr marL="923925" lvl="1" indent="-285750" defTabSz="801929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liczbę przepracowanych godzin (ze wskazaniem godziny rozpoczęcia oraz zakończenia pracy) w podziale na poszczególne dni w danym miesiącu,</a:t>
            </a:r>
          </a:p>
          <a:p>
            <a:pPr marL="923925" lvl="1" indent="-285750" defTabSz="801929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wykonanych czynności,</a:t>
            </a:r>
          </a:p>
          <a:p>
            <a:pPr marL="923925" lvl="1" indent="-285750" defTabSz="801929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imiona i nazwiska osób korzystających z usługi doradczej i/lub szkoleniowej,</a:t>
            </a:r>
          </a:p>
          <a:p>
            <a:pPr marL="923925" lvl="1" indent="-285750" defTabSz="801929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czytelny podpis osoby wykonującej czynności związane z nabywaną usługą oraz czytelny podpis zleceniobiorcy.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DA5C8C0-2123-4D69-5B33-903EDC241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672708F-3C06-A44D-2D95-C63CF6699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06990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0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4FD2F-FD48-D070-D131-14FC07332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EE6B6C34-825B-8ED7-FB83-048654767B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7434" y="221462"/>
            <a:ext cx="9145016" cy="3505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KWALIFIKOWALNYCH - Koszty bezpośrednie (3/5)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303D505-1F00-2C89-D85D-D78703428270}"/>
              </a:ext>
            </a:extLst>
          </p:cNvPr>
          <p:cNvSpPr txBox="1"/>
          <p:nvPr/>
        </p:nvSpPr>
        <p:spPr>
          <a:xfrm>
            <a:off x="197334" y="597069"/>
            <a:ext cx="10297144" cy="68434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23875" indent="-342900" defTabSz="801929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2"/>
            </a:pP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niezbędne do realizacji działań z zakresu transferu technologii i komercjalizacji badań </a:t>
            </a:r>
          </a:p>
          <a:p>
            <a:pPr marL="180975" defTabSz="801929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tych usług nie jest obowiązkowy, może stanowi koszt kwalifikowalny wyłącznie jeżeli spełnione są poniższe warunki:</a:t>
            </a:r>
          </a:p>
          <a:p>
            <a:pPr marL="466725" indent="-285750" defTabSz="801929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usługa jest realizowana przez kadrę wnioskodawcy (IOB), która posiada odpowiednie kompetencje, w tym nabyte w ramach projektu (pracowników, osoby pracujące dla przedsiębiorstwa, podlegające mu i uważane za pracowników na mocy prawa krajowego; właścicieli - kierowników i partnerów prowadzących regularną działalność w przedsiębiorstwie i czerpiących z niego korzyści finansowe);</a:t>
            </a:r>
          </a:p>
          <a:p>
            <a:pPr marL="466725" indent="-285750" defTabSz="801929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wnioskodawca nie dysponuje zasobami rzeczowymi i organizacyjnymi, umożliwiającymi przeprowadzenie we własnym zakresie usług z zakresu transferu technologii i komercjalizacji badań dla przedsiębiorstw z sektora MŚP.</a:t>
            </a:r>
          </a:p>
          <a:p>
            <a:pPr marL="180975" defTabSz="801929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ww. kosztów kwalifikowalne są:</a:t>
            </a:r>
          </a:p>
          <a:p>
            <a:pPr marL="466725" indent="-285750" defTabSz="801929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opłaty za korzystanie z baz danych oraz innych zasobów wiedzy niezbędnych do przeprowadzenia przez wnioskodawcę nowych i/lub ulepszonych usług doradczych na rzecz MŚP z województwa lubelskiego; </a:t>
            </a:r>
          </a:p>
          <a:p>
            <a:pPr marL="466725" indent="-285750" defTabSz="801929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opłaty za korzystanie z platformy internetowej, oprogramowania, systemów informatycznych itp. (w tym opłaty za licencje niespełniające definicji wartości niematerialnej i prawnej, użytkowane przez okres krótszy niż rok), umożliwiających świadczenie nowych i/lub ulepszonych usług.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1EECBAA-8DC1-29F8-4639-AD51FA168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66AE2DE-C66D-71C6-EFF5-A53EE6944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100042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0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82426-35FB-C5E2-5C89-FE4DC2523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CB6CD56-1AD6-3FC2-4536-33B7DCF303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2772" y="199733"/>
            <a:ext cx="9023653" cy="349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KWALIFIKOWALNYCH - Koszty bezpośrednie (4/5)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52AF75B-FBDA-B953-36CD-8896C699AEC1}"/>
              </a:ext>
            </a:extLst>
          </p:cNvPr>
          <p:cNvSpPr txBox="1"/>
          <p:nvPr/>
        </p:nvSpPr>
        <p:spPr>
          <a:xfrm>
            <a:off x="449362" y="827509"/>
            <a:ext cx="9334973" cy="51297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Środki trwałe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Kwalifikowalny jest zakup wyłącznie nowych środków trwałych, stanowiących element uzupełniający projektu, niezbędny do prowadzenia nowych i/lub ulepszonych usług z zakresu transferu technologii i komercjalizacji badań.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Środki trwałe mogą być kwalifikowalne wyłącznie, gdy spełniają następujące warunki: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będą włączone do aktywów przedsiębiorstwa oraz będą podlegać amortyzacji,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pozostaną związane z projektem, na który przyznano pomoc, przez co najmniej 5 lat lub 3 lata w przypadku MŚP od daty płatności końcowej na rzecz beneficjenta,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beneficjent nie dysponuje środkiem trwałym, który mógłby zostać użyty zamiennie (posiada takie cechy/parametry/funkcje, dzięki którym mógłby zastąpić planowany do zakupu w ramach projektu środek trwały),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będą wykorzystywane wyłącznie w działalności gospodarczej prowadzonej przez wnioskodawcę na terenie województwa lubelskiego.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95F52A1-B573-2244-EE75-B235C8CB5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1795537-77E9-F219-B754-FDB43639C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100042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56FF9-E3CA-2864-1A81-CCC489F93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3ED80DC-DFE0-A37D-6D41-EDBDFA76D6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7390" y="281730"/>
            <a:ext cx="8663613" cy="349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KWALIFIKOWALNYCH - Koszty bezpośrednie (5/5)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296C72F-4835-2522-6A51-F42C1160DE95}"/>
              </a:ext>
            </a:extLst>
          </p:cNvPr>
          <p:cNvSpPr txBox="1"/>
          <p:nvPr/>
        </p:nvSpPr>
        <p:spPr>
          <a:xfrm>
            <a:off x="210625" y="827509"/>
            <a:ext cx="9599777" cy="56129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l-P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Wartości niematerialne i prawne.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Wartości niematerialne i prawne oznaczają wartości, o których mowa w art. 3 ust. 1 pkt 14 ustawy o rachunkowości, tj. nabyte przez jednostkę, zaliczane do aktywów trwałych, prawa majątkowe nadające się do gospodarczego wykorzystania, o przewidywanym okresie ekonomicznej użyteczności dłuższym niż rok, przeznaczone do używania na potrzeby jednostki, a w szczególności: autorskie prawa majątkowe, prawa pokrewne, licencje, koncesje, prawa do wynalazków, patentów, znaków towarowych, wzorów użytkowych oraz zdobniczych, know-how.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Wartości niematerialne i prawne mogą być kwalifikowalne wyłącznie, gdy spełniają następujące warunki: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będą włączone do aktywów przedsiębiorstwa oraz będą podlegać amortyzacji,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pozostaną związane z projektem, na który przyznano pomoc, przez co najmniej 5 lat lub 3 lata w przypadku MŚP od daty płatności końcowej na rzecz beneficjenta,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będą wykorzystywane w działalności gospodarczej prowadzonej przez wnioskodawcę na terenie województwa lubelskiego.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C419D6-6D9B-5FAB-2065-B411AB86F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B9C9BBC-99BC-43F7-8B0B-4B2A82F61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100042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6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8E083-CCF5-E98A-D25A-69EB1B442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63ABF7B-3983-7148-5B7E-78AB9F2E38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418" y="450465"/>
            <a:ext cx="9217024" cy="349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KWALIFIKOWALNYCH - Koszty pośrednie  (1/2)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B3F320A-8E98-ECCD-80FA-D126C84343FC}"/>
              </a:ext>
            </a:extLst>
          </p:cNvPr>
          <p:cNvSpPr txBox="1"/>
          <p:nvPr/>
        </p:nvSpPr>
        <p:spPr>
          <a:xfrm>
            <a:off x="197334" y="971525"/>
            <a:ext cx="10189132" cy="2602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x-none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pośrednie objęte są uproszczoną metodą rozliczania wydatków – stawką ryczałtową w wysokości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x-none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bezpośrednich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kosztów kwalifikowalnych</a:t>
            </a:r>
            <a:r>
              <a:rPr lang="x-none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projektu, </a:t>
            </a:r>
            <a:endParaRPr lang="pl-PL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x-none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rozliczone stawką ryczałtową są traktowane jako wydatki poniesione. W ramach projektu beneficjent nie ma obowiązku zbierania ani opisywania dokumentów księgowych w celu potwierdzenia poniesienia wydatków, które zostały rozliczone jako koszty pośrednie.</a:t>
            </a:r>
            <a:endParaRPr lang="pl-PL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x-none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pośrednie rozliczane stawką ryczałtową nie mogą zostać wykazane w ramach innych kategorii kosztów projektu.</a:t>
            </a:r>
            <a:endParaRPr lang="pl-PL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4C11190-ECCA-8DCE-1B0D-6FD4D91B9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3391ABE-F315-CCAD-C6D6-9648A1445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100042"/>
            <a:ext cx="4792615" cy="31540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C96D346-9FC1-6B34-3DDB-1A442032B67C}"/>
              </a:ext>
            </a:extLst>
          </p:cNvPr>
          <p:cNvSpPr txBox="1"/>
          <p:nvPr/>
        </p:nvSpPr>
        <p:spPr>
          <a:xfrm>
            <a:off x="210625" y="3746320"/>
            <a:ext cx="10297144" cy="3239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ramach kosztów pośrednich kwalifikowalne są: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x-none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koordynatora projektu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i/lub</a:t>
            </a:r>
            <a:r>
              <a:rPr lang="x-none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innego personelu zaangażowanego w realizację,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rozliczanie</a:t>
            </a:r>
            <a:r>
              <a:rPr lang="x-none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projektu, w szczególności koszty wynagrodzenia tych osób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 tym koszty personelu zaangażowanego w badanie i zapewnienie zgodności udzielanej przez wnioskodawcę pomocy de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minimis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przedsiębiorstwom z sektora MŚP z właściwymi przepisami oraz koszty personelu zaangażowanego w raportowanie z udzielanej pomocy de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minimis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przez wnioskodawcę i wydającego zaświadczenia o udzielonej pomocy de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minimis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personelu obsługowego (obsługa kadrowa, finansowa, administracyjna, sekretariat, kancelaria, obsługa prawna, w tym dotycząca zamówień) na potrzeby funkcjonowania jednostki;</a:t>
            </a:r>
          </a:p>
        </p:txBody>
      </p:sp>
    </p:spTree>
    <p:extLst>
      <p:ext uri="{BB962C8B-B14F-4D97-AF65-F5344CB8AC3E}">
        <p14:creationId xmlns:p14="http://schemas.microsoft.com/office/powerpoint/2010/main" val="2223356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50918-7D66-ED1A-24A7-5D1AD4026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A3442E9-B75C-2435-EA5B-7C10770881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50103" y="379420"/>
            <a:ext cx="8591605" cy="349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KWALIFIKOWALNYCH - Koszty pośrednie  (2/2)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EBF8A72-9F89-2BF9-9612-191904F8E743}"/>
              </a:ext>
            </a:extLst>
          </p:cNvPr>
          <p:cNvSpPr txBox="1"/>
          <p:nvPr/>
        </p:nvSpPr>
        <p:spPr>
          <a:xfrm>
            <a:off x="197334" y="1055694"/>
            <a:ext cx="10297144" cy="54482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obsługi księgowej (wynagrodzenia osób księgujących wydatki w projekcie, koszty związane ze zleceniem prowadzenia obsługi księgowej projektu biuru rachunkowemu);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utrzymania powierzchni biurowych (czynsz, najem, opłaty administracyjne);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</a:t>
            </a:r>
            <a:r>
              <a:rPr lang="x-none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oszty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materiałów biurowych niezbędnych do świadczenia w ramach projektu usługi z zakresu transferu technologii i komercjalizacji badań oraz materiałów służących do sporządzeniem sprawozdania/raportu/opisu podsumowującego/końcowego lub innego równoważnego dokumentu podsumowującego rezultaty/efekty przeprowadzonej usługi przez wnioskodawcę oraz zaświadczeń w zakresie udzielanej przez wnioskodawcę pomocy de </a:t>
            </a:r>
            <a:r>
              <a:rPr lang="pl-PL" sz="18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r>
              <a:rPr lang="pl-PL" sz="18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opłaty za energię elektryczną, cieplną, gazową i wodę, opłaty przesyłowe, opłaty za odprowadzanie ścieków, opłaty za wywóz odpadów komunalnych;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usług pocztowych, telefonicznych, internetowych, kurierskich;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sprzątania pomieszczeń, w tym środków czystości, dezynsekcji, dezynfekcji, deratyzacji tych pomieszczeń;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promocja projektu.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81D1EE6-8400-82A6-A7B8-832DF2850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B6D9925-F501-282F-2AD7-FD57DB78B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7" y="7100042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88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7BD07-E509-9934-87B7-CEECDB2DA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98AC2FC-B865-0D25-48AC-A875B537F6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6769" y="330538"/>
            <a:ext cx="7704856" cy="34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KATALOG KOSZTÓW NIEKWALIFIKOWALNYCH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3779925-B687-CE31-8E91-04D041A16F39}"/>
              </a:ext>
            </a:extLst>
          </p:cNvPr>
          <p:cNvSpPr txBox="1"/>
          <p:nvPr/>
        </p:nvSpPr>
        <p:spPr>
          <a:xfrm>
            <a:off x="324245" y="801089"/>
            <a:ext cx="10043322" cy="5503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36000" defTabSz="801929">
              <a:lnSpc>
                <a:spcPct val="114000"/>
              </a:lnSpc>
              <a:spcBef>
                <a:spcPts val="300"/>
              </a:spcBef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Katalog kosztów niekwalifikowalnych ma charakter otwarty, co oznacza, że za niekwalifikowalne mogą zostać uznane również inne, niewymienione w przedmiotowym katalogu wydatki</a:t>
            </a:r>
          </a:p>
          <a:p>
            <a:pPr marL="36000" defTabSz="801929">
              <a:lnSpc>
                <a:spcPct val="114000"/>
              </a:lnSpc>
              <a:spcBef>
                <a:spcPts val="300"/>
              </a:spcBef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Niekwalifikowalne są m.in. </a:t>
            </a:r>
          </a:p>
          <a:p>
            <a:pPr marL="378900" indent="-342900" defTabSz="801929">
              <a:lnSpc>
                <a:spcPct val="114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niespełniające warunków kwalifikowalności określonych w Wytycznych dotyczących kwalifikowalności wydatków na lata 2021-2027, </a:t>
            </a:r>
          </a:p>
          <a:p>
            <a:pPr marL="378900" indent="-342900" defTabSz="801929">
              <a:lnSpc>
                <a:spcPct val="114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poniesione poza okresem kwalifikowalności, </a:t>
            </a:r>
          </a:p>
          <a:p>
            <a:pPr marL="378900" indent="-342900" defTabSz="801929">
              <a:lnSpc>
                <a:spcPct val="114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koszty, które nie zostały poniesione na warunkach rynkowych i/lub zostały nabyte od podmiotów powiązanych z nabywcą, </a:t>
            </a:r>
          </a:p>
          <a:p>
            <a:pPr marL="378900" indent="-342900" defTabSz="801929">
              <a:lnSpc>
                <a:spcPct val="114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poniesione niezgodnie z ustawą Prawo zamówień publicznych, jeśli podmiot jest zobowiązany do jej stosowania, </a:t>
            </a:r>
          </a:p>
          <a:p>
            <a:pPr marL="378900" indent="-342900" defTabSz="801929">
              <a:lnSpc>
                <a:spcPct val="114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wkład niepieniężny, </a:t>
            </a:r>
          </a:p>
          <a:p>
            <a:pPr marL="378900" indent="-342900" defTabSz="801929">
              <a:lnSpc>
                <a:spcPct val="114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środki transportu, </a:t>
            </a:r>
          </a:p>
          <a:p>
            <a:pPr marL="378900" indent="-342900" defTabSz="801929">
              <a:lnSpc>
                <a:spcPct val="114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maszyny i urządzenia zasilane poprzez spalanie paliw kopalnych, </a:t>
            </a:r>
            <a:endParaRPr 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900" indent="-342900" defTabSz="801929">
              <a:lnSpc>
                <a:spcPct val="114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dostawy, montażu i uruchomienia zakupionych w ramach projektu środków trwałych, </a:t>
            </a:r>
          </a:p>
          <a:p>
            <a:pPr marL="378900" indent="-342900" defTabSz="801929">
              <a:lnSpc>
                <a:spcPct val="114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 koszty niewymienione w rozdziale 5.4 Regulaminu wyboru projektów lub niespełniające warunków określonych w ww. rozdziale 5.4.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7485EB6-1A92-B38E-0D74-A352112C7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9197" y="7158213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F50FE16-32FD-2A32-43F4-D9EEB6820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59" y="708421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7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0357466-2FBD-4978-36DD-7749FC2D8A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91982" y="622033"/>
            <a:ext cx="9707848" cy="860557"/>
          </a:xfr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altLang="pl-PL" sz="2100" noProof="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PRIORYTET I – BADANIA NAUKOWE I INNOWACJE</a:t>
            </a:r>
            <a:br>
              <a:rPr lang="pl-PL" altLang="pl-PL" sz="2100" noProof="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altLang="pl-PL" sz="2100" noProof="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DZIAŁANIE </a:t>
            </a:r>
            <a:r>
              <a:rPr lang="pl-PL" altLang="pl-PL" sz="210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1</a:t>
            </a:r>
            <a:r>
              <a:rPr lang="pl-PL" altLang="pl-PL" sz="2100" noProof="0" dirty="0">
                <a:solidFill>
                  <a:schemeClr val="tx2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.4 TRANSFER TECHNOLOGII I KOMERCJALIZACJA BADAŃ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0CB8D00-8845-1C20-9494-6857DD0968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>
          <a:xfrm>
            <a:off x="418488" y="1871525"/>
            <a:ext cx="9535307" cy="1558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1929">
              <a:lnSpc>
                <a:spcPct val="114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Kompleksowe działania dotyczące usług związanych z pobudzaniem transferu technologii i komercjalizacją badań</a:t>
            </a:r>
          </a:p>
          <a:p>
            <a:pPr defTabSz="801929">
              <a:lnSpc>
                <a:spcPct val="114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 naboru: </a:t>
            </a:r>
            <a:r>
              <a:rPr lang="pl-PL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 lipca 2025 r. do 29 sierpnia 2025 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F80F4A6-929F-FAA9-B13A-746C60A79765}"/>
              </a:ext>
            </a:extLst>
          </p:cNvPr>
          <p:cNvSpPr txBox="1"/>
          <p:nvPr/>
        </p:nvSpPr>
        <p:spPr>
          <a:xfrm>
            <a:off x="418488" y="3953789"/>
            <a:ext cx="6223562" cy="29081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Wsparciem objęte będą projekty polegające na kompleksowych działaniach dotyczących usług związanych z pobudzaniem transferu technologii i komercjalizacją badań, m.in. analiza innowacyjnych pomysłów pod kątem możliwości ich wdrożenia i komercjalizacji, opracowanie strategii komercjalizacji, opracowanie </a:t>
            </a:r>
            <a:r>
              <a:rPr lang="pl-PL" noProof="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studiów </a:t>
            </a:r>
            <a:r>
              <a:rPr lang="pl-PL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wykonalności, przeprowadzenie badań rynkowych, usługi wyceny własności intelektualnej, usługi związane z ochroną własności intelektualnej.</a:t>
            </a:r>
            <a:endParaRPr lang="pl-PL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 descr="wdrażanie wyników">
            <a:extLst>
              <a:ext uri="{FF2B5EF4-FFF2-40B4-BE49-F238E27FC236}">
                <a16:creationId xmlns:a16="http://schemas.microsoft.com/office/drawing/2014/main" id="{6EB5E856-468E-7E09-6737-61C69214A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973" y="2915741"/>
            <a:ext cx="3167729" cy="2969746"/>
          </a:xfrm>
          <a:prstGeom prst="rect">
            <a:avLst/>
          </a:prstGeom>
        </p:spPr>
      </p:pic>
      <p:sp>
        <p:nvSpPr>
          <p:cNvPr id="2" name="Symbol zastępczy numeru slajdu 10">
            <a:extLst>
              <a:ext uri="{FF2B5EF4-FFF2-40B4-BE49-F238E27FC236}">
                <a16:creationId xmlns:a16="http://schemas.microsoft.com/office/drawing/2014/main" id="{594D291E-DA36-AD18-AB7F-EE910BD1BE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070231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10042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876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  <p:par>
              <p:cTn id="4"/>
            </p:par>
            <p:par>
              <p:cTn id="5"/>
            </p:par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67B8193-17CC-A4A1-1261-1D08349FF4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1410" y="399872"/>
            <a:ext cx="9335168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OBLIGATORYJNE ZAŁĄCZNIKI DLA WSZYSTKICH WNIOSKODAWCÓW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F40BB1D-1E0B-F970-727B-0C6188C803F8}"/>
              </a:ext>
            </a:extLst>
          </p:cNvPr>
          <p:cNvSpPr txBox="1"/>
          <p:nvPr/>
        </p:nvSpPr>
        <p:spPr>
          <a:xfrm>
            <a:off x="355475" y="1129689"/>
            <a:ext cx="9927648" cy="38670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AutoNum type="arabicPeriod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 Plan część opisowa;</a:t>
            </a:r>
          </a:p>
          <a:p>
            <a:pPr marL="342900" lvl="1" indent="-342900">
              <a:lnSpc>
                <a:spcPct val="125000"/>
              </a:lnSpc>
              <a:buFont typeface="+mj-lt"/>
              <a:buAutoNum type="arabicPeriod" startAt="2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 Plan część finansowa;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 startAt="3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Zeznania podatkowe PIT/CIT lub Oświadczenie o braku PIT/CIT;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 startAt="3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Sprawozdania finansowe lub Oświadczenie o braku obowiązku sporządzania sprawozdań finansowych;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 startAt="3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potwierdzające prawo do dysponowania </a:t>
            </a:r>
            <a:r>
              <a:rPr lang="pl-PL" sz="180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nieruchomością, stanowiącą lokalizacje projektu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 startAt="3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o statusie przedsiębiorstwa wnioskodawcy;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 startAt="3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osoby upoważnionej do zarządzania projektem w CST2021;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 startAt="3"/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działań;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 startAt="3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Pismo przewodnie – w przypadku wezwania do poprawy (wzór zał. nr I.7);</a:t>
            </a: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1069311-C50A-AD7D-CCA7-B80229422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932" y="5273724"/>
            <a:ext cx="2627019" cy="168076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7255BB-2B9D-FBC8-A9AF-A0B2EECCF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79299" y="7079338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1ECC8E-4BEC-A17A-18B6-3578EC48D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9338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6361-4AFD-D388-707A-6DCF013E5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9B37B58E-1BD0-0E4D-52F8-E4C1A33A71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1410" y="399872"/>
            <a:ext cx="9335168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ZAŁĄCZNIKI OBOWIĄZKOWE W ZALEŻNOŚCI OD SPECYFIKI PROJEKTU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23ED870-3CBA-221D-0063-CC6A25D46F67}"/>
              </a:ext>
            </a:extLst>
          </p:cNvPr>
          <p:cNvSpPr txBox="1"/>
          <p:nvPr/>
        </p:nvSpPr>
        <p:spPr>
          <a:xfrm>
            <a:off x="725053" y="814753"/>
            <a:ext cx="9676117" cy="716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8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Statut/umowa/regulamin organizacyjny,</a:t>
            </a:r>
          </a:p>
          <a:p>
            <a:pPr marL="342900" indent="-342900">
              <a:lnSpc>
                <a:spcPct val="118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Upoważnienie do reprezentowania wnioskodawcy,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E636DDA-5FBD-BB3C-60EF-F914B9CDCCF8}"/>
              </a:ext>
            </a:extLst>
          </p:cNvPr>
          <p:cNvSpPr txBox="1"/>
          <p:nvPr/>
        </p:nvSpPr>
        <p:spPr>
          <a:xfrm>
            <a:off x="725053" y="2123653"/>
            <a:ext cx="9464872" cy="723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 NIEOBLIGATORYJNE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 niezbędne dokumenty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4CD482-9B65-14E8-66EE-AFB675B6E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79299" y="7079338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21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B24E819-0734-8E00-6F6D-CE5EE7D76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9338"/>
            <a:ext cx="4792615" cy="31540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E4BF508-71EF-BE6B-F86B-FA2BD402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898" y="2051645"/>
            <a:ext cx="338437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4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67B8193-17CC-A4A1-1261-1D08349FF4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7414" y="199902"/>
            <a:ext cx="8856983" cy="4392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fontAlgn="auto">
              <a:lnSpc>
                <a:spcPct val="125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ZAŁĄCZNIKI WYMAGANE PRZED i PO PODPISANIU UMOWY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F40BB1D-1E0B-F970-727B-0C6188C803F8}"/>
              </a:ext>
            </a:extLst>
          </p:cNvPr>
          <p:cNvSpPr txBox="1"/>
          <p:nvPr/>
        </p:nvSpPr>
        <p:spPr>
          <a:xfrm>
            <a:off x="279391" y="724646"/>
            <a:ext cx="7068725" cy="455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podpisaniem umowy o dofinansowanie: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Aktualne zaświadczenia o niezaleganiu z należnościami wobec Skarbu Państwa,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Oświadczenia o niekaralności,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finansowe potwierdzające posiadanie środków (co najmniej wartość wkładu własnego, odnoszącego się do kosztów kwalifikowalnych) – sprawozdania finansowe, wyciąg z konta, umowa pożyczki (akt notarialny), promesa kredytu/leasingu/pożyczki, zaświadczenie z banku o posiadanych środkach itd.,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 Planu (część opisowa/finansowa) – aktualizacja,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o statusie przedsiębiorstwa wnioskodawcy – aktualizacja,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338A8A1-FF6D-C8DF-DFB4-BE8E245119DC}"/>
              </a:ext>
            </a:extLst>
          </p:cNvPr>
          <p:cNvSpPr txBox="1"/>
          <p:nvPr/>
        </p:nvSpPr>
        <p:spPr>
          <a:xfrm>
            <a:off x="315235" y="5369685"/>
            <a:ext cx="6997039" cy="1789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podpisaniu umowy o dofinansowanie: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Zabezpieczenia prawidłowej realizacji umowy o dofinansowanie: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Weksel in blanco (wzór zał. V.1),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Deklaracja wystawcy weksla in blanco (wzór zał. V.2 i V.3).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Umowa kredytowa/pożyczki inwestycyjnej (jeśli dotyczy).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D4E538-6A9B-CD67-C08E-13A39478E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952" y="1378122"/>
            <a:ext cx="2915963" cy="17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5B5622F-7B01-10D3-DE7D-9A1C02CE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953" y="3886247"/>
            <a:ext cx="2915963" cy="17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8CF3C04-CF8A-C4EA-0346-3BB7619FCEA5}"/>
              </a:ext>
            </a:extLst>
          </p:cNvPr>
          <p:cNvSpPr txBox="1">
            <a:spLocks/>
          </p:cNvSpPr>
          <p:nvPr/>
        </p:nvSpPr>
        <p:spPr>
          <a:xfrm>
            <a:off x="4835409" y="7134030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795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Aft>
                  <a:spcPts val="600"/>
                </a:spcAft>
              </a:pPr>
              <a:t>22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46" y="7170542"/>
            <a:ext cx="4360567" cy="2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76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4624A-CC8E-DE73-5CEA-2E9D79D6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EF8DDBC-A8E3-C982-BD8A-8626D259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95" y="395461"/>
            <a:ext cx="8640381" cy="4263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WSKAŹNIKI PROJEKTU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4484A48-A3D6-01AF-B47B-11C4BA76649E}"/>
              </a:ext>
            </a:extLst>
          </p:cNvPr>
          <p:cNvSpPr txBox="1"/>
          <p:nvPr/>
        </p:nvSpPr>
        <p:spPr>
          <a:xfrm>
            <a:off x="233338" y="867152"/>
            <a:ext cx="7561499" cy="29822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Wnioskodawca zobowiązany jest do wyboru wszystkich adekwatnych do zakresu projektu wskaźników produktu oraz rezultatu. 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wskaźników musi zostać oszacowana ze szczególną starannością przez wnioskodawcę, z uwagi na konsekwencje ich nie osiągnięcia określone we wzorze umowy o dofinansowanie (załącznik nr 6 do Regulaminu).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Zestawienie wskaźników oraz ich opis znajdują się w załączniku nr 7 do Regulaminu.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BBD27B-36E9-704C-D727-DFBD40EE5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10" y="1317995"/>
            <a:ext cx="2063942" cy="161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749942A-D67B-FE53-2E2C-212488B14EAF}"/>
              </a:ext>
            </a:extLst>
          </p:cNvPr>
          <p:cNvSpPr txBox="1"/>
          <p:nvPr/>
        </p:nvSpPr>
        <p:spPr>
          <a:xfrm>
            <a:off x="376695" y="3929972"/>
            <a:ext cx="9769457" cy="27625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WSKAŹNIKI REZULTATU adekwatne dla każdego projektu: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inwestycji prywatnych uzupełniających wsparcie publiczne – dotacje,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Pracownicy MŚP kończący szkolenia w zakresie rozwoju umiejętności w zakresie inteligentnej specjalizacji, transformacji przemysłowej i przedsiębiorczości (według rodzaju umiejętności: inne),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MŚP korzystających ze wspartych usług (nowych i/lub ulepszonych) po zakończeniu projektu.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300D215-F9EC-B366-4A9E-269970C3A8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0537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23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1B5A14F-BB92-EFB0-D74F-1A47374DA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283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5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67B8193-17CC-A4A1-1261-1D08349FF4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5168" y="241123"/>
            <a:ext cx="9179355" cy="8168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fontAlgn="auto">
              <a:lnSpc>
                <a:spcPct val="125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JAKICH ZASAD NALEŻY PRZESTRZEGAĆ PRZYGOTOWUJĄC ZAŁĄCZNIKI DO WNIOSKU?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F4E1C16D-3D93-0817-1DA7-C7D8419F4A77}"/>
              </a:ext>
            </a:extLst>
          </p:cNvPr>
          <p:cNvSpPr/>
          <p:nvPr/>
        </p:nvSpPr>
        <p:spPr>
          <a:xfrm>
            <a:off x="2167239" y="1073033"/>
            <a:ext cx="10720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</a:p>
        </p:txBody>
      </p:sp>
      <p:sp>
        <p:nvSpPr>
          <p:cNvPr id="20" name="Objaśnienie: strzałka w dół 19">
            <a:extLst>
              <a:ext uri="{FF2B5EF4-FFF2-40B4-BE49-F238E27FC236}">
                <a16:creationId xmlns:a16="http://schemas.microsoft.com/office/drawing/2014/main" id="{934E7EDA-386E-FCDE-9E1E-67C967FF8A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50134" y="1580260"/>
            <a:ext cx="3888432" cy="983087"/>
          </a:xfrm>
          <a:prstGeom prst="downArrowCallout">
            <a:avLst/>
          </a:prstGeom>
          <a:solidFill>
            <a:srgbClr val="CDE5D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Tylko forma elektroniczna</a:t>
            </a:r>
          </a:p>
        </p:txBody>
      </p:sp>
      <p:sp>
        <p:nvSpPr>
          <p:cNvPr id="21" name="Objaśnienie: strzałka w dół 20">
            <a:extLst>
              <a:ext uri="{FF2B5EF4-FFF2-40B4-BE49-F238E27FC236}">
                <a16:creationId xmlns:a16="http://schemas.microsoft.com/office/drawing/2014/main" id="{9A48FB53-0B20-DEB5-C65E-585E673CA1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73794" y="2583754"/>
            <a:ext cx="3848633" cy="1409549"/>
          </a:xfrm>
          <a:prstGeom prst="downArrowCallout">
            <a:avLst/>
          </a:prstGeom>
          <a:solidFill>
            <a:srgbClr val="CDE5D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Załączyć w wyznaczone miejsce</a:t>
            </a:r>
            <a:br>
              <a:rPr lang="pl-PL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WOD2021 </a:t>
            </a:r>
          </a:p>
          <a:p>
            <a:pPr algn="ctr"/>
            <a:r>
              <a:rPr lang="pl-PL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 rozmiar pliku to 25 MB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aśnienie: strzałka w dół 21">
            <a:extLst>
              <a:ext uri="{FF2B5EF4-FFF2-40B4-BE49-F238E27FC236}">
                <a16:creationId xmlns:a16="http://schemas.microsoft.com/office/drawing/2014/main" id="{09D8C847-2F48-3AC7-BD62-97A66E1DC6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09177" y="3993303"/>
            <a:ext cx="3910927" cy="1121501"/>
          </a:xfrm>
          <a:prstGeom prst="downArrowCallout">
            <a:avLst/>
          </a:prstGeom>
          <a:solidFill>
            <a:srgbClr val="CDE5D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l-P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w języku obcym muszą</a:t>
            </a:r>
          </a:p>
          <a:p>
            <a:pPr algn="ctr"/>
            <a:r>
              <a:rPr lang="pl-P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być z tłumaczeniem przysięgłym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aśnienie: strzałka w dół 28">
            <a:extLst>
              <a:ext uri="{FF2B5EF4-FFF2-40B4-BE49-F238E27FC236}">
                <a16:creationId xmlns:a16="http://schemas.microsoft.com/office/drawing/2014/main" id="{7638F9DD-5DB7-5B92-A8C1-776E5BEDA0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50134" y="5103307"/>
            <a:ext cx="3888432" cy="983087"/>
          </a:xfrm>
          <a:prstGeom prst="downArrowCallout">
            <a:avLst/>
          </a:prstGeom>
          <a:solidFill>
            <a:srgbClr val="CDE5D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Tylko elektroniczny podpis kwalifikowany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376A57E-FCC9-D5A5-1C79-4ED3C3EB5C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36018" y="6058626"/>
            <a:ext cx="3761816" cy="1121501"/>
          </a:xfrm>
          <a:prstGeom prst="rect">
            <a:avLst/>
          </a:prstGeom>
          <a:solidFill>
            <a:srgbClr val="CDE5D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zewnętrznym podpisie kwalifikowanym powstaje odrębny plik z podpisem - należy załączyć dwa pliki (dokument + podpis)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DFD734FB-C8CB-ADCE-4D35-9EF1904BE3E3}"/>
              </a:ext>
            </a:extLst>
          </p:cNvPr>
          <p:cNvSpPr/>
          <p:nvPr/>
        </p:nvSpPr>
        <p:spPr>
          <a:xfrm>
            <a:off x="7317225" y="1054536"/>
            <a:ext cx="9219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endParaRPr lang="pl-PL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aśnienie: strzałka w dół 23">
            <a:extLst>
              <a:ext uri="{FF2B5EF4-FFF2-40B4-BE49-F238E27FC236}">
                <a16:creationId xmlns:a16="http://schemas.microsoft.com/office/drawing/2014/main" id="{6255713B-D93F-3998-545F-5CB20DED29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81909" y="1574278"/>
            <a:ext cx="4792615" cy="1121501"/>
          </a:xfrm>
          <a:prstGeom prst="downArrowCallout">
            <a:avLst/>
          </a:prstGeom>
          <a:solidFill>
            <a:srgbClr val="F0AE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zmieniaj typu pliku z Excel na *pdf</a:t>
            </a:r>
          </a:p>
        </p:txBody>
      </p:sp>
      <p:sp>
        <p:nvSpPr>
          <p:cNvPr id="25" name="Objaśnienie: strzałka w dół 24">
            <a:extLst>
              <a:ext uri="{FF2B5EF4-FFF2-40B4-BE49-F238E27FC236}">
                <a16:creationId xmlns:a16="http://schemas.microsoft.com/office/drawing/2014/main" id="{9AA816B3-5F7A-85AA-8788-C2ED8BF622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86246" y="2695600"/>
            <a:ext cx="4792615" cy="1121501"/>
          </a:xfrm>
          <a:prstGeom prst="downArrowCallout">
            <a:avLst/>
          </a:prstGeom>
          <a:solidFill>
            <a:srgbClr val="F0AE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przeformatowuj wzorów 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pl-PL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 usuwaj zakładek 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aśnienie: strzałka w dół 25">
            <a:extLst>
              <a:ext uri="{FF2B5EF4-FFF2-40B4-BE49-F238E27FC236}">
                <a16:creationId xmlns:a16="http://schemas.microsoft.com/office/drawing/2014/main" id="{AB7DEB91-0B67-F41E-2D4F-1B6A99A3E6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401150" y="3814403"/>
            <a:ext cx="4792615" cy="1121501"/>
          </a:xfrm>
          <a:prstGeom prst="downArrowCallout">
            <a:avLst/>
          </a:prstGeom>
          <a:solidFill>
            <a:srgbClr val="F0AE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zmieniaj nazw plików ani nie otwieraj ponownie po podpisaniu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aśnienie: strzałka w dół 26">
            <a:extLst>
              <a:ext uri="{FF2B5EF4-FFF2-40B4-BE49-F238E27FC236}">
                <a16:creationId xmlns:a16="http://schemas.microsoft.com/office/drawing/2014/main" id="{F80965F0-1C79-6491-6031-494FCA0394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83602" y="4916491"/>
            <a:ext cx="4792615" cy="1121501"/>
          </a:xfrm>
          <a:prstGeom prst="downArrowCallout">
            <a:avLst/>
          </a:prstGeom>
          <a:solidFill>
            <a:srgbClr val="F0AE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podpisuj przez </a:t>
            </a:r>
            <a:r>
              <a:rPr lang="pl-PL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ePuap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ani pieczęcią kwalifikowaną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CDF168BB-555D-7EF3-2CEF-BA103ACE5A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92376" y="6054528"/>
            <a:ext cx="4792615" cy="646331"/>
          </a:xfrm>
          <a:prstGeom prst="rect">
            <a:avLst/>
          </a:prstGeom>
          <a:solidFill>
            <a:srgbClr val="F0AE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pl-P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załączaj samego pliku podpisu xades</a:t>
            </a:r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B380878-F585-A3CD-CCDC-1564E316B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8939" y="7293681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24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65B1318-9225-FFB1-AD26-1F4E32A4A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06" y="7079608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6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DCAB2-DEDB-C266-7CA3-43D206EEE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7">
            <a:extLst>
              <a:ext uri="{FF2B5EF4-FFF2-40B4-BE49-F238E27FC236}">
                <a16:creationId xmlns:a16="http://schemas.microsoft.com/office/drawing/2014/main" id="{8CBC15AA-2D87-A28F-9770-F67DD2E5D8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7445" y="320942"/>
            <a:ext cx="5062988" cy="441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>
            <a:lvl1pPr algn="l" defTabSz="801934" rtl="0" eaLnBrk="1" latinLnBrk="0" hangingPunct="1">
              <a:lnSpc>
                <a:spcPts val="2864"/>
              </a:lnSpc>
              <a:spcBef>
                <a:spcPct val="0"/>
              </a:spcBef>
              <a:buNone/>
              <a:defRPr sz="2228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PROCEDURA OCENY</a:t>
            </a:r>
          </a:p>
        </p:txBody>
      </p:sp>
      <p:grpSp>
        <p:nvGrpSpPr>
          <p:cNvPr id="15" name="Grupa 14" descr="Ocena formalna dokonywana będzie w oparciu o kryteria formalne dostępu, poprawności i specyficzne. &#10;Kryteria te są kryteriami zerojedynkowymi. Ocena polegać będzie na przyznaniu wartości logicznych: „TAK”, „NIE”, bądź „NIE DOTYCZY”. &#10;Kryteria formalne dostępu to kryteria obligatoryjne, których spełnienie jest niezbędne do przyznania dofinansowania i nie ma możliwości&#10;ich uzupełnienia natomiast w ramach kryterium poprawności i kryteriów specyficznych możliwa jest jedna poprawa. &#10;Czy wniosek o dofinansowanie został złożony w wyznaczonym terminie naboru?&#10;• Czy formularz został sporządzony i złożonyprzez WOD2021. systemie?&#10;2. Ocena merytoryczna dokonywana jest w oparciu o kryteria techniczne, specyficzne, trafności merytorycznej oraz kryteria rozstrzygające.&#10;Kryteria merytoryczne techniczne i specyficzne są kryteriami zerojedynkowymi. Ocena również będzie polegać na przyznaniu&#10; wartości: „TAK”, „NIE”, bądź „NIE DOTYCZY. Jest tutaj możliwe jedno uzupełnienie wniosku. Natomiast kryteria trafności merytorycznej&#10; będą kryteriami punktowymi – Należy uzyskać odpowiednią punktów…... W ramach ich oceny nie będzie możliwości poprawiania wniosku. &#10;Kryteria rozstrzygające, wyodrębnione zostaną w ramach kryteriów merytorycznych – trafności merytorycznej Będą miały zastosowanie &#10;w przypadku wyboru projektów, które uzyskają taką sama liczbę punków.&#10;">
            <a:extLst>
              <a:ext uri="{FF2B5EF4-FFF2-40B4-BE49-F238E27FC236}">
                <a16:creationId xmlns:a16="http://schemas.microsoft.com/office/drawing/2014/main" id="{237167F2-0D64-BF91-52C3-3666F915F7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49362" y="1577745"/>
            <a:ext cx="9365831" cy="5032750"/>
            <a:chOff x="410973" y="1784398"/>
            <a:chExt cx="9365831" cy="5032750"/>
          </a:xfrm>
        </p:grpSpPr>
        <p:sp>
          <p:nvSpPr>
            <p:cNvPr id="17" name="Łącznik prostoliniowy 3">
              <a:extLst>
                <a:ext uri="{FF2B5EF4-FFF2-40B4-BE49-F238E27FC236}">
                  <a16:creationId xmlns:a16="http://schemas.microsoft.com/office/drawing/2014/main" id="{26BDA865-F9BB-3794-CD34-34E2249F4233}"/>
                </a:ext>
              </a:extLst>
            </p:cNvPr>
            <p:cNvSpPr/>
            <p:nvPr/>
          </p:nvSpPr>
          <p:spPr>
            <a:xfrm flipV="1">
              <a:off x="7681792" y="4447618"/>
              <a:ext cx="45719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0454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Łącznik prostoliniowy 3">
              <a:extLst>
                <a:ext uri="{FF2B5EF4-FFF2-40B4-BE49-F238E27FC236}">
                  <a16:creationId xmlns:a16="http://schemas.microsoft.com/office/drawing/2014/main" id="{987E0351-5D7A-BDD1-12BF-B70D0CAC5660}"/>
                </a:ext>
              </a:extLst>
            </p:cNvPr>
            <p:cNvSpPr/>
            <p:nvPr/>
          </p:nvSpPr>
          <p:spPr>
            <a:xfrm>
              <a:off x="2438636" y="2668735"/>
              <a:ext cx="2268537" cy="4032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67856" y="0"/>
                  </a:moveTo>
                  <a:lnTo>
                    <a:pt x="2267856" y="241168"/>
                  </a:lnTo>
                  <a:lnTo>
                    <a:pt x="0" y="241168"/>
                  </a:lnTo>
                  <a:lnTo>
                    <a:pt x="0" y="404540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Łącznik prostoliniowy 3">
              <a:extLst>
                <a:ext uri="{FF2B5EF4-FFF2-40B4-BE49-F238E27FC236}">
                  <a16:creationId xmlns:a16="http://schemas.microsoft.com/office/drawing/2014/main" id="{C7A12AC0-1FCE-B34D-FAC1-80BCC7DB069B}"/>
                </a:ext>
              </a:extLst>
            </p:cNvPr>
            <p:cNvSpPr/>
            <p:nvPr/>
          </p:nvSpPr>
          <p:spPr>
            <a:xfrm>
              <a:off x="4707173" y="2668735"/>
              <a:ext cx="2266950" cy="4048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1168"/>
                  </a:lnTo>
                  <a:lnTo>
                    <a:pt x="2267856" y="241168"/>
                  </a:lnTo>
                  <a:lnTo>
                    <a:pt x="2267856" y="404540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7291F625-D114-251B-51CD-10FB4730E7CB}"/>
                </a:ext>
              </a:extLst>
            </p:cNvPr>
            <p:cNvSpPr/>
            <p:nvPr/>
          </p:nvSpPr>
          <p:spPr>
            <a:xfrm>
              <a:off x="3737757" y="1784398"/>
              <a:ext cx="2026840" cy="8843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 oceny projektów</a:t>
              </a:r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43872586-7C55-6738-DFFE-AEB571DFD3E0}"/>
                </a:ext>
              </a:extLst>
            </p:cNvPr>
            <p:cNvSpPr/>
            <p:nvPr/>
          </p:nvSpPr>
          <p:spPr>
            <a:xfrm>
              <a:off x="1572452" y="3120060"/>
              <a:ext cx="1668463" cy="71596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Ocena formalna </a:t>
              </a:r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077A5AD6-976A-B53E-C24D-E6AEC57691E5}"/>
                </a:ext>
              </a:extLst>
            </p:cNvPr>
            <p:cNvSpPr/>
            <p:nvPr/>
          </p:nvSpPr>
          <p:spPr>
            <a:xfrm>
              <a:off x="5727497" y="3195091"/>
              <a:ext cx="1996453" cy="7159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Ocena merytoryczna</a:t>
              </a: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B397E946-7C1E-398E-5081-E4894449B7E6}"/>
                </a:ext>
              </a:extLst>
            </p:cNvPr>
            <p:cNvSpPr/>
            <p:nvPr/>
          </p:nvSpPr>
          <p:spPr>
            <a:xfrm>
              <a:off x="1664760" y="4326159"/>
              <a:ext cx="1178872" cy="59121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 formalne poprawności</a:t>
              </a:r>
            </a:p>
          </p:txBody>
        </p:sp>
        <p:sp>
          <p:nvSpPr>
            <p:cNvPr id="25" name="Łącznik prostoliniowy 3">
              <a:extLst>
                <a:ext uri="{FF2B5EF4-FFF2-40B4-BE49-F238E27FC236}">
                  <a16:creationId xmlns:a16="http://schemas.microsoft.com/office/drawing/2014/main" id="{EA4CFC6C-5044-09F1-5FCE-24AD910EB71C}"/>
                </a:ext>
              </a:extLst>
            </p:cNvPr>
            <p:cNvSpPr/>
            <p:nvPr/>
          </p:nvSpPr>
          <p:spPr>
            <a:xfrm>
              <a:off x="4803192" y="3818581"/>
              <a:ext cx="1770063" cy="4048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4285" y="0"/>
                  </a:moveTo>
                  <a:lnTo>
                    <a:pt x="1814285" y="241168"/>
                  </a:lnTo>
                  <a:lnTo>
                    <a:pt x="0" y="241168"/>
                  </a:lnTo>
                  <a:lnTo>
                    <a:pt x="0" y="40454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Łącznik prostoliniowy 3">
              <a:extLst>
                <a:ext uri="{FF2B5EF4-FFF2-40B4-BE49-F238E27FC236}">
                  <a16:creationId xmlns:a16="http://schemas.microsoft.com/office/drawing/2014/main" id="{17C94591-E6B8-B643-14FF-983B70651589}"/>
                </a:ext>
              </a:extLst>
            </p:cNvPr>
            <p:cNvSpPr/>
            <p:nvPr/>
          </p:nvSpPr>
          <p:spPr>
            <a:xfrm>
              <a:off x="6237435" y="4071527"/>
              <a:ext cx="44450" cy="2619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0454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C61A1B3F-D181-114D-D5B1-86292374FC61}"/>
                </a:ext>
              </a:extLst>
            </p:cNvPr>
            <p:cNvSpPr/>
            <p:nvPr/>
          </p:nvSpPr>
          <p:spPr>
            <a:xfrm>
              <a:off x="8464427" y="4275295"/>
              <a:ext cx="1312377" cy="5686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 rozstrzygające</a:t>
              </a:r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718267D2-50C3-538A-04A9-A8F727088648}"/>
                </a:ext>
              </a:extLst>
            </p:cNvPr>
            <p:cNvSpPr/>
            <p:nvPr/>
          </p:nvSpPr>
          <p:spPr>
            <a:xfrm>
              <a:off x="7048462" y="4279369"/>
              <a:ext cx="1312377" cy="56454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 trafności merytorycznej</a:t>
              </a: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015CEF5D-C78D-5AB3-8302-F01823AD9B20}"/>
                </a:ext>
              </a:extLst>
            </p:cNvPr>
            <p:cNvSpPr/>
            <p:nvPr/>
          </p:nvSpPr>
          <p:spPr>
            <a:xfrm>
              <a:off x="4380427" y="4261741"/>
              <a:ext cx="1178872" cy="5821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merytoryczne  techniczne</a:t>
              </a:r>
            </a:p>
          </p:txBody>
        </p:sp>
        <p:sp>
          <p:nvSpPr>
            <p:cNvPr id="31" name="Prostokąt zaokrąglony 39">
              <a:extLst>
                <a:ext uri="{FF2B5EF4-FFF2-40B4-BE49-F238E27FC236}">
                  <a16:creationId xmlns:a16="http://schemas.microsoft.com/office/drawing/2014/main" id="{370934E1-BD98-23FE-E966-29FD925BB142}"/>
                </a:ext>
              </a:extLst>
            </p:cNvPr>
            <p:cNvSpPr/>
            <p:nvPr/>
          </p:nvSpPr>
          <p:spPr>
            <a:xfrm>
              <a:off x="410973" y="5564830"/>
              <a:ext cx="6460089" cy="453181"/>
            </a:xfrm>
            <a:prstGeom prst="roundRect">
              <a:avLst/>
            </a:prstGeom>
            <a:solidFill>
              <a:srgbClr val="E7FEE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Obligatoryjne, ocena zerojedynkowa</a:t>
              </a:r>
            </a:p>
          </p:txBody>
        </p:sp>
        <p:sp>
          <p:nvSpPr>
            <p:cNvPr id="32" name="Prostokąt zaokrąglony 44">
              <a:extLst>
                <a:ext uri="{FF2B5EF4-FFF2-40B4-BE49-F238E27FC236}">
                  <a16:creationId xmlns:a16="http://schemas.microsoft.com/office/drawing/2014/main" id="{6368F80D-90B7-119B-CEC0-287A644D0080}"/>
                </a:ext>
              </a:extLst>
            </p:cNvPr>
            <p:cNvSpPr/>
            <p:nvPr/>
          </p:nvSpPr>
          <p:spPr>
            <a:xfrm>
              <a:off x="7425793" y="5600868"/>
              <a:ext cx="2349699" cy="1216280"/>
            </a:xfrm>
            <a:prstGeom prst="roundRect">
              <a:avLst/>
            </a:prstGeom>
            <a:solidFill>
              <a:srgbClr val="E7FEE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Fakultatywne,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ocena punktowa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max. 100 punktów.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Pozytywna ocena</a:t>
              </a:r>
              <a:b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min. 51 pkt. </a:t>
              </a:r>
            </a:p>
          </p:txBody>
        </p:sp>
        <p:sp>
          <p:nvSpPr>
            <p:cNvPr id="33" name="Strzałka w dół 49">
              <a:extLst>
                <a:ext uri="{FF2B5EF4-FFF2-40B4-BE49-F238E27FC236}">
                  <a16:creationId xmlns:a16="http://schemas.microsoft.com/office/drawing/2014/main" id="{B485D49C-60DA-DDFE-EDAA-5A5361D05404}"/>
                </a:ext>
              </a:extLst>
            </p:cNvPr>
            <p:cNvSpPr/>
            <p:nvPr/>
          </p:nvSpPr>
          <p:spPr>
            <a:xfrm>
              <a:off x="924919" y="4967181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CAC13CA1-EF6D-5C10-0C54-74F2CEC94D4E}"/>
                </a:ext>
              </a:extLst>
            </p:cNvPr>
            <p:cNvSpPr/>
            <p:nvPr/>
          </p:nvSpPr>
          <p:spPr>
            <a:xfrm>
              <a:off x="5692190" y="4261741"/>
              <a:ext cx="1178872" cy="5821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 merytoryczne specyficzne</a:t>
              </a:r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CE97180C-BF53-F230-7AEE-1FC817B6735F}"/>
                </a:ext>
              </a:extLst>
            </p:cNvPr>
            <p:cNvSpPr/>
            <p:nvPr/>
          </p:nvSpPr>
          <p:spPr>
            <a:xfrm>
              <a:off x="486246" y="4326159"/>
              <a:ext cx="1045623" cy="59121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Kryteria formalne dostępu</a:t>
              </a:r>
            </a:p>
          </p:txBody>
        </p:sp>
        <p:sp>
          <p:nvSpPr>
            <p:cNvPr id="37" name="Strzałka w dół 49">
              <a:extLst>
                <a:ext uri="{FF2B5EF4-FFF2-40B4-BE49-F238E27FC236}">
                  <a16:creationId xmlns:a16="http://schemas.microsoft.com/office/drawing/2014/main" id="{E9493088-6D06-DF40-261B-98291981F59D}"/>
                </a:ext>
              </a:extLst>
            </p:cNvPr>
            <p:cNvSpPr/>
            <p:nvPr/>
          </p:nvSpPr>
          <p:spPr>
            <a:xfrm>
              <a:off x="4934942" y="5056010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Strzałka w dół 49">
              <a:extLst>
                <a:ext uri="{FF2B5EF4-FFF2-40B4-BE49-F238E27FC236}">
                  <a16:creationId xmlns:a16="http://schemas.microsoft.com/office/drawing/2014/main" id="{8FEAAD68-0483-6C4F-9AB0-7CA8EF6931AB}"/>
                </a:ext>
              </a:extLst>
            </p:cNvPr>
            <p:cNvSpPr/>
            <p:nvPr/>
          </p:nvSpPr>
          <p:spPr>
            <a:xfrm>
              <a:off x="6259660" y="5050165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Strzałka w dół 49">
              <a:extLst>
                <a:ext uri="{FF2B5EF4-FFF2-40B4-BE49-F238E27FC236}">
                  <a16:creationId xmlns:a16="http://schemas.microsoft.com/office/drawing/2014/main" id="{F9A1E90D-6DA9-ADB0-4C77-EC3B2E15CA09}"/>
                </a:ext>
              </a:extLst>
            </p:cNvPr>
            <p:cNvSpPr/>
            <p:nvPr/>
          </p:nvSpPr>
          <p:spPr>
            <a:xfrm>
              <a:off x="7620512" y="5081888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2" name="Łącznik: łamany 41">
              <a:extLst>
                <a:ext uri="{FF2B5EF4-FFF2-40B4-BE49-F238E27FC236}">
                  <a16:creationId xmlns:a16="http://schemas.microsoft.com/office/drawing/2014/main" id="{E0B18B50-3B20-65D1-421B-B29CB3EA1DF5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6617705" y="4071527"/>
              <a:ext cx="2502911" cy="203768"/>
            </a:xfrm>
            <a:prstGeom prst="bentConnector2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Strzałka w dół 49">
              <a:extLst>
                <a:ext uri="{FF2B5EF4-FFF2-40B4-BE49-F238E27FC236}">
                  <a16:creationId xmlns:a16="http://schemas.microsoft.com/office/drawing/2014/main" id="{5EC230FE-BE08-BBB1-FA2A-31918978A6E7}"/>
                </a:ext>
              </a:extLst>
            </p:cNvPr>
            <p:cNvSpPr/>
            <p:nvPr/>
          </p:nvSpPr>
          <p:spPr>
            <a:xfrm>
              <a:off x="9036477" y="5076661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Strzałka w dół 49">
              <a:extLst>
                <a:ext uri="{FF2B5EF4-FFF2-40B4-BE49-F238E27FC236}">
                  <a16:creationId xmlns:a16="http://schemas.microsoft.com/office/drawing/2014/main" id="{1A31B163-13F5-42A6-6F62-0773DF5D941C}"/>
                </a:ext>
              </a:extLst>
            </p:cNvPr>
            <p:cNvSpPr/>
            <p:nvPr/>
          </p:nvSpPr>
          <p:spPr>
            <a:xfrm>
              <a:off x="3461445" y="5009904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Prostokąt 2">
            <a:extLst>
              <a:ext uri="{FF2B5EF4-FFF2-40B4-BE49-F238E27FC236}">
                <a16:creationId xmlns:a16="http://schemas.microsoft.com/office/drawing/2014/main" id="{59D05A21-FAE6-5287-BCA1-F3929060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4536" y="4145293"/>
            <a:ext cx="1178872" cy="5912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Kryteria formalne </a:t>
            </a:r>
            <a:endParaRPr lang="pl-PL" sz="1000" b="1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specyficzne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F9BF57E-2140-A271-FF2F-CC3D09738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477" y="3723024"/>
            <a:ext cx="18290" cy="4145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53F8FEE-A718-C9BB-D603-2CCA03E6A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795" y="4770639"/>
            <a:ext cx="207282" cy="408467"/>
          </a:xfrm>
          <a:prstGeom prst="rect">
            <a:avLst/>
          </a:prstGeom>
        </p:spPr>
      </p:pic>
      <p:cxnSp>
        <p:nvCxnSpPr>
          <p:cNvPr id="6" name="Łącznik: łamany 5">
            <a:extLst>
              <a:ext uri="{FF2B5EF4-FFF2-40B4-BE49-F238E27FC236}">
                <a16:creationId xmlns:a16="http://schemas.microsoft.com/office/drawing/2014/main" id="{6197B121-256A-CC7D-03B7-350B3E51A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14673" y="3697792"/>
            <a:ext cx="431707" cy="426333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0D2FFBE4-0903-F475-35FC-1D8C81B05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190" y="3677469"/>
            <a:ext cx="286537" cy="408467"/>
          </a:xfrm>
          <a:prstGeom prst="rect">
            <a:avLst/>
          </a:prstGeom>
        </p:spPr>
      </p:pic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D0CB710-7841-B4D7-41AB-93FFBE75E4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23339" y="7145496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25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632757E-7D28-4887-F706-7E415C20C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7791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6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0357466-2FBD-4978-36DD-7749FC2D8A6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25426" y="317609"/>
            <a:ext cx="9432826" cy="4449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OCENA FORMALNA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3DCCDAA-7DB8-9F3B-094A-B0E25511B400}"/>
              </a:ext>
            </a:extLst>
          </p:cNvPr>
          <p:cNvSpPr txBox="1"/>
          <p:nvPr/>
        </p:nvSpPr>
        <p:spPr>
          <a:xfrm>
            <a:off x="569425" y="737628"/>
            <a:ext cx="5082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1929">
              <a:defRPr/>
            </a:pPr>
            <a:r>
              <a:rPr lang="pl-PL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Ocenie podlega: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1169FAF-D8C0-B642-FD7B-C9D01D502003}"/>
              </a:ext>
            </a:extLst>
          </p:cNvPr>
          <p:cNvSpPr txBox="1"/>
          <p:nvPr/>
        </p:nvSpPr>
        <p:spPr>
          <a:xfrm>
            <a:off x="0" y="1139033"/>
            <a:ext cx="6334050" cy="29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wniosek został złożony w terminie i poprzez system WOD2021? </a:t>
            </a: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(brak możliwości poprawy)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złożono wszystkie wymagane załączniki</a:t>
            </a:r>
            <a:b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wszystkie</a:t>
            </a:r>
            <a:r>
              <a:rPr lang="pl-PL" kern="1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pola są uzupełnione?</a:t>
            </a:r>
            <a:endParaRPr kumimoji="0" lang="pl-PL" b="0" i="0" u="none" strike="noStrike" kern="1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załączniki dotyczą wnioskodawcy i projektu, są czytelne i kompletne</a:t>
            </a:r>
            <a:r>
              <a:rPr lang="pl-PL" kern="1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sporządzone na udostępnionych formularzach?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wszystkie załączniki zostały podpisane ważnym podpisem kwalifikowanym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ECBF0A4-B494-FA8A-94F8-87BB68863AA4}"/>
              </a:ext>
            </a:extLst>
          </p:cNvPr>
          <p:cNvSpPr txBox="1"/>
          <p:nvPr/>
        </p:nvSpPr>
        <p:spPr>
          <a:xfrm>
            <a:off x="242984" y="4110769"/>
            <a:ext cx="10224914" cy="29344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40000" indent="-342900" fontAlgn="ctr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wartość projektu, wydatków kwalifikowalnych oraz dofinansowania mieszczą się w limitach?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0000" lvl="0" indent="-342900" fontAlgn="ctr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wnioskodawca </a:t>
            </a:r>
            <a:r>
              <a:rPr lang="pl-PL" b="1" kern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prawidłowo określił status MŚP i może ubiegać się o wsparcie?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wnioskodawca nie jest przedsiębiorstwem w trudnej sytuacji i nie należy do grupy gospodarczej w trudnej sytuacji?</a:t>
            </a:r>
          </a:p>
          <a:p>
            <a:pPr marL="540000" indent="-342900" fontAlgn="ctr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będzie realizowany na obszarze województwa lubelskiego i 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wnioskodawca posiada siedzibę/oddział/stałe miejsce wykonywania działalności na terenie woj. lubelskiego?</a:t>
            </a:r>
            <a:r>
              <a:rPr lang="pl-PL" kern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40000" indent="-342900" fontAlgn="ctr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pl-PL" kern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wnioskodawca aplikuje o wsparcie wyłącznie w ramach jednego projektu?</a:t>
            </a:r>
          </a:p>
          <a:p>
            <a:pPr marL="540000" indent="-342900" fontAlgn="ctr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pl-PL" kern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 wnioskodawca prowadzi działalność jako IOB?</a:t>
            </a:r>
            <a:endParaRPr kumimoji="0" lang="pl-PL" b="0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78D4639-0DB6-D423-BD0D-F732A2AE0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99" y="1081985"/>
            <a:ext cx="4190675" cy="27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2781D25-7AFB-F381-724E-747E62A7F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64089" y="7193714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26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43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0">
            <a:extLst>
              <a:ext uri="{FF2B5EF4-FFF2-40B4-BE49-F238E27FC236}">
                <a16:creationId xmlns:a16="http://schemas.microsoft.com/office/drawing/2014/main" id="{7F228D7C-1159-3A9F-CF58-8F031A61BE0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25426" y="550404"/>
            <a:ext cx="8423450" cy="4449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OCENA MERYTORYCZNA – KRYTERIA TECHNICZNE (1/2)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D471768-2C01-1C0E-C179-31F8B5467E1E}"/>
              </a:ext>
            </a:extLst>
          </p:cNvPr>
          <p:cNvSpPr txBox="1"/>
          <p:nvPr/>
        </p:nvSpPr>
        <p:spPr>
          <a:xfrm>
            <a:off x="161330" y="1115541"/>
            <a:ext cx="7776864" cy="5035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7100" marR="0" lvl="1" algn="l" defTabSz="457200" rtl="0" eaLnBrk="1" fontAlgn="ctr" latinLnBrk="0" hangingPunct="1">
              <a:lnSpc>
                <a:spcPct val="125000"/>
              </a:lnSpc>
              <a:buClrTx/>
              <a:buSzTx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Ocenie podlega m.in:</a:t>
            </a:r>
          </a:p>
          <a:p>
            <a:pPr marL="540000" marR="0" lvl="1" indent="-342900" algn="l" defTabSz="457200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poprawnie wypełniono dokumenty?</a:t>
            </a:r>
          </a:p>
          <a:p>
            <a:pPr marL="540000" marR="0" lvl="1" indent="-342900" algn="l" defTabSz="457200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informacje są jednoznaczne i spójne?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prawidłowo określono % dofinansowania?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projekt wpisuje się w typ projektu określony</a:t>
            </a:r>
            <a:b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Regulaminie wyboru projektów?</a:t>
            </a:r>
            <a:endParaRPr kumimoji="0" lang="pl-PL" b="0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marR="0" lvl="1" indent="-342900" algn="l" defTabSz="457200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nie dotyczy działalności wykluczonych?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jest zgodny z zasadami udzielania pomocy de </a:t>
            </a:r>
            <a:r>
              <a:rPr kumimoji="0" lang="pl-PL" b="0" i="0" u="none" strike="noStrike" kern="1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minimis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jest zgodny z przepisami prawa polskiego i unijnego?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okres realizacji projektu jest zgodny z zasadą n+3?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wywołuje tzw. efekt zachęty?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kern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zachowana zostanie trwałość projektu?</a:t>
            </a:r>
          </a:p>
          <a:p>
            <a:pPr marL="540000" marR="0" lvl="0" indent="-342900" algn="l" defTabSz="457200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wybrane są wszystkie </a:t>
            </a:r>
            <a:r>
              <a:rPr lang="pl-PL" kern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pl-PL" b="0" i="0" u="none" strike="noStrike" kern="1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dekwatne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wskaźniki?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35A48B8-86F5-6B81-783F-12F346FD7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80" y="1662861"/>
            <a:ext cx="4347214" cy="188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C85D19E-0CF3-7B72-2666-82E663C30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82940" y="7193714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27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58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F6EE3AE-B38C-CDA4-4E90-0153A975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28439"/>
            <a:ext cx="8640381" cy="430041"/>
          </a:xfrm>
        </p:spPr>
        <p:txBody>
          <a:bodyPr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OCENA MERYTORYCZNA – KRYTERIA TECHNICZNE (2/2)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E1D687D-CF35-342F-31B5-36595015E9F5}"/>
              </a:ext>
            </a:extLst>
          </p:cNvPr>
          <p:cNvSpPr txBox="1"/>
          <p:nvPr/>
        </p:nvSpPr>
        <p:spPr>
          <a:xfrm>
            <a:off x="329109" y="950758"/>
            <a:ext cx="4884196" cy="167129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536575" marR="0" lvl="0" indent="-354013" algn="l" defTabSz="457200" rtl="0" eaLnBrk="1" fontAlgn="ctr" latinLnBrk="0" hangingPunct="1">
              <a:lnSpc>
                <a:spcPct val="114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wskazane w projekcie wydatki kwalifikowalne są zgodne z celami naboru, racjonalne, adekwatne oraz uzasadnione oraz mieszczą się w określonych limitach?</a:t>
            </a: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trzałka: w lewo i w prawo 11">
            <a:extLst>
              <a:ext uri="{FF2B5EF4-FFF2-40B4-BE49-F238E27FC236}">
                <a16:creationId xmlns:a16="http://schemas.microsoft.com/office/drawing/2014/main" id="{0D103B5B-9965-4C06-81C6-CBD60847B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5905" y="1632720"/>
            <a:ext cx="1656184" cy="216024"/>
          </a:xfrm>
          <a:prstGeom prst="leftRightArrow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52AEA896-A000-2941-8E6E-4CA898FE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0200" y="724008"/>
            <a:ext cx="1890609" cy="1890609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547BEF92-F66A-9DE7-B935-0D4F968B8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6896" y="2387064"/>
            <a:ext cx="2113384" cy="2113384"/>
          </a:xfrm>
          <a:prstGeom prst="rect">
            <a:avLst/>
          </a:prstGeom>
        </p:spPr>
      </p:pic>
      <p:sp>
        <p:nvSpPr>
          <p:cNvPr id="13" name="Strzałka: w lewo i w prawo 12">
            <a:extLst>
              <a:ext uri="{FF2B5EF4-FFF2-40B4-BE49-F238E27FC236}">
                <a16:creationId xmlns:a16="http://schemas.microsoft.com/office/drawing/2014/main" id="{A67D48D4-2606-7452-663F-5741B929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7814" y="3563813"/>
            <a:ext cx="1656184" cy="216024"/>
          </a:xfrm>
          <a:prstGeom prst="leftRightArrow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C1ED56E-1C87-1E39-6716-217E58DBE224}"/>
              </a:ext>
            </a:extLst>
          </p:cNvPr>
          <p:cNvSpPr txBox="1"/>
          <p:nvPr/>
        </p:nvSpPr>
        <p:spPr>
          <a:xfrm>
            <a:off x="5687266" y="2353991"/>
            <a:ext cx="4675438" cy="2900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0" marR="0" lvl="0" indent="-342900" algn="l" defTabSz="457200" rtl="0" eaLnBrk="1" fontAlgn="ctr" latinLnBrk="0" hangingPunct="1">
              <a:lnSpc>
                <a:spcPct val="125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jest wykonalny organizacyjnie, technicznie i pod względem zasobów osobowych?</a:t>
            </a:r>
          </a:p>
          <a:p>
            <a:pPr marL="540000" marR="0" lvl="0" indent="-342900" algn="l" defTabSz="457200" rtl="0" eaLnBrk="1" fontAlgn="ctr" latinLnBrk="0" hangingPunct="1">
              <a:lnSpc>
                <a:spcPct val="125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wnioskodawca posiada wszystkie niezbędne decyzje?</a:t>
            </a:r>
          </a:p>
          <a:p>
            <a:pPr marL="540000" marR="0" lvl="0" indent="-342900" algn="l" defTabSz="457200" rtl="0" eaLnBrk="1" fontAlgn="ctr" latinLnBrk="0" hangingPunct="1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założenia dotyczące prognoz finansowych, w tym przychodów</a:t>
            </a:r>
            <a:b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kosztów są wiarygodne?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BF60409-1FF1-CBAF-BAC3-807C576587F0}"/>
              </a:ext>
            </a:extLst>
          </p:cNvPr>
          <p:cNvSpPr txBox="1"/>
          <p:nvPr/>
        </p:nvSpPr>
        <p:spPr>
          <a:xfrm>
            <a:off x="618688" y="4617822"/>
            <a:ext cx="4305037" cy="23534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projekt jest zgodny z Wytycznymi dotyczącymi realizacji zasad równościowych w ramach funduszy unijnych na lata 2021-2027?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 projekt spełnia zasady zrównoważonego rozwoju oraz zasadę „nie czyń poważnych szkód”?</a:t>
            </a: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trzałka: w lewo i w prawo 13">
            <a:extLst>
              <a:ext uri="{FF2B5EF4-FFF2-40B4-BE49-F238E27FC236}">
                <a16:creationId xmlns:a16="http://schemas.microsoft.com/office/drawing/2014/main" id="{16890854-7DA5-609D-8421-1DD9A367B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3226" y="5863806"/>
            <a:ext cx="1656184" cy="216024"/>
          </a:xfrm>
          <a:prstGeom prst="leftRightArrow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fika 10" descr="Uniesiony kciuk kontur.">
            <a:extLst>
              <a:ext uri="{FF2B5EF4-FFF2-40B4-BE49-F238E27FC236}">
                <a16:creationId xmlns:a16="http://schemas.microsoft.com/office/drawing/2014/main" id="{45F06624-0F54-3BE0-21FD-FF4140B99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3371" y="4991841"/>
            <a:ext cx="1825352" cy="1825352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685F128-1227-71D5-8FCB-95E91168D5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05906" y="7126010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28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73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0357466-2FBD-4978-36DD-7749FC2D8A6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61995" y="289507"/>
            <a:ext cx="8955995" cy="3714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KRYTERIA OCENY MERYTORYCZNEJ – KRYTERIA SPECYFICZNE (1/2)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DDC3B2A-BB10-7A38-E752-C69C74D180E3}"/>
              </a:ext>
            </a:extLst>
          </p:cNvPr>
          <p:cNvSpPr txBox="1"/>
          <p:nvPr/>
        </p:nvSpPr>
        <p:spPr>
          <a:xfrm>
            <a:off x="368918" y="722955"/>
            <a:ext cx="9649072" cy="52139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342900" indent="-342900" algn="l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b="1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dotyczy świadczenia przez wnioskodawcę kompleksowej usługi związanej z pobudzaniem transferu technologii i komercjalizacją badań.</a:t>
            </a:r>
          </a:p>
          <a:p>
            <a:pPr marL="742950" lvl="1" indent="-285750" font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Czy projekt dotyczy świadczenia przez wnioskodawcę kompleksowej usługi związanej z pobudzaniem transferu technologii i komercjalizacją badań na rzecz MŚP, które posiadają zarejestrowaną działalność gospodarczą na terenie województwa lubelskiego? </a:t>
            </a:r>
          </a:p>
          <a:p>
            <a:pPr lvl="1" font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uznaje się za spełnione, jeżeli w wyniku realizacji projektu wnioskodawca będzie oferował co najmniej trzy nowe i/lub ulepszone usługi z zakresu transferu technologii i komercjalizacji badań.</a:t>
            </a:r>
          </a:p>
          <a:p>
            <a:pPr marL="342900" indent="-342900" font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pl-PL" b="1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zakłada zrealizowanie usług dla minimum 5 przedsiębiorstw z sektora MŚP.</a:t>
            </a:r>
          </a:p>
          <a:p>
            <a:pPr marL="742950" lvl="1" indent="-285750" font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wnioskodawca założył, że w wyniku realizacji projektu zrealizuje nowe i/lub ulepszone usługi z zakresu transferu technologii i komercjalizacji badań minimum dla 5 przedsiębiorstw z sektora MŚP?</a:t>
            </a:r>
          </a:p>
          <a:p>
            <a:pPr marL="742950" lvl="1" indent="-285750" font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wszystkie zaplanowane usługi zakończą się udokumentowaniem efektów działań/doradztwa?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71F7F-C66F-F5F8-C6DC-E4133FB85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05906" y="7136570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29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68866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7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269E7E-5ED9-953A-86FC-21C9A66FFE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388180"/>
            <a:ext cx="5544616" cy="44194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INFORMACJE O NABORZE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1FF23D3-F7CC-E92B-4548-7AF211D6DB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85655" y="830128"/>
            <a:ext cx="5483707" cy="8277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pl-PL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Alokacja naboru: </a:t>
            </a:r>
            <a:r>
              <a:rPr lang="pl-PL" b="1" noProof="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noProof="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510 118,68 PLN</a:t>
            </a:r>
            <a:endParaRPr lang="pl-PL" altLang="pl-PL" noProof="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wsparcia: </a:t>
            </a: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dotacja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0E531B0-530B-9FB0-84AF-B3A1A6938F73}"/>
              </a:ext>
            </a:extLst>
          </p:cNvPr>
          <p:cNvSpPr txBox="1"/>
          <p:nvPr/>
        </p:nvSpPr>
        <p:spPr>
          <a:xfrm>
            <a:off x="430261" y="1818339"/>
            <a:ext cx="3486117" cy="7360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pl-PL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Rodzaj pomocy:   </a:t>
            </a:r>
          </a:p>
          <a:p>
            <a:pPr marL="285750" indent="-28575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de </a:t>
            </a:r>
            <a:r>
              <a:rPr lang="pl-PL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endParaRPr lang="pl-PL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0292CAB7-9C4F-9594-4FE3-78A4E3DAD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0866" y="788840"/>
            <a:ext cx="3672407" cy="190243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A711E68-D9B8-B1F8-75FC-F2BB0284BD0F}"/>
              </a:ext>
            </a:extLst>
          </p:cNvPr>
          <p:cNvSpPr txBox="1"/>
          <p:nvPr/>
        </p:nvSpPr>
        <p:spPr>
          <a:xfrm>
            <a:off x="6958746" y="1289932"/>
            <a:ext cx="2996645" cy="10391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0" indent="0" algn="ctr" defTabSz="801929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20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</a:p>
          <a:p>
            <a:pPr marL="0" indent="0" algn="ctr" defTabSz="801929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20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</a:t>
            </a:r>
            <a:r>
              <a:rPr lang="pl-P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500 000 </a:t>
            </a:r>
            <a:r>
              <a:rPr lang="pl-PL" sz="20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C16E9E3-F49A-A6D3-24B5-3359F09583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7921" y="2799659"/>
            <a:ext cx="8175006" cy="1167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0" indent="0" defTabSz="801929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ograniczeń kwotowych w zakresie minimalnej i maksymalnej wartości projektu oraz minimalnej i maksymalnej wartości wydatków kwalifikowalnych.</a:t>
            </a:r>
          </a:p>
          <a:p>
            <a:pPr defTabSz="801929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Maksymalny poziom dofinansowania wydatków kwalifikowalnych: </a:t>
            </a:r>
            <a:r>
              <a:rPr lang="pl-PL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</a:t>
            </a:r>
          </a:p>
        </p:txBody>
      </p:sp>
      <p:sp>
        <p:nvSpPr>
          <p:cNvPr id="10" name="Symbol zastępczy numeru slajdu 10">
            <a:extLst>
              <a:ext uri="{FF2B5EF4-FFF2-40B4-BE49-F238E27FC236}">
                <a16:creationId xmlns:a16="http://schemas.microsoft.com/office/drawing/2014/main" id="{F5C60307-CD19-1302-CBD1-5EB7033FC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70990" y="7130606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FAD157D-8DE8-8BD8-771A-D6EA1309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23" y="7062901"/>
            <a:ext cx="4792615" cy="315409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6B3481F-0CE9-5C08-F42A-9951D3B43636}"/>
              </a:ext>
            </a:extLst>
          </p:cNvPr>
          <p:cNvSpPr txBox="1"/>
          <p:nvPr/>
        </p:nvSpPr>
        <p:spPr>
          <a:xfrm>
            <a:off x="397921" y="4120018"/>
            <a:ext cx="7653057" cy="29850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pl-PL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Beneficjenci:  </a:t>
            </a: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Instytucja Otoczenia Biznesu (IOB) </a:t>
            </a:r>
          </a:p>
          <a:p>
            <a:pPr marL="0" indent="0">
              <a:lnSpc>
                <a:spcPct val="114000"/>
              </a:lnSpc>
              <a:spcAft>
                <a:spcPts val="300"/>
              </a:spcAft>
              <a:buNone/>
            </a:pP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IOB musi spełniać definicję przedsiębiorstwa w rozumieniu załącznika I do Rozporządzenia 651/2014 (beneficjentami mogą być: mikro, małe, średnie i duże przedsiębiorstwa).</a:t>
            </a:r>
          </a:p>
          <a:p>
            <a:pPr marL="0" indent="0">
              <a:lnSpc>
                <a:spcPct val="114000"/>
              </a:lnSpc>
              <a:spcAft>
                <a:spcPts val="300"/>
              </a:spcAft>
              <a:buNone/>
            </a:pPr>
            <a:r>
              <a:rPr lang="pl-PL" sz="18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określaniu statusu przedsiębiorstwa należy wziąć pod uwagę relacje, występujące pomiędzy wnioskodawcą a innymi </a:t>
            </a:r>
            <a:r>
              <a:rPr lang="pl-PL" sz="1800" noProof="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podmiotami, </a:t>
            </a:r>
            <a:r>
              <a:rPr lang="pl-PL" sz="18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rozumieniu Zał. I do Rozporządzenia 651/2014 (tj. czy przedsiębiorstwo jest podmiotem samodzielnym, przedsiębiorstwem partnerskim, przedsiębiorstwem powiązanym).</a:t>
            </a:r>
            <a:endParaRPr lang="pl-PL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30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860A5-EB69-4053-DE77-19E4F93AE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61727393-ABD6-F715-4367-B26BB50FAFD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25426" y="340014"/>
            <a:ext cx="8883987" cy="4729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KRYTERIA OCENY MERYTORYCZNEJ – KRYTERIA SPECYFICZNE (2/2)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FCB8024-6F9D-5907-6682-A41D650DAECA}"/>
              </a:ext>
            </a:extLst>
          </p:cNvPr>
          <p:cNvSpPr txBox="1"/>
          <p:nvPr/>
        </p:nvSpPr>
        <p:spPr>
          <a:xfrm>
            <a:off x="359352" y="825751"/>
            <a:ext cx="9973108" cy="63151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font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b="1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Zasadność realizacji projektu w oparciu o plan działań.</a:t>
            </a:r>
          </a:p>
          <a:p>
            <a:pPr marL="800100" lvl="1" indent="-342900" font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realizacja projektu jest uzasadniona, na podstawie przedłożonego planu działań, opracowanego w oparciu o rzetelnie przeprowadzoną analizę popytu?</a:t>
            </a:r>
          </a:p>
          <a:p>
            <a:pPr lvl="1" font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działań musi wskazywać na zasadność realizacji projektu, w szczególności pod kątem kierunków rozwoju kompetencji i umiejętności kadry wnioskodawcy, jak i zakresu planowanych do świadczenia nowych i/lub ulepszonych usług świadczonych na rzecz MŚP.</a:t>
            </a:r>
          </a:p>
          <a:p>
            <a:pPr marL="342900" indent="-342900" algn="l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pl-PL" b="1" kern="1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Zgodność projektu z Regionalną Strategią Innowacji Województwa Lubelskiego do 2030 roku.</a:t>
            </a:r>
          </a:p>
          <a:p>
            <a:pPr marL="800100" lvl="1" indent="-342900" font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b="1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usługi związane z pobudzeniem transferu technologii i komercjalizacją badań będą realizowane w obszarach wpisujących się w regionalne inteligentne specjalizacje województwa lubelskiego, zgodne z Regionalną Strategią Innowacji Województwa Lubelskiego do 2030 roku? </a:t>
            </a:r>
          </a:p>
          <a:p>
            <a:pPr marL="457200" indent="-457200" algn="l" rtl="0" eaLnBrk="1" fontAlgn="ctr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pl-PL" b="1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badawczo-rozwojowa wnioskodawcy. </a:t>
            </a:r>
          </a:p>
          <a:p>
            <a:pPr marL="742950" lvl="1" indent="-285750" font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Czy wnioskodawca prowadzi działalność badawczo-rozwojową? </a:t>
            </a:r>
          </a:p>
          <a:p>
            <a:pPr lvl="1" font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zostanie uznane za spełnione w przypadku, gdy na dzień ogłoszenia naboru informacje w dokumentach rejestrowych przedsiębiorstwa potwierdzają prowadzenie działalności badawczo-rozwojowej oraz wnioskodawca w dokumentacji aplikacyjnej opisze prowadzoną działalność B+R.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4BF5017-B966-0E09-85D9-166CD982D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05906" y="7136570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30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34744C6-22E3-44EF-FEEE-17DB06F4C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68866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57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A132A-3EF8-570B-84C5-9F1039F00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D317733-9A5B-4894-6AFF-2BD2B431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96" y="329137"/>
            <a:ext cx="8640381" cy="4263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KRYTERIA TRAFNOŚCI MERYTORYCZNEJ (1/3)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A912071-B0A9-96FC-3A18-C5265F0AF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97645"/>
              </p:ext>
            </p:extLst>
          </p:nvPr>
        </p:nvGraphicFramePr>
        <p:xfrm>
          <a:off x="293222" y="971525"/>
          <a:ext cx="10153128" cy="547611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145016">
                  <a:extLst>
                    <a:ext uri="{9D8B030D-6E8A-4147-A177-3AD203B41FA5}">
                      <a16:colId xmlns:a16="http://schemas.microsoft.com/office/drawing/2014/main" val="129732434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64278173"/>
                    </a:ext>
                  </a:extLst>
                </a:gridCol>
              </a:tblGrid>
              <a:tr h="677288">
                <a:tc>
                  <a:txBody>
                    <a:bodyPr/>
                    <a:lstStyle/>
                    <a:p>
                      <a:pPr marL="630900" marR="0" lvl="0" indent="-342900" algn="l" defTabSz="801934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Potencjał wnioskodawcy.</a:t>
                      </a:r>
                      <a:r>
                        <a:rPr lang="pl-PL" sz="18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800" b="0" kern="1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(konieczność udokumentowania)</a:t>
                      </a:r>
                      <a:endParaRPr lang="pl-PL" sz="18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</a:t>
                      </a:r>
                      <a:r>
                        <a:rPr lang="pl-PL" sz="18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09191"/>
                  </a:ext>
                </a:extLst>
              </a:tr>
              <a:tr h="450793">
                <a:tc>
                  <a:txBody>
                    <a:bodyPr/>
                    <a:lstStyle/>
                    <a:p>
                      <a:pPr marL="172783" lvl="0" indent="-285750" algn="l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Posiadanie kadry doświadczonej w prowadzeniu prac B+R lub w świadczeniu usług z zakresu transferu technologii i komercjalizacji badań.</a:t>
                      </a:r>
                      <a:endParaRPr lang="pl-PL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88416"/>
                  </a:ext>
                </a:extLst>
              </a:tr>
              <a:tr h="450793">
                <a:tc>
                  <a:txBody>
                    <a:bodyPr/>
                    <a:lstStyle/>
                    <a:p>
                      <a:pPr marL="172783" lvl="0" indent="-285750" algn="l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Posiadanie certyfikatów potwierdzających standardy świadczenia usług .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316983"/>
                  </a:ext>
                </a:extLst>
              </a:tr>
              <a:tr h="720975">
                <a:tc>
                  <a:txBody>
                    <a:bodyPr/>
                    <a:lstStyle/>
                    <a:p>
                      <a:pPr marL="288000" marR="0" lvl="0" indent="0" algn="l" defTabSz="801934" rtl="0" eaLnBrk="1" fontAlgn="auto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pl-PL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Liczba MŚP, które skorzystają z usług wnioskodawcy.</a:t>
                      </a:r>
                      <a:r>
                        <a:rPr kumimoji="0" lang="pl-PL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pl-PL" sz="1800" b="0" kern="1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20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355190"/>
                  </a:ext>
                </a:extLst>
              </a:tr>
              <a:tr h="32607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MŚP z województwa lubelskiego, które skorzystają z nowych/ulepszonych usług z zakresu transferu technologii i komercjalizacji badań </a:t>
                      </a:r>
                    </a:p>
                    <a:p>
                      <a:pPr marL="0" lvl="0" indent="0"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(punkty w ramach poszczególnych metod pomiaru nie sumują się)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74324"/>
                  </a:ext>
                </a:extLst>
              </a:tr>
              <a:tr h="326073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najmniej 10 przedsiębiorstw z sektora MŚP skorzysta z nowych/ulepszonych usług z zakresu transferu technologii i komercjalizacji badań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41435"/>
                  </a:ext>
                </a:extLst>
              </a:tr>
              <a:tr h="326073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lub więcej, lecz mniej niż 10 przedsiębiorstw z sektora MŚP skorzysta z nowych/ulepszonych usług z zakresu transferu technologii i komercjalizacji badań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21004"/>
                  </a:ext>
                </a:extLst>
              </a:tr>
              <a:tr h="326073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więcej niż 5, lecz mniej niż 7 przedsiębiorstw z sektora MŚP skorzysta z nowych/ulepszonych usług z zakresu transferu technologii i komercjalizacji badań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376285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29FF9D8-5C62-3D4F-55E6-D04AA4C17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0537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31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2B8BE5A-4ABC-62AF-EF25-119F14F8F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283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0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2DCD5-9553-0D3B-6992-B3B1AA33E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4C1DCD1-010F-3498-595B-B61BC9BB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96" y="329137"/>
            <a:ext cx="8640381" cy="4263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KRYTERIA TRAFNOŚCI MERYTORYCZNEJ (2/3)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D845B10-CD6B-7DB9-4B46-9D2BA15FD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193751"/>
              </p:ext>
            </p:extLst>
          </p:nvPr>
        </p:nvGraphicFramePr>
        <p:xfrm>
          <a:off x="442133" y="1056973"/>
          <a:ext cx="9780964" cy="544572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778914">
                  <a:extLst>
                    <a:ext uri="{9D8B030D-6E8A-4147-A177-3AD203B41FA5}">
                      <a16:colId xmlns:a16="http://schemas.microsoft.com/office/drawing/2014/main" val="1297324341"/>
                    </a:ext>
                  </a:extLst>
                </a:gridCol>
                <a:gridCol w="1002050">
                  <a:extLst>
                    <a:ext uri="{9D8B030D-6E8A-4147-A177-3AD203B41FA5}">
                      <a16:colId xmlns:a16="http://schemas.microsoft.com/office/drawing/2014/main" val="2964278173"/>
                    </a:ext>
                  </a:extLst>
                </a:gridCol>
              </a:tblGrid>
              <a:tr h="770992">
                <a:tc>
                  <a:txBody>
                    <a:bodyPr/>
                    <a:lstStyle/>
                    <a:p>
                      <a:pPr marL="288000" marR="0" lvl="0" indent="0" algn="l" defTabSz="801934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Doświadczenie wnioskodawcy. </a:t>
                      </a:r>
                      <a:r>
                        <a:rPr lang="pl-PL" sz="1800" b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(konieczność udokumentowania)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</a:t>
                      </a:r>
                    </a:p>
                    <a:p>
                      <a:pPr algn="ctr"/>
                      <a:r>
                        <a:rPr lang="pl-PL" sz="18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09191"/>
                  </a:ext>
                </a:extLst>
              </a:tr>
              <a:tr h="304038">
                <a:tc>
                  <a:txBody>
                    <a:bodyPr/>
                    <a:lstStyle/>
                    <a:p>
                      <a:pPr marL="172783" lvl="0" indent="-28575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wykaże doświadczenie w zakresie świadczenia usług dotyczących transferu technologii i/lub komercjalizacji badań na rzecz przedsiębiorstw.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88416"/>
                  </a:ext>
                </a:extLst>
              </a:tr>
              <a:tr h="608076">
                <a:tc>
                  <a:txBody>
                    <a:bodyPr/>
                    <a:lstStyle/>
                    <a:p>
                      <a:pPr marL="172783" lvl="0" indent="-28575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wykaże doświadczenie w realizacji projektów finansowanych/ współfinansowanych ze środków UE w okresie od 2014 r.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863363"/>
                  </a:ext>
                </a:extLst>
              </a:tr>
              <a:tr h="304038">
                <a:tc>
                  <a:txBody>
                    <a:bodyPr/>
                    <a:lstStyle/>
                    <a:p>
                      <a:pPr marL="172783" lvl="0" indent="-28575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wykaże doświadczenie w udzielaniu pomocy de </a:t>
                      </a:r>
                      <a:r>
                        <a:rPr lang="pl-PL" sz="18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przedsiębiorcom od 2014 r. 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671493"/>
                  </a:ext>
                </a:extLst>
              </a:tr>
              <a:tr h="720975">
                <a:tc>
                  <a:txBody>
                    <a:bodyPr/>
                    <a:lstStyle/>
                    <a:p>
                      <a:pPr marL="288000" marR="0" lvl="0" indent="0" algn="l" defTabSz="801934" rtl="0" eaLnBrk="1" fontAlgn="auto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Współpraca z ośrodkiem badawczym.</a:t>
                      </a:r>
                      <a:r>
                        <a:rPr lang="pl-PL" sz="1800" b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800" b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(konieczność udokumentowania)</a:t>
                      </a:r>
                      <a:endParaRPr lang="pl-PL" sz="18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355190"/>
                  </a:ext>
                </a:extLst>
              </a:tr>
              <a:tr h="225244">
                <a:tc>
                  <a:txBody>
                    <a:bodyPr/>
                    <a:lstStyle/>
                    <a:p>
                      <a:pPr marL="172783" lvl="0" indent="-28575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Wnioskodawca prowadzi współpracę lub deklaruje prowadzenie współpracy w zakresie realizacji projektu z ośrodkiem badawczym.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74324"/>
                  </a:ext>
                </a:extLst>
              </a:tr>
              <a:tr h="769801">
                <a:tc>
                  <a:txBody>
                    <a:bodyPr/>
                    <a:lstStyle/>
                    <a:p>
                      <a:pPr marL="450850" marR="0" lvl="0" indent="0" algn="l" defTabSz="801934" rtl="0" eaLnBrk="1" fontAlgn="auto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Współpraca ponadregionalna, transgraniczna i ponadnarodowa.</a:t>
                      </a:r>
                      <a:endParaRPr lang="pl-PL" sz="1800" b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09063"/>
                  </a:ext>
                </a:extLst>
              </a:tr>
              <a:tr h="777753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Zakres projektu obejmuje elementy współpracy ponadregionalnej, transgranicznej lub ponadnarodowej.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686887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F7CF2F9-3A37-4E66-BE72-8A4C2697A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0537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32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EECE340-3A74-069E-0C23-1DCDD0632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283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3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116BE-171E-D59E-A403-6AFD6CAEB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7D916DC-4308-F052-65F2-8D695EFF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96" y="329137"/>
            <a:ext cx="8640381" cy="4263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KRYTERIA TRAFNOŚCI MERYTORYCZNEJ (3/3)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C2543D3-2E8D-0357-BFD8-2EFEDE701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19893"/>
              </p:ext>
            </p:extLst>
          </p:nvPr>
        </p:nvGraphicFramePr>
        <p:xfrm>
          <a:off x="383416" y="980428"/>
          <a:ext cx="9924980" cy="305243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008229">
                  <a:extLst>
                    <a:ext uri="{9D8B030D-6E8A-4147-A177-3AD203B41FA5}">
                      <a16:colId xmlns:a16="http://schemas.microsoft.com/office/drawing/2014/main" val="1297324341"/>
                    </a:ext>
                  </a:extLst>
                </a:gridCol>
                <a:gridCol w="916751">
                  <a:extLst>
                    <a:ext uri="{9D8B030D-6E8A-4147-A177-3AD203B41FA5}">
                      <a16:colId xmlns:a16="http://schemas.microsoft.com/office/drawing/2014/main" val="296427817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288000" indent="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Wpływ projektu na rozwój regionalnych inteligentnych specjalizacji.</a:t>
                      </a:r>
                      <a:endParaRPr lang="pl-PL" sz="1800" b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09191"/>
                  </a:ext>
                </a:extLst>
              </a:tr>
              <a:tr h="652146">
                <a:tc>
                  <a:txBody>
                    <a:bodyPr/>
                    <a:lstStyle/>
                    <a:p>
                      <a:pPr marL="172783" lvl="0" indent="-28575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Planowane nowe i/lub ulepszone usługi dotyczą transferu technologii i komercjalizacji badań wpisujących się w więcej niż jedną inteligentną specjalizację województwa lubelskiego.</a:t>
                      </a:r>
                      <a:endParaRPr lang="pl-PL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l-PL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90630"/>
                  </a:ext>
                </a:extLst>
              </a:tr>
              <a:tr h="652146">
                <a:tc>
                  <a:txBody>
                    <a:bodyPr/>
                    <a:lstStyle/>
                    <a:p>
                      <a:pPr marL="400967" lvl="1" indent="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Cyfryzacja usług wnioskodawcy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3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pkt.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26217"/>
                  </a:ext>
                </a:extLst>
              </a:tr>
              <a:tr h="652146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dotyczy zastosowania zaawansowanych narzędzi informatycznych do świadczenia nowych i/lub ulepszonych usług na rzecz przedsiębiorstw z sektora MŚP. </a:t>
                      </a:r>
                    </a:p>
                  </a:txBody>
                  <a:tcPr marL="39716" marR="39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89502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0C7C329-F213-C4F1-2BFB-0A30ADE862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2615" y="7140537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33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A2EDE3D-4223-0796-1DC3-B18A3B95E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72833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76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BCEB431-F71A-595E-1BD0-237C9989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65" y="359837"/>
            <a:ext cx="8640381" cy="53999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pl-PL" sz="2228" dirty="0">
                <a:latin typeface="Arial" panose="020B0604020202020204" pitchFamily="34" charset="0"/>
                <a:cs typeface="Arial" panose="020B0604020202020204" pitchFamily="34" charset="0"/>
              </a:rPr>
              <a:t>KRYTERIA MERYTORYCZNE ROZSTRZYGAJĄCE </a:t>
            </a:r>
            <a:br>
              <a:rPr lang="pl-PL" sz="2228" dirty="0"/>
            </a:br>
            <a:endParaRPr lang="pl-PL" sz="2228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65CB765-AC36-514D-EDA2-F7C5D0105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973607"/>
            <a:ext cx="8496944" cy="136607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MŚP, które skorzystają z usług wnioskodawcy. 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 wnioskodawcy. 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Potencjał wnioskodawcy.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4318C55-73F6-6D31-D5FE-8DEDD3F2B289}"/>
              </a:ext>
            </a:extLst>
          </p:cNvPr>
          <p:cNvSpPr txBox="1"/>
          <p:nvPr/>
        </p:nvSpPr>
        <p:spPr>
          <a:xfrm>
            <a:off x="737394" y="2539845"/>
            <a:ext cx="8910652" cy="1443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Będą miały zastosowanie w przypadku wyboru projektów, które uzyskają taką sama liczbę punków w ramach oceny przeprowadzanej w oparciu o kryteria trafności merytorycznej, zaś kwota dostępnych środków w ramach naboru uniemożliwi wybór wszystkich tego typu projektów.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A3FF9C8-27B6-94B7-CB19-FCCB70999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06" y="4139877"/>
            <a:ext cx="4691246" cy="258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10">
            <a:extLst>
              <a:ext uri="{FF2B5EF4-FFF2-40B4-BE49-F238E27FC236}">
                <a16:creationId xmlns:a16="http://schemas.microsoft.com/office/drawing/2014/main" id="{87B31405-0C18-8783-E590-EF875AE903EF}"/>
              </a:ext>
            </a:extLst>
          </p:cNvPr>
          <p:cNvSpPr txBox="1">
            <a:spLocks/>
          </p:cNvSpPr>
          <p:nvPr/>
        </p:nvSpPr>
        <p:spPr>
          <a:xfrm>
            <a:off x="4792615" y="7149854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795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34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091628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14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E1A437-4860-1557-69BA-B07CE2CBCB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5525" y="351022"/>
            <a:ext cx="6840661" cy="7438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SKŁADANIE WNIOSKÓW O DOFINANSOWANIE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DBBA41D-7971-411A-CBF9-719B49CCA5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>
          <a:xfrm>
            <a:off x="437545" y="971524"/>
            <a:ext cx="4116273" cy="24290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1929" rtl="0" eaLnBrk="1" fontAlgn="auto" latinLnBrk="0" hangingPunct="1">
              <a:lnSpc>
                <a:spcPct val="125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Przygotowanie i złożenie wniosku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dofinansowanie wraz z załącznikami odbywa się w aplikacji WOD2021 (aplikacja centralnego systemu teleinformatycznego CST202)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https://wod.cst2021.gov.pl/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 descr="Zrzut z ekranu ze strony https://instrukcje.cst2021.gov.pl">
            <a:extLst>
              <a:ext uri="{FF2B5EF4-FFF2-40B4-BE49-F238E27FC236}">
                <a16:creationId xmlns:a16="http://schemas.microsoft.com/office/drawing/2014/main" id="{18B1C1EC-BA20-DAB6-BF02-0B5E259629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02" y="889657"/>
            <a:ext cx="5844466" cy="3138402"/>
          </a:xfrm>
          <a:prstGeom prst="rect">
            <a:avLst/>
          </a:prstGeom>
        </p:spPr>
      </p:pic>
      <p:pic>
        <p:nvPicPr>
          <p:cNvPr id="8" name="Obraz 7" descr="Zrzut z ekranu ze strony https//instrukcje.cst2021.gov.pl">
            <a:extLst>
              <a:ext uri="{FF2B5EF4-FFF2-40B4-BE49-F238E27FC236}">
                <a16:creationId xmlns:a16="http://schemas.microsoft.com/office/drawing/2014/main" id="{E76D19D0-0F3D-3C87-961A-090C97FD57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96" y="3400776"/>
            <a:ext cx="6963285" cy="344228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C4AFCF3-1F9A-5175-1F65-D13715FE0D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898362" y="4931965"/>
            <a:ext cx="3642239" cy="2135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1929" rtl="0" eaLnBrk="1" fontAlgn="auto" latinLnBrk="0" hangingPunct="1">
              <a:lnSpc>
                <a:spcPct val="125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Szczegółowe instrukcje multimedialne znajdują się na stronie Ministerstwa Funduszy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Polityki Regionalnej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https://instrukcje.cst2021.gov.pl/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6692349-59E1-8DDE-3048-8D5AAC904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67325" y="7162022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35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D524DD7-09F6-81CD-144A-9EC891D71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94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369E6-CDC7-097C-B97C-925A31F3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6" y="539478"/>
            <a:ext cx="8640381" cy="720079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CO? GDZIE? JAK?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A5B526D-B7DF-A32E-E36A-2F3C0C8B0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845" y="7071201"/>
            <a:ext cx="4797968" cy="31701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FC80CE-8FE0-9E93-981E-CB7D14E06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3845" y="7139710"/>
            <a:ext cx="1080000" cy="18000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9A65116-ECBE-8D45-8B55-242F2A08E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87135"/>
              </p:ext>
            </p:extLst>
          </p:nvPr>
        </p:nvGraphicFramePr>
        <p:xfrm>
          <a:off x="1025525" y="1043533"/>
          <a:ext cx="8639675" cy="576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5528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EC908-793A-3936-9679-486EB524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22" y="323218"/>
            <a:ext cx="8640381" cy="1080001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Szkolenia organizowane przez LAWP</a:t>
            </a:r>
          </a:p>
        </p:txBody>
      </p:sp>
      <p:graphicFrame>
        <p:nvGraphicFramePr>
          <p:cNvPr id="11" name="Symbol zastępczy zawartości 10">
            <a:extLst>
              <a:ext uri="{FF2B5EF4-FFF2-40B4-BE49-F238E27FC236}">
                <a16:creationId xmlns:a16="http://schemas.microsoft.com/office/drawing/2014/main" id="{E5EBD487-F2D6-F367-5A21-588D70C0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858116"/>
              </p:ext>
            </p:extLst>
          </p:nvPr>
        </p:nvGraphicFramePr>
        <p:xfrm>
          <a:off x="809403" y="683493"/>
          <a:ext cx="9001000" cy="597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90C88BB-D99F-5C07-EF5F-962286B83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7968" y="7146456"/>
            <a:ext cx="1080000" cy="18000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5117818-A233-3318-1A76-F45429FCB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845" y="7077947"/>
            <a:ext cx="4797968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3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0D0B147-E12B-A666-E5D4-2E6D1E612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2843733"/>
            <a:ext cx="7920115" cy="543882"/>
          </a:xfrm>
        </p:spPr>
        <p:txBody>
          <a:bodyPr/>
          <a:lstStyle/>
          <a:p>
            <a:pPr algn="ctr"/>
            <a:r>
              <a:rPr lang="pl-PL" dirty="0"/>
              <a:t>Dziękuję za uwagę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38AE50D-1647-AE58-896E-710D88252E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97433" y="3387615"/>
            <a:ext cx="8496944" cy="29238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indent="-720000" algn="ctr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Lubelska Agencja Wspierania Przedsiębiorczości w Lublinie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ul. Wojciechowska 9A, 20-704 Lublin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lawp@lubelskie.pl</a:t>
            </a:r>
            <a:r>
              <a:rPr kumimoji="0" lang="pl-PL" sz="2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81 46 23 831 /812</a:t>
            </a:r>
            <a:endParaRPr kumimoji="0" lang="pl-PL" sz="2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720000" algn="ctr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funduszeUE.lubelskie.pl </a:t>
            </a:r>
          </a:p>
        </p:txBody>
      </p:sp>
    </p:spTree>
    <p:extLst>
      <p:ext uri="{BB962C8B-B14F-4D97-AF65-F5344CB8AC3E}">
        <p14:creationId xmlns:p14="http://schemas.microsoft.com/office/powerpoint/2010/main" val="332943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1B163-A203-EEA8-EF20-C8C7E5ADE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515116-1C56-5291-8D27-4EA7CC1A68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388180"/>
            <a:ext cx="5544616" cy="44194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Podmioty uprawnione do aplikowania </a:t>
            </a:r>
          </a:p>
        </p:txBody>
      </p:sp>
      <p:sp>
        <p:nvSpPr>
          <p:cNvPr id="10" name="Symbol zastępczy numeru slajdu 10">
            <a:extLst>
              <a:ext uri="{FF2B5EF4-FFF2-40B4-BE49-F238E27FC236}">
                <a16:creationId xmlns:a16="http://schemas.microsoft.com/office/drawing/2014/main" id="{14C3C9A9-827D-ABC8-4618-D63C2675AD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70990" y="7130606"/>
            <a:ext cx="1080000" cy="180000"/>
          </a:xfrm>
        </p:spPr>
        <p:txBody>
          <a:bodyPr/>
          <a:lstStyle/>
          <a:p>
            <a:pPr algn="ctr"/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A0E60A8-9D3B-E87B-B19A-5EAB33CB2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23" y="7062901"/>
            <a:ext cx="4792615" cy="31540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5DF159A-8902-B92A-B19F-66AB8404D182}"/>
              </a:ext>
            </a:extLst>
          </p:cNvPr>
          <p:cNvSpPr txBox="1"/>
          <p:nvPr/>
        </p:nvSpPr>
        <p:spPr>
          <a:xfrm>
            <a:off x="665386" y="1105098"/>
            <a:ext cx="9164452" cy="50336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114000"/>
              </a:lnSpc>
              <a:spcAft>
                <a:spcPts val="300"/>
              </a:spcAft>
              <a:buNone/>
            </a:pPr>
            <a:r>
              <a:rPr lang="pl-PL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Instytucja Otoczenia Biznesu (IOB) - </a:t>
            </a: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bez względu na formę prawną, prowadzący działalność na rzecz rozwoju przedsiębiorczości i innowacyjności, niedziałający dla zysku lub przeznaczający zysk na cele statutowe zgodnie z zapisami w statucie lub innym równoważnym dokumencie założycielskim, posiadający bazę materialną, techniczną i zasoby ludzkie oraz kompetencje niezbędne do świadczenia usług na rzecz MŚP. </a:t>
            </a:r>
          </a:p>
          <a:p>
            <a:pPr marL="0" indent="0">
              <a:lnSpc>
                <a:spcPct val="114000"/>
              </a:lnSpc>
              <a:spcAft>
                <a:spcPts val="300"/>
              </a:spcAft>
              <a:buNone/>
            </a:pP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prawne IOB: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agencje rozwoju regionalnego i lokalnego,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izby i stowarzyszenia zrzeszające przedsiębiorców, np. izby gospodarcze, przemysłowe i handlowe,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instytucje wspierające przedsiębiorczość, m.in. inkubatory przedsiębiorczości, parki przemysłowe, technologiczne, naukowo-technologiczne, ośrodki innowacji,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jednostki organizacyjne administracji publicznej nastawione na wspieranie rozwoju gospodarki regionalnej/lokalnej,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stowarzyszenia i fundacje;</a:t>
            </a:r>
          </a:p>
        </p:txBody>
      </p:sp>
    </p:spTree>
    <p:extLst>
      <p:ext uri="{BB962C8B-B14F-4D97-AF65-F5344CB8AC3E}">
        <p14:creationId xmlns:p14="http://schemas.microsoft.com/office/powerpoint/2010/main" val="232133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91CA5E-EB70-25BB-2A6B-E1834E2102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81410" y="245645"/>
            <a:ext cx="8640763" cy="44499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sz="2228" dirty="0">
                <a:latin typeface="Arial" panose="020B0604020202020204" pitchFamily="34" charset="0"/>
                <a:cs typeface="Arial" panose="020B0604020202020204" pitchFamily="34" charset="0"/>
              </a:rPr>
              <a:t>POMOC DE MINIMIS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9410883-A1BE-0916-4071-14A21DBE8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04310"/>
            <a:ext cx="4792615" cy="31540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DD44F40-C590-459E-884B-FEC9CD166588}"/>
              </a:ext>
            </a:extLst>
          </p:cNvPr>
          <p:cNvSpPr txBox="1"/>
          <p:nvPr/>
        </p:nvSpPr>
        <p:spPr>
          <a:xfrm>
            <a:off x="233288" y="843905"/>
            <a:ext cx="9937005" cy="5871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udzielane wnioskodawcy stanowi pomoc de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podstawie Rozporządzenia 2023/2831.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Wnioskodawca jest zobligowany do badania dopuszczalności udzielania pomocy de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rzecz ostatecznych odbiorców, a także zapewniania zgodności z właściwymi przepisami dotyczącymi pomocy de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zgłaszania faktu udzielenia takiej pomocy, wydawania stosownych zaświadczeń oraz składania sprawozdań i informacji o udzielonej pomocy do właściwych instytucji, zgodnie z zapisami umowy o dofinansowanie.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de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może być udzielona wyłącznie w przypadku, gdy spełnione są warunki określone w ww. Rozporządzeniu 2023/2831, w szczególności: </a:t>
            </a:r>
            <a:endParaRPr lang="pl-PL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>
              <a:lnSpc>
                <a:spcPct val="115000"/>
              </a:lnSpc>
              <a:buSzPct val="100000"/>
              <a:buFont typeface="+mj-lt"/>
              <a:buAutoNum type="alphaLcParenR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nie może zostać przyznana na działalność wykluczoną, o której mowa w art. 1 ust. 1 ww. Rozporządzenia 2023/2831; </a:t>
            </a:r>
            <a:endParaRPr lang="pl-PL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>
              <a:lnSpc>
                <a:spcPct val="115000"/>
              </a:lnSpc>
              <a:buSzPct val="100000"/>
              <a:buFont typeface="+mj-lt"/>
              <a:buAutoNum type="alphaLcParenR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całkowita kwota przyznanej pomocy de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przyznanej jednemu przedsiębiorstwu, z uwzględnieniem wartości wnioskowanego wsparcia, nie może przekroczyć 300 000 EUR w okresie trzech lat. </a:t>
            </a:r>
            <a:endParaRPr lang="pl-PL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>
              <a:lnSpc>
                <a:spcPct val="115000"/>
              </a:lnSpc>
              <a:buSzPct val="100000"/>
              <a:buFont typeface="+mj-lt"/>
              <a:buAutoNum type="alphaLcParenR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 przedsiębiorstwo obejmuje wszystkie jednostki gospodarcze, które są ze sobą powiązane co najmniej jednym ze stosunków, o których mowa w art. 2 ust. 2 ww. Rozporządzenia 2023/2831.</a:t>
            </a:r>
            <a:endParaRPr lang="pl-PL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B3B933C-643E-03B4-B495-25D9EFA73EBD}"/>
              </a:ext>
            </a:extLst>
          </p:cNvPr>
          <p:cNvSpPr txBox="1">
            <a:spLocks/>
          </p:cNvSpPr>
          <p:nvPr/>
        </p:nvSpPr>
        <p:spPr>
          <a:xfrm>
            <a:off x="4835409" y="7134030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795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Aft>
                  <a:spcPts val="600"/>
                </a:spcAft>
              </a:pPr>
              <a:t>5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6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75DE8281-D0C7-1B36-DD2A-EF5DA5F04F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69319" y="333770"/>
            <a:ext cx="8424357" cy="50245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LOKALIZACJA</a:t>
            </a:r>
          </a:p>
        </p:txBody>
      </p:sp>
      <p:sp>
        <p:nvSpPr>
          <p:cNvPr id="12" name="Dowolny kształt: kształt 11" descr="Projekty muszą być realizowane na terenie województwa lubelskiego. &#10;&#10;&#10;&#10;&#10;&#10;">
            <a:extLst>
              <a:ext uri="{FF2B5EF4-FFF2-40B4-BE49-F238E27FC236}">
                <a16:creationId xmlns:a16="http://schemas.microsoft.com/office/drawing/2014/main" id="{4F1F741E-2DF8-F8BD-F512-3AEA46A3BC10}"/>
              </a:ext>
            </a:extLst>
          </p:cNvPr>
          <p:cNvSpPr/>
          <p:nvPr/>
        </p:nvSpPr>
        <p:spPr>
          <a:xfrm>
            <a:off x="878838" y="836229"/>
            <a:ext cx="5897541" cy="923331"/>
          </a:xfrm>
          <a:custGeom>
            <a:avLst/>
            <a:gdLst>
              <a:gd name="connsiteX0" fmla="*/ 0 w 7096358"/>
              <a:gd name="connsiteY0" fmla="*/ 0 h 1336816"/>
              <a:gd name="connsiteX1" fmla="*/ 7096358 w 7096358"/>
              <a:gd name="connsiteY1" fmla="*/ 0 h 1336816"/>
              <a:gd name="connsiteX2" fmla="*/ 7096358 w 7096358"/>
              <a:gd name="connsiteY2" fmla="*/ 1336816 h 1336816"/>
              <a:gd name="connsiteX3" fmla="*/ 0 w 7096358"/>
              <a:gd name="connsiteY3" fmla="*/ 1336816 h 1336816"/>
              <a:gd name="connsiteX4" fmla="*/ 0 w 7096358"/>
              <a:gd name="connsiteY4" fmla="*/ 0 h 13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358" h="1336816">
                <a:moveTo>
                  <a:pt x="0" y="0"/>
                </a:moveTo>
                <a:lnTo>
                  <a:pt x="7096358" y="0"/>
                </a:lnTo>
                <a:lnTo>
                  <a:pt x="7096358" y="1336816"/>
                </a:lnTo>
                <a:lnTo>
                  <a:pt x="0" y="1336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480" tIns="141480" rIns="141480" bIns="141480" numCol="1" spcCol="1270" anchor="ctr" anchorCtr="0">
            <a:noAutofit/>
          </a:bodyPr>
          <a:lstStyle/>
          <a:p>
            <a:pPr marL="0" lvl="0" indent="0" defTabSz="977900">
              <a:lnSpc>
                <a:spcPct val="114000"/>
              </a:lnSpc>
              <a:spcBef>
                <a:spcPct val="0"/>
              </a:spcBef>
              <a:buNone/>
            </a:pPr>
            <a:r>
              <a:rPr lang="pl-PL" kern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muszą być realizowane </a:t>
            </a:r>
            <a:r>
              <a:rPr lang="pl-PL" b="1" kern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terenie województwa lubelskiego</a:t>
            </a:r>
            <a:r>
              <a:rPr lang="pl-PL" kern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kern="12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olny kształt: kształt 3" descr="Przez pojęcie lokalizacji projektu należy rozumieć miejsce lub miejsca na obszarze województwa lubelskiego, bezpośrednio związane z jego realizacją. &#10;">
            <a:extLst>
              <a:ext uri="{FF2B5EF4-FFF2-40B4-BE49-F238E27FC236}">
                <a16:creationId xmlns:a16="http://schemas.microsoft.com/office/drawing/2014/main" id="{4502B74D-2BB9-B896-F9B7-9A1BA698E474}"/>
              </a:ext>
            </a:extLst>
          </p:cNvPr>
          <p:cNvSpPr/>
          <p:nvPr/>
        </p:nvSpPr>
        <p:spPr>
          <a:xfrm>
            <a:off x="809402" y="1679595"/>
            <a:ext cx="5907194" cy="1324923"/>
          </a:xfrm>
          <a:custGeom>
            <a:avLst/>
            <a:gdLst>
              <a:gd name="connsiteX0" fmla="*/ 0 w 7096358"/>
              <a:gd name="connsiteY0" fmla="*/ 0 h 1336816"/>
              <a:gd name="connsiteX1" fmla="*/ 7096358 w 7096358"/>
              <a:gd name="connsiteY1" fmla="*/ 0 h 1336816"/>
              <a:gd name="connsiteX2" fmla="*/ 7096358 w 7096358"/>
              <a:gd name="connsiteY2" fmla="*/ 1336816 h 1336816"/>
              <a:gd name="connsiteX3" fmla="*/ 0 w 7096358"/>
              <a:gd name="connsiteY3" fmla="*/ 1336816 h 1336816"/>
              <a:gd name="connsiteX4" fmla="*/ 0 w 7096358"/>
              <a:gd name="connsiteY4" fmla="*/ 0 h 13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358" h="1336816">
                <a:moveTo>
                  <a:pt x="0" y="0"/>
                </a:moveTo>
                <a:lnTo>
                  <a:pt x="7096358" y="0"/>
                </a:lnTo>
                <a:lnTo>
                  <a:pt x="7096358" y="1336816"/>
                </a:lnTo>
                <a:lnTo>
                  <a:pt x="0" y="1336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480" tIns="141480" rIns="141480" bIns="141480" numCol="1" spcCol="1270" anchor="ctr" anchorCtr="0">
            <a:noAutofit/>
          </a:bodyPr>
          <a:lstStyle/>
          <a:p>
            <a:pPr marL="0" lvl="0" indent="0" algn="l" defTabSz="977900">
              <a:lnSpc>
                <a:spcPct val="114000"/>
              </a:lnSpc>
              <a:spcBef>
                <a:spcPct val="0"/>
              </a:spcBef>
              <a:buNone/>
            </a:pPr>
            <a:r>
              <a:rPr lang="pl-PL" kern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pojęcie lokalizacji projektu należy rozumieć miejsce lub miejsca na obszarze województwa lubelskiego, bezpośrednio związane z jego realizacją </a:t>
            </a:r>
            <a:endParaRPr lang="en-US" kern="12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6EC9D15-8C62-2499-E7A9-7F4952CF405B}"/>
              </a:ext>
            </a:extLst>
          </p:cNvPr>
          <p:cNvSpPr txBox="1"/>
          <p:nvPr/>
        </p:nvSpPr>
        <p:spPr>
          <a:xfrm>
            <a:off x="878838" y="3099081"/>
            <a:ext cx="6110992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2F5597"/>
                </a:solidFill>
                <a:latin typeface="Arial" panose="020B0604020202020204" pitchFamily="34" charset="0"/>
              </a:rPr>
              <a:t>Wnioskodawca zobligowany jest do posiadania siedziby lub oddziału lub w przypadku osoby fizycznej prowadzącej działalność gospodarczą – stałego miejsca wykonywania działalności gospodarczej lub dodatkowego stałego miejsca wykonywania działalności gospodarczej na terenie województwa lubelskiego najpóźniej w dniu ogłoszenia naboru.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49A55DA-C331-C95F-5C11-1DB47179EC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78838" y="5331664"/>
            <a:ext cx="6110993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Wnioskodawcy muszą uzasadnić, w jaki sposób projekt przyczyni się do realizacji celów Działania, FEL 2021-2027 oraz rozwoju gospodarczego województwa lubelskiego.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69942A98-5484-AAEC-4017-491A5F94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152" y="1138709"/>
            <a:ext cx="2903211" cy="2805458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AA0D7817-31CE-39B6-A309-E78EF5685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27" y="4623189"/>
            <a:ext cx="2903212" cy="820472"/>
          </a:xfrm>
          <a:prstGeom prst="rect">
            <a:avLst/>
          </a:prstGeom>
        </p:spPr>
      </p:pic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7E7FF689-34E7-2BBA-155E-814F711E3A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35409" y="7134030"/>
            <a:ext cx="1080000" cy="1800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Aft>
                  <a:spcPts val="600"/>
                </a:spcAft>
              </a:pPr>
              <a:t>6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D16A859-9229-B9C2-94D3-228745D56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09" y="7066326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EF774-4156-6340-770B-CEA824718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8086AB46-B941-7545-4F0F-9F3D532F7A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25426" y="245779"/>
            <a:ext cx="8424357" cy="50245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JAKIE PODSTAWOWE WARUNKI MUSZĄ SPEŁNIAĆ PROJEKTY (1/4)</a:t>
            </a:r>
          </a:p>
        </p:txBody>
      </p:sp>
      <p:sp>
        <p:nvSpPr>
          <p:cNvPr id="4" name="Dowolny kształt: kształt 3" descr="Przez pojęcie lokalizacji projektu należy rozumieć miejsce lub miejsca na obszarze województwa lubelskiego, bezpośrednio związane z jego realizacją. &#10;">
            <a:extLst>
              <a:ext uri="{FF2B5EF4-FFF2-40B4-BE49-F238E27FC236}">
                <a16:creationId xmlns:a16="http://schemas.microsoft.com/office/drawing/2014/main" id="{576D4C68-02B0-088D-ACA4-1849F5747876}"/>
              </a:ext>
            </a:extLst>
          </p:cNvPr>
          <p:cNvSpPr/>
          <p:nvPr/>
        </p:nvSpPr>
        <p:spPr>
          <a:xfrm>
            <a:off x="809402" y="1679595"/>
            <a:ext cx="5907194" cy="1324923"/>
          </a:xfrm>
          <a:custGeom>
            <a:avLst/>
            <a:gdLst>
              <a:gd name="connsiteX0" fmla="*/ 0 w 7096358"/>
              <a:gd name="connsiteY0" fmla="*/ 0 h 1336816"/>
              <a:gd name="connsiteX1" fmla="*/ 7096358 w 7096358"/>
              <a:gd name="connsiteY1" fmla="*/ 0 h 1336816"/>
              <a:gd name="connsiteX2" fmla="*/ 7096358 w 7096358"/>
              <a:gd name="connsiteY2" fmla="*/ 1336816 h 1336816"/>
              <a:gd name="connsiteX3" fmla="*/ 0 w 7096358"/>
              <a:gd name="connsiteY3" fmla="*/ 1336816 h 1336816"/>
              <a:gd name="connsiteX4" fmla="*/ 0 w 7096358"/>
              <a:gd name="connsiteY4" fmla="*/ 0 h 13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358" h="1336816">
                <a:moveTo>
                  <a:pt x="0" y="0"/>
                </a:moveTo>
                <a:lnTo>
                  <a:pt x="7096358" y="0"/>
                </a:lnTo>
                <a:lnTo>
                  <a:pt x="7096358" y="1336816"/>
                </a:lnTo>
                <a:lnTo>
                  <a:pt x="0" y="1336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480" tIns="141480" rIns="141480" bIns="141480" numCol="1" spcCol="1270" anchor="ctr" anchorCtr="0">
            <a:noAutofit/>
          </a:bodyPr>
          <a:lstStyle/>
          <a:p>
            <a:pPr marL="0" lvl="0" indent="0" algn="l" defTabSz="977900">
              <a:lnSpc>
                <a:spcPct val="114000"/>
              </a:lnSpc>
              <a:spcBef>
                <a:spcPct val="0"/>
              </a:spcBef>
              <a:buNone/>
            </a:pPr>
            <a:r>
              <a:rPr lang="pl-PL" kern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kern="12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9C5B65E-9183-1013-29A0-A691A0ACD3E7}"/>
              </a:ext>
            </a:extLst>
          </p:cNvPr>
          <p:cNvSpPr txBox="1"/>
          <p:nvPr/>
        </p:nvSpPr>
        <p:spPr>
          <a:xfrm>
            <a:off x="233338" y="748238"/>
            <a:ext cx="10225135" cy="6063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0" i="0" u="none" strike="noStrike" baseline="0" dirty="0">
                <a:solidFill>
                  <a:srgbClr val="2F5597"/>
                </a:solidFill>
                <a:latin typeface="Arial" panose="020B0604020202020204" pitchFamily="34" charset="0"/>
              </a:rPr>
              <a:t>Na dzień ogłoszenia naboru informacje w dokumentach rejestrowych przedsiębiorstwa potwierdzają prowadzenie działalności badawczo-rozwojowej oraz wnioskodawca w dokumentacji aplikacyjnej opisze prowadzoną działalność B+R.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muszą dotyczyć świadczenia przez wnioskodawcę kompleksowej usługi związanej z pobudzaniem transferu technologii i komercjalizacją badań na rzecz MŚP, które posiadają zarejestrowaną działalność gospodarczą na terenie województwa lubelskiego. Kompleksowa usługa świadczona przez wnioskodawcę w ramach projektu musi polegać na co najmniej trzech przedmiotowo różnych, wysokospecjalistycznych nowych i/lub ulepszonych usług w zakresie transferu technologii i komercjalizacji badań, np.: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innowacyjnych pomysłów pod kątem możliwości ich wdrożenia i komercjalizacji,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 strategii komercjalizacji,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 studiów wykonalności,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przeprowadzenie badań rynkowych,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wyceny własności intelektualnej,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związane z ochroną własności intelektualnej,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pośredniczenie w kontaktach między przedsiębiorstwem a naukowcami/właścicielami  wyników prac B+R,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realizacja prac w zakresie dostosowania innowacyjnych technologii/wyników prac B+R do specyfiki przedsiębiorstwa w celu ich wdrożenia do działalności MŚP,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 usługi związane z pobudzaniem transferu technologii i komercjalizacją badań, które są uzasadnione z punktu widzenia potrzeb i rozwoju wspieranego przedsiębiorstwa.</a:t>
            </a:r>
            <a:endParaRPr lang="pl-PL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0D0B9BB7-1757-C7BB-C789-2EB7B7ADE9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35409" y="7134030"/>
            <a:ext cx="1080000" cy="1800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Aft>
                  <a:spcPts val="600"/>
                </a:spcAft>
              </a:pPr>
              <a:t>7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0B4271A-DBFE-C615-0BDD-AD3536EB4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09" y="7066326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4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06C62-75B7-0434-51DF-86CA810A4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7F0652CC-05EB-8891-5E02-888FAA2FC8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53418" y="245645"/>
            <a:ext cx="8424357" cy="50245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JAKIE PODSTAWOWE WARUNKI MUSZĄ SPEŁNIAĆ PROJEKTY (2/4)</a:t>
            </a:r>
          </a:p>
        </p:txBody>
      </p:sp>
      <p:sp>
        <p:nvSpPr>
          <p:cNvPr id="4" name="Dowolny kształt: kształt 3" descr="Przez pojęcie lokalizacji projektu należy rozumieć miejsce lub miejsca na obszarze województwa lubelskiego, bezpośrednio związane z jego realizacją. &#10;">
            <a:extLst>
              <a:ext uri="{FF2B5EF4-FFF2-40B4-BE49-F238E27FC236}">
                <a16:creationId xmlns:a16="http://schemas.microsoft.com/office/drawing/2014/main" id="{623D6E72-FED3-707D-B8B5-F279BE17C68F}"/>
              </a:ext>
            </a:extLst>
          </p:cNvPr>
          <p:cNvSpPr/>
          <p:nvPr/>
        </p:nvSpPr>
        <p:spPr>
          <a:xfrm>
            <a:off x="809402" y="1679595"/>
            <a:ext cx="5907194" cy="1324923"/>
          </a:xfrm>
          <a:custGeom>
            <a:avLst/>
            <a:gdLst>
              <a:gd name="connsiteX0" fmla="*/ 0 w 7096358"/>
              <a:gd name="connsiteY0" fmla="*/ 0 h 1336816"/>
              <a:gd name="connsiteX1" fmla="*/ 7096358 w 7096358"/>
              <a:gd name="connsiteY1" fmla="*/ 0 h 1336816"/>
              <a:gd name="connsiteX2" fmla="*/ 7096358 w 7096358"/>
              <a:gd name="connsiteY2" fmla="*/ 1336816 h 1336816"/>
              <a:gd name="connsiteX3" fmla="*/ 0 w 7096358"/>
              <a:gd name="connsiteY3" fmla="*/ 1336816 h 1336816"/>
              <a:gd name="connsiteX4" fmla="*/ 0 w 7096358"/>
              <a:gd name="connsiteY4" fmla="*/ 0 h 13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358" h="1336816">
                <a:moveTo>
                  <a:pt x="0" y="0"/>
                </a:moveTo>
                <a:lnTo>
                  <a:pt x="7096358" y="0"/>
                </a:lnTo>
                <a:lnTo>
                  <a:pt x="7096358" y="1336816"/>
                </a:lnTo>
                <a:lnTo>
                  <a:pt x="0" y="1336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480" tIns="141480" rIns="141480" bIns="141480" numCol="1" spcCol="1270" anchor="ctr" anchorCtr="0">
            <a:noAutofit/>
          </a:bodyPr>
          <a:lstStyle/>
          <a:p>
            <a:pPr marL="0" lvl="0" indent="0" algn="l" defTabSz="977900">
              <a:lnSpc>
                <a:spcPct val="114000"/>
              </a:lnSpc>
              <a:spcBef>
                <a:spcPct val="0"/>
              </a:spcBef>
              <a:buNone/>
            </a:pPr>
            <a:r>
              <a:rPr lang="pl-PL" kern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kern="12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9F0B2AB-10B6-2ADC-D154-4587D6DC5EBD}"/>
              </a:ext>
            </a:extLst>
          </p:cNvPr>
          <p:cNvSpPr txBox="1"/>
          <p:nvPr/>
        </p:nvSpPr>
        <p:spPr>
          <a:xfrm>
            <a:off x="233338" y="563000"/>
            <a:ext cx="10225135" cy="6571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wyniku realizacji projektu wnioskodawca musi wprowadzić do oferty co najmniej trzy nowe i/lub ulepszone usługi z zakresu transferu technologii i komercjalizacji badań.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Wnioskodawca musi przedłożyć wraz z wnioskiem o dofinansowanie plan działań, które zamierza realizować, zarówno w ramach projektu, jak i po jego zakończeniu (w okresie co najmniej 12 miesięcy od zakończenia projektu). Plan działań musi zostać opracowany na podstawie przeprowadzonej analizy popytu i musi wskazywać na zasadność realizacji projektu, w szczególności pod kątem kierunków rozwoju kompetencji i umiejętności kadry wnioskodawcy, jak i zakresu planowanych do świadczenia nowych i/lub ulepszonych usług związanych z pobudzeniem transferu technologii i komercjalizacją badań, świadczonych na rzecz MŚP. Minimalne wymogi w zakresie ww. planu działań zostały opisane w Załączniku nr 5 i Załączniku nr 8 do Regulaminu wyboru projektów.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muszą być realizowane w obszarach regionalnych inteligentnych specjalizacji. Powyższe oznacza, że świadczone w ramach projektu usługi, związane z pobudzeniem transferu technologii i komercjalizacją badań, będą dotyczyć wyłącznie zagadnień wpisujących się w listę zagadnień szczegółowych co najmniej jednego z obszarów inteligentnych specjalizacji, wymienionych w załączniku nr 1 do Regionalnej Strategii Innowacji Województwa Lubelskiego do 2030 roku.</a:t>
            </a:r>
          </a:p>
          <a:p>
            <a:pPr marL="857250" lvl="1" indent="-400050">
              <a:buAutoNum type="romanUcPeriod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ŻYWNOŚĆ WYSOKIEJ JAKOŚCI    </a:t>
            </a:r>
          </a:p>
          <a:p>
            <a:pPr marL="857250" lvl="1" indent="-400050">
              <a:buAutoNum type="romanUcPeriod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ZIELONA GOSPODARKA</a:t>
            </a:r>
          </a:p>
          <a:p>
            <a:pPr marL="857250" lvl="1" indent="-400050">
              <a:buAutoNum type="romanUcPeriod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ZDROWE SPOŁECZEŃSTWO   </a:t>
            </a:r>
          </a:p>
          <a:p>
            <a:pPr marL="857250" lvl="1" indent="-400050">
              <a:buAutoNum type="romanUcPeriod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CYFROWE SPOŁECZEŃSTWO</a:t>
            </a:r>
          </a:p>
          <a:p>
            <a:pPr marL="857250" lvl="1" indent="-400050">
              <a:buAutoNum type="romanUcPeriod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 MATERIAŁOWE,  PROCESY PRODUKCYJNE I LOGISTYCZNE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7E957A11-89B5-AFA1-3C38-3F08B6C2EC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35409" y="7134030"/>
            <a:ext cx="1080000" cy="1800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Aft>
                  <a:spcPts val="600"/>
                </a:spcAft>
              </a:pPr>
              <a:t>8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0B47AB7-3C43-EE6C-4B39-FD4A9F8C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09" y="7066326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97F9B-E2E7-67F2-5FD2-838C2D345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317FD090-6505-057C-43CA-A98E5633B1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53418" y="290339"/>
            <a:ext cx="8424357" cy="50245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JAKIE PODSTAWOWE WARUNKI MUSZĄ SPEŁNIAĆ PROJEKTY (3/4)</a:t>
            </a:r>
          </a:p>
        </p:txBody>
      </p:sp>
      <p:sp>
        <p:nvSpPr>
          <p:cNvPr id="4" name="Dowolny kształt: kształt 3" descr="Przez pojęcie lokalizacji projektu należy rozumieć miejsce lub miejsca na obszarze województwa lubelskiego, bezpośrednio związane z jego realizacją. &#10;">
            <a:extLst>
              <a:ext uri="{FF2B5EF4-FFF2-40B4-BE49-F238E27FC236}">
                <a16:creationId xmlns:a16="http://schemas.microsoft.com/office/drawing/2014/main" id="{F54516DE-904D-E5DC-F37F-94374D08E76A}"/>
              </a:ext>
            </a:extLst>
          </p:cNvPr>
          <p:cNvSpPr/>
          <p:nvPr/>
        </p:nvSpPr>
        <p:spPr>
          <a:xfrm>
            <a:off x="809402" y="1679595"/>
            <a:ext cx="5907194" cy="1324923"/>
          </a:xfrm>
          <a:custGeom>
            <a:avLst/>
            <a:gdLst>
              <a:gd name="connsiteX0" fmla="*/ 0 w 7096358"/>
              <a:gd name="connsiteY0" fmla="*/ 0 h 1336816"/>
              <a:gd name="connsiteX1" fmla="*/ 7096358 w 7096358"/>
              <a:gd name="connsiteY1" fmla="*/ 0 h 1336816"/>
              <a:gd name="connsiteX2" fmla="*/ 7096358 w 7096358"/>
              <a:gd name="connsiteY2" fmla="*/ 1336816 h 1336816"/>
              <a:gd name="connsiteX3" fmla="*/ 0 w 7096358"/>
              <a:gd name="connsiteY3" fmla="*/ 1336816 h 1336816"/>
              <a:gd name="connsiteX4" fmla="*/ 0 w 7096358"/>
              <a:gd name="connsiteY4" fmla="*/ 0 h 13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358" h="1336816">
                <a:moveTo>
                  <a:pt x="0" y="0"/>
                </a:moveTo>
                <a:lnTo>
                  <a:pt x="7096358" y="0"/>
                </a:lnTo>
                <a:lnTo>
                  <a:pt x="7096358" y="1336816"/>
                </a:lnTo>
                <a:lnTo>
                  <a:pt x="0" y="1336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480" tIns="141480" rIns="141480" bIns="141480" numCol="1" spcCol="1270" anchor="ctr" anchorCtr="0">
            <a:noAutofit/>
          </a:bodyPr>
          <a:lstStyle/>
          <a:p>
            <a:pPr marL="0" lvl="0" indent="0" algn="l" defTabSz="977900">
              <a:lnSpc>
                <a:spcPct val="114000"/>
              </a:lnSpc>
              <a:spcBef>
                <a:spcPct val="0"/>
              </a:spcBef>
              <a:buNone/>
            </a:pPr>
            <a:r>
              <a:rPr lang="pl-PL" kern="1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kern="12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3F34B01-E439-1F0C-A202-9D8C09A0D90C}"/>
              </a:ext>
            </a:extLst>
          </p:cNvPr>
          <p:cNvSpPr txBox="1"/>
          <p:nvPr/>
        </p:nvSpPr>
        <p:spPr>
          <a:xfrm>
            <a:off x="190833" y="792798"/>
            <a:ext cx="10369152" cy="6247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realizacji projektu wnioskodawca musi zrealizować nowe i/lub ulepszone usługi z zakresu transferu technologii i komercjalizacji badań minimum dla 5 MŚP, które posiadają zarejestrowaną działalność gospodarczą na terenie województwa lubelskiego, wydając odbiorcom usług zaświadczenie stwierdzające, że udzielona pomoc jest pomocą de </a:t>
            </a:r>
            <a:r>
              <a:rPr lang="pl-PL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Wnioskodawca jest zobligowany do weryfikacji czy przedsiębiorstwo, na rzecz którego wnioskodawca świadczy usługę, nie jest wykluczone z możliwości uzyskania pomocy de </a:t>
            </a:r>
            <a:r>
              <a:rPr lang="pl-PL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podstawie właściwych przepisów prawa.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Wnioskodawca musi zachować spójną komunikację dotyczącej usług wnioskodawcy i usług otoczenia biznesu oraz wyboru usługobiorców na jasnych i przejrzystych zasadach. Zachowanie spójnej komunikacji dotyczącej oferty usług wnioskodawcy należy rozumieć jako przekazywanie wszystkim zainteresowanym w jasny i spójny sposób informacji na temat zakresu świadczonych usług, zasad skorzystania z oferty i korzyści wynikających z działań związanych z wdrażaniem innowacyjnych technologii i komercjalizacją badań. Opis elementów jakie powinna zawierać spójna komunikacja zostały przedstawione w kryteriach wyboru projektów w Załączniku nr 8 do Regulaminu wyboru projektów (kryterium merytoryczne specyficzne nr 3).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Każda z nowych i/lub ulepszonych usług świadczonych na rzecz MŚP, realizowanych w ramach projektu, musi zakończyć się udokumentowaniem przez wykonawcę usługi zrealizowanych działań, np. sporządzeniem sprawozdania/raportu/opisu podsumowującego/końcowego lub innego równoważnego dokumentu podsumowującego rezultaty/efekty przeprowadzonej usługi z zakresu transferu technologii i komercjalizacji badań.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0D27F00A-A169-C8F2-16C8-AF2FE903F4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35409" y="7134030"/>
            <a:ext cx="1080000" cy="1800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fld id="{EB4015AA-59F6-416B-87A6-8E3D940284E2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Aft>
                  <a:spcPts val="600"/>
                </a:spcAft>
              </a:pPr>
              <a:t>9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F18359E-095F-62EE-CA2B-5ECB83AD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09" y="7066326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9666"/>
      </p:ext>
    </p:extLst>
  </p:cSld>
  <p:clrMapOvr>
    <a:masterClrMapping/>
  </p:clrMapOvr>
</p:sld>
</file>

<file path=ppt/theme/theme1.xml><?xml version="1.0" encoding="utf-8"?>
<a:theme xmlns:a="http://schemas.openxmlformats.org/drawingml/2006/main" name="2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  <a:prstDash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l" defTabSz="801929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smtClean="0">
            <a:ln>
              <a:noFill/>
            </a:ln>
            <a:solidFill>
              <a:schemeClr val="accent5">
                <a:lumMod val="50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ja szablon z dopiskiem efs_osadzone  -  tylko do odczytu" id="{1732C597-4330-4ACE-A33D-C56E716B66C0}" vid="{376DB9A3-F1A9-488D-B3D1-642C2908B0E7}"/>
    </a:ext>
  </a:extLst>
</a:theme>
</file>

<file path=ppt/theme/theme2.xml><?xml version="1.0" encoding="utf-8"?>
<a:theme xmlns:a="http://schemas.openxmlformats.org/drawingml/2006/main" name="3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  <a:prstDash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l" defTabSz="801929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smtClean="0">
            <a:ln>
              <a:noFill/>
            </a:ln>
            <a:solidFill>
              <a:schemeClr val="accent5">
                <a:lumMod val="50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ja szablon z dopiskiem efs_osadzone  -  tylko do odczytu" id="{1732C597-4330-4ACE-A33D-C56E716B66C0}" vid="{376DB9A3-F1A9-488D-B3D1-642C2908B0E7}"/>
    </a:ext>
  </a:extLst>
</a:theme>
</file>

<file path=ppt/theme/theme3.xml><?xml version="1.0" encoding="utf-8"?>
<a:theme xmlns:a="http://schemas.openxmlformats.org/drawingml/2006/main" name="4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szablon z dopiskiem efs_osadzone  -  tylko do odczytu" id="{1732C597-4330-4ACE-A33D-C56E716B66C0}" vid="{376DB9A3-F1A9-488D-B3D1-642C2908B0E7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834E9F2433F14EAF67183EE1A0FBCB" ma:contentTypeVersion="9" ma:contentTypeDescription="Utwórz nowy dokument." ma:contentTypeScope="" ma:versionID="128c654ba348d70c0296a0bf1e9d7d3a">
  <xsd:schema xmlns:xsd="http://www.w3.org/2001/XMLSchema" xmlns:xs="http://www.w3.org/2001/XMLSchema" xmlns:p="http://schemas.microsoft.com/office/2006/metadata/properties" xmlns:ns3="b29a4a4d-ae2a-4454-beda-a6fde50f6f67" targetNamespace="http://schemas.microsoft.com/office/2006/metadata/properties" ma:root="true" ma:fieldsID="3d688c55277e8e3780f98946d37db0d7" ns3:_="">
    <xsd:import namespace="b29a4a4d-ae2a-4454-beda-a6fde50f6f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a4a4d-ae2a-4454-beda-a6fde50f6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3FB054-F2A8-4F9A-837E-DB1A4A3583F0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b29a4a4d-ae2a-4454-beda-a6fde50f6f67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6ABBB0F-9649-4821-A339-D676B99CBD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a4a4d-ae2a-4454-beda-a6fde50f6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E853BB-9719-44D2-8A21-EB90FFAC2E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na 31.03.2023</Template>
  <TotalTime>13657</TotalTime>
  <Words>5236</Words>
  <Application>Microsoft Office PowerPoint</Application>
  <PresentationFormat>Niestandardowy</PresentationFormat>
  <Paragraphs>472</Paragraphs>
  <Slides>38</Slides>
  <Notes>38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38</vt:i4>
      </vt:variant>
    </vt:vector>
  </HeadingPairs>
  <TitlesOfParts>
    <vt:vector size="47" baseType="lpstr">
      <vt:lpstr>Aptos</vt:lpstr>
      <vt:lpstr>Arial</vt:lpstr>
      <vt:lpstr>Calibri</vt:lpstr>
      <vt:lpstr>Open Sans</vt:lpstr>
      <vt:lpstr>Verdana</vt:lpstr>
      <vt:lpstr>Wingdings</vt:lpstr>
      <vt:lpstr>2_Motyw pakietu Office</vt:lpstr>
      <vt:lpstr>3_Motyw pakietu Office</vt:lpstr>
      <vt:lpstr>4_Motyw pakietu Office</vt:lpstr>
      <vt:lpstr>Fundusze Europejskie dla Lubelskiego 2021-2027</vt:lpstr>
      <vt:lpstr>PRIORYTET I – BADANIA NAUKOWE I INNOWACJE DZIAŁANIE 1.4 TRANSFER TECHNOLOGII I KOMERCJALIZACJA BADAŃ</vt:lpstr>
      <vt:lpstr> PODSTAWOWE INFORMACJE O NABORZE</vt:lpstr>
      <vt:lpstr>Podmioty uprawnione do aplikowania </vt:lpstr>
      <vt:lpstr>POMOC DE MINIMIS</vt:lpstr>
      <vt:lpstr>LOKALIZACJA</vt:lpstr>
      <vt:lpstr>JAKIE PODSTAWOWE WARUNKI MUSZĄ SPEŁNIAĆ PROJEKTY (1/4)</vt:lpstr>
      <vt:lpstr>JAKIE PODSTAWOWE WARUNKI MUSZĄ SPEŁNIAĆ PROJEKTY (2/4)</vt:lpstr>
      <vt:lpstr>JAKIE PODSTAWOWE WARUNKI MUSZĄ SPEŁNIAĆ PROJEKTY (3/4)</vt:lpstr>
      <vt:lpstr>JAKIE PODSTAWOWE WARUNKI MUSZĄ SPEŁNIAĆ PROJEKTY (4/4)</vt:lpstr>
      <vt:lpstr>KOSZTY KWALIFIKOWALNE – GŁÓWNE ZASADY KWALIFIKOWALNOŚCI</vt:lpstr>
      <vt:lpstr>KATALOG KOSZTÓW KWALIFIKOWALNYCH - Koszty bezpośrednie (1/5) </vt:lpstr>
      <vt:lpstr>KATALOG KOSZTÓW KWALIFIKOWALNYCH - Koszty bezpośrednie (2/5) </vt:lpstr>
      <vt:lpstr>KATALOG KOSZTÓW KWALIFIKOWALNYCH - Koszty bezpośrednie (3/5) </vt:lpstr>
      <vt:lpstr>KATALOG KOSZTÓW KWALIFIKOWALNYCH - Koszty bezpośrednie (4/5) </vt:lpstr>
      <vt:lpstr>KATALOG KOSZTÓW KWALIFIKOWALNYCH - Koszty bezpośrednie (5/5) </vt:lpstr>
      <vt:lpstr>KATALOG KOSZTÓW KWALIFIKOWALNYCH - Koszty pośrednie  (1/2) </vt:lpstr>
      <vt:lpstr>KATALOG KOSZTÓW KWALIFIKOWALNYCH - Koszty pośrednie  (2/2) </vt:lpstr>
      <vt:lpstr>KATALOG KOSZTÓW NIEKWALIFIKOWALNYCH</vt:lpstr>
      <vt:lpstr>OBLIGATORYJNE ZAŁĄCZNIKI DLA WSZYSTKICH WNIOSKODAWCÓW</vt:lpstr>
      <vt:lpstr>ZAŁĄCZNIKI OBOWIĄZKOWE W ZALEŻNOŚCI OD SPECYFIKI PROJEKTU</vt:lpstr>
      <vt:lpstr>ZAŁĄCZNIKI WYMAGANE PRZED i PO PODPISANIU UMOWY</vt:lpstr>
      <vt:lpstr>WSKAŹNIKI PROJEKTU</vt:lpstr>
      <vt:lpstr>JAKICH ZASAD NALEŻY PRZESTRZEGAĆ PRZYGOTOWUJĄC ZAŁĄCZNIKI DO WNIOSKU?</vt:lpstr>
      <vt:lpstr>PROCEDURA OCENY</vt:lpstr>
      <vt:lpstr>OCENA FORMALNA</vt:lpstr>
      <vt:lpstr>OCENA MERYTORYCZNA – KRYTERIA TECHNICZNE (1/2)</vt:lpstr>
      <vt:lpstr>OCENA MERYTORYCZNA – KRYTERIA TECHNICZNE (2/2)</vt:lpstr>
      <vt:lpstr>KRYTERIA OCENY MERYTORYCZNEJ – KRYTERIA SPECYFICZNE (1/2) </vt:lpstr>
      <vt:lpstr>KRYTERIA OCENY MERYTORYCZNEJ – KRYTERIA SPECYFICZNE (2/2)</vt:lpstr>
      <vt:lpstr>KRYTERIA TRAFNOŚCI MERYTORYCZNEJ (1/3) </vt:lpstr>
      <vt:lpstr>KRYTERIA TRAFNOŚCI MERYTORYCZNEJ (2/3)</vt:lpstr>
      <vt:lpstr>KRYTERIA TRAFNOŚCI MERYTORYCZNEJ (3/3)</vt:lpstr>
      <vt:lpstr>KRYTERIA MERYTORYCZNE ROZSTRZYGAJĄCE  </vt:lpstr>
      <vt:lpstr>SKŁADANIE WNIOSKÓW O DOFINANSOWANIE</vt:lpstr>
      <vt:lpstr>CO? GDZIE? JAK?</vt:lpstr>
      <vt:lpstr>Szkolenia organizowane przez LAWP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aplikowania do Działania 3.8</dc:title>
  <dc:creator>Katarzyna Mazurek</dc:creator>
  <cp:lastModifiedBy>Magdalena Sulej</cp:lastModifiedBy>
  <cp:revision>204</cp:revision>
  <cp:lastPrinted>2025-06-30T08:05:23Z</cp:lastPrinted>
  <dcterms:created xsi:type="dcterms:W3CDTF">2023-03-29T09:54:06Z</dcterms:created>
  <dcterms:modified xsi:type="dcterms:W3CDTF">2025-07-01T12:29:32Z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0x0101005E834E9F2433F14EAF67183EE1A0FBCB</vt:lpwstr>
  </property>
</Properties>
</file>