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1" r:id="rId2"/>
    <p:sldMasterId id="2147483683" r:id="rId3"/>
  </p:sldMasterIdLst>
  <p:notesMasterIdLst>
    <p:notesMasterId r:id="rId68"/>
  </p:notesMasterIdLst>
  <p:handoutMasterIdLst>
    <p:handoutMasterId r:id="rId69"/>
  </p:handoutMasterIdLst>
  <p:sldIdLst>
    <p:sldId id="257" r:id="rId4"/>
    <p:sldId id="869" r:id="rId5"/>
    <p:sldId id="1042" r:id="rId6"/>
    <p:sldId id="928" r:id="rId7"/>
    <p:sldId id="1070" r:id="rId8"/>
    <p:sldId id="1085" r:id="rId9"/>
    <p:sldId id="1099" r:id="rId10"/>
    <p:sldId id="1100" r:id="rId11"/>
    <p:sldId id="1101" r:id="rId12"/>
    <p:sldId id="1084" r:id="rId13"/>
    <p:sldId id="1086" r:id="rId14"/>
    <p:sldId id="1079" r:id="rId15"/>
    <p:sldId id="1080" r:id="rId16"/>
    <p:sldId id="1090" r:id="rId17"/>
    <p:sldId id="1091" r:id="rId18"/>
    <p:sldId id="1088" r:id="rId19"/>
    <p:sldId id="1095" r:id="rId20"/>
    <p:sldId id="1097" r:id="rId21"/>
    <p:sldId id="1082" r:id="rId22"/>
    <p:sldId id="1092" r:id="rId23"/>
    <p:sldId id="1093" r:id="rId24"/>
    <p:sldId id="1071" r:id="rId25"/>
    <p:sldId id="1108" r:id="rId26"/>
    <p:sldId id="1109" r:id="rId27"/>
    <p:sldId id="1111" r:id="rId28"/>
    <p:sldId id="1112" r:id="rId29"/>
    <p:sldId id="1113" r:id="rId30"/>
    <p:sldId id="1116" r:id="rId31"/>
    <p:sldId id="1117" r:id="rId32"/>
    <p:sldId id="1118" r:id="rId33"/>
    <p:sldId id="1119" r:id="rId34"/>
    <p:sldId id="1120" r:id="rId35"/>
    <p:sldId id="1121" r:id="rId36"/>
    <p:sldId id="1122" r:id="rId37"/>
    <p:sldId id="1123" r:id="rId38"/>
    <p:sldId id="1124" r:id="rId39"/>
    <p:sldId id="1125" r:id="rId40"/>
    <p:sldId id="1126" r:id="rId41"/>
    <p:sldId id="1129" r:id="rId42"/>
    <p:sldId id="1130" r:id="rId43"/>
    <p:sldId id="1131" r:id="rId44"/>
    <p:sldId id="1132" r:id="rId45"/>
    <p:sldId id="796" r:id="rId46"/>
    <p:sldId id="808" r:id="rId47"/>
    <p:sldId id="797" r:id="rId48"/>
    <p:sldId id="798" r:id="rId49"/>
    <p:sldId id="799" r:id="rId50"/>
    <p:sldId id="800" r:id="rId51"/>
    <p:sldId id="801" r:id="rId52"/>
    <p:sldId id="802" r:id="rId53"/>
    <p:sldId id="803" r:id="rId54"/>
    <p:sldId id="804" r:id="rId55"/>
    <p:sldId id="805" r:id="rId56"/>
    <p:sldId id="1074" r:id="rId57"/>
    <p:sldId id="1077" r:id="rId58"/>
    <p:sldId id="1134" r:id="rId59"/>
    <p:sldId id="1098" r:id="rId60"/>
    <p:sldId id="1083" r:id="rId61"/>
    <p:sldId id="1103" r:id="rId62"/>
    <p:sldId id="1104" r:id="rId63"/>
    <p:sldId id="1105" r:id="rId64"/>
    <p:sldId id="1106" r:id="rId65"/>
    <p:sldId id="1133" r:id="rId66"/>
    <p:sldId id="273" r:id="rId67"/>
  </p:sldIdLst>
  <p:sldSz cx="12192000" cy="6858000"/>
  <p:notesSz cx="6858000" cy="987266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D4908C-38AE-1EEC-EB78-1C79EC6E601F}" name="DZ PR" initials="DZ PR" userId="DZ PR" providerId="None"/>
  <p188:author id="{92D4EABE-5E0D-2FBD-EB83-F0386AEC12DE}" name="OP DZPR" initials="OP/DZPR" userId="OP DZPR" providerId="None"/>
  <p188:author id="{680A96D3-439B-1D18-EB71-58FF190630B3}" name="DZ RPO_OP" initials="OP" userId="DZ RPO_OP" providerId="None"/>
  <p188:author id="{BA4309F2-DE7D-91D4-C587-38FFAC7641F3}" name="DZ PR_OP" initials="OP" userId="DZ PR_OP"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1508BE"/>
    <a:srgbClr val="A1A4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6385" autoAdjust="0"/>
  </p:normalViewPr>
  <p:slideViewPr>
    <p:cSldViewPr snapToGrid="0">
      <p:cViewPr varScale="1">
        <p:scale>
          <a:sx n="96" d="100"/>
          <a:sy n="96" d="100"/>
        </p:scale>
        <p:origin x="354" y="186"/>
      </p:cViewPr>
      <p:guideLst>
        <p:guide orient="horz" pos="2160"/>
        <p:guide pos="3840"/>
      </p:guideLst>
    </p:cSldViewPr>
  </p:slideViewPr>
  <p:outlineViewPr>
    <p:cViewPr>
      <p:scale>
        <a:sx n="33" d="100"/>
        <a:sy n="33" d="100"/>
      </p:scale>
      <p:origin x="0" y="-4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microsoft.com/office/2018/10/relationships/authors" Target="author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AE7E85AF-FD75-A5E3-0B03-A390339F9F4C}"/>
              </a:ext>
            </a:extLst>
          </p:cNvPr>
          <p:cNvSpPr>
            <a:spLocks noGrp="1"/>
          </p:cNvSpPr>
          <p:nvPr>
            <p:ph type="hdr" sz="quarter"/>
          </p:nvPr>
        </p:nvSpPr>
        <p:spPr>
          <a:xfrm>
            <a:off x="0" y="0"/>
            <a:ext cx="2972547" cy="494186"/>
          </a:xfrm>
          <a:prstGeom prst="rect">
            <a:avLst/>
          </a:prstGeom>
        </p:spPr>
        <p:txBody>
          <a:bodyPr vert="horz" lIns="91440" tIns="45720" rIns="91440" bIns="45720" rtlCol="0"/>
          <a:lstStyle>
            <a:lvl1pPr algn="l">
              <a:defRPr sz="1200"/>
            </a:lvl1pPr>
          </a:lstStyle>
          <a:p>
            <a:endParaRPr lang="pl-PL"/>
          </a:p>
        </p:txBody>
      </p:sp>
      <p:sp>
        <p:nvSpPr>
          <p:cNvPr id="3" name="Symbol zastępczy daty 2">
            <a:extLst>
              <a:ext uri="{FF2B5EF4-FFF2-40B4-BE49-F238E27FC236}">
                <a16:creationId xmlns:a16="http://schemas.microsoft.com/office/drawing/2014/main" id="{D3DA1F28-9BE2-3012-06CC-AC4B10ACEFCC}"/>
              </a:ext>
            </a:extLst>
          </p:cNvPr>
          <p:cNvSpPr>
            <a:spLocks noGrp="1"/>
          </p:cNvSpPr>
          <p:nvPr>
            <p:ph type="dt" sz="quarter" idx="1"/>
          </p:nvPr>
        </p:nvSpPr>
        <p:spPr>
          <a:xfrm>
            <a:off x="3883852" y="0"/>
            <a:ext cx="2972547" cy="494186"/>
          </a:xfrm>
          <a:prstGeom prst="rect">
            <a:avLst/>
          </a:prstGeom>
        </p:spPr>
        <p:txBody>
          <a:bodyPr vert="horz" lIns="91440" tIns="45720" rIns="91440" bIns="45720" rtlCol="0"/>
          <a:lstStyle>
            <a:lvl1pPr algn="r">
              <a:defRPr sz="1200"/>
            </a:lvl1pPr>
          </a:lstStyle>
          <a:p>
            <a:fld id="{6498C427-9003-45DA-88E7-CA0650D184F1}" type="datetimeFigureOut">
              <a:rPr lang="pl-PL" smtClean="0"/>
              <a:t>29.05.2024</a:t>
            </a:fld>
            <a:endParaRPr lang="pl-PL"/>
          </a:p>
        </p:txBody>
      </p:sp>
      <p:sp>
        <p:nvSpPr>
          <p:cNvPr id="4" name="Symbol zastępczy stopki 3">
            <a:extLst>
              <a:ext uri="{FF2B5EF4-FFF2-40B4-BE49-F238E27FC236}">
                <a16:creationId xmlns:a16="http://schemas.microsoft.com/office/drawing/2014/main" id="{AEDACF18-F5BD-0B00-B652-D4840C0A29D5}"/>
              </a:ext>
            </a:extLst>
          </p:cNvPr>
          <p:cNvSpPr>
            <a:spLocks noGrp="1"/>
          </p:cNvSpPr>
          <p:nvPr>
            <p:ph type="ftr" sz="quarter" idx="2"/>
          </p:nvPr>
        </p:nvSpPr>
        <p:spPr>
          <a:xfrm>
            <a:off x="0" y="9378477"/>
            <a:ext cx="2972547" cy="494186"/>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a:extLst>
              <a:ext uri="{FF2B5EF4-FFF2-40B4-BE49-F238E27FC236}">
                <a16:creationId xmlns:a16="http://schemas.microsoft.com/office/drawing/2014/main" id="{456BF18F-A0B3-06F3-C996-71589EEF8D08}"/>
              </a:ext>
            </a:extLst>
          </p:cNvPr>
          <p:cNvSpPr>
            <a:spLocks noGrp="1"/>
          </p:cNvSpPr>
          <p:nvPr>
            <p:ph type="sldNum" sz="quarter" idx="3"/>
          </p:nvPr>
        </p:nvSpPr>
        <p:spPr>
          <a:xfrm>
            <a:off x="3883852" y="9378477"/>
            <a:ext cx="2972547" cy="494186"/>
          </a:xfrm>
          <a:prstGeom prst="rect">
            <a:avLst/>
          </a:prstGeom>
        </p:spPr>
        <p:txBody>
          <a:bodyPr vert="horz" lIns="91440" tIns="45720" rIns="91440" bIns="45720" rtlCol="0" anchor="b"/>
          <a:lstStyle>
            <a:lvl1pPr algn="r">
              <a:defRPr sz="1200"/>
            </a:lvl1pPr>
          </a:lstStyle>
          <a:p>
            <a:fld id="{376D664F-8F79-4CA9-A3AF-D1A541465422}" type="slidenum">
              <a:rPr lang="pl-PL" smtClean="0"/>
              <a:t>‹#›</a:t>
            </a:fld>
            <a:endParaRPr lang="pl-PL"/>
          </a:p>
        </p:txBody>
      </p:sp>
    </p:spTree>
    <p:extLst>
      <p:ext uri="{BB962C8B-B14F-4D97-AF65-F5344CB8AC3E}">
        <p14:creationId xmlns:p14="http://schemas.microsoft.com/office/powerpoint/2010/main" val="15143011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2547" cy="49418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3852" y="0"/>
            <a:ext cx="2972547" cy="494186"/>
          </a:xfrm>
          <a:prstGeom prst="rect">
            <a:avLst/>
          </a:prstGeom>
        </p:spPr>
        <p:txBody>
          <a:bodyPr vert="horz" lIns="91440" tIns="45720" rIns="91440" bIns="45720" rtlCol="0"/>
          <a:lstStyle>
            <a:lvl1pPr algn="r">
              <a:defRPr sz="1200"/>
            </a:lvl1pPr>
          </a:lstStyle>
          <a:p>
            <a:fld id="{0A34720E-2941-45D3-8F9D-9478035FB7A9}" type="datetimeFigureOut">
              <a:rPr lang="pl-PL" smtClean="0"/>
              <a:t>29.05.2024</a:t>
            </a:fld>
            <a:endParaRPr lang="pl-PL"/>
          </a:p>
        </p:txBody>
      </p:sp>
      <p:sp>
        <p:nvSpPr>
          <p:cNvPr id="4" name="Symbol zastępczy obrazu slajdu 3"/>
          <p:cNvSpPr>
            <a:spLocks noGrp="1" noRot="1" noChangeAspect="1"/>
          </p:cNvSpPr>
          <p:nvPr>
            <p:ph type="sldImg" idx="2"/>
          </p:nvPr>
        </p:nvSpPr>
        <p:spPr>
          <a:xfrm>
            <a:off x="468313" y="1235075"/>
            <a:ext cx="5921375" cy="333057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480" y="4750815"/>
            <a:ext cx="5487041" cy="3887173"/>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378477"/>
            <a:ext cx="2972547" cy="494186"/>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3852" y="9378477"/>
            <a:ext cx="2972547" cy="494186"/>
          </a:xfrm>
          <a:prstGeom prst="rect">
            <a:avLst/>
          </a:prstGeom>
        </p:spPr>
        <p:txBody>
          <a:bodyPr vert="horz" lIns="91440" tIns="45720" rIns="91440" bIns="45720" rtlCol="0" anchor="b"/>
          <a:lstStyle>
            <a:lvl1pPr algn="r">
              <a:defRPr sz="1200"/>
            </a:lvl1pPr>
          </a:lstStyle>
          <a:p>
            <a:fld id="{B5171A6C-AF99-43E0-B0E1-1E534A4A72C8}" type="slidenum">
              <a:rPr lang="pl-PL" smtClean="0"/>
              <a:t>‹#›</a:t>
            </a:fld>
            <a:endParaRPr lang="pl-PL"/>
          </a:p>
        </p:txBody>
      </p:sp>
    </p:spTree>
    <p:extLst>
      <p:ext uri="{BB962C8B-B14F-4D97-AF65-F5344CB8AC3E}">
        <p14:creationId xmlns:p14="http://schemas.microsoft.com/office/powerpoint/2010/main" val="1756654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71A6C-AF99-43E0-B0E1-1E534A4A72C8}" type="slidenum">
              <a:rPr lang="pl-PL" smtClean="0"/>
              <a:t>1</a:t>
            </a:fld>
            <a:endParaRPr lang="pl-PL" dirty="0"/>
          </a:p>
        </p:txBody>
      </p:sp>
    </p:spTree>
    <p:extLst>
      <p:ext uri="{BB962C8B-B14F-4D97-AF65-F5344CB8AC3E}">
        <p14:creationId xmlns:p14="http://schemas.microsoft.com/office/powerpoint/2010/main" val="2254142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8588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33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1359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0315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5187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8689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3861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57970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9997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6410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23915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81524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30648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3124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73116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67174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50722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25151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61771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75465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3200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74736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50480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29671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83593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48677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52857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32688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28795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42039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18252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8296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8128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68629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72291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65096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139996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08499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37802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13747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05416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23983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9657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743110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89906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779694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467962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88032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86192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71749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49608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677081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295096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9103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986904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89179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340923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654936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B5171A6C-AF99-43E0-B0E1-1E534A4A72C8}" type="slidenum">
              <a:rPr lang="pl-PL" smtClean="0"/>
              <a:t>64</a:t>
            </a:fld>
            <a:endParaRPr lang="pl-PL"/>
          </a:p>
        </p:txBody>
      </p:sp>
    </p:spTree>
    <p:extLst>
      <p:ext uri="{BB962C8B-B14F-4D97-AF65-F5344CB8AC3E}">
        <p14:creationId xmlns:p14="http://schemas.microsoft.com/office/powerpoint/2010/main" val="641804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0558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3826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1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171A6C-AF99-43E0-B0E1-1E534A4A72C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pl-PL"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6624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D080A5-7BC0-AF1D-E33D-E5E4CE5CF63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745BBC3-AD0F-02CF-79CD-08462DD89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554A9334-99EB-7038-FACC-CED15B62E065}"/>
              </a:ext>
            </a:extLst>
          </p:cNvPr>
          <p:cNvSpPr>
            <a:spLocks noGrp="1"/>
          </p:cNvSpPr>
          <p:nvPr>
            <p:ph type="dt" sz="half" idx="10"/>
          </p:nvPr>
        </p:nvSpPr>
        <p:spPr/>
        <p:txBody>
          <a:bodyPr/>
          <a:lstStyle/>
          <a:p>
            <a:fld id="{E5533566-63FB-49BF-AC74-53E6B9E4942B}" type="datetime1">
              <a:rPr lang="pl-PL" smtClean="0"/>
              <a:t>29.05.2024</a:t>
            </a:fld>
            <a:endParaRPr lang="pl-PL"/>
          </a:p>
        </p:txBody>
      </p:sp>
      <p:sp>
        <p:nvSpPr>
          <p:cNvPr id="5" name="Symbol zastępczy stopki 4">
            <a:extLst>
              <a:ext uri="{FF2B5EF4-FFF2-40B4-BE49-F238E27FC236}">
                <a16:creationId xmlns:a16="http://schemas.microsoft.com/office/drawing/2014/main" id="{49E65D7A-48F6-B4AA-9C57-7D220D38F05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A414572-4C6E-FF82-BF7C-3D7CAAAFF863}"/>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664767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22A424-1BFA-C95D-30C8-4163685E96C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D99C732-5484-F0AD-FFAA-0F624D5E8C3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F467B8C-222A-C954-03E1-17CCF944D37C}"/>
              </a:ext>
            </a:extLst>
          </p:cNvPr>
          <p:cNvSpPr>
            <a:spLocks noGrp="1"/>
          </p:cNvSpPr>
          <p:nvPr>
            <p:ph type="dt" sz="half" idx="10"/>
          </p:nvPr>
        </p:nvSpPr>
        <p:spPr/>
        <p:txBody>
          <a:bodyPr/>
          <a:lstStyle/>
          <a:p>
            <a:fld id="{7F045458-20E3-4768-A524-848DDAE5AEB6}" type="datetime1">
              <a:rPr lang="pl-PL" smtClean="0"/>
              <a:t>29.05.2024</a:t>
            </a:fld>
            <a:endParaRPr lang="pl-PL"/>
          </a:p>
        </p:txBody>
      </p:sp>
      <p:sp>
        <p:nvSpPr>
          <p:cNvPr id="5" name="Symbol zastępczy stopki 4">
            <a:extLst>
              <a:ext uri="{FF2B5EF4-FFF2-40B4-BE49-F238E27FC236}">
                <a16:creationId xmlns:a16="http://schemas.microsoft.com/office/drawing/2014/main" id="{35393B96-DD1B-7A4F-8D21-1555C38A1CD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56064E-6ABD-9BC8-8C74-B6C72DBBF19F}"/>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30372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F3F3255-4DF0-E387-BF91-6542A12F29E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D875D8C-D28F-7D99-189F-4BBFDAF27A7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CF2EE79-4F50-EFB6-B3AD-B15D4A831D2B}"/>
              </a:ext>
            </a:extLst>
          </p:cNvPr>
          <p:cNvSpPr>
            <a:spLocks noGrp="1"/>
          </p:cNvSpPr>
          <p:nvPr>
            <p:ph type="dt" sz="half" idx="10"/>
          </p:nvPr>
        </p:nvSpPr>
        <p:spPr/>
        <p:txBody>
          <a:bodyPr/>
          <a:lstStyle/>
          <a:p>
            <a:fld id="{2985169F-5986-4A84-BB73-28D10D201BFF}" type="datetime1">
              <a:rPr lang="pl-PL" smtClean="0"/>
              <a:t>29.05.2024</a:t>
            </a:fld>
            <a:endParaRPr lang="pl-PL"/>
          </a:p>
        </p:txBody>
      </p:sp>
      <p:sp>
        <p:nvSpPr>
          <p:cNvPr id="5" name="Symbol zastępczy stopki 4">
            <a:extLst>
              <a:ext uri="{FF2B5EF4-FFF2-40B4-BE49-F238E27FC236}">
                <a16:creationId xmlns:a16="http://schemas.microsoft.com/office/drawing/2014/main" id="{5C198499-1B45-9160-7C32-4C9A0B116E1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CB2439F-553C-F6F5-9D8A-9C84ADB5A85E}"/>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90121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D080A5-7BC0-AF1D-E33D-E5E4CE5CF63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745BBC3-AD0F-02CF-79CD-08462DD89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554A9334-99EB-7038-FACC-CED15B62E065}"/>
              </a:ext>
            </a:extLst>
          </p:cNvPr>
          <p:cNvSpPr>
            <a:spLocks noGrp="1"/>
          </p:cNvSpPr>
          <p:nvPr>
            <p:ph type="dt" sz="half" idx="10"/>
          </p:nvPr>
        </p:nvSpPr>
        <p:spPr/>
        <p:txBody>
          <a:bodyPr/>
          <a:lstStyle/>
          <a:p>
            <a:fld id="{9C16BDCA-49A3-4E8D-A711-9C2DA4ADC12E}" type="datetime1">
              <a:rPr lang="pl-PL" smtClean="0"/>
              <a:t>29.05.2024</a:t>
            </a:fld>
            <a:endParaRPr lang="pl-PL"/>
          </a:p>
        </p:txBody>
      </p:sp>
      <p:sp>
        <p:nvSpPr>
          <p:cNvPr id="5" name="Symbol zastępczy stopki 4">
            <a:extLst>
              <a:ext uri="{FF2B5EF4-FFF2-40B4-BE49-F238E27FC236}">
                <a16:creationId xmlns:a16="http://schemas.microsoft.com/office/drawing/2014/main" id="{49E65D7A-48F6-B4AA-9C57-7D220D38F05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A414572-4C6E-FF82-BF7C-3D7CAAAFF863}"/>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87475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B6572-F9A0-FF73-A7AB-08997E6E292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61B7EFD-6AC1-F4F7-6109-E962287DE66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458F7E-4F70-4D2B-AE88-8F24F6FA67A5}"/>
              </a:ext>
            </a:extLst>
          </p:cNvPr>
          <p:cNvSpPr>
            <a:spLocks noGrp="1"/>
          </p:cNvSpPr>
          <p:nvPr>
            <p:ph type="dt" sz="half" idx="10"/>
          </p:nvPr>
        </p:nvSpPr>
        <p:spPr/>
        <p:txBody>
          <a:bodyPr/>
          <a:lstStyle/>
          <a:p>
            <a:fld id="{9453C534-667F-4CE8-9E30-482B7B8858BA}" type="datetime1">
              <a:rPr lang="pl-PL" smtClean="0"/>
              <a:t>29.05.2024</a:t>
            </a:fld>
            <a:endParaRPr lang="pl-PL"/>
          </a:p>
        </p:txBody>
      </p:sp>
      <p:sp>
        <p:nvSpPr>
          <p:cNvPr id="5" name="Symbol zastępczy stopki 4">
            <a:extLst>
              <a:ext uri="{FF2B5EF4-FFF2-40B4-BE49-F238E27FC236}">
                <a16:creationId xmlns:a16="http://schemas.microsoft.com/office/drawing/2014/main" id="{1AE4A75D-E4E8-6817-F2C2-7933BA85DFF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1C9166F-7722-6B3E-6763-CDBE37C9D660}"/>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037424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AF2CC3-326C-3C2C-A3F0-6D6CBE5E15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4A1C514E-7AA1-4864-4C54-D288D7C815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523B5B8-8A8A-3937-12C1-0C24E18242FA}"/>
              </a:ext>
            </a:extLst>
          </p:cNvPr>
          <p:cNvSpPr>
            <a:spLocks noGrp="1"/>
          </p:cNvSpPr>
          <p:nvPr>
            <p:ph type="dt" sz="half" idx="10"/>
          </p:nvPr>
        </p:nvSpPr>
        <p:spPr/>
        <p:txBody>
          <a:bodyPr/>
          <a:lstStyle/>
          <a:p>
            <a:fld id="{05B10618-53DC-40E1-9A90-06616A9700AB}" type="datetime1">
              <a:rPr lang="pl-PL" smtClean="0"/>
              <a:t>29.05.2024</a:t>
            </a:fld>
            <a:endParaRPr lang="pl-PL"/>
          </a:p>
        </p:txBody>
      </p:sp>
      <p:sp>
        <p:nvSpPr>
          <p:cNvPr id="5" name="Symbol zastępczy stopki 4">
            <a:extLst>
              <a:ext uri="{FF2B5EF4-FFF2-40B4-BE49-F238E27FC236}">
                <a16:creationId xmlns:a16="http://schemas.microsoft.com/office/drawing/2014/main" id="{37E4E188-692B-C907-97B8-D95073C1712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BA15346-0550-B861-5EE1-33EB37B0F0B7}"/>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911147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F37F1-62C6-51F3-75AD-C84592B327C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EB74071-5E12-8F9B-F2CA-A72FCA6888F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3BD937C-A01F-1EAE-35F9-1D588FC4A49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7F3F83D-F840-124D-041B-2745CDDDBB23}"/>
              </a:ext>
            </a:extLst>
          </p:cNvPr>
          <p:cNvSpPr>
            <a:spLocks noGrp="1"/>
          </p:cNvSpPr>
          <p:nvPr>
            <p:ph type="dt" sz="half" idx="10"/>
          </p:nvPr>
        </p:nvSpPr>
        <p:spPr/>
        <p:txBody>
          <a:bodyPr/>
          <a:lstStyle/>
          <a:p>
            <a:fld id="{004F8470-05DE-486D-A816-6767C0EFD6E5}" type="datetime1">
              <a:rPr lang="pl-PL" smtClean="0"/>
              <a:t>29.05.2024</a:t>
            </a:fld>
            <a:endParaRPr lang="pl-PL"/>
          </a:p>
        </p:txBody>
      </p:sp>
      <p:sp>
        <p:nvSpPr>
          <p:cNvPr id="6" name="Symbol zastępczy stopki 5">
            <a:extLst>
              <a:ext uri="{FF2B5EF4-FFF2-40B4-BE49-F238E27FC236}">
                <a16:creationId xmlns:a16="http://schemas.microsoft.com/office/drawing/2014/main" id="{8CEFBCD0-CBEC-EAE2-32AF-2D014883C7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358BF6-DB1F-AD4F-55E2-073A0829B36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845828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CE2C57-6508-E7A6-1A45-D8AB5FB7B71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CFC0062-2217-53EF-0A09-5CE50CA722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A555B19-AF3E-57E1-74B5-DBFC47F8B3B1}"/>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A48DAFA-7115-99EA-3B50-EE5F8CA044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32E0708-B86F-F655-ECDB-2E739D37A89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8B89426-B8E8-EB5C-0C9A-94DB60608089}"/>
              </a:ext>
            </a:extLst>
          </p:cNvPr>
          <p:cNvSpPr>
            <a:spLocks noGrp="1"/>
          </p:cNvSpPr>
          <p:nvPr>
            <p:ph type="dt" sz="half" idx="10"/>
          </p:nvPr>
        </p:nvSpPr>
        <p:spPr/>
        <p:txBody>
          <a:bodyPr/>
          <a:lstStyle/>
          <a:p>
            <a:fld id="{60CF6058-89D1-41CC-B421-2F18851CDCFF}" type="datetime1">
              <a:rPr lang="pl-PL" smtClean="0"/>
              <a:t>29.05.2024</a:t>
            </a:fld>
            <a:endParaRPr lang="pl-PL"/>
          </a:p>
        </p:txBody>
      </p:sp>
      <p:sp>
        <p:nvSpPr>
          <p:cNvPr id="8" name="Symbol zastępczy stopki 7">
            <a:extLst>
              <a:ext uri="{FF2B5EF4-FFF2-40B4-BE49-F238E27FC236}">
                <a16:creationId xmlns:a16="http://schemas.microsoft.com/office/drawing/2014/main" id="{43A7A712-5D66-6FD9-59B2-07F72A00A51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2AB34FFA-B2DC-C6D5-E083-771F241B77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0470178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F34AF3-1A04-F971-5570-4736D863F06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FF8DCC0-D770-7117-09BA-22AA263A6FEF}"/>
              </a:ext>
            </a:extLst>
          </p:cNvPr>
          <p:cNvSpPr>
            <a:spLocks noGrp="1"/>
          </p:cNvSpPr>
          <p:nvPr>
            <p:ph type="dt" sz="half" idx="10"/>
          </p:nvPr>
        </p:nvSpPr>
        <p:spPr/>
        <p:txBody>
          <a:bodyPr/>
          <a:lstStyle/>
          <a:p>
            <a:fld id="{7F467CB6-DF45-49EF-BA9B-174AFE1C2639}" type="datetime1">
              <a:rPr lang="pl-PL" smtClean="0"/>
              <a:t>29.05.2024</a:t>
            </a:fld>
            <a:endParaRPr lang="pl-PL"/>
          </a:p>
        </p:txBody>
      </p:sp>
      <p:sp>
        <p:nvSpPr>
          <p:cNvPr id="4" name="Symbol zastępczy stopki 3">
            <a:extLst>
              <a:ext uri="{FF2B5EF4-FFF2-40B4-BE49-F238E27FC236}">
                <a16:creationId xmlns:a16="http://schemas.microsoft.com/office/drawing/2014/main" id="{CE35B751-A797-0C2A-655C-A7907F4AC3D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1B3C258-EF29-97E4-D1B5-2F6C0C26E428}"/>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2396292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D6BFF07-99B5-4F59-98DB-8844CB2B0DCE}"/>
              </a:ext>
            </a:extLst>
          </p:cNvPr>
          <p:cNvSpPr>
            <a:spLocks noGrp="1"/>
          </p:cNvSpPr>
          <p:nvPr>
            <p:ph type="dt" sz="half" idx="10"/>
          </p:nvPr>
        </p:nvSpPr>
        <p:spPr/>
        <p:txBody>
          <a:bodyPr/>
          <a:lstStyle/>
          <a:p>
            <a:fld id="{8D7A60D3-A862-42C3-AD26-FC95D5362069}" type="datetime1">
              <a:rPr lang="pl-PL" smtClean="0"/>
              <a:t>29.05.2024</a:t>
            </a:fld>
            <a:endParaRPr lang="pl-PL"/>
          </a:p>
        </p:txBody>
      </p:sp>
      <p:sp>
        <p:nvSpPr>
          <p:cNvPr id="3" name="Symbol zastępczy stopki 2">
            <a:extLst>
              <a:ext uri="{FF2B5EF4-FFF2-40B4-BE49-F238E27FC236}">
                <a16:creationId xmlns:a16="http://schemas.microsoft.com/office/drawing/2014/main" id="{D2F79976-E84C-4F28-A83C-95C5A361C96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F8522A4D-CC0B-86B0-FDCE-9DCAB50A31E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531585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211A4D-0956-0AD1-2047-BC933A2E87C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87CAD9D-5FE6-9996-C7C7-F0379542A1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CC9FD75-4D57-5A30-F781-666116832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5E214B4-1DFB-EF71-E7D7-301DA1B7C02E}"/>
              </a:ext>
            </a:extLst>
          </p:cNvPr>
          <p:cNvSpPr>
            <a:spLocks noGrp="1"/>
          </p:cNvSpPr>
          <p:nvPr>
            <p:ph type="dt" sz="half" idx="10"/>
          </p:nvPr>
        </p:nvSpPr>
        <p:spPr/>
        <p:txBody>
          <a:bodyPr/>
          <a:lstStyle/>
          <a:p>
            <a:fld id="{851045A7-2127-4A8B-85A8-5993975B9C2D}" type="datetime1">
              <a:rPr lang="pl-PL" smtClean="0"/>
              <a:t>29.05.2024</a:t>
            </a:fld>
            <a:endParaRPr lang="pl-PL"/>
          </a:p>
        </p:txBody>
      </p:sp>
      <p:sp>
        <p:nvSpPr>
          <p:cNvPr id="6" name="Symbol zastępczy stopki 5">
            <a:extLst>
              <a:ext uri="{FF2B5EF4-FFF2-40B4-BE49-F238E27FC236}">
                <a16:creationId xmlns:a16="http://schemas.microsoft.com/office/drawing/2014/main" id="{33C71AD1-2049-6084-6013-B459ACF42A2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3AB7841-212B-D6DA-7859-DA34D0B9CE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1605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B6572-F9A0-FF73-A7AB-08997E6E292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61B7EFD-6AC1-F4F7-6109-E962287DE66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458F7E-4F70-4D2B-AE88-8F24F6FA67A5}"/>
              </a:ext>
            </a:extLst>
          </p:cNvPr>
          <p:cNvSpPr>
            <a:spLocks noGrp="1"/>
          </p:cNvSpPr>
          <p:nvPr>
            <p:ph type="dt" sz="half" idx="10"/>
          </p:nvPr>
        </p:nvSpPr>
        <p:spPr/>
        <p:txBody>
          <a:bodyPr/>
          <a:lstStyle/>
          <a:p>
            <a:fld id="{A6EF7CAD-D164-4CC1-8E07-E859554D3EF1}" type="datetime1">
              <a:rPr lang="pl-PL" smtClean="0"/>
              <a:t>29.05.2024</a:t>
            </a:fld>
            <a:endParaRPr lang="pl-PL"/>
          </a:p>
        </p:txBody>
      </p:sp>
      <p:sp>
        <p:nvSpPr>
          <p:cNvPr id="5" name="Symbol zastępczy stopki 4">
            <a:extLst>
              <a:ext uri="{FF2B5EF4-FFF2-40B4-BE49-F238E27FC236}">
                <a16:creationId xmlns:a16="http://schemas.microsoft.com/office/drawing/2014/main" id="{1AE4A75D-E4E8-6817-F2C2-7933BA85DFF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1C9166F-7722-6B3E-6763-CDBE37C9D660}"/>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0005808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FEF707-7135-77F8-9892-B4B6ACEDD6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DC64937-6812-B9FC-EAC0-4FB84DBF8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C0A8A7F-5846-3F3A-28D4-BA61880AA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92F07CA-CD4D-D3A6-EF31-155402A2C667}"/>
              </a:ext>
            </a:extLst>
          </p:cNvPr>
          <p:cNvSpPr>
            <a:spLocks noGrp="1"/>
          </p:cNvSpPr>
          <p:nvPr>
            <p:ph type="dt" sz="half" idx="10"/>
          </p:nvPr>
        </p:nvSpPr>
        <p:spPr/>
        <p:txBody>
          <a:bodyPr/>
          <a:lstStyle/>
          <a:p>
            <a:fld id="{1A69A684-549E-45CE-AEFF-7C3A691F17FC}" type="datetime1">
              <a:rPr lang="pl-PL" smtClean="0"/>
              <a:t>29.05.2024</a:t>
            </a:fld>
            <a:endParaRPr lang="pl-PL"/>
          </a:p>
        </p:txBody>
      </p:sp>
      <p:sp>
        <p:nvSpPr>
          <p:cNvPr id="6" name="Symbol zastępczy stopki 5">
            <a:extLst>
              <a:ext uri="{FF2B5EF4-FFF2-40B4-BE49-F238E27FC236}">
                <a16:creationId xmlns:a16="http://schemas.microsoft.com/office/drawing/2014/main" id="{2FD89124-E464-E0DD-1915-EBAA87E8B6D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3925FFD-C763-117C-8035-DE693E64CBF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957982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22A424-1BFA-C95D-30C8-4163685E96C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D99C732-5484-F0AD-FFAA-0F624D5E8C3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F467B8C-222A-C954-03E1-17CCF944D37C}"/>
              </a:ext>
            </a:extLst>
          </p:cNvPr>
          <p:cNvSpPr>
            <a:spLocks noGrp="1"/>
          </p:cNvSpPr>
          <p:nvPr>
            <p:ph type="dt" sz="half" idx="10"/>
          </p:nvPr>
        </p:nvSpPr>
        <p:spPr/>
        <p:txBody>
          <a:bodyPr/>
          <a:lstStyle/>
          <a:p>
            <a:fld id="{304A2AB8-DC47-4A35-AA43-749C73287733}" type="datetime1">
              <a:rPr lang="pl-PL" smtClean="0"/>
              <a:t>29.05.2024</a:t>
            </a:fld>
            <a:endParaRPr lang="pl-PL"/>
          </a:p>
        </p:txBody>
      </p:sp>
      <p:sp>
        <p:nvSpPr>
          <p:cNvPr id="5" name="Symbol zastępczy stopki 4">
            <a:extLst>
              <a:ext uri="{FF2B5EF4-FFF2-40B4-BE49-F238E27FC236}">
                <a16:creationId xmlns:a16="http://schemas.microsoft.com/office/drawing/2014/main" id="{35393B96-DD1B-7A4F-8D21-1555C38A1CD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56064E-6ABD-9BC8-8C74-B6C72DBBF19F}"/>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7801440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F3F3255-4DF0-E387-BF91-6542A12F29E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D875D8C-D28F-7D99-189F-4BBFDAF27A7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CF2EE79-4F50-EFB6-B3AD-B15D4A831D2B}"/>
              </a:ext>
            </a:extLst>
          </p:cNvPr>
          <p:cNvSpPr>
            <a:spLocks noGrp="1"/>
          </p:cNvSpPr>
          <p:nvPr>
            <p:ph type="dt" sz="half" idx="10"/>
          </p:nvPr>
        </p:nvSpPr>
        <p:spPr/>
        <p:txBody>
          <a:bodyPr/>
          <a:lstStyle/>
          <a:p>
            <a:fld id="{2CFDDBA0-3541-4DD1-8EF7-D98B9FBBA1A6}" type="datetime1">
              <a:rPr lang="pl-PL" smtClean="0"/>
              <a:t>29.05.2024</a:t>
            </a:fld>
            <a:endParaRPr lang="pl-PL"/>
          </a:p>
        </p:txBody>
      </p:sp>
      <p:sp>
        <p:nvSpPr>
          <p:cNvPr id="5" name="Symbol zastępczy stopki 4">
            <a:extLst>
              <a:ext uri="{FF2B5EF4-FFF2-40B4-BE49-F238E27FC236}">
                <a16:creationId xmlns:a16="http://schemas.microsoft.com/office/drawing/2014/main" id="{5C198499-1B45-9160-7C32-4C9A0B116E1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CB2439F-553C-F6F5-9D8A-9C84ADB5A85E}"/>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8116819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D080A5-7BC0-AF1D-E33D-E5E4CE5CF63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745BBC3-AD0F-02CF-79CD-08462DD89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554A9334-99EB-7038-FACC-CED15B62E065}"/>
              </a:ext>
            </a:extLst>
          </p:cNvPr>
          <p:cNvSpPr>
            <a:spLocks noGrp="1"/>
          </p:cNvSpPr>
          <p:nvPr>
            <p:ph type="dt" sz="half" idx="10"/>
          </p:nvPr>
        </p:nvSpPr>
        <p:spPr>
          <a:xfrm>
            <a:off x="838200" y="6356350"/>
            <a:ext cx="2743200" cy="365125"/>
          </a:xfrm>
          <a:prstGeom prst="rect">
            <a:avLst/>
          </a:prstGeom>
        </p:spPr>
        <p:txBody>
          <a:bodyPr/>
          <a:lstStyle/>
          <a:p>
            <a:fld id="{E5533566-63FB-49BF-AC74-53E6B9E4942B}" type="datetime1">
              <a:rPr lang="pl-PL" smtClean="0"/>
              <a:t>29.05.2024</a:t>
            </a:fld>
            <a:endParaRPr lang="pl-PL"/>
          </a:p>
        </p:txBody>
      </p:sp>
      <p:sp>
        <p:nvSpPr>
          <p:cNvPr id="5" name="Symbol zastępczy stopki 4">
            <a:extLst>
              <a:ext uri="{FF2B5EF4-FFF2-40B4-BE49-F238E27FC236}">
                <a16:creationId xmlns:a16="http://schemas.microsoft.com/office/drawing/2014/main" id="{49E65D7A-48F6-B4AA-9C57-7D220D38F053}"/>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6" name="Symbol zastępczy numeru slajdu 5">
            <a:extLst>
              <a:ext uri="{FF2B5EF4-FFF2-40B4-BE49-F238E27FC236}">
                <a16:creationId xmlns:a16="http://schemas.microsoft.com/office/drawing/2014/main" id="{7A414572-4C6E-FF82-BF7C-3D7CAAAFF863}"/>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9310700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EB6572-F9A0-FF73-A7AB-08997E6E292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61B7EFD-6AC1-F4F7-6109-E962287DE66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458F7E-4F70-4D2B-AE88-8F24F6FA67A5}"/>
              </a:ext>
            </a:extLst>
          </p:cNvPr>
          <p:cNvSpPr>
            <a:spLocks noGrp="1"/>
          </p:cNvSpPr>
          <p:nvPr>
            <p:ph type="dt" sz="half" idx="10"/>
          </p:nvPr>
        </p:nvSpPr>
        <p:spPr>
          <a:xfrm>
            <a:off x="838200" y="6356350"/>
            <a:ext cx="2743200" cy="365125"/>
          </a:xfrm>
          <a:prstGeom prst="rect">
            <a:avLst/>
          </a:prstGeom>
        </p:spPr>
        <p:txBody>
          <a:bodyPr/>
          <a:lstStyle/>
          <a:p>
            <a:fld id="{A6EF7CAD-D164-4CC1-8E07-E859554D3EF1}" type="datetime1">
              <a:rPr lang="pl-PL" smtClean="0"/>
              <a:t>29.05.2024</a:t>
            </a:fld>
            <a:endParaRPr lang="pl-PL"/>
          </a:p>
        </p:txBody>
      </p:sp>
      <p:sp>
        <p:nvSpPr>
          <p:cNvPr id="5" name="Symbol zastępczy stopki 4">
            <a:extLst>
              <a:ext uri="{FF2B5EF4-FFF2-40B4-BE49-F238E27FC236}">
                <a16:creationId xmlns:a16="http://schemas.microsoft.com/office/drawing/2014/main" id="{1AE4A75D-E4E8-6817-F2C2-7933BA85DFF7}"/>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6" name="Symbol zastępczy numeru slajdu 5">
            <a:extLst>
              <a:ext uri="{FF2B5EF4-FFF2-40B4-BE49-F238E27FC236}">
                <a16:creationId xmlns:a16="http://schemas.microsoft.com/office/drawing/2014/main" id="{41C9166F-7722-6B3E-6763-CDBE37C9D660}"/>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41715785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AF2CC3-326C-3C2C-A3F0-6D6CBE5E15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4A1C514E-7AA1-4864-4C54-D288D7C815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523B5B8-8A8A-3937-12C1-0C24E18242FA}"/>
              </a:ext>
            </a:extLst>
          </p:cNvPr>
          <p:cNvSpPr>
            <a:spLocks noGrp="1"/>
          </p:cNvSpPr>
          <p:nvPr>
            <p:ph type="dt" sz="half" idx="10"/>
          </p:nvPr>
        </p:nvSpPr>
        <p:spPr>
          <a:xfrm>
            <a:off x="838200" y="6356350"/>
            <a:ext cx="2743200" cy="365125"/>
          </a:xfrm>
          <a:prstGeom prst="rect">
            <a:avLst/>
          </a:prstGeom>
        </p:spPr>
        <p:txBody>
          <a:bodyPr/>
          <a:lstStyle/>
          <a:p>
            <a:fld id="{E7E6B8A6-46D7-4D91-B833-77CCA2741F27}" type="datetime1">
              <a:rPr lang="pl-PL" smtClean="0"/>
              <a:t>29.05.2024</a:t>
            </a:fld>
            <a:endParaRPr lang="pl-PL"/>
          </a:p>
        </p:txBody>
      </p:sp>
      <p:sp>
        <p:nvSpPr>
          <p:cNvPr id="5" name="Symbol zastępczy stopki 4">
            <a:extLst>
              <a:ext uri="{FF2B5EF4-FFF2-40B4-BE49-F238E27FC236}">
                <a16:creationId xmlns:a16="http://schemas.microsoft.com/office/drawing/2014/main" id="{37E4E188-692B-C907-97B8-D95073C17122}"/>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6" name="Symbol zastępczy numeru slajdu 5">
            <a:extLst>
              <a:ext uri="{FF2B5EF4-FFF2-40B4-BE49-F238E27FC236}">
                <a16:creationId xmlns:a16="http://schemas.microsoft.com/office/drawing/2014/main" id="{3BA15346-0550-B861-5EE1-33EB37B0F0B7}"/>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2456870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F37F1-62C6-51F3-75AD-C84592B327C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EB74071-5E12-8F9B-F2CA-A72FCA6888F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3BD937C-A01F-1EAE-35F9-1D588FC4A49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7F3F83D-F840-124D-041B-2745CDDDBB23}"/>
              </a:ext>
            </a:extLst>
          </p:cNvPr>
          <p:cNvSpPr>
            <a:spLocks noGrp="1"/>
          </p:cNvSpPr>
          <p:nvPr>
            <p:ph type="dt" sz="half" idx="10"/>
          </p:nvPr>
        </p:nvSpPr>
        <p:spPr>
          <a:xfrm>
            <a:off x="838200" y="6356350"/>
            <a:ext cx="2743200" cy="365125"/>
          </a:xfrm>
          <a:prstGeom prst="rect">
            <a:avLst/>
          </a:prstGeom>
        </p:spPr>
        <p:txBody>
          <a:bodyPr/>
          <a:lstStyle/>
          <a:p>
            <a:fld id="{BD9EB02E-A609-4F4D-8587-DA03B863E568}" type="datetime1">
              <a:rPr lang="pl-PL" smtClean="0"/>
              <a:t>29.05.2024</a:t>
            </a:fld>
            <a:endParaRPr lang="pl-PL"/>
          </a:p>
        </p:txBody>
      </p:sp>
      <p:sp>
        <p:nvSpPr>
          <p:cNvPr id="6" name="Symbol zastępczy stopki 5">
            <a:extLst>
              <a:ext uri="{FF2B5EF4-FFF2-40B4-BE49-F238E27FC236}">
                <a16:creationId xmlns:a16="http://schemas.microsoft.com/office/drawing/2014/main" id="{8CEFBCD0-CBEC-EAE2-32AF-2D014883C71F}"/>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7" name="Symbol zastępczy numeru slajdu 6">
            <a:extLst>
              <a:ext uri="{FF2B5EF4-FFF2-40B4-BE49-F238E27FC236}">
                <a16:creationId xmlns:a16="http://schemas.microsoft.com/office/drawing/2014/main" id="{4B358BF6-DB1F-AD4F-55E2-073A0829B36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6871746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CE2C57-6508-E7A6-1A45-D8AB5FB7B71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CFC0062-2217-53EF-0A09-5CE50CA722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A555B19-AF3E-57E1-74B5-DBFC47F8B3B1}"/>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A48DAFA-7115-99EA-3B50-EE5F8CA044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32E0708-B86F-F655-ECDB-2E739D37A89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8B89426-B8E8-EB5C-0C9A-94DB60608089}"/>
              </a:ext>
            </a:extLst>
          </p:cNvPr>
          <p:cNvSpPr>
            <a:spLocks noGrp="1"/>
          </p:cNvSpPr>
          <p:nvPr>
            <p:ph type="dt" sz="half" idx="10"/>
          </p:nvPr>
        </p:nvSpPr>
        <p:spPr>
          <a:xfrm>
            <a:off x="838200" y="6356350"/>
            <a:ext cx="2743200" cy="365125"/>
          </a:xfrm>
          <a:prstGeom prst="rect">
            <a:avLst/>
          </a:prstGeom>
        </p:spPr>
        <p:txBody>
          <a:bodyPr/>
          <a:lstStyle/>
          <a:p>
            <a:fld id="{67E0C6A7-05C5-4423-A75C-06CF98E56C6F}" type="datetime1">
              <a:rPr lang="pl-PL" smtClean="0"/>
              <a:t>29.05.2024</a:t>
            </a:fld>
            <a:endParaRPr lang="pl-PL"/>
          </a:p>
        </p:txBody>
      </p:sp>
      <p:sp>
        <p:nvSpPr>
          <p:cNvPr id="8" name="Symbol zastępczy stopki 7">
            <a:extLst>
              <a:ext uri="{FF2B5EF4-FFF2-40B4-BE49-F238E27FC236}">
                <a16:creationId xmlns:a16="http://schemas.microsoft.com/office/drawing/2014/main" id="{43A7A712-5D66-6FD9-59B2-07F72A00A511}"/>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9" name="Symbol zastępczy numeru slajdu 8">
            <a:extLst>
              <a:ext uri="{FF2B5EF4-FFF2-40B4-BE49-F238E27FC236}">
                <a16:creationId xmlns:a16="http://schemas.microsoft.com/office/drawing/2014/main" id="{2AB34FFA-B2DC-C6D5-E083-771F241B77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0079644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F34AF3-1A04-F971-5570-4736D863F06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FF8DCC0-D770-7117-09BA-22AA263A6FEF}"/>
              </a:ext>
            </a:extLst>
          </p:cNvPr>
          <p:cNvSpPr>
            <a:spLocks noGrp="1"/>
          </p:cNvSpPr>
          <p:nvPr>
            <p:ph type="dt" sz="half" idx="10"/>
          </p:nvPr>
        </p:nvSpPr>
        <p:spPr>
          <a:xfrm>
            <a:off x="838200" y="6356350"/>
            <a:ext cx="2743200" cy="365125"/>
          </a:xfrm>
          <a:prstGeom prst="rect">
            <a:avLst/>
          </a:prstGeom>
        </p:spPr>
        <p:txBody>
          <a:bodyPr/>
          <a:lstStyle/>
          <a:p>
            <a:fld id="{C4CC6BE8-0112-47B2-9C0B-6C7791BB9667}" type="datetime1">
              <a:rPr lang="pl-PL" smtClean="0"/>
              <a:t>29.05.2024</a:t>
            </a:fld>
            <a:endParaRPr lang="pl-PL"/>
          </a:p>
        </p:txBody>
      </p:sp>
      <p:sp>
        <p:nvSpPr>
          <p:cNvPr id="4" name="Symbol zastępczy stopki 3">
            <a:extLst>
              <a:ext uri="{FF2B5EF4-FFF2-40B4-BE49-F238E27FC236}">
                <a16:creationId xmlns:a16="http://schemas.microsoft.com/office/drawing/2014/main" id="{CE35B751-A797-0C2A-655C-A7907F4AC3D1}"/>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5" name="Symbol zastępczy numeru slajdu 4">
            <a:extLst>
              <a:ext uri="{FF2B5EF4-FFF2-40B4-BE49-F238E27FC236}">
                <a16:creationId xmlns:a16="http://schemas.microsoft.com/office/drawing/2014/main" id="{31B3C258-EF29-97E4-D1B5-2F6C0C26E428}"/>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40232133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D6BFF07-99B5-4F59-98DB-8844CB2B0DCE}"/>
              </a:ext>
            </a:extLst>
          </p:cNvPr>
          <p:cNvSpPr>
            <a:spLocks noGrp="1"/>
          </p:cNvSpPr>
          <p:nvPr>
            <p:ph type="dt" sz="half" idx="10"/>
          </p:nvPr>
        </p:nvSpPr>
        <p:spPr>
          <a:xfrm>
            <a:off x="838200" y="6356350"/>
            <a:ext cx="2743200" cy="365125"/>
          </a:xfrm>
          <a:prstGeom prst="rect">
            <a:avLst/>
          </a:prstGeom>
        </p:spPr>
        <p:txBody>
          <a:bodyPr/>
          <a:lstStyle/>
          <a:p>
            <a:fld id="{A6D5CE89-997E-4E57-A674-CB837EF8951B}" type="datetime1">
              <a:rPr lang="pl-PL" smtClean="0"/>
              <a:t>29.05.2024</a:t>
            </a:fld>
            <a:endParaRPr lang="pl-PL"/>
          </a:p>
        </p:txBody>
      </p:sp>
      <p:sp>
        <p:nvSpPr>
          <p:cNvPr id="3" name="Symbol zastępczy stopki 2">
            <a:extLst>
              <a:ext uri="{FF2B5EF4-FFF2-40B4-BE49-F238E27FC236}">
                <a16:creationId xmlns:a16="http://schemas.microsoft.com/office/drawing/2014/main" id="{D2F79976-E84C-4F28-A83C-95C5A361C96C}"/>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4" name="Symbol zastępczy numeru slajdu 3">
            <a:extLst>
              <a:ext uri="{FF2B5EF4-FFF2-40B4-BE49-F238E27FC236}">
                <a16:creationId xmlns:a16="http://schemas.microsoft.com/office/drawing/2014/main" id="{F8522A4D-CC0B-86B0-FDCE-9DCAB50A31E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4056430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AF2CC3-326C-3C2C-A3F0-6D6CBE5E153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4A1C514E-7AA1-4864-4C54-D288D7C815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D523B5B8-8A8A-3937-12C1-0C24E18242FA}"/>
              </a:ext>
            </a:extLst>
          </p:cNvPr>
          <p:cNvSpPr>
            <a:spLocks noGrp="1"/>
          </p:cNvSpPr>
          <p:nvPr>
            <p:ph type="dt" sz="half" idx="10"/>
          </p:nvPr>
        </p:nvSpPr>
        <p:spPr/>
        <p:txBody>
          <a:bodyPr/>
          <a:lstStyle/>
          <a:p>
            <a:fld id="{E7E6B8A6-46D7-4D91-B833-77CCA2741F27}" type="datetime1">
              <a:rPr lang="pl-PL" smtClean="0"/>
              <a:t>29.05.2024</a:t>
            </a:fld>
            <a:endParaRPr lang="pl-PL"/>
          </a:p>
        </p:txBody>
      </p:sp>
      <p:sp>
        <p:nvSpPr>
          <p:cNvPr id="5" name="Symbol zastępczy stopki 4">
            <a:extLst>
              <a:ext uri="{FF2B5EF4-FFF2-40B4-BE49-F238E27FC236}">
                <a16:creationId xmlns:a16="http://schemas.microsoft.com/office/drawing/2014/main" id="{37E4E188-692B-C907-97B8-D95073C1712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BA15346-0550-B861-5EE1-33EB37B0F0B7}"/>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30901489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211A4D-0956-0AD1-2047-BC933A2E87C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87CAD9D-5FE6-9996-C7C7-F0379542A1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CC9FD75-4D57-5A30-F781-666116832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5E214B4-1DFB-EF71-E7D7-301DA1B7C02E}"/>
              </a:ext>
            </a:extLst>
          </p:cNvPr>
          <p:cNvSpPr>
            <a:spLocks noGrp="1"/>
          </p:cNvSpPr>
          <p:nvPr>
            <p:ph type="dt" sz="half" idx="10"/>
          </p:nvPr>
        </p:nvSpPr>
        <p:spPr>
          <a:xfrm>
            <a:off x="838200" y="6356350"/>
            <a:ext cx="2743200" cy="365125"/>
          </a:xfrm>
          <a:prstGeom prst="rect">
            <a:avLst/>
          </a:prstGeom>
        </p:spPr>
        <p:txBody>
          <a:bodyPr/>
          <a:lstStyle/>
          <a:p>
            <a:fld id="{633423CB-B8CD-4C34-9A0D-2BDABC44D3EC}" type="datetime1">
              <a:rPr lang="pl-PL" smtClean="0"/>
              <a:t>29.05.2024</a:t>
            </a:fld>
            <a:endParaRPr lang="pl-PL"/>
          </a:p>
        </p:txBody>
      </p:sp>
      <p:sp>
        <p:nvSpPr>
          <p:cNvPr id="6" name="Symbol zastępczy stopki 5">
            <a:extLst>
              <a:ext uri="{FF2B5EF4-FFF2-40B4-BE49-F238E27FC236}">
                <a16:creationId xmlns:a16="http://schemas.microsoft.com/office/drawing/2014/main" id="{33C71AD1-2049-6084-6013-B459ACF42A2D}"/>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7" name="Symbol zastępczy numeru slajdu 6">
            <a:extLst>
              <a:ext uri="{FF2B5EF4-FFF2-40B4-BE49-F238E27FC236}">
                <a16:creationId xmlns:a16="http://schemas.microsoft.com/office/drawing/2014/main" id="{B3AB7841-212B-D6DA-7859-DA34D0B9CE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9083300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FEF707-7135-77F8-9892-B4B6ACEDD6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DC64937-6812-B9FC-EAC0-4FB84DBF8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C0A8A7F-5846-3F3A-28D4-BA61880AA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92F07CA-CD4D-D3A6-EF31-155402A2C667}"/>
              </a:ext>
            </a:extLst>
          </p:cNvPr>
          <p:cNvSpPr>
            <a:spLocks noGrp="1"/>
          </p:cNvSpPr>
          <p:nvPr>
            <p:ph type="dt" sz="half" idx="10"/>
          </p:nvPr>
        </p:nvSpPr>
        <p:spPr>
          <a:xfrm>
            <a:off x="838200" y="6356350"/>
            <a:ext cx="2743200" cy="365125"/>
          </a:xfrm>
          <a:prstGeom prst="rect">
            <a:avLst/>
          </a:prstGeom>
        </p:spPr>
        <p:txBody>
          <a:bodyPr/>
          <a:lstStyle/>
          <a:p>
            <a:fld id="{77FE8835-3F22-4F43-B41B-D408D688754A}" type="datetime1">
              <a:rPr lang="pl-PL" smtClean="0"/>
              <a:t>29.05.2024</a:t>
            </a:fld>
            <a:endParaRPr lang="pl-PL"/>
          </a:p>
        </p:txBody>
      </p:sp>
      <p:sp>
        <p:nvSpPr>
          <p:cNvPr id="6" name="Symbol zastępczy stopki 5">
            <a:extLst>
              <a:ext uri="{FF2B5EF4-FFF2-40B4-BE49-F238E27FC236}">
                <a16:creationId xmlns:a16="http://schemas.microsoft.com/office/drawing/2014/main" id="{2FD89124-E464-E0DD-1915-EBAA87E8B6DC}"/>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7" name="Symbol zastępczy numeru slajdu 6">
            <a:extLst>
              <a:ext uri="{FF2B5EF4-FFF2-40B4-BE49-F238E27FC236}">
                <a16:creationId xmlns:a16="http://schemas.microsoft.com/office/drawing/2014/main" id="{33925FFD-C763-117C-8035-DE693E64CBF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9146232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22A424-1BFA-C95D-30C8-4163685E96CD}"/>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D99C732-5484-F0AD-FFAA-0F624D5E8C3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F467B8C-222A-C954-03E1-17CCF944D37C}"/>
              </a:ext>
            </a:extLst>
          </p:cNvPr>
          <p:cNvSpPr>
            <a:spLocks noGrp="1"/>
          </p:cNvSpPr>
          <p:nvPr>
            <p:ph type="dt" sz="half" idx="10"/>
          </p:nvPr>
        </p:nvSpPr>
        <p:spPr>
          <a:xfrm>
            <a:off x="838200" y="6356350"/>
            <a:ext cx="2743200" cy="365125"/>
          </a:xfrm>
          <a:prstGeom prst="rect">
            <a:avLst/>
          </a:prstGeom>
        </p:spPr>
        <p:txBody>
          <a:bodyPr/>
          <a:lstStyle/>
          <a:p>
            <a:fld id="{7F045458-20E3-4768-A524-848DDAE5AEB6}" type="datetime1">
              <a:rPr lang="pl-PL" smtClean="0"/>
              <a:t>29.05.2024</a:t>
            </a:fld>
            <a:endParaRPr lang="pl-PL"/>
          </a:p>
        </p:txBody>
      </p:sp>
      <p:sp>
        <p:nvSpPr>
          <p:cNvPr id="5" name="Symbol zastępczy stopki 4">
            <a:extLst>
              <a:ext uri="{FF2B5EF4-FFF2-40B4-BE49-F238E27FC236}">
                <a16:creationId xmlns:a16="http://schemas.microsoft.com/office/drawing/2014/main" id="{35393B96-DD1B-7A4F-8D21-1555C38A1CDA}"/>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6" name="Symbol zastępczy numeru slajdu 5">
            <a:extLst>
              <a:ext uri="{FF2B5EF4-FFF2-40B4-BE49-F238E27FC236}">
                <a16:creationId xmlns:a16="http://schemas.microsoft.com/office/drawing/2014/main" id="{1056064E-6ABD-9BC8-8C74-B6C72DBBF19F}"/>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721334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F3F3255-4DF0-E387-BF91-6542A12F29E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D875D8C-D28F-7D99-189F-4BBFDAF27A7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CF2EE79-4F50-EFB6-B3AD-B15D4A831D2B}"/>
              </a:ext>
            </a:extLst>
          </p:cNvPr>
          <p:cNvSpPr>
            <a:spLocks noGrp="1"/>
          </p:cNvSpPr>
          <p:nvPr>
            <p:ph type="dt" sz="half" idx="10"/>
          </p:nvPr>
        </p:nvSpPr>
        <p:spPr>
          <a:xfrm>
            <a:off x="838200" y="6356350"/>
            <a:ext cx="2743200" cy="365125"/>
          </a:xfrm>
          <a:prstGeom prst="rect">
            <a:avLst/>
          </a:prstGeom>
        </p:spPr>
        <p:txBody>
          <a:bodyPr/>
          <a:lstStyle/>
          <a:p>
            <a:fld id="{2985169F-5986-4A84-BB73-28D10D201BFF}" type="datetime1">
              <a:rPr lang="pl-PL" smtClean="0"/>
              <a:t>29.05.2024</a:t>
            </a:fld>
            <a:endParaRPr lang="pl-PL"/>
          </a:p>
        </p:txBody>
      </p:sp>
      <p:sp>
        <p:nvSpPr>
          <p:cNvPr id="5" name="Symbol zastępczy stopki 4">
            <a:extLst>
              <a:ext uri="{FF2B5EF4-FFF2-40B4-BE49-F238E27FC236}">
                <a16:creationId xmlns:a16="http://schemas.microsoft.com/office/drawing/2014/main" id="{5C198499-1B45-9160-7C32-4C9A0B116E1A}"/>
              </a:ext>
            </a:extLst>
          </p:cNvPr>
          <p:cNvSpPr>
            <a:spLocks noGrp="1"/>
          </p:cNvSpPr>
          <p:nvPr>
            <p:ph type="ftr" sz="quarter" idx="11"/>
          </p:nvPr>
        </p:nvSpPr>
        <p:spPr>
          <a:xfrm>
            <a:off x="4038600" y="6356350"/>
            <a:ext cx="4114800" cy="365125"/>
          </a:xfrm>
          <a:prstGeom prst="rect">
            <a:avLst/>
          </a:prstGeom>
        </p:spPr>
        <p:txBody>
          <a:bodyPr/>
          <a:lstStyle/>
          <a:p>
            <a:endParaRPr lang="pl-PL"/>
          </a:p>
        </p:txBody>
      </p:sp>
      <p:sp>
        <p:nvSpPr>
          <p:cNvPr id="6" name="Symbol zastępczy numeru slajdu 5">
            <a:extLst>
              <a:ext uri="{FF2B5EF4-FFF2-40B4-BE49-F238E27FC236}">
                <a16:creationId xmlns:a16="http://schemas.microsoft.com/office/drawing/2014/main" id="{BCB2439F-553C-F6F5-9D8A-9C84ADB5A85E}"/>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561359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4F37F1-62C6-51F3-75AD-C84592B327C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EB74071-5E12-8F9B-F2CA-A72FCA6888F9}"/>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3BD937C-A01F-1EAE-35F9-1D588FC4A49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7F3F83D-F840-124D-041B-2745CDDDBB23}"/>
              </a:ext>
            </a:extLst>
          </p:cNvPr>
          <p:cNvSpPr>
            <a:spLocks noGrp="1"/>
          </p:cNvSpPr>
          <p:nvPr>
            <p:ph type="dt" sz="half" idx="10"/>
          </p:nvPr>
        </p:nvSpPr>
        <p:spPr/>
        <p:txBody>
          <a:bodyPr/>
          <a:lstStyle/>
          <a:p>
            <a:fld id="{BD9EB02E-A609-4F4D-8587-DA03B863E568}" type="datetime1">
              <a:rPr lang="pl-PL" smtClean="0"/>
              <a:t>29.05.2024</a:t>
            </a:fld>
            <a:endParaRPr lang="pl-PL"/>
          </a:p>
        </p:txBody>
      </p:sp>
      <p:sp>
        <p:nvSpPr>
          <p:cNvPr id="6" name="Symbol zastępczy stopki 5">
            <a:extLst>
              <a:ext uri="{FF2B5EF4-FFF2-40B4-BE49-F238E27FC236}">
                <a16:creationId xmlns:a16="http://schemas.microsoft.com/office/drawing/2014/main" id="{8CEFBCD0-CBEC-EAE2-32AF-2D014883C7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358BF6-DB1F-AD4F-55E2-073A0829B36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273931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CE2C57-6508-E7A6-1A45-D8AB5FB7B71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CFC0062-2217-53EF-0A09-5CE50CA722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A555B19-AF3E-57E1-74B5-DBFC47F8B3B1}"/>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A48DAFA-7115-99EA-3B50-EE5F8CA044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32E0708-B86F-F655-ECDB-2E739D37A892}"/>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8B89426-B8E8-EB5C-0C9A-94DB60608089}"/>
              </a:ext>
            </a:extLst>
          </p:cNvPr>
          <p:cNvSpPr>
            <a:spLocks noGrp="1"/>
          </p:cNvSpPr>
          <p:nvPr>
            <p:ph type="dt" sz="half" idx="10"/>
          </p:nvPr>
        </p:nvSpPr>
        <p:spPr/>
        <p:txBody>
          <a:bodyPr/>
          <a:lstStyle/>
          <a:p>
            <a:fld id="{67E0C6A7-05C5-4423-A75C-06CF98E56C6F}" type="datetime1">
              <a:rPr lang="pl-PL" smtClean="0"/>
              <a:t>29.05.2024</a:t>
            </a:fld>
            <a:endParaRPr lang="pl-PL"/>
          </a:p>
        </p:txBody>
      </p:sp>
      <p:sp>
        <p:nvSpPr>
          <p:cNvPr id="8" name="Symbol zastępczy stopki 7">
            <a:extLst>
              <a:ext uri="{FF2B5EF4-FFF2-40B4-BE49-F238E27FC236}">
                <a16:creationId xmlns:a16="http://schemas.microsoft.com/office/drawing/2014/main" id="{43A7A712-5D66-6FD9-59B2-07F72A00A51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2AB34FFA-B2DC-C6D5-E083-771F241B77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780716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F34AF3-1A04-F971-5570-4736D863F06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FF8DCC0-D770-7117-09BA-22AA263A6FEF}"/>
              </a:ext>
            </a:extLst>
          </p:cNvPr>
          <p:cNvSpPr>
            <a:spLocks noGrp="1"/>
          </p:cNvSpPr>
          <p:nvPr>
            <p:ph type="dt" sz="half" idx="10"/>
          </p:nvPr>
        </p:nvSpPr>
        <p:spPr/>
        <p:txBody>
          <a:bodyPr/>
          <a:lstStyle/>
          <a:p>
            <a:fld id="{C4CC6BE8-0112-47B2-9C0B-6C7791BB9667}" type="datetime1">
              <a:rPr lang="pl-PL" smtClean="0"/>
              <a:t>29.05.2024</a:t>
            </a:fld>
            <a:endParaRPr lang="pl-PL"/>
          </a:p>
        </p:txBody>
      </p:sp>
      <p:sp>
        <p:nvSpPr>
          <p:cNvPr id="4" name="Symbol zastępczy stopki 3">
            <a:extLst>
              <a:ext uri="{FF2B5EF4-FFF2-40B4-BE49-F238E27FC236}">
                <a16:creationId xmlns:a16="http://schemas.microsoft.com/office/drawing/2014/main" id="{CE35B751-A797-0C2A-655C-A7907F4AC3D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1B3C258-EF29-97E4-D1B5-2F6C0C26E428}"/>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226904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D6BFF07-99B5-4F59-98DB-8844CB2B0DCE}"/>
              </a:ext>
            </a:extLst>
          </p:cNvPr>
          <p:cNvSpPr>
            <a:spLocks noGrp="1"/>
          </p:cNvSpPr>
          <p:nvPr>
            <p:ph type="dt" sz="half" idx="10"/>
          </p:nvPr>
        </p:nvSpPr>
        <p:spPr/>
        <p:txBody>
          <a:bodyPr/>
          <a:lstStyle/>
          <a:p>
            <a:fld id="{A6D5CE89-997E-4E57-A674-CB837EF8951B}" type="datetime1">
              <a:rPr lang="pl-PL" smtClean="0"/>
              <a:t>29.05.2024</a:t>
            </a:fld>
            <a:endParaRPr lang="pl-PL"/>
          </a:p>
        </p:txBody>
      </p:sp>
      <p:sp>
        <p:nvSpPr>
          <p:cNvPr id="3" name="Symbol zastępczy stopki 2">
            <a:extLst>
              <a:ext uri="{FF2B5EF4-FFF2-40B4-BE49-F238E27FC236}">
                <a16:creationId xmlns:a16="http://schemas.microsoft.com/office/drawing/2014/main" id="{D2F79976-E84C-4F28-A83C-95C5A361C96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F8522A4D-CC0B-86B0-FDCE-9DCAB50A31E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2567887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211A4D-0956-0AD1-2047-BC933A2E87C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787CAD9D-5FE6-9996-C7C7-F0379542A1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CC9FD75-4D57-5A30-F781-666116832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5E214B4-1DFB-EF71-E7D7-301DA1B7C02E}"/>
              </a:ext>
            </a:extLst>
          </p:cNvPr>
          <p:cNvSpPr>
            <a:spLocks noGrp="1"/>
          </p:cNvSpPr>
          <p:nvPr>
            <p:ph type="dt" sz="half" idx="10"/>
          </p:nvPr>
        </p:nvSpPr>
        <p:spPr/>
        <p:txBody>
          <a:bodyPr/>
          <a:lstStyle/>
          <a:p>
            <a:fld id="{633423CB-B8CD-4C34-9A0D-2BDABC44D3EC}" type="datetime1">
              <a:rPr lang="pl-PL" smtClean="0"/>
              <a:t>29.05.2024</a:t>
            </a:fld>
            <a:endParaRPr lang="pl-PL"/>
          </a:p>
        </p:txBody>
      </p:sp>
      <p:sp>
        <p:nvSpPr>
          <p:cNvPr id="6" name="Symbol zastępczy stopki 5">
            <a:extLst>
              <a:ext uri="{FF2B5EF4-FFF2-40B4-BE49-F238E27FC236}">
                <a16:creationId xmlns:a16="http://schemas.microsoft.com/office/drawing/2014/main" id="{33C71AD1-2049-6084-6013-B459ACF42A2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3AB7841-212B-D6DA-7859-DA34D0B9CE31}"/>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586309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FEF707-7135-77F8-9892-B4B6ACEDD6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FDC64937-6812-B9FC-EAC0-4FB84DBF8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C0A8A7F-5846-3F3A-28D4-BA61880AA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92F07CA-CD4D-D3A6-EF31-155402A2C667}"/>
              </a:ext>
            </a:extLst>
          </p:cNvPr>
          <p:cNvSpPr>
            <a:spLocks noGrp="1"/>
          </p:cNvSpPr>
          <p:nvPr>
            <p:ph type="dt" sz="half" idx="10"/>
          </p:nvPr>
        </p:nvSpPr>
        <p:spPr/>
        <p:txBody>
          <a:bodyPr/>
          <a:lstStyle/>
          <a:p>
            <a:fld id="{77FE8835-3F22-4F43-B41B-D408D688754A}" type="datetime1">
              <a:rPr lang="pl-PL" smtClean="0"/>
              <a:t>29.05.2024</a:t>
            </a:fld>
            <a:endParaRPr lang="pl-PL"/>
          </a:p>
        </p:txBody>
      </p:sp>
      <p:sp>
        <p:nvSpPr>
          <p:cNvPr id="6" name="Symbol zastępczy stopki 5">
            <a:extLst>
              <a:ext uri="{FF2B5EF4-FFF2-40B4-BE49-F238E27FC236}">
                <a16:creationId xmlns:a16="http://schemas.microsoft.com/office/drawing/2014/main" id="{2FD89124-E464-E0DD-1915-EBAA87E8B6D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3925FFD-C763-117C-8035-DE693E64CBF9}"/>
              </a:ext>
            </a:extLst>
          </p:cNvPr>
          <p:cNvSpPr>
            <a:spLocks noGrp="1"/>
          </p:cNvSpPr>
          <p:nvPr>
            <p:ph type="sldNum" sz="quarter" idx="12"/>
          </p:nvPr>
        </p:nvSpPr>
        <p:spPr/>
        <p:txBody>
          <a:bodyPr/>
          <a:lstStyle/>
          <a:p>
            <a:fld id="{D74826D8-9DAC-44AE-A9FD-0EC949CD68D6}" type="slidenum">
              <a:rPr lang="pl-PL" smtClean="0"/>
              <a:t>‹#›</a:t>
            </a:fld>
            <a:endParaRPr lang="pl-PL"/>
          </a:p>
        </p:txBody>
      </p:sp>
    </p:spTree>
    <p:extLst>
      <p:ext uri="{BB962C8B-B14F-4D97-AF65-F5344CB8AC3E}">
        <p14:creationId xmlns:p14="http://schemas.microsoft.com/office/powerpoint/2010/main" val="1118001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6CA73FA-925D-F348-816A-C755E4245C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621583C-3067-6BF1-8658-6E05FA55F4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66DC769-8458-C277-31A4-CF3756673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16BDB-E4A9-4C99-867B-EDF683BDF716}" type="datetime1">
              <a:rPr lang="pl-PL" smtClean="0"/>
              <a:t>29.05.2024</a:t>
            </a:fld>
            <a:endParaRPr lang="pl-PL"/>
          </a:p>
        </p:txBody>
      </p:sp>
      <p:sp>
        <p:nvSpPr>
          <p:cNvPr id="5" name="Symbol zastępczy stopki 4">
            <a:extLst>
              <a:ext uri="{FF2B5EF4-FFF2-40B4-BE49-F238E27FC236}">
                <a16:creationId xmlns:a16="http://schemas.microsoft.com/office/drawing/2014/main" id="{DBCA8286-7B48-A409-4974-35B5E5E03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F3E8706-36BF-15F5-7CA7-24E92EF75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826D8-9DAC-44AE-A9FD-0EC949CD68D6}" type="slidenum">
              <a:rPr lang="pl-PL" smtClean="0"/>
              <a:t>‹#›</a:t>
            </a:fld>
            <a:endParaRPr lang="pl-PL"/>
          </a:p>
        </p:txBody>
      </p:sp>
    </p:spTree>
    <p:extLst>
      <p:ext uri="{BB962C8B-B14F-4D97-AF65-F5344CB8AC3E}">
        <p14:creationId xmlns:p14="http://schemas.microsoft.com/office/powerpoint/2010/main" val="3293263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6CA73FA-925D-F348-816A-C755E4245C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621583C-3067-6BF1-8658-6E05FA55F4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66DC769-8458-C277-31A4-CF3756673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DD219-7E8B-44EC-AD76-B7864E35EE6D}" type="datetime1">
              <a:rPr lang="pl-PL" smtClean="0"/>
              <a:t>29.05.2024</a:t>
            </a:fld>
            <a:endParaRPr lang="pl-PL"/>
          </a:p>
        </p:txBody>
      </p:sp>
      <p:sp>
        <p:nvSpPr>
          <p:cNvPr id="5" name="Symbol zastępczy stopki 4">
            <a:extLst>
              <a:ext uri="{FF2B5EF4-FFF2-40B4-BE49-F238E27FC236}">
                <a16:creationId xmlns:a16="http://schemas.microsoft.com/office/drawing/2014/main" id="{DBCA8286-7B48-A409-4974-35B5E5E03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F3E8706-36BF-15F5-7CA7-24E92EF75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826D8-9DAC-44AE-A9FD-0EC949CD68D6}" type="slidenum">
              <a:rPr lang="pl-PL" smtClean="0"/>
              <a:t>‹#›</a:t>
            </a:fld>
            <a:endParaRPr lang="pl-PL"/>
          </a:p>
        </p:txBody>
      </p:sp>
    </p:spTree>
    <p:extLst>
      <p:ext uri="{BB962C8B-B14F-4D97-AF65-F5344CB8AC3E}">
        <p14:creationId xmlns:p14="http://schemas.microsoft.com/office/powerpoint/2010/main" val="209249817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6CA73FA-925D-F348-816A-C755E4245C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7621583C-3067-6BF1-8658-6E05FA55F4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numeru slajdu 5">
            <a:extLst>
              <a:ext uri="{FF2B5EF4-FFF2-40B4-BE49-F238E27FC236}">
                <a16:creationId xmlns:a16="http://schemas.microsoft.com/office/drawing/2014/main" id="{8F3E8706-36BF-15F5-7CA7-24E92EF75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826D8-9DAC-44AE-A9FD-0EC949CD68D6}" type="slidenum">
              <a:rPr lang="pl-PL" smtClean="0"/>
              <a:t>‹#›</a:t>
            </a:fld>
            <a:endParaRPr lang="pl-PL"/>
          </a:p>
        </p:txBody>
      </p:sp>
      <p:pic>
        <p:nvPicPr>
          <p:cNvPr id="7" name="Obraz 6" descr="Oznaczenie graficzne programu fundusze Europejskie dla Lubelskiego.">
            <a:extLst>
              <a:ext uri="{FF2B5EF4-FFF2-40B4-BE49-F238E27FC236}">
                <a16:creationId xmlns:a16="http://schemas.microsoft.com/office/drawing/2014/main" id="{79249B18-C01A-940A-5F58-0F7C03F38D5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549643" y="5917438"/>
            <a:ext cx="5465075" cy="394462"/>
          </a:xfrm>
          <a:prstGeom prst="rect">
            <a:avLst/>
          </a:prstGeom>
        </p:spPr>
      </p:pic>
    </p:spTree>
    <p:extLst>
      <p:ext uri="{BB962C8B-B14F-4D97-AF65-F5344CB8AC3E}">
        <p14:creationId xmlns:p14="http://schemas.microsoft.com/office/powerpoint/2010/main" val="414140258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19CEE1-EAAB-78B2-6DF8-CFB63DDE898C}"/>
              </a:ext>
            </a:extLst>
          </p:cNvPr>
          <p:cNvSpPr>
            <a:spLocks noGrp="1"/>
          </p:cNvSpPr>
          <p:nvPr>
            <p:ph type="title"/>
          </p:nvPr>
        </p:nvSpPr>
        <p:spPr>
          <a:xfrm>
            <a:off x="838200" y="0"/>
            <a:ext cx="10515600" cy="1325563"/>
          </a:xfrm>
        </p:spPr>
        <p:txBody>
          <a:bodyPr>
            <a:normAutofit/>
          </a:bodyPr>
          <a:lstStyle/>
          <a:p>
            <a:r>
              <a:rPr lang="pl-PL" sz="1300" dirty="0">
                <a:latin typeface="Arial" panose="020B0604020202020204" pitchFamily="34" charset="0"/>
                <a:cs typeface="Arial" panose="020B0604020202020204" pitchFamily="34" charset="0"/>
              </a:rPr>
              <a:t>Kryteria wyboru projektów stosowane przy wyborze operacji współfinansowanych ze środków Europejskiego Funduszu Rozwoju Regionalnego  w ramach programu Fundusze Europejskie  dla Lubelskiego 2021–2027</a:t>
            </a:r>
            <a:br>
              <a:rPr lang="pl-PL" dirty="0"/>
            </a:br>
            <a:r>
              <a:rPr lang="pl-PL" sz="1300" dirty="0">
                <a:latin typeface="Arial" panose="020B0604020202020204" pitchFamily="34" charset="0"/>
                <a:cs typeface="Arial" panose="020B0604020202020204" pitchFamily="34" charset="0"/>
              </a:rPr>
              <a:t>Działania wdrażane przez </a:t>
            </a:r>
            <a:endParaRPr lang="pl-PL" dirty="0"/>
          </a:p>
        </p:txBody>
      </p:sp>
      <p:pic>
        <p:nvPicPr>
          <p:cNvPr id="13" name="Symbol zastępczy zawartości 12" descr="Obraz zawierający tekst">
            <a:extLst>
              <a:ext uri="{FF2B5EF4-FFF2-40B4-BE49-F238E27FC236}">
                <a16:creationId xmlns:a16="http://schemas.microsoft.com/office/drawing/2014/main" id="{8B01C536-3002-9D35-1F89-AE81609CFE3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2028"/>
            <a:ext cx="12192000" cy="6845972"/>
          </a:xfrm>
        </p:spPr>
      </p:pic>
      <p:sp>
        <p:nvSpPr>
          <p:cNvPr id="3" name="pole tekstowe 2">
            <a:extLst>
              <a:ext uri="{FF2B5EF4-FFF2-40B4-BE49-F238E27FC236}">
                <a16:creationId xmlns:a16="http://schemas.microsoft.com/office/drawing/2014/main" id="{F5ED9EBC-E5A2-B001-BEC6-289ED54924A4}"/>
              </a:ext>
            </a:extLst>
          </p:cNvPr>
          <p:cNvSpPr txBox="1"/>
          <p:nvPr/>
        </p:nvSpPr>
        <p:spPr>
          <a:xfrm>
            <a:off x="723900" y="4876800"/>
            <a:ext cx="11059212" cy="1538883"/>
          </a:xfrm>
          <a:prstGeom prst="rect">
            <a:avLst/>
          </a:prstGeom>
          <a:noFill/>
        </p:spPr>
        <p:txBody>
          <a:bodyPr wrap="square">
            <a:spAutoFit/>
          </a:bodyPr>
          <a:lstStyle/>
          <a:p>
            <a:r>
              <a:rPr lang="pl-PL" b="1" dirty="0">
                <a:solidFill>
                  <a:schemeClr val="bg1"/>
                </a:solidFill>
                <a:latin typeface="Arial" panose="020B0604020202020204" pitchFamily="34" charset="0"/>
                <a:ea typeface="Open Sans" panose="020B0606030504020204" pitchFamily="34" charset="0"/>
                <a:cs typeface="Arial" panose="020B0604020202020204" pitchFamily="34" charset="0"/>
              </a:rPr>
              <a:t>Spotkanie stacjonarne poświęcone tematyce Europejskiego Funduszu Społecznego Plus (nabory, wdrażanie i rozliczanie projektów w ramach Działania 9.1 Aktywizacja zawodowa – projekty PUP programu Fundusze Europejskie dla Lubelskiego 2021-2027) </a:t>
            </a:r>
          </a:p>
          <a:p>
            <a:r>
              <a:rPr lang="pl-PL" sz="2000" b="1" dirty="0">
                <a:solidFill>
                  <a:schemeClr val="bg1"/>
                </a:solidFill>
                <a:latin typeface="Arial" panose="020B0604020202020204" pitchFamily="34" charset="0"/>
                <a:ea typeface="Open Sans" panose="020B0606030504020204" pitchFamily="34" charset="0"/>
                <a:cs typeface="Arial" panose="020B0604020202020204" pitchFamily="34" charset="0"/>
              </a:rPr>
              <a:t>Wojewódzki Urząd Pracy w Lublinie</a:t>
            </a:r>
          </a:p>
          <a:p>
            <a:r>
              <a:rPr lang="pl-PL" sz="2000" b="1" dirty="0">
                <a:solidFill>
                  <a:schemeClr val="bg1"/>
                </a:solidFill>
                <a:latin typeface="Arial" panose="020B0604020202020204" pitchFamily="34" charset="0"/>
                <a:ea typeface="Open Sans" panose="020B0606030504020204" pitchFamily="34" charset="0"/>
                <a:cs typeface="Arial" panose="020B0604020202020204" pitchFamily="34" charset="0"/>
              </a:rPr>
              <a:t>27 maja 2024 r.</a:t>
            </a:r>
          </a:p>
        </p:txBody>
      </p:sp>
    </p:spTree>
    <p:extLst>
      <p:ext uri="{BB962C8B-B14F-4D97-AF65-F5344CB8AC3E}">
        <p14:creationId xmlns:p14="http://schemas.microsoft.com/office/powerpoint/2010/main" val="2732001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810491"/>
            <a:ext cx="10515600" cy="746182"/>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produktu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441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585216"/>
            <a:ext cx="11452634" cy="48467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l-PL" sz="2800" u="sng" dirty="0">
                <a:latin typeface="Arial" panose="020B0604020202020204" pitchFamily="34" charset="0"/>
                <a:cs typeface="Arial" panose="020B0604020202020204" pitchFamily="34" charset="0"/>
              </a:rPr>
              <a:t>Stan na 22 maja 2024 r. – Wskaźniki projektowe</a:t>
            </a:r>
          </a:p>
          <a:p>
            <a:endParaRPr lang="pl-PL" sz="2400" u="sng" dirty="0">
              <a:latin typeface="Arial" panose="020B0604020202020204" pitchFamily="34" charset="0"/>
              <a:cs typeface="Arial" panose="020B0604020202020204" pitchFamily="34" charset="0"/>
            </a:endParaRPr>
          </a:p>
          <a:p>
            <a:r>
              <a:rPr lang="pl-PL" sz="2400" u="sng" dirty="0">
                <a:solidFill>
                  <a:schemeClr val="bg1"/>
                </a:solidFill>
                <a:latin typeface="Arial" panose="020B0604020202020204" pitchFamily="34" charset="0"/>
                <a:cs typeface="Arial" panose="020B0604020202020204" pitchFamily="34" charset="0"/>
              </a:rPr>
              <a:t>Wskaźniki produktu c.d.:</a:t>
            </a:r>
          </a:p>
          <a:p>
            <a:endParaRPr lang="pl-PL" sz="2400" u="sng"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którym udzielono ochrony czasowej w związku z wojną w Ukrainie, objętych wsparciem w programie – 18 (89 – 494,44%);</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obcego pochodzenia objętych wsparciem w programie – 4 </a:t>
            </a:r>
            <a:br>
              <a:rPr lang="pl-PL" sz="2400" dirty="0">
                <a:solidFill>
                  <a:schemeClr val="bg1"/>
                </a:solidFill>
                <a:latin typeface="Arial" panose="020B0604020202020204" pitchFamily="34" charset="0"/>
                <a:cs typeface="Arial" panose="020B0604020202020204" pitchFamily="34" charset="0"/>
              </a:rPr>
            </a:br>
            <a:r>
              <a:rPr lang="pl-PL" sz="2400" dirty="0">
                <a:solidFill>
                  <a:schemeClr val="bg1"/>
                </a:solidFill>
                <a:latin typeface="Arial" panose="020B0604020202020204" pitchFamily="34" charset="0"/>
                <a:cs typeface="Arial" panose="020B0604020202020204" pitchFamily="34" charset="0"/>
              </a:rPr>
              <a:t>(143 zrekrutowano);</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z krajów trzecich objętych wsparciem w programie – 3 </a:t>
            </a:r>
            <a:br>
              <a:rPr lang="pl-PL" sz="2400" dirty="0">
                <a:solidFill>
                  <a:schemeClr val="bg1"/>
                </a:solidFill>
                <a:latin typeface="Arial" panose="020B0604020202020204" pitchFamily="34" charset="0"/>
                <a:cs typeface="Arial" panose="020B0604020202020204" pitchFamily="34" charset="0"/>
              </a:rPr>
            </a:br>
            <a:r>
              <a:rPr lang="pl-PL" sz="2400" dirty="0">
                <a:solidFill>
                  <a:schemeClr val="bg1"/>
                </a:solidFill>
                <a:latin typeface="Arial" panose="020B0604020202020204" pitchFamily="34" charset="0"/>
                <a:cs typeface="Arial" panose="020B0604020202020204" pitchFamily="34" charset="0"/>
              </a:rPr>
              <a:t>(140 zrekrutowano);</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88153"/>
            <a:ext cx="5465075" cy="441696"/>
          </a:xfrm>
          <a:prstGeom prst="rect">
            <a:avLst/>
          </a:prstGeom>
        </p:spPr>
      </p:pic>
      <p:sp>
        <p:nvSpPr>
          <p:cNvPr id="5" name="Symbol zastępczy numeru slajdu 4">
            <a:extLst>
              <a:ext uri="{FF2B5EF4-FFF2-40B4-BE49-F238E27FC236}">
                <a16:creationId xmlns:a16="http://schemas.microsoft.com/office/drawing/2014/main" id="{6041C07D-4D36-72A4-F3F4-90A45023C69F}"/>
              </a:ext>
            </a:extLst>
          </p:cNvPr>
          <p:cNvSpPr>
            <a:spLocks noGrp="1"/>
          </p:cNvSpPr>
          <p:nvPr>
            <p:ph type="sldNum" sz="quarter" idx="12"/>
          </p:nvPr>
        </p:nvSpPr>
        <p:spPr/>
        <p:txBody>
          <a:bodyPr/>
          <a:lstStyle/>
          <a:p>
            <a:fld id="{D74826D8-9DAC-44AE-A9FD-0EC949CD68D6}" type="slidenum">
              <a:rPr lang="pl-PL" smtClean="0"/>
              <a:t>10</a:t>
            </a:fld>
            <a:endParaRPr lang="pl-PL"/>
          </a:p>
        </p:txBody>
      </p:sp>
    </p:spTree>
    <p:extLst>
      <p:ext uri="{BB962C8B-B14F-4D97-AF65-F5344CB8AC3E}">
        <p14:creationId xmlns:p14="http://schemas.microsoft.com/office/powerpoint/2010/main" val="247811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810491"/>
            <a:ext cx="10515600" cy="746182"/>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produktu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441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585215"/>
            <a:ext cx="11452634" cy="4706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l-PL" sz="2800" u="sng" dirty="0">
                <a:latin typeface="Arial" panose="020B0604020202020204" pitchFamily="34" charset="0"/>
                <a:cs typeface="Arial" panose="020B0604020202020204" pitchFamily="34" charset="0"/>
              </a:rPr>
              <a:t>Stan na 22 maja 2024 r. – Wskaźniki projektowe</a:t>
            </a:r>
          </a:p>
          <a:p>
            <a:endParaRPr lang="pl-PL" sz="2800" u="sng" dirty="0">
              <a:latin typeface="Arial" panose="020B0604020202020204" pitchFamily="34" charset="0"/>
              <a:cs typeface="Arial" panose="020B0604020202020204" pitchFamily="34" charset="0"/>
            </a:endParaRPr>
          </a:p>
          <a:p>
            <a:r>
              <a:rPr lang="pl-PL" sz="2400" u="sng" dirty="0">
                <a:solidFill>
                  <a:schemeClr val="bg1"/>
                </a:solidFill>
                <a:latin typeface="Arial" panose="020B0604020202020204" pitchFamily="34" charset="0"/>
                <a:cs typeface="Arial" panose="020B0604020202020204" pitchFamily="34" charset="0"/>
              </a:rPr>
              <a:t>Wskaźniki produktu c.d.:</a:t>
            </a:r>
          </a:p>
          <a:p>
            <a:endParaRPr lang="pl-PL" sz="24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w kryzysie bezdomności lub dotkniętych wykluczeniem z dostępu </a:t>
            </a:r>
            <a:br>
              <a:rPr lang="pl-PL" sz="2400" dirty="0">
                <a:solidFill>
                  <a:schemeClr val="bg1"/>
                </a:solidFill>
                <a:latin typeface="Arial" panose="020B0604020202020204" pitchFamily="34" charset="0"/>
                <a:cs typeface="Arial" panose="020B0604020202020204" pitchFamily="34" charset="0"/>
              </a:rPr>
            </a:br>
            <a:r>
              <a:rPr lang="pl-PL" sz="2400" dirty="0">
                <a:solidFill>
                  <a:schemeClr val="bg1"/>
                </a:solidFill>
                <a:latin typeface="Arial" panose="020B0604020202020204" pitchFamily="34" charset="0"/>
                <a:cs typeface="Arial" panose="020B0604020202020204" pitchFamily="34" charset="0"/>
              </a:rPr>
              <a:t>do mieszkań, objętych wsparciem w programie – 0 (4 zrekrutowano);</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należących do mniejszości, w tym społeczności marginalizowanych takich jak Romowie, objętych wsparciem w programie – 0 (3 zrekrutowano).</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88153"/>
            <a:ext cx="5465075" cy="441696"/>
          </a:xfrm>
          <a:prstGeom prst="rect">
            <a:avLst/>
          </a:prstGeom>
        </p:spPr>
      </p:pic>
      <p:sp>
        <p:nvSpPr>
          <p:cNvPr id="5" name="Symbol zastępczy numeru slajdu 4">
            <a:extLst>
              <a:ext uri="{FF2B5EF4-FFF2-40B4-BE49-F238E27FC236}">
                <a16:creationId xmlns:a16="http://schemas.microsoft.com/office/drawing/2014/main" id="{6041C07D-4D36-72A4-F3F4-90A45023C69F}"/>
              </a:ext>
            </a:extLst>
          </p:cNvPr>
          <p:cNvSpPr>
            <a:spLocks noGrp="1"/>
          </p:cNvSpPr>
          <p:nvPr>
            <p:ph type="sldNum" sz="quarter" idx="12"/>
          </p:nvPr>
        </p:nvSpPr>
        <p:spPr/>
        <p:txBody>
          <a:bodyPr/>
          <a:lstStyle/>
          <a:p>
            <a:fld id="{D74826D8-9DAC-44AE-A9FD-0EC949CD68D6}" type="slidenum">
              <a:rPr lang="pl-PL" smtClean="0"/>
              <a:t>11</a:t>
            </a:fld>
            <a:endParaRPr lang="pl-PL"/>
          </a:p>
        </p:txBody>
      </p:sp>
    </p:spTree>
    <p:extLst>
      <p:ext uri="{BB962C8B-B14F-4D97-AF65-F5344CB8AC3E}">
        <p14:creationId xmlns:p14="http://schemas.microsoft.com/office/powerpoint/2010/main" val="1483560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1104512"/>
            <a:ext cx="11452634" cy="4330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l-PL" sz="2800" u="sng" dirty="0">
                <a:latin typeface="Arial" panose="020B0604020202020204" pitchFamily="34" charset="0"/>
                <a:cs typeface="Arial" panose="020B0604020202020204" pitchFamily="34" charset="0"/>
              </a:rPr>
              <a:t>Stan na 22 maja 2024 r. – Wskaźniki rezultatu</a:t>
            </a:r>
          </a:p>
          <a:p>
            <a:endParaRPr lang="pl-PL" sz="20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które uzyskały kwalifikacje po opuszczeniu programu – 1 399 (1 429 – 102,14%);</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pracujących, łącznie z prowadzącymi działalność na własny rachunek, po opuszczeniu programu – 2 698 (4 408 – 163,38%);</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utworzonych miejsc pracy w ramach udzielonych z EFS+ środków </a:t>
            </a:r>
            <a:br>
              <a:rPr lang="pl-PL" sz="2400" dirty="0">
                <a:solidFill>
                  <a:schemeClr val="bg1"/>
                </a:solidFill>
                <a:latin typeface="Arial" panose="020B0604020202020204" pitchFamily="34" charset="0"/>
                <a:cs typeface="Arial" panose="020B0604020202020204" pitchFamily="34" charset="0"/>
              </a:rPr>
            </a:br>
            <a:r>
              <a:rPr lang="pl-PL" sz="2400" dirty="0">
                <a:solidFill>
                  <a:schemeClr val="bg1"/>
                </a:solidFill>
                <a:latin typeface="Arial" panose="020B0604020202020204" pitchFamily="34" charset="0"/>
                <a:cs typeface="Arial" panose="020B0604020202020204" pitchFamily="34" charset="0"/>
              </a:rPr>
              <a:t>na podjęcie działalności gospodarczej – 1 108 (996– 89,89%).</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12</a:t>
            </a:fld>
            <a:endParaRPr lang="pl-PL"/>
          </a:p>
        </p:txBody>
      </p:sp>
    </p:spTree>
    <p:extLst>
      <p:ext uri="{BB962C8B-B14F-4D97-AF65-F5344CB8AC3E}">
        <p14:creationId xmlns:p14="http://schemas.microsoft.com/office/powerpoint/2010/main" val="100444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7"/>
            <a:ext cx="11452634" cy="68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1019908"/>
            <a:ext cx="11452634" cy="4765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8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Wskaźnik rezultatu: Liczba osób, które uzyskały kwalifikacje </a:t>
            </a:r>
            <a:b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 opuszczeniu programu – 1 336 (1 027 - 76,9%):</a:t>
            </a:r>
          </a:p>
          <a:p>
            <a:endParaRPr lang="pl-PL" sz="28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Biała Podlaska – 84 (76 – 90,48%)</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Biłgoraj – 40 (13 – 35,50%)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Chełm – 271 (380 – 140,22%)</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Hrubieszów – 76 (89 – 117,11%)</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Janów Lubelski –  31 (33 – 106,45%)</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Krasnystaw – 96 (91 – 94,79%)</a:t>
            </a:r>
          </a:p>
          <a:p>
            <a:endParaRPr lang="pl-PL" sz="900" dirty="0">
              <a:solidFill>
                <a:schemeClr val="bg1"/>
              </a:solidFill>
              <a:latin typeface="Arial" panose="020B0604020202020204" pitchFamily="34" charset="0"/>
              <a:cs typeface="Arial" panose="020B0604020202020204" pitchFamily="34" charset="0"/>
            </a:endParaRPr>
          </a:p>
          <a:p>
            <a:endParaRPr lang="pl-PL" sz="1500" dirty="0">
              <a:solidFill>
                <a:schemeClr val="bg1"/>
              </a:solidFill>
              <a:latin typeface="Arial" panose="020B0604020202020204" pitchFamily="34"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13</a:t>
            </a:fld>
            <a:endParaRPr lang="pl-PL"/>
          </a:p>
        </p:txBody>
      </p:sp>
    </p:spTree>
    <p:extLst>
      <p:ext uri="{BB962C8B-B14F-4D97-AF65-F5344CB8AC3E}">
        <p14:creationId xmlns:p14="http://schemas.microsoft.com/office/powerpoint/2010/main" val="2007064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7"/>
            <a:ext cx="11452634" cy="68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1019908"/>
            <a:ext cx="11452634" cy="4765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8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Wskaźnik rezultatu: Liczba osób, które uzyskały kwalifikacje </a:t>
            </a:r>
            <a:b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 opuszczeniu programu – 1 336 (1 027 - 76,9%) c.d.: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endParaRPr lang="pl-PL" sz="8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Kraśnik – 30 (33 – 110%)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Lubartów – 72 (90 –  125,00%)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MUP Lublin – 112 (80 – 71,43%)</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PUP Lublin – 227 (162 – 71,37%)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Łęczna – 27 (27 – 100 %)</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Łuków – 7 (10 – 142,86%)</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Opole Lubelskie – 21 (20 – 95,56%)</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14</a:t>
            </a:fld>
            <a:endParaRPr lang="pl-PL"/>
          </a:p>
        </p:txBody>
      </p:sp>
    </p:spTree>
    <p:extLst>
      <p:ext uri="{BB962C8B-B14F-4D97-AF65-F5344CB8AC3E}">
        <p14:creationId xmlns:p14="http://schemas.microsoft.com/office/powerpoint/2010/main" val="686949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7"/>
            <a:ext cx="11452634" cy="68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1019908"/>
            <a:ext cx="11452634" cy="4765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8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Wskaźnik rezultatu: Liczba osób, które uzyskały kwalifikacje </a:t>
            </a:r>
            <a:b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 opuszczeniu programu – 1 336 (1 027 - 76,9%) c.d.: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24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Parczew – 42 (33 – 78,57%)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Puławy – 70 ( 71 – 101,43%)</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Radzyń Podlaski – 7 (5 – 75,00%)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Ryki – 21 (27 – 128,57%)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Tomaszów Lubelski – 40 (63 – 157,50%)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Włodawa – 35 (40 – 114,29%)</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Zamość – 90 (86 – 95,56%)</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15</a:t>
            </a:fld>
            <a:endParaRPr lang="pl-PL"/>
          </a:p>
        </p:txBody>
      </p:sp>
    </p:spTree>
    <p:extLst>
      <p:ext uri="{BB962C8B-B14F-4D97-AF65-F5344CB8AC3E}">
        <p14:creationId xmlns:p14="http://schemas.microsoft.com/office/powerpoint/2010/main" val="1297263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7"/>
            <a:ext cx="11452634" cy="68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1019908"/>
            <a:ext cx="11452634" cy="52010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8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Wskaźnik rezultatu: </a:t>
            </a:r>
            <a:r>
              <a:rPr lang="pl-PL" sz="2800" u="sng" dirty="0">
                <a:solidFill>
                  <a:schemeClr val="bg1"/>
                </a:solidFill>
                <a:latin typeface="Arial" panose="020B0604020202020204" pitchFamily="34" charset="0"/>
                <a:cs typeface="Arial" panose="020B0604020202020204" pitchFamily="34" charset="0"/>
              </a:rPr>
              <a:t>Liczba osób pracujących, łącznie z prowadzącymi działalność na własny rachunek, po opuszczeniu programu – 2 763 (3461 – 125,3%):</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24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solidFill>
                  <a:schemeClr val="bg1"/>
                </a:solidFill>
                <a:latin typeface="Arial" panose="020B0604020202020204" pitchFamily="34" charset="0"/>
                <a:cs typeface="Arial" panose="020B0604020202020204" pitchFamily="34" charset="0"/>
              </a:rPr>
              <a:t>Biała Podlaska – 209 (403 – 192,82%)</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9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solidFill>
                  <a:schemeClr val="bg1"/>
                </a:solidFill>
                <a:latin typeface="Arial" panose="020B0604020202020204" pitchFamily="34" charset="0"/>
                <a:cs typeface="Arial" panose="020B0604020202020204" pitchFamily="34" charset="0"/>
              </a:rPr>
              <a:t>Biłgoraj – 73 (132 – 180,82%)</a:t>
            </a:r>
            <a:endParaRPr lang="pl-PL" sz="9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9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solidFill>
                  <a:schemeClr val="bg1"/>
                </a:solidFill>
                <a:latin typeface="Arial" panose="020B0604020202020204" pitchFamily="34" charset="0"/>
                <a:cs typeface="Arial" panose="020B0604020202020204" pitchFamily="34" charset="0"/>
              </a:rPr>
              <a:t>Chełm – 210 (217 – 103,33%)</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9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solidFill>
                  <a:schemeClr val="bg1"/>
                </a:solidFill>
                <a:latin typeface="Arial" panose="020B0604020202020204" pitchFamily="34" charset="0"/>
                <a:cs typeface="Arial" panose="020B0604020202020204" pitchFamily="34" charset="0"/>
              </a:rPr>
              <a:t>Hrubieszów – 132 (243 – 184,09%)</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9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solidFill>
                  <a:schemeClr val="bg1"/>
                </a:solidFill>
                <a:latin typeface="Arial" panose="020B0604020202020204" pitchFamily="34" charset="0"/>
                <a:cs typeface="Arial" panose="020B0604020202020204" pitchFamily="34" charset="0"/>
              </a:rPr>
              <a:t>Janów Lubelski – 67 (133 – 198,51%)</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9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solidFill>
                  <a:schemeClr val="bg1"/>
                </a:solidFill>
                <a:latin typeface="Arial" panose="020B0604020202020204" pitchFamily="34" charset="0"/>
                <a:cs typeface="Arial" panose="020B0604020202020204" pitchFamily="34" charset="0"/>
              </a:rPr>
              <a:t>Krasnystaw – 116 (173 – 149,14%)</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500" dirty="0">
              <a:solidFill>
                <a:schemeClr val="bg1"/>
              </a:solidFill>
              <a:latin typeface="Arial" panose="020B0604020202020204" pitchFamily="34"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16</a:t>
            </a:fld>
            <a:endParaRPr lang="pl-PL"/>
          </a:p>
        </p:txBody>
      </p:sp>
    </p:spTree>
    <p:extLst>
      <p:ext uri="{BB962C8B-B14F-4D97-AF65-F5344CB8AC3E}">
        <p14:creationId xmlns:p14="http://schemas.microsoft.com/office/powerpoint/2010/main" val="1480319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7"/>
            <a:ext cx="11452634" cy="68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1019908"/>
            <a:ext cx="11452634" cy="52010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8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Wskaźnik rezultatu: </a:t>
            </a:r>
            <a:r>
              <a:rPr lang="pl-PL" sz="2800" u="sng" dirty="0">
                <a:solidFill>
                  <a:schemeClr val="bg1"/>
                </a:solidFill>
                <a:latin typeface="Arial" panose="020B0604020202020204" pitchFamily="34" charset="0"/>
                <a:cs typeface="Arial" panose="020B0604020202020204" pitchFamily="34" charset="0"/>
              </a:rPr>
              <a:t>Liczba osób pracujących, łącznie z prowadzącymi działalność na własny rachunek, po opuszczeniu programu – 2 763 (3461 – 125,3%) c.d.:</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24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solidFill>
                  <a:schemeClr val="bg1"/>
                </a:solidFill>
                <a:latin typeface="Arial" panose="020B0604020202020204" pitchFamily="34" charset="0"/>
                <a:cs typeface="Arial" panose="020B0604020202020204" pitchFamily="34" charset="0"/>
              </a:rPr>
              <a:t>Kraśnik – 101 (198 – 196,04%)</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Lubartów – 148 (231 – 156,08%)</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MUP Lublin – 339 (698 – 205,90%)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PUP Lublin – 179 (292 – 163,13%)</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Łęczna – 53 (89 – 167,00%)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Łuków – 51 (105 – 205,88%)</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Opole Lubelskie – 64 (132 – 206,25%)</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17</a:t>
            </a:fld>
            <a:endParaRPr lang="pl-PL"/>
          </a:p>
        </p:txBody>
      </p:sp>
    </p:spTree>
    <p:extLst>
      <p:ext uri="{BB962C8B-B14F-4D97-AF65-F5344CB8AC3E}">
        <p14:creationId xmlns:p14="http://schemas.microsoft.com/office/powerpoint/2010/main" val="2732250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7"/>
            <a:ext cx="11452634" cy="68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1019908"/>
            <a:ext cx="11452634" cy="52010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800"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Wskaźnik rezultatu: </a:t>
            </a:r>
            <a:r>
              <a:rPr lang="pl-PL" sz="2800" u="sng" dirty="0">
                <a:solidFill>
                  <a:schemeClr val="bg1"/>
                </a:solidFill>
                <a:latin typeface="Arial" panose="020B0604020202020204" pitchFamily="34" charset="0"/>
                <a:cs typeface="Arial" panose="020B0604020202020204" pitchFamily="34" charset="0"/>
              </a:rPr>
              <a:t>Liczba osób pracujących, łącznie z prowadzącymi działalność na własny rachunek, po opuszczeniu programu – 2 763 (3461 – 125,3%) c.d.:</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24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Parczew – 101 (198 – 165,22%)</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Puławy – 90 (186 – 206,67%)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Radzyń Podlaski – 104 (129 – 124,04%)</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Ryki – 52 (125 –  240,38%)</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Tomaszów Lubelski – 100 (176 – 176,00%)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Włodawa – 84 (146 – 173,81%)</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Zamość – 480 (524 – 109,17%)</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18</a:t>
            </a:fld>
            <a:endParaRPr lang="pl-PL"/>
          </a:p>
        </p:txBody>
      </p:sp>
    </p:spTree>
    <p:extLst>
      <p:ext uri="{BB962C8B-B14F-4D97-AF65-F5344CB8AC3E}">
        <p14:creationId xmlns:p14="http://schemas.microsoft.com/office/powerpoint/2010/main" val="67189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7"/>
            <a:ext cx="11452634" cy="68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5"/>
            <a:ext cx="11452634" cy="4931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800" dirty="0">
              <a:solidFill>
                <a:schemeClr val="bg1"/>
              </a:solidFill>
              <a:latin typeface="Arial" panose="020B0604020202020204" pitchFamily="34" charset="0"/>
              <a:cs typeface="Arial" panose="020B0604020202020204" pitchFamily="34" charset="0"/>
            </a:endParaRPr>
          </a:p>
          <a:p>
            <a:pPr>
              <a:lnSpc>
                <a:spcPct val="100000"/>
              </a:lnSpc>
              <a:spcBef>
                <a:spcPts val="0"/>
              </a:spcBef>
              <a:defRPr/>
            </a:pP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Wskaźnik rezultatu: </a:t>
            </a:r>
            <a:r>
              <a:rPr lang="pl-PL" sz="2800" u="sng" dirty="0">
                <a:solidFill>
                  <a:schemeClr val="bg1"/>
                </a:solidFill>
                <a:latin typeface="Arial" panose="020B0604020202020204" pitchFamily="34" charset="0"/>
                <a:cs typeface="Arial" panose="020B0604020202020204" pitchFamily="34" charset="0"/>
              </a:rPr>
              <a:t>Liczba utworzonych miejsc pracy w ramach udzielonych z EFS+ środków na podjęcie działalności gospodarczej – </a:t>
            </a:r>
            <a:br>
              <a:rPr lang="pl-PL" sz="2800" u="sng" dirty="0">
                <a:solidFill>
                  <a:schemeClr val="bg1"/>
                </a:solidFill>
                <a:latin typeface="Arial" panose="020B0604020202020204" pitchFamily="34" charset="0"/>
                <a:cs typeface="Arial" panose="020B0604020202020204" pitchFamily="34" charset="0"/>
              </a:rPr>
            </a:br>
            <a:r>
              <a:rPr lang="pl-PL" sz="2800" u="sng" dirty="0">
                <a:solidFill>
                  <a:schemeClr val="bg1"/>
                </a:solidFill>
                <a:latin typeface="Arial" panose="020B0604020202020204" pitchFamily="34" charset="0"/>
                <a:cs typeface="Arial" panose="020B0604020202020204" pitchFamily="34" charset="0"/>
              </a:rPr>
              <a:t>1 660 (764 – 46,0%):</a:t>
            </a:r>
          </a:p>
          <a:p>
            <a:pPr>
              <a:lnSpc>
                <a:spcPct val="100000"/>
              </a:lnSpc>
              <a:spcBef>
                <a:spcPts val="0"/>
              </a:spcBef>
              <a:defRPr/>
            </a:pPr>
            <a:endParaRPr lang="pl-PL" sz="1000" dirty="0">
              <a:solidFill>
                <a:schemeClr val="bg1"/>
              </a:solidFill>
              <a:latin typeface="Arial" panose="020B0604020202020204" pitchFamily="34" charset="0"/>
              <a:cs typeface="Arial" panose="020B0604020202020204" pitchFamily="34" charset="0"/>
            </a:endParaRPr>
          </a:p>
          <a:p>
            <a:pPr>
              <a:lnSpc>
                <a:spcPct val="100000"/>
              </a:lnSpc>
              <a:spcBef>
                <a:spcPts val="0"/>
              </a:spcBef>
              <a:defRPr/>
            </a:pPr>
            <a:endParaRPr kumimoji="0" lang="pl-PL" sz="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2400" dirty="0">
                <a:solidFill>
                  <a:schemeClr val="bg1"/>
                </a:solidFill>
                <a:latin typeface="Arial" panose="020B0604020202020204" pitchFamily="34" charset="0"/>
                <a:cs typeface="Arial" panose="020B0604020202020204" pitchFamily="34" charset="0"/>
              </a:rPr>
              <a:t>Biała Podlaska – 111 (84 – 75,68%)</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Biłgoraj – 29 (21 – 72,41%)</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Chełm –  55 (50 – 90,91%)</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Hrubieszów – 41 (41 – 100,00%)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Janów Lubelski – 31 (22 – 70,97%)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Krasnystaw – 56 (36 – 64,29%)</a:t>
            </a:r>
          </a:p>
          <a:p>
            <a:endParaRPr lang="pl-PL" sz="900" dirty="0">
              <a:solidFill>
                <a:schemeClr val="bg1"/>
              </a:solidFill>
              <a:latin typeface="Arial" panose="020B0604020202020204" pitchFamily="34" charset="0"/>
              <a:cs typeface="Arial" panose="020B0604020202020204" pitchFamily="34" charset="0"/>
            </a:endParaRPr>
          </a:p>
          <a:p>
            <a:endParaRPr lang="pl-PL" sz="1500" dirty="0">
              <a:solidFill>
                <a:schemeClr val="bg1"/>
              </a:solidFill>
              <a:latin typeface="Arial" panose="020B0604020202020204" pitchFamily="34"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19</a:t>
            </a:fld>
            <a:endParaRPr lang="pl-PL"/>
          </a:p>
        </p:txBody>
      </p:sp>
    </p:spTree>
    <p:extLst>
      <p:ext uri="{BB962C8B-B14F-4D97-AF65-F5344CB8AC3E}">
        <p14:creationId xmlns:p14="http://schemas.microsoft.com/office/powerpoint/2010/main" val="777138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064E963-962C-6829-ED2F-2F4DAE2EAF2D}"/>
              </a:ext>
            </a:extLst>
          </p:cNvPr>
          <p:cNvSpPr>
            <a:spLocks noGrp="1"/>
          </p:cNvSpPr>
          <p:nvPr>
            <p:ph idx="1"/>
          </p:nvPr>
        </p:nvSpPr>
        <p:spPr/>
        <p:txBody>
          <a:bodyPr/>
          <a:lstStyle/>
          <a:p>
            <a:endParaRPr lang="pl-PL"/>
          </a:p>
        </p:txBody>
      </p:sp>
      <p:pic>
        <p:nvPicPr>
          <p:cNvPr id="5" name="Obraz 4">
            <a:extLst>
              <a:ext uri="{FF2B5EF4-FFF2-40B4-BE49-F238E27FC236}">
                <a16:creationId xmlns:a16="http://schemas.microsoft.com/office/drawing/2014/main" id="{1496BA8D-08B4-6014-58A5-F9FE5B0CD7F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047" y="0"/>
            <a:ext cx="12185905" cy="6858000"/>
          </a:xfrm>
          <a:prstGeom prst="rect">
            <a:avLst/>
          </a:prstGeom>
        </p:spPr>
      </p:pic>
      <p:pic>
        <p:nvPicPr>
          <p:cNvPr id="6" name="Obraz 5">
            <a:extLst>
              <a:ext uri="{FF2B5EF4-FFF2-40B4-BE49-F238E27FC236}">
                <a16:creationId xmlns:a16="http://schemas.microsoft.com/office/drawing/2014/main" id="{08644B90-4F93-9286-22E9-2E92DA2128B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7" y="0"/>
            <a:ext cx="12184573" cy="6858000"/>
          </a:xfrm>
          <a:prstGeom prst="rect">
            <a:avLst/>
          </a:prstGeom>
        </p:spPr>
      </p:pic>
      <p:sp>
        <p:nvSpPr>
          <p:cNvPr id="9" name="Tytuł 8" descr="Działanie 8.8 Wsparcie rodziny i pieczy zastępczej&#10;">
            <a:extLst>
              <a:ext uri="{FF2B5EF4-FFF2-40B4-BE49-F238E27FC236}">
                <a16:creationId xmlns:a16="http://schemas.microsoft.com/office/drawing/2014/main" id="{5D577711-975E-31B5-1859-5AE25F57A174}"/>
              </a:ext>
            </a:extLst>
          </p:cNvPr>
          <p:cNvSpPr txBox="1">
            <a:spLocks noGrp="1"/>
          </p:cNvSpPr>
          <p:nvPr>
            <p:ph type="title" idx="4294967295"/>
          </p:nvPr>
        </p:nvSpPr>
        <p:spPr>
          <a:xfrm>
            <a:off x="2011509" y="2370078"/>
            <a:ext cx="8168979" cy="267765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Działanie 9.1 Aktywizacja </a:t>
            </a:r>
            <a:r>
              <a:rPr lang="pl-PL"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zawodowa – projekty PUP</a:t>
            </a:r>
            <a: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 </a:t>
            </a:r>
            <a:r>
              <a:rPr lang="pl-PL" sz="32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typ 1</a:t>
            </a:r>
            <a:b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br>
            <a: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(sposób wyboru: niekonkurencyjny)</a:t>
            </a:r>
            <a:b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br>
            <a:r>
              <a:rPr kumimoji="0" lang="pl-PL" sz="32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nabór nr FELU.09.01-IP.02-001/23</a:t>
            </a:r>
            <a:br>
              <a:rPr kumimoji="0" lang="pl-PL" sz="36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br>
            <a:endParaRPr kumimoji="0" lang="pl-PL" sz="36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2" name="Symbol zastępczy numeru slajdu 1">
            <a:extLst>
              <a:ext uri="{FF2B5EF4-FFF2-40B4-BE49-F238E27FC236}">
                <a16:creationId xmlns:a16="http://schemas.microsoft.com/office/drawing/2014/main" id="{7F69E5B8-5D91-8F43-764B-65E17EBE29E7}"/>
              </a:ext>
            </a:extLst>
          </p:cNvPr>
          <p:cNvSpPr>
            <a:spLocks noGrp="1"/>
          </p:cNvSpPr>
          <p:nvPr>
            <p:ph type="sldNum" sz="quarter" idx="12"/>
          </p:nvPr>
        </p:nvSpPr>
        <p:spPr/>
        <p:txBody>
          <a:bodyPr/>
          <a:lstStyle/>
          <a:p>
            <a:fld id="{D74826D8-9DAC-44AE-A9FD-0EC949CD68D6}" type="slidenum">
              <a:rPr lang="pl-PL" smtClean="0"/>
              <a:t>2</a:t>
            </a:fld>
            <a:endParaRPr lang="pl-PL" dirty="0"/>
          </a:p>
        </p:txBody>
      </p:sp>
    </p:spTree>
    <p:extLst>
      <p:ext uri="{BB962C8B-B14F-4D97-AF65-F5344CB8AC3E}">
        <p14:creationId xmlns:p14="http://schemas.microsoft.com/office/powerpoint/2010/main" val="3633989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7"/>
            <a:ext cx="11452634" cy="68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5"/>
            <a:ext cx="11452634" cy="4931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800" dirty="0">
              <a:solidFill>
                <a:schemeClr val="bg1"/>
              </a:solidFill>
              <a:latin typeface="Arial" panose="020B0604020202020204" pitchFamily="34" charset="0"/>
              <a:cs typeface="Arial" panose="020B0604020202020204" pitchFamily="34" charset="0"/>
            </a:endParaRPr>
          </a:p>
          <a:p>
            <a:pPr>
              <a:lnSpc>
                <a:spcPct val="100000"/>
              </a:lnSpc>
              <a:spcBef>
                <a:spcPts val="0"/>
              </a:spcBef>
              <a:defRPr/>
            </a:pP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Wskaźnik rezultatu: </a:t>
            </a:r>
            <a:r>
              <a:rPr lang="pl-PL" sz="2800" u="sng" dirty="0">
                <a:solidFill>
                  <a:schemeClr val="bg1"/>
                </a:solidFill>
                <a:latin typeface="Arial" panose="020B0604020202020204" pitchFamily="34" charset="0"/>
                <a:cs typeface="Arial" panose="020B0604020202020204" pitchFamily="34" charset="0"/>
              </a:rPr>
              <a:t>Liczba utworzonych miejsc pracy w ramach udzielonych z EFS+ środków na podjęcie działalności gospodarczej – </a:t>
            </a:r>
            <a:br>
              <a:rPr lang="pl-PL" sz="2800" u="sng" dirty="0">
                <a:solidFill>
                  <a:schemeClr val="bg1"/>
                </a:solidFill>
                <a:latin typeface="Arial" panose="020B0604020202020204" pitchFamily="34" charset="0"/>
                <a:cs typeface="Arial" panose="020B0604020202020204" pitchFamily="34" charset="0"/>
              </a:rPr>
            </a:br>
            <a:r>
              <a:rPr lang="pl-PL" sz="2800" u="sng" dirty="0">
                <a:solidFill>
                  <a:schemeClr val="bg1"/>
                </a:solidFill>
                <a:latin typeface="Arial" panose="020B0604020202020204" pitchFamily="34" charset="0"/>
                <a:cs typeface="Arial" panose="020B0604020202020204" pitchFamily="34" charset="0"/>
              </a:rPr>
              <a:t>1 660 (764 – 46,0%) c.d.:</a:t>
            </a:r>
          </a:p>
          <a:p>
            <a:pPr>
              <a:lnSpc>
                <a:spcPct val="100000"/>
              </a:lnSpc>
              <a:spcBef>
                <a:spcPts val="0"/>
              </a:spcBef>
              <a:defRPr/>
            </a:pPr>
            <a:endParaRPr lang="pl-PL" sz="1000" dirty="0">
              <a:solidFill>
                <a:schemeClr val="bg1"/>
              </a:solidFill>
              <a:latin typeface="Arial" panose="020B0604020202020204" pitchFamily="34" charset="0"/>
              <a:cs typeface="Arial" panose="020B0604020202020204" pitchFamily="34" charset="0"/>
            </a:endParaRPr>
          </a:p>
          <a:p>
            <a:pPr>
              <a:lnSpc>
                <a:spcPct val="100000"/>
              </a:lnSpc>
              <a:spcBef>
                <a:spcPts val="0"/>
              </a:spcBef>
              <a:defRPr/>
            </a:pPr>
            <a:endParaRPr kumimoji="0" lang="pl-PL" sz="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Kraśnik – 60 (60 – 100,00%)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Lubartów – 35 (35 – 100,00%)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MUP Lublin – 225 (214 – 95,11%)</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PUP Lublin – 68 (62 – 91,18%)</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Łęczna – 20 (20 – 100,00%)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Łuków – 38 (36 – 94,74%)</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Opole Lubelskie – 41 (41 – 100,00%)</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20</a:t>
            </a:fld>
            <a:endParaRPr lang="pl-PL"/>
          </a:p>
        </p:txBody>
      </p:sp>
    </p:spTree>
    <p:extLst>
      <p:ext uri="{BB962C8B-B14F-4D97-AF65-F5344CB8AC3E}">
        <p14:creationId xmlns:p14="http://schemas.microsoft.com/office/powerpoint/2010/main" val="2295623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rezultatu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7"/>
            <a:ext cx="11452634" cy="68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5"/>
            <a:ext cx="11452634" cy="4931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800" dirty="0">
              <a:solidFill>
                <a:schemeClr val="bg1"/>
              </a:solidFill>
              <a:latin typeface="Arial" panose="020B0604020202020204" pitchFamily="34" charset="0"/>
              <a:cs typeface="Arial" panose="020B0604020202020204" pitchFamily="34" charset="0"/>
            </a:endParaRPr>
          </a:p>
          <a:p>
            <a:pPr>
              <a:lnSpc>
                <a:spcPct val="100000"/>
              </a:lnSpc>
              <a:spcBef>
                <a:spcPts val="0"/>
              </a:spcBef>
              <a:defRPr/>
            </a:pPr>
            <a: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Wskaźnik rezultatu: </a:t>
            </a:r>
            <a:r>
              <a:rPr lang="pl-PL" sz="2800" u="sng" dirty="0">
                <a:solidFill>
                  <a:schemeClr val="bg1"/>
                </a:solidFill>
                <a:latin typeface="Arial" panose="020B0604020202020204" pitchFamily="34" charset="0"/>
                <a:cs typeface="Arial" panose="020B0604020202020204" pitchFamily="34" charset="0"/>
              </a:rPr>
              <a:t>Liczba utworzonych miejsc pracy w ramach udzielonych z EFS+ środków na podjęcie działalności gospodarczej – </a:t>
            </a:r>
            <a:br>
              <a:rPr lang="pl-PL" sz="2800" u="sng" dirty="0">
                <a:solidFill>
                  <a:schemeClr val="bg1"/>
                </a:solidFill>
                <a:latin typeface="Arial" panose="020B0604020202020204" pitchFamily="34" charset="0"/>
                <a:cs typeface="Arial" panose="020B0604020202020204" pitchFamily="34" charset="0"/>
              </a:rPr>
            </a:br>
            <a:r>
              <a:rPr lang="pl-PL" sz="2800" u="sng" dirty="0">
                <a:solidFill>
                  <a:schemeClr val="bg1"/>
                </a:solidFill>
                <a:latin typeface="Arial" panose="020B0604020202020204" pitchFamily="34" charset="0"/>
                <a:cs typeface="Arial" panose="020B0604020202020204" pitchFamily="34" charset="0"/>
              </a:rPr>
              <a:t>1 660 (764 – 46,0%) c.d.:</a:t>
            </a:r>
          </a:p>
          <a:p>
            <a:pPr>
              <a:lnSpc>
                <a:spcPct val="100000"/>
              </a:lnSpc>
              <a:spcBef>
                <a:spcPts val="0"/>
              </a:spcBef>
              <a:defRPr/>
            </a:pPr>
            <a:endParaRPr kumimoji="0" lang="pl-PL" sz="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endParaRPr lang="pl-PL" sz="10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Parczew – 16 (11 – 68,75%)</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Puławy – 48 (50 – 104,17%)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Radzyń Podlaski – 39 (37 – 94,87%)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Ryki – 28 (29 – 103,57%)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Tomaszów Lubelski – 18 (18 – 100,00%)</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Włodawa – 23 (15 – 65,22%)</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Zamość – 126 (114 – 90,48%)</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37505"/>
            <a:ext cx="5465075" cy="418846"/>
          </a:xfrm>
          <a:prstGeom prst="rect">
            <a:avLst/>
          </a:prstGeom>
        </p:spPr>
      </p:pic>
      <p:sp>
        <p:nvSpPr>
          <p:cNvPr id="5" name="Symbol zastępczy numeru slajdu 4">
            <a:extLst>
              <a:ext uri="{FF2B5EF4-FFF2-40B4-BE49-F238E27FC236}">
                <a16:creationId xmlns:a16="http://schemas.microsoft.com/office/drawing/2014/main" id="{D3A4BD85-47A4-55DB-E05E-4CE32D51E383}"/>
              </a:ext>
            </a:extLst>
          </p:cNvPr>
          <p:cNvSpPr>
            <a:spLocks noGrp="1"/>
          </p:cNvSpPr>
          <p:nvPr>
            <p:ph type="sldNum" sz="quarter" idx="12"/>
          </p:nvPr>
        </p:nvSpPr>
        <p:spPr/>
        <p:txBody>
          <a:bodyPr/>
          <a:lstStyle/>
          <a:p>
            <a:fld id="{D74826D8-9DAC-44AE-A9FD-0EC949CD68D6}" type="slidenum">
              <a:rPr lang="pl-PL" smtClean="0"/>
              <a:t>21</a:t>
            </a:fld>
            <a:endParaRPr lang="pl-PL"/>
          </a:p>
        </p:txBody>
      </p:sp>
    </p:spTree>
    <p:extLst>
      <p:ext uri="{BB962C8B-B14F-4D97-AF65-F5344CB8AC3E}">
        <p14:creationId xmlns:p14="http://schemas.microsoft.com/office/powerpoint/2010/main" val="630136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Etap realizacji projektów PUP – cd.</a:t>
            </a:r>
          </a:p>
        </p:txBody>
      </p:sp>
      <p:sp>
        <p:nvSpPr>
          <p:cNvPr id="4" name="Prostokąt 3">
            <a:extLst>
              <a:ext uri="{FF2B5EF4-FFF2-40B4-BE49-F238E27FC236}">
                <a16:creationId xmlns:a16="http://schemas.microsoft.com/office/drawing/2014/main" id="{869B9140-4439-1566-DCC8-0B6F9F99D67B}"/>
              </a:ext>
            </a:extLst>
          </p:cNvPr>
          <p:cNvSpPr/>
          <p:nvPr/>
        </p:nvSpPr>
        <p:spPr>
          <a:xfrm>
            <a:off x="622300" y="6011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1714500"/>
            <a:ext cx="11452634" cy="3770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l-PL" sz="2800" u="sng" dirty="0">
                <a:latin typeface="Arial" panose="020B0604020202020204" pitchFamily="34" charset="0"/>
                <a:cs typeface="Arial" panose="020B0604020202020204" pitchFamily="34" charset="0"/>
              </a:rPr>
              <a:t>Stan na 24 maja 2024 r. – Kontrole i wizyty monitoringowe</a:t>
            </a:r>
          </a:p>
          <a:p>
            <a:endParaRPr lang="pl-PL" sz="2800" u="sng" dirty="0">
              <a:latin typeface="Arial" panose="020B0604020202020204" pitchFamily="34" charset="0"/>
              <a:cs typeface="Arial" panose="020B0604020202020204" pitchFamily="34" charset="0"/>
            </a:endParaRPr>
          </a:p>
          <a:p>
            <a:r>
              <a:rPr lang="pl-PL" sz="2400" u="sng" dirty="0">
                <a:latin typeface="Arial" panose="020B0604020202020204" pitchFamily="34" charset="0"/>
                <a:cs typeface="Arial" panose="020B0604020202020204" pitchFamily="34" charset="0"/>
              </a:rPr>
              <a:t>12 wizyt monitoringowych</a:t>
            </a:r>
          </a:p>
          <a:p>
            <a:endParaRPr lang="pl-PL" sz="2400" u="sng" dirty="0">
              <a:latin typeface="Arial" panose="020B0604020202020204" pitchFamily="34" charset="0"/>
              <a:cs typeface="Arial" panose="020B0604020202020204" pitchFamily="34" charset="0"/>
            </a:endParaRPr>
          </a:p>
          <a:p>
            <a:r>
              <a:rPr lang="pl-PL" sz="2400" u="sng" dirty="0">
                <a:latin typeface="Arial" panose="020B0604020202020204" pitchFamily="34" charset="0"/>
                <a:cs typeface="Arial" panose="020B0604020202020204" pitchFamily="34" charset="0"/>
              </a:rPr>
              <a:t>15 kontroli na miejscu (w trakcie realizacji projektów) / w siedzibie IP</a:t>
            </a:r>
          </a:p>
          <a:p>
            <a:endParaRPr lang="pl-PL" sz="2400" u="sng" dirty="0">
              <a:latin typeface="Arial" panose="020B0604020202020204" pitchFamily="34" charset="0"/>
              <a:cs typeface="Arial" panose="020B0604020202020204" pitchFamily="34" charset="0"/>
            </a:endParaRPr>
          </a:p>
          <a:p>
            <a:endParaRPr lang="pl-PL" sz="2400" u="sng" dirty="0">
              <a:latin typeface="Arial" panose="020B0604020202020204" pitchFamily="34" charset="0"/>
              <a:cs typeface="Arial" panose="020B0604020202020204" pitchFamily="34" charset="0"/>
            </a:endParaRPr>
          </a:p>
          <a:p>
            <a:r>
              <a:rPr lang="pl-PL" sz="2400" u="sng" dirty="0">
                <a:latin typeface="Arial" panose="020B0604020202020204" pitchFamily="34" charset="0"/>
                <a:cs typeface="Arial" panose="020B0604020202020204" pitchFamily="34" charset="0"/>
              </a:rPr>
              <a:t>Brak zaleceń</a:t>
            </a:r>
          </a:p>
          <a:p>
            <a:endParaRPr lang="pl-PL" sz="2400" u="sng" dirty="0">
              <a:solidFill>
                <a:schemeClr val="bg1"/>
              </a:solidFill>
              <a:latin typeface="Arial" panose="020B0604020202020204" pitchFamily="34" charset="0"/>
              <a:cs typeface="Arial" panose="020B0604020202020204" pitchFamily="34" charset="0"/>
            </a:endParaRPr>
          </a:p>
          <a:p>
            <a:endParaRPr lang="pl-PL" sz="2000" dirty="0">
              <a:solidFill>
                <a:schemeClr val="bg1"/>
              </a:solidFill>
              <a:latin typeface="Arial" panose="020B0604020202020204" pitchFamily="34" charset="0"/>
              <a:cs typeface="Arial" panose="020B0604020202020204" pitchFamily="34" charset="0"/>
            </a:endParaRPr>
          </a:p>
          <a:p>
            <a:endParaRPr lang="pl-PL" sz="1600" dirty="0">
              <a:solidFill>
                <a:schemeClr val="bg1"/>
              </a:solidFill>
              <a:latin typeface="Arial" panose="020B0604020202020204" pitchFamily="34"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74080"/>
            <a:ext cx="5465075" cy="382269"/>
          </a:xfrm>
          <a:prstGeom prst="rect">
            <a:avLst/>
          </a:prstGeom>
        </p:spPr>
      </p:pic>
      <p:sp>
        <p:nvSpPr>
          <p:cNvPr id="5" name="Symbol zastępczy numeru slajdu 4">
            <a:extLst>
              <a:ext uri="{FF2B5EF4-FFF2-40B4-BE49-F238E27FC236}">
                <a16:creationId xmlns:a16="http://schemas.microsoft.com/office/drawing/2014/main" id="{ED334D6C-DCA7-BE83-CDE7-B01B4387A468}"/>
              </a:ext>
            </a:extLst>
          </p:cNvPr>
          <p:cNvSpPr>
            <a:spLocks noGrp="1"/>
          </p:cNvSpPr>
          <p:nvPr>
            <p:ph type="sldNum" sz="quarter" idx="12"/>
          </p:nvPr>
        </p:nvSpPr>
        <p:spPr/>
        <p:txBody>
          <a:bodyPr/>
          <a:lstStyle/>
          <a:p>
            <a:fld id="{D74826D8-9DAC-44AE-A9FD-0EC949CD68D6}" type="slidenum">
              <a:rPr lang="pl-PL" smtClean="0"/>
              <a:t>22</a:t>
            </a:fld>
            <a:endParaRPr lang="pl-PL"/>
          </a:p>
        </p:txBody>
      </p:sp>
    </p:spTree>
    <p:extLst>
      <p:ext uri="{BB962C8B-B14F-4D97-AF65-F5344CB8AC3E}">
        <p14:creationId xmlns:p14="http://schemas.microsoft.com/office/powerpoint/2010/main" val="4095925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lang="pl-PL" sz="1400" dirty="0">
              <a:solidFill>
                <a:prstClr val="white"/>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4000" b="0" i="0"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Wykazywanie rozpoczęcia prowadzenia działalności gospodarczej rozpoczętej po okresie rozliczeniowym danego wniosku.</a:t>
            </a:r>
            <a:br>
              <a:rPr kumimoji="0" lang="pl-PL"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endParaRPr kumimoji="0" lang="pl-PL" sz="1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6287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 formularzu Monitorowania wskazujemy faktyczną datę założenia działalności gospodarczej (czyli wykraczającą poza okres rozliczeniowy wniosku) natomiast w polu Sytuacja osoby w momencie zakończenia udziału w projekcie wybieramy Sytuacja w trakcie monitorowania. </a:t>
            </a:r>
            <a:br>
              <a:rPr kumimoji="0" lang="pl-PL"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endParaRPr kumimoji="0" lang="pl-PL" sz="1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6391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 uri="{C183D7F6-B498-43B3-948B-1728B52AA6E4}">
                <adec:decorative xmlns:adec="http://schemas.microsoft.com/office/drawing/2017/decorative" val="1"/>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2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 wskaźniku produktu „Liczba osób, które otrzymały bezzwrotne środki na podjęcie działalności gospodarczej w programie” wykazujemy daną osobę w momencie przyznania środków natomiast we wskaźnikach rezultatu Liczba osób pracujących, łącznie z prowadzącymi działalność na własny rachunek, po opuszczeniu programu oraz „Liczba utworzonych miejsc pracy w ramach udzielonych z EFS+ środków na podjęcie działalności gospodarczej” wykazujemy uczestnika w momencie założenia działalności gospodarczej.</a:t>
            </a:r>
            <a:br>
              <a:rPr kumimoji="0" lang="pl-PL" sz="28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endParaRPr kumimoji="0" lang="pl-PL" sz="1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3" name="Obraz 2">
            <a:extLst>
              <a:ext uri="{FF2B5EF4-FFF2-40B4-BE49-F238E27FC236}">
                <a16:creationId xmlns:a16="http://schemas.microsoft.com/office/drawing/2014/main" id="{E60AC9CC-7D60-3E3E-2158-0669442D93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ytuł 5">
            <a:extLst>
              <a:ext uri="{FF2B5EF4-FFF2-40B4-BE49-F238E27FC236}">
                <a16:creationId xmlns:a16="http://schemas.microsoft.com/office/drawing/2014/main" id="{0E7CC589-7C46-A5DD-4F0E-A4415528C57C}"/>
              </a:ext>
              <a:ext uri="{C183D7F6-B498-43B3-948B-1728B52AA6E4}">
                <adec:decorative xmlns:adec="http://schemas.microsoft.com/office/drawing/2017/decorative" val="1"/>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Nabór projektów PUP – II edycja</a:t>
            </a:r>
          </a:p>
        </p:txBody>
      </p:sp>
    </p:spTree>
    <p:extLst>
      <p:ext uri="{BB962C8B-B14F-4D97-AF65-F5344CB8AC3E}">
        <p14:creationId xmlns:p14="http://schemas.microsoft.com/office/powerpoint/2010/main" val="4239997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lang="pl-PL" sz="3600" dirty="0">
                <a:solidFill>
                  <a:prstClr val="white"/>
                </a:solidFill>
                <a:latin typeface="Arial" panose="020B0604020202020204" pitchFamily="34" charset="0"/>
                <a:cs typeface="Arial" panose="020B0604020202020204" pitchFamily="34" charset="0"/>
              </a:rPr>
              <a:t>K</a:t>
            </a:r>
            <a:r>
              <a:rPr kumimoji="0" lang="pl-PL" sz="3600" b="0"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onieczność</a:t>
            </a:r>
            <a:r>
              <a:rPr kumimoji="0" lang="pl-PL"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pomniejszenia wydatków w bieżącym wniosku o płatność/ we wniosku skierowanym do poprawy oraz informowania IP o sytuacji wystąpienia wydatków niekwalifikowanych, jeżeli wniosek jest w trakcie weryfikacji. </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0937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369683"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Działaniem niewłaściwym jest wykazywanie zawyżonej wartości wydatku a następnie korygowania go w zakładce Zwroty/korekty we wniosku za kolejny okres rozliczeniowy. </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6729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369683"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 sytuacji wystąpienia zwrotu podatku VAT od przyznanej dotacji na  rozpoczęcie działalności gospodarczej lub refundacji doposażenia/wyposażenia  stanowiska pracy konieczne jest pomniejszenie wydatków w  bieżącym wniosku lub wypełnienie zakładki Zwroty/korekty  </a:t>
            </a:r>
            <a:r>
              <a:rPr lang="pl-PL" sz="3600" dirty="0">
                <a:effectLst/>
                <a:latin typeface="Aptos" panose="020B0004020202020204" pitchFamily="34" charset="0"/>
                <a:ea typeface="Aptos" panose="020B0004020202020204" pitchFamily="34" charset="0"/>
                <a:cs typeface="Aptos" panose="020B0004020202020204" pitchFamily="34" charset="0"/>
              </a:rPr>
              <a:t>w kolejnym </a:t>
            </a:r>
            <a:r>
              <a:rPr lang="pl-PL" sz="3600" dirty="0" err="1">
                <a:effectLst/>
                <a:latin typeface="Aptos" panose="020B0004020202020204" pitchFamily="34" charset="0"/>
                <a:ea typeface="Aptos" panose="020B0004020202020204" pitchFamily="34" charset="0"/>
                <a:cs typeface="Aptos" panose="020B0004020202020204" pitchFamily="34" charset="0"/>
              </a:rPr>
              <a:t>wop</a:t>
            </a:r>
            <a:r>
              <a:rPr lang="pl-PL" sz="3600" dirty="0">
                <a:effectLst/>
                <a:latin typeface="Aptos" panose="020B0004020202020204" pitchFamily="34" charset="0"/>
                <a:ea typeface="Aptos" panose="020B0004020202020204" pitchFamily="34" charset="0"/>
                <a:cs typeface="Aptos" panose="020B0004020202020204" pitchFamily="34" charset="0"/>
              </a:rPr>
              <a:t>, jeśli nie ma takiej możliwości, aby dokonać pomniejszenia w bieżącym wniosku o płatność (brak wiedzy nt. korekty).</a:t>
            </a:r>
            <a:endParaRPr kumimoji="0" lang="pl-PL" sz="3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1160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369683"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 przypadku wypełnienia zakładki Zwroty/korekty należy wraz z wnioskiem przedłożyć dokumentację dotyczącą danego wydatku: </a:t>
            </a:r>
            <a:b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-dokument źródłowy rozliczony we wniosku o płatność wraz z wyciągiem bankowym potwierdzającym opłacenie wydatku,</a:t>
            </a:r>
            <a:b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-dokumentację potwierdzającą koniczność pomniejszania rozliczonego wydatku wraz z wyciągiem bankowym, jeżeli nastąpił zwrot środków od uczestnika projektu. </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2854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4">
            <a:extLst>
              <a:ext uri="{FF2B5EF4-FFF2-40B4-BE49-F238E27FC236}">
                <a16:creationId xmlns:a16="http://schemas.microsoft.com/office/drawing/2014/main" id="{12418D6E-3D41-9EA3-10E0-7CCD52A82627}"/>
              </a:ext>
              <a:ext uri="{C183D7F6-B498-43B3-948B-1728B52AA6E4}">
                <adec:decorative xmlns:adec="http://schemas.microsoft.com/office/drawing/2017/decorative" val="1"/>
              </a:ext>
            </a:extLst>
          </p:cNvPr>
          <p:cNvSpPr>
            <a:spLocks noGrp="1"/>
          </p:cNvSpPr>
          <p:nvPr>
            <p:ph type="title"/>
          </p:nvPr>
        </p:nvSpPr>
        <p:spPr>
          <a:xfrm>
            <a:off x="838200" y="-602673"/>
            <a:ext cx="10515600" cy="602673"/>
          </a:xfrm>
        </p:spPr>
        <p:txBody>
          <a:bodyPr vert="horz" lIns="91440" tIns="45720" rIns="91440" bIns="45720" rtlCol="0" anchor="b">
            <a:normAutofit/>
          </a:bodyPr>
          <a:lstStyle/>
          <a:p>
            <a:r>
              <a:rPr lang="pl-PL" sz="1800" dirty="0"/>
              <a:t>Wyniki naboru</a:t>
            </a:r>
          </a:p>
        </p:txBody>
      </p:sp>
      <p:sp>
        <p:nvSpPr>
          <p:cNvPr id="7" name="Prostokąt 6">
            <a:extLst>
              <a:ext uri="{FF2B5EF4-FFF2-40B4-BE49-F238E27FC236}">
                <a16:creationId xmlns:a16="http://schemas.microsoft.com/office/drawing/2014/main" id="{509C4B19-662C-BAA0-2249-7A889240ACD6}"/>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latin typeface="Arial" panose="020B0604020202020204" pitchFamily="34" charset="0"/>
                <a:cs typeface="Arial" panose="020B0604020202020204" pitchFamily="34" charset="0"/>
              </a:rPr>
              <a:t>Działanie 9.1 Aktywizacja zawodowa - projekty PUP – Rozstrzygnięcie naboru</a:t>
            </a:r>
          </a:p>
        </p:txBody>
      </p:sp>
      <p:sp>
        <p:nvSpPr>
          <p:cNvPr id="4" name="Tytuł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a:spLocks noGrp="1"/>
          </p:cNvSpPr>
          <p:nvPr>
            <p:ph type="title" idx="4294967295"/>
          </p:nvPr>
        </p:nvSpPr>
        <p:spPr>
          <a:xfrm>
            <a:off x="565054" y="1043861"/>
            <a:ext cx="10899227" cy="4506039"/>
          </a:xfrm>
          <a:prstGeom prst="rect">
            <a:avLst/>
          </a:prstGeom>
          <a:solidFill>
            <a:schemeClr val="accent1"/>
          </a:solidFill>
          <a:ln w="12700" cap="flat" cmpd="sng" algn="ctr">
            <a:solidFill>
              <a:schemeClr val="accent1">
                <a:shade val="50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rtl="0" eaLnBrk="1" latinLnBrk="0" hangingPunct="1"/>
            <a:r>
              <a:rPr lang="pl-PL" sz="2800" b="1" kern="1200" dirty="0">
                <a:solidFill>
                  <a:schemeClr val="lt1"/>
                </a:solidFill>
                <a:effectLst/>
                <a:latin typeface="Arial" panose="020B0604020202020204" pitchFamily="34" charset="0"/>
                <a:cs typeface="Arial" panose="020B0604020202020204" pitchFamily="34" charset="0"/>
              </a:rPr>
              <a:t>Działanie </a:t>
            </a:r>
            <a:r>
              <a:rPr lang="pl-PL" sz="2800" b="1" dirty="0">
                <a:latin typeface="Arial" panose="020B0604020202020204" pitchFamily="34" charset="0"/>
                <a:cs typeface="Arial" panose="020B0604020202020204" pitchFamily="34" charset="0"/>
              </a:rPr>
              <a:t>9.1 Aktywizacja zawodowa – projekty PUP</a:t>
            </a:r>
            <a:br>
              <a:rPr lang="pl-PL" sz="2800" b="1" dirty="0">
                <a:latin typeface="Arial" panose="020B0604020202020204" pitchFamily="34" charset="0"/>
                <a:cs typeface="Arial" panose="020B0604020202020204" pitchFamily="34" charset="0"/>
              </a:rPr>
            </a:br>
            <a:br>
              <a:rPr lang="pl-PL" sz="2800" b="1" dirty="0">
                <a:latin typeface="Arial" panose="020B0604020202020204" pitchFamily="34" charset="0"/>
                <a:cs typeface="Arial" panose="020B0604020202020204" pitchFamily="34" charset="0"/>
              </a:rPr>
            </a:br>
            <a:r>
              <a:rPr lang="pl-PL" sz="2800" b="1" dirty="0">
                <a:latin typeface="Arial" panose="020B0604020202020204" pitchFamily="34" charset="0"/>
                <a:cs typeface="Arial" panose="020B0604020202020204" pitchFamily="34" charset="0"/>
              </a:rPr>
              <a:t>20 - umów o dofinansowanie projektu</a:t>
            </a:r>
            <a:br>
              <a:rPr lang="pl-PL" sz="2800" b="1" dirty="0">
                <a:latin typeface="Arial" panose="020B0604020202020204" pitchFamily="34" charset="0"/>
                <a:cs typeface="Arial" panose="020B0604020202020204" pitchFamily="34" charset="0"/>
              </a:rPr>
            </a:br>
            <a:br>
              <a:rPr lang="pl-PL" sz="2800" b="1" dirty="0">
                <a:latin typeface="Arial" panose="020B0604020202020204" pitchFamily="34" charset="0"/>
                <a:cs typeface="Arial" panose="020B0604020202020204" pitchFamily="34" charset="0"/>
              </a:rPr>
            </a:br>
            <a:r>
              <a:rPr lang="pl-PL" sz="2800" b="1" dirty="0">
                <a:latin typeface="Arial" panose="020B0604020202020204" pitchFamily="34" charset="0"/>
                <a:cs typeface="Arial" panose="020B0604020202020204" pitchFamily="34" charset="0"/>
              </a:rPr>
              <a:t>Kwota: 117 872 417,45 zł. (120 317 417,50 zł. po aneksach)</a:t>
            </a:r>
            <a:br>
              <a:rPr lang="pl-PL" sz="2800" b="1" dirty="0">
                <a:latin typeface="Arial" panose="020B0604020202020204" pitchFamily="34" charset="0"/>
                <a:cs typeface="Arial" panose="020B0604020202020204" pitchFamily="34" charset="0"/>
              </a:rPr>
            </a:br>
            <a:br>
              <a:rPr lang="pl-PL" sz="2800" b="1" dirty="0">
                <a:latin typeface="Arial" panose="020B0604020202020204" pitchFamily="34" charset="0"/>
                <a:cs typeface="Arial" panose="020B0604020202020204" pitchFamily="34" charset="0"/>
              </a:rPr>
            </a:br>
            <a:r>
              <a:rPr lang="pl-PL" sz="2800" b="1" dirty="0">
                <a:latin typeface="Arial" panose="020B0604020202020204" pitchFamily="34" charset="0"/>
                <a:cs typeface="Arial" panose="020B0604020202020204" pitchFamily="34" charset="0"/>
              </a:rPr>
              <a:t>Dofinansowanie UE: 100 191 554,83 zł. (102 269 804,80 zł. po aneksach)</a:t>
            </a:r>
            <a:br>
              <a:rPr lang="pl-PL" sz="3200" b="1" dirty="0">
                <a:latin typeface="Arial" panose="020B0604020202020204" pitchFamily="34" charset="0"/>
                <a:cs typeface="Arial" panose="020B0604020202020204" pitchFamily="34" charset="0"/>
              </a:rPr>
            </a:br>
            <a:endParaRPr lang="pl-PL" sz="1600" dirty="0">
              <a:effectLst/>
              <a:latin typeface="Arial" panose="020B0604020202020204" pitchFamily="34" charset="0"/>
              <a:cs typeface="Arial" panose="020B0604020202020204" pitchFamily="34" charset="0"/>
            </a:endParaRPr>
          </a:p>
        </p:txBody>
      </p:sp>
      <p:pic>
        <p:nvPicPr>
          <p:cNvPr id="5" name="Obraz 4">
            <a:extLst>
              <a:ext uri="{FF2B5EF4-FFF2-40B4-BE49-F238E27FC236}">
                <a16:creationId xmlns:a16="http://schemas.microsoft.com/office/drawing/2014/main" id="{3A6838DB-23D1-FBA4-E8AB-9AB6BBDE33C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077013" y="5814140"/>
            <a:ext cx="5114987" cy="432386"/>
          </a:xfrm>
          <a:prstGeom prst="rect">
            <a:avLst/>
          </a:prstGeom>
        </p:spPr>
      </p:pic>
      <p:sp>
        <p:nvSpPr>
          <p:cNvPr id="10" name="Symbol zastępczy numeru slajdu 9">
            <a:extLst>
              <a:ext uri="{FF2B5EF4-FFF2-40B4-BE49-F238E27FC236}">
                <a16:creationId xmlns:a16="http://schemas.microsoft.com/office/drawing/2014/main" id="{AF5D8DB6-4DFA-3EEC-515A-43BB753B521F}"/>
              </a:ext>
              <a:ext uri="{C183D7F6-B498-43B3-948B-1728B52AA6E4}">
                <adec:decorative xmlns:adec="http://schemas.microsoft.com/office/drawing/2017/decorative" val="1"/>
              </a:ext>
            </a:extLst>
          </p:cNvPr>
          <p:cNvSpPr>
            <a:spLocks noGrp="1"/>
          </p:cNvSpPr>
          <p:nvPr>
            <p:ph type="sldNum" sz="quarter" idx="12"/>
          </p:nvPr>
        </p:nvSpPr>
        <p:spPr/>
        <p:txBody>
          <a:bodyPr/>
          <a:lstStyle/>
          <a:p>
            <a:fld id="{D74826D8-9DAC-44AE-A9FD-0EC949CD68D6}" type="slidenum">
              <a:rPr lang="pl-PL" smtClean="0"/>
              <a:t>3</a:t>
            </a:fld>
            <a:endParaRPr lang="pl-PL" dirty="0"/>
          </a:p>
        </p:txBody>
      </p:sp>
    </p:spTree>
    <p:extLst>
      <p:ext uri="{BB962C8B-B14F-4D97-AF65-F5344CB8AC3E}">
        <p14:creationId xmlns:p14="http://schemas.microsoft.com/office/powerpoint/2010/main" val="5042521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369683"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lang="pl-PL" sz="3200" dirty="0">
                <a:solidFill>
                  <a:prstClr val="white"/>
                </a:solidFill>
                <a:latin typeface="Arial" panose="020B0604020202020204" pitchFamily="34" charset="0"/>
                <a:cs typeface="Arial" panose="020B0604020202020204" pitchFamily="34" charset="0"/>
              </a:rPr>
              <a:t>D</a:t>
            </a:r>
            <a:r>
              <a:rPr kumimoji="0" lang="pl-PL" sz="3200" b="0"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obrą</a:t>
            </a: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praktyką jest wskazanie w zakładce Zwroty/korekty w polu Uwagi/komentarze numeru pozycji Zestawienia dokumentów, w której rozliczony został dany wydatek. </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25250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369683"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Wykazując korekty wydatków należy przenalizować, czy nie zachodzi konieczność pomniejszenia wartości osiągniętej od początku realizacji projektu (narastająco) wskaźnika produktu Wartość wydatków kwalifikowalnych przeznaczonych na realizację gwarancji dla młodzieży. </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5572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369683"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Składając wniosek o płatność/poprawiony wniosek o płatność/wykazując korekty należy uaktualnić tabelę dotyczącą przyznanych dotacji na  rozpoczęcie działalności gospodarczej oraz tabelę dotyczącą refundacji doposażenia/wyposażenia  stanowiska pracy.</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2328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369683"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IP zaleca,  aby na składanych załącznikach zamieszczać datę sporządzenia dokumentu.</a:t>
            </a:r>
            <a:b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Ponadto należy pamiętać o przedkładaniu tabel dotyczących przyznanych dotacji na  rozpoczęcie działalności gospodarczej oraz refundacji doposażenia/wyposażenia  stanowiska pracy na obowiązującym wzorze. </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22394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Kwestie dotyczące wniosków o płatność oraz formularzy Monitorowania Projektów EFS+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369683"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Należy zwrócić uwagę, aby przedkładane umowy o pracę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dot. wskaźnika rezultatu Liczba osób pracujących, łącznie z prowadzącymi działalność na własny rachunek po opuszczeniu programu były podpisane przez uczestnika projektu. Ponadto należy pamiętać, iż osiągnięta wartość wskaźnika odnosi się do podjęcia zatrudnienia (daty rozpoczęcia pracy) w ciągu 4 tygodni od zakończenia udziału w projekcie. </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63466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622300" y="749246"/>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pl-PL" sz="6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Końcowe </a:t>
            </a:r>
            <a:br>
              <a:rPr kumimoji="0" lang="pl-PL" sz="6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6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rozliczenie </a:t>
            </a:r>
            <a:br>
              <a:rPr kumimoji="0" lang="pl-PL" sz="6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6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projektu</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4595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Końcowe rozliczenie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954265"/>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Na etapie końcowego wniosku o płatność weryfikowane jest zrealizowanie celu projektu oraz założeń określonych we wniosku o dofinansowanie projektu m.in. poprzez sprawdzenie stopnia osiągnięcia założonych wartości docelowych wskaźników produktu i wskaźników rezultatu</a:t>
            </a:r>
            <a:b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oraz spełnienia kryteriów specyficznych dostępu.</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55542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Końcowe rozliczenie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954265"/>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Zgodnie z Wytycznymi dotyczącymi kwalifikowalności wydatków na lata 2021-2027 w przypadku projektów EFS+, właściwa instytucja będąca stroną umowy może uznać za niekwalifikowalne wszystkie wydatki lub odpowiednią część wydatków dotychczas rozliczonych w ramach projektu – w  zależności od stopnia nieosiągnięcia założeń merytorycznych projektu mierzonych wskaźnikami produktu lub rezultatu określonymi we wniosku o dofinansowanie projektu (reguła proporcjonalności). </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03070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Końcowe rozliczenie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954265"/>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Zasadność rozliczenia projektu EFS+ zgodnie z regułą proporcjonalności oceniana jest według stanu na zakończenie realizacji projektu, na etapie weryfikacji wniosku o płatność końcową.</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49902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Końcowe rozliczenie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954265"/>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Zgodnie z Wytycznymi dotyczącymi kwalifikowalności wydatków na lata 2021-2027 Właściwa instytucja będąca stroną umowy może podjąć decyzję o odstąpieniu od rozliczenia projektu EFS+ zgodnie z regułą proporcjonalności w przypadku:</a:t>
            </a:r>
            <a:b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-wystąpienia siły wyższej,</a:t>
            </a:r>
            <a:b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jeśli beneficjent o to wnioskuje i należycie uzasadni przyczyny nieosiągnięcia założeń, w szczególności wykaże swoje starania zmierzające do osiągnięcia</a:t>
            </a:r>
            <a:b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założeń projektu.</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1579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779318"/>
            <a:ext cx="10515600" cy="715009"/>
          </a:xfrm>
        </p:spPr>
        <p:txBody>
          <a:bodyPr>
            <a:normAutofit/>
          </a:bodyPr>
          <a:lstStyle/>
          <a:p>
            <a:r>
              <a:rPr lang="pl-PL" sz="1800" dirty="0">
                <a:latin typeface="Arial" panose="020B0604020202020204" pitchFamily="34" charset="0"/>
                <a:cs typeface="Arial" panose="020B0604020202020204" pitchFamily="34" charset="0"/>
              </a:rPr>
              <a:t>Etap realizacji projektów PUP</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939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1153864"/>
            <a:ext cx="11452634" cy="4330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l-PL" sz="2800" u="sng" dirty="0">
                <a:latin typeface="Arial" panose="020B0604020202020204" pitchFamily="34" charset="0"/>
                <a:cs typeface="Arial" panose="020B0604020202020204" pitchFamily="34" charset="0"/>
              </a:rPr>
              <a:t>Stan na 22 maja 2024 r.:</a:t>
            </a:r>
          </a:p>
          <a:p>
            <a:endParaRPr lang="pl-PL" sz="2400" dirty="0">
              <a:solidFill>
                <a:schemeClr val="bg1"/>
              </a:solidFill>
              <a:latin typeface="Arial" panose="020B0604020202020204" pitchFamily="34" charset="0"/>
              <a:cs typeface="Arial" panose="020B0604020202020204" pitchFamily="34" charset="0"/>
            </a:endParaRPr>
          </a:p>
          <a:p>
            <a:pPr marL="285750" indent="-285750">
              <a:buFontTx/>
              <a:buChar char="-"/>
            </a:pPr>
            <a:r>
              <a:rPr lang="pl-PL" sz="2400" dirty="0">
                <a:solidFill>
                  <a:schemeClr val="bg1"/>
                </a:solidFill>
                <a:latin typeface="Arial" panose="020B0604020202020204" pitchFamily="34" charset="0"/>
                <a:cs typeface="Arial" panose="020B0604020202020204" pitchFamily="34" charset="0"/>
              </a:rPr>
              <a:t>Złożono 113 wniosków o płatność</a:t>
            </a:r>
          </a:p>
          <a:p>
            <a:endParaRPr lang="pl-PL" sz="2400" dirty="0">
              <a:solidFill>
                <a:schemeClr val="bg1"/>
              </a:solidFill>
              <a:latin typeface="Arial" panose="020B0604020202020204" pitchFamily="34" charset="0"/>
              <a:cs typeface="Arial" panose="020B0604020202020204" pitchFamily="34" charset="0"/>
            </a:endParaRPr>
          </a:p>
          <a:p>
            <a:pPr marL="285750" indent="-285750">
              <a:buFontTx/>
              <a:buChar char="-"/>
            </a:pPr>
            <a:r>
              <a:rPr lang="pl-PL" sz="2400" dirty="0">
                <a:solidFill>
                  <a:schemeClr val="bg1"/>
                </a:solidFill>
                <a:latin typeface="Arial" panose="020B0604020202020204" pitchFamily="34" charset="0"/>
                <a:cs typeface="Arial" panose="020B0604020202020204" pitchFamily="34" charset="0"/>
              </a:rPr>
              <a:t>Kwota złożonych wniosków </a:t>
            </a:r>
            <a:r>
              <a:rPr lang="pl-PL" sz="2400" b="0" i="0" u="none" strike="noStrike" dirty="0">
                <a:solidFill>
                  <a:schemeClr val="bg1"/>
                </a:solidFill>
                <a:effectLst/>
                <a:latin typeface="Arial" panose="020B0604020202020204" pitchFamily="34" charset="0"/>
                <a:cs typeface="Arial" panose="020B0604020202020204" pitchFamily="34" charset="0"/>
              </a:rPr>
              <a:t>96 451 047,31 </a:t>
            </a:r>
            <a:r>
              <a:rPr lang="pl-PL" sz="2400" dirty="0">
                <a:solidFill>
                  <a:schemeClr val="bg1"/>
                </a:solidFill>
                <a:latin typeface="Arial" panose="020B0604020202020204" pitchFamily="34" charset="0"/>
                <a:cs typeface="Arial" panose="020B0604020202020204" pitchFamily="34" charset="0"/>
              </a:rPr>
              <a:t>zł.</a:t>
            </a:r>
          </a:p>
          <a:p>
            <a:endParaRPr lang="pl-PL" sz="2400" dirty="0">
              <a:solidFill>
                <a:schemeClr val="bg1"/>
              </a:solidFill>
              <a:latin typeface="Arial" panose="020B0604020202020204" pitchFamily="34" charset="0"/>
              <a:cs typeface="Arial" panose="020B0604020202020204" pitchFamily="34" charset="0"/>
            </a:endParaRPr>
          </a:p>
          <a:p>
            <a:pPr marL="285750" indent="-285750">
              <a:buFontTx/>
              <a:buChar char="-"/>
            </a:pPr>
            <a:r>
              <a:rPr lang="pl-PL" sz="2400" dirty="0">
                <a:solidFill>
                  <a:schemeClr val="bg1"/>
                </a:solidFill>
                <a:latin typeface="Arial" panose="020B0604020202020204" pitchFamily="34" charset="0"/>
                <a:cs typeface="Arial" panose="020B0604020202020204" pitchFamily="34" charset="0"/>
              </a:rPr>
              <a:t>Zatwierdzone 95 wniosków o płatność;</a:t>
            </a:r>
          </a:p>
          <a:p>
            <a:endParaRPr lang="pl-PL" sz="2400" dirty="0">
              <a:solidFill>
                <a:schemeClr val="bg1"/>
              </a:solidFill>
              <a:latin typeface="Arial" panose="020B0604020202020204" pitchFamily="34" charset="0"/>
              <a:cs typeface="Arial" panose="020B0604020202020204" pitchFamily="34" charset="0"/>
            </a:endParaRPr>
          </a:p>
          <a:p>
            <a:pPr marL="285750" indent="-285750">
              <a:buFontTx/>
              <a:buChar char="-"/>
            </a:pPr>
            <a:r>
              <a:rPr lang="pl-PL" sz="2400" dirty="0">
                <a:solidFill>
                  <a:schemeClr val="bg1"/>
                </a:solidFill>
                <a:latin typeface="Arial" panose="020B0604020202020204" pitchFamily="34" charset="0"/>
                <a:cs typeface="Arial" panose="020B0604020202020204" pitchFamily="34" charset="0"/>
              </a:rPr>
              <a:t>Kwota wydatków uznanych za kwalifikowalne: </a:t>
            </a:r>
            <a:r>
              <a:rPr lang="pl-PL" sz="2400" b="0" i="0" u="none" strike="noStrike" dirty="0">
                <a:solidFill>
                  <a:schemeClr val="bg1"/>
                </a:solidFill>
                <a:effectLst/>
                <a:latin typeface="Arial" panose="020B0604020202020204" pitchFamily="34" charset="0"/>
                <a:cs typeface="Arial" panose="020B0604020202020204" pitchFamily="34" charset="0"/>
              </a:rPr>
              <a:t>78 405 039,67 zł</a:t>
            </a:r>
            <a:r>
              <a:rPr lang="pl-PL" sz="2400" b="0" i="0" u="none" strike="noStrike" dirty="0">
                <a:solidFill>
                  <a:schemeClr val="bg1"/>
                </a:solidFill>
                <a:effectLst/>
                <a:latin typeface="Calibri" panose="020F0502020204030204" pitchFamily="34" charset="0"/>
              </a:rPr>
              <a:t>.</a:t>
            </a:r>
            <a:r>
              <a:rPr lang="pl-PL" sz="2400" dirty="0">
                <a:solidFill>
                  <a:schemeClr val="bg1"/>
                </a:solidFill>
              </a:rPr>
              <a:t> </a:t>
            </a:r>
            <a:endParaRPr lang="pl-PL" sz="2400" dirty="0">
              <a:solidFill>
                <a:schemeClr val="bg1"/>
              </a:solidFill>
              <a:latin typeface="Arial" panose="020B0604020202020204" pitchFamily="34"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61889"/>
            <a:ext cx="5465075" cy="394462"/>
          </a:xfrm>
          <a:prstGeom prst="rect">
            <a:avLst/>
          </a:prstGeom>
        </p:spPr>
      </p:pic>
      <p:sp>
        <p:nvSpPr>
          <p:cNvPr id="6" name="Symbol zastępczy numeru slajdu 5">
            <a:extLst>
              <a:ext uri="{FF2B5EF4-FFF2-40B4-BE49-F238E27FC236}">
                <a16:creationId xmlns:a16="http://schemas.microsoft.com/office/drawing/2014/main" id="{7064F2AF-6935-317A-7534-51234F073485}"/>
              </a:ext>
            </a:extLst>
          </p:cNvPr>
          <p:cNvSpPr>
            <a:spLocks noGrp="1"/>
          </p:cNvSpPr>
          <p:nvPr>
            <p:ph type="sldNum" sz="quarter" idx="12"/>
          </p:nvPr>
        </p:nvSpPr>
        <p:spPr/>
        <p:txBody>
          <a:bodyPr/>
          <a:lstStyle/>
          <a:p>
            <a:fld id="{D74826D8-9DAC-44AE-A9FD-0EC949CD68D6}" type="slidenum">
              <a:rPr lang="pl-PL" smtClean="0"/>
              <a:t>4</a:t>
            </a:fld>
            <a:endParaRPr lang="pl-PL"/>
          </a:p>
        </p:txBody>
      </p:sp>
    </p:spTree>
    <p:extLst>
      <p:ext uri="{BB962C8B-B14F-4D97-AF65-F5344CB8AC3E}">
        <p14:creationId xmlns:p14="http://schemas.microsoft.com/office/powerpoint/2010/main" val="10819233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Końcowe rozliczenie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954265"/>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Należy pamiętać, iż zgodnie z umową o dofinansowanie projektu Beneficjent zobowiązuje się niezwłocznie poinformować Instytucję Pośredniczącą o problemach w realizacji projektu, w tym o zagrożeniu nieosiągnięcia zaplanowanych wskaźników projektu. W związku z tym, na etapie końcowego wniosku weryfikowane jest również czy Beneficjent zgłaszał ryzyko niezrealizowania założeń projektu oraz jakie środki naprawcze podejmował. </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75206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Końcowe rozliczenie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954265"/>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Na etapie weryfikacji końcowego wniosku o płatność należy przedłożyć:</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-dokumenty potwierdzające osiągnięcie założonych wartości wskaźników rezultatu</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-informacje potwierdzające spełnienie kryteriów specyficznych dostępu. </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32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27279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Końcowe rozliczenie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968457"/>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just"/>
            <a:r>
              <a:rPr lang="pl-PL" sz="3200" dirty="0">
                <a:effectLst/>
                <a:latin typeface="Arial" panose="020B0604020202020204" pitchFamily="34" charset="0"/>
                <a:ea typeface="Times New Roman" panose="02020603050405020304" pitchFamily="18" charset="0"/>
              </a:rPr>
              <a:t>W przypadku niespełnienia któregokolwiek z kryteriów oraz nieosiągnięcia wskaźników, Beneficjent powinien przesłać szczegółowe wyjaśnienia  oraz opisać podjęte przez Beneficjenta starania zmierzające do spełnienia założeń projektu. </a:t>
            </a:r>
            <a:endParaRPr lang="pl-PL" sz="5400" dirty="0">
              <a:effectLst/>
              <a:latin typeface="Times New Roman" panose="02020603050405020304" pitchFamily="18" charset="0"/>
              <a:ea typeface="Times New Roman" panose="02020603050405020304" pitchFamily="18"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52564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ytuł 14">
            <a:extLst>
              <a:ext uri="{FF2B5EF4-FFF2-40B4-BE49-F238E27FC236}">
                <a16:creationId xmlns:a16="http://schemas.microsoft.com/office/drawing/2014/main" id="{9380BDDA-A0DB-3426-2876-0CADA1452492}"/>
              </a:ext>
              <a:ext uri="{C183D7F6-B498-43B3-948B-1728B52AA6E4}">
                <adec:decorative xmlns:adec="http://schemas.microsoft.com/office/drawing/2017/decorative" val="1"/>
              </a:ext>
            </a:extLst>
          </p:cNvPr>
          <p:cNvSpPr>
            <a:spLocks noGrp="1"/>
          </p:cNvSpPr>
          <p:nvPr>
            <p:ph type="ctrTitle"/>
          </p:nvPr>
        </p:nvSpPr>
        <p:spPr>
          <a:xfrm>
            <a:off x="1217485" y="-814894"/>
            <a:ext cx="9448800" cy="745995"/>
          </a:xfrm>
        </p:spPr>
        <p:txBody>
          <a:bodyPr>
            <a:normAutofit fontScale="90000"/>
          </a:bodyPr>
          <a:lstStyle/>
          <a:p>
            <a:r>
              <a:rPr lang="pl-PL" dirty="0"/>
              <a:t>Nabór – kryteria specyficzne</a:t>
            </a:r>
          </a:p>
        </p:txBody>
      </p:sp>
      <p:sp>
        <p:nvSpPr>
          <p:cNvPr id="23" name="pole tekstowe 22">
            <a:extLst>
              <a:ext uri="{FF2B5EF4-FFF2-40B4-BE49-F238E27FC236}">
                <a16:creationId xmlns:a16="http://schemas.microsoft.com/office/drawing/2014/main" id="{C86B0B6F-8CF6-0930-BFC3-4ED538E85F66}"/>
              </a:ext>
            </a:extLst>
          </p:cNvPr>
          <p:cNvSpPr txBox="1"/>
          <p:nvPr/>
        </p:nvSpPr>
        <p:spPr>
          <a:xfrm>
            <a:off x="492271" y="501650"/>
            <a:ext cx="10899227" cy="846386"/>
          </a:xfrm>
          <a:prstGeom prst="rect">
            <a:avLst/>
          </a:prstGeom>
          <a:solidFill>
            <a:schemeClr val="accent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1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9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Działanie 9.1 Aktywizacja zawodowa - projekty PUP – kryteria specyficzne (kryteria dostępu)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9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24" name="pole tekstowe 23">
            <a:extLst>
              <a:ext uri="{FF2B5EF4-FFF2-40B4-BE49-F238E27FC236}">
                <a16:creationId xmlns:a16="http://schemas.microsoft.com/office/drawing/2014/main" id="{B8E83CC4-60AD-DC31-04A3-60AE764859BF}"/>
              </a:ext>
            </a:extLst>
          </p:cNvPr>
          <p:cNvSpPr txBox="1"/>
          <p:nvPr/>
        </p:nvSpPr>
        <p:spPr>
          <a:xfrm>
            <a:off x="537859" y="1301396"/>
            <a:ext cx="968769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Calibri" panose="020F0502020204030204"/>
                <a:ea typeface="+mn-ea"/>
                <a:cs typeface="+mn-cs"/>
              </a:rPr>
              <a:t>Kryterium specyficzne nr 1</a:t>
            </a:r>
          </a:p>
        </p:txBody>
      </p:sp>
      <p:graphicFrame>
        <p:nvGraphicFramePr>
          <p:cNvPr id="14" name="Tabela 13" descr="Działanie 9.1 Aktywizacja zawodowa - projekty PUP – kryteria specyficzne (kryteria dostępu)">
            <a:extLst>
              <a:ext uri="{FF2B5EF4-FFF2-40B4-BE49-F238E27FC236}">
                <a16:creationId xmlns:a16="http://schemas.microsoft.com/office/drawing/2014/main" id="{C2A20EE7-72F8-5D99-6EA0-8CB2ECD2F8E7}"/>
              </a:ext>
            </a:extLst>
          </p:cNvPr>
          <p:cNvGraphicFramePr>
            <a:graphicFrameLocks noGrp="1"/>
          </p:cNvGraphicFramePr>
          <p:nvPr/>
        </p:nvGraphicFramePr>
        <p:xfrm>
          <a:off x="492271" y="1513687"/>
          <a:ext cx="10899228" cy="3152905"/>
        </p:xfrm>
        <a:graphic>
          <a:graphicData uri="http://schemas.openxmlformats.org/drawingml/2006/table">
            <a:tbl>
              <a:tblPr firstRow="1" bandRow="1"/>
              <a:tblGrid>
                <a:gridCol w="539184">
                  <a:extLst>
                    <a:ext uri="{9D8B030D-6E8A-4147-A177-3AD203B41FA5}">
                      <a16:colId xmlns:a16="http://schemas.microsoft.com/office/drawing/2014/main" val="2899993484"/>
                    </a:ext>
                  </a:extLst>
                </a:gridCol>
                <a:gridCol w="1972425">
                  <a:extLst>
                    <a:ext uri="{9D8B030D-6E8A-4147-A177-3AD203B41FA5}">
                      <a16:colId xmlns:a16="http://schemas.microsoft.com/office/drawing/2014/main" val="3831117532"/>
                    </a:ext>
                  </a:extLst>
                </a:gridCol>
                <a:gridCol w="5306565">
                  <a:extLst>
                    <a:ext uri="{9D8B030D-6E8A-4147-A177-3AD203B41FA5}">
                      <a16:colId xmlns:a16="http://schemas.microsoft.com/office/drawing/2014/main" val="986747011"/>
                    </a:ext>
                  </a:extLst>
                </a:gridCol>
                <a:gridCol w="3081054">
                  <a:extLst>
                    <a:ext uri="{9D8B030D-6E8A-4147-A177-3AD203B41FA5}">
                      <a16:colId xmlns:a16="http://schemas.microsoft.com/office/drawing/2014/main" val="891661934"/>
                    </a:ext>
                  </a:extLst>
                </a:gridCol>
              </a:tblGrid>
              <a:tr h="442513">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647412628"/>
                  </a:ext>
                </a:extLst>
              </a:tr>
              <a:tr h="2710392">
                <a:tc>
                  <a:txBody>
                    <a:bodyPr/>
                    <a:lstStyle/>
                    <a:p>
                      <a:pPr algn="l" fontAlgn="t"/>
                      <a:r>
                        <a:rPr lang="pl-PL" sz="1200" b="0" i="0" u="none" strike="noStrike">
                          <a:solidFill>
                            <a:srgbClr val="000000"/>
                          </a:solidFill>
                          <a:effectLst/>
                          <a:latin typeface="Arial" panose="020B0604020202020204" pitchFamily="34" charset="0"/>
                        </a:rPr>
                        <a:t>1.</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Typ Wnioskodawcy:</a:t>
                      </a:r>
                      <a:br>
                        <a:rPr lang="pl-PL" sz="1200" b="1" i="0" u="none" strike="noStrike" dirty="0">
                          <a:solidFill>
                            <a:srgbClr val="000000"/>
                          </a:solidFill>
                          <a:effectLst/>
                          <a:latin typeface="Arial" panose="020B0604020202020204" pitchFamily="34" charset="0"/>
                        </a:rPr>
                      </a:br>
                      <a:br>
                        <a:rPr lang="pl-PL" sz="1200" b="1"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Wnioskodawcami uprawnionymi do ubiegania się o dofinansowanie są Powiatowe/Miejski Urząd Pracy z terenu województwa lubelskiego. </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ea typeface="Calibri" panose="020F0502020204030204" pitchFamily="34" charset="0"/>
                        </a:rPr>
                        <a:t>Kryterium ma na celu zapewnienie zgodności projektów z typami beneficjentów określonych w programie Fundusze Europejskie dla Lubelskiego 2021-2027 oraz w Szczegółowym Opisie Priorytetów Programu Fundusze Europejskie dla Lubelskiego 2021-2027 obowiązującym w dniu ogłoszenia naboru.</a:t>
                      </a:r>
                      <a:br>
                        <a:rPr lang="pl-PL" sz="1200" b="0" i="0" u="none" strike="noStrike" dirty="0">
                          <a:solidFill>
                            <a:srgbClr val="000000"/>
                          </a:solidFill>
                          <a:effectLst/>
                          <a:latin typeface="Arial" panose="020B0604020202020204" pitchFamily="34" charset="0"/>
                          <a:ea typeface="Calibri" panose="020F0502020204030204" pitchFamily="34" charset="0"/>
                        </a:rPr>
                      </a:br>
                      <a:br>
                        <a:rPr lang="pl-PL" sz="1200" b="0" i="0" u="none" strike="noStrike" dirty="0">
                          <a:solidFill>
                            <a:srgbClr val="000000"/>
                          </a:solidFill>
                          <a:effectLst/>
                          <a:latin typeface="Arial" panose="020B0604020202020204" pitchFamily="34" charset="0"/>
                          <a:ea typeface="Calibri" panose="020F0502020204030204" pitchFamily="34" charset="0"/>
                        </a:rPr>
                      </a:br>
                      <a:r>
                        <a:rPr lang="pl-PL" sz="1200" b="0" i="0" u="none" strike="noStrike" dirty="0">
                          <a:solidFill>
                            <a:srgbClr val="000000"/>
                          </a:solidFill>
                          <a:effectLst/>
                          <a:latin typeface="Arial" panose="020B0604020202020204" pitchFamily="34" charset="0"/>
                          <a:ea typeface="Calibri" panose="020F0502020204030204" pitchFamily="34" charset="0"/>
                        </a:rPr>
                        <a:t>Ocenie podlegać będą zapisy we wniosku o dofinansowanie potwierdzające, </a:t>
                      </a:r>
                      <a:br>
                        <a:rPr lang="pl-PL" sz="1200" b="0" i="0" u="none" strike="noStrike" dirty="0">
                          <a:solidFill>
                            <a:srgbClr val="000000"/>
                          </a:solidFill>
                          <a:effectLst/>
                          <a:latin typeface="Arial" panose="020B0604020202020204" pitchFamily="34" charset="0"/>
                          <a:ea typeface="Calibri" panose="020F0502020204030204" pitchFamily="34" charset="0"/>
                        </a:rPr>
                      </a:br>
                      <a:r>
                        <a:rPr lang="pl-PL" sz="1200" b="0" i="0" u="none" strike="noStrike" dirty="0">
                          <a:solidFill>
                            <a:srgbClr val="000000"/>
                          </a:solidFill>
                          <a:effectLst/>
                          <a:latin typeface="Arial" panose="020B0604020202020204" pitchFamily="34" charset="0"/>
                          <a:ea typeface="Calibri" panose="020F0502020204030204" pitchFamily="34" charset="0"/>
                        </a:rPr>
                        <a:t>iż Wnioskodawca jest uprawniony do ubiegania się o środki w ramach przedmiotowego naboru.</a:t>
                      </a:r>
                      <a:br>
                        <a:rPr lang="pl-PL" sz="1200" b="0" i="0" u="none" strike="noStrike" dirty="0">
                          <a:solidFill>
                            <a:srgbClr val="000000"/>
                          </a:solidFill>
                          <a:effectLst/>
                          <a:latin typeface="Arial" panose="020B0604020202020204" pitchFamily="34" charset="0"/>
                          <a:ea typeface="Calibri" panose="020F0502020204030204" pitchFamily="34" charset="0"/>
                        </a:rPr>
                      </a:br>
                      <a:br>
                        <a:rPr lang="pl-PL" sz="1200" b="0" i="0" u="none" strike="noStrike" dirty="0">
                          <a:solidFill>
                            <a:srgbClr val="000000"/>
                          </a:solidFill>
                          <a:effectLst/>
                          <a:latin typeface="Arial" panose="020B0604020202020204" pitchFamily="34" charset="0"/>
                          <a:ea typeface="Calibri" panose="020F0502020204030204" pitchFamily="34" charset="0"/>
                        </a:rPr>
                      </a:br>
                      <a:r>
                        <a:rPr lang="pl-PL" sz="1200" b="0" i="0" u="none" strike="noStrike" dirty="0">
                          <a:solidFill>
                            <a:srgbClr val="000000"/>
                          </a:solidFill>
                          <a:effectLst/>
                          <a:latin typeface="Arial" panose="020B0604020202020204" pitchFamily="34" charset="0"/>
                          <a:ea typeface="Calibri" panose="020F050202020403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ea typeface="Calibri" panose="020F0502020204030204" pitchFamily="34" charset="0"/>
                        </a:rPr>
                      </a:br>
                      <a:r>
                        <a:rPr lang="pl-PL" sz="1200" b="0" i="0" u="none" strike="noStrike" dirty="0">
                          <a:solidFill>
                            <a:srgbClr val="000000"/>
                          </a:solidFill>
                          <a:effectLst/>
                          <a:latin typeface="Arial" panose="020B0604020202020204" pitchFamily="34" charset="0"/>
                          <a:ea typeface="Calibri" panose="020F0502020204030204" pitchFamily="34" charset="0"/>
                        </a:rPr>
                        <a:t>o dofinansowanie projektu.</a:t>
                      </a:r>
                      <a:endParaRPr lang="pl-PL" sz="1200" b="0" i="0" u="none" strike="noStrike" dirty="0">
                        <a:solidFill>
                          <a:srgbClr val="000000"/>
                        </a:solidFill>
                        <a:effectLst/>
                        <a:latin typeface="Arial" panose="020B0604020202020204" pitchFamily="34" charset="0"/>
                      </a:endParaRP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8111482"/>
                  </a:ext>
                </a:extLst>
              </a:tr>
            </a:tbl>
          </a:graphicData>
        </a:graphic>
      </p:graphicFrame>
      <p:sp>
        <p:nvSpPr>
          <p:cNvPr id="5" name="Symbol zastępczy numeru slajdu 6">
            <a:extLst>
              <a:ext uri="{FF2B5EF4-FFF2-40B4-BE49-F238E27FC236}">
                <a16:creationId xmlns:a16="http://schemas.microsoft.com/office/drawing/2014/main" id="{1D8E535A-0E5A-EF52-DEAA-295BD65D8706}"/>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1084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ytuł 12">
            <a:extLst>
              <a:ext uri="{FF2B5EF4-FFF2-40B4-BE49-F238E27FC236}">
                <a16:creationId xmlns:a16="http://schemas.microsoft.com/office/drawing/2014/main" id="{F81F8130-C7DE-BF92-D40F-AB23894A3A8F}"/>
              </a:ext>
              <a:ext uri="{C183D7F6-B498-43B3-948B-1728B52AA6E4}">
                <adec:decorative xmlns:adec="http://schemas.microsoft.com/office/drawing/2017/decorative" val="0"/>
              </a:ext>
            </a:extLst>
          </p:cNvPr>
          <p:cNvSpPr>
            <a:spLocks noGrp="1"/>
          </p:cNvSpPr>
          <p:nvPr>
            <p:ph type="ctrTitle"/>
          </p:nvPr>
        </p:nvSpPr>
        <p:spPr>
          <a:xfrm>
            <a:off x="1418863" y="-953906"/>
            <a:ext cx="9144000" cy="953906"/>
          </a:xfrm>
        </p:spPr>
        <p:txBody>
          <a:bodyPr/>
          <a:lstStyle/>
          <a:p>
            <a:r>
              <a:rPr lang="pl-PL" dirty="0"/>
              <a:t>Kryterium specyficzne nr 2</a:t>
            </a:r>
          </a:p>
        </p:txBody>
      </p:sp>
      <p:sp>
        <p:nvSpPr>
          <p:cNvPr id="4" name="Prostokąt 3">
            <a:extLst>
              <a:ext uri="{FF2B5EF4-FFF2-40B4-BE49-F238E27FC236}">
                <a16:creationId xmlns:a16="http://schemas.microsoft.com/office/drawing/2014/main" id="{F4315715-B8BC-C10D-73BC-992A707796C7}"/>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11" name="Tabela 10">
            <a:extLst>
              <a:ext uri="{FF2B5EF4-FFF2-40B4-BE49-F238E27FC236}">
                <a16:creationId xmlns:a16="http://schemas.microsoft.com/office/drawing/2014/main" id="{FD79FB11-8E2A-8AE2-7047-9B085754351E}"/>
              </a:ext>
            </a:extLst>
          </p:cNvPr>
          <p:cNvGraphicFramePr>
            <a:graphicFrameLocks noGrp="1"/>
          </p:cNvGraphicFramePr>
          <p:nvPr/>
        </p:nvGraphicFramePr>
        <p:xfrm>
          <a:off x="541250" y="1117413"/>
          <a:ext cx="10812550" cy="3397487"/>
        </p:xfrm>
        <a:graphic>
          <a:graphicData uri="http://schemas.openxmlformats.org/drawingml/2006/table">
            <a:tbl>
              <a:tblPr firstRow="1" bandRow="1"/>
              <a:tblGrid>
                <a:gridCol w="534896">
                  <a:extLst>
                    <a:ext uri="{9D8B030D-6E8A-4147-A177-3AD203B41FA5}">
                      <a16:colId xmlns:a16="http://schemas.microsoft.com/office/drawing/2014/main" val="3247961084"/>
                    </a:ext>
                  </a:extLst>
                </a:gridCol>
                <a:gridCol w="1956739">
                  <a:extLst>
                    <a:ext uri="{9D8B030D-6E8A-4147-A177-3AD203B41FA5}">
                      <a16:colId xmlns:a16="http://schemas.microsoft.com/office/drawing/2014/main" val="3699158294"/>
                    </a:ext>
                  </a:extLst>
                </a:gridCol>
                <a:gridCol w="5264364">
                  <a:extLst>
                    <a:ext uri="{9D8B030D-6E8A-4147-A177-3AD203B41FA5}">
                      <a16:colId xmlns:a16="http://schemas.microsoft.com/office/drawing/2014/main" val="1930561680"/>
                    </a:ext>
                  </a:extLst>
                </a:gridCol>
                <a:gridCol w="3056551">
                  <a:extLst>
                    <a:ext uri="{9D8B030D-6E8A-4147-A177-3AD203B41FA5}">
                      <a16:colId xmlns:a16="http://schemas.microsoft.com/office/drawing/2014/main" val="473535569"/>
                    </a:ext>
                  </a:extLst>
                </a:gridCol>
              </a:tblGrid>
              <a:tr h="422818">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611483070"/>
                  </a:ext>
                </a:extLst>
              </a:tr>
              <a:tr h="2974669">
                <a:tc>
                  <a:txBody>
                    <a:bodyPr/>
                    <a:lstStyle/>
                    <a:p>
                      <a:pPr algn="l" fontAlgn="t"/>
                      <a:r>
                        <a:rPr lang="pl-PL" sz="1200" b="0" i="0" u="none" strike="noStrike">
                          <a:solidFill>
                            <a:srgbClr val="000000"/>
                          </a:solidFill>
                          <a:effectLst/>
                          <a:latin typeface="Arial" panose="020B0604020202020204" pitchFamily="34" charset="0"/>
                        </a:rPr>
                        <a:t>2.</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Zgodność projektu </a:t>
                      </a:r>
                      <a:br>
                        <a:rPr lang="pl-PL" sz="1200" b="1" i="0" u="none" strike="noStrike" dirty="0">
                          <a:solidFill>
                            <a:srgbClr val="000000"/>
                          </a:solidFill>
                          <a:effectLst/>
                          <a:latin typeface="Arial" panose="020B0604020202020204" pitchFamily="34" charset="0"/>
                        </a:rPr>
                      </a:br>
                      <a:r>
                        <a:rPr lang="pl-PL" sz="1200" b="1" i="0" u="none" strike="noStrike" dirty="0">
                          <a:solidFill>
                            <a:srgbClr val="000000"/>
                          </a:solidFill>
                          <a:effectLst/>
                          <a:latin typeface="Arial" panose="020B0604020202020204" pitchFamily="34" charset="0"/>
                        </a:rPr>
                        <a:t>z SZOP:</a:t>
                      </a:r>
                      <a:br>
                        <a:rPr lang="pl-PL" sz="1200" b="1" i="0" u="none" strike="noStrike" dirty="0">
                          <a:solidFill>
                            <a:srgbClr val="000000"/>
                          </a:solidFill>
                          <a:effectLst/>
                          <a:latin typeface="Arial" panose="020B0604020202020204" pitchFamily="34" charset="0"/>
                        </a:rPr>
                      </a:br>
                      <a:br>
                        <a:rPr lang="pl-PL" sz="1200" b="1"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Projekt jest zgodny</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z zapisami Karty Działania 9.1 Aktywizacja zawodowa – projekty PUP, Priorytetu IX Zaspokajanie potrzeb rynku pracy Szczegółowego Opisu Priorytetów programu Fundusze Europejskie dla Lubelskiego 2021-2027 obowiązującego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dniu ogłoszenia naboru.</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ma na celu zapewnienie zgodności projektów z zapisami Szczegółowego Opisu Priorytetów programu Fundusze Europejskie dla Lubelskiego 2021-2027 (SZOP).</a:t>
                      </a:r>
                    </a:p>
                    <a:p>
                      <a:pPr algn="l" fontAlgn="t"/>
                      <a:endParaRPr lang="pl-PL" sz="1200" b="0" i="0" u="none" strike="noStrike" dirty="0">
                        <a:solidFill>
                          <a:srgbClr val="000000"/>
                        </a:solidFill>
                        <a:effectLst/>
                        <a:latin typeface="Arial" panose="020B0604020202020204" pitchFamily="34" charset="0"/>
                      </a:endParaRPr>
                    </a:p>
                    <a:p>
                      <a:pPr algn="l" fontAlgn="t"/>
                      <a:r>
                        <a:rPr lang="pl-PL" sz="1200" b="0" i="0" u="none" strike="noStrike" dirty="0">
                          <a:solidFill>
                            <a:srgbClr val="000000"/>
                          </a:solidFill>
                          <a:effectLst/>
                          <a:latin typeface="Arial" panose="020B0604020202020204" pitchFamily="34" charset="0"/>
                        </a:rPr>
                        <a:t>Ocenie podlegać będzie zgodność zapisów z kartą Działania 9.1 w SZOP,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tj. m.in. w zakresie celu szczegółowego, zakresu interwencji, opisu działania, grup docelowych, uproszczonych metod rozliczania, poziomów dofinansowania wydatków kwalifikowalnych w projekcie, typu beneficjenta oraz wskaźników.</a:t>
                      </a:r>
                    </a:p>
                    <a:p>
                      <a:pPr algn="l" fontAlgn="t"/>
                      <a:endParaRPr lang="pl-PL" sz="1200" b="0" i="0" u="none" strike="noStrike" dirty="0">
                        <a:solidFill>
                          <a:srgbClr val="000000"/>
                        </a:solidFill>
                        <a:effectLst/>
                        <a:latin typeface="Arial" panose="020B0604020202020204" pitchFamily="34" charset="0"/>
                      </a:endParaRPr>
                    </a:p>
                    <a:p>
                      <a:pPr algn="l" fontAlgn="t"/>
                      <a:r>
                        <a:rPr lang="pl-PL" sz="1200" b="0" i="0" u="none" strike="noStrike" dirty="0">
                          <a:solidFill>
                            <a:srgbClr val="000000"/>
                          </a:solidFill>
                          <a:effectLst/>
                          <a:latin typeface="Arial" panose="020B060402020202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dofinansowanie projektu.</a:t>
                      </a:r>
                    </a:p>
                    <a:p>
                      <a:pPr algn="l" fontAlgn="t"/>
                      <a:endParaRPr lang="pl-PL" sz="1200" b="0" i="0" u="none" strike="noStrike" dirty="0">
                        <a:solidFill>
                          <a:srgbClr val="000000"/>
                        </a:solidFill>
                        <a:effectLst/>
                        <a:latin typeface="Arial" panose="020B0604020202020204" pitchFamily="34" charset="0"/>
                      </a:endParaRP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9545915"/>
                  </a:ext>
                </a:extLst>
              </a:tr>
            </a:tbl>
          </a:graphicData>
        </a:graphic>
      </p:graphicFrame>
      <p:sp>
        <p:nvSpPr>
          <p:cNvPr id="6" name="Symbol zastępczy numeru slajdu 6">
            <a:extLst>
              <a:ext uri="{FF2B5EF4-FFF2-40B4-BE49-F238E27FC236}">
                <a16:creationId xmlns:a16="http://schemas.microsoft.com/office/drawing/2014/main" id="{9B32463A-22D4-8F28-FBD0-A326B109B2C5}"/>
              </a:ext>
            </a:extLst>
          </p:cNvPr>
          <p:cNvSpPr>
            <a:spLocks noGrp="1"/>
          </p:cNvSpPr>
          <p:nvPr>
            <p:ph type="sldNum" sz="quarter" idx="12"/>
          </p:nvPr>
        </p:nvSpPr>
        <p:spPr>
          <a:xfrm>
            <a:off x="861060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05473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C9D3C520-B435-19F7-0A2A-4B30F004DB05}"/>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specyficzne nr 3</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8" name="Tabela 7">
            <a:extLst>
              <a:ext uri="{FF2B5EF4-FFF2-40B4-BE49-F238E27FC236}">
                <a16:creationId xmlns:a16="http://schemas.microsoft.com/office/drawing/2014/main" id="{8288D329-5A7E-F789-1EED-7058739FF642}"/>
              </a:ext>
            </a:extLst>
          </p:cNvPr>
          <p:cNvGraphicFramePr>
            <a:graphicFrameLocks noGrp="1"/>
          </p:cNvGraphicFramePr>
          <p:nvPr/>
        </p:nvGraphicFramePr>
        <p:xfrm>
          <a:off x="541251" y="1171903"/>
          <a:ext cx="10899226" cy="3810424"/>
        </p:xfrm>
        <a:graphic>
          <a:graphicData uri="http://schemas.openxmlformats.org/drawingml/2006/table">
            <a:tbl>
              <a:tblPr firstRow="1" bandRow="1"/>
              <a:tblGrid>
                <a:gridCol w="539184">
                  <a:extLst>
                    <a:ext uri="{9D8B030D-6E8A-4147-A177-3AD203B41FA5}">
                      <a16:colId xmlns:a16="http://schemas.microsoft.com/office/drawing/2014/main" val="2358464506"/>
                    </a:ext>
                  </a:extLst>
                </a:gridCol>
                <a:gridCol w="1972425">
                  <a:extLst>
                    <a:ext uri="{9D8B030D-6E8A-4147-A177-3AD203B41FA5}">
                      <a16:colId xmlns:a16="http://schemas.microsoft.com/office/drawing/2014/main" val="2572723832"/>
                    </a:ext>
                  </a:extLst>
                </a:gridCol>
                <a:gridCol w="5306564">
                  <a:extLst>
                    <a:ext uri="{9D8B030D-6E8A-4147-A177-3AD203B41FA5}">
                      <a16:colId xmlns:a16="http://schemas.microsoft.com/office/drawing/2014/main" val="3132368166"/>
                    </a:ext>
                  </a:extLst>
                </a:gridCol>
                <a:gridCol w="3081053">
                  <a:extLst>
                    <a:ext uri="{9D8B030D-6E8A-4147-A177-3AD203B41FA5}">
                      <a16:colId xmlns:a16="http://schemas.microsoft.com/office/drawing/2014/main" val="3546494576"/>
                    </a:ext>
                  </a:extLst>
                </a:gridCol>
              </a:tblGrid>
              <a:tr h="645681">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705330854"/>
                  </a:ext>
                </a:extLst>
              </a:tr>
              <a:tr h="3164743">
                <a:tc>
                  <a:txBody>
                    <a:bodyPr/>
                    <a:lstStyle/>
                    <a:p>
                      <a:pPr algn="l" fontAlgn="t"/>
                      <a:r>
                        <a:rPr lang="pl-PL" sz="1200" b="0" i="0" u="none" strike="noStrike">
                          <a:solidFill>
                            <a:srgbClr val="000000"/>
                          </a:solidFill>
                          <a:effectLst/>
                          <a:latin typeface="Arial" panose="020B0604020202020204" pitchFamily="34" charset="0"/>
                        </a:rPr>
                        <a:t>3.</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Grupa docelowa:</a:t>
                      </a:r>
                      <a:br>
                        <a:rPr lang="pl-PL" sz="1200" b="0" i="0" u="none" strike="noStrike" dirty="0">
                          <a:solidFill>
                            <a:srgbClr val="000000"/>
                          </a:solidFill>
                          <a:effectLst/>
                          <a:latin typeface="Arial" panose="020B0604020202020204" pitchFamily="34" charset="0"/>
                        </a:rPr>
                      </a:br>
                      <a:endParaRPr lang="pl-PL" sz="1200" b="0" i="0" u="none" strike="noStrike" dirty="0">
                        <a:solidFill>
                          <a:srgbClr val="000000"/>
                        </a:solidFill>
                        <a:effectLst/>
                        <a:latin typeface="Arial" panose="020B0604020202020204" pitchFamily="34" charset="0"/>
                      </a:endParaRPr>
                    </a:p>
                    <a:p>
                      <a:pPr algn="l" fontAlgn="t"/>
                      <a:r>
                        <a:rPr lang="pl-PL" sz="1200" b="0" i="0" u="none" strike="noStrike" dirty="0">
                          <a:solidFill>
                            <a:srgbClr val="000000"/>
                          </a:solidFill>
                          <a:effectLst/>
                          <a:latin typeface="Arial" panose="020B0604020202020204" pitchFamily="34" charset="0"/>
                        </a:rPr>
                        <a:t>Uczestnikami projektu są osoby zarejestrowane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PUP/MUP jako osoby bezrobotne, ze szczególnym uwzględnieniem osób znajdujących się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szczególnej sytuacji na rynku pracy, osób odchodzących z rolnictwa¹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i osób, którym udzielono ochrony czasowej w związku z wojną w Ukrainie. </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wynika z zapisów programu Fundusze Europejskie dla Lubelskiego 2021-2027.</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dofinansowanie projektu.</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Wsparcie powinno w głównej mierze być skierowane do osób w szczególnej sytuacji na rynku pacy – zgodnie z art. 49 ustawy z dnia 20 kwietnia 2004 r.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promocji zatrudnienia i instytucjach rynku pracy (Dz.U z 2022 r., poz. 690,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z </a:t>
                      </a:r>
                      <a:r>
                        <a:rPr lang="pl-PL" sz="1200" b="0" i="0" u="none" strike="noStrike" dirty="0" err="1">
                          <a:solidFill>
                            <a:srgbClr val="000000"/>
                          </a:solidFill>
                          <a:effectLst/>
                          <a:latin typeface="Arial" panose="020B0604020202020204" pitchFamily="34" charset="0"/>
                        </a:rPr>
                        <a:t>późn</a:t>
                      </a:r>
                      <a:r>
                        <a:rPr lang="pl-PL" sz="1200" b="0" i="0" u="none" strike="noStrike" dirty="0">
                          <a:solidFill>
                            <a:srgbClr val="000000"/>
                          </a:solidFill>
                          <a:effectLst/>
                          <a:latin typeface="Arial" panose="020B0604020202020204" pitchFamily="34" charset="0"/>
                        </a:rPr>
                        <a:t>. zm.)²  oraz do osób odchodzących z rolnictwa jak i osób, którym udzielono ochrony czasowej w związku z wojną w Ukrainie.</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Objęcie wsparciem w projekcie ww. osób przyczyni się do ich kompleksowej aktywizacji zawodowej i edukacyjnej oraz zapewni trwałą integrację na rynku pracy</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7512570"/>
                  </a:ext>
                </a:extLst>
              </a:tr>
            </a:tbl>
          </a:graphicData>
        </a:graphic>
      </p:graphicFrame>
      <p:sp>
        <p:nvSpPr>
          <p:cNvPr id="5" name="pole tekstowe 4">
            <a:extLst>
              <a:ext uri="{FF2B5EF4-FFF2-40B4-BE49-F238E27FC236}">
                <a16:creationId xmlns:a16="http://schemas.microsoft.com/office/drawing/2014/main" id="{CE7C79FB-1C03-1B76-F114-C145A032BAFC}"/>
              </a:ext>
            </a:extLst>
          </p:cNvPr>
          <p:cNvSpPr txBox="1"/>
          <p:nvPr/>
        </p:nvSpPr>
        <p:spPr>
          <a:xfrm>
            <a:off x="560676" y="5134911"/>
            <a:ext cx="11070647"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¹ Osoba podlegająca ubezpieczeniu emerytalno-rentowemu na podstawie ustawy z dnia 20 grudnia 1990 r. o ubezpieczeniu społecznym rolników (Dz.U z.2022 r., poz. 933, z </a:t>
            </a:r>
            <a:r>
              <a:rPr kumimoji="0" lang="pl-PL" sz="1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późn</a:t>
            </a:r>
            <a:r>
              <a:rPr kumimoji="0" lang="pl-PL"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zm.), zamierzająca podjąć zatrudnienie lub inną działalność pozarolniczą, objęta obowiązkiem ubezpieczenia społecznego na podstawie ustawy z dnia 13 października 1998 r. o systemie ubezpieczeń społecznych (Dz.U z 2022 r., poz. 1009, z </a:t>
            </a:r>
            <a:r>
              <a:rPr kumimoji="0" lang="pl-PL" sz="1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późn</a:t>
            </a:r>
            <a:r>
              <a:rPr kumimoji="0" lang="pl-PL"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zm.).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² W przypadku zmiany ustawy po zatwierdzeniu kryterium, oceny dokonuje się na podstawie wersji obowiązującej w dniu ogłoszenia danego naboru.</a:t>
            </a:r>
          </a:p>
        </p:txBody>
      </p:sp>
      <p:sp>
        <p:nvSpPr>
          <p:cNvPr id="7" name="Symbol zastępczy numeru slajdu 6">
            <a:extLst>
              <a:ext uri="{FF2B5EF4-FFF2-40B4-BE49-F238E27FC236}">
                <a16:creationId xmlns:a16="http://schemas.microsoft.com/office/drawing/2014/main" id="{D12B4F30-AB07-A82F-DBED-AFC7807DCC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10577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FEFAC2E-52DA-64CB-ED45-781FC47E5A31}"/>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specyficzne nr 4</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6" name="Tabela 5">
            <a:extLst>
              <a:ext uri="{FF2B5EF4-FFF2-40B4-BE49-F238E27FC236}">
                <a16:creationId xmlns:a16="http://schemas.microsoft.com/office/drawing/2014/main" id="{160F1102-A3BD-8B2D-B94C-625398C807C7}"/>
              </a:ext>
            </a:extLst>
          </p:cNvPr>
          <p:cNvGraphicFramePr>
            <a:graphicFrameLocks noGrp="1"/>
          </p:cNvGraphicFramePr>
          <p:nvPr/>
        </p:nvGraphicFramePr>
        <p:xfrm>
          <a:off x="655607" y="1194393"/>
          <a:ext cx="10670511" cy="3749365"/>
        </p:xfrm>
        <a:graphic>
          <a:graphicData uri="http://schemas.openxmlformats.org/drawingml/2006/table">
            <a:tbl>
              <a:tblPr firstRow="1" bandRow="1"/>
              <a:tblGrid>
                <a:gridCol w="527869">
                  <a:extLst>
                    <a:ext uri="{9D8B030D-6E8A-4147-A177-3AD203B41FA5}">
                      <a16:colId xmlns:a16="http://schemas.microsoft.com/office/drawing/2014/main" val="629955086"/>
                    </a:ext>
                  </a:extLst>
                </a:gridCol>
                <a:gridCol w="1931034">
                  <a:extLst>
                    <a:ext uri="{9D8B030D-6E8A-4147-A177-3AD203B41FA5}">
                      <a16:colId xmlns:a16="http://schemas.microsoft.com/office/drawing/2014/main" val="529655717"/>
                    </a:ext>
                  </a:extLst>
                </a:gridCol>
                <a:gridCol w="5195209">
                  <a:extLst>
                    <a:ext uri="{9D8B030D-6E8A-4147-A177-3AD203B41FA5}">
                      <a16:colId xmlns:a16="http://schemas.microsoft.com/office/drawing/2014/main" val="2673626385"/>
                    </a:ext>
                  </a:extLst>
                </a:gridCol>
                <a:gridCol w="3016399">
                  <a:extLst>
                    <a:ext uri="{9D8B030D-6E8A-4147-A177-3AD203B41FA5}">
                      <a16:colId xmlns:a16="http://schemas.microsoft.com/office/drawing/2014/main" val="4187926169"/>
                    </a:ext>
                  </a:extLst>
                </a:gridCol>
              </a:tblGrid>
              <a:tr h="432302">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83682775"/>
                  </a:ext>
                </a:extLst>
              </a:tr>
              <a:tr h="3317063">
                <a:tc>
                  <a:txBody>
                    <a:bodyPr/>
                    <a:lstStyle/>
                    <a:p>
                      <a:pPr algn="l" fontAlgn="t"/>
                      <a:r>
                        <a:rPr lang="pl-PL" sz="1200" b="0" i="0" u="none" strike="noStrike">
                          <a:solidFill>
                            <a:srgbClr val="000000"/>
                          </a:solidFill>
                          <a:effectLst/>
                          <a:latin typeface="Arial" panose="020B0604020202020204" pitchFamily="34" charset="0"/>
                        </a:rPr>
                        <a:t>4.</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a:solidFill>
                            <a:srgbClr val="000000"/>
                          </a:solidFill>
                          <a:effectLst/>
                          <a:latin typeface="Arial" panose="020B0604020202020204" pitchFamily="34" charset="0"/>
                        </a:rPr>
                        <a:t>Zakres wsparcia:</a:t>
                      </a:r>
                      <a:br>
                        <a:rPr lang="pl-PL" sz="1200" b="0" i="0" u="none" strike="noStrike">
                          <a:solidFill>
                            <a:srgbClr val="000000"/>
                          </a:solidFill>
                          <a:effectLst/>
                          <a:latin typeface="Arial" panose="020B0604020202020204" pitchFamily="34" charset="0"/>
                        </a:rPr>
                      </a:br>
                      <a:br>
                        <a:rPr lang="pl-PL" sz="1200" b="0" i="0" u="none" strike="noStrike">
                          <a:solidFill>
                            <a:srgbClr val="000000"/>
                          </a:solidFill>
                          <a:effectLst/>
                          <a:latin typeface="Arial" panose="020B0604020202020204" pitchFamily="34" charset="0"/>
                        </a:rPr>
                      </a:br>
                      <a:r>
                        <a:rPr lang="pl-PL" sz="1200" b="0" i="0" u="none" strike="noStrike">
                          <a:solidFill>
                            <a:srgbClr val="000000"/>
                          </a:solidFill>
                          <a:effectLst/>
                          <a:latin typeface="Arial" panose="020B0604020202020204" pitchFamily="34" charset="0"/>
                        </a:rPr>
                        <a:t>Wsparcie skierowane do osób młodych jest zgodne </a:t>
                      </a:r>
                      <a:br>
                        <a:rPr lang="pl-PL" sz="1200" b="0" i="0" u="none" strike="noStrike">
                          <a:solidFill>
                            <a:srgbClr val="000000"/>
                          </a:solidFill>
                          <a:effectLst/>
                          <a:latin typeface="Arial" panose="020B0604020202020204" pitchFamily="34" charset="0"/>
                        </a:rPr>
                      </a:br>
                      <a:r>
                        <a:rPr lang="pl-PL" sz="1200" b="0" i="0" u="none" strike="noStrike">
                          <a:solidFill>
                            <a:srgbClr val="000000"/>
                          </a:solidFill>
                          <a:effectLst/>
                          <a:latin typeface="Arial" panose="020B0604020202020204" pitchFamily="34" charset="0"/>
                        </a:rPr>
                        <a:t>z założeniami Planu realizacji Gwarancji dla młodzieży </a:t>
                      </a:r>
                      <a:br>
                        <a:rPr lang="pl-PL" sz="1200" b="0" i="0" u="none" strike="noStrike">
                          <a:solidFill>
                            <a:srgbClr val="000000"/>
                          </a:solidFill>
                          <a:effectLst/>
                          <a:latin typeface="Arial" panose="020B0604020202020204" pitchFamily="34" charset="0"/>
                        </a:rPr>
                      </a:br>
                      <a:r>
                        <a:rPr lang="pl-PL" sz="1200" b="0" i="0" u="none" strike="noStrike">
                          <a:solidFill>
                            <a:srgbClr val="000000"/>
                          </a:solidFill>
                          <a:effectLst/>
                          <a:latin typeface="Arial" panose="020B0604020202020204" pitchFamily="34" charset="0"/>
                        </a:rPr>
                        <a:t>w Polsce.</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wynika z zapisów  Planu realizacji Gwarancji dla młodzieży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Polsce oraz z zapisów  programu Fundusze Europejskie dla Lubelskiego 2021-2027.</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dofinansowanie projektu.</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Ocenie podlegać będą zapisy wniosku dotyczące osób młodych (18-29 lat), które muszą być zgodne z zaleceniem Rady z dnia 30 października 2020 r. w sprawie pomostu do zatrudnienia – wzmocnienia gwarancji dla młodzieży oraz zastępującym zalecenie Rady z dnia 22 kwietnia 2013 r. w sprawie ustanowienia gwarancji dla młodzieży (Dz. Urz. UE C 372 z 04.11.2020,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str. 1) i Planem realizacji Gwarancji dla młodzieży w Polsce, tzn. w ciągu czterech miesięcy od dnia przystąpienia do projektu osoby młode otrzymają dobrej jakości ofertę pracy, kontynuacji edukacji, stażu lub praktyk zawodowych.</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1155528"/>
                  </a:ext>
                </a:extLst>
              </a:tr>
            </a:tbl>
          </a:graphicData>
        </a:graphic>
      </p:graphicFrame>
      <p:sp>
        <p:nvSpPr>
          <p:cNvPr id="7" name="Symbol zastępczy numeru slajdu 6">
            <a:extLst>
              <a:ext uri="{FF2B5EF4-FFF2-40B4-BE49-F238E27FC236}">
                <a16:creationId xmlns:a16="http://schemas.microsoft.com/office/drawing/2014/main" id="{F000FCFD-E502-CBE6-47E0-D0D39F7AAD2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72743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A1D331D9-89A8-48A9-514A-F50517D54543}"/>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specyficzne nr 5</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9" name="Tabela 8">
            <a:extLst>
              <a:ext uri="{FF2B5EF4-FFF2-40B4-BE49-F238E27FC236}">
                <a16:creationId xmlns:a16="http://schemas.microsoft.com/office/drawing/2014/main" id="{3F1B75AD-4F64-2AD9-04E9-F917B57D2EAF}"/>
              </a:ext>
            </a:extLst>
          </p:cNvPr>
          <p:cNvGraphicFramePr>
            <a:graphicFrameLocks noGrp="1"/>
          </p:cNvGraphicFramePr>
          <p:nvPr/>
        </p:nvGraphicFramePr>
        <p:xfrm>
          <a:off x="584588" y="1139327"/>
          <a:ext cx="10812550" cy="3055395"/>
        </p:xfrm>
        <a:graphic>
          <a:graphicData uri="http://schemas.openxmlformats.org/drawingml/2006/table">
            <a:tbl>
              <a:tblPr firstRow="1" bandRow="1"/>
              <a:tblGrid>
                <a:gridCol w="534896">
                  <a:extLst>
                    <a:ext uri="{9D8B030D-6E8A-4147-A177-3AD203B41FA5}">
                      <a16:colId xmlns:a16="http://schemas.microsoft.com/office/drawing/2014/main" val="3566390490"/>
                    </a:ext>
                  </a:extLst>
                </a:gridCol>
                <a:gridCol w="2007088">
                  <a:extLst>
                    <a:ext uri="{9D8B030D-6E8A-4147-A177-3AD203B41FA5}">
                      <a16:colId xmlns:a16="http://schemas.microsoft.com/office/drawing/2014/main" val="3692959111"/>
                    </a:ext>
                  </a:extLst>
                </a:gridCol>
                <a:gridCol w="5214015">
                  <a:extLst>
                    <a:ext uri="{9D8B030D-6E8A-4147-A177-3AD203B41FA5}">
                      <a16:colId xmlns:a16="http://schemas.microsoft.com/office/drawing/2014/main" val="895530374"/>
                    </a:ext>
                  </a:extLst>
                </a:gridCol>
                <a:gridCol w="3056551">
                  <a:extLst>
                    <a:ext uri="{9D8B030D-6E8A-4147-A177-3AD203B41FA5}">
                      <a16:colId xmlns:a16="http://schemas.microsoft.com/office/drawing/2014/main" val="927480458"/>
                    </a:ext>
                  </a:extLst>
                </a:gridCol>
              </a:tblGrid>
              <a:tr h="454664">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79269861"/>
                  </a:ext>
                </a:extLst>
              </a:tr>
              <a:tr h="2600731">
                <a:tc>
                  <a:txBody>
                    <a:bodyPr/>
                    <a:lstStyle/>
                    <a:p>
                      <a:pPr algn="l" fontAlgn="t"/>
                      <a:r>
                        <a:rPr lang="pl-PL" sz="1200" b="0" i="0" u="none" strike="noStrike">
                          <a:solidFill>
                            <a:srgbClr val="000000"/>
                          </a:solidFill>
                          <a:effectLst/>
                          <a:latin typeface="Arial" panose="020B0604020202020204" pitchFamily="34" charset="0"/>
                        </a:rPr>
                        <a:t>5.</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Zakres wsparcia: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Co najmniej 23% środków finansowych zaplanowanych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projekcie przeznaczonych jest na wsparcie osób młodych (18-29 lat).</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dofinansowanie projektu.</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Kryterium wynika z zapisów programu Fundusze Europejskie dla Lubelskiego 2021-2027 oraz rozporządzenia Parlamentu Europejskiego</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i Rady UE z dnia 24 czerwca 2021 r. ustanawiające Europejski Fundusz Społeczny Plus (EFS+) oraz uchylające rozporządzenie (UE) nr 1296/2013³ . </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Ocenie podlegać będą zapisy we wniosku o dofinansowanie oraz budżet projektu w zakresie zaplanowanej wysokości wsparcia na rzecz osób młodych.</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626442"/>
                  </a:ext>
                </a:extLst>
              </a:tr>
            </a:tbl>
          </a:graphicData>
        </a:graphic>
      </p:graphicFrame>
      <p:sp>
        <p:nvSpPr>
          <p:cNvPr id="6" name="pole tekstowe 5">
            <a:extLst>
              <a:ext uri="{FF2B5EF4-FFF2-40B4-BE49-F238E27FC236}">
                <a16:creationId xmlns:a16="http://schemas.microsoft.com/office/drawing/2014/main" id="{7A771AEE-DB12-8F5C-C7DD-0FC713CFAABC}"/>
              </a:ext>
            </a:extLst>
          </p:cNvPr>
          <p:cNvSpPr txBox="1"/>
          <p:nvPr/>
        </p:nvSpPr>
        <p:spPr>
          <a:xfrm>
            <a:off x="275303" y="5506065"/>
            <a:ext cx="9114503"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³ W przypadku zmiany Rozporządzenia po zatwierdzeniu kryterium, oceny dokonuje  się na podstawie wersji obowiązującej w dniu ogłoszenia danego naboru.</a:t>
            </a:r>
          </a:p>
        </p:txBody>
      </p:sp>
      <p:sp>
        <p:nvSpPr>
          <p:cNvPr id="7" name="Symbol zastępczy numeru slajdu 6">
            <a:extLst>
              <a:ext uri="{FF2B5EF4-FFF2-40B4-BE49-F238E27FC236}">
                <a16:creationId xmlns:a16="http://schemas.microsoft.com/office/drawing/2014/main" id="{576FB90F-FADC-D43D-C17F-38ECEC2F0D9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35844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22845A90-61A5-1D02-7A0D-B576FDBE035A}"/>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specyficzne nr 6</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9" name="Tabela 8">
            <a:extLst>
              <a:ext uri="{FF2B5EF4-FFF2-40B4-BE49-F238E27FC236}">
                <a16:creationId xmlns:a16="http://schemas.microsoft.com/office/drawing/2014/main" id="{82EE4994-5062-F1D5-4D2A-4BA753F72FE7}"/>
              </a:ext>
            </a:extLst>
          </p:cNvPr>
          <p:cNvGraphicFramePr>
            <a:graphicFrameLocks noGrp="1"/>
          </p:cNvGraphicFramePr>
          <p:nvPr/>
        </p:nvGraphicFramePr>
        <p:xfrm>
          <a:off x="541250" y="1154812"/>
          <a:ext cx="10899228" cy="3664843"/>
        </p:xfrm>
        <a:graphic>
          <a:graphicData uri="http://schemas.openxmlformats.org/drawingml/2006/table">
            <a:tbl>
              <a:tblPr firstRow="1" bandRow="1"/>
              <a:tblGrid>
                <a:gridCol w="539184">
                  <a:extLst>
                    <a:ext uri="{9D8B030D-6E8A-4147-A177-3AD203B41FA5}">
                      <a16:colId xmlns:a16="http://schemas.microsoft.com/office/drawing/2014/main" val="1586850954"/>
                    </a:ext>
                  </a:extLst>
                </a:gridCol>
                <a:gridCol w="1972425">
                  <a:extLst>
                    <a:ext uri="{9D8B030D-6E8A-4147-A177-3AD203B41FA5}">
                      <a16:colId xmlns:a16="http://schemas.microsoft.com/office/drawing/2014/main" val="2554395561"/>
                    </a:ext>
                  </a:extLst>
                </a:gridCol>
                <a:gridCol w="5306565">
                  <a:extLst>
                    <a:ext uri="{9D8B030D-6E8A-4147-A177-3AD203B41FA5}">
                      <a16:colId xmlns:a16="http://schemas.microsoft.com/office/drawing/2014/main" val="274872311"/>
                    </a:ext>
                  </a:extLst>
                </a:gridCol>
                <a:gridCol w="3081054">
                  <a:extLst>
                    <a:ext uri="{9D8B030D-6E8A-4147-A177-3AD203B41FA5}">
                      <a16:colId xmlns:a16="http://schemas.microsoft.com/office/drawing/2014/main" val="1574703707"/>
                    </a:ext>
                  </a:extLst>
                </a:gridCol>
              </a:tblGrid>
              <a:tr h="439781">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635606968"/>
                  </a:ext>
                </a:extLst>
              </a:tr>
              <a:tr h="3225062">
                <a:tc>
                  <a:txBody>
                    <a:bodyPr/>
                    <a:lstStyle/>
                    <a:p>
                      <a:pPr algn="l" fontAlgn="t"/>
                      <a:r>
                        <a:rPr lang="pl-PL" sz="1200" b="0" i="0" u="none" strike="noStrike">
                          <a:solidFill>
                            <a:srgbClr val="000000"/>
                          </a:solidFill>
                          <a:effectLst/>
                          <a:latin typeface="Arial" panose="020B0604020202020204" pitchFamily="34" charset="0"/>
                        </a:rPr>
                        <a:t>6.</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Zakres wsparcia: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przypadku wsparcia skierowanego do osób</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wieku 18–29 </a:t>
                      </a:r>
                      <a:r>
                        <a:rPr lang="pl-PL" sz="1200" b="0" i="0" u="none" strike="noStrike" dirty="0">
                          <a:solidFill>
                            <a:schemeClr val="tx1"/>
                          </a:solidFill>
                          <a:effectLst/>
                          <a:latin typeface="Arial" panose="020B0604020202020204" pitchFamily="34" charset="0"/>
                        </a:rPr>
                        <a:t>lat projekt powinien uwzględniać możliwość zdobycia </a:t>
                      </a:r>
                      <a:r>
                        <a:rPr lang="pl-PL" sz="1200" b="0" i="0" u="none" strike="noStrike" kern="1200" dirty="0">
                          <a:solidFill>
                            <a:schemeClr val="tx1"/>
                          </a:solidFill>
                          <a:effectLst/>
                          <a:latin typeface="Arial" panose="020B0604020202020204" pitchFamily="34" charset="0"/>
                          <a:ea typeface="+mn-ea"/>
                          <a:cs typeface="+mn-cs"/>
                        </a:rPr>
                        <a:t>umiejętności  cyfrowych</a:t>
                      </a:r>
                      <a:br>
                        <a:rPr lang="pl-PL" sz="1200" b="0" i="0" u="none" strike="noStrike" kern="1200" dirty="0">
                          <a:solidFill>
                            <a:schemeClr val="tx1"/>
                          </a:solidFill>
                          <a:effectLst/>
                          <a:latin typeface="Arial" panose="020B0604020202020204" pitchFamily="34" charset="0"/>
                          <a:ea typeface="+mn-ea"/>
                          <a:cs typeface="+mn-cs"/>
                        </a:rPr>
                      </a:br>
                      <a:r>
                        <a:rPr lang="pl-PL" sz="1200" b="0" i="0" u="none" strike="noStrike" kern="1200" dirty="0">
                          <a:solidFill>
                            <a:schemeClr val="tx1"/>
                          </a:solidFill>
                          <a:effectLst/>
                          <a:latin typeface="Arial" panose="020B0604020202020204" pitchFamily="34" charset="0"/>
                          <a:ea typeface="+mn-ea"/>
                          <a:cs typeface="+mn-cs"/>
                        </a:rPr>
                        <a:t>i niezbędnych do pracy </a:t>
                      </a:r>
                      <a:br>
                        <a:rPr lang="pl-PL" sz="1200" b="0" i="0" u="none" strike="noStrike" kern="1200" dirty="0">
                          <a:solidFill>
                            <a:schemeClr val="tx1"/>
                          </a:solidFill>
                          <a:effectLst/>
                          <a:latin typeface="Arial" panose="020B0604020202020204" pitchFamily="34" charset="0"/>
                          <a:ea typeface="+mn-ea"/>
                          <a:cs typeface="+mn-cs"/>
                        </a:rPr>
                      </a:br>
                      <a:r>
                        <a:rPr lang="pl-PL" sz="1200" b="0" i="0" u="none" strike="noStrike" kern="1200" dirty="0">
                          <a:solidFill>
                            <a:schemeClr val="tx1"/>
                          </a:solidFill>
                          <a:effectLst/>
                          <a:latin typeface="Arial" panose="020B0604020202020204" pitchFamily="34" charset="0"/>
                          <a:ea typeface="+mn-ea"/>
                          <a:cs typeface="+mn-cs"/>
                        </a:rPr>
                        <a:t>w sektorze zielonej gospodarki.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dofinansowanie projektu.</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Ocenie podlegać będzie zaplanowanie wsparcia określonego w treści kryterium z uwzględnieniem diagnoz regionalnych rynków pracy.</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Należy mieć na uwadze zaplanowanie wsparcia ukierunkowanego na podniesienie umiejętności i kompetencji osób młodych oraz nabycie doświadczenia zawodowego, w tym w sposób umożliwiający podejmowanie zatrudnienia </a:t>
                      </a:r>
                      <a:r>
                        <a:rPr lang="pl-PL" sz="1200" b="0" i="0" u="none" strike="noStrike" dirty="0">
                          <a:solidFill>
                            <a:schemeClr val="tx1"/>
                          </a:solidFill>
                          <a:effectLst/>
                          <a:latin typeface="Arial" panose="020B0604020202020204" pitchFamily="34" charset="0"/>
                        </a:rPr>
                        <a:t>na cyfrowych miejscach pracy oraz w sektorze zielonej gospodarki.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5258002"/>
                  </a:ext>
                </a:extLst>
              </a:tr>
            </a:tbl>
          </a:graphicData>
        </a:graphic>
      </p:graphicFrame>
      <p:sp>
        <p:nvSpPr>
          <p:cNvPr id="6" name="Symbol zastępczy numeru slajdu 5">
            <a:extLst>
              <a:ext uri="{FF2B5EF4-FFF2-40B4-BE49-F238E27FC236}">
                <a16:creationId xmlns:a16="http://schemas.microsoft.com/office/drawing/2014/main" id="{ECEC604C-8DE0-23D8-AE68-40D82C74442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40757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5A032470-E127-F41D-E2B7-C572DC357A25}"/>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specyficzne nr 7</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8" name="Tabela 7">
            <a:extLst>
              <a:ext uri="{FF2B5EF4-FFF2-40B4-BE49-F238E27FC236}">
                <a16:creationId xmlns:a16="http://schemas.microsoft.com/office/drawing/2014/main" id="{BE904CBD-F743-2BBB-0895-3E5E26F7A2EE}"/>
              </a:ext>
            </a:extLst>
          </p:cNvPr>
          <p:cNvGraphicFramePr>
            <a:graphicFrameLocks noGrp="1"/>
          </p:cNvGraphicFramePr>
          <p:nvPr/>
        </p:nvGraphicFramePr>
        <p:xfrm>
          <a:off x="541250" y="1154876"/>
          <a:ext cx="10812550" cy="4066870"/>
        </p:xfrm>
        <a:graphic>
          <a:graphicData uri="http://schemas.openxmlformats.org/drawingml/2006/table">
            <a:tbl>
              <a:tblPr firstRow="1" bandRow="1"/>
              <a:tblGrid>
                <a:gridCol w="534896">
                  <a:extLst>
                    <a:ext uri="{9D8B030D-6E8A-4147-A177-3AD203B41FA5}">
                      <a16:colId xmlns:a16="http://schemas.microsoft.com/office/drawing/2014/main" val="689717635"/>
                    </a:ext>
                  </a:extLst>
                </a:gridCol>
                <a:gridCol w="1956739">
                  <a:extLst>
                    <a:ext uri="{9D8B030D-6E8A-4147-A177-3AD203B41FA5}">
                      <a16:colId xmlns:a16="http://schemas.microsoft.com/office/drawing/2014/main" val="2264177191"/>
                    </a:ext>
                  </a:extLst>
                </a:gridCol>
                <a:gridCol w="5264364">
                  <a:extLst>
                    <a:ext uri="{9D8B030D-6E8A-4147-A177-3AD203B41FA5}">
                      <a16:colId xmlns:a16="http://schemas.microsoft.com/office/drawing/2014/main" val="2172908487"/>
                    </a:ext>
                  </a:extLst>
                </a:gridCol>
                <a:gridCol w="3056551">
                  <a:extLst>
                    <a:ext uri="{9D8B030D-6E8A-4147-A177-3AD203B41FA5}">
                      <a16:colId xmlns:a16="http://schemas.microsoft.com/office/drawing/2014/main" val="490178245"/>
                    </a:ext>
                  </a:extLst>
                </a:gridCol>
              </a:tblGrid>
              <a:tr h="401304">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317013602"/>
                  </a:ext>
                </a:extLst>
              </a:tr>
              <a:tr h="3494697">
                <a:tc>
                  <a:txBody>
                    <a:bodyPr/>
                    <a:lstStyle/>
                    <a:p>
                      <a:pPr algn="l" fontAlgn="t"/>
                      <a:r>
                        <a:rPr lang="pl-PL" sz="1200" b="0" i="0" u="none" strike="noStrike">
                          <a:solidFill>
                            <a:srgbClr val="000000"/>
                          </a:solidFill>
                          <a:effectLst/>
                          <a:latin typeface="Arial" panose="020B0604020202020204" pitchFamily="34" charset="0"/>
                        </a:rPr>
                        <a:t>7.</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Diagnoza potrzeb:</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Udzielenie wsparcia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ramach projektu jest poprzedzone pogłębioną analizą umiejętności, predyspozycji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i problemów zawodowych danego uczestnika projektu m.in. poprzez opracowanie/aktualizację dla każdego uczestnika projektu Indywidualnego Planu Działania.</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dofinansowanie projektu.</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Ocenie podlegać będą zapisy we wniosku o dofinansowanie projektu wskazujące, iż konkretna propozycja wsparcia jest poprzedzona indywidualną diagnozą tak, aby pomoc dla uczestnika była skuteczna i zasadna.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Zgodnie z zapisami ustawy z dnia 20 kwietnia 2004 r. o promocji zatrudnienia i instytucjach rynku pracy (Dz.U z 2022 r., poz. 690, z </a:t>
                      </a:r>
                      <a:r>
                        <a:rPr lang="pl-PL" sz="1200" b="0" i="0" u="none" strike="noStrike" dirty="0" err="1">
                          <a:solidFill>
                            <a:srgbClr val="000000"/>
                          </a:solidFill>
                          <a:effectLst/>
                          <a:latin typeface="Arial" panose="020B0604020202020204" pitchFamily="34" charset="0"/>
                        </a:rPr>
                        <a:t>późn</a:t>
                      </a:r>
                      <a:r>
                        <a:rPr lang="pl-PL" sz="1200" b="0" i="0" u="none" strike="noStrike" dirty="0">
                          <a:solidFill>
                            <a:srgbClr val="000000"/>
                          </a:solidFill>
                          <a:effectLst/>
                          <a:latin typeface="Arial" panose="020B0604020202020204" pitchFamily="34" charset="0"/>
                        </a:rPr>
                        <a:t>. zm.)⁴  obligatoryjne jest objęcie Indywidualnym Planem Działania (IPD), o którym mowa w art. 2 ust. 1 pkt 10a i art. 34a niniejszej ustawy, każdego uczestnika projektu. Opracowanie IPD dostosowane jest do indywidualnych potrzeb</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i możliwości bezrobotnego lub poszukującego pracy, z uwzględnieniem jego wykształcenia, doświadczenia zawodowego oraz możliwości podjęcia pracy lub działalności gospodarczej. Zastosowana analiza pozwoli na dopasowanie oferty pomocy w taki sposób, aby odpowiadała na rzeczywiste potrzeby danego uczestnika projektu. Każdy z uczestników projektu powinien otrzymać ofertę wsparcia obejmującą wszystkie formy wsparcia, które zostaną zidentyfikowane jako celowe do poprawy jego sytuacji na rynku pracy</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 lub uzyskania zatrudnienia.</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7758398"/>
                  </a:ext>
                </a:extLst>
              </a:tr>
            </a:tbl>
          </a:graphicData>
        </a:graphic>
      </p:graphicFrame>
      <p:sp>
        <p:nvSpPr>
          <p:cNvPr id="5" name="pole tekstowe 4">
            <a:extLst>
              <a:ext uri="{FF2B5EF4-FFF2-40B4-BE49-F238E27FC236}">
                <a16:creationId xmlns:a16="http://schemas.microsoft.com/office/drawing/2014/main" id="{41867F81-8133-C721-8762-D459BF88A49D}"/>
              </a:ext>
              <a:ext uri="{C183D7F6-B498-43B3-948B-1728B52AA6E4}">
                <adec:decorative xmlns:adec="http://schemas.microsoft.com/office/drawing/2017/decorative" val="0"/>
              </a:ext>
            </a:extLst>
          </p:cNvPr>
          <p:cNvSpPr txBox="1"/>
          <p:nvPr/>
        </p:nvSpPr>
        <p:spPr>
          <a:xfrm>
            <a:off x="541250" y="5580013"/>
            <a:ext cx="9530304"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⁴ W przypadku zmiany ustawy po zatwierdzeniu kryterium, oceny dokonuje się na podstawie wersji obowiązującej w dniu ogłoszenia danego naboru.</a:t>
            </a:r>
          </a:p>
        </p:txBody>
      </p:sp>
      <p:sp>
        <p:nvSpPr>
          <p:cNvPr id="7" name="Symbol zastępczy numeru slajdu 6">
            <a:extLst>
              <a:ext uri="{FF2B5EF4-FFF2-40B4-BE49-F238E27FC236}">
                <a16:creationId xmlns:a16="http://schemas.microsoft.com/office/drawing/2014/main" id="{329EEDCE-8575-6EB0-87C6-D31CD72CD08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104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810491"/>
            <a:ext cx="10515600" cy="746182"/>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produktu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441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585216"/>
            <a:ext cx="11452634" cy="53096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l-PL" sz="2800" u="sng" dirty="0">
                <a:latin typeface="Arial" panose="020B0604020202020204" pitchFamily="34" charset="0"/>
                <a:cs typeface="Arial" panose="020B0604020202020204" pitchFamily="34" charset="0"/>
              </a:rPr>
              <a:t>Stan na 22 maja 2024 r. – Wskaźniki projektowe</a:t>
            </a:r>
          </a:p>
          <a:p>
            <a:endParaRPr lang="pl-PL" sz="2000" u="sng" dirty="0">
              <a:latin typeface="Arial" panose="020B0604020202020204" pitchFamily="34" charset="0"/>
              <a:cs typeface="Arial" panose="020B0604020202020204" pitchFamily="34" charset="0"/>
            </a:endParaRPr>
          </a:p>
          <a:p>
            <a:r>
              <a:rPr lang="pl-PL" sz="2400" u="sng" dirty="0">
                <a:solidFill>
                  <a:schemeClr val="bg1"/>
                </a:solidFill>
                <a:latin typeface="Arial" panose="020B0604020202020204" pitchFamily="34" charset="0"/>
                <a:cs typeface="Arial" panose="020B0604020202020204" pitchFamily="34" charset="0"/>
              </a:rPr>
              <a:t>Wskaźniki produktu:</a:t>
            </a:r>
          </a:p>
          <a:p>
            <a:endParaRPr lang="pl-PL" sz="24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bezrobotnych, w tym długotrwale bezrobotnych, objętych wsparciem </a:t>
            </a:r>
            <a:br>
              <a:rPr lang="pl-PL" sz="2400" dirty="0">
                <a:solidFill>
                  <a:schemeClr val="bg1"/>
                </a:solidFill>
                <a:latin typeface="Arial" panose="020B0604020202020204" pitchFamily="34" charset="0"/>
                <a:cs typeface="Arial" panose="020B0604020202020204" pitchFamily="34" charset="0"/>
              </a:rPr>
            </a:br>
            <a:r>
              <a:rPr lang="pl-PL" sz="2400" dirty="0">
                <a:solidFill>
                  <a:schemeClr val="bg1"/>
                </a:solidFill>
                <a:latin typeface="Arial" panose="020B0604020202020204" pitchFamily="34" charset="0"/>
                <a:cs typeface="Arial" panose="020B0604020202020204" pitchFamily="34" charset="0"/>
              </a:rPr>
              <a:t>w programie –  8 151 (7 953 osiągnięta – 97,57%);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długotrwale bezrobotnych objętych wsparciem w programie – 1 752 </a:t>
            </a:r>
            <a:br>
              <a:rPr lang="pl-PL" sz="2400" dirty="0">
                <a:solidFill>
                  <a:schemeClr val="bg1"/>
                </a:solidFill>
                <a:latin typeface="Arial" panose="020B0604020202020204" pitchFamily="34" charset="0"/>
                <a:cs typeface="Arial" panose="020B0604020202020204" pitchFamily="34" charset="0"/>
              </a:rPr>
            </a:br>
            <a:r>
              <a:rPr lang="pl-PL" sz="2400" dirty="0">
                <a:solidFill>
                  <a:schemeClr val="bg1"/>
                </a:solidFill>
                <a:latin typeface="Arial" panose="020B0604020202020204" pitchFamily="34" charset="0"/>
                <a:cs typeface="Arial" panose="020B0604020202020204" pitchFamily="34" charset="0"/>
              </a:rPr>
              <a:t>(2 052– 117,12%);</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w wieku 18-29 lat objętych wsparciem w programie – 3 284 </a:t>
            </a:r>
            <a:br>
              <a:rPr lang="pl-PL" sz="2400" dirty="0">
                <a:solidFill>
                  <a:schemeClr val="bg1"/>
                </a:solidFill>
                <a:latin typeface="Arial" panose="020B0604020202020204" pitchFamily="34" charset="0"/>
                <a:cs typeface="Arial" panose="020B0604020202020204" pitchFamily="34" charset="0"/>
              </a:rPr>
            </a:br>
            <a:r>
              <a:rPr lang="pl-PL" sz="2400" dirty="0">
                <a:solidFill>
                  <a:schemeClr val="bg1"/>
                </a:solidFill>
                <a:latin typeface="Arial" panose="020B0604020202020204" pitchFamily="34" charset="0"/>
                <a:cs typeface="Arial" panose="020B0604020202020204" pitchFamily="34" charset="0"/>
              </a:rPr>
              <a:t>(4 012– 122,17%);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w wieku 55 lat i więcej objętych wsparciem w programie – 236 </a:t>
            </a:r>
            <a:br>
              <a:rPr lang="pl-PL" sz="2400" dirty="0">
                <a:solidFill>
                  <a:schemeClr val="bg1"/>
                </a:solidFill>
                <a:latin typeface="Arial" panose="020B0604020202020204" pitchFamily="34" charset="0"/>
                <a:cs typeface="Arial" panose="020B0604020202020204" pitchFamily="34" charset="0"/>
              </a:rPr>
            </a:br>
            <a:r>
              <a:rPr lang="pl-PL" sz="2400" dirty="0">
                <a:solidFill>
                  <a:schemeClr val="bg1"/>
                </a:solidFill>
                <a:latin typeface="Arial" panose="020B0604020202020204" pitchFamily="34" charset="0"/>
                <a:cs typeface="Arial" panose="020B0604020202020204" pitchFamily="34" charset="0"/>
              </a:rPr>
              <a:t>(299 – 126,69%);</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88153"/>
            <a:ext cx="5465075" cy="441696"/>
          </a:xfrm>
          <a:prstGeom prst="rect">
            <a:avLst/>
          </a:prstGeom>
        </p:spPr>
      </p:pic>
      <p:sp>
        <p:nvSpPr>
          <p:cNvPr id="5" name="Symbol zastępczy numeru slajdu 4">
            <a:extLst>
              <a:ext uri="{FF2B5EF4-FFF2-40B4-BE49-F238E27FC236}">
                <a16:creationId xmlns:a16="http://schemas.microsoft.com/office/drawing/2014/main" id="{6041C07D-4D36-72A4-F3F4-90A45023C69F}"/>
              </a:ext>
            </a:extLst>
          </p:cNvPr>
          <p:cNvSpPr>
            <a:spLocks noGrp="1"/>
          </p:cNvSpPr>
          <p:nvPr>
            <p:ph type="sldNum" sz="quarter" idx="12"/>
          </p:nvPr>
        </p:nvSpPr>
        <p:spPr/>
        <p:txBody>
          <a:bodyPr/>
          <a:lstStyle/>
          <a:p>
            <a:fld id="{D74826D8-9DAC-44AE-A9FD-0EC949CD68D6}" type="slidenum">
              <a:rPr lang="pl-PL" smtClean="0"/>
              <a:t>5</a:t>
            </a:fld>
            <a:endParaRPr lang="pl-PL"/>
          </a:p>
        </p:txBody>
      </p:sp>
    </p:spTree>
    <p:extLst>
      <p:ext uri="{BB962C8B-B14F-4D97-AF65-F5344CB8AC3E}">
        <p14:creationId xmlns:p14="http://schemas.microsoft.com/office/powerpoint/2010/main" val="27962903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0C9C6EAA-7551-D905-A260-E607F3DB2D34}"/>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specyficzne nr 8</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8" name="Tabela 7">
            <a:extLst>
              <a:ext uri="{FF2B5EF4-FFF2-40B4-BE49-F238E27FC236}">
                <a16:creationId xmlns:a16="http://schemas.microsoft.com/office/drawing/2014/main" id="{7B327406-B496-C58B-7035-7C66E043CC1F}"/>
              </a:ext>
            </a:extLst>
          </p:cNvPr>
          <p:cNvGraphicFramePr>
            <a:graphicFrameLocks noGrp="1"/>
          </p:cNvGraphicFramePr>
          <p:nvPr/>
        </p:nvGraphicFramePr>
        <p:xfrm>
          <a:off x="541250" y="1130035"/>
          <a:ext cx="10899226" cy="3207841"/>
        </p:xfrm>
        <a:graphic>
          <a:graphicData uri="http://schemas.openxmlformats.org/drawingml/2006/table">
            <a:tbl>
              <a:tblPr firstRow="1" bandRow="1"/>
              <a:tblGrid>
                <a:gridCol w="539184">
                  <a:extLst>
                    <a:ext uri="{9D8B030D-6E8A-4147-A177-3AD203B41FA5}">
                      <a16:colId xmlns:a16="http://schemas.microsoft.com/office/drawing/2014/main" val="267580542"/>
                    </a:ext>
                  </a:extLst>
                </a:gridCol>
                <a:gridCol w="1972424">
                  <a:extLst>
                    <a:ext uri="{9D8B030D-6E8A-4147-A177-3AD203B41FA5}">
                      <a16:colId xmlns:a16="http://schemas.microsoft.com/office/drawing/2014/main" val="2767776862"/>
                    </a:ext>
                  </a:extLst>
                </a:gridCol>
                <a:gridCol w="5306564">
                  <a:extLst>
                    <a:ext uri="{9D8B030D-6E8A-4147-A177-3AD203B41FA5}">
                      <a16:colId xmlns:a16="http://schemas.microsoft.com/office/drawing/2014/main" val="2954081693"/>
                    </a:ext>
                  </a:extLst>
                </a:gridCol>
                <a:gridCol w="3081054">
                  <a:extLst>
                    <a:ext uri="{9D8B030D-6E8A-4147-A177-3AD203B41FA5}">
                      <a16:colId xmlns:a16="http://schemas.microsoft.com/office/drawing/2014/main" val="1109696808"/>
                    </a:ext>
                  </a:extLst>
                </a:gridCol>
              </a:tblGrid>
              <a:tr h="441193">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135439560"/>
                  </a:ext>
                </a:extLst>
              </a:tr>
              <a:tr h="2766648">
                <a:tc>
                  <a:txBody>
                    <a:bodyPr/>
                    <a:lstStyle/>
                    <a:p>
                      <a:pPr algn="l" fontAlgn="t"/>
                      <a:r>
                        <a:rPr lang="pl-PL" sz="1200" b="0" i="0" u="none" strike="noStrike">
                          <a:solidFill>
                            <a:srgbClr val="000000"/>
                          </a:solidFill>
                          <a:effectLst/>
                          <a:latin typeface="Arial" panose="020B0604020202020204" pitchFamily="34" charset="0"/>
                        </a:rPr>
                        <a:t>8.</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Zakres wsparcia: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przypadku realizacji wsparcia w formie szkoleń,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ich efektem jest uzyskanie kwalifikacji </a:t>
                      </a:r>
                      <a:r>
                        <a:rPr lang="pl-PL" sz="1200" b="0" i="0" u="none" strike="noStrike" dirty="0">
                          <a:solidFill>
                            <a:schemeClr val="tx1"/>
                          </a:solidFill>
                          <a:effectLst/>
                          <a:latin typeface="Arial" panose="020B0604020202020204" pitchFamily="34" charset="0"/>
                        </a:rPr>
                        <a:t>lub kompetencji.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dofinansowanie projektu.</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Ocenie podlegać będzie planowana realizacja wysokiej jakości szkoleń służących zdobyciu, zmianie lub podniesieniu kwalifikacji </a:t>
                      </a:r>
                      <a:r>
                        <a:rPr lang="pl-PL" sz="1200" b="0" i="0" u="none" strike="noStrike" dirty="0">
                          <a:solidFill>
                            <a:schemeClr val="tx1"/>
                          </a:solidFill>
                          <a:effectLst/>
                          <a:latin typeface="Arial" panose="020B0604020202020204" pitchFamily="34" charset="0"/>
                        </a:rPr>
                        <a:t>lub kompetencji </a:t>
                      </a:r>
                      <a:r>
                        <a:rPr lang="pl-PL" sz="1200" b="0" i="0" u="none" strike="noStrike" dirty="0">
                          <a:solidFill>
                            <a:srgbClr val="000000"/>
                          </a:solidFill>
                          <a:effectLst/>
                          <a:latin typeface="Arial" panose="020B0604020202020204" pitchFamily="34" charset="0"/>
                        </a:rPr>
                        <a:t>niezbędnych do wykonywania danego zawodu lub zadań na określonym stanowisku.</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Kwalifikacje należy rozumieć zgodnie z Wytycznymi dotyczącymi monitorowania postępu rzeczowego realizacji programów na lata 2021-2027⁵  – Załącznik nr 2 Podstawowe informacje dotyczące uzyskiwania kwalifikacji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ramach projektów współfinansowanych z EFS+.</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6912522"/>
                  </a:ext>
                </a:extLst>
              </a:tr>
            </a:tbl>
          </a:graphicData>
        </a:graphic>
      </p:graphicFrame>
      <p:sp>
        <p:nvSpPr>
          <p:cNvPr id="5" name="pole tekstowe 4">
            <a:extLst>
              <a:ext uri="{FF2B5EF4-FFF2-40B4-BE49-F238E27FC236}">
                <a16:creationId xmlns:a16="http://schemas.microsoft.com/office/drawing/2014/main" id="{F3A69752-4BD5-D024-95FB-622F6F7648B1}"/>
              </a:ext>
            </a:extLst>
          </p:cNvPr>
          <p:cNvSpPr txBox="1"/>
          <p:nvPr/>
        </p:nvSpPr>
        <p:spPr>
          <a:xfrm>
            <a:off x="663102" y="5604854"/>
            <a:ext cx="6508955"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⁵ Oceny dokonuje się na podstawie wersji obowiązującej w dniu ogłoszenia danego naboru.</a:t>
            </a:r>
          </a:p>
        </p:txBody>
      </p:sp>
      <p:sp>
        <p:nvSpPr>
          <p:cNvPr id="7" name="Symbol zastępczy numeru slajdu 6">
            <a:extLst>
              <a:ext uri="{FF2B5EF4-FFF2-40B4-BE49-F238E27FC236}">
                <a16:creationId xmlns:a16="http://schemas.microsoft.com/office/drawing/2014/main" id="{D2D14809-4F33-D29A-5709-D838D4E94D1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99229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FF45E1A3-42F8-28CA-62CB-22E74122301C}"/>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specyficzne nr 9</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8" name="Tabela 7">
            <a:extLst>
              <a:ext uri="{FF2B5EF4-FFF2-40B4-BE49-F238E27FC236}">
                <a16:creationId xmlns:a16="http://schemas.microsoft.com/office/drawing/2014/main" id="{E5F093AC-7088-B2AA-F21D-0F9C569CABB9}"/>
              </a:ext>
            </a:extLst>
          </p:cNvPr>
          <p:cNvGraphicFramePr>
            <a:graphicFrameLocks noGrp="1"/>
          </p:cNvGraphicFramePr>
          <p:nvPr/>
        </p:nvGraphicFramePr>
        <p:xfrm>
          <a:off x="584588" y="1141851"/>
          <a:ext cx="10812550" cy="3413151"/>
        </p:xfrm>
        <a:graphic>
          <a:graphicData uri="http://schemas.openxmlformats.org/drawingml/2006/table">
            <a:tbl>
              <a:tblPr firstRow="1" bandRow="1"/>
              <a:tblGrid>
                <a:gridCol w="534896">
                  <a:extLst>
                    <a:ext uri="{9D8B030D-6E8A-4147-A177-3AD203B41FA5}">
                      <a16:colId xmlns:a16="http://schemas.microsoft.com/office/drawing/2014/main" val="3220959911"/>
                    </a:ext>
                  </a:extLst>
                </a:gridCol>
                <a:gridCol w="1956739">
                  <a:extLst>
                    <a:ext uri="{9D8B030D-6E8A-4147-A177-3AD203B41FA5}">
                      <a16:colId xmlns:a16="http://schemas.microsoft.com/office/drawing/2014/main" val="2402848884"/>
                    </a:ext>
                  </a:extLst>
                </a:gridCol>
                <a:gridCol w="5264364">
                  <a:extLst>
                    <a:ext uri="{9D8B030D-6E8A-4147-A177-3AD203B41FA5}">
                      <a16:colId xmlns:a16="http://schemas.microsoft.com/office/drawing/2014/main" val="4007222141"/>
                    </a:ext>
                  </a:extLst>
                </a:gridCol>
                <a:gridCol w="3056551">
                  <a:extLst>
                    <a:ext uri="{9D8B030D-6E8A-4147-A177-3AD203B41FA5}">
                      <a16:colId xmlns:a16="http://schemas.microsoft.com/office/drawing/2014/main" val="1271353502"/>
                    </a:ext>
                  </a:extLst>
                </a:gridCol>
              </a:tblGrid>
              <a:tr h="448852">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73646343"/>
                  </a:ext>
                </a:extLst>
              </a:tr>
              <a:tr h="2964299">
                <a:tc>
                  <a:txBody>
                    <a:bodyPr/>
                    <a:lstStyle/>
                    <a:p>
                      <a:pPr algn="l" fontAlgn="t"/>
                      <a:r>
                        <a:rPr lang="pl-PL" sz="1200" b="0" i="0" u="none" strike="noStrike">
                          <a:solidFill>
                            <a:srgbClr val="000000"/>
                          </a:solidFill>
                          <a:effectLst/>
                          <a:latin typeface="Arial" panose="020B0604020202020204" pitchFamily="34" charset="0"/>
                        </a:rPr>
                        <a:t>9.</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a:solidFill>
                            <a:schemeClr val="tx1"/>
                          </a:solidFill>
                          <a:effectLst/>
                          <a:latin typeface="Arial" panose="020B0604020202020204" pitchFamily="34" charset="0"/>
                        </a:rPr>
                        <a:t>Sposób realizacji szkoleń: </a:t>
                      </a:r>
                      <a:br>
                        <a:rPr lang="pl-PL" sz="1200" b="1" i="0" u="none" strike="noStrike">
                          <a:solidFill>
                            <a:schemeClr val="tx1"/>
                          </a:solidFill>
                          <a:effectLst/>
                          <a:latin typeface="Arial" panose="020B0604020202020204" pitchFamily="34" charset="0"/>
                        </a:rPr>
                      </a:br>
                      <a:br>
                        <a:rPr lang="pl-PL" sz="1200" b="1" i="0" u="none" strike="noStrike">
                          <a:solidFill>
                            <a:schemeClr val="tx1"/>
                          </a:solidFill>
                          <a:effectLst/>
                          <a:latin typeface="Arial" panose="020B0604020202020204" pitchFamily="34" charset="0"/>
                        </a:rPr>
                      </a:br>
                      <a:r>
                        <a:rPr lang="pl-PL" sz="1200" b="0" i="0" u="none" strike="noStrike">
                          <a:solidFill>
                            <a:schemeClr val="tx1"/>
                          </a:solidFill>
                          <a:effectLst/>
                          <a:latin typeface="Arial" panose="020B0604020202020204" pitchFamily="34" charset="0"/>
                        </a:rPr>
                        <a:t>W przypadku realizacji wsparcia w formie szkoleń, są one zgodne ze zdiagnozowanymi potrzebami</a:t>
                      </a:r>
                      <a:br>
                        <a:rPr lang="pl-PL" sz="1200" b="0" i="0" u="none" strike="noStrike">
                          <a:solidFill>
                            <a:schemeClr val="tx1"/>
                          </a:solidFill>
                          <a:effectLst/>
                          <a:latin typeface="Arial" panose="020B0604020202020204" pitchFamily="34" charset="0"/>
                        </a:rPr>
                      </a:br>
                      <a:r>
                        <a:rPr lang="pl-PL" sz="1200" b="0" i="0" u="none" strike="noStrike">
                          <a:solidFill>
                            <a:schemeClr val="tx1"/>
                          </a:solidFill>
                          <a:effectLst/>
                          <a:latin typeface="Arial" panose="020B0604020202020204" pitchFamily="34" charset="0"/>
                        </a:rPr>
                        <a:t>i potencjałem uczestnika projektu oraz zdiagnozowanymi potrzebami właściwego lokalnego lub regionalnego rynku pracy,</a:t>
                      </a:r>
                      <a:br>
                        <a:rPr lang="pl-PL" sz="1200" b="0" i="0" u="none" strike="noStrike">
                          <a:solidFill>
                            <a:schemeClr val="tx1"/>
                          </a:solidFill>
                          <a:effectLst/>
                          <a:latin typeface="Arial" panose="020B0604020202020204" pitchFamily="34" charset="0"/>
                        </a:rPr>
                      </a:br>
                      <a:r>
                        <a:rPr lang="pl-PL" sz="1200" b="0" i="0" u="none" strike="noStrike">
                          <a:solidFill>
                            <a:schemeClr val="tx1"/>
                          </a:solidFill>
                          <a:effectLst/>
                          <a:latin typeface="Arial" panose="020B0604020202020204" pitchFamily="34" charset="0"/>
                        </a:rPr>
                        <a:t>w tym ze zidentyfikowanymi potrzebami pracodawców.</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chemeClr val="tx1"/>
                          </a:solidFill>
                          <a:effectLst/>
                          <a:latin typeface="Arial" panose="020B0604020202020204" pitchFamily="34" charset="0"/>
                        </a:rPr>
                        <a:t>Kryterium zostanie zweryfikowane na podstawie zapisów we wniosku o dofinansowanie projektu.</a:t>
                      </a:r>
                      <a:br>
                        <a:rPr lang="pl-PL" sz="1200" b="0" i="0" u="none" strike="noStrike" dirty="0">
                          <a:solidFill>
                            <a:schemeClr val="tx1"/>
                          </a:solidFill>
                          <a:effectLst/>
                          <a:latin typeface="Arial" panose="020B0604020202020204" pitchFamily="34" charset="0"/>
                        </a:rPr>
                      </a:br>
                      <a:br>
                        <a:rPr lang="pl-PL" sz="1200" b="0" i="0" u="none" strike="noStrike" dirty="0">
                          <a:solidFill>
                            <a:schemeClr val="tx1"/>
                          </a:solidFill>
                          <a:effectLst/>
                          <a:latin typeface="Arial" panose="020B0604020202020204" pitchFamily="34" charset="0"/>
                        </a:rPr>
                      </a:br>
                      <a:r>
                        <a:rPr lang="pl-PL" sz="1200" b="0" i="0" u="none" strike="noStrike" dirty="0">
                          <a:solidFill>
                            <a:schemeClr val="tx1"/>
                          </a:solidFill>
                          <a:effectLst/>
                          <a:latin typeface="Arial" panose="020B0604020202020204" pitchFamily="34" charset="0"/>
                        </a:rPr>
                        <a:t>Efektywna analiza rynku pracy wpłynie na rzeczywistą poprawę sytuacji uczestników projektu. Realizacja szkoleń dostosowanych do zdiagnozowanych potrzeb uczestników oraz odpowiadająca na potrzeby pracodawców pozwoli na osiągnięcie bardziej trwałych rezultatów. Ocenie podlega również czy szkolenia prowadzą do zdobycia kwalifikacji⁶  lub kompetencji w zawodach oczekiwanych przez pracodawców w województwie lub powiecie/powiatach, z których pochodzą uczestnicy projektu, w oparciu np. o dane wynikające z dokumentu Barometr zawodów najbardziej aktualnego na dzień składania wniosku o dofinansowanie lub analizy ofert pracodawców.</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0217669"/>
                  </a:ext>
                </a:extLst>
              </a:tr>
            </a:tbl>
          </a:graphicData>
        </a:graphic>
      </p:graphicFrame>
      <p:sp>
        <p:nvSpPr>
          <p:cNvPr id="5" name="pole tekstowe 4">
            <a:extLst>
              <a:ext uri="{FF2B5EF4-FFF2-40B4-BE49-F238E27FC236}">
                <a16:creationId xmlns:a16="http://schemas.microsoft.com/office/drawing/2014/main" id="{BD4ECE89-2033-C436-F121-75C01FF3870A}"/>
              </a:ext>
            </a:extLst>
          </p:cNvPr>
          <p:cNvSpPr txBox="1"/>
          <p:nvPr/>
        </p:nvSpPr>
        <p:spPr>
          <a:xfrm>
            <a:off x="541012" y="5516094"/>
            <a:ext cx="111099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⁶ Kwalifikacje należy rozumieć zgodnie z Wytycznymi Ministra Funduszy i Polityki Regionalnej dotyczącymi monitorowania postępu rzeczowego realizacji programów na lata 2021-2027 – Załącznik nr 2 Podstawowe informacje dotyczące uzyskiwania kwalifikacji w ramach projektów współfinansowanych z EFS+.</a:t>
            </a:r>
          </a:p>
        </p:txBody>
      </p:sp>
      <p:sp>
        <p:nvSpPr>
          <p:cNvPr id="7" name="Symbol zastępczy numeru slajdu 6">
            <a:extLst>
              <a:ext uri="{FF2B5EF4-FFF2-40B4-BE49-F238E27FC236}">
                <a16:creationId xmlns:a16="http://schemas.microsoft.com/office/drawing/2014/main" id="{BDD39E11-0D6B-9643-2FC4-CCEC636BF26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81563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DD3A27BE-47F3-D911-19FC-6D1B53CAAAB4}"/>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specyficzne nr 10</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8" name="Tabela 7">
            <a:extLst>
              <a:ext uri="{FF2B5EF4-FFF2-40B4-BE49-F238E27FC236}">
                <a16:creationId xmlns:a16="http://schemas.microsoft.com/office/drawing/2014/main" id="{6593DB18-C5C7-037B-1A1A-4D3DB19CC5FB}"/>
              </a:ext>
            </a:extLst>
          </p:cNvPr>
          <p:cNvGraphicFramePr>
            <a:graphicFrameLocks noGrp="1"/>
          </p:cNvGraphicFramePr>
          <p:nvPr/>
        </p:nvGraphicFramePr>
        <p:xfrm>
          <a:off x="541250" y="1175875"/>
          <a:ext cx="10899226" cy="3489195"/>
        </p:xfrm>
        <a:graphic>
          <a:graphicData uri="http://schemas.openxmlformats.org/drawingml/2006/table">
            <a:tbl>
              <a:tblPr firstRow="1" bandRow="1"/>
              <a:tblGrid>
                <a:gridCol w="539184">
                  <a:extLst>
                    <a:ext uri="{9D8B030D-6E8A-4147-A177-3AD203B41FA5}">
                      <a16:colId xmlns:a16="http://schemas.microsoft.com/office/drawing/2014/main" val="2775680836"/>
                    </a:ext>
                  </a:extLst>
                </a:gridCol>
                <a:gridCol w="1972425">
                  <a:extLst>
                    <a:ext uri="{9D8B030D-6E8A-4147-A177-3AD203B41FA5}">
                      <a16:colId xmlns:a16="http://schemas.microsoft.com/office/drawing/2014/main" val="3850447646"/>
                    </a:ext>
                  </a:extLst>
                </a:gridCol>
                <a:gridCol w="5306564">
                  <a:extLst>
                    <a:ext uri="{9D8B030D-6E8A-4147-A177-3AD203B41FA5}">
                      <a16:colId xmlns:a16="http://schemas.microsoft.com/office/drawing/2014/main" val="2121198861"/>
                    </a:ext>
                  </a:extLst>
                </a:gridCol>
                <a:gridCol w="3081053">
                  <a:extLst>
                    <a:ext uri="{9D8B030D-6E8A-4147-A177-3AD203B41FA5}">
                      <a16:colId xmlns:a16="http://schemas.microsoft.com/office/drawing/2014/main" val="466983403"/>
                    </a:ext>
                  </a:extLst>
                </a:gridCol>
              </a:tblGrid>
              <a:tr h="494044">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dirty="0">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074564000"/>
                  </a:ext>
                </a:extLst>
              </a:tr>
              <a:tr h="2995151">
                <a:tc>
                  <a:txBody>
                    <a:bodyPr/>
                    <a:lstStyle/>
                    <a:p>
                      <a:pPr algn="l" fontAlgn="t"/>
                      <a:r>
                        <a:rPr lang="pl-PL" sz="1200" b="0" i="0" u="none" strike="noStrike">
                          <a:solidFill>
                            <a:srgbClr val="000000"/>
                          </a:solidFill>
                          <a:effectLst/>
                          <a:latin typeface="Arial" panose="020B0604020202020204" pitchFamily="34" charset="0"/>
                        </a:rPr>
                        <a:t>10.</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Zakres wsparcia: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zapewni,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że co najmniej 30% uczestników projektu podejmie zatrudnienie lub będzie prowadziło działalność gospodarczą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po zakończeniu udziału w projekcie.</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dofinansowanie projektu.</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Kryterium wynika z zapisów programu Fundusze Europejskie dla Lubelskiego 2021-2027.</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Celem interwencji jest zwiększenie dostępu do zatrudnienia dla wszystkich osób poszukujących pracy, znajdujących się w trudnej sytuacji na rynku pracy.  Ocenie podlegać będą zapisy w treści wniosku o dofinansowanie wskazujące na założenia Wnioskodawcy w odniesieniu do poziomu rezultatu dotyczącego aktywności zawodowej uczestników po zakończeniu udziału w projekcie.</a:t>
                      </a:r>
                    </a:p>
                    <a:p>
                      <a:pPr algn="l" fontAlgn="t"/>
                      <a:r>
                        <a:rPr lang="pl-PL" sz="1200" b="0" i="0" u="none" strike="noStrike" dirty="0">
                          <a:solidFill>
                            <a:schemeClr val="tx1"/>
                          </a:solidFill>
                          <a:effectLst/>
                          <a:latin typeface="Arial" panose="020B0604020202020204" pitchFamily="34" charset="0"/>
                        </a:rPr>
                        <a:t>Spełnienie kryterium będzie mierzone zgodnie z definicją wskaźnika „Liczba osób pracujących, łącznie z prowadzącymi działalność na własny rachunek, po opuszczeniu programu (osoby)” ujętą w Liście Wskaźników Kluczowych 2021-2027 – EFS+.</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5814843"/>
                  </a:ext>
                </a:extLst>
              </a:tr>
            </a:tbl>
          </a:graphicData>
        </a:graphic>
      </p:graphicFrame>
      <p:sp>
        <p:nvSpPr>
          <p:cNvPr id="6" name="Symbol zastępczy numeru slajdu 5">
            <a:extLst>
              <a:ext uri="{FF2B5EF4-FFF2-40B4-BE49-F238E27FC236}">
                <a16:creationId xmlns:a16="http://schemas.microsoft.com/office/drawing/2014/main" id="{D6CDDF64-A0ED-11C0-241E-3B5150671BB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87939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64B7E06-4350-E4E7-F8A6-B03F38D504BA}"/>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specyficzne nr 11</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specyficzne (kryteria dostępu)</a:t>
            </a:r>
          </a:p>
        </p:txBody>
      </p:sp>
      <p:graphicFrame>
        <p:nvGraphicFramePr>
          <p:cNvPr id="6" name="Tabela 5">
            <a:extLst>
              <a:ext uri="{FF2B5EF4-FFF2-40B4-BE49-F238E27FC236}">
                <a16:creationId xmlns:a16="http://schemas.microsoft.com/office/drawing/2014/main" id="{6D2309FF-7072-B958-3BC0-8AEA46BDF78E}"/>
              </a:ext>
            </a:extLst>
          </p:cNvPr>
          <p:cNvGraphicFramePr>
            <a:graphicFrameLocks noGrp="1"/>
          </p:cNvGraphicFramePr>
          <p:nvPr/>
        </p:nvGraphicFramePr>
        <p:xfrm>
          <a:off x="680494" y="1153048"/>
          <a:ext cx="10620737" cy="4551904"/>
        </p:xfrm>
        <a:graphic>
          <a:graphicData uri="http://schemas.openxmlformats.org/drawingml/2006/table">
            <a:tbl>
              <a:tblPr firstRow="1" bandRow="1"/>
              <a:tblGrid>
                <a:gridCol w="525407">
                  <a:extLst>
                    <a:ext uri="{9D8B030D-6E8A-4147-A177-3AD203B41FA5}">
                      <a16:colId xmlns:a16="http://schemas.microsoft.com/office/drawing/2014/main" val="1479579488"/>
                    </a:ext>
                  </a:extLst>
                </a:gridCol>
                <a:gridCol w="1922026">
                  <a:extLst>
                    <a:ext uri="{9D8B030D-6E8A-4147-A177-3AD203B41FA5}">
                      <a16:colId xmlns:a16="http://schemas.microsoft.com/office/drawing/2014/main" val="716832994"/>
                    </a:ext>
                  </a:extLst>
                </a:gridCol>
                <a:gridCol w="5170975">
                  <a:extLst>
                    <a:ext uri="{9D8B030D-6E8A-4147-A177-3AD203B41FA5}">
                      <a16:colId xmlns:a16="http://schemas.microsoft.com/office/drawing/2014/main" val="1007057471"/>
                    </a:ext>
                  </a:extLst>
                </a:gridCol>
                <a:gridCol w="3002329">
                  <a:extLst>
                    <a:ext uri="{9D8B030D-6E8A-4147-A177-3AD203B41FA5}">
                      <a16:colId xmlns:a16="http://schemas.microsoft.com/office/drawing/2014/main" val="3947732315"/>
                    </a:ext>
                  </a:extLst>
                </a:gridCol>
              </a:tblGrid>
              <a:tr h="419648">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64786260"/>
                  </a:ext>
                </a:extLst>
              </a:tr>
              <a:tr h="4132256">
                <a:tc>
                  <a:txBody>
                    <a:bodyPr/>
                    <a:lstStyle/>
                    <a:p>
                      <a:pPr algn="l" fontAlgn="t"/>
                      <a:r>
                        <a:rPr lang="pl-PL" sz="1200" b="0" i="0" u="none" strike="noStrike">
                          <a:solidFill>
                            <a:srgbClr val="000000"/>
                          </a:solidFill>
                          <a:effectLst/>
                          <a:latin typeface="Arial" panose="020B0604020202020204" pitchFamily="34" charset="0"/>
                        </a:rPr>
                        <a:t>11.</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Kryteria rekrutacji do projekt</a:t>
                      </a:r>
                      <a:r>
                        <a:rPr lang="pl-PL" sz="1200" b="0" i="0" u="none" strike="noStrike" dirty="0">
                          <a:solidFill>
                            <a:srgbClr val="000000"/>
                          </a:solidFill>
                          <a:effectLst/>
                          <a:latin typeface="Arial" panose="020B0604020202020204" pitchFamily="34" charset="0"/>
                        </a:rPr>
                        <a:t>u: </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zapewnia możliwość skorzystania ze wsparcia osobom, które zakończyły udział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projektach  z zakresu włączenia społecznego, realizowanych w ramach programu Fundusze Europejskie dla Lubelskiego 2021-2027 w Priorytecie VIII  Zwiększanie spójności społecznej oraz współpracuje w tym zakresie z działającymi na obszarze realizacji projektu instytucjami pomocy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i integracji społecznej.</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zostanie zweryfikowane na podstawie zapisów we wniosku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 dofinansowanie projektu.</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Wprowadzenie kryterium wynika z konieczności umożliwienia udziału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projektach osobom, które wcześniej skorzystały ze wsparcia w postaci aktywizacji społecznej i zawodowej, udzielanego w projektach realizowanych w ramach Celu Polityki 4.</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Wsparcie w ramach Priorytetu VIII kierowane jest do osób zagrożonych wykluczeniem społecznym, którym do aktywizacji zawodowej niezbędne jest, w pierwszej kolejności, udzielenie wsparcia w zakresie integracji społecznej. Zastosowanie powyższego kryterium zapewni komplementarność działań podejmowanych przez podmioty realizujące projekty w celach szczegółowych 4 h), i) j) k), l). Aby zapewnić pełen pakiet działań skierowanych do osób oddalonych od rynku pracy, uczestnicy projektów z zakresu aktywnej integracji będą mieli możliwość skorzystania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z instrumentów aktywnej polityki rynku pracy w projektach realizowanych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ramach programu Fundusze Europejskie dla Lubelskiego 2021-2027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Priorytecie IX.</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 obligatoryjne. Jego spełnienie jest niezbędne do przyznania dofinansowania.</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Ocena spełnienia kryterium będzie polegała na przyznaniu wartości logicznych „TAK”,</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„NIE – do uzupełnienia/poprawy na etapie negocjacji”.</a:t>
                      </a:r>
                      <a:br>
                        <a:rPr lang="pl-PL" sz="1200" b="0" i="0" u="none" strike="noStrike" dirty="0">
                          <a:solidFill>
                            <a:srgbClr val="000000"/>
                          </a:solidFill>
                          <a:effectLst/>
                          <a:latin typeface="Arial" panose="020B0604020202020204" pitchFamily="34" charset="0"/>
                        </a:rPr>
                      </a:b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Wnioskodawca ma możliwość uzupełnienia/poprawy projektu </a:t>
                      </a:r>
                      <a:br>
                        <a:rPr lang="pl-PL" sz="1200" b="0" i="0" u="none" strike="noStrike" dirty="0">
                          <a:solidFill>
                            <a:srgbClr val="000000"/>
                          </a:solidFill>
                          <a:effectLst/>
                          <a:latin typeface="Arial" panose="020B0604020202020204" pitchFamily="34" charset="0"/>
                        </a:rPr>
                      </a:br>
                      <a:r>
                        <a:rPr lang="pl-PL" sz="1200" b="0" i="0" u="none" strike="noStrike" dirty="0">
                          <a:solidFill>
                            <a:srgbClr val="000000"/>
                          </a:solidFill>
                          <a:effectLst/>
                          <a:latin typeface="Arial" panose="020B0604020202020204" pitchFamily="34" charset="0"/>
                        </a:rPr>
                        <a:t>w zakresie spełniania kryterium określonym w regulaminie naboru – na etapie negocjacji.</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7602071"/>
                  </a:ext>
                </a:extLst>
              </a:tr>
            </a:tbl>
          </a:graphicData>
        </a:graphic>
      </p:graphicFrame>
      <p:sp>
        <p:nvSpPr>
          <p:cNvPr id="9" name="Symbol zastępczy numeru slajdu 8">
            <a:extLst>
              <a:ext uri="{FF2B5EF4-FFF2-40B4-BE49-F238E27FC236}">
                <a16:creationId xmlns:a16="http://schemas.microsoft.com/office/drawing/2014/main" id="{D636F922-1CF8-DFBC-686B-F8258EB116C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06824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164B7E06-4350-E4E7-F8A6-B03F38D504BA}"/>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pl-PL" dirty="0"/>
              <a:t>Kryterium formalne nr 5</a:t>
            </a:r>
          </a:p>
        </p:txBody>
      </p:sp>
      <p:sp>
        <p:nvSpPr>
          <p:cNvPr id="4" name="Prostokąt 3">
            <a:extLst>
              <a:ext uri="{FF2B5EF4-FFF2-40B4-BE49-F238E27FC236}">
                <a16:creationId xmlns:a16="http://schemas.microsoft.com/office/drawing/2014/main" id="{869B9140-4439-1566-DCC8-0B6F9F99D67B}"/>
              </a:ext>
              <a:ext uri="{C183D7F6-B498-43B3-948B-1728B52AA6E4}">
                <adec:decorative xmlns:adec="http://schemas.microsoft.com/office/drawing/2017/decorative" val="1"/>
              </a:ext>
            </a:extLst>
          </p:cNvPr>
          <p:cNvSpPr/>
          <p:nvPr/>
        </p:nvSpPr>
        <p:spPr>
          <a:xfrm>
            <a:off x="541250" y="148933"/>
            <a:ext cx="10899227" cy="745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kryteria ogólne (kryteria formalne)</a:t>
            </a:r>
          </a:p>
        </p:txBody>
      </p:sp>
      <p:graphicFrame>
        <p:nvGraphicFramePr>
          <p:cNvPr id="6" name="Tabela 5">
            <a:extLst>
              <a:ext uri="{FF2B5EF4-FFF2-40B4-BE49-F238E27FC236}">
                <a16:creationId xmlns:a16="http://schemas.microsoft.com/office/drawing/2014/main" id="{6D2309FF-7072-B958-3BC0-8AEA46BDF78E}"/>
              </a:ext>
            </a:extLst>
          </p:cNvPr>
          <p:cNvGraphicFramePr>
            <a:graphicFrameLocks noGrp="1"/>
          </p:cNvGraphicFramePr>
          <p:nvPr/>
        </p:nvGraphicFramePr>
        <p:xfrm>
          <a:off x="680494" y="1153048"/>
          <a:ext cx="10620737" cy="4551904"/>
        </p:xfrm>
        <a:graphic>
          <a:graphicData uri="http://schemas.openxmlformats.org/drawingml/2006/table">
            <a:tbl>
              <a:tblPr firstRow="1" bandRow="1"/>
              <a:tblGrid>
                <a:gridCol w="525407">
                  <a:extLst>
                    <a:ext uri="{9D8B030D-6E8A-4147-A177-3AD203B41FA5}">
                      <a16:colId xmlns:a16="http://schemas.microsoft.com/office/drawing/2014/main" val="1479579488"/>
                    </a:ext>
                  </a:extLst>
                </a:gridCol>
                <a:gridCol w="1922026">
                  <a:extLst>
                    <a:ext uri="{9D8B030D-6E8A-4147-A177-3AD203B41FA5}">
                      <a16:colId xmlns:a16="http://schemas.microsoft.com/office/drawing/2014/main" val="716832994"/>
                    </a:ext>
                  </a:extLst>
                </a:gridCol>
                <a:gridCol w="5170975">
                  <a:extLst>
                    <a:ext uri="{9D8B030D-6E8A-4147-A177-3AD203B41FA5}">
                      <a16:colId xmlns:a16="http://schemas.microsoft.com/office/drawing/2014/main" val="1007057471"/>
                    </a:ext>
                  </a:extLst>
                </a:gridCol>
                <a:gridCol w="3002329">
                  <a:extLst>
                    <a:ext uri="{9D8B030D-6E8A-4147-A177-3AD203B41FA5}">
                      <a16:colId xmlns:a16="http://schemas.microsoft.com/office/drawing/2014/main" val="3947732315"/>
                    </a:ext>
                  </a:extLst>
                </a:gridCol>
              </a:tblGrid>
              <a:tr h="419648">
                <a:tc>
                  <a:txBody>
                    <a:bodyPr/>
                    <a:lstStyle/>
                    <a:p>
                      <a:pPr algn="ctr" rtl="0" fontAlgn="ctr"/>
                      <a:r>
                        <a:rPr lang="pl-PL" sz="1200" b="1" i="0" u="none" strike="noStrike">
                          <a:solidFill>
                            <a:srgbClr val="FFFFFF"/>
                          </a:solidFill>
                          <a:effectLst/>
                          <a:latin typeface="Arial" panose="020B0604020202020204" pitchFamily="34" charset="0"/>
                        </a:rPr>
                        <a:t>Lp.</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Nazwa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Definicja kryterium</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pl-PL" sz="1200" b="1" i="0" u="none" strike="noStrike">
                          <a:solidFill>
                            <a:srgbClr val="FFFFFF"/>
                          </a:solidFill>
                          <a:effectLst/>
                          <a:latin typeface="Arial" panose="020B0604020202020204" pitchFamily="34" charset="0"/>
                        </a:rPr>
                        <a:t>Opis znaczenia kryterium dla wyniku oceny</a:t>
                      </a:r>
                    </a:p>
                  </a:txBody>
                  <a:tcPr marL="7966" marR="7966" marT="79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64786260"/>
                  </a:ext>
                </a:extLst>
              </a:tr>
              <a:tr h="4132256">
                <a:tc>
                  <a:txBody>
                    <a:bodyPr/>
                    <a:lstStyle/>
                    <a:p>
                      <a:pPr algn="l" fontAlgn="t"/>
                      <a:r>
                        <a:rPr lang="pl-PL" sz="1200" b="0" i="0" u="none" strike="noStrike" dirty="0">
                          <a:solidFill>
                            <a:srgbClr val="000000"/>
                          </a:solidFill>
                          <a:effectLst/>
                          <a:latin typeface="Arial" panose="020B0604020202020204" pitchFamily="34" charset="0"/>
                        </a:rPr>
                        <a:t>5</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1" i="0" u="none" strike="noStrike" dirty="0">
                          <a:solidFill>
                            <a:srgbClr val="000000"/>
                          </a:solidFill>
                          <a:effectLst/>
                          <a:latin typeface="Arial" panose="020B0604020202020204" pitchFamily="34" charset="0"/>
                        </a:rPr>
                        <a:t>Wsparcie polityki</a:t>
                      </a:r>
                    </a:p>
                    <a:p>
                      <a:pPr algn="l" fontAlgn="t"/>
                      <a:r>
                        <a:rPr lang="pl-PL" sz="1200" b="1" i="0" u="none" strike="noStrike" dirty="0">
                          <a:solidFill>
                            <a:srgbClr val="000000"/>
                          </a:solidFill>
                          <a:effectLst/>
                          <a:latin typeface="Arial" panose="020B0604020202020204" pitchFamily="34" charset="0"/>
                        </a:rPr>
                        <a:t>spójności będzie udzielane wyłącznie</a:t>
                      </a:r>
                    </a:p>
                    <a:p>
                      <a:pPr algn="l" fontAlgn="t"/>
                      <a:r>
                        <a:rPr lang="pl-PL" sz="1200" b="1" i="0" u="none" strike="noStrike" dirty="0">
                          <a:solidFill>
                            <a:srgbClr val="000000"/>
                          </a:solidFill>
                          <a:effectLst/>
                          <a:latin typeface="Arial" panose="020B0604020202020204" pitchFamily="34" charset="0"/>
                        </a:rPr>
                        <a:t>projektom i</a:t>
                      </a:r>
                    </a:p>
                    <a:p>
                      <a:pPr algn="l" fontAlgn="t"/>
                      <a:r>
                        <a:rPr lang="pl-PL" sz="1200" b="1" i="0" u="none" strike="noStrike" dirty="0">
                          <a:solidFill>
                            <a:srgbClr val="000000"/>
                          </a:solidFill>
                          <a:effectLst/>
                          <a:latin typeface="Arial" panose="020B0604020202020204" pitchFamily="34" charset="0"/>
                        </a:rPr>
                        <a:t>Wnioskodawcom i/lub</a:t>
                      </a:r>
                    </a:p>
                    <a:p>
                      <a:pPr algn="l" fontAlgn="t"/>
                      <a:r>
                        <a:rPr lang="pl-PL" sz="1200" b="1" i="0" u="none" strike="noStrike" dirty="0">
                          <a:solidFill>
                            <a:srgbClr val="000000"/>
                          </a:solidFill>
                          <a:effectLst/>
                          <a:latin typeface="Arial" panose="020B0604020202020204" pitchFamily="34" charset="0"/>
                        </a:rPr>
                        <a:t>Partnerom, którzy</a:t>
                      </a:r>
                    </a:p>
                    <a:p>
                      <a:pPr algn="l" fontAlgn="t"/>
                      <a:r>
                        <a:rPr lang="pl-PL" sz="1200" b="1" i="0" u="none" strike="noStrike" dirty="0">
                          <a:solidFill>
                            <a:srgbClr val="000000"/>
                          </a:solidFill>
                          <a:effectLst/>
                          <a:latin typeface="Arial" panose="020B0604020202020204" pitchFamily="34" charset="0"/>
                        </a:rPr>
                        <a:t>przestrzegają</a:t>
                      </a:r>
                    </a:p>
                    <a:p>
                      <a:pPr algn="l" fontAlgn="t"/>
                      <a:r>
                        <a:rPr lang="pl-PL" sz="1200" b="1" i="0" u="none" strike="noStrike" dirty="0">
                          <a:solidFill>
                            <a:srgbClr val="000000"/>
                          </a:solidFill>
                          <a:effectLst/>
                          <a:latin typeface="Arial" panose="020B0604020202020204" pitchFamily="34" charset="0"/>
                        </a:rPr>
                        <a:t>przepisów</a:t>
                      </a:r>
                    </a:p>
                    <a:p>
                      <a:pPr algn="l" fontAlgn="t"/>
                      <a:r>
                        <a:rPr lang="pl-PL" sz="1200" b="1" i="0" u="none" strike="noStrike" dirty="0">
                          <a:solidFill>
                            <a:srgbClr val="000000"/>
                          </a:solidFill>
                          <a:effectLst/>
                          <a:latin typeface="Arial" panose="020B0604020202020204" pitchFamily="34" charset="0"/>
                        </a:rPr>
                        <a:t>antydyskryminacyjnych, </a:t>
                      </a:r>
                      <a:br>
                        <a:rPr lang="pl-PL" sz="1200" b="1" i="0" u="none" strike="noStrike" dirty="0">
                          <a:solidFill>
                            <a:srgbClr val="000000"/>
                          </a:solidFill>
                          <a:effectLst/>
                          <a:latin typeface="Arial" panose="020B0604020202020204" pitchFamily="34" charset="0"/>
                        </a:rPr>
                      </a:br>
                      <a:r>
                        <a:rPr lang="pl-PL" sz="1200" b="1" i="0" u="none" strike="noStrike" dirty="0">
                          <a:solidFill>
                            <a:srgbClr val="000000"/>
                          </a:solidFill>
                          <a:effectLst/>
                          <a:latin typeface="Arial" panose="020B0604020202020204" pitchFamily="34" charset="0"/>
                        </a:rPr>
                        <a:t>o których mowa w</a:t>
                      </a:r>
                    </a:p>
                    <a:p>
                      <a:pPr algn="l" fontAlgn="t"/>
                      <a:r>
                        <a:rPr lang="pl-PL" sz="1200" b="1" i="0" u="none" strike="noStrike" dirty="0">
                          <a:solidFill>
                            <a:srgbClr val="000000"/>
                          </a:solidFill>
                          <a:effectLst/>
                          <a:latin typeface="Arial" panose="020B0604020202020204" pitchFamily="34" charset="0"/>
                        </a:rPr>
                        <a:t>art. 9 ust. 3</a:t>
                      </a:r>
                    </a:p>
                    <a:p>
                      <a:pPr algn="l" fontAlgn="t"/>
                      <a:r>
                        <a:rPr lang="pl-PL" sz="1200" b="1" i="0" u="none" strike="noStrike" dirty="0">
                          <a:solidFill>
                            <a:srgbClr val="000000"/>
                          </a:solidFill>
                          <a:effectLst/>
                          <a:latin typeface="Arial" panose="020B0604020202020204" pitchFamily="34" charset="0"/>
                        </a:rPr>
                        <a:t>Rozporządzenia PE i</a:t>
                      </a:r>
                    </a:p>
                    <a:p>
                      <a:pPr algn="l" fontAlgn="t"/>
                      <a:r>
                        <a:rPr lang="pl-PL" sz="1200" b="1" i="0" u="none" strike="noStrike" dirty="0">
                          <a:solidFill>
                            <a:srgbClr val="000000"/>
                          </a:solidFill>
                          <a:effectLst/>
                          <a:latin typeface="Arial" panose="020B0604020202020204" pitchFamily="34" charset="0"/>
                        </a:rPr>
                        <a:t>Rady nr 2021/1060.</a:t>
                      </a:r>
                      <a:endParaRPr lang="pl-PL" sz="1200" b="0" i="0" u="none" strike="noStrike" dirty="0">
                        <a:solidFill>
                          <a:srgbClr val="000000"/>
                        </a:solidFill>
                        <a:effectLst/>
                        <a:latin typeface="Arial" panose="020B0604020202020204" pitchFamily="34" charset="0"/>
                      </a:endParaRP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Spełnienie kryterium będzie oceniane na podstawie oświadczenia stanowiącego załącznik do wniosku o dofinansowanie oraz</a:t>
                      </a:r>
                    </a:p>
                    <a:p>
                      <a:pPr algn="l" fontAlgn="t"/>
                      <a:r>
                        <a:rPr lang="pl-PL" sz="1200" b="0" i="0" u="none" strike="noStrike" dirty="0">
                          <a:solidFill>
                            <a:srgbClr val="000000"/>
                          </a:solidFill>
                          <a:effectLst/>
                          <a:latin typeface="Arial" panose="020B0604020202020204" pitchFamily="34" charset="0"/>
                        </a:rPr>
                        <a:t>zapisów we wniosku o dofinasowanie. W przypadku, gdy Wnioskodawcą i/lub Partnerem jest jednostka samorządu terytorialnego (lub podmiot przez nią kontrolowany lub od niej zależny), która podjęła jakiekolwiek działania dyskryminujące, sprzeczne z zasadami, o których mowa w art. 9 ust. 3 rozporządzenia nr 2021/10602, wsparcie w ramach polityki spójności nie może być udzielone.</a:t>
                      </a:r>
                    </a:p>
                    <a:p>
                      <a:pPr algn="l" fontAlgn="t"/>
                      <a:r>
                        <a:rPr lang="pl-PL" sz="1200" b="0" i="0" u="none" strike="noStrike" dirty="0">
                          <a:solidFill>
                            <a:srgbClr val="000000"/>
                          </a:solidFill>
                          <a:effectLst/>
                          <a:latin typeface="Arial" panose="020B0604020202020204" pitchFamily="34" charset="0"/>
                        </a:rPr>
                        <a:t>W przypadku, gdy wnioskodawca i/lub partner podjął działania dyskryminujące, sprzeczne z zasadami, o których mowa w art. 9 ust. 3</a:t>
                      </a:r>
                    </a:p>
                    <a:p>
                      <a:pPr algn="l" fontAlgn="t"/>
                      <a:r>
                        <a:rPr lang="pl-PL" sz="1200" b="0" i="0" u="none" strike="noStrike" dirty="0">
                          <a:solidFill>
                            <a:srgbClr val="000000"/>
                          </a:solidFill>
                          <a:effectLst/>
                          <a:latin typeface="Arial" panose="020B0604020202020204" pitchFamily="34" charset="0"/>
                        </a:rPr>
                        <a:t>rozporządzenia nr 2021/1060, a następnie podjął skuteczne działania naprawcze kryterium uznaje się za spełnione. Podjęte działania naprawcze powinny być opisane we wniosku o dofinansowanie. Kryterium ma zastosowanie do jednostek samorządu terytorialnego (oraz podmiotów</a:t>
                      </a:r>
                    </a:p>
                    <a:p>
                      <a:pPr algn="l" fontAlgn="t"/>
                      <a:r>
                        <a:rPr lang="pl-PL" sz="1200" b="0" i="0" u="none" strike="noStrike" dirty="0">
                          <a:solidFill>
                            <a:srgbClr val="000000"/>
                          </a:solidFill>
                          <a:effectLst/>
                          <a:latin typeface="Arial" panose="020B0604020202020204" pitchFamily="34" charset="0"/>
                        </a:rPr>
                        <a:t>przez nie kontrolowanych lub od nich zależnych) i ich jednostek organizacyjnych.</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l-PL" sz="1200" b="0" i="0" u="none" strike="noStrike" dirty="0">
                          <a:solidFill>
                            <a:srgbClr val="000000"/>
                          </a:solidFill>
                          <a:effectLst/>
                          <a:latin typeface="Arial" panose="020B0604020202020204" pitchFamily="34" charset="0"/>
                        </a:rPr>
                        <a:t>Kryterium zerojedynkowe</a:t>
                      </a:r>
                    </a:p>
                    <a:p>
                      <a:pPr algn="l" fontAlgn="t"/>
                      <a:endParaRPr lang="pl-PL" sz="1200" b="0" i="0" u="none" strike="noStrike" dirty="0">
                        <a:solidFill>
                          <a:srgbClr val="000000"/>
                        </a:solidFill>
                        <a:effectLst/>
                        <a:latin typeface="Arial" panose="020B0604020202020204" pitchFamily="34" charset="0"/>
                      </a:endParaRPr>
                    </a:p>
                    <a:p>
                      <a:pPr algn="l" fontAlgn="t"/>
                      <a:r>
                        <a:rPr lang="pl-PL" sz="1200" b="0" i="0" u="none" strike="noStrike" dirty="0">
                          <a:solidFill>
                            <a:srgbClr val="000000"/>
                          </a:solidFill>
                          <a:effectLst/>
                          <a:latin typeface="Arial" panose="020B0604020202020204" pitchFamily="34" charset="0"/>
                        </a:rPr>
                        <a:t>Ocena spełnienia kryterium będzie</a:t>
                      </a:r>
                    </a:p>
                    <a:p>
                      <a:pPr algn="l" fontAlgn="t"/>
                      <a:r>
                        <a:rPr lang="pl-PL" sz="1200" b="0" i="0" u="none" strike="noStrike" dirty="0">
                          <a:solidFill>
                            <a:srgbClr val="000000"/>
                          </a:solidFill>
                          <a:effectLst/>
                          <a:latin typeface="Arial" panose="020B0604020202020204" pitchFamily="34" charset="0"/>
                        </a:rPr>
                        <a:t>polegała na przyznaniu wartości</a:t>
                      </a:r>
                    </a:p>
                    <a:p>
                      <a:pPr algn="l" fontAlgn="t"/>
                      <a:r>
                        <a:rPr lang="pl-PL" sz="1200" b="0" i="0" u="none" strike="noStrike" dirty="0">
                          <a:solidFill>
                            <a:srgbClr val="000000"/>
                          </a:solidFill>
                          <a:effectLst/>
                          <a:latin typeface="Arial" panose="020B0604020202020204" pitchFamily="34" charset="0"/>
                        </a:rPr>
                        <a:t>logicznych „TAK”, „NIE – do</a:t>
                      </a:r>
                    </a:p>
                    <a:p>
                      <a:pPr algn="l" fontAlgn="t"/>
                      <a:r>
                        <a:rPr lang="pl-PL" sz="1200" b="0" i="0" u="none" strike="noStrike" dirty="0">
                          <a:solidFill>
                            <a:srgbClr val="000000"/>
                          </a:solidFill>
                          <a:effectLst/>
                          <a:latin typeface="Arial" panose="020B0604020202020204" pitchFamily="34" charset="0"/>
                        </a:rPr>
                        <a:t>uzupełnienia/poprawy, „NIE”, „NIE</a:t>
                      </a:r>
                    </a:p>
                    <a:p>
                      <a:pPr algn="l" fontAlgn="t"/>
                      <a:r>
                        <a:rPr lang="pl-PL" sz="1200" b="0" i="0" u="none" strike="noStrike" dirty="0">
                          <a:solidFill>
                            <a:srgbClr val="000000"/>
                          </a:solidFill>
                          <a:effectLst/>
                          <a:latin typeface="Arial" panose="020B0604020202020204" pitchFamily="34" charset="0"/>
                        </a:rPr>
                        <a:t>DOTYCZY”.</a:t>
                      </a:r>
                    </a:p>
                    <a:p>
                      <a:pPr algn="l" fontAlgn="t"/>
                      <a:r>
                        <a:rPr lang="pl-PL" sz="1200" b="0" i="0" u="none" strike="noStrike" dirty="0">
                          <a:solidFill>
                            <a:srgbClr val="000000"/>
                          </a:solidFill>
                          <a:effectLst/>
                          <a:latin typeface="Arial" panose="020B0604020202020204" pitchFamily="34" charset="0"/>
                        </a:rPr>
                        <a:t>Kryterium obligatoryjne – spełnienie</a:t>
                      </a:r>
                    </a:p>
                    <a:p>
                      <a:pPr algn="l" fontAlgn="t"/>
                      <a:r>
                        <a:rPr lang="pl-PL" sz="1200" b="0" i="0" u="none" strike="noStrike" dirty="0">
                          <a:solidFill>
                            <a:srgbClr val="000000"/>
                          </a:solidFill>
                          <a:effectLst/>
                          <a:latin typeface="Arial" panose="020B0604020202020204" pitchFamily="34" charset="0"/>
                        </a:rPr>
                        <a:t>kryterium jest niezbędne do przyznania</a:t>
                      </a:r>
                    </a:p>
                    <a:p>
                      <a:pPr algn="l" fontAlgn="t"/>
                      <a:r>
                        <a:rPr lang="pl-PL" sz="1200" b="0" i="0" u="none" strike="noStrike" dirty="0">
                          <a:solidFill>
                            <a:srgbClr val="000000"/>
                          </a:solidFill>
                          <a:effectLst/>
                          <a:latin typeface="Arial" panose="020B0604020202020204" pitchFamily="34" charset="0"/>
                        </a:rPr>
                        <a:t>dofinansowania</a:t>
                      </a:r>
                    </a:p>
                  </a:txBody>
                  <a:tcPr marL="7966" marR="7966" marT="796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7602071"/>
                  </a:ext>
                </a:extLst>
              </a:tr>
            </a:tbl>
          </a:graphicData>
        </a:graphic>
      </p:graphicFrame>
      <p:sp>
        <p:nvSpPr>
          <p:cNvPr id="7" name="Symbol zastępczy numeru slajdu 6">
            <a:extLst>
              <a:ext uri="{FF2B5EF4-FFF2-40B4-BE49-F238E27FC236}">
                <a16:creationId xmlns:a16="http://schemas.microsoft.com/office/drawing/2014/main" id="{753FAF4A-C061-430D-C5DE-3DF779C0858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80788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Pytania i problemy dotyczące realizacji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pl-PL"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Czy zgodnie z podręcznikiem wnioskodawcy i beneficjenta Funduszy Europejskich na lata 2021-2027 w zakresie informacji i promocji, podmioty i uczestnicy otrzymujący wsparcie </a:t>
            </a:r>
            <a:br>
              <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br>
            <a:r>
              <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w ramach wyposażenia/doposażenia stanowiska pracy czy jednorazowych środków </a:t>
            </a:r>
            <a:br>
              <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br>
            <a:r>
              <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na podjęcie działalności gospodarczej są zobowiązani do stosowania naklejek?</a:t>
            </a:r>
            <a:r>
              <a:rPr lang="pl-PL" sz="2400" dirty="0">
                <a:solidFill>
                  <a:prstClr val="white"/>
                </a:solidFill>
                <a:latin typeface="Calibri" panose="020F0502020204030204" pitchFamily="34" charset="0"/>
                <a:ea typeface="Times New Roman" panose="02020603050405020304" pitchFamily="18" charset="0"/>
              </a:rPr>
              <a:t> </a:t>
            </a:r>
            <a:endPar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endParaRPr>
          </a:p>
          <a:p>
            <a:pPr>
              <a:lnSpc>
                <a:spcPct val="107000"/>
              </a:lnSpc>
              <a:spcAft>
                <a:spcPts val="800"/>
              </a:spcAft>
            </a:pPr>
            <a:endParaRPr lang="pl-PL"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pl-PL" sz="1800" dirty="0">
                <a:effectLst/>
                <a:latin typeface="Aptos" panose="020B0004020202020204" pitchFamily="34" charset="0"/>
                <a:ea typeface="Aptos" panose="020B0004020202020204" pitchFamily="34" charset="0"/>
                <a:cs typeface="Times New Roman" panose="02020603050405020304" pitchFamily="18" charset="0"/>
              </a:rPr>
              <a:t>Odpowiedź:</a:t>
            </a:r>
          </a:p>
          <a:p>
            <a:pPr>
              <a:lnSpc>
                <a:spcPct val="107000"/>
              </a:lnSpc>
              <a:spcAft>
                <a:spcPts val="800"/>
              </a:spcAft>
            </a:pPr>
            <a:r>
              <a:rPr lang="pl-PL" sz="1400" dirty="0">
                <a:effectLst/>
                <a:ea typeface="Aptos" panose="020B0004020202020204" pitchFamily="34" charset="0"/>
                <a:cs typeface="Times New Roman" panose="02020603050405020304" pitchFamily="18" charset="0"/>
              </a:rPr>
              <a:t>W przypadku zakupienia sprzętu w ramach dotacji na rozpoczęcie działalności </a:t>
            </a:r>
            <a:r>
              <a:rPr lang="pl-PL" sz="1400" dirty="0">
                <a:ea typeface="Aptos" panose="020B0004020202020204" pitchFamily="34" charset="0"/>
                <a:cs typeface="Times New Roman" panose="02020603050405020304" pitchFamily="18" charset="0"/>
              </a:rPr>
              <a:t>g</a:t>
            </a:r>
            <a:r>
              <a:rPr lang="pl-PL" sz="1400" dirty="0">
                <a:effectLst/>
                <a:ea typeface="Aptos" panose="020B0004020202020204" pitchFamily="34" charset="0"/>
                <a:cs typeface="Times New Roman" panose="02020603050405020304" pitchFamily="18" charset="0"/>
              </a:rPr>
              <a:t>ospodarczej/wyposażenia stanowiska pracy, WUP rekomenduje umieszczenie na nim stosownej naklejki. Należy mieć na uwadze zapisy </a:t>
            </a:r>
            <a:r>
              <a:rPr lang="pl-PL" sz="1400" dirty="0"/>
              <a:t>Podręcznika wnioskodawcy i beneficjenta Funduszy Europejskich na lata 2021-2027 w zakresie informacji i promocji, który reguluje, na jakim sprzęcie/wyposażeniu należy umieszczać naklejki.  Beneficjenci mogą zobowiązać uczestników projektu/przedsiębiorców w stosownych umowach do przestrzegania ww. obowiązków.</a:t>
            </a:r>
            <a:endParaRPr kumimoji="0" lang="pl-PL" sz="1400" b="0" i="0" u="none" strike="noStrike" kern="1200" cap="none" spc="0" normalizeH="0" baseline="0" noProof="0" dirty="0">
              <a:ln>
                <a:noFill/>
              </a:ln>
              <a:solidFill>
                <a:prstClr val="white"/>
              </a:solidFill>
              <a:effectLst/>
              <a:uLnTx/>
              <a:uFillTx/>
              <a:ea typeface="Aptos" panose="020B0004020202020204" pitchFamily="34" charset="0"/>
              <a:cs typeface="+mn-cs"/>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045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Pytania i problemy dotyczące realizacji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Obecnie wydatki wykazujemy we wniosku o płatność nie czekając na ich rozliczenie przez przedsiębiorcę. </a:t>
            </a:r>
            <a:br>
              <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br>
            <a:r>
              <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W związku z powyższym, czy należy wpisywać datę rozliczenia dofinansowania jako drugą datę w polu „Data zapłaty” w systemie SL2021 w przypadku dotacji na rozpoczęcie działalności gospodarczej oraz refundacji kosztów wyposażenia lub doposażenia stanowiska pracy? W przypadku dotacji na rozpoczęcie działalności gospodarczej często zdarza się, że rozliczenie środków następuje w okresie wykraczającym poza okres objęty wnioskiem o płatność i w takich sytuacjach data rozliczenia zostaje umieszczona w polu „Uwagi”. Czy data rozliczenia wykraczająca poza okres objęty wnioskiem o płatność powinna zostać ujęta we wniosku? </a:t>
            </a:r>
          </a:p>
          <a:p>
            <a:pPr marL="0" marR="0" lvl="0" indent="0" algn="l" defTabSz="914400" rtl="0" eaLnBrk="1" fontAlgn="auto" latinLnBrk="0" hangingPunct="1">
              <a:lnSpc>
                <a:spcPct val="105000"/>
              </a:lnSpc>
              <a:spcBef>
                <a:spcPct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Odpowiedź:</a:t>
            </a: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W przypadku, gdy w okresie rozliczeniowym została rozliczona </a:t>
            </a:r>
            <a:r>
              <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dotacja na rozpoczęcie działalności gospodarczej lub refundacja kosztów wyposażenia lub doposażenia stanowiska pracy w polu Data zapłaty można wskazać datę wypłaty środków oraz datę rozliczenia, można również wykazać jedynie datę wypłaty środków (</a:t>
            </a:r>
            <a:r>
              <a:rPr lang="pl-PL" sz="1800" dirty="0">
                <a:solidFill>
                  <a:prstClr val="white"/>
                </a:solidFill>
                <a:latin typeface="Arial" panose="020B0604020202020204" pitchFamily="34" charset="0"/>
                <a:ea typeface="Times New Roman" panose="02020603050405020304" pitchFamily="18" charset="0"/>
                <a:cs typeface="Arial" panose="020B0604020202020204" pitchFamily="34" charset="0"/>
              </a:rPr>
              <a:t>każda z tych sytuacji jest </a:t>
            </a:r>
            <a:r>
              <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prawidłowa). Jeżeli rozliczenie kosztów nastąpiło po okresie rozliczeniowym wniosku stosowną informację można zawrzeć w polu Uwagi.</a:t>
            </a: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5000"/>
              </a:lnSpc>
              <a:spcBef>
                <a:spcPct val="0"/>
              </a:spcBef>
              <a:spcAft>
                <a:spcPts val="0"/>
              </a:spcAft>
              <a:buClrTx/>
              <a:buSzTx/>
              <a:buFontTx/>
              <a:buNone/>
              <a:tabLst/>
              <a:defRPr/>
            </a:pPr>
            <a:endParaRPr kumimoji="0" lang="pl-PL" sz="1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22971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Pytania i problemy dotyczące realizacji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2000" u="sng" dirty="0">
              <a:latin typeface="Arial" panose="020B0604020202020204" pitchFamily="34" charset="0"/>
              <a:cs typeface="Arial" panose="020B0604020202020204" pitchFamily="34" charset="0"/>
            </a:endParaRPr>
          </a:p>
          <a:p>
            <a:pPr lvl="0">
              <a:lnSpc>
                <a:spcPct val="105000"/>
              </a:lnSpc>
            </a:pPr>
            <a:endParaRPr lang="pl-PL" sz="2000" dirty="0">
              <a:effectLst/>
              <a:latin typeface="Arial" panose="020B0604020202020204" pitchFamily="34" charset="0"/>
              <a:ea typeface="Aptos" panose="020B0004020202020204" pitchFamily="34" charset="0"/>
              <a:cs typeface="Arial" panose="020B0604020202020204" pitchFamily="34" charset="0"/>
            </a:endParaRPr>
          </a:p>
          <a:p>
            <a:pPr lvl="0">
              <a:lnSpc>
                <a:spcPct val="105000"/>
              </a:lnSpc>
              <a:spcAft>
                <a:spcPts val="800"/>
              </a:spcAft>
            </a:pPr>
            <a:r>
              <a:rPr lang="pl-PL" sz="2000" dirty="0">
                <a:effectLst/>
                <a:latin typeface="Arial" panose="020B0604020202020204" pitchFamily="34" charset="0"/>
                <a:ea typeface="Times New Roman" panose="02020603050405020304" pitchFamily="18" charset="0"/>
                <a:cs typeface="Arial" panose="020B0604020202020204" pitchFamily="34" charset="0"/>
              </a:rPr>
              <a:t>Jak postępować w przypadku udzielanego wsparcia uczestnikom projektu w trybie niekonkurencyjnym EFS+ (II), który jest w trakcie oceny, a zapisem we wzorze umowy § 3 pkt.4 5) przedkładania do IP celem akceptacji programu i harmonogramu realizacji wsparcia, na co najmniej 5 dni roboczych przed planowanym terminem rozpoczęcia wsparcia (np.: szkolenia, doradztwo)?</a:t>
            </a:r>
          </a:p>
          <a:p>
            <a:pPr lvl="0">
              <a:lnSpc>
                <a:spcPct val="105000"/>
              </a:lnSpc>
              <a:spcAft>
                <a:spcPts val="800"/>
              </a:spcAft>
            </a:pPr>
            <a:r>
              <a:rPr lang="pl-PL" sz="2000" dirty="0">
                <a:effectLst/>
                <a:latin typeface="Arial" panose="020B0604020202020204" pitchFamily="34" charset="0"/>
                <a:ea typeface="Aptos" panose="020B0004020202020204" pitchFamily="34" charset="0"/>
                <a:cs typeface="Arial" panose="020B0604020202020204" pitchFamily="34" charset="0"/>
              </a:rPr>
              <a:t>Odpowiedź:</a:t>
            </a:r>
          </a:p>
          <a:p>
            <a:pPr lvl="0">
              <a:lnSpc>
                <a:spcPct val="105000"/>
              </a:lnSpc>
              <a:spcAft>
                <a:spcPts val="800"/>
              </a:spcAft>
            </a:pPr>
            <a:r>
              <a:rPr lang="pl-PL" sz="2000" dirty="0">
                <a:effectLst/>
                <a:latin typeface="Arial" panose="020B0604020202020204" pitchFamily="34" charset="0"/>
                <a:ea typeface="Aptos" panose="020B0004020202020204" pitchFamily="34" charset="0"/>
                <a:cs typeface="Arial" panose="020B0604020202020204" pitchFamily="34" charset="0"/>
              </a:rPr>
              <a:t>IP zaleca aby harmonogramy realizacji form wsparcia przesyłane były na adres mailowy Wojewódzkiego Urzędu Pracy w Lublinie (sekretariat@wup.lublin.pl) na 5 dni przed dniem  rozpoczęcia ich realizacji, w wyjątkowych sytuacjach najpóźniej w dniu rozpoczęcia wsparcia (jeżeli nie było możliwe zaplanowanie wcześniej danej formy wsparcia). </a:t>
            </a:r>
          </a:p>
          <a:p>
            <a:pPr lvl="0">
              <a:lnSpc>
                <a:spcPct val="105000"/>
              </a:lnSpc>
              <a:spcAft>
                <a:spcPts val="800"/>
              </a:spcAft>
            </a:pPr>
            <a:endParaRPr lang="pl-PL" sz="2400" dirty="0">
              <a:effectLst/>
              <a:latin typeface="Calibri" panose="020F0502020204030204" pitchFamily="34" charset="0"/>
              <a:ea typeface="Aptos" panose="020B0004020202020204" pitchFamily="34" charset="0"/>
            </a:endParaRPr>
          </a:p>
          <a:p>
            <a:endParaRPr lang="pl-PL" sz="1600" dirty="0">
              <a:solidFill>
                <a:schemeClr val="bg1"/>
              </a:solidFill>
              <a:latin typeface="Arial" panose="020B0604020202020204" pitchFamily="34"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fld id="{D74826D8-9DAC-44AE-A9FD-0EC949CD68D6}" type="slidenum">
              <a:rPr lang="pl-PL" smtClean="0"/>
              <a:t>57</a:t>
            </a:fld>
            <a:endParaRPr lang="pl-PL"/>
          </a:p>
        </p:txBody>
      </p:sp>
    </p:spTree>
    <p:extLst>
      <p:ext uri="{BB962C8B-B14F-4D97-AF65-F5344CB8AC3E}">
        <p14:creationId xmlns:p14="http://schemas.microsoft.com/office/powerpoint/2010/main" val="22096875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Pytania i problemy dotyczące realizacji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2000" u="sng" dirty="0">
              <a:latin typeface="Arial" panose="020B0604020202020204" pitchFamily="34" charset="0"/>
              <a:cs typeface="Arial" panose="020B0604020202020204" pitchFamily="34" charset="0"/>
            </a:endParaRPr>
          </a:p>
          <a:p>
            <a:pPr lvl="0">
              <a:lnSpc>
                <a:spcPct val="105000"/>
              </a:lnSpc>
            </a:pPr>
            <a:r>
              <a:rPr lang="pl-PL" sz="2000" dirty="0">
                <a:effectLst/>
                <a:latin typeface="Arial" panose="020B0604020202020204" pitchFamily="34" charset="0"/>
                <a:ea typeface="Times New Roman" panose="02020603050405020304" pitchFamily="18" charset="0"/>
                <a:cs typeface="Arial" panose="020B0604020202020204" pitchFamily="34" charset="0"/>
              </a:rPr>
              <a:t>Czy środki finansowe, które zostały zaoszczędzone w projekcie, można wydatkować </a:t>
            </a:r>
            <a:br>
              <a:rPr lang="pl-PL" sz="2000" dirty="0">
                <a:effectLst/>
                <a:latin typeface="Arial" panose="020B0604020202020204" pitchFamily="34" charset="0"/>
                <a:ea typeface="Times New Roman" panose="02020603050405020304" pitchFamily="18" charset="0"/>
                <a:cs typeface="Arial" panose="020B0604020202020204" pitchFamily="34" charset="0"/>
              </a:rPr>
            </a:br>
            <a:r>
              <a:rPr lang="pl-PL" sz="2000" dirty="0">
                <a:effectLst/>
                <a:latin typeface="Arial" panose="020B0604020202020204" pitchFamily="34" charset="0"/>
                <a:ea typeface="Times New Roman" panose="02020603050405020304" pitchFamily="18" charset="0"/>
                <a:cs typeface="Arial" panose="020B0604020202020204" pitchFamily="34" charset="0"/>
              </a:rPr>
              <a:t>na wsparcie w ramach projektu, czy kwotę niewykorzystaną należy zwrócić na konto PUP </a:t>
            </a:r>
            <a:br>
              <a:rPr lang="pl-PL" sz="2000" dirty="0">
                <a:effectLst/>
                <a:latin typeface="Arial" panose="020B0604020202020204" pitchFamily="34" charset="0"/>
                <a:ea typeface="Times New Roman" panose="02020603050405020304" pitchFamily="18" charset="0"/>
                <a:cs typeface="Arial" panose="020B0604020202020204" pitchFamily="34" charset="0"/>
              </a:rPr>
            </a:br>
            <a:r>
              <a:rPr lang="pl-PL" sz="2000" dirty="0">
                <a:effectLst/>
                <a:latin typeface="Arial" panose="020B0604020202020204" pitchFamily="34" charset="0"/>
                <a:ea typeface="Times New Roman" panose="02020603050405020304" pitchFamily="18" charset="0"/>
                <a:cs typeface="Arial" panose="020B0604020202020204" pitchFamily="34" charset="0"/>
              </a:rPr>
              <a:t>na wydatki obligatoryjne?</a:t>
            </a:r>
          </a:p>
          <a:p>
            <a:pPr lvl="0">
              <a:lnSpc>
                <a:spcPct val="105000"/>
              </a:lnSpc>
            </a:pPr>
            <a:endParaRPr lang="pl-PL" sz="2000" dirty="0">
              <a:effectLst/>
              <a:latin typeface="Arial" panose="020B0604020202020204" pitchFamily="34" charset="0"/>
              <a:ea typeface="Times New Roman" panose="02020603050405020304" pitchFamily="18" charset="0"/>
              <a:cs typeface="Arial" panose="020B0604020202020204" pitchFamily="34" charset="0"/>
            </a:endParaRPr>
          </a:p>
          <a:p>
            <a:pPr lvl="0">
              <a:lnSpc>
                <a:spcPct val="105000"/>
              </a:lnSpc>
            </a:pPr>
            <a:r>
              <a:rPr lang="pl-PL" sz="2000" dirty="0">
                <a:effectLst/>
                <a:latin typeface="Arial" panose="020B0604020202020204" pitchFamily="34" charset="0"/>
                <a:ea typeface="Times New Roman" panose="02020603050405020304" pitchFamily="18" charset="0"/>
                <a:cs typeface="Arial" panose="020B0604020202020204" pitchFamily="34" charset="0"/>
              </a:rPr>
              <a:t>Odpowiedź:</a:t>
            </a:r>
          </a:p>
          <a:p>
            <a:pPr lvl="0">
              <a:lnSpc>
                <a:spcPct val="105000"/>
              </a:lnSpc>
            </a:pPr>
            <a:r>
              <a:rPr lang="pl-PL" sz="2000" dirty="0">
                <a:effectLst/>
                <a:latin typeface="Arial" panose="020B0604020202020204" pitchFamily="34" charset="0"/>
                <a:ea typeface="Times New Roman" panose="02020603050405020304" pitchFamily="18" charset="0"/>
                <a:cs typeface="Arial" panose="020B0604020202020204" pitchFamily="34" charset="0"/>
              </a:rPr>
              <a:t>Środki finansowe, które zostały zaoszczędzone na zakończenie realizacji projektu należy zwrócić </a:t>
            </a:r>
            <a:br>
              <a:rPr lang="pl-PL" sz="2000" dirty="0">
                <a:effectLst/>
                <a:latin typeface="Arial" panose="020B0604020202020204" pitchFamily="34" charset="0"/>
                <a:ea typeface="Times New Roman" panose="02020603050405020304" pitchFamily="18" charset="0"/>
                <a:cs typeface="Arial" panose="020B0604020202020204" pitchFamily="34" charset="0"/>
              </a:rPr>
            </a:br>
            <a:r>
              <a:rPr lang="pl-PL" sz="2000" dirty="0">
                <a:effectLst/>
                <a:latin typeface="Arial" panose="020B0604020202020204" pitchFamily="34" charset="0"/>
                <a:ea typeface="Times New Roman" panose="02020603050405020304" pitchFamily="18" charset="0"/>
                <a:cs typeface="Arial" panose="020B0604020202020204" pitchFamily="34" charset="0"/>
              </a:rPr>
              <a:t>na konto PUP na wydatki obligatoryjne.</a:t>
            </a:r>
          </a:p>
          <a:p>
            <a:pPr lvl="0">
              <a:lnSpc>
                <a:spcPct val="105000"/>
              </a:lnSpc>
            </a:pPr>
            <a:endParaRPr lang="pl-PL" sz="2400" dirty="0">
              <a:effectLst/>
              <a:latin typeface="Calibri" panose="020F0502020204030204" pitchFamily="34" charset="0"/>
              <a:ea typeface="Times New Roman" panose="02020603050405020304" pitchFamily="18" charset="0"/>
            </a:endParaRPr>
          </a:p>
          <a:p>
            <a:pPr lvl="0">
              <a:lnSpc>
                <a:spcPct val="105000"/>
              </a:lnSpc>
            </a:pPr>
            <a:endParaRPr lang="pl-PL" sz="2000" dirty="0">
              <a:effectLst/>
              <a:latin typeface="Calibri" panose="020F0502020204030204" pitchFamily="34" charset="0"/>
              <a:ea typeface="Aptos" panose="020B0004020202020204" pitchFamily="34" charset="0"/>
            </a:endParaRPr>
          </a:p>
          <a:p>
            <a:endParaRPr lang="pl-PL" sz="1600" dirty="0">
              <a:solidFill>
                <a:schemeClr val="bg1"/>
              </a:solidFill>
              <a:latin typeface="Arial" panose="020B0604020202020204" pitchFamily="34"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fld id="{D74826D8-9DAC-44AE-A9FD-0EC949CD68D6}" type="slidenum">
              <a:rPr lang="pl-PL" smtClean="0"/>
              <a:t>58</a:t>
            </a:fld>
            <a:endParaRPr lang="pl-PL"/>
          </a:p>
        </p:txBody>
      </p:sp>
    </p:spTree>
    <p:extLst>
      <p:ext uri="{BB962C8B-B14F-4D97-AF65-F5344CB8AC3E}">
        <p14:creationId xmlns:p14="http://schemas.microsoft.com/office/powerpoint/2010/main" val="19872057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Pytania i problemy dotyczące realizacji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20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Problem z blokiem danych „Zwroty/Korekty”. W sytuacji gdy w bloku danych „Zwroty/Korekty” znajduje się kilka korekt, a następnie jedna z nich zostaje zmodyfikowana lub zostaje dodana kolejna korekta, wówczas system SL2021 zmienia kolejność dodanych korekt, porządkuje je według zadań i tym samym pojawia się niezgodność pomiędzy wykazaną korektą a dokumentami do tej korekty załączonymi w bloku „Załączniki”.</a:t>
            </a:r>
          </a:p>
          <a:p>
            <a:pPr>
              <a:lnSpc>
                <a:spcPct val="105000"/>
              </a:lnSpc>
              <a:defRPr/>
            </a:pPr>
            <a:endParaRPr kumimoji="0" lang="pl-PL" sz="20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a:p>
            <a:pPr>
              <a:lnSpc>
                <a:spcPct val="105000"/>
              </a:lnSpc>
              <a:defRPr/>
            </a:pPr>
            <a:endParaRPr lang="pl-PL" sz="2000" dirty="0">
              <a:solidFill>
                <a:prstClr val="white"/>
              </a:solidFill>
              <a:latin typeface="Arial" panose="020B0604020202020204" pitchFamily="34" charset="0"/>
              <a:cs typeface="Arial" panose="020B0604020202020204" pitchFamily="34" charset="0"/>
            </a:endParaRPr>
          </a:p>
          <a:p>
            <a:pPr>
              <a:lnSpc>
                <a:spcPct val="105000"/>
              </a:lnSpc>
              <a:defRPr/>
            </a:pPr>
            <a:r>
              <a:rPr kumimoji="0" lang="pl-PL" sz="2000" b="0"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Opisany problem techniczny zostanie zgłoszony na </a:t>
            </a:r>
            <a:r>
              <a:rPr lang="pl-PL" sz="2000" dirty="0">
                <a:effectLst/>
                <a:latin typeface="Arial" panose="020B0604020202020204" pitchFamily="34" charset="0"/>
                <a:ea typeface="Aptos" panose="020B0004020202020204" pitchFamily="34" charset="0"/>
                <a:cs typeface="Arial" panose="020B0604020202020204" pitchFamily="34" charset="0"/>
              </a:rPr>
              <a:t>na stronie wsparcia technicznego systemu (SD2020).</a:t>
            </a:r>
          </a:p>
          <a:p>
            <a:pPr marL="0" marR="0" lvl="0" indent="0" algn="l" defTabSz="914400" rtl="0" eaLnBrk="1" fontAlgn="auto" latinLnBrk="0" hangingPunct="1">
              <a:lnSpc>
                <a:spcPct val="105000"/>
              </a:lnSpc>
              <a:spcBef>
                <a:spcPct val="0"/>
              </a:spcBef>
              <a:spcAft>
                <a:spcPts val="0"/>
              </a:spcAft>
              <a:buClrTx/>
              <a:buSzTx/>
              <a:buFontTx/>
              <a:buNone/>
              <a:tabLst/>
              <a:defRPr/>
            </a:pPr>
            <a:endPar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endParaRPr>
          </a:p>
          <a:p>
            <a:pPr marL="0" marR="0" lvl="0" indent="0" algn="l" defTabSz="914400" rtl="0" eaLnBrk="1" fontAlgn="auto" latinLnBrk="0" hangingPunct="1">
              <a:lnSpc>
                <a:spcPct val="105000"/>
              </a:lnSpc>
              <a:spcBef>
                <a:spcPct val="0"/>
              </a:spcBef>
              <a:spcAft>
                <a:spcPts val="0"/>
              </a:spcAft>
              <a:buClrTx/>
              <a:buSzTx/>
              <a:buFontTx/>
              <a:buNone/>
              <a:tabLst/>
              <a:defRPr/>
            </a:pPr>
            <a:endParaRPr lang="pl-PL" sz="2400" dirty="0">
              <a:solidFill>
                <a:prstClr val="white"/>
              </a:solidFill>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5000"/>
              </a:lnSpc>
              <a:spcBef>
                <a:spcPct val="0"/>
              </a:spcBef>
              <a:spcAft>
                <a:spcPts val="0"/>
              </a:spcAft>
              <a:buClrTx/>
              <a:buSzTx/>
              <a:buFontTx/>
              <a:buNone/>
              <a:tabLst/>
              <a:defRPr/>
            </a:pPr>
            <a:endPar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0744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810491"/>
            <a:ext cx="10515600" cy="746182"/>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produktu</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441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585216"/>
            <a:ext cx="11452634" cy="48467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l-PL" sz="2800" u="sng" dirty="0">
                <a:latin typeface="Arial" panose="020B0604020202020204" pitchFamily="34" charset="0"/>
                <a:cs typeface="Arial" panose="020B0604020202020204" pitchFamily="34" charset="0"/>
              </a:rPr>
              <a:t>Stan na 22 maja 2024 r. – Wskaźniki projektowe</a:t>
            </a:r>
          </a:p>
          <a:p>
            <a:endParaRPr lang="pl-PL" sz="2400" u="sng" dirty="0">
              <a:latin typeface="Arial" panose="020B0604020202020204" pitchFamily="34" charset="0"/>
              <a:cs typeface="Arial" panose="020B0604020202020204" pitchFamily="34" charset="0"/>
            </a:endParaRPr>
          </a:p>
          <a:p>
            <a:r>
              <a:rPr lang="pl-PL" sz="2400" u="sng" dirty="0">
                <a:solidFill>
                  <a:schemeClr val="bg1"/>
                </a:solidFill>
                <a:latin typeface="Arial" panose="020B0604020202020204" pitchFamily="34" charset="0"/>
                <a:cs typeface="Arial" panose="020B0604020202020204" pitchFamily="34" charset="0"/>
              </a:rPr>
              <a:t>Wskaźniki produktu c.d.:</a:t>
            </a:r>
          </a:p>
          <a:p>
            <a:endParaRPr lang="pl-PL" sz="24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które otrzymały bezzwrotne środki na podjęcie działalności</a:t>
            </a:r>
          </a:p>
          <a:p>
            <a:r>
              <a:rPr lang="pl-PL" sz="2400" dirty="0">
                <a:solidFill>
                  <a:schemeClr val="bg1"/>
                </a:solidFill>
                <a:latin typeface="Arial" panose="020B0604020202020204" pitchFamily="34" charset="0"/>
                <a:cs typeface="Arial" panose="020B0604020202020204" pitchFamily="34" charset="0"/>
              </a:rPr>
              <a:t>gospodarczej w programie – 1 108 (1 045 – 94,31%);</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Liczba osób z niepełnosprawnościami objętych wsparciem w programie – 113 </a:t>
            </a:r>
            <a:br>
              <a:rPr lang="pl-PL" sz="2400" dirty="0">
                <a:solidFill>
                  <a:schemeClr val="bg1"/>
                </a:solidFill>
                <a:latin typeface="Arial" panose="020B0604020202020204" pitchFamily="34" charset="0"/>
                <a:cs typeface="Arial" panose="020B0604020202020204" pitchFamily="34" charset="0"/>
              </a:rPr>
            </a:br>
            <a:r>
              <a:rPr lang="pl-PL" sz="2400" dirty="0">
                <a:solidFill>
                  <a:schemeClr val="bg1"/>
                </a:solidFill>
                <a:latin typeface="Arial" panose="020B0604020202020204" pitchFamily="34" charset="0"/>
                <a:cs typeface="Arial" panose="020B0604020202020204" pitchFamily="34" charset="0"/>
              </a:rPr>
              <a:t>(211 – 186,73%);</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Wartość wydatków kwalifikowalnych przeznaczonych na realizację gwarancji</a:t>
            </a:r>
          </a:p>
          <a:p>
            <a:r>
              <a:rPr lang="pl-PL" sz="2400" dirty="0">
                <a:solidFill>
                  <a:schemeClr val="bg1"/>
                </a:solidFill>
                <a:latin typeface="Arial" panose="020B0604020202020204" pitchFamily="34" charset="0"/>
                <a:cs typeface="Arial" panose="020B0604020202020204" pitchFamily="34" charset="0"/>
              </a:rPr>
              <a:t>dla młodzieży – 39 799 354,97 zł. (47 520 004,23 zł. – 119,40%);</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88153"/>
            <a:ext cx="5465075" cy="441696"/>
          </a:xfrm>
          <a:prstGeom prst="rect">
            <a:avLst/>
          </a:prstGeom>
        </p:spPr>
      </p:pic>
      <p:sp>
        <p:nvSpPr>
          <p:cNvPr id="5" name="Symbol zastępczy numeru slajdu 4">
            <a:extLst>
              <a:ext uri="{FF2B5EF4-FFF2-40B4-BE49-F238E27FC236}">
                <a16:creationId xmlns:a16="http://schemas.microsoft.com/office/drawing/2014/main" id="{6041C07D-4D36-72A4-F3F4-90A45023C69F}"/>
              </a:ext>
            </a:extLst>
          </p:cNvPr>
          <p:cNvSpPr>
            <a:spLocks noGrp="1"/>
          </p:cNvSpPr>
          <p:nvPr>
            <p:ph type="sldNum" sz="quarter" idx="12"/>
          </p:nvPr>
        </p:nvSpPr>
        <p:spPr/>
        <p:txBody>
          <a:bodyPr/>
          <a:lstStyle/>
          <a:p>
            <a:fld id="{D74826D8-9DAC-44AE-A9FD-0EC949CD68D6}" type="slidenum">
              <a:rPr lang="pl-PL" smtClean="0"/>
              <a:t>6</a:t>
            </a:fld>
            <a:endParaRPr lang="pl-PL"/>
          </a:p>
        </p:txBody>
      </p:sp>
    </p:spTree>
    <p:extLst>
      <p:ext uri="{BB962C8B-B14F-4D97-AF65-F5344CB8AC3E}">
        <p14:creationId xmlns:p14="http://schemas.microsoft.com/office/powerpoint/2010/main" val="39682907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Pytania i problemy dotyczące realizacji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Prośba o doprecyzowanie/zaktualizowanie opisu dokumentu księgowego pod urzędy pracy (Czy na dokumentach dotyczących np. wypłat stypendiów  stażowych czy dotacji, wyposażenia, bonu na zasiedlenie konieczne jest zaznaczanie, że nie dotyczy to PZP skoro to wynika z ustawy o promocji? Czy konieczne jest wpisywanie w opisie dokumentu kwoty brutto i netto i VAT, skoro PUP nie jest podatnikiem VAT i w naszym przypadku kwota brutto = kwota netto, nie będzie VAT-u? ) </a:t>
            </a:r>
          </a:p>
          <a:p>
            <a:pPr marL="0" marR="0" lvl="0" indent="0" algn="l" defTabSz="914400" rtl="0" eaLnBrk="1" fontAlgn="auto" latinLnBrk="0" hangingPunct="1">
              <a:lnSpc>
                <a:spcPct val="105000"/>
              </a:lnSpc>
              <a:spcBef>
                <a:spcPct val="0"/>
              </a:spcBef>
              <a:spcAft>
                <a:spcPts val="0"/>
              </a:spcAft>
              <a:buClrTx/>
              <a:buSzTx/>
              <a:buFontTx/>
              <a:buNone/>
              <a:tabLst/>
              <a:defRPr/>
            </a:pPr>
            <a:endParaRPr lang="pl-PL" sz="2400" dirty="0">
              <a:solidFill>
                <a:prstClr val="white"/>
              </a:solidFill>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5000"/>
              </a:lnSpc>
              <a:spcBef>
                <a:spcPct val="0"/>
              </a:spcBef>
              <a:spcAft>
                <a:spcPts val="0"/>
              </a:spcAft>
              <a:buClrTx/>
              <a:buSzTx/>
              <a:buFontTx/>
              <a:buNone/>
              <a:tabLst/>
              <a:defRPr/>
            </a:pPr>
            <a:r>
              <a:rPr lang="pl-PL" sz="2400" dirty="0">
                <a:solidFill>
                  <a:prstClr val="white"/>
                </a:solidFill>
                <a:latin typeface="Calibri" panose="020F0502020204030204" pitchFamily="34" charset="0"/>
                <a:ea typeface="Times New Roman" panose="02020603050405020304" pitchFamily="18" charset="0"/>
              </a:rPr>
              <a:t>Odpowiedź:</a:t>
            </a: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IP zmodyfikuje przesłany wzór opisu księgowego dokumentu. </a:t>
            </a:r>
          </a:p>
          <a:p>
            <a:pPr marL="0" marR="0" lvl="0" indent="0" algn="l" defTabSz="914400" rtl="0" eaLnBrk="1" fontAlgn="auto" latinLnBrk="0" hangingPunct="1">
              <a:lnSpc>
                <a:spcPct val="105000"/>
              </a:lnSpc>
              <a:spcBef>
                <a:spcPct val="0"/>
              </a:spcBef>
              <a:spcAft>
                <a:spcPts val="0"/>
              </a:spcAft>
              <a:buClrTx/>
              <a:buSzTx/>
              <a:buFontTx/>
              <a:buNone/>
              <a:tabLst/>
              <a:defRPr/>
            </a:pPr>
            <a:endParaRPr kumimoji="0" lang="pl-PL"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63537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Pytania i problemy dotyczące realizacji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18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W Wytycznych dotyczących realizacji projektów oraz w Planie Realizacji </a:t>
            </a:r>
            <a:r>
              <a:rPr kumimoji="0" lang="pl-PL" sz="1800" b="0" i="0" u="none" strike="noStrike" kern="1200" cap="none" spc="0" normalizeH="0" baseline="0" noProof="0" dirty="0" err="1">
                <a:ln>
                  <a:noFill/>
                </a:ln>
                <a:solidFill>
                  <a:schemeClr val="bg1"/>
                </a:solidFill>
                <a:effectLst/>
                <a:uLnTx/>
                <a:uFillTx/>
                <a:latin typeface="Arial" panose="020B0604020202020204" pitchFamily="34" charset="0"/>
                <a:ea typeface="+mj-ea"/>
                <a:cs typeface="Arial" panose="020B0604020202020204" pitchFamily="34" charset="0"/>
              </a:rPr>
              <a:t>GdM</a:t>
            </a:r>
            <a:r>
              <a:rPr kumimoji="0" lang="pl-PL" sz="18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 jest zapis: „zgodnie z postulatami Zalecenia Rady każda osoba NEET rejestrująca się do </a:t>
            </a:r>
            <a:r>
              <a:rPr kumimoji="0" lang="pl-PL" sz="1800" b="0" i="0" u="none" strike="noStrike" kern="1200" cap="none" spc="0" normalizeH="0" baseline="0" noProof="0" dirty="0" err="1">
                <a:ln>
                  <a:noFill/>
                </a:ln>
                <a:solidFill>
                  <a:schemeClr val="bg1"/>
                </a:solidFill>
                <a:effectLst/>
                <a:uLnTx/>
                <a:uFillTx/>
                <a:latin typeface="Arial" panose="020B0604020202020204" pitchFamily="34" charset="0"/>
                <a:ea typeface="+mj-ea"/>
                <a:cs typeface="Arial" panose="020B0604020202020204" pitchFamily="34" charset="0"/>
              </a:rPr>
              <a:t>GdM</a:t>
            </a:r>
            <a:r>
              <a:rPr kumimoji="0" lang="pl-PL" sz="18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 powinna przechodzić ocenę umiejętności cyfrowych” oraz w Wytycznych: „IZ RP zapewnia, że każda osoba w wieku 15–29 lat należąca do kategorii NEET rozpoczynająca udział w projekcie EFS+ wpisującym się w Plan realizacji Gwarancji dla młodzieży powinna przejść ocenę umiejętności cyfrowych” – czy w związku z tym zapisem osoba do 30r.ż., która nie jest NEET nie musi przechodzić oceny umiejętności cyfrowych?</a:t>
            </a:r>
          </a:p>
          <a:p>
            <a:pPr marL="0" marR="0" lvl="0" indent="0" algn="l" defTabSz="914400" rtl="0" eaLnBrk="1" fontAlgn="auto" latinLnBrk="0" hangingPunct="1">
              <a:lnSpc>
                <a:spcPct val="105000"/>
              </a:lnSpc>
              <a:spcBef>
                <a:spcPct val="0"/>
              </a:spcBef>
              <a:spcAft>
                <a:spcPts val="0"/>
              </a:spcAft>
              <a:buClrTx/>
              <a:buSzTx/>
              <a:buFontTx/>
              <a:buNone/>
              <a:tabLst/>
              <a:defRPr/>
            </a:pPr>
            <a:endParaRPr kumimoji="0" lang="pl-PL" sz="18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Odpowiedź:</a:t>
            </a: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Realizacja projektów w ramach naboru nr FELU.09.01-IP.02-001/23 odbywa się w oparciu o  Wytyczne dotyczące realizacji projektów z udziałem środków Europejskiego Funduszu Społecznego Plus w regionalnych programach na lata 2021–2027 z dnia 3 kwietnia 2023 r.,  (wersja obowiązująca w dniu ogłoszenia naboru). </a:t>
            </a:r>
            <a:endParaRPr lang="pl-PL" sz="1800" dirty="0">
              <a:solidFill>
                <a:prstClr val="white"/>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Zapisy przytoczone w zapytaniu zostały ujęte w ww. Wytycznych z dnia 6 grudnia 2023 r., </a:t>
            </a:r>
          </a:p>
          <a:p>
            <a:pPr marL="0" marR="0" lvl="0" indent="0" algn="l" defTabSz="914400" rtl="0" eaLnBrk="1" fontAlgn="auto" latinLnBrk="0" hangingPunct="1">
              <a:lnSpc>
                <a:spcPct val="105000"/>
              </a:lnSpc>
              <a:spcBef>
                <a:spcPct val="0"/>
              </a:spcBef>
              <a:spcAft>
                <a:spcPts val="0"/>
              </a:spcAft>
              <a:buClrTx/>
              <a:buSzTx/>
              <a:buFontTx/>
              <a:buNone/>
              <a:tabLst/>
              <a:defRPr/>
            </a:pPr>
            <a:r>
              <a:rPr lang="pl-PL" sz="1800" dirty="0">
                <a:solidFill>
                  <a:prstClr val="white"/>
                </a:solidFill>
                <a:latin typeface="Arial" panose="020B0604020202020204" pitchFamily="34" charset="0"/>
                <a:ea typeface="Times New Roman" panose="02020603050405020304" pitchFamily="18" charset="0"/>
                <a:cs typeface="Arial" panose="020B0604020202020204" pitchFamily="34" charset="0"/>
              </a:rPr>
              <a:t>w </a:t>
            </a:r>
            <a:r>
              <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rPr>
              <a:t>związku z tym dotyczą one projektów</a:t>
            </a:r>
            <a:r>
              <a:rPr lang="pl-PL" sz="1800" dirty="0">
                <a:solidFill>
                  <a:prstClr val="white"/>
                </a:solidFill>
                <a:latin typeface="Arial" panose="020B0604020202020204" pitchFamily="34" charset="0"/>
                <a:ea typeface="Times New Roman" panose="02020603050405020304" pitchFamily="18" charset="0"/>
                <a:cs typeface="Arial" panose="020B0604020202020204" pitchFamily="34" charset="0"/>
              </a:rPr>
              <a:t> realizowanych w ramach </a:t>
            </a:r>
            <a:r>
              <a:rPr lang="nn-NO" sz="1800" dirty="0">
                <a:solidFill>
                  <a:prstClr val="white"/>
                </a:solidFill>
                <a:latin typeface="Arial" panose="020B0604020202020204" pitchFamily="34" charset="0"/>
                <a:ea typeface="Times New Roman" panose="02020603050405020304" pitchFamily="18" charset="0"/>
                <a:cs typeface="Arial" panose="020B0604020202020204" pitchFamily="34" charset="0"/>
              </a:rPr>
              <a:t>nab</a:t>
            </a:r>
            <a:r>
              <a:rPr lang="pl-PL" sz="1800" dirty="0" err="1">
                <a:solidFill>
                  <a:prstClr val="white"/>
                </a:solidFill>
                <a:latin typeface="Arial" panose="020B0604020202020204" pitchFamily="34" charset="0"/>
                <a:ea typeface="Times New Roman" panose="02020603050405020304" pitchFamily="18" charset="0"/>
                <a:cs typeface="Arial" panose="020B0604020202020204" pitchFamily="34" charset="0"/>
              </a:rPr>
              <a:t>oru</a:t>
            </a:r>
            <a:r>
              <a:rPr lang="nn-NO" sz="1800" dirty="0">
                <a:solidFill>
                  <a:prstClr val="white"/>
                </a:solidFill>
                <a:latin typeface="Arial" panose="020B0604020202020204" pitchFamily="34" charset="0"/>
                <a:ea typeface="Times New Roman" panose="02020603050405020304" pitchFamily="18" charset="0"/>
                <a:cs typeface="Arial" panose="020B0604020202020204" pitchFamily="34" charset="0"/>
              </a:rPr>
              <a:t> nr FELU.09.01-IP.02-001/2</a:t>
            </a:r>
            <a:r>
              <a:rPr lang="pl-PL" sz="1800" dirty="0">
                <a:solidFill>
                  <a:prstClr val="white"/>
                </a:solidFill>
                <a:latin typeface="Arial" panose="020B0604020202020204" pitchFamily="34" charset="0"/>
                <a:ea typeface="Times New Roman" panose="02020603050405020304" pitchFamily="18" charset="0"/>
                <a:cs typeface="Arial" panose="020B0604020202020204" pitchFamily="34" charset="0"/>
              </a:rPr>
              <a:t>4.</a:t>
            </a: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5000"/>
              </a:lnSpc>
              <a:spcBef>
                <a:spcPct val="0"/>
              </a:spcBef>
              <a:spcAft>
                <a:spcPts val="0"/>
              </a:spcAft>
              <a:buClrTx/>
              <a:buSzTx/>
              <a:buFontTx/>
              <a:buNone/>
              <a:tabLst/>
              <a:defRPr/>
            </a:pPr>
            <a:endParaRPr kumimoji="0" lang="pl-PL" sz="2000" b="0" i="0" u="none" strike="noStrike" kern="1200" cap="none" spc="0" normalizeH="0" baseline="0" noProof="0" dirty="0">
              <a:ln>
                <a:noFill/>
              </a:ln>
              <a:solidFill>
                <a:schemeClr val="bg1"/>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88156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Pytania i problemy dotyczące realizacji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20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Refundacja kosztów doposażenia/wyposażenia stanowiska pracy - proszę o udzielenie informacji odnośnie rezygnacji/zwolnienia osoby skierowanej do pracodawcy na stanowisko pracy. Czy kolejna skierowana osoba będzie traktowana jako kolejny uczestnik projektu? </a:t>
            </a:r>
          </a:p>
          <a:p>
            <a:pPr marL="0" marR="0" lvl="0" indent="0" algn="l" defTabSz="914400" rtl="0" eaLnBrk="1" fontAlgn="auto" latinLnBrk="0" hangingPunct="1">
              <a:lnSpc>
                <a:spcPct val="105000"/>
              </a:lnSpc>
              <a:spcBef>
                <a:spcPct val="0"/>
              </a:spcBef>
              <a:spcAft>
                <a:spcPts val="0"/>
              </a:spcAft>
              <a:buClrTx/>
              <a:buSzTx/>
              <a:buFontTx/>
              <a:buNone/>
              <a:tabLst/>
              <a:defRPr/>
            </a:pPr>
            <a:endParaRPr lang="pl-PL" sz="2000" dirty="0">
              <a:solidFill>
                <a:schemeClr val="bg1"/>
              </a:solidFill>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20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Odpowiedź:</a:t>
            </a: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20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W okresie realizacji projektu kolejną skierowaną osobą do pracodawcy na wyposażone/doposażone stanowisko pracy stanowisko pracy powinien być uczestnik projektu, starając się aby osoba miała cechy zbieżne z osobą pierwotnie skierowaną (w szczególności wiek). </a:t>
            </a: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20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Jednocześnie należy zweryfikować czy wydatek ujęty był we wskaźniku Wartość wydatków kwalifikowalnych przeznaczonych na realizację gwarancji dla młodzieży oraz ewentualnie dokonać korekty wartości ww. wskaźnika proporcjonalnie do okresu zatrudnienia.</a:t>
            </a:r>
            <a:endParaRPr kumimoji="0" lang="pl-PL" sz="2000" b="0" i="0" u="none" strike="noStrike" kern="1200" cap="none" spc="0" normalizeH="0" baseline="0" noProof="0" dirty="0">
              <a:ln>
                <a:noFill/>
              </a:ln>
              <a:solidFill>
                <a:schemeClr val="bg1"/>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8864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1389872"/>
            <a:ext cx="10515600" cy="1325563"/>
          </a:xfrm>
        </p:spPr>
        <p:txBody>
          <a:bodyPr>
            <a:normAutofit/>
          </a:bodyPr>
          <a:lstStyle/>
          <a:p>
            <a:r>
              <a:rPr lang="pl-PL" sz="1800" dirty="0">
                <a:latin typeface="Arial" panose="020B0604020202020204" pitchFamily="34" charset="0"/>
                <a:cs typeface="Arial" panose="020B0604020202020204" pitchFamily="34" charset="0"/>
              </a:rPr>
              <a:t>Nabór projektów PUP – II edycja</a:t>
            </a:r>
          </a:p>
        </p:txBody>
      </p:sp>
      <p:sp>
        <p:nvSpPr>
          <p:cNvPr id="4" name="Prostokąt 3">
            <a:extLst>
              <a:ext uri="{FF2B5EF4-FFF2-40B4-BE49-F238E27FC236}">
                <a16:creationId xmlns:a16="http://schemas.microsoft.com/office/drawing/2014/main" id="{869B9140-4439-1566-DCC8-0B6F9F99D67B}"/>
              </a:ext>
            </a:extLst>
          </p:cNvPr>
          <p:cNvSpPr/>
          <p:nvPr/>
        </p:nvSpPr>
        <p:spPr>
          <a:xfrm>
            <a:off x="409314" y="50226"/>
            <a:ext cx="11452634" cy="6891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Pytania i problemy dotyczące realizacji projektu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409314" y="853922"/>
            <a:ext cx="11452634" cy="49494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360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Zgłaszanie problemów technicznych w CST2021 </a:t>
            </a: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360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jest możliwe na adres: </a:t>
            </a:r>
          </a:p>
          <a:p>
            <a:pPr marL="0" marR="0" lvl="0" indent="0" algn="l" defTabSz="914400" rtl="0" eaLnBrk="1" fontAlgn="auto" latinLnBrk="0" hangingPunct="1">
              <a:lnSpc>
                <a:spcPct val="105000"/>
              </a:lnSpc>
              <a:spcBef>
                <a:spcPct val="0"/>
              </a:spcBef>
              <a:spcAft>
                <a:spcPts val="0"/>
              </a:spcAft>
              <a:buClrTx/>
              <a:buSzTx/>
              <a:buFontTx/>
              <a:buNone/>
              <a:tabLst/>
              <a:defRPr/>
            </a:pPr>
            <a:r>
              <a:rPr kumimoji="0" lang="pl-PL" sz="3600"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ami.felu@wup.lublin.pl</a:t>
            </a:r>
            <a:br>
              <a:rPr kumimoji="0" lang="pl-PL" sz="4400" b="0" i="0" u="none" strike="noStrike" kern="1200" cap="none" spc="0" normalizeH="0" baseline="0" noProof="0" dirty="0">
                <a:ln>
                  <a:noFill/>
                </a:ln>
                <a:solidFill>
                  <a:prstClr val="black"/>
                </a:solidFill>
                <a:effectLst/>
                <a:uLnTx/>
                <a:uFillTx/>
                <a:latin typeface="Calibri Light" panose="020F0302020204030204"/>
                <a:ea typeface="+mn-ea"/>
                <a:cs typeface="+mn-cs"/>
              </a:rPr>
            </a:br>
            <a:endParaRPr kumimoji="0" lang="pl-PL" sz="28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endParaRP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17927"/>
            <a:ext cx="5465075" cy="438423"/>
          </a:xfrm>
          <a:prstGeom prst="rect">
            <a:avLst/>
          </a:prstGeom>
        </p:spPr>
      </p:pic>
      <p:sp>
        <p:nvSpPr>
          <p:cNvPr id="5" name="Symbol zastępczy numeru slajdu 4">
            <a:extLst>
              <a:ext uri="{FF2B5EF4-FFF2-40B4-BE49-F238E27FC236}">
                <a16:creationId xmlns:a16="http://schemas.microsoft.com/office/drawing/2014/main" id="{5B926139-7AB5-478A-5E67-ADB8149FB5F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4826D8-9DAC-44AE-A9FD-0EC949CD68D6}" type="slidenum">
              <a:rPr kumimoji="0" lang="pl-P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pl-PL"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00679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C80C57FC-910D-7653-1C1C-6601889114A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750" y="0"/>
            <a:ext cx="12185250" cy="6858000"/>
          </a:xfrm>
          <a:prstGeom prst="rect">
            <a:avLst/>
          </a:prstGeom>
        </p:spPr>
      </p:pic>
      <p:sp>
        <p:nvSpPr>
          <p:cNvPr id="6" name="Tytuł 5">
            <a:extLst>
              <a:ext uri="{FF2B5EF4-FFF2-40B4-BE49-F238E27FC236}">
                <a16:creationId xmlns:a16="http://schemas.microsoft.com/office/drawing/2014/main" id="{44C57BAA-8E55-0569-4860-AB7E0A69E3E9}"/>
              </a:ext>
            </a:extLst>
          </p:cNvPr>
          <p:cNvSpPr txBox="1">
            <a:spLocks noGrp="1"/>
          </p:cNvSpPr>
          <p:nvPr>
            <p:ph type="title" idx="4294967295"/>
          </p:nvPr>
        </p:nvSpPr>
        <p:spPr>
          <a:xfrm>
            <a:off x="2884741" y="2916429"/>
            <a:ext cx="5424754"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3600" b="1" i="0" u="none" strike="noStrike" kern="1200" cap="none" spc="0" normalizeH="0" baseline="0" noProof="0" dirty="0">
                <a:ln>
                  <a:noFill/>
                </a:ln>
                <a:solidFill>
                  <a:srgbClr val="002060"/>
                </a:solidFill>
                <a:effectLst/>
                <a:uLnTx/>
                <a:uFillTx/>
                <a:latin typeface="Open Sans" panose="020B0606030504020204" pitchFamily="34" charset="0"/>
                <a:ea typeface="Open Sans" panose="020B0606030504020204" pitchFamily="34" charset="0"/>
                <a:cs typeface="Open Sans" panose="020B0606030504020204" pitchFamily="34" charset="0"/>
              </a:rPr>
              <a:t>Dziękujemy za uwagę</a:t>
            </a:r>
          </a:p>
        </p:txBody>
      </p:sp>
    </p:spTree>
    <p:extLst>
      <p:ext uri="{BB962C8B-B14F-4D97-AF65-F5344CB8AC3E}">
        <p14:creationId xmlns:p14="http://schemas.microsoft.com/office/powerpoint/2010/main" val="980189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810491"/>
            <a:ext cx="10515600" cy="746182"/>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produktu</a:t>
            </a:r>
          </a:p>
        </p:txBody>
      </p:sp>
      <p:sp>
        <p:nvSpPr>
          <p:cNvPr id="4" name="Prostokąt 3">
            <a:extLst>
              <a:ext uri="{FF2B5EF4-FFF2-40B4-BE49-F238E27FC236}">
                <a16:creationId xmlns:a16="http://schemas.microsoft.com/office/drawing/2014/main" id="{869B9140-4439-1566-DCC8-0B6F9F99D67B}"/>
              </a:ext>
            </a:extLst>
          </p:cNvPr>
          <p:cNvSpPr/>
          <p:nvPr/>
        </p:nvSpPr>
        <p:spPr>
          <a:xfrm>
            <a:off x="155275" y="50226"/>
            <a:ext cx="11706673" cy="441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155275" y="585216"/>
            <a:ext cx="11706673" cy="48467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l-PL" sz="2800" u="sng" dirty="0">
                <a:solidFill>
                  <a:schemeClr val="bg1"/>
                </a:solidFill>
                <a:latin typeface="Arial" panose="020B0604020202020204" pitchFamily="34" charset="0"/>
                <a:cs typeface="Arial" panose="020B0604020202020204" pitchFamily="34" charset="0"/>
              </a:rPr>
              <a:t>Wskaźnik produktu: Wartość wydatków kwalifikowalnych przeznaczonych na realizację gwarancji dla młodzieży: 39 799 354,97 zł (47 520 004,23 zł – 119,40%):</a:t>
            </a:r>
          </a:p>
          <a:p>
            <a:endParaRPr lang="pl-PL" sz="28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Biała Podlaska – 2 535 000,00 zł (4 736 905,88 zł – 186,86%)</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Biłgoraj – 1 264 400,00 zł (1 252 411,48 zł – 99,05%)</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Chełm – 2 395 916,87 zł (3 470 361,72 zł – 144,84%)</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Hrubieszów – 2 243 971,43 zł (2 363 287,12 zł – 105,32%)</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Janów Lubelski – 1 859 031,95 zł (1 602 918,12 zł – 86,22%)</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Krasnystaw – 1 719818,76 zł (1 803 375,81 zł – 104,86%)</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88153"/>
            <a:ext cx="5465075" cy="441696"/>
          </a:xfrm>
          <a:prstGeom prst="rect">
            <a:avLst/>
          </a:prstGeom>
        </p:spPr>
      </p:pic>
      <p:sp>
        <p:nvSpPr>
          <p:cNvPr id="5" name="Symbol zastępczy numeru slajdu 4">
            <a:extLst>
              <a:ext uri="{FF2B5EF4-FFF2-40B4-BE49-F238E27FC236}">
                <a16:creationId xmlns:a16="http://schemas.microsoft.com/office/drawing/2014/main" id="{6041C07D-4D36-72A4-F3F4-90A45023C69F}"/>
              </a:ext>
            </a:extLst>
          </p:cNvPr>
          <p:cNvSpPr>
            <a:spLocks noGrp="1"/>
          </p:cNvSpPr>
          <p:nvPr>
            <p:ph type="sldNum" sz="quarter" idx="12"/>
          </p:nvPr>
        </p:nvSpPr>
        <p:spPr/>
        <p:txBody>
          <a:bodyPr/>
          <a:lstStyle/>
          <a:p>
            <a:fld id="{D74826D8-9DAC-44AE-A9FD-0EC949CD68D6}" type="slidenum">
              <a:rPr lang="pl-PL" smtClean="0"/>
              <a:t>7</a:t>
            </a:fld>
            <a:endParaRPr lang="pl-PL"/>
          </a:p>
        </p:txBody>
      </p:sp>
    </p:spTree>
    <p:extLst>
      <p:ext uri="{BB962C8B-B14F-4D97-AF65-F5344CB8AC3E}">
        <p14:creationId xmlns:p14="http://schemas.microsoft.com/office/powerpoint/2010/main" val="3052955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810491"/>
            <a:ext cx="10515600" cy="746182"/>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produktu</a:t>
            </a:r>
          </a:p>
        </p:txBody>
      </p:sp>
      <p:sp>
        <p:nvSpPr>
          <p:cNvPr id="4" name="Prostokąt 3">
            <a:extLst>
              <a:ext uri="{FF2B5EF4-FFF2-40B4-BE49-F238E27FC236}">
                <a16:creationId xmlns:a16="http://schemas.microsoft.com/office/drawing/2014/main" id="{869B9140-4439-1566-DCC8-0B6F9F99D67B}"/>
              </a:ext>
            </a:extLst>
          </p:cNvPr>
          <p:cNvSpPr/>
          <p:nvPr/>
        </p:nvSpPr>
        <p:spPr>
          <a:xfrm>
            <a:off x="241540" y="50226"/>
            <a:ext cx="11620408" cy="441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241540" y="585216"/>
            <a:ext cx="11620408" cy="48467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pl-PL" sz="2800" u="sng" dirty="0">
                <a:solidFill>
                  <a:schemeClr val="bg1"/>
                </a:solidFill>
                <a:latin typeface="Arial" panose="020B0604020202020204" pitchFamily="34" charset="0"/>
                <a:cs typeface="Arial" panose="020B0604020202020204" pitchFamily="34" charset="0"/>
              </a:rPr>
              <a:t>Wskaźnik produktu: Wartość wydatków kwalifikowalnych przeznaczonych na realizację gwarancji dla młodzieży: 39 799 354,97 zł (47 520 004,23 zł – 119,40%) c.d.:</a:t>
            </a:r>
          </a:p>
          <a:p>
            <a:endParaRPr lang="pl-PL" sz="28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Kraśnik – 1 505 523,38 zł (2786 559,24 zł – 185,09%)</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Lubartów – 1 603 831,95 zł (2 957 899,67 zł – 184,43%)</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MUP Lublin – 6 603 582,01 zł (5 758 928,52 zł – 87,21%)</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PUP Lublin – 3 510 210,91 zł (2 414 189,40 zł – 68,78%)</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Łęczna – 878 184,33 zł (1 108 527,14 zł – 126,23%)</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Łuków – 1 673 879,88 zł (1 559 592,39 zł – 93,17%)</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Opole Lubelskie – 1 744 638,25 zł (1 743 265,88 zł – 99,05%)</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88153"/>
            <a:ext cx="5465075" cy="441696"/>
          </a:xfrm>
          <a:prstGeom prst="rect">
            <a:avLst/>
          </a:prstGeom>
        </p:spPr>
      </p:pic>
      <p:sp>
        <p:nvSpPr>
          <p:cNvPr id="5" name="Symbol zastępczy numeru slajdu 4">
            <a:extLst>
              <a:ext uri="{FF2B5EF4-FFF2-40B4-BE49-F238E27FC236}">
                <a16:creationId xmlns:a16="http://schemas.microsoft.com/office/drawing/2014/main" id="{6041C07D-4D36-72A4-F3F4-90A45023C69F}"/>
              </a:ext>
            </a:extLst>
          </p:cNvPr>
          <p:cNvSpPr>
            <a:spLocks noGrp="1"/>
          </p:cNvSpPr>
          <p:nvPr>
            <p:ph type="sldNum" sz="quarter" idx="12"/>
          </p:nvPr>
        </p:nvSpPr>
        <p:spPr/>
        <p:txBody>
          <a:bodyPr/>
          <a:lstStyle/>
          <a:p>
            <a:fld id="{D74826D8-9DAC-44AE-A9FD-0EC949CD68D6}" type="slidenum">
              <a:rPr lang="pl-PL" smtClean="0"/>
              <a:t>8</a:t>
            </a:fld>
            <a:endParaRPr lang="pl-PL"/>
          </a:p>
        </p:txBody>
      </p:sp>
    </p:spTree>
    <p:extLst>
      <p:ext uri="{BB962C8B-B14F-4D97-AF65-F5344CB8AC3E}">
        <p14:creationId xmlns:p14="http://schemas.microsoft.com/office/powerpoint/2010/main" val="2693326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F0218671-B4FC-E459-2C55-F0174DBC2880}"/>
              </a:ext>
            </a:extLst>
          </p:cNvPr>
          <p:cNvSpPr>
            <a:spLocks noGrp="1"/>
          </p:cNvSpPr>
          <p:nvPr>
            <p:ph type="title"/>
          </p:nvPr>
        </p:nvSpPr>
        <p:spPr>
          <a:xfrm>
            <a:off x="622300" y="-810491"/>
            <a:ext cx="10515600" cy="746182"/>
          </a:xfrm>
        </p:spPr>
        <p:txBody>
          <a:bodyPr>
            <a:normAutofit/>
          </a:bodyPr>
          <a:lstStyle/>
          <a:p>
            <a:r>
              <a:rPr lang="pl-PL" sz="1800" dirty="0">
                <a:latin typeface="Arial" panose="020B0604020202020204" pitchFamily="34" charset="0"/>
                <a:cs typeface="Arial" panose="020B0604020202020204" pitchFamily="34" charset="0"/>
              </a:rPr>
              <a:t>Etap realizacji projektów PUP – wskaźniki produktu</a:t>
            </a:r>
          </a:p>
        </p:txBody>
      </p:sp>
      <p:sp>
        <p:nvSpPr>
          <p:cNvPr id="4" name="Prostokąt 3">
            <a:extLst>
              <a:ext uri="{FF2B5EF4-FFF2-40B4-BE49-F238E27FC236}">
                <a16:creationId xmlns:a16="http://schemas.microsoft.com/office/drawing/2014/main" id="{869B9140-4439-1566-DCC8-0B6F9F99D67B}"/>
              </a:ext>
            </a:extLst>
          </p:cNvPr>
          <p:cNvSpPr/>
          <p:nvPr/>
        </p:nvSpPr>
        <p:spPr>
          <a:xfrm>
            <a:off x="189781" y="50226"/>
            <a:ext cx="11672167" cy="441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400" b="0" i="0" u="none" strike="noStrike" kern="1200" cap="none" spc="0" normalizeH="0" baseline="0" noProof="0" dirty="0">
              <a:ln>
                <a:noFill/>
              </a:ln>
              <a:solidFill>
                <a:prstClr val="white"/>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Działanie 9.1 Aktywizacja zawodowa - projekty PUP – Realizacja projektów PUP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ytuł 3">
            <a:extLst>
              <a:ext uri="{FF2B5EF4-FFF2-40B4-BE49-F238E27FC236}">
                <a16:creationId xmlns:a16="http://schemas.microsoft.com/office/drawing/2014/main" id="{39FBC90D-683E-D93A-C632-389B44D61E2C}"/>
              </a:ext>
            </a:extLst>
          </p:cNvPr>
          <p:cNvSpPr txBox="1">
            <a:spLocks/>
          </p:cNvSpPr>
          <p:nvPr/>
        </p:nvSpPr>
        <p:spPr>
          <a:xfrm>
            <a:off x="189781" y="585215"/>
            <a:ext cx="11672167" cy="51113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pl-PL" sz="900" dirty="0">
              <a:solidFill>
                <a:schemeClr val="bg1"/>
              </a:solidFill>
              <a:latin typeface="Arial" panose="020B0604020202020204" pitchFamily="34" charset="0"/>
              <a:cs typeface="Arial" panose="020B0604020202020204" pitchFamily="34" charset="0"/>
            </a:endParaRPr>
          </a:p>
          <a:p>
            <a:r>
              <a:rPr lang="pl-PL" sz="2800" u="sng" dirty="0">
                <a:solidFill>
                  <a:schemeClr val="bg1"/>
                </a:solidFill>
                <a:latin typeface="Arial" panose="020B0604020202020204" pitchFamily="34" charset="0"/>
                <a:cs typeface="Arial" panose="020B0604020202020204" pitchFamily="34" charset="0"/>
              </a:rPr>
              <a:t>Wskaźnik produktu: Wartość wydatków kwalifikowalnych przeznaczonych na realizację gwarancji dla młodzieży: 39 799 354,97 zł (47 520 004,23 zł – 119,40%):</a:t>
            </a:r>
          </a:p>
          <a:p>
            <a:endParaRPr lang="pl-PL" sz="24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Parczew – 820 879,00 zł (734 791,80 zł – 89,51%)</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Puławy – 1 453 549,00 zł (2 142 707,95 – 147,41%) </a:t>
            </a:r>
            <a:endParaRPr lang="pl-PL" sz="900" dirty="0">
              <a:solidFill>
                <a:schemeClr val="bg1"/>
              </a:solidFill>
              <a:latin typeface="Arial" panose="020B0604020202020204" pitchFamily="34" charset="0"/>
              <a:cs typeface="Arial" panose="020B0604020202020204" pitchFamily="34" charset="0"/>
            </a:endParaRP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Radzyń Podlaski – 1 006 950,39 (1 221 522,85 zł – 121,31%) </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Ryki – 799 502,00 zł (1 407 221,76 zł – 176,01%) </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Tomaszów Lubelski – 2 070 000,00 zł (1 692 137,18 zł – 81,75%) </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Włodawa – 893 085,00 zł (1464 864,95 zł – 164,02%) </a:t>
            </a:r>
          </a:p>
          <a:p>
            <a:endParaRPr lang="pl-PL" sz="900" dirty="0">
              <a:solidFill>
                <a:schemeClr val="bg1"/>
              </a:solidFill>
              <a:latin typeface="Arial" panose="020B0604020202020204" pitchFamily="34" charset="0"/>
              <a:cs typeface="Arial" panose="020B0604020202020204" pitchFamily="34" charset="0"/>
            </a:endParaRPr>
          </a:p>
          <a:p>
            <a:r>
              <a:rPr lang="pl-PL" sz="2400" dirty="0">
                <a:solidFill>
                  <a:schemeClr val="bg1"/>
                </a:solidFill>
                <a:latin typeface="Arial" panose="020B0604020202020204" pitchFamily="34" charset="0"/>
                <a:cs typeface="Arial" panose="020B0604020202020204" pitchFamily="34" charset="0"/>
              </a:rPr>
              <a:t>Zamość – 3 217 400,00 zł (5 298 535,37 zł – 164,68%)</a:t>
            </a:r>
          </a:p>
        </p:txBody>
      </p:sp>
      <p:pic>
        <p:nvPicPr>
          <p:cNvPr id="3" name="Obraz 2" descr="Oznaczenie graficzne programu fundusze Europejskie dla Lubelskiego.">
            <a:extLst>
              <a:ext uri="{FF2B5EF4-FFF2-40B4-BE49-F238E27FC236}">
                <a16:creationId xmlns:a16="http://schemas.microsoft.com/office/drawing/2014/main" id="{E60AC9CC-7D60-3E3E-2158-0669442D9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925" y="5988153"/>
            <a:ext cx="5465075" cy="441696"/>
          </a:xfrm>
          <a:prstGeom prst="rect">
            <a:avLst/>
          </a:prstGeom>
        </p:spPr>
      </p:pic>
      <p:sp>
        <p:nvSpPr>
          <p:cNvPr id="5" name="Symbol zastępczy numeru slajdu 4">
            <a:extLst>
              <a:ext uri="{FF2B5EF4-FFF2-40B4-BE49-F238E27FC236}">
                <a16:creationId xmlns:a16="http://schemas.microsoft.com/office/drawing/2014/main" id="{6041C07D-4D36-72A4-F3F4-90A45023C69F}"/>
              </a:ext>
            </a:extLst>
          </p:cNvPr>
          <p:cNvSpPr>
            <a:spLocks noGrp="1"/>
          </p:cNvSpPr>
          <p:nvPr>
            <p:ph type="sldNum" sz="quarter" idx="12"/>
          </p:nvPr>
        </p:nvSpPr>
        <p:spPr/>
        <p:txBody>
          <a:bodyPr/>
          <a:lstStyle/>
          <a:p>
            <a:fld id="{D74826D8-9DAC-44AE-A9FD-0EC949CD68D6}" type="slidenum">
              <a:rPr lang="pl-PL" smtClean="0"/>
              <a:t>9</a:t>
            </a:fld>
            <a:endParaRPr lang="pl-PL"/>
          </a:p>
        </p:txBody>
      </p:sp>
    </p:spTree>
    <p:extLst>
      <p:ext uri="{BB962C8B-B14F-4D97-AF65-F5344CB8AC3E}">
        <p14:creationId xmlns:p14="http://schemas.microsoft.com/office/powerpoint/2010/main" val="387985427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18406</TotalTime>
  <Words>7418</Words>
  <Application>Microsoft Office PowerPoint</Application>
  <PresentationFormat>Panoramiczny</PresentationFormat>
  <Paragraphs>749</Paragraphs>
  <Slides>64</Slides>
  <Notes>63</Notes>
  <HiddenSlides>0</HiddenSlides>
  <MMClips>0</MMClips>
  <ScaleCrop>false</ScaleCrop>
  <HeadingPairs>
    <vt:vector size="6" baseType="variant">
      <vt:variant>
        <vt:lpstr>Używane czcionki</vt:lpstr>
      </vt:variant>
      <vt:variant>
        <vt:i4>6</vt:i4>
      </vt:variant>
      <vt:variant>
        <vt:lpstr>Motyw</vt:lpstr>
      </vt:variant>
      <vt:variant>
        <vt:i4>3</vt:i4>
      </vt:variant>
      <vt:variant>
        <vt:lpstr>Tytuły slajdów</vt:lpstr>
      </vt:variant>
      <vt:variant>
        <vt:i4>64</vt:i4>
      </vt:variant>
    </vt:vector>
  </HeadingPairs>
  <TitlesOfParts>
    <vt:vector size="73" baseType="lpstr">
      <vt:lpstr>Aptos</vt:lpstr>
      <vt:lpstr>Arial</vt:lpstr>
      <vt:lpstr>Calibri</vt:lpstr>
      <vt:lpstr>Calibri Light</vt:lpstr>
      <vt:lpstr>Open Sans</vt:lpstr>
      <vt:lpstr>Times New Roman</vt:lpstr>
      <vt:lpstr>Motyw pakietu Office</vt:lpstr>
      <vt:lpstr>2_Motyw pakietu Office</vt:lpstr>
      <vt:lpstr>1_Motyw pakietu Office</vt:lpstr>
      <vt:lpstr>Kryteria wyboru projektów stosowane przy wyborze operacji współfinansowanych ze środków Europejskiego Funduszu Rozwoju Regionalnego  w ramach programu Fundusze Europejskie  dla Lubelskiego 2021–2027 Działania wdrażane przez </vt:lpstr>
      <vt:lpstr>Działanie 9.1 Aktywizacja zawodowa – projekty PUP - typ 1 (sposób wyboru: niekonkurencyjny) nabór nr FELU.09.01-IP.02-001/23 </vt:lpstr>
      <vt:lpstr>Wyniki naboru</vt:lpstr>
      <vt:lpstr>Etap realizacji projektów PUP</vt:lpstr>
      <vt:lpstr>Etap realizacji projektów PUP – wskaźniki produktu</vt:lpstr>
      <vt:lpstr>Etap realizacji projektów PUP – wskaźniki produktu</vt:lpstr>
      <vt:lpstr>Etap realizacji projektów PUP – wskaźniki produktu</vt:lpstr>
      <vt:lpstr>Etap realizacji projektów PUP – wskaźniki produktu</vt:lpstr>
      <vt:lpstr>Etap realizacji projektów PUP – wskaźniki produktu</vt:lpstr>
      <vt:lpstr>Etap realizacji projektów PUP – wskaźniki produktu</vt:lpstr>
      <vt:lpstr>Etap realizacji projektów PUP – wskaźniki produktu</vt:lpstr>
      <vt:lpstr>Etap realizacji projektów PUP – wskaźniki rezultatu</vt:lpstr>
      <vt:lpstr>Etap realizacji projektów PUP – wskaźniki rezultatu</vt:lpstr>
      <vt:lpstr>Etap realizacji projektów PUP – wskaźniki rezultatu</vt:lpstr>
      <vt:lpstr>Etap realizacji projektów PUP – wskaźniki rezultatu</vt:lpstr>
      <vt:lpstr>Etap realizacji projektów PUP – wskaźniki rezultatu</vt:lpstr>
      <vt:lpstr>Etap realizacji projektów PUP – wskaźniki rezultatu</vt:lpstr>
      <vt:lpstr>Etap realizacji projektów PUP – wskaźniki rezultatu</vt:lpstr>
      <vt:lpstr>Etap realizacji projektów PUP – wskaźniki rezultatu</vt:lpstr>
      <vt:lpstr>Etap realizacji projektów PUP – wskaźniki rezultatu</vt:lpstr>
      <vt:lpstr>Etap realizacji projektów PUP – wskaźniki rezultatu</vt:lpstr>
      <vt:lpstr>Etap realizacji projektów PUP – cd.</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 kryteria specyficzne</vt:lpstr>
      <vt:lpstr>Kryterium specyficzne nr 2</vt:lpstr>
      <vt:lpstr>Kryterium specyficzne nr 3</vt:lpstr>
      <vt:lpstr>Kryterium specyficzne nr 4</vt:lpstr>
      <vt:lpstr>Kryterium specyficzne nr 5</vt:lpstr>
      <vt:lpstr>Kryterium specyficzne nr 6</vt:lpstr>
      <vt:lpstr>Kryterium specyficzne nr 7</vt:lpstr>
      <vt:lpstr>Kryterium specyficzne nr 8</vt:lpstr>
      <vt:lpstr>Kryterium specyficzne nr 9</vt:lpstr>
      <vt:lpstr>Kryterium specyficzne nr 10</vt:lpstr>
      <vt:lpstr>Kryterium specyficzne nr 11</vt:lpstr>
      <vt:lpstr>Kryterium formalne nr 5</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Nabór projektów PUP – II edycja</vt:lpstr>
      <vt:lpstr>Dziękujemy za uwagę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Adrianna Iwan</dc:creator>
  <cp:lastModifiedBy>Joanna Skórko</cp:lastModifiedBy>
  <cp:revision>559</cp:revision>
  <cp:lastPrinted>2024-05-24T06:01:29Z</cp:lastPrinted>
  <dcterms:created xsi:type="dcterms:W3CDTF">2022-11-15T13:19:44Z</dcterms:created>
  <dcterms:modified xsi:type="dcterms:W3CDTF">2024-05-29T12:44:45Z</dcterms:modified>
</cp:coreProperties>
</file>