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  <p:sldMasterId id="2147483684" r:id="rId3"/>
    <p:sldMasterId id="2147483660" r:id="rId4"/>
  </p:sldMasterIdLst>
  <p:notesMasterIdLst>
    <p:notesMasterId r:id="rId46"/>
  </p:notesMasterIdLst>
  <p:handoutMasterIdLst>
    <p:handoutMasterId r:id="rId47"/>
  </p:handoutMasterIdLst>
  <p:sldIdLst>
    <p:sldId id="328" r:id="rId5"/>
    <p:sldId id="306" r:id="rId6"/>
    <p:sldId id="1044" r:id="rId7"/>
    <p:sldId id="1075" r:id="rId8"/>
    <p:sldId id="1074" r:id="rId9"/>
    <p:sldId id="1029" r:id="rId10"/>
    <p:sldId id="1043" r:id="rId11"/>
    <p:sldId id="1076" r:id="rId12"/>
    <p:sldId id="307" r:id="rId13"/>
    <p:sldId id="1069" r:id="rId14"/>
    <p:sldId id="1027" r:id="rId15"/>
    <p:sldId id="1059" r:id="rId16"/>
    <p:sldId id="1070" r:id="rId17"/>
    <p:sldId id="1077" r:id="rId18"/>
    <p:sldId id="1045" r:id="rId19"/>
    <p:sldId id="1047" r:id="rId20"/>
    <p:sldId id="1046" r:id="rId21"/>
    <p:sldId id="1048" r:id="rId22"/>
    <p:sldId id="1049" r:id="rId23"/>
    <p:sldId id="1050" r:id="rId24"/>
    <p:sldId id="1071" r:id="rId25"/>
    <p:sldId id="1051" r:id="rId26"/>
    <p:sldId id="1073" r:id="rId27"/>
    <p:sldId id="1052" r:id="rId28"/>
    <p:sldId id="1054" r:id="rId29"/>
    <p:sldId id="1053" r:id="rId30"/>
    <p:sldId id="1055" r:id="rId31"/>
    <p:sldId id="1057" r:id="rId32"/>
    <p:sldId id="1056" r:id="rId33"/>
    <p:sldId id="1058" r:id="rId34"/>
    <p:sldId id="1060" r:id="rId35"/>
    <p:sldId id="1061" r:id="rId36"/>
    <p:sldId id="1062" r:id="rId37"/>
    <p:sldId id="1063" r:id="rId38"/>
    <p:sldId id="1064" r:id="rId39"/>
    <p:sldId id="1065" r:id="rId40"/>
    <p:sldId id="1066" r:id="rId41"/>
    <p:sldId id="1067" r:id="rId42"/>
    <p:sldId id="1068" r:id="rId43"/>
    <p:sldId id="1078" r:id="rId44"/>
    <p:sldId id="298" r:id="rId45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7F4"/>
    <a:srgbClr val="002060"/>
    <a:srgbClr val="FFD618"/>
    <a:srgbClr val="003399"/>
    <a:srgbClr val="150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Styl jasny 2 — Ak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94" autoAdjust="0"/>
    <p:restoredTop sz="91892" autoAdjust="0"/>
  </p:normalViewPr>
  <p:slideViewPr>
    <p:cSldViewPr snapToGrid="0">
      <p:cViewPr varScale="1">
        <p:scale>
          <a:sx n="97" d="100"/>
          <a:sy n="97" d="100"/>
        </p:scale>
        <p:origin x="126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8345EAED-DC03-CE18-6D30-481FB8867E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6882799-596F-D1A3-53FD-A61044B422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7F06-ADDC-4A48-B58F-5CD707C0F25F}" type="datetimeFigureOut">
              <a:rPr lang="pl-PL" smtClean="0">
                <a:latin typeface="Open Sans" panose="020B0606030504020204" pitchFamily="34" charset="0"/>
              </a:rPr>
              <a:t>29.06.2026</a:t>
            </a:fld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4AF52E-69EE-1AE2-CCAA-59A94941A3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93FAC24-C01D-7C1E-E60C-8A80E4A927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8B6D0-6996-4CC3-AA88-A5B1639AE436}" type="slidenum">
              <a:rPr lang="pl-PL" smtClean="0">
                <a:latin typeface="Open Sans" panose="020B0606030504020204" pitchFamily="34" charset="0"/>
              </a:rPr>
              <a:t>‹#›</a:t>
            </a:fld>
            <a:endParaRPr lang="pl-PL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393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287BF8C8-6444-43B5-867A-F8EBB20EDF55}" type="datetimeFigureOut">
              <a:rPr lang="pl-PL" smtClean="0"/>
              <a:pPr/>
              <a:t>29.06.2026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84F4F656-B936-4091-A28C-F2F4872EFF7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1029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447FB-599A-329C-A459-FB54F5FF4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7AD9F20-17AE-AAA1-BCFF-DFA8F98041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F5B5D86-0D20-1B45-37D0-189537305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41DF36C-581E-A339-FFD8-67D6D92328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447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A381E-FCD2-506F-4D7F-073E9C57B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CBB2142-C12D-F38B-FB8A-4F8D9B7F2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9167EA2-0ABE-357C-B48C-491F78E81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Zasada jest taka, że standardowo stosujemy znaki kolorowe a tylko w określonych przypadkach monochromatyczne kiedy mono o tym za chwilę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A21C729-F8CE-C57D-B0CD-CD6DBA3E11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5997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Zasada jest taka, że standardowo stosujemy znaki kolorowe a tylko w określonych przypadkach monochromatyczne kiedy mono o tym za chwilę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442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197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2B82C-2805-5FBF-8FA3-98DF06C61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CB69655-6BF3-4FA6-A2A1-F829BCC42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3461FBF-F551-9385-A06A-E12EE7F20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EB60CA-C5FD-5A8D-8EA2-FFCA22DBF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6293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A839F-2427-000A-3622-911E3DDCB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7B8FEFA-EB8F-9BC7-3632-3FA90B1A0B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D7841A5-5ADF-DCB0-1EB3-D294BA2C5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C861F7-92F3-5D5D-3ED0-1D8DCE0742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7778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Warto z tej listy </a:t>
            </a:r>
            <a:r>
              <a:rPr lang="pl-PL" dirty="0" err="1"/>
              <a:t>skorzytać</a:t>
            </a:r>
            <a:r>
              <a:rPr lang="pl-PL" dirty="0"/>
              <a:t>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1468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3619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1059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9464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873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3868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Czy ktoś z państwa nie ma profilu firmy w mediach społecznościowych 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513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8B127-EE20-00ED-448B-53F17B509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DE9214B-FE0A-645B-97EC-E02EF7936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343B5A4-9AD2-6E15-58F9-4AECC009D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Czy ktoś z państwa nie ma profilu firmy w mediach społecznościowych 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AC563AC-034B-0617-C67A-4674B3377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279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Wżane</a:t>
            </a:r>
            <a:r>
              <a:rPr lang="pl-PL" dirty="0"/>
              <a:t> żeby była zarówno całkowita wartość projektu jak i kwota dofinansowania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111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AC122-C993-58D1-30AC-F255BCF0D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F19D45E-37B1-D547-1229-FE745B28A6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3797421-DD01-5F9D-56F4-A67FCEE59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Wżane</a:t>
            </a:r>
            <a:r>
              <a:rPr lang="pl-PL" dirty="0"/>
              <a:t> żeby była zarówno całkowita wartość projektu jak i kwota dofinansowania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10225B-F213-E4E1-9842-8976C57C2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55536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ma obowiązku posiadania strony internetowej firmy (przeciwnie do profilu w mediach społecznościowych) ale jeżeli ona była wcześniej lub powstała w ramach projektu musi być </a:t>
            </a:r>
            <a:r>
              <a:rPr lang="pl-PL" dirty="0" err="1"/>
              <a:t>ozaczona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00251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Generalna zasada Jeżeli koszt projektu przekracza poł miliona euro to tablica informacyjna jeżeli nie to plakat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4301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3349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58602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15847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343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Linki do tych dokumentów znajdziecie Państwo na stronie funduszeUE.lubelskie.pl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22243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86252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09043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79291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41108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6725" indent="-285750" defTabSz="801929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dirty="0"/>
              <a:t>Maksymalna wielkość pomniejszenia za wszystkie uchybienia nie może przekroczyć 3% kwoty dofinansowania.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29326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6725" indent="-285750" defTabSz="801929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56173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6725" indent="-285750" defTabSz="801929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44394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6725" indent="-285750" defTabSz="801929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02505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6725" indent="-285750" defTabSz="801929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55885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6725" indent="-285750" defTabSz="801929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4452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C1D91-8E43-0928-B363-E16E48EE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1A81A1F-A7D1-62F7-08F1-F5FA2DCA0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C0CB2DA-7A55-9A9D-EAFB-C0AA3FAE85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5608EE3-9E30-7E47-870D-4A9ED1DDC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0691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8FA68-03C7-D0AA-77EB-6415CE98C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4DFAAA1-C5A3-249F-A981-6864EB04F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BDC68D3-18E0-19E6-1850-01D0DF673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3FFA84-8C19-FC18-1762-FD83555D3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7120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9713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5F53C-0C7D-1584-6A30-FE77D9808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84C491E-FBB3-C9D2-F724-3E4187D58A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1BC6A33-DAB6-72E7-ED62-943B5D059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720264D-1182-5029-CC9D-81AAED65F7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8734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6000"/>
              </a:lnSpc>
            </a:pPr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0440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4061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DD1A-FA78-B0AB-9A0E-FEAF44FD8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68A8526-58EE-2F2C-DAB4-2580A1B7B1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0EC5350-84A4-3962-4E14-920C635EDF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6573EF4-7A5A-3838-CC60-2125CDA83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44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Czy na Sali mamy beneficjentów działania 2.7 targi i misje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4F656-B936-4091-A28C-F2F4872EFF74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315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D080A5-7BC0-AF1D-E33D-E5E4CE5CF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745BBC3-AD0F-02CF-79CD-08462DD89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54A9334-99EB-7038-FACC-CED15B62E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9E65D7A-48F6-B4AA-9C57-7D220D38F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A414572-4C6E-FF82-BF7C-3D7CAAAF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767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22A424-1BFA-C95D-30C8-4163685E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D99C732-5484-F0AD-FFAA-0F624D5E8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467B8C-222A-C954-03E1-17CCF944D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5393B96-DD1B-7A4F-8D21-1555C38A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56064E-6ABD-9BC8-8C74-B6C72DBBF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372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F3F3255-4DF0-E387-BF91-6542A12F2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D875D8C-D28F-7D99-189F-4BBFDAF27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CF2EE79-4F50-EFB6-B3AD-B15D4A83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C198499-1B45-9160-7C32-4C9A0B11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CB2439F-553C-F6F5-9D8A-9C84ADB5A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121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735B72-5B6F-AB5F-0E1D-FD68FBF5F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1B0AE7A-FF5C-F8E7-59DB-22E2A632D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8F3ED4-59F5-39E7-0302-478105605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F29AB6-A5A8-6B28-9A3E-8B996486E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F06CB1-600A-2171-03CB-D5B8205CA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2D2A-E242-446D-BDE8-5CA9DBBD55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6928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10915F-B0EC-E41C-CE91-081356BD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4CB8AA-167D-E2AA-4EC4-3337CD732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7616D5E-37B2-52A5-AF3B-6B0B6A18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47A4AE-09B6-5FD3-FF8E-8FE310ACD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B27B793-89A1-A76C-E1CD-6870DE9F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2D2A-E242-446D-BDE8-5CA9DBBD55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6567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889463-F34A-7D83-D15B-747CB1DC8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36F2927-8E0C-4DC5-5674-7308B263A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653C5F7-7EB6-07CA-A3F0-27DC0F66B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2D9D21-CB5D-2492-DEF7-6D9E56602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75C029-2197-CB51-4248-1F36C6F2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2D2A-E242-446D-BDE8-5CA9DBBD55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1200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244109-5291-9499-4D67-77528F2C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6D9DD7-DE14-0081-8E37-26F8E54CE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2B46D28-2C03-7A4A-1CAF-C5DF69B0F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B7F1E00-5ECE-AF82-6F79-5F8EE9FA4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37FAB33-FAF4-22AC-BAEC-82DBEF35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F459E0F-58EB-813F-68DA-04F8D0D7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2D2A-E242-446D-BDE8-5CA9DBBD55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7932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1EA42B-6CFE-C352-F524-302EC55C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54E01C8-2F16-3D87-5225-F264243C1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B46B3CA-8FB4-0582-831C-12309B51E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85096B8-8914-DB5D-D495-AA306DC954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791375C-B7F4-067F-0AB7-FB76770350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D671AD0-1B93-1D82-78CF-4E75B15D3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C7BC435-9CC7-F7E5-7AD4-756B4F79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2290E44-8FC4-95BC-93BF-98A8BD6C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2D2A-E242-446D-BDE8-5CA9DBBD55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8381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C432A7-D1E2-709F-3615-B9567A935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FD25D52-8757-91FB-09A9-72B652C8E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FA073CD-316E-7A21-A4B1-CD379041D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85001D7-AB05-A44A-5404-2DB194A81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2D2A-E242-446D-BDE8-5CA9DBBD55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7263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4433A90-BD5F-029B-DA98-510C1B389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0B6F1E0-F2E8-C36A-BFE5-1B7B003A9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2EDD7E2-98E9-D629-5ACC-0F450DB8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2D2A-E242-446D-BDE8-5CA9DBBD55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7085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425823-8F30-6874-F54C-8D8961515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E4EDB1-EEF3-BD20-0957-AC60874B4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0091C0E-341D-6F6C-DA04-E7DD52D44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55868E7-55A3-0436-DA65-B771C5AE2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17B8660-7DED-56DA-E945-C3B4FB3E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C01392C-271F-3BB0-5541-5985D5833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2D2A-E242-446D-BDE8-5CA9DBBD55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759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EB6572-F9A0-FF73-A7AB-08997E6E2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1B7EFD-6AC1-F4F7-6109-E962287DE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2458F7E-4F70-4D2B-AE88-8F24F6FA6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AE4A75D-E4E8-6817-F2C2-7933BA85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C9166F-7722-6B3E-6763-CDBE37C9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0580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107DBA-062F-CC7D-4300-2CF02E621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C963F3B-0107-38C9-5896-16513621E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22E5981-8E92-597F-27EE-5179E81D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2845AA9-06E2-435F-4F29-C6956EE18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05746BC-55E2-1F4C-7364-F2B38162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ACFD565-745B-2932-B8FB-D548CA210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2D2A-E242-446D-BDE8-5CA9DBBD55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0735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416B34-6AC4-BB81-3AAE-33C9440E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22B6F58-7A50-25F6-9E52-9CBC996F9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E949B64-B439-9210-ADA9-A40556BC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3E822DA-1FB3-3621-8AF2-0CAD85542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DACA1D-1B63-17C4-5BB9-C6F45B6B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2D2A-E242-446D-BDE8-5CA9DBBD55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1425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331FD50-F86D-B06B-3F55-66C5488FB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56F1F33-1DD5-3286-967D-4819A412F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AC8CCAD-154D-91D1-54E5-C4EF0438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1F52E85-AC53-1647-06F8-47A64A7C6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6B178A2-2764-7459-A14C-45BD4476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2D2A-E242-446D-BDE8-5CA9DBBD55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7570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44CB75-4BC0-354D-F9BF-591444C4A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8490E55-E0E8-0003-6C0C-279850746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F969EB3-6E72-1D1E-01A0-BE1FB9E96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4C5CC0-07F9-48B5-5C15-8B86795B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2D2A-E242-446D-BDE8-5CA9DBBD55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2364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14DCE6-3BCE-FD56-1D7B-9615F3D19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1961E9E-7DFB-E732-CD57-DE32C0CB2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5CB9970-A205-DD7D-98A8-C57182E8C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7F4A6A-69FE-E753-E0EC-F404B6D9E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FA348D-C9EB-AF08-8D05-93BFAB0F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DBB8-BAAB-4E8E-8734-4A9F1EBF72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8704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06D190-D536-BDD4-63E6-8EE00EB0F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7241C6-69EA-B925-96CD-2803023BF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8D3C77E-473C-47D9-AD0E-72861820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CCEFE1C-F37F-08A9-2CA5-A802FA328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2C4E6D1-8317-95E4-CF62-7261B54BF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DBB8-BAAB-4E8E-8734-4A9F1EBF72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6111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4F39D8-1ED0-3A7C-EAD0-BC92C7BAB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B58F118-19F2-006E-57D3-7FC2A6B7E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079FD8-23BA-1ECD-3105-B139B035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C7F771-4483-A03D-E1BC-411C087D3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07C648B-6141-B276-6970-E8F0B8561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DBB8-BAAB-4E8E-8734-4A9F1EBF72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2308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39E9B7-E04A-F76D-DD79-CD8E6086D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729284-50BA-74E8-3B5D-8D4C1311D2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CFDF403-A3B4-1CED-B710-97C4F09FF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1F4B1DD-7F32-5E1E-E66D-C9C787A18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7D35B5B-4D99-996D-949D-1CA44CBA0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FD6F453-CBD1-EB1D-AE3E-C31D50FCC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DBB8-BAAB-4E8E-8734-4A9F1EBF72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3077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16BB85-5574-A92A-EA8D-AE1ED37C6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7D00D00-F694-8907-C8B2-D47D0A074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E428041-9055-1829-6CC5-DC40430B0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97E038B-E1BC-2F68-13A1-67E9BC15C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DACEB6C-8E86-64E7-C9BF-9289253C4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D1CAD6C-C1CD-B569-2ED0-C61024AA1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463C0BB-29BA-FE32-95FF-300CC40A8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57FD382-D8AD-990B-9084-F2D8EC2D1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DBB8-BAAB-4E8E-8734-4A9F1EBF72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089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C5FED0-31B2-7051-FC98-03C2C6F9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AF3C731-7AD4-7C4E-9A61-898F007C7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12B56F2-1B47-9776-56BA-C95871E9F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003FCF3-4E57-0F02-5F1D-8C70D433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DBB8-BAAB-4E8E-8734-4A9F1EBF72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06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AF2CC3-326C-3C2C-A3F0-6D6CBE5E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A1C514E-7AA1-4864-4C54-D288D7C81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23B5B8-8A8A-3937-12C1-0C24E1824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E4E188-692B-C907-97B8-D95073C17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A15346-0550-B861-5EE1-33EB37B0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148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E7D6220-CC83-73F6-B6F5-41D5E8EF1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C66DB43-B0AF-05CB-5FEA-BF467FE7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72704D4-5D67-7DC5-AFA9-01F0E3A4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DBB8-BAAB-4E8E-8734-4A9F1EBF72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5465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D4C25E-96DB-89F1-C422-1DC16F079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887ED5-A1AF-DF06-82F5-00FA19562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63B5658-7EAA-E33A-98CF-3FE1AA736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1BE0F2B-38D1-D1E2-E87F-C293E6B3C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7C491D0-F358-A2E7-1904-4DA040CB0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DD95ECC-CF88-74BD-1ABE-C558B630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DBB8-BAAB-4E8E-8734-4A9F1EBF72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1024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49B750-1781-D561-CDFA-4AB44AE36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6093132-6BC4-5C44-5610-4557821F41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0479A25-CDAF-F290-49B7-431D33DC7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390126C-560C-AF9A-5258-E9AC8EAD1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ABF662C-025B-ACC3-64F5-222B625E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ACD89CD-00F3-24B2-D4E4-37AAD2A22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DBB8-BAAB-4E8E-8734-4A9F1EBF72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7892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91712D-D0F7-85D1-B226-925D9FD03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B44313A-B477-C5D9-BD7C-E54651ED7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B73B14-502F-04FE-7626-CAB8D18B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8784096-157D-6CFF-0422-52B6C71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D655AD6-2EEE-29B4-3E11-04B8650F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DBB8-BAAB-4E8E-8734-4A9F1EBF72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6827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DAF1A95-4749-A16C-3796-E83D29BA0A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AA299E2-941D-7D06-246D-BB8AD7391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F6EE951-B14F-00DE-BE7C-C5CDC6549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4ACB67-BD5A-B82E-BA8B-50E07264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82EEDC4-DB3B-E7F9-D3DB-830D5AB70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DBB8-BAAB-4E8E-8734-4A9F1EBF72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7282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407202-18D0-1C1B-FEB2-91E8EF68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937008D-D69A-28B9-B0FA-147FC63C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D3BC460-C2D4-3100-7A08-1D91A6EFA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785071B-816E-A4A0-80B3-A7261933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DBB8-BAAB-4E8E-8734-4A9F1EBF72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8903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170659" y="1790613"/>
            <a:ext cx="9851923" cy="3924814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>
              <a:latin typeface="Open Sans" panose="020B0606030504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5685979" cy="2443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>
              <a:latin typeface="Open Sans" panose="020B0606030504020204" pitchFamily="34" charset="0"/>
            </a:endParaRPr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27" y="1790612"/>
            <a:ext cx="4514751" cy="65325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7" y="490243"/>
            <a:ext cx="1231537" cy="97975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55" y="490243"/>
            <a:ext cx="1231537" cy="97975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023" y="490243"/>
            <a:ext cx="1231537" cy="979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332" y="2775173"/>
            <a:ext cx="9031400" cy="1004864"/>
          </a:xfrm>
        </p:spPr>
        <p:txBody>
          <a:bodyPr anchor="t" anchorCtr="0">
            <a:normAutofit/>
          </a:bodyPr>
          <a:lstStyle>
            <a:lvl1pPr algn="l">
              <a:lnSpc>
                <a:spcPts val="3629"/>
              </a:lnSpc>
              <a:defRPr sz="290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345" y="4410532"/>
            <a:ext cx="9031311" cy="979756"/>
          </a:xfrm>
        </p:spPr>
        <p:txBody>
          <a:bodyPr>
            <a:normAutofit/>
          </a:bodyPr>
          <a:lstStyle>
            <a:lvl1pPr marL="0" indent="0" algn="l">
              <a:lnSpc>
                <a:spcPts val="3175"/>
              </a:lnSpc>
              <a:buNone/>
              <a:defRPr sz="2540" b="1">
                <a:solidFill>
                  <a:schemeClr val="tx2"/>
                </a:solidFill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958" y="490243"/>
            <a:ext cx="2052383" cy="31671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/>
              <a:t>12.09.2024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7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169419" y="1799461"/>
            <a:ext cx="9853164" cy="3915966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>
              <a:latin typeface="Open Sans" panose="020B0606030504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5685979" cy="2443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>
              <a:latin typeface="Open Sans" panose="020B0606030504020204" pitchFamily="34" charset="0"/>
            </a:endParaRPr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19" y="1799460"/>
            <a:ext cx="4514751" cy="653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332" y="2785254"/>
            <a:ext cx="9031400" cy="986800"/>
          </a:xfrm>
        </p:spPr>
        <p:txBody>
          <a:bodyPr anchor="t" anchorCtr="0">
            <a:normAutofit/>
          </a:bodyPr>
          <a:lstStyle>
            <a:lvl1pPr algn="l">
              <a:lnSpc>
                <a:spcPts val="3629"/>
              </a:lnSpc>
              <a:defRPr sz="290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345" y="4410532"/>
            <a:ext cx="9031311" cy="979756"/>
          </a:xfrm>
        </p:spPr>
        <p:txBody>
          <a:bodyPr>
            <a:normAutofit/>
          </a:bodyPr>
          <a:lstStyle>
            <a:lvl1pPr marL="0" indent="0" algn="l">
              <a:lnSpc>
                <a:spcPts val="3175"/>
              </a:lnSpc>
              <a:buNone/>
              <a:defRPr sz="2540" b="1">
                <a:solidFill>
                  <a:schemeClr val="tx2"/>
                </a:solidFill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958" y="490243"/>
            <a:ext cx="2052383" cy="31671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/>
              <a:t>12.09.2024</a:t>
            </a:r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6" y="1128866"/>
            <a:ext cx="434459" cy="34563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11" y="495200"/>
            <a:ext cx="434459" cy="34563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13" y="1128866"/>
            <a:ext cx="434459" cy="34563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26" y="488325"/>
            <a:ext cx="434459" cy="345636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9" y="495200"/>
            <a:ext cx="434459" cy="34563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50" y="1138358"/>
            <a:ext cx="434459" cy="34563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64" y="493114"/>
            <a:ext cx="434459" cy="345636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03" y="485586"/>
            <a:ext cx="434459" cy="345636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24" y="481800"/>
            <a:ext cx="434459" cy="345636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76" y="1135780"/>
            <a:ext cx="434459" cy="345636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29" y="1134476"/>
            <a:ext cx="434459" cy="345636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64" y="1134476"/>
            <a:ext cx="434459" cy="34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95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736987" cy="473665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3222236" y="4082829"/>
            <a:ext cx="7800346" cy="1632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>
              <a:latin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7991" y="5061678"/>
            <a:ext cx="6993665" cy="588349"/>
          </a:xfrm>
        </p:spPr>
        <p:txBody>
          <a:bodyPr anchor="t" anchorCtr="0">
            <a:normAutofit/>
          </a:bodyPr>
          <a:lstStyle>
            <a:lvl1pPr algn="l">
              <a:lnSpc>
                <a:spcPts val="3175"/>
              </a:lnSpc>
              <a:defRPr sz="254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0199" y="489652"/>
            <a:ext cx="2052383" cy="332686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/>
              <a:t>12.09.2024</a:t>
            </a:r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36" y="4082829"/>
            <a:ext cx="4514751" cy="6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88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3222235" y="4082829"/>
            <a:ext cx="8205842" cy="1959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>
              <a:latin typeface="Open Sans" panose="020B0606030504020204" pitchFamily="34" charset="0"/>
            </a:endParaRP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924" y="0"/>
            <a:ext cx="7794915" cy="4408303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4453203" y="4082828"/>
            <a:ext cx="4105634" cy="326037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>
              <a:latin typeface="Open Sans" panose="020B0606030504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3222237" y="4082828"/>
            <a:ext cx="1230967" cy="325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>
              <a:latin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3162" y="4713462"/>
            <a:ext cx="7389421" cy="1197862"/>
          </a:xfrm>
        </p:spPr>
        <p:txBody>
          <a:bodyPr anchor="t" anchorCtr="0">
            <a:normAutofit/>
          </a:bodyPr>
          <a:lstStyle>
            <a:lvl1pPr algn="l">
              <a:lnSpc>
                <a:spcPts val="3175"/>
              </a:lnSpc>
              <a:defRPr sz="254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91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4F37F1-62C6-51F3-75AD-C84592B3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B74071-5E12-8F9B-F2CA-A72FCA6888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3BD937C-A01F-1EAE-35F9-1D588FC4A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7F3F83D-F840-124D-041B-2745CDDDB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CEFBCD0-CBEC-EAE2-32AF-2D014883C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B358BF6-DB1F-AD4F-55E2-073A0829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39319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3288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852" y="1796072"/>
            <a:ext cx="4720891" cy="42456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255" y="1795869"/>
            <a:ext cx="4720891" cy="42458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02372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9" y="816316"/>
            <a:ext cx="4926147" cy="979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0" y="1796072"/>
            <a:ext cx="4926582" cy="42456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16566"/>
            <a:ext cx="5685980" cy="522511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49659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5542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852" y="1796072"/>
            <a:ext cx="4720891" cy="424562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255" y="1795869"/>
            <a:ext cx="4720891" cy="42458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52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811311" y="4082829"/>
            <a:ext cx="9380690" cy="1632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>
              <a:latin typeface="Open Sans" panose="020B0606030504020204" pitchFamily="34" charset="0"/>
            </a:endParaRPr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9419" y="0"/>
            <a:ext cx="9853164" cy="473665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21" y="4082829"/>
            <a:ext cx="4514751" cy="65325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237" y="5074439"/>
            <a:ext cx="8620386" cy="64008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CE2C57-6508-E7A6-1A45-D8AB5FB7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CFC0062-2217-53EF-0A09-5CE50CA72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A555B19-AF3E-57E1-74B5-DBFC47F8B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A48DAFA-7115-99EA-3B50-EE5F8CA04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32E0708-B86F-F655-ECDB-2E739D37A8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8B89426-B8E8-EB5C-0C9A-94DB60608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3A7A712-5D66-6FD9-59B2-07F72A00A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AB34FFA-B2DC-C6D5-E083-771F241B7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0716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F34AF3-1A04-F971-5570-4736D863F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FF8DCC0-D770-7117-09BA-22AA263A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E35B751-A797-0C2A-655C-A7907F4A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1B3C258-EF29-97E4-D1B5-2F6C0C26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690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D6BFF07-99B5-4F59-98DB-8844CB2B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2F79976-E84C-4F28-A83C-95C5A361C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8522A4D-CC0B-86B0-FDCE-9DCAB50A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788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211A4D-0956-0AD1-2047-BC933A2E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7CAD9D-5FE6-9996-C7C7-F0379542A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CC9FD75-4D57-5A30-F781-666116832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5E214B4-1DFB-EF71-E7D7-301DA1B7C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3C71AD1-2049-6084-6013-B459ACF42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3AB7841-212B-D6DA-7859-DA34D0B9C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6309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FEF707-7135-77F8-9892-B4B6ACED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DC64937-6812-B9FC-EAC0-4FB84DBF8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C0A8A7F-5846-3F3A-28D4-BA61880AA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92F07CA-CD4D-D3A6-EF31-155402A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12.09.2024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FD89124-E464-E0DD-1915-EBAA87E8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3925FFD-C763-117C-8035-DE693E64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800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6CA73FA-925D-F348-816A-C755E424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621583C-3067-6BF1-8658-6E05FA55F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66DC769-8458-C277-31A4-CF37566738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pl-PL" dirty="0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CA8286-7B48-A409-4974-35B5E5E03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3E8706-36BF-15F5-7CA7-24E92EF75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74826D8-9DAC-44AE-A9FD-0EC949CD68D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326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E65C13F-BD55-4525-235A-7D1FB4936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9533D93-5E34-17FA-A68F-D8046A8AB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160477-10FD-BC67-EABA-83A20D225E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pl-PL" dirty="0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4BE3EF6-145E-7401-B8F4-235136819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698FCB-AA8B-0B02-5444-48A1BDB62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B1472D2A-E242-446D-BDE8-5CA9DBBD55D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628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10C6D9F-2A3F-0BAC-109A-8E0F146A7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F169287-AC03-C4EA-9075-B3F739B85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AFCF588-6A06-3EC2-8F4C-179FADE87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pl-PL" dirty="0"/>
              <a:t>12.09.2024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25C4F87-63DC-41DE-BF4E-DDC189D7E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2D7FB6F-DE94-B999-73A4-5127DB71D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B26FDBB8-BAAB-4E8E-8734-4A9F1EBF72E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847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9419" y="816316"/>
            <a:ext cx="9852728" cy="97975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9854" y="1796072"/>
            <a:ext cx="9852729" cy="42456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169812" y="0"/>
            <a:ext cx="1232383" cy="1627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>
              <a:latin typeface="Open Sans" panose="020B0606030504020204" pitchFamily="34" charset="0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402195" y="0"/>
            <a:ext cx="8619951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>
              <a:latin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89804" y="6368269"/>
            <a:ext cx="1231537" cy="163293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907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7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/>
  <p:txStyles>
    <p:titleStyle>
      <a:lvl1pPr algn="l" defTabSz="914406" rtl="0" eaLnBrk="1" latinLnBrk="0" hangingPunct="1">
        <a:lnSpc>
          <a:spcPts val="3266"/>
        </a:lnSpc>
        <a:spcBef>
          <a:spcPct val="0"/>
        </a:spcBef>
        <a:buNone/>
        <a:defRPr sz="254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602" indent="-228602" algn="l" defTabSz="914406" rtl="0" eaLnBrk="1" latinLnBrk="0" hangingPunct="1">
        <a:lnSpc>
          <a:spcPts val="2177"/>
        </a:lnSpc>
        <a:spcBef>
          <a:spcPts val="1000"/>
        </a:spcBef>
        <a:buClr>
          <a:schemeClr val="accent1"/>
        </a:buClr>
        <a:buFontTx/>
        <a:buBlip>
          <a:blip r:embed="rId12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4" indent="-228602" algn="l" defTabSz="914406" rtl="0" eaLnBrk="1" latinLnBrk="0" hangingPunct="1">
        <a:lnSpc>
          <a:spcPts val="2177"/>
        </a:lnSpc>
        <a:spcBef>
          <a:spcPts val="500"/>
        </a:spcBef>
        <a:buFontTx/>
        <a:buBlip>
          <a:blip r:embed="rId13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8" indent="-228602" algn="l" defTabSz="914406" rtl="0" eaLnBrk="1" latinLnBrk="0" hangingPunct="1">
        <a:lnSpc>
          <a:spcPts val="2177"/>
        </a:lnSpc>
        <a:spcBef>
          <a:spcPts val="500"/>
        </a:spcBef>
        <a:buFontTx/>
        <a:buBlip>
          <a:blip r:embed="rId14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10" indent="-228602" algn="l" defTabSz="914406" rtl="0" eaLnBrk="1" latinLnBrk="0" hangingPunct="1">
        <a:lnSpc>
          <a:spcPts val="2177"/>
        </a:lnSpc>
        <a:spcBef>
          <a:spcPts val="500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13" indent="-228602" algn="l" defTabSz="914406" rtl="0" eaLnBrk="1" latinLnBrk="0" hangingPunct="1">
        <a:lnSpc>
          <a:spcPts val="2177"/>
        </a:lnSpc>
        <a:spcBef>
          <a:spcPts val="500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F26B43"/>
          </p15:clr>
        </p15:guide>
        <p15:guide id="2" pos="419">
          <p15:clr>
            <a:srgbClr val="F26B43"/>
          </p15:clr>
        </p15:guide>
        <p15:guide id="3" pos="646">
          <p15:clr>
            <a:srgbClr val="F26B43"/>
          </p15:clr>
        </p15:guide>
        <p15:guide id="4" pos="873">
          <p15:clr>
            <a:srgbClr val="F26B43"/>
          </p15:clr>
        </p15:guide>
        <p15:guide id="5" pos="1100">
          <p15:clr>
            <a:srgbClr val="F26B43"/>
          </p15:clr>
        </p15:guide>
        <p15:guide id="6" pos="1327">
          <p15:clr>
            <a:srgbClr val="F26B43"/>
          </p15:clr>
        </p15:guide>
        <p15:guide id="7" pos="1553">
          <p15:clr>
            <a:srgbClr val="F26B43"/>
          </p15:clr>
        </p15:guide>
        <p15:guide id="8" pos="1780">
          <p15:clr>
            <a:srgbClr val="F26B43"/>
          </p15:clr>
        </p15:guide>
        <p15:guide id="9" pos="2007">
          <p15:clr>
            <a:srgbClr val="F26B43"/>
          </p15:clr>
        </p15:guide>
        <p15:guide id="10" pos="2234">
          <p15:clr>
            <a:srgbClr val="F26B43"/>
          </p15:clr>
        </p15:guide>
        <p15:guide id="11" pos="2460">
          <p15:clr>
            <a:srgbClr val="F26B43"/>
          </p15:clr>
        </p15:guide>
        <p15:guide id="12" pos="2687">
          <p15:clr>
            <a:srgbClr val="F26B43"/>
          </p15:clr>
        </p15:guide>
        <p15:guide id="13" pos="2914">
          <p15:clr>
            <a:srgbClr val="F26B43"/>
          </p15:clr>
        </p15:guide>
        <p15:guide id="14" pos="3141">
          <p15:clr>
            <a:srgbClr val="F26B43"/>
          </p15:clr>
        </p15:guide>
        <p15:guide id="15" pos="3368">
          <p15:clr>
            <a:srgbClr val="F26B43"/>
          </p15:clr>
        </p15:guide>
        <p15:guide id="16" pos="3594">
          <p15:clr>
            <a:srgbClr val="F26B43"/>
          </p15:clr>
        </p15:guide>
        <p15:guide id="17" pos="3821">
          <p15:clr>
            <a:srgbClr val="F26B43"/>
          </p15:clr>
        </p15:guide>
        <p15:guide id="18" pos="4048">
          <p15:clr>
            <a:srgbClr val="F26B43"/>
          </p15:clr>
        </p15:guide>
        <p15:guide id="19" pos="4275">
          <p15:clr>
            <a:srgbClr val="F26B43"/>
          </p15:clr>
        </p15:guide>
        <p15:guide id="20" pos="4501">
          <p15:clr>
            <a:srgbClr val="F26B43"/>
          </p15:clr>
        </p15:guide>
        <p15:guide id="21" pos="4728">
          <p15:clr>
            <a:srgbClr val="F26B43"/>
          </p15:clr>
        </p15:guide>
        <p15:guide id="22" pos="4955">
          <p15:clr>
            <a:srgbClr val="F26B43"/>
          </p15:clr>
        </p15:guide>
        <p15:guide id="23" pos="5182">
          <p15:clr>
            <a:srgbClr val="F26B43"/>
          </p15:clr>
        </p15:guide>
        <p15:guide id="24" pos="5408">
          <p15:clr>
            <a:srgbClr val="F26B43"/>
          </p15:clr>
        </p15:guide>
        <p15:guide id="25" pos="5635">
          <p15:clr>
            <a:srgbClr val="F26B43"/>
          </p15:clr>
        </p15:guide>
        <p15:guide id="26" pos="5862">
          <p15:clr>
            <a:srgbClr val="F26B43"/>
          </p15:clr>
        </p15:guide>
        <p15:guide id="27" pos="6089">
          <p15:clr>
            <a:srgbClr val="F26B43"/>
          </p15:clr>
        </p15:guide>
        <p15:guide id="28" pos="6316">
          <p15:clr>
            <a:srgbClr val="F26B43"/>
          </p15:clr>
        </p15:guide>
        <p15:guide id="29" pos="6542">
          <p15:clr>
            <a:srgbClr val="F26B43"/>
          </p15:clr>
        </p15:guide>
        <p15:guide id="30" orient="horz" pos="113">
          <p15:clr>
            <a:srgbClr val="F26B43"/>
          </p15:clr>
        </p15:guide>
        <p15:guide id="31" orient="horz" pos="340">
          <p15:clr>
            <a:srgbClr val="F26B43"/>
          </p15:clr>
        </p15:guide>
        <p15:guide id="32" orient="horz" pos="567">
          <p15:clr>
            <a:srgbClr val="F26B43"/>
          </p15:clr>
        </p15:guide>
        <p15:guide id="33" orient="horz" pos="794">
          <p15:clr>
            <a:srgbClr val="F26B43"/>
          </p15:clr>
        </p15:guide>
        <p15:guide id="34" orient="horz" pos="1020">
          <p15:clr>
            <a:srgbClr val="F26B43"/>
          </p15:clr>
        </p15:guide>
        <p15:guide id="35" orient="horz" pos="1247">
          <p15:clr>
            <a:srgbClr val="F26B43"/>
          </p15:clr>
        </p15:guide>
        <p15:guide id="36" orient="horz" pos="1474">
          <p15:clr>
            <a:srgbClr val="F26B43"/>
          </p15:clr>
        </p15:guide>
        <p15:guide id="37" orient="horz" pos="1701">
          <p15:clr>
            <a:srgbClr val="F26B43"/>
          </p15:clr>
        </p15:guide>
        <p15:guide id="38" orient="horz" pos="1927">
          <p15:clr>
            <a:srgbClr val="F26B43"/>
          </p15:clr>
        </p15:guide>
        <p15:guide id="39" orient="horz" pos="2154">
          <p15:clr>
            <a:srgbClr val="F26B43"/>
          </p15:clr>
        </p15:guide>
        <p15:guide id="40" orient="horz" pos="2381">
          <p15:clr>
            <a:srgbClr val="F26B43"/>
          </p15:clr>
        </p15:guide>
        <p15:guide id="41" orient="horz" pos="2608">
          <p15:clr>
            <a:srgbClr val="F26B43"/>
          </p15:clr>
        </p15:guide>
        <p15:guide id="42" orient="horz" pos="2835">
          <p15:clr>
            <a:srgbClr val="F26B43"/>
          </p15:clr>
        </p15:guide>
        <p15:guide id="43" orient="horz" pos="3061">
          <p15:clr>
            <a:srgbClr val="F26B43"/>
          </p15:clr>
        </p15:guide>
        <p15:guide id="44" orient="horz" pos="3288">
          <p15:clr>
            <a:srgbClr val="F26B43"/>
          </p15:clr>
        </p15:guide>
        <p15:guide id="45" orient="horz" pos="3515">
          <p15:clr>
            <a:srgbClr val="F26B43"/>
          </p15:clr>
        </p15:guide>
        <p15:guide id="46" orient="horz" pos="3742">
          <p15:clr>
            <a:srgbClr val="F26B43"/>
          </p15:clr>
        </p15:guide>
        <p15:guide id="47" orient="horz" pos="3968">
          <p15:clr>
            <a:srgbClr val="F26B43"/>
          </p15:clr>
        </p15:guide>
        <p15:guide id="48" orient="horz" pos="4195">
          <p15:clr>
            <a:srgbClr val="F26B43"/>
          </p15:clr>
        </p15:guide>
        <p15:guide id="49" orient="horz" pos="4422">
          <p15:clr>
            <a:srgbClr val="F26B43"/>
          </p15:clr>
        </p15:guide>
        <p15:guide id="50" orient="horz" pos="46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s://funduszeue.lubelskie.pl/media/wspolne/ksiega-wizualizacji-marki-fundusze-europejskie/logotypy-fundusze-europejskie-dla-lubelskiego-2021-2027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s://funduszeue.lubelskie.pl/media/wspolne/ksiega-wizualizacji-marki-fundusze-europejskie/logotypy-fundusze-europejskie-dla-lubelskiego-2021-2027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uszeue.lubelskie.pl/poradniki/fundusze-europejskie-dla-lubelskiego-2021-2027/komunikacja-i-widocznosc/ksiega-tozsamosci-wizualnej-dla-marki-fundusze-europejskie-2021-2027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uszeue.lubelskie.pl/media/wspolne/komunikacja-i-widocznosc/wzor-naklejki-promocyjnej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s://funduszeue.lubelskie.pl/media/wspolne/komunikacja-i-widocznosc/wzory-tablic-promocyjnych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duszeeuropejskie.gov.pl/media/118408/Tablice_kilka_projektow_z_FE.zip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uszeue.lubelskie.pl/poradniki/fundusze-europejskie-dla-lubelskiego-2021-2027/komunikacja-i-widocznosc/podrecznik-wnioskodawcy-i-beneficjenta-funduszy-europejskich-na-lata-2021-2027-w-zakresie-informacji-i-promocji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hyperlink" Target="https://funduszeue.lubelskie.pl/poradniki/fundusze-europejskie-dla-lubelskiego-2021-2027/komunikacja-i-widocznosc/abc-promocji-projektu-w-lawp/" TargetMode="External"/><Relationship Id="rId4" Type="http://schemas.openxmlformats.org/officeDocument/2006/relationships/hyperlink" Target="https://eur-lex.europa.eu/legal-content/PL/TXT/?uri=CELEX:32021R1060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padotacji.gov.pl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s://funduszeue.lubelskie.pl/media/wspolne/komunikacja-i-widocznosc/wzor-plakatu-promocyjnego-a3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ih.gov.pl/marka-polskiej-gospodarki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Relationship Id="rId4" Type="http://schemas.openxmlformats.org/officeDocument/2006/relationships/hyperlink" Target="mailto:lawp@lubelskie.p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4DCAC-3E67-5099-82B2-0FC1A86C2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>
            <a:extLst>
              <a:ext uri="{FF2B5EF4-FFF2-40B4-BE49-F238E27FC236}">
                <a16:creationId xmlns:a16="http://schemas.microsoft.com/office/drawing/2014/main" id="{003BBFBD-B6C7-2FB1-EA34-CF1373E35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" y="0"/>
            <a:ext cx="12184573" cy="6858000"/>
          </a:xfrm>
          <a:prstGeom prst="rect">
            <a:avLst/>
          </a:prstGeom>
        </p:spPr>
      </p:pic>
      <p:sp>
        <p:nvSpPr>
          <p:cNvPr id="13" name="Tytuł 12">
            <a:extLst>
              <a:ext uri="{FF2B5EF4-FFF2-40B4-BE49-F238E27FC236}">
                <a16:creationId xmlns:a16="http://schemas.microsoft.com/office/drawing/2014/main" id="{DF924B75-CA0A-5D0A-4510-C296611A03B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40269" y="2194305"/>
            <a:ext cx="8493866" cy="193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ABC Promocji Projektu w LAWP</a:t>
            </a:r>
            <a:b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Fundusze Europejskie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 Lubelskiego 2021-2027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B0DDCDD-7EB7-5822-37FE-BDE0EE00B29A}"/>
              </a:ext>
            </a:extLst>
          </p:cNvPr>
          <p:cNvSpPr txBox="1"/>
          <p:nvPr/>
        </p:nvSpPr>
        <p:spPr>
          <a:xfrm>
            <a:off x="6096000" y="4561207"/>
            <a:ext cx="47266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30.06.2026 r.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F1FBF07-6922-9718-492C-D64A2EBF6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26D8-9DAC-44AE-A9FD-0EC949CD68D6}" type="slidenum">
              <a:rPr lang="pl-PL" smtClean="0"/>
              <a:t>1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34E6C6D-507A-95A2-9F13-D41CD64E8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716" y="5573892"/>
            <a:ext cx="8743284" cy="926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78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8A7D4-BAE3-5627-1076-C14C2B09E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E7FEB30-62D3-A63C-05D5-DA3EF8E55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7031" y="465769"/>
            <a:ext cx="10626140" cy="169458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AEF35DD0-32CA-F03A-48FA-D5ED98E371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49" y="528230"/>
            <a:ext cx="9992550" cy="15696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Zestawienie znaków dla programu </a:t>
            </a:r>
            <a:br>
              <a:rPr kumimoji="0" lang="pl-PL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Fundusze Europejskie dla Lubelskiego 2021-2027</a:t>
            </a:r>
            <a:br>
              <a:rPr kumimoji="0" lang="pl-PL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wariant </a:t>
            </a:r>
            <a:r>
              <a:rPr kumimoji="0" lang="pl-PL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pełnokolorowy</a:t>
            </a:r>
            <a:endParaRPr kumimoji="0" lang="pl-PL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A43FBA9-59E0-104A-371E-9A4B220C6ADA}"/>
              </a:ext>
            </a:extLst>
          </p:cNvPr>
          <p:cNvSpPr txBox="1"/>
          <p:nvPr/>
        </p:nvSpPr>
        <p:spPr>
          <a:xfrm>
            <a:off x="675201" y="2428439"/>
            <a:ext cx="10346140" cy="879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Znak barw RP występuje wyłącznie w wersji </a:t>
            </a:r>
            <a:r>
              <a:rPr lang="pl-PL" sz="1800" i="0" u="none" strike="noStrike" baseline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pełnokolorowej</a:t>
            </a: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Dlatego </a:t>
            </a:r>
            <a:r>
              <a:rPr lang="pl-PL" sz="1800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zestawienie znaków FE, znaku barw RP i znaku UE zawsze występuje w wersji </a:t>
            </a:r>
            <a:r>
              <a:rPr lang="pl-PL" sz="1800" b="1" i="0" u="none" strike="noStrike" baseline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pełnokolorowej</a:t>
            </a:r>
            <a:r>
              <a:rPr lang="pl-PL" sz="1800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pl-PL" dirty="0">
              <a:latin typeface="Open Sans" panose="020B0606030504020204" pitchFamily="34" charset="0"/>
            </a:endParaRPr>
          </a:p>
        </p:txBody>
      </p:sp>
      <p:pic>
        <p:nvPicPr>
          <p:cNvPr id="7" name="Obraz 6" descr="Pełnokolorowy zestaw znaków dla programu Fundusze Europejskie dla Lubelskiego 2021- 2027">
            <a:extLst>
              <a:ext uri="{FF2B5EF4-FFF2-40B4-BE49-F238E27FC236}">
                <a16:creationId xmlns:a16="http://schemas.microsoft.com/office/drawing/2014/main" id="{ABD0366E-5F89-B6F5-C456-19DE74034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6" y="3749851"/>
            <a:ext cx="9992550" cy="106288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EF36281-804A-9937-A835-8CD00E1893A6}"/>
              </a:ext>
            </a:extLst>
          </p:cNvPr>
          <p:cNvSpPr txBox="1"/>
          <p:nvPr/>
        </p:nvSpPr>
        <p:spPr>
          <a:xfrm>
            <a:off x="630409" y="5405838"/>
            <a:ext cx="9992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 do pobrania </a:t>
            </a: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Logotypów programu Fundusze Europejskie dla Lubelskiego 2021-2027</a:t>
            </a:r>
            <a:endParaRPr lang="pl-PL" sz="1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7A4032A-347E-54C8-C9DF-06424AEEB5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5154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293ED61-C874-9494-F4EF-F3719543F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9159" y="572659"/>
            <a:ext cx="10282182" cy="121770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4666B8CF-3D1B-B8CF-9E7B-83210D98BD0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1299" y="712088"/>
            <a:ext cx="10180042" cy="93884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200" i="0" u="none" strike="noStrike" baseline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Pełnokolorowy</a:t>
            </a:r>
            <a:r>
              <a:rPr lang="pl-PL" sz="32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zestaw znaków musisz stosować</a:t>
            </a:r>
            <a:r>
              <a:rPr lang="pl-PL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32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następujących materiałów: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659E072-3483-5DE6-3B3C-BED7BA730E35}"/>
              </a:ext>
            </a:extLst>
          </p:cNvPr>
          <p:cNvSpPr txBox="1"/>
          <p:nvPr/>
        </p:nvSpPr>
        <p:spPr>
          <a:xfrm>
            <a:off x="739159" y="2068797"/>
            <a:ext cx="10282182" cy="3787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strony internetowe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publikacje elektroniczne np. materiały video, animacje, prezentacje, newslettery, mailing,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publikacje i materiały drukowane np. foldery, informatory, certyfikaty, zaświadczenia, dyplomy, zaproszenia, programy szkoleń, itp.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korespondencja drukowana, jeśli papier firmowy jest w wersji kolorowej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naklejki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materiały </a:t>
            </a:r>
            <a:r>
              <a:rPr lang="pl-PL" sz="1800" b="0" i="0" u="none" strike="noStrike" baseline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brandingowe</a:t>
            </a: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wystawowe np. baner, stand, </a:t>
            </a:r>
            <a:r>
              <a:rPr lang="pl-PL" sz="1800" b="0" i="0" u="none" strike="noStrike" baseline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roll-up</a:t>
            </a: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ścianki, namioty i stoiska wystawowe, billboardy itp.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materiały promocyjne tzw. gadżety. </a:t>
            </a:r>
            <a:endParaRPr lang="pl-PL" sz="18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0933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293ED61-C874-9494-F4EF-F3719543F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4478" y="514585"/>
            <a:ext cx="10466864" cy="19562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4666B8CF-3D1B-B8CF-9E7B-83210D98BD0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58294" y="699644"/>
            <a:ext cx="10072295" cy="15696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Zestawienie znaków dla programu Fundusze Europejskie dla Lubelskiego 2021-2027</a:t>
            </a:r>
            <a:br>
              <a:rPr kumimoji="0" lang="pl-PL" sz="320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320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wariant achromatyczny</a:t>
            </a:r>
          </a:p>
        </p:txBody>
      </p:sp>
      <p:pic>
        <p:nvPicPr>
          <p:cNvPr id="6" name="Obraz 5" descr="Monochromatyczny zestaw znaków dla programu Fundusze Europejskie dla Lubelskiego 2021- 2027">
            <a:extLst>
              <a:ext uri="{FF2B5EF4-FFF2-40B4-BE49-F238E27FC236}">
                <a16:creationId xmlns:a16="http://schemas.microsoft.com/office/drawing/2014/main" id="{1DA3C582-BEB7-CD2F-44D9-6B5069F66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09" y="3106533"/>
            <a:ext cx="8851673" cy="1241153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/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659E072-3483-5DE6-3B3C-BED7BA730E35}"/>
              </a:ext>
            </a:extLst>
          </p:cNvPr>
          <p:cNvSpPr txBox="1"/>
          <p:nvPr/>
        </p:nvSpPr>
        <p:spPr>
          <a:xfrm>
            <a:off x="840194" y="4988645"/>
            <a:ext cx="11351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 do pobrania </a:t>
            </a: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Logotypów programu Fundusze Europejskie dla Lubelskiego 2021-2027</a:t>
            </a:r>
            <a:endParaRPr lang="pl-PL" sz="1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33026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5A05E-0413-C7D2-2E26-B72E48D30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72B492C-87E3-037B-FC14-71F5F8721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9471" y="582909"/>
            <a:ext cx="10342207" cy="133344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6EFBFA1E-FA3A-1248-4913-F2D4FF4BCAE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40322" y="780269"/>
            <a:ext cx="9422033" cy="9387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2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Achromatycznych zestawień znaków (bez znaku barw RP) możesz użyć, jeżeli: </a:t>
            </a:r>
            <a:r>
              <a:rPr lang="pl-PL" sz="2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5C42077-71C1-D543-0A8A-39BB7AF25DE9}"/>
              </a:ext>
            </a:extLst>
          </p:cNvPr>
          <p:cNvSpPr txBox="1"/>
          <p:nvPr/>
        </p:nvSpPr>
        <p:spPr>
          <a:xfrm>
            <a:off x="801410" y="2258966"/>
            <a:ext cx="10589179" cy="3449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ma ogólnodostępnych możliwości technicznych zastosowania oznaczeń </a:t>
            </a:r>
            <a:r>
              <a:rPr lang="pl-PL" sz="1800" b="0" i="0" u="none" strike="noStrike" baseline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pełnokolorowych</a:t>
            </a: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ze względu np. na materiał jak kamień, mosiądz, brąz lub jeżeli zastosowanie technik </a:t>
            </a:r>
            <a:r>
              <a:rPr lang="pl-PL" sz="1800" b="0" i="0" u="none" strike="noStrike" baseline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pełnokolorowych</a:t>
            </a: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znacznie podniosłoby koszty,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zastosowanie wersji </a:t>
            </a:r>
            <a:r>
              <a:rPr lang="pl-PL" sz="1800" b="0" i="0" u="none" strike="noStrike" baseline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pełnokolorowych</a:t>
            </a: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nie jest możliwe ze względu na charakter otoczenia (miejsce kultu lub zabytek),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materiały z założenia występują w wersji achromatycznej, np. korespondencja drukowana (jeśli papier firmowy jest wykonany w wersji achromatycznej), dokumentacja projektowa (np. dokumenty przetargowe, umowy, ogłoszenia, opisy stanowisk pracy).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B62BFA0-7F5E-5979-93A9-E85F9F689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6675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F34A2-5C3D-A6CE-7D1F-672FA3A84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5F19B6B-875C-F555-335A-6E97105F7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3116" y="631318"/>
            <a:ext cx="4542816" cy="98543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1D69A137-5513-8C86-10DC-C789D605C5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97204" y="831649"/>
            <a:ext cx="3667791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3200" dirty="0"/>
              <a:t>Wielkość znaków</a:t>
            </a:r>
            <a:endParaRPr kumimoji="0" lang="pl-PL" sz="320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347B472-2655-2D2B-B307-2926918C07B7}"/>
              </a:ext>
            </a:extLst>
          </p:cNvPr>
          <p:cNvSpPr txBox="1"/>
          <p:nvPr/>
        </p:nvSpPr>
        <p:spPr>
          <a:xfrm>
            <a:off x="956925" y="1817087"/>
            <a:ext cx="9743500" cy="4096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pl-PL" sz="1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Jeśli w zestawieniu lub na materiale występują inne znaki dodatkowe (logo), to nie mogą być one większe </a:t>
            </a: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(mierzone wysokością lub szerokością) </a:t>
            </a:r>
            <a:r>
              <a:rPr lang="pl-PL" sz="1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 flagi </a:t>
            </a: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(symbolu) </a:t>
            </a:r>
            <a:r>
              <a:rPr lang="pl-PL" sz="1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Unii Europejskiej. </a:t>
            </a: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Nawet, jeśli te znaki występują na innych nośnikach, również nie mogą być większe od flagi (symbolu) Unii Europejskiej.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zestawienia znaków w układzie poziomym, inne znaki dodatkowe (logo) nie mogą przekraczać swoją wysokością flagi (symbolu) UE i znaku barw RP.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Zasady dotyczące rozmiaru i położenia znaków dodatkowych w zestawieniu znaków znajdziesz w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Księga Tożsamości Wizualnej dla marki Fundusze Europejskie 2021 – 2027 | Fundusze Europejskie dla Lubelskiego 2021-2027</a:t>
            </a:r>
            <a:r>
              <a:rPr lang="pl-PL" sz="1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598DA92-2C75-7EC7-961B-7BDF0FEEB8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932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293ED61-C874-9494-F4EF-F3719543F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3644" y="386077"/>
            <a:ext cx="10783380" cy="10501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4666B8CF-3D1B-B8CF-9E7B-83210D98BD0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2571" y="388801"/>
            <a:ext cx="8929992" cy="1077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Lista sprawdzająca: działania informacyjne i promocyjne, które musisz przeprowadzić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15</a:t>
            </a:fld>
            <a:endParaRPr lang="pl-PL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A216010-FFE1-8283-FDC6-3A7F6CD0D5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53644" y="1654986"/>
            <a:ext cx="1108471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działania informacyjne i dokumenty oznaczaj ciągiem znaków </a:t>
            </a:r>
            <a:r>
              <a:rPr lang="pl-PL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pl-PL" sz="1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obligatoryjnie!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umieszczaj </a:t>
            </a: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naklejki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 zakupionym lub powstałym sprzęcie </a:t>
            </a:r>
            <a:r>
              <a:rPr lang="pl-PL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pl-PL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obligatoryjnie!</a:t>
            </a:r>
            <a:endParaRPr lang="pl-PL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opis projektu umieść w mediach społecznościowych </a:t>
            </a:r>
            <a:r>
              <a:rPr lang="pl-PL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pl-PL" sz="1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obligatoryjnie!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opis projektu umieść na stronie internetowej </a:t>
            </a:r>
            <a:r>
              <a:rPr lang="pl-PL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pl-PL" sz="1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jeśli </a:t>
            </a:r>
            <a:r>
              <a:rPr lang="pl-PL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masz stronę internetową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oznacz miejsce realizacji projektu 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plakat</a:t>
            </a: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informacyjny lub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</a:t>
            </a: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ablica informacyjna </a:t>
            </a:r>
            <a:r>
              <a:rPr lang="pl-PL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pl-PL" sz="1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obligatoryjnie! </a:t>
            </a:r>
            <a:endParaRPr lang="pl-PL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zorganizuj wydarzenie lub działanie informacyjno-promocyjne </a:t>
            </a: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(jeśli całkowita wartość projektu przekracza 10 mln euro)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informuj LAWP o ważnych etapach w projekcie i planowanych wydarzeniach informacyjnych i promocyjnych </a:t>
            </a: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(jeśli całkowita wartość projektu przekracza 5 mln euro)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dokumentuj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działania informacyjne i promocyjne </a:t>
            </a:r>
            <a:r>
              <a:rPr lang="pl-PL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pl-PL" sz="1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obligatoryjnie!</a:t>
            </a:r>
          </a:p>
          <a:p>
            <a:pPr marL="285750" indent="-285750">
              <a:buBlip>
                <a:blip r:embed="rId3"/>
              </a:buBlip>
            </a:pPr>
            <a:endParaRPr lang="pl-PL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749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C0B8ABF-861B-1800-03F5-5E0DE0284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3013" y="330097"/>
            <a:ext cx="8483767" cy="113879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id="{74FE9C74-2587-2FBE-46FF-6DAAEA6537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3013" y="607108"/>
            <a:ext cx="8407698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320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Działania informacyjne i dokumenty 1/2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16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983AD4F-E6F5-BD66-3FCC-D7817218FACB}"/>
              </a:ext>
            </a:extLst>
          </p:cNvPr>
          <p:cNvSpPr txBox="1"/>
          <p:nvPr/>
        </p:nvSpPr>
        <p:spPr>
          <a:xfrm>
            <a:off x="493013" y="1745904"/>
            <a:ext cx="10528328" cy="4280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Oznakuj </a:t>
            </a: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dokumenty związane z realizacją projektu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które podajesz do wiadomości publicznej, np. dokumentację przetargową, ogłoszenia, analizy, raporty, wzory umów, wzory wniosków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Umieść trwałe </a:t>
            </a: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naklejki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 produktach, sprzęcie, pojazdach, aparaturze itp.,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Oznakuj </a:t>
            </a: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dokumenty i materiały dla osób, podmiotów uczestniczących w projekcie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np. zaświadczenia, certyfikaty, materiałach informacyjnych, programy szkoleń, listy obecności, prezentacje multimedialne, umowy oraz kierowanej do nich korespondencji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Oznakuj </a:t>
            </a: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działania informacyjne i promocyjne 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np. e-publikacje, ulotki, broszury, publikacje, notatki prasowe, strony internetowe, newslettery, mailingi, materiały filmowe, materiały promocyjne, konferencje, spotkania</a:t>
            </a:r>
          </a:p>
        </p:txBody>
      </p:sp>
    </p:spTree>
    <p:extLst>
      <p:ext uri="{BB962C8B-B14F-4D97-AF65-F5344CB8AC3E}">
        <p14:creationId xmlns:p14="http://schemas.microsoft.com/office/powerpoint/2010/main" val="3181520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EA3370E-5C94-33FF-9AFA-E745810A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4758" y="402476"/>
            <a:ext cx="8483767" cy="113879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id="{74FE9C74-2587-2FBE-46FF-6DAAEA6537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6740" y="710264"/>
            <a:ext cx="8431966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320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Działania informacyjne i dokumenty 2/2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DCAE165-6A3E-2736-0311-F81418C9E8F2}"/>
              </a:ext>
            </a:extLst>
          </p:cNvPr>
          <p:cNvSpPr txBox="1"/>
          <p:nvPr/>
        </p:nvSpPr>
        <p:spPr>
          <a:xfrm>
            <a:off x="686740" y="1671953"/>
            <a:ext cx="10957269" cy="3252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Znak Funduszy Europejskich, znak barw RP oraz znak Unii Europejskiej muszą być zawsze umieszczone w widocznym miejscu materiału lub dokumentu. Dla spełnienia tego warunku wystarczy, jeśli np. pierwsza strona dokumentu zostanie oznaczona zestawieniem znaków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UWAGA: Oznaczenie nie musi pojawić się na dokumentach, których ze względu na ich specyfikę nie można zmieniać i ingerować w ich wzory, np. z powodu obowiązującego prawa (</a:t>
            </a:r>
            <a:r>
              <a:rPr lang="pl-PL" b="0" i="0" u="none" strike="noStrike" baseline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np.certyfikaty</a:t>
            </a:r>
            <a:r>
              <a:rPr lang="pl-PL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etc.)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LAWP przygotował szablony dokumentów niezbędnych do realizacji projektu, w tym wzór opisu 1 i 2 strony dowodu księgowego, które zawierają kolorowe logotypy !</a:t>
            </a:r>
          </a:p>
        </p:txBody>
      </p:sp>
    </p:spTree>
    <p:extLst>
      <p:ext uri="{BB962C8B-B14F-4D97-AF65-F5344CB8AC3E}">
        <p14:creationId xmlns:p14="http://schemas.microsoft.com/office/powerpoint/2010/main" val="1271622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8172542-66EB-0429-C3A0-27B78B398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2216" y="339006"/>
            <a:ext cx="8483767" cy="113879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35E4E228-FDE6-DA29-FD89-D61CAA371C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1079" y="530373"/>
            <a:ext cx="7722300" cy="759402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Naklejki dla beneficjentów LAWP </a:t>
            </a:r>
            <a:br>
              <a:rPr lang="pl-PL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zakup współfinansowany (1/2)</a:t>
            </a:r>
          </a:p>
        </p:txBody>
      </p:sp>
      <p:pic>
        <p:nvPicPr>
          <p:cNvPr id="9" name="Obraz 8" descr="Szablon Naklejki dla Beneficjentów LAWP- szablon numer 1 ">
            <a:extLst>
              <a:ext uri="{FF2B5EF4-FFF2-40B4-BE49-F238E27FC236}">
                <a16:creationId xmlns:a16="http://schemas.microsoft.com/office/drawing/2014/main" id="{13B893D1-A396-07C8-C7AF-628A26A8A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17" y="1672509"/>
            <a:ext cx="5765177" cy="3107737"/>
          </a:xfrm>
          <a:prstGeom prst="rect">
            <a:avLst/>
          </a:prstGeom>
        </p:spPr>
      </p:pic>
      <p:pic>
        <p:nvPicPr>
          <p:cNvPr id="8" name="Obraz 7" descr="Szablon Naklejki dla Beneficjentów LAWP- szablon numer 2  ">
            <a:extLst>
              <a:ext uri="{FF2B5EF4-FFF2-40B4-BE49-F238E27FC236}">
                <a16:creationId xmlns:a16="http://schemas.microsoft.com/office/drawing/2014/main" id="{BEFFAB9C-0F76-B853-C984-8E7DA9909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13" y="1669169"/>
            <a:ext cx="5734163" cy="309441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27E4478-DE9A-0411-7D74-31238BFEEF8B}"/>
              </a:ext>
            </a:extLst>
          </p:cNvPr>
          <p:cNvSpPr txBox="1"/>
          <p:nvPr/>
        </p:nvSpPr>
        <p:spPr>
          <a:xfrm>
            <a:off x="154682" y="4827713"/>
            <a:ext cx="11970261" cy="1710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Naklejki </a:t>
            </a:r>
            <a:r>
              <a:rPr lang="pl-PL" sz="1800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umieść na powstałych lub zakupionych w projekcie: </a:t>
            </a:r>
            <a:endParaRPr lang="pl-PL" sz="1800" b="0" i="0" u="none" strike="noStrike" baseline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a) sprzętach, maszynach, urządzeniach np. maszyny produkcyjne, laboratoryjne, komputery, tablety, drukarki</a:t>
            </a:r>
          </a:p>
          <a:p>
            <a:pPr>
              <a:lnSpc>
                <a:spcPct val="150000"/>
              </a:lnSpc>
            </a:pP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środkach transportu np. samochodach, radiowozach, tramwajach, autobusach, wagonach kolejowych</a:t>
            </a:r>
          </a:p>
          <a:p>
            <a:pPr>
              <a:lnSpc>
                <a:spcPct val="150000"/>
              </a:lnSpc>
            </a:pPr>
            <a:r>
              <a:rPr lang="pl-PL" sz="18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c) aparaturze np. laboratoryjnej, medycznej, itp.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98414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75B12561-CCD7-4304-73B6-31AF0A8CA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079692"/>
            <a:ext cx="4672584" cy="57715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8172542-66EB-0429-C3A0-27B78B398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5997" y="277716"/>
            <a:ext cx="8362438" cy="113879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35E4E228-FDE6-DA29-FD89-D61CAA371C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0599" y="467413"/>
            <a:ext cx="7964022" cy="759402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Naklejki dla beneficjentów LAWP </a:t>
            </a:r>
            <a:br>
              <a:rPr lang="pl-PL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zakup współfinansowany (2/2)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45CBE4F-A1D6-3161-C259-94B95BD56F40}"/>
              </a:ext>
            </a:extLst>
          </p:cNvPr>
          <p:cNvSpPr txBox="1"/>
          <p:nvPr/>
        </p:nvSpPr>
        <p:spPr>
          <a:xfrm>
            <a:off x="265996" y="1477616"/>
            <a:ext cx="11749220" cy="4992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Beneficjenci LAWP w Lublinie realizując swoje projekty korzystają wyłącznie z naklejek z napisem </a:t>
            </a: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„Zakup współfinansowany ze środków Unii Europejskiej”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umieszczaj naklejek na przedmiotach użytku codziennego, których znaczenie ma charakter pomocniczy/ dodatkowy w projekcie np. meble, akcesoria biurowe, np. lampki biurkowe, drobne elementy wyposażenia, np. wieszaki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Rozmiar i materiał naklejki </a:t>
            </a:r>
            <a:r>
              <a:rPr lang="pl-PL" b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powinien być dostosowany do powierzchni lub sprzętu, na którym zostanie umieszczona. Jeśli wielkość powierzchni to umożliwia, najmniejszy rozmiar naklejki to ok. </a:t>
            </a:r>
            <a:r>
              <a:rPr lang="pl-PL" b="1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cm </a:t>
            </a:r>
            <a:r>
              <a:rPr lang="pl-PL" b="1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 8 cm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Naklej je </a:t>
            </a:r>
            <a:r>
              <a:rPr lang="pl-PL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dobrze widocznym miejscu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Naklejki umieść przed rozpoczęciem użytkowania sprzętów. Muszą być widoczne przez cały okres użytkowania.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Wzór naklejki jest obowiązkowy, tj. nie można go modyfikować, dodawać/ usuwać znaków.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 do pobrania wzoru </a:t>
            </a: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Naklejek</a:t>
            </a:r>
            <a:endParaRPr lang="pl-PL" b="1" i="0" u="none" strike="noStrike" baseline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8402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32E71F5-34B0-AC53-C5ED-AD112A3C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4796" y="906830"/>
            <a:ext cx="6726980" cy="449727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14" name="Tytuł 13">
            <a:extLst>
              <a:ext uri="{FF2B5EF4-FFF2-40B4-BE49-F238E27FC236}">
                <a16:creationId xmlns:a16="http://schemas.microsoft.com/office/drawing/2014/main" id="{C1CC66D3-B097-049E-F265-9ED6E5B912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40997" y="1149751"/>
            <a:ext cx="5677833" cy="11848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Dlaczego musisz informować o projektach?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F65DEF1-3500-4B89-CFA6-50F85FC61CE6}"/>
              </a:ext>
            </a:extLst>
          </p:cNvPr>
          <p:cNvSpPr txBox="1"/>
          <p:nvPr/>
        </p:nvSpPr>
        <p:spPr>
          <a:xfrm>
            <a:off x="997695" y="2512346"/>
            <a:ext cx="5964436" cy="254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Obywatele Unii Europejskiej mają prawo do wiedzy, w jaki sposób są inwestowane jej zasoby finansowe. UE wymaga więc informowania opinii publicznej oraz osób i podmiotów uczestniczących w projekcie o tym, że dane przedsięwzięcie było możliwe m.in. dzięki unijnej pomocy.</a:t>
            </a:r>
            <a:endParaRPr lang="pl-PL" b="1" dirty="0">
              <a:solidFill>
                <a:schemeClr val="accent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0C0E3C7-BFC6-9006-9EEA-244858295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414" y="5885639"/>
            <a:ext cx="5468586" cy="359695"/>
          </a:xfrm>
          <a:prstGeom prst="rect">
            <a:avLst/>
          </a:prstGeom>
        </p:spPr>
      </p:pic>
      <p:pic>
        <p:nvPicPr>
          <p:cNvPr id="9" name="Obraz 8" descr="obraz abstrakcyjny. ręka trzyma lornetkę.">
            <a:extLst>
              <a:ext uri="{FF2B5EF4-FFF2-40B4-BE49-F238E27FC236}">
                <a16:creationId xmlns:a16="http://schemas.microsoft.com/office/drawing/2014/main" id="{13981B9E-B5B3-569B-5E98-6502933E6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16"/>
          <a:stretch/>
        </p:blipFill>
        <p:spPr>
          <a:xfrm>
            <a:off x="7822802" y="1133479"/>
            <a:ext cx="3524626" cy="3985085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794A037-B5E5-F627-6485-F6D6ED711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27599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8172542-66EB-0429-C3A0-27B78B398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9833" y="536383"/>
            <a:ext cx="9113564" cy="129458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35E4E228-FDE6-DA29-FD89-D61CAA371C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682" y="803975"/>
            <a:ext cx="8709867" cy="759402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Oznakowanie strony internetowej i profilu </a:t>
            </a:r>
            <a:br>
              <a:rPr lang="pl-PL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mediach społecznościowych (1/2)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997CA25-6743-8BBF-4AA1-1F753FB2A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9833" y="2098560"/>
            <a:ext cx="11336942" cy="36934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45CBE4F-A1D6-3161-C259-94B95BD56F40}"/>
              </a:ext>
            </a:extLst>
          </p:cNvPr>
          <p:cNvSpPr txBox="1"/>
          <p:nvPr/>
        </p:nvSpPr>
        <p:spPr>
          <a:xfrm>
            <a:off x="436565" y="2266636"/>
            <a:ext cx="10965467" cy="3357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Jeśli posiadasz oficjalną stronę internetową, musisz zamieścić na niej opis projektu i logotypy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Obligatoryjnie opis projektu i logotypy umieść na profilu w mediach społecznościowych.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Jeżeli nie posiadasz oficjalnego profilu firmy w mediach społecznościowych, musisz go założyć!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70328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9D5B3-3340-46C1-EF36-70F23B5CC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F2E5806-AC9C-9453-9D1A-696B3B22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-2" y="291474"/>
            <a:ext cx="6967730" cy="98508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BA9907C-80D2-0887-B865-8C68500B46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3083" y="326438"/>
            <a:ext cx="6500910" cy="759402"/>
          </a:xfrm>
        </p:spPr>
        <p:txBody>
          <a:bodyPr>
            <a:noAutofit/>
          </a:bodyPr>
          <a:lstStyle/>
          <a:p>
            <a:r>
              <a:rPr lang="pl-PL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Oznakowanie strony internetowej i profilu </a:t>
            </a:r>
            <a:br>
              <a:rPr lang="pl-PL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mediach społecznościowych (2/2)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E488E13-80AB-C063-11C2-1DB4A42E2108}"/>
              </a:ext>
            </a:extLst>
          </p:cNvPr>
          <p:cNvSpPr txBox="1"/>
          <p:nvPr/>
        </p:nvSpPr>
        <p:spPr>
          <a:xfrm>
            <a:off x="293083" y="1415845"/>
            <a:ext cx="11434926" cy="5034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zawiera opis projektu?</a:t>
            </a:r>
            <a:endParaRPr lang="pl-PL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pl-PL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tytuł projektu lub jego skróconą nazwę (maksymalnie 150 znaków), 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pl-PL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podkreślenie faktu otrzymania wsparcia finansowego z Unii Europejskiej czyli właściwe oznakowanie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pl-PL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zadania, działania, które będą realizowane w projekcie (opis, co zostanie zrobione, zakupione etc.), 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pl-PL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grupy docelowe (do kogo skierowany jest projekt, kto z niego skorzysta), 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pl-PL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 lub cele projektu, 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pl-PL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efekty, rezultaty projektu (jeśli opis zadań, działań nie zawiera opisu efektów, rezultatów), 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pl-PL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wartość projektu (całkowity koszt projektu), 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pl-PL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wysokość wkładu Funduszy Europejskich, 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pl-PL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Dodatkowo tylko w mediach społecznościowych umieść h</a:t>
            </a:r>
            <a:r>
              <a:rPr lang="pl-PL" b="1" i="0" u="none" strike="noStrike" baseline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asztagi </a:t>
            </a:r>
            <a:r>
              <a:rPr lang="pl-PL" b="0" i="0" u="none" strike="noStrike" baseline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pl-PL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#FunduszeUE lub #FunduszeEuropejskie.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83D3C30-FCC7-3C33-3C97-8C40D18B7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56508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8172542-66EB-0429-C3A0-27B78B398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267463"/>
            <a:ext cx="12078878" cy="58094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35E4E228-FDE6-DA29-FD89-D61CAA371C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122" y="329230"/>
            <a:ext cx="11789977" cy="519182"/>
          </a:xfrm>
        </p:spPr>
        <p:txBody>
          <a:bodyPr>
            <a:noAutofit/>
          </a:bodyPr>
          <a:lstStyle/>
          <a:p>
            <a:r>
              <a:rPr lang="pl-PL" sz="2600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Przykładowy opis projektu na stronę internetową i profilu w </a:t>
            </a:r>
            <a:r>
              <a:rPr lang="pl-PL" sz="2600" b="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</a:t>
            </a:r>
            <a:r>
              <a:rPr lang="pl-PL" sz="2600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mediach: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9529051-2C22-B01F-DCE2-219E3ADAAA26}"/>
              </a:ext>
            </a:extLst>
          </p:cNvPr>
          <p:cNvSpPr txBox="1"/>
          <p:nvPr/>
        </p:nvSpPr>
        <p:spPr>
          <a:xfrm>
            <a:off x="288898" y="926095"/>
            <a:ext cx="1161420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Firma X uzyskała dotację z Unii Europejskiej na projekt „Nowoczesna produkcja w firmie X – wdrażamy </a:t>
            </a:r>
            <a:r>
              <a:rPr lang="pl-PL" sz="1700" i="0" u="none" strike="noStrike" baseline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ekoprojektowanie</a:t>
            </a:r>
            <a: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oprogramowanie do prototypowania nowych produktów”. </a:t>
            </a:r>
          </a:p>
        </p:txBody>
      </p:sp>
      <p:pic>
        <p:nvPicPr>
          <p:cNvPr id="7" name="Obraz 6" descr="Pełnokolorowy zestaw znaków dla programu Fundusze Europejskie dla Lubelskiego 2021- 2027">
            <a:extLst>
              <a:ext uri="{FF2B5EF4-FFF2-40B4-BE49-F238E27FC236}">
                <a16:creationId xmlns:a16="http://schemas.microsoft.com/office/drawing/2014/main" id="{AF32BE95-9166-3F93-48E8-004E99CE6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522" y="1541648"/>
            <a:ext cx="9329175" cy="89668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451D51D-D767-4A5B-AAAE-7DB2B8B681E7}"/>
              </a:ext>
            </a:extLst>
          </p:cNvPr>
          <p:cNvSpPr txBox="1"/>
          <p:nvPr/>
        </p:nvSpPr>
        <p:spPr>
          <a:xfrm>
            <a:off x="402023" y="2438332"/>
            <a:ext cx="11789977" cy="4236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realizujemy, aby wzmocnić potencjał i wprowadzić innowacyjne rozwiązania w przedsiębiorstwie. </a:t>
            </a:r>
            <a:b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projekcie planujemy przeszkolić 10 projektantów produkcji w zakresie </a:t>
            </a:r>
            <a:r>
              <a:rPr lang="pl-PL" sz="1700" i="0" u="none" strike="noStrike" baseline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ekoprojektowania</a:t>
            </a:r>
            <a: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Kupimy</a:t>
            </a:r>
            <a:r>
              <a:rPr lang="pl-PL" sz="1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wdrożymy oprogramowanie, które ułatwi prototypowanie elementów konstrukcyjnych w branży budowlanej. </a:t>
            </a:r>
            <a:b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projektu korzystać będą pracownicy, którzy uczestniczą w procesach powstawania nowych produktów i osoby zarządzające innowacjami w przedsiębiorstwie X. </a:t>
            </a:r>
            <a:b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Docelowo z nowoczesnych elementów konstrukcyjnych w budownictwie, które zostaną wprowadzone na rynek, będą mogli korzystać klienci firmy w Polsce i za granicą. </a:t>
            </a:r>
            <a:b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Efektem projektu będzie usprawnienie procesu produkcji prototypów i wdrażania nowych produktów zaprojektowanych z poszanowaniem środowiska naturalnego i potrzeb społecznych. </a:t>
            </a:r>
            <a:endParaRPr lang="pl-PL" sz="17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500"/>
              </a:lnSpc>
            </a:pPr>
            <a:endParaRPr lang="pl-PL" sz="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500"/>
              </a:lnSpc>
            </a:pPr>
            <a: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Wartość projektu : </a:t>
            </a:r>
            <a:r>
              <a:rPr lang="pl-PL" sz="1700" i="0" u="none" strike="noStrike" baseline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xxxx</a:t>
            </a:r>
            <a: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zł </a:t>
            </a:r>
            <a:b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7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Wysokość wkładu z Funduszy Europejskich: xxx zł </a:t>
            </a:r>
          </a:p>
          <a:p>
            <a:pPr>
              <a:lnSpc>
                <a:spcPts val="2500"/>
              </a:lnSpc>
            </a:pPr>
            <a:r>
              <a:rPr lang="pl-PL" sz="17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Dodatkowo tylko w mediach społecznościowych umieść h</a:t>
            </a:r>
            <a:r>
              <a:rPr lang="pl-PL" sz="1700" b="1" i="0" u="none" strike="noStrike" baseline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asztagi </a:t>
            </a:r>
            <a:r>
              <a:rPr lang="pl-PL" sz="1700" b="0" i="0" u="none" strike="noStrike" baseline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pl-PL" sz="1700" b="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#FunduszeUE lub #FunduszeEuropejskie.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9913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484E3-C5FB-C169-C028-3EF2B4ECF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0C3E662-68E0-F9F5-4E63-16259D85D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785813"/>
            <a:ext cx="10358438" cy="101441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FCD9AFE-9D29-474F-4A70-1B3048F976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123" y="1080651"/>
            <a:ext cx="9676681" cy="519182"/>
          </a:xfrm>
        </p:spPr>
        <p:txBody>
          <a:bodyPr>
            <a:noAutofit/>
          </a:bodyPr>
          <a:lstStyle/>
          <a:p>
            <a:r>
              <a:rPr lang="pl-PL" sz="2600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Stosuj hasztagi #FunduszeUE lub #FunduszeEuropejskie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C9BC6D7-2DA2-7A43-F35D-DD57D2227134}"/>
              </a:ext>
            </a:extLst>
          </p:cNvPr>
          <p:cNvSpPr txBox="1"/>
          <p:nvPr/>
        </p:nvSpPr>
        <p:spPr>
          <a:xfrm>
            <a:off x="1160437" y="2575532"/>
            <a:ext cx="8212163" cy="1294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 przypadku wszelkich informacji o realizowanym projekcie, podawanych do wiadomości za pośrednictwem mediów społecznościowych, musisz stosować hasztagi: </a:t>
            </a:r>
            <a:r>
              <a:rPr lang="pl-PL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#FunduszeUE lub #FunduszeEuropejskie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5B82EE7-2491-32E7-C16C-7D5B779C8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64617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8172542-66EB-0429-C3A0-27B78B398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" y="267463"/>
            <a:ext cx="8305014" cy="96926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6EF05CD6-7250-0886-3510-AEB65B66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12" y="376831"/>
            <a:ext cx="6111043" cy="567261"/>
          </a:xfrm>
        </p:spPr>
        <p:txBody>
          <a:bodyPr>
            <a:noAutofit/>
          </a:bodyPr>
          <a:lstStyle/>
          <a:p>
            <a:r>
              <a:rPr lang="pl-PL" sz="2800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Oznacz stronę internetową powstałą w projekcie: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39C8CF7-8B36-1998-C2AF-2C796ED94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9186" y="1414759"/>
            <a:ext cx="10557277" cy="208036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C643E52-1E9C-F1EA-847F-5ADEC0472983}"/>
              </a:ext>
            </a:extLst>
          </p:cNvPr>
          <p:cNvSpPr txBox="1"/>
          <p:nvPr/>
        </p:nvSpPr>
        <p:spPr>
          <a:xfrm>
            <a:off x="354493" y="1574682"/>
            <a:ext cx="101837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Rozwiązanie 1 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samej górze strony, tj. w widocznym miejscu nad treścią, musi znaleźć się zestawienie znaków:</a:t>
            </a:r>
            <a:endParaRPr lang="pl-PL" dirty="0">
              <a:solidFill>
                <a:srgbClr val="002060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Obraz 9" descr="Pełnokolorowy zestaw znaków dla programu Fundusze Europejskie dla Lubelskiego 2021- 2027">
            <a:extLst>
              <a:ext uri="{FF2B5EF4-FFF2-40B4-BE49-F238E27FC236}">
                <a16:creationId xmlns:a16="http://schemas.microsoft.com/office/drawing/2014/main" id="{4BA6DBCF-0353-2D0B-0500-511F737B6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2" y="2399039"/>
            <a:ext cx="9876673" cy="94930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7D7DFB7-8CF1-EFE5-7989-0DF5BA2E7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9185" y="3848201"/>
            <a:ext cx="10557277" cy="237328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44A0873-B5B9-727C-1CC7-8BD20A51DAFC}"/>
              </a:ext>
            </a:extLst>
          </p:cNvPr>
          <p:cNvSpPr txBox="1"/>
          <p:nvPr/>
        </p:nvSpPr>
        <p:spPr>
          <a:xfrm>
            <a:off x="434612" y="3924276"/>
            <a:ext cx="10311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Rozwiązanie 2 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widocznym miejscu, na górze strony umieść znak UE w jednej z wersji:</a:t>
            </a:r>
          </a:p>
        </p:txBody>
      </p:sp>
      <p:pic>
        <p:nvPicPr>
          <p:cNvPr id="12" name="Obraz 11" descr="Obraz zawierający 3 możliwości logowania strony Internetowej beneficjenta">
            <a:extLst>
              <a:ext uri="{FF2B5EF4-FFF2-40B4-BE49-F238E27FC236}">
                <a16:creationId xmlns:a16="http://schemas.microsoft.com/office/drawing/2014/main" id="{BC5E7D01-937F-FA7D-E379-6E1D3F3C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09" y="4369683"/>
            <a:ext cx="8084699" cy="175001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9224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8172542-66EB-0429-C3A0-27B78B398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332506"/>
            <a:ext cx="7260880" cy="100907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6EF05CD6-7250-0886-3510-AEB65B66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76" y="428714"/>
            <a:ext cx="6315580" cy="567261"/>
          </a:xfrm>
        </p:spPr>
        <p:txBody>
          <a:bodyPr>
            <a:noAutofit/>
          </a:bodyPr>
          <a:lstStyle/>
          <a:p>
            <a:r>
              <a:rPr lang="pl-PL" sz="3200" b="0" dirty="0">
                <a:solidFill>
                  <a:srgbClr val="003399"/>
                </a:solidFill>
              </a:rPr>
              <a:t>Oznacz miejsce realizacji projektu – plakat lub tablica </a:t>
            </a:r>
            <a:endParaRPr lang="pl-PL" sz="3200" b="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95EC7FB-BDAA-C05F-B491-6155E030B810}"/>
              </a:ext>
            </a:extLst>
          </p:cNvPr>
          <p:cNvSpPr txBox="1"/>
          <p:nvPr/>
        </p:nvSpPr>
        <p:spPr>
          <a:xfrm>
            <a:off x="449361" y="1476362"/>
            <a:ext cx="10230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</a:rPr>
              <a:t>Twoje obowiązki związane z oznaczaniem miejsca realizacji projektu zależą od rodzaju projektu oraz całkowitego kosztu projektu.</a:t>
            </a:r>
            <a:endParaRPr lang="pl-PL" dirty="0">
              <a:solidFill>
                <a:srgbClr val="002060"/>
              </a:solidFill>
              <a:latin typeface="Open Sans" panose="020B0606030504020204" pitchFamily="34" charset="0"/>
            </a:endParaRPr>
          </a:p>
        </p:txBody>
      </p:sp>
      <p:graphicFrame>
        <p:nvGraphicFramePr>
          <p:cNvPr id="5" name="Tabela 6" descr="tabela przedstawia wytyczne do stosowania tablicy lub plakatu informacyjnego.">
            <a:extLst>
              <a:ext uri="{FF2B5EF4-FFF2-40B4-BE49-F238E27FC236}">
                <a16:creationId xmlns:a16="http://schemas.microsoft.com/office/drawing/2014/main" id="{F8327F1F-57F1-8222-A1E6-55E04AEC3C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0567377"/>
              </p:ext>
            </p:extLst>
          </p:nvPr>
        </p:nvGraphicFramePr>
        <p:xfrm>
          <a:off x="468468" y="2195930"/>
          <a:ext cx="10238518" cy="227886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6437299">
                  <a:extLst>
                    <a:ext uri="{9D8B030D-6E8A-4147-A177-3AD203B41FA5}">
                      <a16:colId xmlns:a16="http://schemas.microsoft.com/office/drawing/2014/main" val="127659112"/>
                    </a:ext>
                  </a:extLst>
                </a:gridCol>
                <a:gridCol w="3801219">
                  <a:extLst>
                    <a:ext uri="{9D8B030D-6E8A-4147-A177-3AD203B41FA5}">
                      <a16:colId xmlns:a16="http://schemas.microsoft.com/office/drawing/2014/main" val="3926189403"/>
                    </a:ext>
                  </a:extLst>
                </a:gridCol>
              </a:tblGrid>
              <a:tr h="967942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Tablica informacyjna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Plakat</a:t>
                      </a:r>
                    </a:p>
                    <a:p>
                      <a:pPr algn="ctr"/>
                      <a:r>
                        <a:rPr lang="pl-PL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informacyjny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940130"/>
                  </a:ext>
                </a:extLst>
              </a:tr>
              <a:tr h="131092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Całkowity koszt projektu powyżej 500 tys. EURO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Dotyczy infrastruktury, prac budowlanych, zakup sprzętu, inwestycje rzeczowe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Finansowany jest z EFRR lub Funduszu Spójności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 każdym pozostałym przypadku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9907659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343D5F5A-E3BA-BE7F-8650-3ACD5CBAED15}"/>
              </a:ext>
            </a:extLst>
          </p:cNvPr>
          <p:cNvSpPr txBox="1"/>
          <p:nvPr/>
        </p:nvSpPr>
        <p:spPr>
          <a:xfrm>
            <a:off x="449361" y="4626014"/>
            <a:ext cx="105719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</a:rPr>
              <a:t>Tablicę/ plakat umieść w miejscu realizacji projektu, np. tam, gdzie prowadzone są prace budowlane lub infrastrukturalne.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</a:rPr>
              <a:t>Wybierz miejsce dobrze widoczne i ogólnie dostępne, gdzie największa liczba osób będzie miała możliwość zapoznać się z treścią tablicy.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</a:rPr>
              <a:t>Jeśli prowadzisz prace w kilku lokalizacjach, należy ustawić kilka tablic/plakatów w kluczowych dla projektu miejscach.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6002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8172542-66EB-0429-C3A0-27B78B398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326438"/>
            <a:ext cx="5920966" cy="87212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6EF05CD6-7250-0886-3510-AEB65B66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82" y="513655"/>
            <a:ext cx="5127114" cy="567261"/>
          </a:xfrm>
        </p:spPr>
        <p:txBody>
          <a:bodyPr>
            <a:noAutofit/>
          </a:bodyPr>
          <a:lstStyle/>
          <a:p>
            <a:r>
              <a:rPr lang="pl-PL" sz="3200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Tablica informacyjna 1/2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E9FD6DF-BEBA-8E5C-5422-BBFA9B20E848}"/>
              </a:ext>
            </a:extLst>
          </p:cNvPr>
          <p:cNvSpPr txBox="1"/>
          <p:nvPr/>
        </p:nvSpPr>
        <p:spPr>
          <a:xfrm>
            <a:off x="1" y="1468547"/>
            <a:ext cx="4585648" cy="4190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Tablica informacyjna powinna stanąć</a:t>
            </a: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 podpisaniu umowy o dofinansowanie 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(maksymalnie </a:t>
            </a: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dwa miesiące od tej daty)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Tablica musi być wyeksponowana w okresie realizacji projektu oraz w okresie jego trwałości.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Wzór tablicy jest obowiązkowy, tzn. nie można go modyfikować, uzupełnij tylko treść we wskazanych polach.</a:t>
            </a:r>
            <a:endParaRPr lang="pl-PL" sz="1800" b="1" i="0" u="none" strike="noStrike" baseline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Obraz 16" descr="obraz przedstawia szablon tablicy informacyjnej właściwej dla beneficjentów programu fundusze europejskie dla Lubelskiego">
            <a:extLst>
              <a:ext uri="{FF2B5EF4-FFF2-40B4-BE49-F238E27FC236}">
                <a16:creationId xmlns:a16="http://schemas.microsoft.com/office/drawing/2014/main" id="{41DB3551-36DC-6B51-D588-1B10F04D4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30" y="1517707"/>
            <a:ext cx="7407505" cy="3723856"/>
          </a:xfrm>
          <a:prstGeom prst="rect">
            <a:avLst/>
          </a:prstGeom>
          <a:ln w="3175" cap="sq">
            <a:solidFill>
              <a:schemeClr val="tx1"/>
            </a:solidFill>
            <a:prstDash val="solid"/>
            <a:miter lim="800000"/>
          </a:ln>
          <a:effectLst/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9B0F693-D3B8-17E3-8997-175BE2A9A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5793798"/>
            <a:ext cx="5920966" cy="64058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36DA42E-AFE9-CFE7-3400-169CFBEFB6C0}"/>
              </a:ext>
            </a:extLst>
          </p:cNvPr>
          <p:cNvSpPr txBox="1"/>
          <p:nvPr/>
        </p:nvSpPr>
        <p:spPr>
          <a:xfrm>
            <a:off x="0" y="5929423"/>
            <a:ext cx="6112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 do pobrania 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szablonu tablicy informacyjnej 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5271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8172542-66EB-0429-C3A0-27B78B398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326438"/>
            <a:ext cx="5957180" cy="85051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6EF05CD6-7250-0886-3510-AEB65B66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74" y="508235"/>
            <a:ext cx="5127114" cy="567261"/>
          </a:xfrm>
        </p:spPr>
        <p:txBody>
          <a:bodyPr>
            <a:noAutofit/>
          </a:bodyPr>
          <a:lstStyle/>
          <a:p>
            <a:r>
              <a:rPr lang="pl-PL" sz="3200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Tablica informacyjna 2/2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E9FD6DF-BEBA-8E5C-5422-BBFA9B20E848}"/>
              </a:ext>
            </a:extLst>
          </p:cNvPr>
          <p:cNvSpPr txBox="1"/>
          <p:nvPr/>
        </p:nvSpPr>
        <p:spPr>
          <a:xfrm>
            <a:off x="499366" y="1257293"/>
            <a:ext cx="11193268" cy="5449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Tablica zawiera: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pl-PL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znak FE, znak UE oraz herb lub oficjalne logo promocyjne województwa 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pl-PL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nazwę beneficjenta,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pl-PL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tytuł projektu lub skrócony tytuł (tekst na maksymalnie 3 wiesze),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pl-PL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adres portalu www.mapadotacji.gov.pl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Wybór właściwego rozmiaru tablicy informacyjnej zależy od zakresu danego projektu, rodzaju projektu oraz lokalizacji tablicy. Jeżeli w projekcie są realizowane zadania w zakresie: 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pl-PL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infrastruktury drogowej, kolejowej, morskiej, wodnej śródlądowej, lotniczej, telekomunikacyjnej, teleinformatycznej, cyfrowej, przesyłowej lub komunalnej – umieść tablicę o wymiarach </a:t>
            </a:r>
            <a:r>
              <a:rPr lang="pl-PL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240 na 120 cm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pl-PL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 budowlanych – umieść tablicę o wymiarach </a:t>
            </a:r>
            <a:r>
              <a:rPr lang="pl-PL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240 na 120 cm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pl-PL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zakup sprzętu, umieść tablicę informacyjną o wymiarach </a:t>
            </a:r>
            <a:r>
              <a:rPr lang="pl-PL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 na 40 cm </a:t>
            </a:r>
          </a:p>
          <a:p>
            <a:pPr>
              <a:lnSpc>
                <a:spcPct val="150000"/>
              </a:lnSpc>
            </a:pPr>
            <a:endParaRPr lang="pl-PL" sz="1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1223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8172542-66EB-0429-C3A0-27B78B398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527547"/>
            <a:ext cx="7686392" cy="105888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6EF05CD6-7250-0886-3510-AEB65B66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8" y="670836"/>
            <a:ext cx="6631048" cy="567261"/>
          </a:xfrm>
        </p:spPr>
        <p:txBody>
          <a:bodyPr>
            <a:noAutofit/>
          </a:bodyPr>
          <a:lstStyle/>
          <a:p>
            <a:r>
              <a:rPr lang="pl-PL" sz="3200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zrobić, jeśli realizujesz kilka projektów w tym samym miejscu?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00C2925-450C-993A-429F-A1DBD2197858}"/>
              </a:ext>
            </a:extLst>
          </p:cNvPr>
          <p:cNvSpPr txBox="1"/>
          <p:nvPr/>
        </p:nvSpPr>
        <p:spPr>
          <a:xfrm>
            <a:off x="647938" y="1773315"/>
            <a:ext cx="9840696" cy="461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Możesz umieścić jedną wspólną tablicę informacyjną:</a:t>
            </a:r>
            <a:endParaRPr lang="pl-PL" sz="1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ytuł 6">
            <a:extLst>
              <a:ext uri="{FF2B5EF4-FFF2-40B4-BE49-F238E27FC236}">
                <a16:creationId xmlns:a16="http://schemas.microsoft.com/office/drawing/2014/main" id="{0EA5AB7B-02F6-A06C-D302-23837BB2D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309346" y="-2409336"/>
            <a:ext cx="9960746" cy="46115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6" rtl="0" eaLnBrk="1" latinLnBrk="0" hangingPunct="1">
              <a:lnSpc>
                <a:spcPts val="3266"/>
              </a:lnSpc>
              <a:spcBef>
                <a:spcPct val="0"/>
              </a:spcBef>
              <a:buNone/>
              <a:defRPr sz="254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2000">
                <a:solidFill>
                  <a:srgbClr val="002060"/>
                </a:solidFill>
              </a:rPr>
              <a:t>Co zrobić, jeśli realizujesz kilka projektów w tym samym miejscu?</a:t>
            </a:r>
            <a:endParaRPr lang="pl-PL" sz="2000" dirty="0"/>
          </a:p>
        </p:txBody>
      </p:sp>
      <p:pic>
        <p:nvPicPr>
          <p:cNvPr id="5" name="Obraz 4" descr="przykład tablicy informacyjnej wspólnej dla wielu projektów, w tym jeden realizowany w programu regionalnego.">
            <a:extLst>
              <a:ext uri="{FF2B5EF4-FFF2-40B4-BE49-F238E27FC236}">
                <a16:creationId xmlns:a16="http://schemas.microsoft.com/office/drawing/2014/main" id="{E1E79F4B-3C66-34D6-9C5D-DA1187690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8" y="2234403"/>
            <a:ext cx="9370495" cy="4416035"/>
          </a:xfrm>
          <a:prstGeom prst="rect">
            <a:avLst/>
          </a:prstGeom>
          <a:effectLst/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23070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05707E41-BEA7-DA0D-23FA-CBD638FB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-1" y="4629765"/>
            <a:ext cx="8101584" cy="60974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8172542-66EB-0429-C3A0-27B78B398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-1" y="538254"/>
            <a:ext cx="7010401" cy="89219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6EF05CD6-7250-0886-3510-AEB65B66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68" y="716225"/>
            <a:ext cx="6210062" cy="567261"/>
          </a:xfrm>
        </p:spPr>
        <p:txBody>
          <a:bodyPr>
            <a:noAutofit/>
          </a:bodyPr>
          <a:lstStyle/>
          <a:p>
            <a:r>
              <a:rPr lang="pl-PL" sz="3200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Jedna tablica dla kilku projektów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E9FD6DF-BEBA-8E5C-5422-BBFA9B20E848}"/>
              </a:ext>
            </a:extLst>
          </p:cNvPr>
          <p:cNvSpPr txBox="1"/>
          <p:nvPr/>
        </p:nvSpPr>
        <p:spPr>
          <a:xfrm>
            <a:off x="647938" y="1703785"/>
            <a:ext cx="10297702" cy="3372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Jeśli w tym samym miejscu realizujesz kilka projektów, które musisz oznaczyć tablicami lub jeśli w późniejszym terminie otrzymasz dalsze finansowanie na ten sam projekt, możesz umieścić jedną, wspólną tablicę informacyjną, o wymiarach </a:t>
            </a:r>
            <a:r>
              <a:rPr lang="pl-PL" sz="1800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240 x 120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Wzór wspólnej tablicy jest obowiązkowy, tzn.: nie można go modyfikować, zmieniać ani dodawać znaków.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Wygląd wspólnej tablicy musi być zgodny z zasadami określonymi w „Księdze Tożsamości Wizualnej marki Fundusze Europejskie 2021-2027”.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 do pobrania 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szablonu wspólnej tablicy dla kilku projektów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pl-PL" sz="1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2156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2F4F670-2588-8A37-1A93-D28727E8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209517"/>
            <a:ext cx="6702552" cy="109967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14" name="Tytuł 13">
            <a:extLst>
              <a:ext uri="{FF2B5EF4-FFF2-40B4-BE49-F238E27FC236}">
                <a16:creationId xmlns:a16="http://schemas.microsoft.com/office/drawing/2014/main" id="{C1CC66D3-B097-049E-F265-9ED6E5B912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2034" y="235206"/>
            <a:ext cx="6158483" cy="1048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kumimoji="0" lang="pl-PL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Zasady </a:t>
            </a:r>
            <a:r>
              <a:rPr lang="pl-PL" sz="2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informowania i promocji projektów określają m.in.:</a:t>
            </a:r>
            <a:endParaRPr kumimoji="0" lang="pl-PL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F65DEF1-3500-4B89-CFA6-50F85FC61CE6}"/>
              </a:ext>
            </a:extLst>
          </p:cNvPr>
          <p:cNvSpPr txBox="1"/>
          <p:nvPr/>
        </p:nvSpPr>
        <p:spPr>
          <a:xfrm>
            <a:off x="152000" y="1309195"/>
            <a:ext cx="7114562" cy="503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Podpisana umowa o dofinansowanie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</a:t>
            </a:r>
            <a:r>
              <a:rPr lang="pl-PL" sz="1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Podręcznik wnioskodawcy i beneficjenta Funduszy Europejskich na lata 2021-2027 w zakresie informacji i promocji </a:t>
            </a:r>
            <a:endParaRPr lang="pl-PL" sz="1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Przepisy prawa m.in.: Link </a:t>
            </a: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Rozporządzenie Parlamentu Europejskiego i Rady (UE) 2021/1060 z dnia 24 czerwca 2021 r</a:t>
            </a: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Wytyczne dotyczące informacji i promocji Funduszy Europejskich na lata 2021-2027, Strategie komunikacji, Księga Tożsamości Wizualnej dla marki Fundusze Europejskie 2021 – 2027, inne.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Film: </a:t>
            </a:r>
            <a:r>
              <a:rPr lang="pl-PL" dirty="0">
                <a:solidFill>
                  <a:srgbClr val="0563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ABC Promocji projektu w LAWP | Fundusze Europejskie dla Lubelskiego 2021-2027</a:t>
            </a:r>
            <a:endParaRPr lang="pl-PL" sz="1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794A037-B5E5-F627-6485-F6D6ED711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</a:t>
            </a:fld>
            <a:endParaRPr lang="pl-PL" dirty="0"/>
          </a:p>
        </p:txBody>
      </p:sp>
      <p:pic>
        <p:nvPicPr>
          <p:cNvPr id="7" name="Obraz 6" descr="strona tytułowa podręcznika wnioskodawcy i beneficjenta Funduszy Europejskich na lata 2021-2027 w zakresie informacji i promocji. Przedstawia dwie osoby na rowerach jadące ścieżka rowerową.">
            <a:extLst>
              <a:ext uri="{FF2B5EF4-FFF2-40B4-BE49-F238E27FC236}">
                <a16:creationId xmlns:a16="http://schemas.microsoft.com/office/drawing/2014/main" id="{4E81A63D-671D-CB0D-BAB5-EE02EF7AC9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065" y="407480"/>
            <a:ext cx="4420598" cy="591284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410897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8172542-66EB-0429-C3A0-27B78B398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307818"/>
            <a:ext cx="7239000" cy="95966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6EF05CD6-7250-0886-3510-AEB65B66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13" y="378439"/>
            <a:ext cx="6870611" cy="567261"/>
          </a:xfrm>
        </p:spPr>
        <p:txBody>
          <a:bodyPr>
            <a:noAutofit/>
          </a:bodyPr>
          <a:lstStyle/>
          <a:p>
            <a:r>
              <a:rPr lang="pl-PL" sz="3200" b="0" dirty="0">
                <a:solidFill>
                  <a:srgbClr val="003399"/>
                </a:solidFill>
              </a:rPr>
              <a:t>Plakat informacyjny </a:t>
            </a:r>
            <a:br>
              <a:rPr lang="pl-PL" sz="3200" b="0" dirty="0">
                <a:solidFill>
                  <a:srgbClr val="003399"/>
                </a:solidFill>
              </a:rPr>
            </a:br>
            <a:r>
              <a:rPr lang="pl-PL" sz="3200" b="0" dirty="0">
                <a:solidFill>
                  <a:srgbClr val="003399"/>
                </a:solidFill>
              </a:rPr>
              <a:t>(lub wyświetlacz elektroniczny) 1/2</a:t>
            </a:r>
            <a:endParaRPr lang="pl-PL" sz="3200" b="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43F5FC4-F630-FA99-4D27-65662901CDE0}"/>
              </a:ext>
            </a:extLst>
          </p:cNvPr>
          <p:cNvSpPr txBox="1"/>
          <p:nvPr/>
        </p:nvSpPr>
        <p:spPr>
          <a:xfrm>
            <a:off x="228723" y="1694723"/>
            <a:ext cx="4773697" cy="4203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</a:rPr>
              <a:t>Plakat musi być wyeksponowany w trakcie realizacji projektu. 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</a:rPr>
              <a:t>(maksymalnie </a:t>
            </a: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</a:rPr>
              <a:t>miesiąc od podpisania umowy o dofinansowanie)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</a:rPr>
              <a:t>Plakat umieść w widocznym i dostępnym publicznie miejscu </a:t>
            </a: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</a:rPr>
              <a:t>np. przy recepcji, wejściu do budynku. Zawieś co najmniej jeden plakat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</a:rPr>
              <a:t>, a jeśli projekt realizujesz w kilku lokalizacjach plakaty musisz umieścić w każdej z nich.</a:t>
            </a:r>
          </a:p>
        </p:txBody>
      </p:sp>
      <p:pic>
        <p:nvPicPr>
          <p:cNvPr id="5" name="Obraz 4" descr="Obraz przedstawia szablon plakatu informacyjnego">
            <a:extLst>
              <a:ext uri="{FF2B5EF4-FFF2-40B4-BE49-F238E27FC236}">
                <a16:creationId xmlns:a16="http://schemas.microsoft.com/office/drawing/2014/main" id="{BDE07222-0713-2F25-A09B-FAA2BEBF6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76" y="1469866"/>
            <a:ext cx="6870611" cy="484911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915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10B49CD0-F9E9-C8E1-4B8F-77812539C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5616526"/>
            <a:ext cx="6803136" cy="83338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8172542-66EB-0429-C3A0-27B78B398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-1" y="307817"/>
            <a:ext cx="7610476" cy="103028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pl-PL" dirty="0">
              <a:solidFill>
                <a:srgbClr val="FFD618"/>
              </a:solidFill>
              <a:latin typeface="Open Sans" panose="020B060603050402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6EF05CD6-7250-0886-3510-AEB65B66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13" y="378439"/>
            <a:ext cx="7102262" cy="567261"/>
          </a:xfrm>
        </p:spPr>
        <p:txBody>
          <a:bodyPr>
            <a:noAutofit/>
          </a:bodyPr>
          <a:lstStyle/>
          <a:p>
            <a:r>
              <a:rPr lang="pl-PL" sz="3200" b="0" dirty="0">
                <a:solidFill>
                  <a:srgbClr val="003399"/>
                </a:solidFill>
              </a:rPr>
              <a:t>Plakat informacyjny </a:t>
            </a:r>
            <a:br>
              <a:rPr lang="pl-PL" sz="3200" b="0" dirty="0">
                <a:solidFill>
                  <a:srgbClr val="003399"/>
                </a:solidFill>
              </a:rPr>
            </a:br>
            <a:r>
              <a:rPr lang="pl-PL" sz="3200" b="0" dirty="0">
                <a:solidFill>
                  <a:srgbClr val="003399"/>
                </a:solidFill>
              </a:rPr>
              <a:t>(lub wyświetlacz elektroniczny) 2/2</a:t>
            </a:r>
            <a:endParaRPr lang="pl-PL" sz="3200" b="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43F5FC4-F630-FA99-4D27-65662901CDE0}"/>
              </a:ext>
            </a:extLst>
          </p:cNvPr>
          <p:cNvSpPr txBox="1"/>
          <p:nvPr/>
        </p:nvSpPr>
        <p:spPr>
          <a:xfrm>
            <a:off x="419751" y="1538132"/>
            <a:ext cx="1118679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Plakat zawiera: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znak FE, znak UE oraz herb lub oficjalne logo promocyjne województwa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nazwę beneficjenta,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tytuł projektu (maksymalnie 150 znaków) </a:t>
            </a:r>
            <a:r>
              <a:rPr lang="pl-PL" sz="1800" b="1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lub skrócony tytuł projektu</a:t>
            </a: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wysokość dofinansowania projektu z Unii Europejskiej,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adres portalu </a:t>
            </a: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www.mapadotacji.gov.pl</a:t>
            </a: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pl-PL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Minimalny rozmiar A3 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(arkusz o wymiarach 297x420 mm, </a:t>
            </a: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orientacji poziomej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Plakat może być też wykonany z innego, trwalszego tworzywa lub mieć formę elektronicznego wyświetlacza.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i="0" u="none" strike="noStrike" baseline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Wzór plakatu jest obowiązkowy, tzn. nie można go modyfikować, uzupełnij tylko treść we wskazanych polach.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</a:rPr>
              <a:t>Link do pobrania 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hlinkClick r:id="rId4"/>
              </a:rPr>
              <a:t>szablonu plakatu informacyjnego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5290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32E71F5-34B0-AC53-C5ED-AD112A3C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74052" y="326438"/>
            <a:ext cx="5917948" cy="74032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14" name="Tytuł 13">
            <a:extLst>
              <a:ext uri="{FF2B5EF4-FFF2-40B4-BE49-F238E27FC236}">
                <a16:creationId xmlns:a16="http://schemas.microsoft.com/office/drawing/2014/main" id="{C1CC66D3-B097-049E-F265-9ED6E5B912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14167" y="389246"/>
            <a:ext cx="5677833" cy="6229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Sprawdźmy raz jeszcze..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pole tekstowe 5" descr="Tabela obowiązków informacyjno – promocyjnych w LAWP.&#10;">
            <a:extLst>
              <a:ext uri="{FF2B5EF4-FFF2-40B4-BE49-F238E27FC236}">
                <a16:creationId xmlns:a16="http://schemas.microsoft.com/office/drawing/2014/main" id="{DAC83351-08AA-74CE-130C-3471BEA3253E}"/>
              </a:ext>
            </a:extLst>
          </p:cNvPr>
          <p:cNvSpPr txBox="1"/>
          <p:nvPr/>
        </p:nvSpPr>
        <p:spPr>
          <a:xfrm>
            <a:off x="428017" y="1129574"/>
            <a:ext cx="7283292" cy="668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Tabela obowiązków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informacyjno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promocyjnych w LAWP.</a:t>
            </a:r>
          </a:p>
          <a:p>
            <a:endParaRPr lang="pl-PL" dirty="0"/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6BD18E86-C4BA-1E07-DED0-A9EFEB5A12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463659"/>
              </p:ext>
            </p:extLst>
          </p:nvPr>
        </p:nvGraphicFramePr>
        <p:xfrm>
          <a:off x="428017" y="1508744"/>
          <a:ext cx="11303463" cy="4859525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642026">
                  <a:extLst>
                    <a:ext uri="{9D8B030D-6E8A-4147-A177-3AD203B41FA5}">
                      <a16:colId xmlns:a16="http://schemas.microsoft.com/office/drawing/2014/main" val="2732699855"/>
                    </a:ext>
                  </a:extLst>
                </a:gridCol>
                <a:gridCol w="6143758">
                  <a:extLst>
                    <a:ext uri="{9D8B030D-6E8A-4147-A177-3AD203B41FA5}">
                      <a16:colId xmlns:a16="http://schemas.microsoft.com/office/drawing/2014/main" val="3117039335"/>
                    </a:ext>
                  </a:extLst>
                </a:gridCol>
                <a:gridCol w="4517679">
                  <a:extLst>
                    <a:ext uri="{9D8B030D-6E8A-4147-A177-3AD203B41FA5}">
                      <a16:colId xmlns:a16="http://schemas.microsoft.com/office/drawing/2014/main" val="3465133177"/>
                    </a:ext>
                  </a:extLst>
                </a:gridCol>
              </a:tblGrid>
              <a:tr h="459841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Nazwa obowiązku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Obligatoryjnie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449884"/>
                  </a:ext>
                </a:extLst>
              </a:tr>
              <a:tr h="459841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pl-PL" dirty="0">
                          <a:solidFill>
                            <a:srgbClr val="002060"/>
                          </a:solidFill>
                          <a:highlight>
                            <a:srgbClr val="FFD618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działania informacyjne i dokumenty oznaczaj ciągiem znaków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431313"/>
                  </a:ext>
                </a:extLst>
              </a:tr>
              <a:tr h="459841">
                <a:tc>
                  <a:txBody>
                    <a:bodyPr/>
                    <a:lstStyle/>
                    <a:p>
                      <a:pPr marL="342900" indent="-342900">
                        <a:buClrTx/>
                        <a:buFont typeface="+mj-lt"/>
                        <a:buAutoNum type="arabicPeriod" startAt="2"/>
                      </a:pPr>
                      <a:r>
                        <a:rPr lang="pl-PL" dirty="0">
                          <a:solidFill>
                            <a:srgbClr val="002060"/>
                          </a:solidFill>
                          <a:highlight>
                            <a:srgbClr val="FFD618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naklejki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5520"/>
                  </a:ext>
                </a:extLst>
              </a:tr>
              <a:tr h="474843">
                <a:tc>
                  <a:txBody>
                    <a:bodyPr/>
                    <a:lstStyle/>
                    <a:p>
                      <a:pPr marL="342900" indent="-342900">
                        <a:buClrTx/>
                        <a:buFont typeface="+mj-lt"/>
                        <a:buAutoNum type="arabicPeriod" startAt="3"/>
                      </a:pPr>
                      <a:r>
                        <a:rPr lang="pl-PL" dirty="0">
                          <a:solidFill>
                            <a:srgbClr val="002060"/>
                          </a:solidFill>
                          <a:highlight>
                            <a:srgbClr val="FFD618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opis projektu w mediach społecznościowych np. Facebook, Instagram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tak - </a:t>
                      </a:r>
                      <a:r>
                        <a:rPr lang="pl-PL" sz="1800" dirty="0">
                          <a:solidFill>
                            <a:srgbClr val="C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jeśli nie masz profilu musisz go założyć 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346208"/>
                  </a:ext>
                </a:extLst>
              </a:tr>
              <a:tr h="459841">
                <a:tc>
                  <a:txBody>
                    <a:bodyPr/>
                    <a:lstStyle/>
                    <a:p>
                      <a:pPr marL="342900" indent="-342900">
                        <a:buClrTx/>
                        <a:buFont typeface="+mj-lt"/>
                        <a:buAutoNum type="arabicPeriod" startAt="4"/>
                      </a:pPr>
                      <a:r>
                        <a:rPr lang="pl-PL" dirty="0">
                          <a:solidFill>
                            <a:srgbClr val="002060"/>
                          </a:solidFill>
                          <a:highlight>
                            <a:srgbClr val="FFD618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opis projektu na stronie internetowej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rgbClr val="C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tylko jeśli posiadasz stronę internetową</a:t>
                      </a:r>
                      <a:endParaRPr lang="pl-PL" sz="1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818109"/>
                  </a:ext>
                </a:extLst>
              </a:tr>
              <a:tr h="459841">
                <a:tc>
                  <a:txBody>
                    <a:bodyPr/>
                    <a:lstStyle/>
                    <a:p>
                      <a:pPr marL="342900" indent="-342900">
                        <a:buClrTx/>
                        <a:buFont typeface="+mj-lt"/>
                        <a:buAutoNum type="arabicPeriod" startAt="5"/>
                      </a:pPr>
                      <a:r>
                        <a:rPr lang="pl-PL" dirty="0">
                          <a:solidFill>
                            <a:srgbClr val="002060"/>
                          </a:solidFill>
                          <a:highlight>
                            <a:srgbClr val="FFD618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plakat lub tablica informacyjna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278708"/>
                  </a:ext>
                </a:extLst>
              </a:tr>
              <a:tr h="459841">
                <a:tc>
                  <a:txBody>
                    <a:bodyPr/>
                    <a:lstStyle/>
                    <a:p>
                      <a:pPr marL="342900" indent="-342900">
                        <a:buClrTx/>
                        <a:buFont typeface="+mj-lt"/>
                        <a:buAutoNum type="arabicPeriod" startAt="6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highlight>
                            <a:srgbClr val="FFD618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pl-PL" dirty="0">
                          <a:solidFill>
                            <a:srgbClr val="FFD618"/>
                          </a:solidFill>
                          <a:highlight>
                            <a:srgbClr val="FFD618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dokumentuj działania informacyjne i promocyjne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724224"/>
                  </a:ext>
                </a:extLst>
              </a:tr>
              <a:tr h="459841">
                <a:tc>
                  <a:txBody>
                    <a:bodyPr/>
                    <a:lstStyle/>
                    <a:p>
                      <a:pPr marL="342900" indent="-342900">
                        <a:buClrTx/>
                        <a:buFont typeface="+mj-lt"/>
                        <a:buAutoNum type="arabicPeriod" startAt="7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highlight>
                            <a:srgbClr val="FFD618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zorganizuj wydarzenie promocyjne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rgbClr val="C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jeśli wartość całkowita projektu przekracza 10 mln euro</a:t>
                      </a:r>
                      <a:endParaRPr lang="pl-PL" sz="1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024173"/>
                  </a:ext>
                </a:extLst>
              </a:tr>
              <a:tr h="459841">
                <a:tc>
                  <a:txBody>
                    <a:bodyPr/>
                    <a:lstStyle/>
                    <a:p>
                      <a:pPr marL="342900" indent="-342900">
                        <a:buClrTx/>
                        <a:buFont typeface="+mj-lt"/>
                        <a:buAutoNum type="arabicPeriod" startAt="8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highlight>
                            <a:srgbClr val="FFD618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informuj LAWP o ważnych etapach w projekcie i planowanych wydarzeniach informacyjnych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rgbClr val="B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jeśli całkowita wartość projektu przekracza 5 mln euro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19887"/>
                  </a:ext>
                </a:extLst>
              </a:tr>
            </a:tbl>
          </a:graphicData>
        </a:graphic>
      </p:graphicFrame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794A037-B5E5-F627-6485-F6D6ED711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70326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32E71F5-34B0-AC53-C5ED-AD112A3C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9094" y="1779028"/>
            <a:ext cx="10713952" cy="39876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14" name="Tytuł 13">
            <a:extLst>
              <a:ext uri="{FF2B5EF4-FFF2-40B4-BE49-F238E27FC236}">
                <a16:creationId xmlns:a16="http://schemas.microsoft.com/office/drawing/2014/main" id="{C1CC66D3-B097-049E-F265-9ED6E5B912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094" y="504869"/>
            <a:ext cx="10285410" cy="1189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l-PL" sz="3200" b="0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się stanie, jeśli nie zrealizujesz obowiązków </a:t>
            </a:r>
            <a:r>
              <a:rPr lang="pl-PL" sz="3200" b="0" dirty="0" err="1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informacyjno</a:t>
            </a:r>
            <a:r>
              <a:rPr lang="pl-PL" sz="3200" b="0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promocyjnych?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F65DEF1-3500-4B89-CFA6-50F85FC61CE6}"/>
              </a:ext>
            </a:extLst>
          </p:cNvPr>
          <p:cNvSpPr txBox="1"/>
          <p:nvPr/>
        </p:nvSpPr>
        <p:spPr>
          <a:xfrm>
            <a:off x="639094" y="1798199"/>
            <a:ext cx="10713952" cy="396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sytuacji gdy nie wywiążesz się z podstawowych obowiązków informacyjnych i promocyjnych, LAWP zobowiąże Cię do </a:t>
            </a: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działań zaradczych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sytuacji jeśli nie zrealizujesz tych działań, może dojść do pomniejszenia dofinansowania projektu. Zgodnie z art. 50 pkt 3 rozporządzenia Parlamentu Europejskiego I Rady (UE) 2021/1060z dnia 24 czerwca 2021 r. pomniejszenie może wynieść do 3% kwoty dofinansowania projektu.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Szczegółowe informacje na temat wartości pomniejszenia kwoty dofinansowania projektu, znajdziesz w załączniku do umowy o dofinansowanie Twojego projektu pn. "Wykaz pomniejszenia wartości dofinansowania projektu w zakresie obowiązków komunikacyjnych beneficjentów FE."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0C0E3C7-BFC6-9006-9EEA-244858295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414" y="5947106"/>
            <a:ext cx="5468586" cy="359695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794A037-B5E5-F627-6485-F6D6ED711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75373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32E71F5-34B0-AC53-C5ED-AD112A3C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308674"/>
            <a:ext cx="11244404" cy="93907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4305219-AF10-72F3-51DC-C1EEA23E2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83" y="401056"/>
            <a:ext cx="11027121" cy="754310"/>
          </a:xfrm>
        </p:spPr>
        <p:txBody>
          <a:bodyPr>
            <a:noAutofit/>
          </a:bodyPr>
          <a:lstStyle/>
          <a:p>
            <a:r>
              <a:rPr lang="pl-PL" sz="2200" b="0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Wykaz pomniejszeń wartości dofinansowania projektu w zakresie obowiązków komunikacyjnych beneficjentów FE – załącznik do umowy o dofinansowanie (1/6)</a:t>
            </a:r>
            <a:endParaRPr lang="pl-PL" sz="2200" b="1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4" name="Symbol zastępczy zawartości 2">
            <a:extLst>
              <a:ext uri="{FF2B5EF4-FFF2-40B4-BE49-F238E27FC236}">
                <a16:creationId xmlns:a16="http://schemas.microsoft.com/office/drawing/2014/main" id="{AE6B5793-67F3-EAF6-1AD7-B5814759FA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7626665"/>
              </p:ext>
            </p:extLst>
          </p:nvPr>
        </p:nvGraphicFramePr>
        <p:xfrm>
          <a:off x="99589" y="1355728"/>
          <a:ext cx="11941520" cy="537619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06993">
                  <a:extLst>
                    <a:ext uri="{9D8B030D-6E8A-4147-A177-3AD203B41FA5}">
                      <a16:colId xmlns:a16="http://schemas.microsoft.com/office/drawing/2014/main" val="3738257234"/>
                    </a:ext>
                  </a:extLst>
                </a:gridCol>
                <a:gridCol w="7451002">
                  <a:extLst>
                    <a:ext uri="{9D8B030D-6E8A-4147-A177-3AD203B41FA5}">
                      <a16:colId xmlns:a16="http://schemas.microsoft.com/office/drawing/2014/main" val="1080543152"/>
                    </a:ext>
                  </a:extLst>
                </a:gridCol>
                <a:gridCol w="2100404">
                  <a:extLst>
                    <a:ext uri="{9D8B030D-6E8A-4147-A177-3AD203B41FA5}">
                      <a16:colId xmlns:a16="http://schemas.microsoft.com/office/drawing/2014/main" val="3669090518"/>
                    </a:ext>
                  </a:extLst>
                </a:gridCol>
                <a:gridCol w="1883121">
                  <a:extLst>
                    <a:ext uri="{9D8B030D-6E8A-4147-A177-3AD203B41FA5}">
                      <a16:colId xmlns:a16="http://schemas.microsoft.com/office/drawing/2014/main" val="3415569690"/>
                    </a:ext>
                  </a:extLst>
                </a:gridCol>
              </a:tblGrid>
              <a:tr h="1139477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Obowiązek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Uchybienie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Wielkość</a:t>
                      </a:r>
                    </a:p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pomniejszenia</a:t>
                      </a:r>
                    </a:p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kwoty</a:t>
                      </a:r>
                    </a:p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dofinansowania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78380"/>
                  </a:ext>
                </a:extLst>
              </a:tr>
              <a:tr h="3284373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Umieszczenia krótkiego opisu Projektu na oficjalnej stronie internetowej Beneficjenta, jeśli </a:t>
                      </a: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ją posiada.</a:t>
                      </a:r>
                    </a:p>
                    <a:p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Opis projektu musi zawierać: 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tytuł projektu lub jego skróconą nazwę, 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podkreślenie faktu otrzymania wsparcia finansowego z Unii Europejskiej przez zamieszczenie znaku Funduszy Europejskich, znaku barw Rzeczypospolitej Polskiej i znaku Unii Europejskiej, 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zadania, działania, które będą realizowane w ramach projektu (opis, co zostanie zrobione, zakupione etc.), 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grupy docelowe (do kogo skierowany jest projekt, kto z niego skorzysta), 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cel lub cele projektu, 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efekty, rezultaty projektu (jeśli opis zadań, działań nie zawiera opisu efektów, rezultatów),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wartość projektu(całkowity koszt projektu),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wysokość wkładu Funduszy Europejskich,.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(dotyczy: art. 50 ust. 1 lit. a rozporządzenia ogólnego i umowy o dofinansowanie).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Brak opisu Projektu na oficjalnej stronie</a:t>
                      </a:r>
                    </a:p>
                    <a:p>
                      <a:r>
                        <a:rPr lang="pl-PL" sz="16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internetowej</a:t>
                      </a: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Beneficjenta, jeśli ją posiada</a:t>
                      </a:r>
                    </a:p>
                    <a:p>
                      <a:endParaRPr lang="pl-PL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lub </a:t>
                      </a:r>
                    </a:p>
                    <a:p>
                      <a:endParaRPr lang="pl-PL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Brak w umieszczonym opisie Projektu</a:t>
                      </a:r>
                    </a:p>
                    <a:p>
                      <a:r>
                        <a:rPr lang="pl-PL" sz="16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informacji o fakcie otrzymania wsparcia</a:t>
                      </a:r>
                    </a:p>
                    <a:p>
                      <a:r>
                        <a:rPr lang="pl-PL" sz="16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finansowego</a:t>
                      </a: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pl-PL" sz="16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 Unii Europejskie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670809"/>
                  </a:ext>
                </a:extLst>
              </a:tr>
            </a:tbl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87332" y="6529589"/>
            <a:ext cx="1231537" cy="163293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34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1031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32E71F5-34B0-AC53-C5ED-AD112A3C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308674"/>
            <a:ext cx="11244404" cy="93907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4305219-AF10-72F3-51DC-C1EEA23E2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83" y="401056"/>
            <a:ext cx="11027121" cy="754310"/>
          </a:xfrm>
        </p:spPr>
        <p:txBody>
          <a:bodyPr>
            <a:noAutofit/>
          </a:bodyPr>
          <a:lstStyle/>
          <a:p>
            <a:r>
              <a:rPr lang="pl-PL" sz="2200" b="0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Wykaz pomniejszeń wartości dofinansowania projektu w zakresie obowiązków komunikacyjnych beneficjentów FE – załącznik do umowy o dofinansowanie (2/6)</a:t>
            </a:r>
            <a:endParaRPr lang="pl-PL" sz="2200" b="1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4" name="Symbol zastępczy zawartości 2">
            <a:extLst>
              <a:ext uri="{FF2B5EF4-FFF2-40B4-BE49-F238E27FC236}">
                <a16:creationId xmlns:a16="http://schemas.microsoft.com/office/drawing/2014/main" id="{AE6B5793-67F3-EAF6-1AD7-B5814759FA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674857"/>
              </p:ext>
            </p:extLst>
          </p:nvPr>
        </p:nvGraphicFramePr>
        <p:xfrm>
          <a:off x="99589" y="1355728"/>
          <a:ext cx="11941520" cy="537619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06993">
                  <a:extLst>
                    <a:ext uri="{9D8B030D-6E8A-4147-A177-3AD203B41FA5}">
                      <a16:colId xmlns:a16="http://schemas.microsoft.com/office/drawing/2014/main" val="3738257234"/>
                    </a:ext>
                  </a:extLst>
                </a:gridCol>
                <a:gridCol w="7284690">
                  <a:extLst>
                    <a:ext uri="{9D8B030D-6E8A-4147-A177-3AD203B41FA5}">
                      <a16:colId xmlns:a16="http://schemas.microsoft.com/office/drawing/2014/main" val="1080543152"/>
                    </a:ext>
                  </a:extLst>
                </a:gridCol>
                <a:gridCol w="2313432">
                  <a:extLst>
                    <a:ext uri="{9D8B030D-6E8A-4147-A177-3AD203B41FA5}">
                      <a16:colId xmlns:a16="http://schemas.microsoft.com/office/drawing/2014/main" val="3669090518"/>
                    </a:ext>
                  </a:extLst>
                </a:gridCol>
                <a:gridCol w="1836405">
                  <a:extLst>
                    <a:ext uri="{9D8B030D-6E8A-4147-A177-3AD203B41FA5}">
                      <a16:colId xmlns:a16="http://schemas.microsoft.com/office/drawing/2014/main" val="3415569690"/>
                    </a:ext>
                  </a:extLst>
                </a:gridCol>
              </a:tblGrid>
              <a:tr h="1139477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Obowiązek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Uchybienie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Wielkość</a:t>
                      </a:r>
                    </a:p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pomniejszenia</a:t>
                      </a:r>
                    </a:p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kwoty</a:t>
                      </a:r>
                    </a:p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dofinansowania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78380"/>
                  </a:ext>
                </a:extLst>
              </a:tr>
              <a:tr h="3284373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2"/>
                      </a:pP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Umieszczenia krótkiego </a:t>
                      </a:r>
                      <a:r>
                        <a:rPr lang="pl-PL" sz="16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opisu Projektu na stronach mediów społecznościowych Beneficjenta.</a:t>
                      </a:r>
                    </a:p>
                    <a:p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Opis projektu musi zawierać: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tytuł projektu lub jego skróconą nazwę,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podkreślenie faktu otrzymania wsparcia finansowego z Unii Europejskiej przez zamieszczenie znaku Funduszy Europejskich, barw Rzeczypospolitej Polskiej i znaku Unii Europejskiej,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zadania, działania, które będą realizowane w ramach projektu (opis, co zostanie zrobione, zakupione etc.),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grupy docelowe (do kogo skierowany jest projekt, kto z niego skorzysta),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cel lub cele projektu,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efekty, rezultaty projektu (jeśli opis zadań, działań nie zawiera opisu efektów, rezultatów),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wartość projektu (całkowity koszt projektu),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wysokość wkładu Funduszy Europejskich.</a:t>
                      </a:r>
                    </a:p>
                    <a:p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(dotyczy: art. 50 ust. 1 lit. a rozporządzenia ogólnego </a:t>
                      </a: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 umowy o dofinansowanie).</a:t>
                      </a:r>
                      <a:endParaRPr lang="pl-PL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Brak opisu Projektu na stronach mediów społecznościowych </a:t>
                      </a: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Beneficjenta </a:t>
                      </a:r>
                    </a:p>
                    <a:p>
                      <a:endParaRPr lang="pl-PL" sz="1600" b="0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lub </a:t>
                      </a:r>
                    </a:p>
                    <a:p>
                      <a:endParaRPr lang="pl-PL" sz="1600" b="0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Brak w umieszczonym opisie Projektu informacji o fakcie otrzymania wsparcia finansowego z Unii Europejskiej. </a:t>
                      </a: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670809"/>
                  </a:ext>
                </a:extLst>
              </a:tr>
            </a:tbl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87332" y="6529589"/>
            <a:ext cx="1231537" cy="163293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35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6909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32E71F5-34B0-AC53-C5ED-AD112A3C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308674"/>
            <a:ext cx="11244404" cy="93907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4305219-AF10-72F3-51DC-C1EEA23E2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83" y="401056"/>
            <a:ext cx="11027121" cy="754310"/>
          </a:xfrm>
        </p:spPr>
        <p:txBody>
          <a:bodyPr>
            <a:noAutofit/>
          </a:bodyPr>
          <a:lstStyle/>
          <a:p>
            <a:r>
              <a:rPr lang="pl-PL" sz="2200" b="0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Wykaz pomniejszeń wartości dofinansowania projektu w zakresie obowiązków komunikacyjnych beneficjentów FE – załącznik do umowy o dofinansowanie (3/6)</a:t>
            </a:r>
            <a:endParaRPr lang="pl-PL" sz="2200" b="1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4" name="Symbol zastępczy zawartości 2">
            <a:extLst>
              <a:ext uri="{FF2B5EF4-FFF2-40B4-BE49-F238E27FC236}">
                <a16:creationId xmlns:a16="http://schemas.microsoft.com/office/drawing/2014/main" id="{AE6B5793-67F3-EAF6-1AD7-B5814759FA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7903529"/>
              </p:ext>
            </p:extLst>
          </p:nvPr>
        </p:nvGraphicFramePr>
        <p:xfrm>
          <a:off x="99589" y="1355728"/>
          <a:ext cx="11941520" cy="494706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06993">
                  <a:extLst>
                    <a:ext uri="{9D8B030D-6E8A-4147-A177-3AD203B41FA5}">
                      <a16:colId xmlns:a16="http://schemas.microsoft.com/office/drawing/2014/main" val="3738257234"/>
                    </a:ext>
                  </a:extLst>
                </a:gridCol>
                <a:gridCol w="7451002">
                  <a:extLst>
                    <a:ext uri="{9D8B030D-6E8A-4147-A177-3AD203B41FA5}">
                      <a16:colId xmlns:a16="http://schemas.microsoft.com/office/drawing/2014/main" val="1080543152"/>
                    </a:ext>
                  </a:extLst>
                </a:gridCol>
                <a:gridCol w="2172832">
                  <a:extLst>
                    <a:ext uri="{9D8B030D-6E8A-4147-A177-3AD203B41FA5}">
                      <a16:colId xmlns:a16="http://schemas.microsoft.com/office/drawing/2014/main" val="3669090518"/>
                    </a:ext>
                  </a:extLst>
                </a:gridCol>
                <a:gridCol w="1810693">
                  <a:extLst>
                    <a:ext uri="{9D8B030D-6E8A-4147-A177-3AD203B41FA5}">
                      <a16:colId xmlns:a16="http://schemas.microsoft.com/office/drawing/2014/main" val="3415569690"/>
                    </a:ext>
                  </a:extLst>
                </a:gridCol>
              </a:tblGrid>
              <a:tr h="1139477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Obowiązek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Uchybienie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Wielkość</a:t>
                      </a:r>
                    </a:p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pomniejszenia</a:t>
                      </a:r>
                    </a:p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kwoty</a:t>
                      </a:r>
                    </a:p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dofinansowania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78380"/>
                  </a:ext>
                </a:extLst>
              </a:tr>
              <a:tr h="3284373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3"/>
                      </a:pP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Umieszczenie w widoczny sposób znaku Funduszy Europejskich, znaku barw Rzeczypospolitej Polskiej (jeśli dotyczy; wersja </a:t>
                      </a:r>
                      <a:r>
                        <a:rPr lang="pl-PL" sz="1600" b="0" i="0" u="none" strike="noStrike" kern="1200" baseline="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pełnokolorowa</a:t>
                      </a: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 i znaku Unii Europejskiej na: 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wszystkich prowadzonych działaniach informacyjnych i promocyjnych dotyczących Projektu, 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wszystkich dokumentach i materiałach (m.in. produkty drukowane lub cyfrowe) podawanych do wiadomości publicznej, 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wszystkich dokumentach i materiałach dla osób i podmiotów uczestniczących w Projekcie,. </a:t>
                      </a:r>
                    </a:p>
                    <a:p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	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(dotyczy: art. 50 ust. 1 lit. a rozporządzenia ogólnego </a:t>
                      </a: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 umowy o dofinansowanie).</a:t>
                      </a:r>
                      <a:endParaRPr lang="pl-PL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Nieumieszczenie znaku Funduszy Europejskich, znaku barw Rzeczypospolitej Polskiej </a:t>
                      </a: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(jeśli dotyczy; wersja </a:t>
                      </a:r>
                      <a:r>
                        <a:rPr lang="pl-PL" sz="1600" b="0" i="0" u="none" strike="noStrike" kern="1200" baseline="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pełnokolorowa</a:t>
                      </a: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 </a:t>
                      </a:r>
                      <a:r>
                        <a:rPr lang="pl-PL" sz="16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 znaku Unii Europejskiej w którymkolwiek działaniu, dokumencie, materiale. </a:t>
                      </a:r>
                      <a:r>
                        <a:rPr lang="pl-PL" sz="1984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670809"/>
                  </a:ext>
                </a:extLst>
              </a:tr>
            </a:tbl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87332" y="6529589"/>
            <a:ext cx="1231537" cy="163293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36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09674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32E71F5-34B0-AC53-C5ED-AD112A3C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308674"/>
            <a:ext cx="11244404" cy="93907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4305219-AF10-72F3-51DC-C1EEA23E2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83" y="401056"/>
            <a:ext cx="11027121" cy="754310"/>
          </a:xfrm>
        </p:spPr>
        <p:txBody>
          <a:bodyPr>
            <a:noAutofit/>
          </a:bodyPr>
          <a:lstStyle/>
          <a:p>
            <a:r>
              <a:rPr lang="pl-PL" sz="2200" b="0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Wykaz pomniejszeń wartości dofinansowania projektu w zakresie obowiązków komunikacyjnych beneficjentów FE – załącznik do umowy o dofinansowanie (4/6)</a:t>
            </a:r>
            <a:endParaRPr lang="pl-PL" sz="2200" b="1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4" name="Symbol zastępczy zawartości 2">
            <a:extLst>
              <a:ext uri="{FF2B5EF4-FFF2-40B4-BE49-F238E27FC236}">
                <a16:creationId xmlns:a16="http://schemas.microsoft.com/office/drawing/2014/main" id="{AE6B5793-67F3-EAF6-1AD7-B5814759FA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9813766"/>
              </p:ext>
            </p:extLst>
          </p:nvPr>
        </p:nvGraphicFramePr>
        <p:xfrm>
          <a:off x="99589" y="1355728"/>
          <a:ext cx="11941520" cy="53949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67923">
                  <a:extLst>
                    <a:ext uri="{9D8B030D-6E8A-4147-A177-3AD203B41FA5}">
                      <a16:colId xmlns:a16="http://schemas.microsoft.com/office/drawing/2014/main" val="3738257234"/>
                    </a:ext>
                  </a:extLst>
                </a:gridCol>
                <a:gridCol w="3632884">
                  <a:extLst>
                    <a:ext uri="{9D8B030D-6E8A-4147-A177-3AD203B41FA5}">
                      <a16:colId xmlns:a16="http://schemas.microsoft.com/office/drawing/2014/main" val="1080543152"/>
                    </a:ext>
                  </a:extLst>
                </a:gridCol>
                <a:gridCol w="5712737">
                  <a:extLst>
                    <a:ext uri="{9D8B030D-6E8A-4147-A177-3AD203B41FA5}">
                      <a16:colId xmlns:a16="http://schemas.microsoft.com/office/drawing/2014/main" val="3669090518"/>
                    </a:ext>
                  </a:extLst>
                </a:gridCol>
                <a:gridCol w="2027976">
                  <a:extLst>
                    <a:ext uri="{9D8B030D-6E8A-4147-A177-3AD203B41FA5}">
                      <a16:colId xmlns:a16="http://schemas.microsoft.com/office/drawing/2014/main" val="3415569690"/>
                    </a:ext>
                  </a:extLst>
                </a:gridCol>
              </a:tblGrid>
              <a:tr h="1139477"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Obowiązek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Uchybienie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Wielkość</a:t>
                      </a:r>
                    </a:p>
                    <a:p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pomniejszenia</a:t>
                      </a:r>
                    </a:p>
                    <a:p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kwoty</a:t>
                      </a:r>
                    </a:p>
                    <a:p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dofinansowania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78380"/>
                  </a:ext>
                </a:extLst>
              </a:tr>
              <a:tr h="3284373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4"/>
                      </a:pPr>
                      <a:r>
                        <a:rPr lang="pl-PL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Umieszczenie w miejscu realizacji Projektu trwałej tablicy informacyjnej podkreślającej fakt otrzymania dofinansowania z UE, niezwłocznie po rozpoczęciu fizycznej realizacji Projektu obejmującego inwestycje rzeczowe lub zainstalowaniu zakupionego sprzętu. 	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0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(dotyczy: art. 50 ust. 1 lit. c rozporządzenia ogólnego i umowy o dofinansowanie) 	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0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Nieumieszczenie tablicy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Umieszczenie tablicy informacyjnej niezgodnie z wzorem</a:t>
                      </a:r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określonym w załączniku nr 4 do umowy o dofinansowanie 	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	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0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Umieszczenie tablicy informacyjnej w miejscu niewidocznym lub mało widocznym dla społeczeństwa </a:t>
                      </a:r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0,5% 	</a:t>
                      </a:r>
                    </a:p>
                    <a:p>
                      <a:endParaRPr lang="pl-PL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endParaRPr lang="pl-PL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0,25% 	</a:t>
                      </a:r>
                    </a:p>
                    <a:p>
                      <a:endParaRPr lang="pl-PL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endParaRPr lang="pl-PL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endParaRPr lang="pl-PL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endParaRPr lang="pl-PL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0,25% 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670809"/>
                  </a:ext>
                </a:extLst>
              </a:tr>
            </a:tbl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87332" y="6529589"/>
            <a:ext cx="1231537" cy="163293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37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1298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32E71F5-34B0-AC53-C5ED-AD112A3C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308674"/>
            <a:ext cx="11244404" cy="93907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4305219-AF10-72F3-51DC-C1EEA23E2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83" y="401056"/>
            <a:ext cx="11027121" cy="754310"/>
          </a:xfrm>
        </p:spPr>
        <p:txBody>
          <a:bodyPr>
            <a:noAutofit/>
          </a:bodyPr>
          <a:lstStyle/>
          <a:p>
            <a:r>
              <a:rPr lang="pl-PL" sz="2200" b="0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Wykaz pomniejszeń wartości dofinansowania projektu w zakresie obowiązków komunikacyjnych beneficjentów FE – załącznik do umowy o dofinansowanie (5/6)</a:t>
            </a:r>
            <a:endParaRPr lang="pl-PL" sz="2200" b="1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4" name="Symbol zastępczy zawartości 2">
            <a:extLst>
              <a:ext uri="{FF2B5EF4-FFF2-40B4-BE49-F238E27FC236}">
                <a16:creationId xmlns:a16="http://schemas.microsoft.com/office/drawing/2014/main" id="{AE6B5793-67F3-EAF6-1AD7-B5814759FA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298798"/>
              </p:ext>
            </p:extLst>
          </p:nvPr>
        </p:nvGraphicFramePr>
        <p:xfrm>
          <a:off x="99589" y="1355728"/>
          <a:ext cx="11941520" cy="45227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06993">
                  <a:extLst>
                    <a:ext uri="{9D8B030D-6E8A-4147-A177-3AD203B41FA5}">
                      <a16:colId xmlns:a16="http://schemas.microsoft.com/office/drawing/2014/main" val="3738257234"/>
                    </a:ext>
                  </a:extLst>
                </a:gridCol>
                <a:gridCol w="3693814">
                  <a:extLst>
                    <a:ext uri="{9D8B030D-6E8A-4147-A177-3AD203B41FA5}">
                      <a16:colId xmlns:a16="http://schemas.microsoft.com/office/drawing/2014/main" val="1080543152"/>
                    </a:ext>
                  </a:extLst>
                </a:gridCol>
                <a:gridCol w="5712737">
                  <a:extLst>
                    <a:ext uri="{9D8B030D-6E8A-4147-A177-3AD203B41FA5}">
                      <a16:colId xmlns:a16="http://schemas.microsoft.com/office/drawing/2014/main" val="3669090518"/>
                    </a:ext>
                  </a:extLst>
                </a:gridCol>
                <a:gridCol w="2027976">
                  <a:extLst>
                    <a:ext uri="{9D8B030D-6E8A-4147-A177-3AD203B41FA5}">
                      <a16:colId xmlns:a16="http://schemas.microsoft.com/office/drawing/2014/main" val="3415569690"/>
                    </a:ext>
                  </a:extLst>
                </a:gridCol>
              </a:tblGrid>
              <a:tr h="1139477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Obowiązek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Uchybienie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Wielkość</a:t>
                      </a:r>
                    </a:p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pomniejszenia</a:t>
                      </a:r>
                    </a:p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kwoty</a:t>
                      </a:r>
                    </a:p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dofinansowania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78380"/>
                  </a:ext>
                </a:extLst>
              </a:tr>
              <a:tr h="3284373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5"/>
                      </a:pP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Umieszczenie w widocznym miejscu realizacji Projektu przynajmniej jednego trwałego plakatu o minimalnym formacie A3 lub podobnej wielkości elektronicznego wyświetlacza, podkreślającego fakt otrzymania dofinansowania z UE. 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(dotyczy: art. 50 ust. 1 lit. c rozporządzenia ogólnego i umowy o dofinansowanie) 	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0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Nieumieszczenie przynajmniej jednego plakatu lub elektronicznego wyświetlacza 	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Umieszczenie plakatu lub elektronicznego wyświetlacza niezgodnie ze wzorem </a:t>
                      </a:r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 wytycznymi określonymi w załącznika nr 4 do umowy o dofinansowanie 	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	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Umieszczenie plakatu lub elektronicznego wyświetlacza w miejscu niewidocznym lub mało widocznym dla społeczeństwa</a:t>
                      </a:r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0,5% 	</a:t>
                      </a:r>
                    </a:p>
                    <a:p>
                      <a:endParaRPr lang="pl-PL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endParaRPr lang="pl-PL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0,25% 	</a:t>
                      </a:r>
                    </a:p>
                    <a:p>
                      <a:endParaRPr lang="pl-PL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endParaRPr lang="pl-PL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endParaRPr lang="pl-PL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endParaRPr lang="pl-PL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endParaRPr lang="pl-PL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0,25% 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670809"/>
                  </a:ext>
                </a:extLst>
              </a:tr>
            </a:tbl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87332" y="6529589"/>
            <a:ext cx="1231537" cy="163293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38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3694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32E71F5-34B0-AC53-C5ED-AD112A3C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308674"/>
            <a:ext cx="11244404" cy="93907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4305219-AF10-72F3-51DC-C1EEA23E2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83" y="401056"/>
            <a:ext cx="11027121" cy="754310"/>
          </a:xfrm>
        </p:spPr>
        <p:txBody>
          <a:bodyPr>
            <a:noAutofit/>
          </a:bodyPr>
          <a:lstStyle/>
          <a:p>
            <a:r>
              <a:rPr lang="pl-PL" sz="2200" b="0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Wykaz pomniejszeń wartości dofinansowania projektu w zakresie obowiązków komunikacyjnych beneficjentów FE – załącznik do umowy o dofinansowanie (6/6)</a:t>
            </a:r>
            <a:endParaRPr lang="pl-PL" sz="2200" b="1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4" name="Symbol zastępczy zawartości 2">
            <a:extLst>
              <a:ext uri="{FF2B5EF4-FFF2-40B4-BE49-F238E27FC236}">
                <a16:creationId xmlns:a16="http://schemas.microsoft.com/office/drawing/2014/main" id="{AE6B5793-67F3-EAF6-1AD7-B5814759FA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5175658"/>
              </p:ext>
            </p:extLst>
          </p:nvPr>
        </p:nvGraphicFramePr>
        <p:xfrm>
          <a:off x="99589" y="1355728"/>
          <a:ext cx="11941520" cy="51206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77067">
                  <a:extLst>
                    <a:ext uri="{9D8B030D-6E8A-4147-A177-3AD203B41FA5}">
                      <a16:colId xmlns:a16="http://schemas.microsoft.com/office/drawing/2014/main" val="3738257234"/>
                    </a:ext>
                  </a:extLst>
                </a:gridCol>
                <a:gridCol w="5706037">
                  <a:extLst>
                    <a:ext uri="{9D8B030D-6E8A-4147-A177-3AD203B41FA5}">
                      <a16:colId xmlns:a16="http://schemas.microsoft.com/office/drawing/2014/main" val="1080543152"/>
                    </a:ext>
                  </a:extLst>
                </a:gridCol>
                <a:gridCol w="3630440">
                  <a:extLst>
                    <a:ext uri="{9D8B030D-6E8A-4147-A177-3AD203B41FA5}">
                      <a16:colId xmlns:a16="http://schemas.microsoft.com/office/drawing/2014/main" val="3669090518"/>
                    </a:ext>
                  </a:extLst>
                </a:gridCol>
                <a:gridCol w="2027976">
                  <a:extLst>
                    <a:ext uri="{9D8B030D-6E8A-4147-A177-3AD203B41FA5}">
                      <a16:colId xmlns:a16="http://schemas.microsoft.com/office/drawing/2014/main" val="3415569690"/>
                    </a:ext>
                  </a:extLst>
                </a:gridCol>
              </a:tblGrid>
              <a:tr h="1139477"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Obowiązek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Uchybienie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Wielkość</a:t>
                      </a:r>
                    </a:p>
                    <a:p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pomniejszenia</a:t>
                      </a:r>
                    </a:p>
                    <a:p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kwoty</a:t>
                      </a:r>
                    </a:p>
                    <a:p>
                      <a:r>
                        <a:rPr lang="pl-PL" sz="18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dofinansowania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78380"/>
                  </a:ext>
                </a:extLst>
              </a:tr>
              <a:tr h="3284373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6"/>
                      </a:pPr>
                      <a:r>
                        <a:rPr lang="pl-PL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Zorganizowanie wydarzenia lub działania informacyjno-promocyjnego (np. konferencja prasowa, wydarzenie promujące projekt, prezentacja projektu na targach branżowych) w ważnym momencie realizacji projektu, np. na otwarcie projektu, zakończenie projektu lub jego ważnego etapu np. rozpoczęcie inwestycji, oddanie inwestycji do użytkowania itp.</a:t>
                      </a:r>
                    </a:p>
                    <a:p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 udziału w wydarzeniu informacyjno-promocyjnym należy zaprosić z co najmniej 4-tygodniowym wyprzedzeniem przedstawicieli KE i IZ za pośrednictwem poczty elektronicznej,</a:t>
                      </a:r>
                    </a:p>
                    <a:p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(dotyczy: art. 50 ust. 1 lit. e rozporządzenia ogólnego i umowy o dofinansowanie)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Niezorganizowanie wydarzenia lub działania informacyjno-promocyjnego </a:t>
                      </a:r>
                    </a:p>
                    <a:p>
                      <a:endParaRPr lang="pl-PL" sz="1800" b="0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lub </a:t>
                      </a:r>
                    </a:p>
                    <a:p>
                      <a:endParaRPr lang="pl-PL" sz="1800" b="0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Niezaproszenie do udziału w wydarzeniu informacyjno-promocyjnym przedstawicieli KE i odpowiedniej IZ. 	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0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0,5% 	</a:t>
                      </a:r>
                    </a:p>
                    <a:p>
                      <a:endParaRPr lang="pl-PL" sz="1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endParaRPr lang="pl-PL" sz="1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0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0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0" i="0" u="none" strike="noStrike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670809"/>
                  </a:ext>
                </a:extLst>
              </a:tr>
            </a:tbl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87332" y="6529589"/>
            <a:ext cx="1231537" cy="163293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39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2431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6586B-FCDF-A301-4941-B12F92F3F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>
            <a:extLst>
              <a:ext uri="{FF2B5EF4-FFF2-40B4-BE49-F238E27FC236}">
                <a16:creationId xmlns:a16="http://schemas.microsoft.com/office/drawing/2014/main" id="{D56767C8-B1A4-9EC7-650C-A9B1E0A4B2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13940" y="2441165"/>
            <a:ext cx="8564120" cy="9878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 WNIOSKODAWCÓW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6C0E9CE-3D9F-83E4-D1BA-2001E4988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414" y="5885639"/>
            <a:ext cx="5468586" cy="359695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7EC14C7-65A5-B9B0-4C62-F25E09A5BB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545870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887E3-248B-72AE-4F3B-3CA410F08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3F5C277-D858-730B-4609-77C0F34F0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30740" y="1105566"/>
            <a:ext cx="11378629" cy="13914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14" name="Tytuł 13">
            <a:extLst>
              <a:ext uri="{FF2B5EF4-FFF2-40B4-BE49-F238E27FC236}">
                <a16:creationId xmlns:a16="http://schemas.microsoft.com/office/drawing/2014/main" id="{336034EB-D3F1-F53B-E675-741F5F8B99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6685" y="1167347"/>
            <a:ext cx="11226737" cy="1189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Dodatkowy obowiązek dla Beneficjentów Działania 2.7 – stosowanie znaku Marki Polskiej Gospodarki 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E24F142-888A-E558-031A-AD04CD9C84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40</a:t>
            </a:fld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2767B4E-1B61-FA31-8BE0-DBA2DBDE77B5}"/>
              </a:ext>
            </a:extLst>
          </p:cNvPr>
          <p:cNvSpPr txBox="1"/>
          <p:nvPr/>
        </p:nvSpPr>
        <p:spPr>
          <a:xfrm>
            <a:off x="330740" y="2647701"/>
            <a:ext cx="11296835" cy="338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Logo 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Poland. Business </a:t>
            </a:r>
            <a:r>
              <a:rPr lang="pl-PL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Forward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 budować trwałą, pozytywną Markę Polskiej Gospodarki na całym świecie. Koncepcja znaku jest otwarta i skalowalna. To rodzaj akceleratora otwierającego wiele możliwości. </a:t>
            </a:r>
          </a:p>
          <a:p>
            <a:pPr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Celem jest zaangażowanie jak największej liczby polskich przedsiębiorców, instytucji okołobiznesowych do wspólnego budowania silnej marki Polski na świecie</a:t>
            </a:r>
            <a:endParaRPr lang="pl-PL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Koordynatorem Marki Polskiej Gospodarki jest Polska Agencja Inwestycji i Handlu</a:t>
            </a:r>
            <a:br>
              <a:rPr lang="pl-PL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</a:br>
            <a:r>
              <a:rPr lang="pl-PL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Poland. Business </a:t>
            </a:r>
            <a:r>
              <a:rPr lang="pl-PL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Forward</a:t>
            </a:r>
            <a:r>
              <a:rPr lang="pl-PL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 – Polska Agencja Inwestycji i Handlu S.A.</a:t>
            </a:r>
            <a:endParaRPr lang="pl-PL" sz="24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Obraz 9" descr="Logotyp Marki Polskiej Gospodarki.">
            <a:extLst>
              <a:ext uri="{FF2B5EF4-FFF2-40B4-BE49-F238E27FC236}">
                <a16:creationId xmlns:a16="http://schemas.microsoft.com/office/drawing/2014/main" id="{D515C8B0-5BA2-0675-82DC-D80A59875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44" y="-339859"/>
            <a:ext cx="8242932" cy="210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8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F277CC-809B-3687-6608-08E6B9C56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Dane kontaktowe LAWP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C494E5-DAE6-04DF-E4A5-54262E0FC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8072956-A1F2-9ACD-FD48-F40694028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" y="0"/>
            <a:ext cx="12185250" cy="6858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94E3857-ACC8-9EB1-911C-964163429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59667" y="1903228"/>
            <a:ext cx="10236417" cy="32391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9" name="Tytuł 3">
            <a:extLst>
              <a:ext uri="{FF2B5EF4-FFF2-40B4-BE49-F238E27FC236}">
                <a16:creationId xmlns:a16="http://schemas.microsoft.com/office/drawing/2014/main" id="{E06661E3-962B-A464-9E23-97990AD49178}"/>
              </a:ext>
            </a:extLst>
          </p:cNvPr>
          <p:cNvSpPr txBox="1">
            <a:spLocks/>
          </p:cNvSpPr>
          <p:nvPr/>
        </p:nvSpPr>
        <p:spPr>
          <a:xfrm>
            <a:off x="1070741" y="2373088"/>
            <a:ext cx="9852729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indent="-720000" algn="ctr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Lubelska Agencja Wspierania Przedsiębiorczości w Lublinie</a:t>
            </a:r>
          </a:p>
          <a:p>
            <a:pPr marL="0" marR="0" lvl="0" indent="-72000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ul. Wojciechowska 9A, 20-704 Lublin</a:t>
            </a:r>
          </a:p>
          <a:p>
            <a:pPr marL="0" marR="0" lvl="0" indent="-72000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lawp@lubelskie.pl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-72000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tel. 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814623831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/812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720000" algn="ctr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funduszeUE.lubelskie.pl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0632982-42C3-1387-1CDB-74737F9B5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4451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CEAB3-AE41-630E-1B8F-AB60AE984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EC3FFFB-C4AB-DB8A-1074-E59AF18D1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4523" y="676874"/>
            <a:ext cx="6855774" cy="492744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14" name="Tytuł 13">
            <a:extLst>
              <a:ext uri="{FF2B5EF4-FFF2-40B4-BE49-F238E27FC236}">
                <a16:creationId xmlns:a16="http://schemas.microsoft.com/office/drawing/2014/main" id="{12385EA8-6F89-DA70-1394-2BE5270D473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339" y="794428"/>
            <a:ext cx="6429763" cy="1189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Tytuł i opis są wizytówką</a:t>
            </a:r>
            <a:r>
              <a:rPr lang="pl-PL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Twojego projektu !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E3B4064-79CE-DB5D-85E5-24DA25508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414" y="5885639"/>
            <a:ext cx="5468586" cy="35969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D46E67C-D949-8A6B-F0DF-DBF6EC2D569B}"/>
              </a:ext>
            </a:extLst>
          </p:cNvPr>
          <p:cNvSpPr txBox="1"/>
          <p:nvPr/>
        </p:nvSpPr>
        <p:spPr>
          <a:xfrm>
            <a:off x="710339" y="2208894"/>
            <a:ext cx="6855775" cy="311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Tytuł projektu musi oddawać sens przedsięwzięcia, być prosty, zrozumiały dla wszystkich, niezbyt długi (</a:t>
            </a: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maksymalnie 150 znaków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i nietechniczny. Pamiętaj, że tytuł projektu nie jest jego opisem.</a:t>
            </a:r>
          </a:p>
          <a:p>
            <a:pPr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Użyj prostego języka: unikaj skrótów, żargonu oraz języka specjalistycznego czy terminologii technicznej, które nie będą zrozumiałe dla każdego odbiorcy lub uczestnika projektu.</a:t>
            </a:r>
          </a:p>
        </p:txBody>
      </p:sp>
      <p:pic>
        <p:nvPicPr>
          <p:cNvPr id="4" name="Obraz 3" descr="obraz abstrakcyjny, na pierwszym planie dwie dłonie na laptopie, wokół laptopa wirują wykresy, żarówka, wizytówki.">
            <a:extLst>
              <a:ext uri="{FF2B5EF4-FFF2-40B4-BE49-F238E27FC236}">
                <a16:creationId xmlns:a16="http://schemas.microsoft.com/office/drawing/2014/main" id="{48C58D33-5BE1-58D4-9377-51B47FE63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765" y="1044396"/>
            <a:ext cx="3996078" cy="3996078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67E2E89-C81D-8DDD-F6E3-445D91B36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0305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32E71F5-34B0-AC53-C5ED-AD112A3C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2207" y="598426"/>
            <a:ext cx="7719222" cy="87578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9E6646DF-F772-04D0-33C1-AE9AE3E192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02208" y="774708"/>
            <a:ext cx="8030506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Tytuł projektu -</a:t>
            </a:r>
            <a:r>
              <a:rPr lang="pl-PL" sz="3200" b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porównaj przykłady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B5650FB-5D82-E5DF-994F-54F381DFDCB4}"/>
              </a:ext>
            </a:extLst>
          </p:cNvPr>
          <p:cNvSpPr/>
          <p:nvPr/>
        </p:nvSpPr>
        <p:spPr>
          <a:xfrm>
            <a:off x="802207" y="2033944"/>
            <a:ext cx="5841783" cy="333572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Trudny tytuł projektu: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Budowa drogi obwodowej Miasta X w ciągu drogi wojewódzkiej nr NNN – Brzeziny przebiegającej od miejscowości Maszów Wielki w km 20+636 do ulicy Wiśniowej w km 38+522 wraz z niezbędną infrastrukturą techniczną, budowlami i urządzeniami budowlanymi – etap I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208F803-C374-2DDC-66DC-4A5B93247E9A}"/>
              </a:ext>
            </a:extLst>
          </p:cNvPr>
          <p:cNvSpPr/>
          <p:nvPr/>
        </p:nvSpPr>
        <p:spPr>
          <a:xfrm>
            <a:off x="7237378" y="2033943"/>
            <a:ext cx="4207354" cy="333572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Prosty tytuł projektu: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Budowa obwodnicy Miasta X - etap I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8593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32E71F5-34B0-AC53-C5ED-AD112A3C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37911" y="690663"/>
            <a:ext cx="9883429" cy="477628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id="{74FE9C74-2587-2FBE-46FF-6DAAEA6537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70322" y="867263"/>
            <a:ext cx="923149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Opis projektu we wniosku o dofinansowanie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DCAE165-6A3E-2736-0311-F81418C9E8F2}"/>
              </a:ext>
            </a:extLst>
          </p:cNvPr>
          <p:cNvSpPr txBox="1"/>
          <p:nvPr/>
        </p:nvSpPr>
        <p:spPr>
          <a:xfrm>
            <a:off x="1270322" y="1773452"/>
            <a:ext cx="8651892" cy="3372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Opis powinien przedstawiać przedmiot i główne założenia projektu w sposób zwięzły i zrozumiały. Opis projektu powinien odpowiadać na następujące pytania: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Jaki jest cel lub cele projektu?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Jakie są jego grupy docelowe (do kogo skierowany jest projekt, kto z niego skorzysta)?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Jakie działania będą realizowane i co zostanie zrobione w projekcie?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Jakie są jego planowane efekty, rezultaty?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31210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7519D-BF3F-8D3D-B860-7FA62E9C3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>
            <a:extLst>
              <a:ext uri="{FF2B5EF4-FFF2-40B4-BE49-F238E27FC236}">
                <a16:creationId xmlns:a16="http://schemas.microsoft.com/office/drawing/2014/main" id="{FDEB48F9-56C8-671D-1658-E74AE1CF74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47417" y="2441165"/>
            <a:ext cx="7497165" cy="9878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 </a:t>
            </a:r>
            <a:r>
              <a:rPr lang="pl-PL" sz="5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BENEFICJENTÓW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999F7DD-6C54-8C1B-884F-634D77F4A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414" y="5885639"/>
            <a:ext cx="5468586" cy="359695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1D04F8E-8DFB-4980-886D-66094A1B6D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7910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0A4100B-1A7B-A4D3-3938-1B94D15BB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4601" y="3501501"/>
            <a:ext cx="7985319" cy="307510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32E71F5-34B0-AC53-C5ED-AD112A3C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73566" y="415079"/>
            <a:ext cx="4613833" cy="158590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id="{74FE9C74-2587-2FBE-46FF-6DAAEA6537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587574" y="474220"/>
            <a:ext cx="4399825" cy="15696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 kiedy musisz wypełniać obowiązki informacyjne?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DCAE165-6A3E-2736-0311-F81418C9E8F2}"/>
              </a:ext>
            </a:extLst>
          </p:cNvPr>
          <p:cNvSpPr txBox="1"/>
          <p:nvPr/>
        </p:nvSpPr>
        <p:spPr>
          <a:xfrm>
            <a:off x="204601" y="415079"/>
            <a:ext cx="7808673" cy="6172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Obowiązki informacyjne wypełniasz </a:t>
            </a: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 momentu uzyskania dofinansowania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tj. </a:t>
            </a: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podpisania umowy o dofinansowanie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końca realizacji projektu lub do końca okresu trwałości projektu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który został określony w umowie.</a:t>
            </a:r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Jeśli rozpoczynasz realizację projektu na własne ryzyko przed podpisaniem umowy o dofinansowanie nie możesz jeszcze używać logotypów unijnych. Musisz poczekać na uzyskanie dofinansowania. 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WYJĄTEK 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dotyczy beneficjentów </a:t>
            </a:r>
            <a:r>
              <a:rPr lang="pl-P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Działania 2.7 Lubelskie MŚP na rynkach zagranicznych</a:t>
            </a:r>
            <a:r>
              <a:rPr lang="pl-PL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którzy będą uczestniczyć w targach/misjach po złożeniu wniosku o dofinansowanie, a przed podpisaniem umowy. Z uwagi na rodzaj projektu (zagraniczne targi) oraz zachowanie wysokiego poziomu świadomości marki Fundusze Europejskie Beneficjent podczas targów zagranicznych powinien posługiwać się właściwym zestawem logotypów. </a:t>
            </a:r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braz 3" descr="zegar, kalendarz i ołówek.">
            <a:extLst>
              <a:ext uri="{FF2B5EF4-FFF2-40B4-BE49-F238E27FC236}">
                <a16:creationId xmlns:a16="http://schemas.microsoft.com/office/drawing/2014/main" id="{DBD148CA-9E55-EFDB-565C-80BE9325D1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1"/>
          <a:stretch/>
        </p:blipFill>
        <p:spPr>
          <a:xfrm>
            <a:off x="8792512" y="2349455"/>
            <a:ext cx="3194887" cy="3713238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EC3367-A33C-83B1-01C2-3EBBF344D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370899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6053</TotalTime>
  <Words>3938</Words>
  <Application>Microsoft Office PowerPoint</Application>
  <PresentationFormat>Panoramiczny</PresentationFormat>
  <Paragraphs>450</Paragraphs>
  <Slides>41</Slides>
  <Notes>41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41</vt:i4>
      </vt:variant>
    </vt:vector>
  </HeadingPairs>
  <TitlesOfParts>
    <vt:vector size="50" baseType="lpstr">
      <vt:lpstr>Arial</vt:lpstr>
      <vt:lpstr>Calibri Light</vt:lpstr>
      <vt:lpstr>Open Sans</vt:lpstr>
      <vt:lpstr>Open Sans SemiBold</vt:lpstr>
      <vt:lpstr>Wingdings</vt:lpstr>
      <vt:lpstr>Motyw pakietu Office</vt:lpstr>
      <vt:lpstr>Projekt niestandardowy</vt:lpstr>
      <vt:lpstr>1_Projekt niestandardowy</vt:lpstr>
      <vt:lpstr>1_Motyw pakietu Office</vt:lpstr>
      <vt:lpstr>ABC Promocji Projektu w LAWP Fundusze Europejskie dla Lubelskiego 2021-2027</vt:lpstr>
      <vt:lpstr>Dlaczego musisz informować o projektach?</vt:lpstr>
      <vt:lpstr>Zasady informowania i promocji projektów określają m.in.:</vt:lpstr>
      <vt:lpstr>DLA WNIOSKODAWCÓW </vt:lpstr>
      <vt:lpstr>Tytuł i opis są wizytówką Twojego projektu !</vt:lpstr>
      <vt:lpstr>Tytuł projektu - porównaj przykłady</vt:lpstr>
      <vt:lpstr>Opis projektu we wniosku o dofinansowanie</vt:lpstr>
      <vt:lpstr>DLA BENEFICJENTÓW</vt:lpstr>
      <vt:lpstr>Od kiedy musisz wypełniać obowiązki informacyjne?</vt:lpstr>
      <vt:lpstr>Zestawienie znaków dla programu  Fundusze Europejskie dla Lubelskiego 2021-2027  wariant pełnokolorowy</vt:lpstr>
      <vt:lpstr>Pełnokolorowy zestaw znaków musisz stosować w przypadku następujących materiałów: </vt:lpstr>
      <vt:lpstr>Zestawienie znaków dla programu Fundusze Europejskie dla Lubelskiego 2021-2027  wariant achromatyczny</vt:lpstr>
      <vt:lpstr>Achromatycznych zestawień znaków (bez znaku barw RP) możesz użyć, jeżeli:  </vt:lpstr>
      <vt:lpstr>Wielkość znaków</vt:lpstr>
      <vt:lpstr>Lista sprawdzająca: działania informacyjne i promocyjne, które musisz przeprowadzić</vt:lpstr>
      <vt:lpstr>Działania informacyjne i dokumenty 1/2</vt:lpstr>
      <vt:lpstr>Działania informacyjne i dokumenty 2/2</vt:lpstr>
      <vt:lpstr>Naklejki dla beneficjentów LAWP  – zakup współfinansowany (1/2)</vt:lpstr>
      <vt:lpstr>Naklejki dla beneficjentów LAWP  – zakup współfinansowany (2/2)</vt:lpstr>
      <vt:lpstr>Oznakowanie strony internetowej i profilu  w mediach społecznościowych (1/2)</vt:lpstr>
      <vt:lpstr>Oznakowanie strony internetowej i profilu  w mediach społecznościowych (2/2)</vt:lpstr>
      <vt:lpstr>Przykładowy opis projektu na stronę internetową i profilu w social mediach:</vt:lpstr>
      <vt:lpstr>Stosuj hasztagi #FunduszeUE lub #FunduszeEuropejskie</vt:lpstr>
      <vt:lpstr>Oznacz stronę internetową powstałą w projekcie: </vt:lpstr>
      <vt:lpstr>Oznacz miejsce realizacji projektu – plakat lub tablica </vt:lpstr>
      <vt:lpstr>Tablica informacyjna 1/2</vt:lpstr>
      <vt:lpstr>Tablica informacyjna 2/2</vt:lpstr>
      <vt:lpstr>Co zrobić, jeśli realizujesz kilka projektów w tym samym miejscu?</vt:lpstr>
      <vt:lpstr>Jedna tablica dla kilku projektów</vt:lpstr>
      <vt:lpstr>Plakat informacyjny  (lub wyświetlacz elektroniczny) 1/2</vt:lpstr>
      <vt:lpstr>Plakat informacyjny  (lub wyświetlacz elektroniczny) 2/2</vt:lpstr>
      <vt:lpstr>Sprawdźmy raz jeszcze..</vt:lpstr>
      <vt:lpstr>Co się stanie, jeśli nie zrealizujesz obowiązków informacyjno - promocyjnych?</vt:lpstr>
      <vt:lpstr>Wykaz pomniejszeń wartości dofinansowania projektu w zakresie obowiązków komunikacyjnych beneficjentów FE – załącznik do umowy o dofinansowanie (1/6)</vt:lpstr>
      <vt:lpstr>Wykaz pomniejszeń wartości dofinansowania projektu w zakresie obowiązków komunikacyjnych beneficjentów FE – załącznik do umowy o dofinansowanie (2/6)</vt:lpstr>
      <vt:lpstr>Wykaz pomniejszeń wartości dofinansowania projektu w zakresie obowiązków komunikacyjnych beneficjentów FE – załącznik do umowy o dofinansowanie (3/6)</vt:lpstr>
      <vt:lpstr>Wykaz pomniejszeń wartości dofinansowania projektu w zakresie obowiązków komunikacyjnych beneficjentów FE – załącznik do umowy o dofinansowanie (4/6)</vt:lpstr>
      <vt:lpstr>Wykaz pomniejszeń wartości dofinansowania projektu w zakresie obowiązków komunikacyjnych beneficjentów FE – załącznik do umowy o dofinansowanie (5/6)</vt:lpstr>
      <vt:lpstr>Wykaz pomniejszeń wartości dofinansowania projektu w zakresie obowiązków komunikacyjnych beneficjentów FE – załącznik do umowy o dofinansowanie (6/6)</vt:lpstr>
      <vt:lpstr>Dodatkowy obowiązek dla Beneficjentów Działania 2.7 – stosowanie znaku Marki Polskiej Gospodarki </vt:lpstr>
      <vt:lpstr>Dane kontaktowe LAWP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Promocja projektu w LAWP</dc:title>
  <dc:creator>Adrianna Iwan</dc:creator>
  <cp:lastModifiedBy>Magdalena Gnypek</cp:lastModifiedBy>
  <cp:revision>126</cp:revision>
  <cp:lastPrinted>2026-04-14T06:25:24Z</cp:lastPrinted>
  <dcterms:created xsi:type="dcterms:W3CDTF">2022-11-15T13:19:44Z</dcterms:created>
  <dcterms:modified xsi:type="dcterms:W3CDTF">2026-06-29T09:07:59Z</dcterms:modified>
</cp:coreProperties>
</file>