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5"/>
  </p:notesMasterIdLst>
  <p:sldIdLst>
    <p:sldId id="257" r:id="rId3"/>
    <p:sldId id="256" r:id="rId4"/>
    <p:sldId id="838" r:id="rId5"/>
    <p:sldId id="839" r:id="rId6"/>
    <p:sldId id="878" r:id="rId7"/>
    <p:sldId id="840" r:id="rId8"/>
    <p:sldId id="842" r:id="rId9"/>
    <p:sldId id="841" r:id="rId10"/>
    <p:sldId id="873" r:id="rId11"/>
    <p:sldId id="874" r:id="rId12"/>
    <p:sldId id="843" r:id="rId13"/>
    <p:sldId id="877" r:id="rId14"/>
    <p:sldId id="876" r:id="rId15"/>
    <p:sldId id="870" r:id="rId16"/>
    <p:sldId id="879" r:id="rId17"/>
    <p:sldId id="864" r:id="rId18"/>
    <p:sldId id="850" r:id="rId19"/>
    <p:sldId id="844" r:id="rId20"/>
    <p:sldId id="875" r:id="rId21"/>
    <p:sldId id="845" r:id="rId22"/>
    <p:sldId id="880" r:id="rId23"/>
    <p:sldId id="849" r:id="rId24"/>
    <p:sldId id="846" r:id="rId25"/>
    <p:sldId id="869" r:id="rId26"/>
    <p:sldId id="848" r:id="rId27"/>
    <p:sldId id="851" r:id="rId28"/>
    <p:sldId id="274" r:id="rId29"/>
    <p:sldId id="326" r:id="rId30"/>
    <p:sldId id="328" r:id="rId31"/>
    <p:sldId id="263" r:id="rId32"/>
    <p:sldId id="852" r:id="rId33"/>
    <p:sldId id="320" r:id="rId34"/>
    <p:sldId id="861" r:id="rId35"/>
    <p:sldId id="275" r:id="rId36"/>
    <p:sldId id="817" r:id="rId37"/>
    <p:sldId id="329" r:id="rId38"/>
    <p:sldId id="871" r:id="rId39"/>
    <p:sldId id="872" r:id="rId40"/>
    <p:sldId id="881" r:id="rId41"/>
    <p:sldId id="322" r:id="rId42"/>
    <p:sldId id="303" r:id="rId43"/>
    <p:sldId id="324" r:id="rId44"/>
    <p:sldId id="862" r:id="rId45"/>
    <p:sldId id="854" r:id="rId46"/>
    <p:sldId id="855" r:id="rId47"/>
    <p:sldId id="856" r:id="rId48"/>
    <p:sldId id="858" r:id="rId49"/>
    <p:sldId id="857" r:id="rId50"/>
    <p:sldId id="863" r:id="rId51"/>
    <p:sldId id="859" r:id="rId52"/>
    <p:sldId id="860" r:id="rId53"/>
    <p:sldId id="273" r:id="rId54"/>
  </p:sldIdLst>
  <p:sldSz cx="12192000" cy="6858000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08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91" autoAdjust="0"/>
    <p:restoredTop sz="86385" autoAdjust="0"/>
  </p:normalViewPr>
  <p:slideViewPr>
    <p:cSldViewPr snapToGrid="0">
      <p:cViewPr varScale="1">
        <p:scale>
          <a:sx n="98" d="100"/>
          <a:sy n="98" d="100"/>
        </p:scale>
        <p:origin x="630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heme" Target="theme/theme1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viewProps" Target="view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arzyna Misiura" userId="02aa755d-619b-4c2d-9700-7fbb9f75757c" providerId="ADAL" clId="{7DBC6896-4CBD-4CB6-A5EB-9EC24FA8D1D7}"/>
    <pc:docChg chg="modSld">
      <pc:chgData name="Katarzyna Misiura" userId="02aa755d-619b-4c2d-9700-7fbb9f75757c" providerId="ADAL" clId="{7DBC6896-4CBD-4CB6-A5EB-9EC24FA8D1D7}" dt="2023-08-25T05:27:40.275" v="14" actId="13926"/>
      <pc:docMkLst>
        <pc:docMk/>
      </pc:docMkLst>
      <pc:sldChg chg="modSp mod">
        <pc:chgData name="Katarzyna Misiura" userId="02aa755d-619b-4c2d-9700-7fbb9f75757c" providerId="ADAL" clId="{7DBC6896-4CBD-4CB6-A5EB-9EC24FA8D1D7}" dt="2023-08-25T05:27:40.275" v="14" actId="13926"/>
        <pc:sldMkLst>
          <pc:docMk/>
          <pc:sldMk cId="2721471659" sldId="274"/>
        </pc:sldMkLst>
        <pc:spChg chg="mod">
          <ac:chgData name="Katarzyna Misiura" userId="02aa755d-619b-4c2d-9700-7fbb9f75757c" providerId="ADAL" clId="{7DBC6896-4CBD-4CB6-A5EB-9EC24FA8D1D7}" dt="2023-08-25T05:27:40.275" v="14" actId="13926"/>
          <ac:spMkLst>
            <pc:docMk/>
            <pc:sldMk cId="2721471659" sldId="274"/>
            <ac:spMk id="24" creationId="{BEEFCF64-F290-6315-397A-33B0881CB4CC}"/>
          </ac:spMkLst>
        </pc:spChg>
      </pc:sldChg>
      <pc:sldChg chg="modSp mod">
        <pc:chgData name="Katarzyna Misiura" userId="02aa755d-619b-4c2d-9700-7fbb9f75757c" providerId="ADAL" clId="{7DBC6896-4CBD-4CB6-A5EB-9EC24FA8D1D7}" dt="2023-08-18T12:35:06.560" v="4" actId="13926"/>
        <pc:sldMkLst>
          <pc:docMk/>
          <pc:sldMk cId="4128569200" sldId="841"/>
        </pc:sldMkLst>
        <pc:spChg chg="mod">
          <ac:chgData name="Katarzyna Misiura" userId="02aa755d-619b-4c2d-9700-7fbb9f75757c" providerId="ADAL" clId="{7DBC6896-4CBD-4CB6-A5EB-9EC24FA8D1D7}" dt="2023-08-18T12:35:06.560" v="4" actId="13926"/>
          <ac:spMkLst>
            <pc:docMk/>
            <pc:sldMk cId="4128569200" sldId="841"/>
            <ac:spMk id="4" creationId="{EC6C09CA-6801-66DA-4F52-8B4FE666DDA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75E466-ADA0-4AB0-9275-322875EB38DB}" type="datetimeFigureOut">
              <a:rPr lang="pl-PL" smtClean="0"/>
              <a:t>25.08.2023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350C69-5D00-4643-A6EF-959B7D51E3C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872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350C69-5D00-4643-A6EF-959B7D51E3CF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91097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350C69-5D00-4643-A6EF-959B7D51E3CF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055419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350C69-5D00-4643-A6EF-959B7D51E3CF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190955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350C69-5D00-4643-A6EF-959B7D51E3CF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145991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350C69-5D00-4643-A6EF-959B7D51E3CF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674707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350C69-5D00-4643-A6EF-959B7D51E3CF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277065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350C69-5D00-4643-A6EF-959B7D51E3CF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91701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350C69-5D00-4643-A6EF-959B7D51E3CF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00982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350C69-5D00-4643-A6EF-959B7D51E3CF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802844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350C69-5D00-4643-A6EF-959B7D51E3CF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221163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350C69-5D00-4643-A6EF-959B7D51E3CF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4401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350C69-5D00-4643-A6EF-959B7D51E3CF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317858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350C69-5D00-4643-A6EF-959B7D51E3CF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63076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350C69-5D00-4643-A6EF-959B7D51E3CF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356923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350C69-5D00-4643-A6EF-959B7D51E3CF}" type="slidenum">
              <a:rPr lang="pl-PL" smtClean="0"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154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350C69-5D00-4643-A6EF-959B7D51E3CF}" type="slidenum">
              <a:rPr lang="pl-PL" smtClean="0"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286173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350C69-5D00-4643-A6EF-959B7D51E3CF}" type="slidenum">
              <a:rPr lang="pl-PL" smtClean="0"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39062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350C69-5D00-4643-A6EF-959B7D51E3CF}" type="slidenum">
              <a:rPr lang="pl-PL" smtClean="0"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756899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350C69-5D00-4643-A6EF-959B7D51E3CF}" type="slidenum">
              <a:rPr lang="pl-PL" smtClean="0"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893476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350C69-5D00-4643-A6EF-959B7D51E3CF}" type="slidenum">
              <a:rPr lang="pl-PL" smtClean="0"/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839896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350C69-5D00-4643-A6EF-959B7D51E3CF}" type="slidenum">
              <a:rPr lang="pl-PL" smtClean="0"/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0127731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350C69-5D00-4643-A6EF-959B7D51E3CF}" type="slidenum">
              <a:rPr lang="pl-PL" smtClean="0"/>
              <a:t>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00892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350C69-5D00-4643-A6EF-959B7D51E3CF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822121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350C69-5D00-4643-A6EF-959B7D51E3CF}" type="slidenum">
              <a:rPr lang="pl-PL" smtClean="0"/>
              <a:t>30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001515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350C69-5D00-4643-A6EF-959B7D51E3CF}" type="slidenum">
              <a:rPr lang="pl-PL" smtClean="0"/>
              <a:t>31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36561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350C69-5D00-4643-A6EF-959B7D51E3CF}" type="slidenum">
              <a:rPr lang="pl-PL" smtClean="0"/>
              <a:t>32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284656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350C69-5D00-4643-A6EF-959B7D51E3CF}" type="slidenum">
              <a:rPr lang="pl-PL" smtClean="0"/>
              <a:t>33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482331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350C69-5D00-4643-A6EF-959B7D51E3CF}" type="slidenum">
              <a:rPr lang="pl-PL" smtClean="0"/>
              <a:t>34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013225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350C69-5D00-4643-A6EF-959B7D51E3CF}" type="slidenum">
              <a:rPr lang="pl-PL" smtClean="0"/>
              <a:t>35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218267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350C69-5D00-4643-A6EF-959B7D51E3CF}" type="slidenum">
              <a:rPr lang="pl-PL" smtClean="0"/>
              <a:t>36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0718018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350C69-5D00-4643-A6EF-959B7D51E3CF}" type="slidenum">
              <a:rPr lang="pl-PL" smtClean="0"/>
              <a:t>37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5960482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350C69-5D00-4643-A6EF-959B7D51E3CF}" type="slidenum">
              <a:rPr lang="pl-PL" smtClean="0"/>
              <a:t>38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684222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350C69-5D00-4643-A6EF-959B7D51E3CF}" type="slidenum">
              <a:rPr lang="pl-PL" smtClean="0"/>
              <a:t>39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164392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350C69-5D00-4643-A6EF-959B7D51E3CF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4379613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350C69-5D00-4643-A6EF-959B7D51E3CF}" type="slidenum">
              <a:rPr lang="pl-PL" smtClean="0"/>
              <a:t>40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7117759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350C69-5D00-4643-A6EF-959B7D51E3CF}" type="slidenum">
              <a:rPr lang="pl-PL" smtClean="0"/>
              <a:t>41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649949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350C69-5D00-4643-A6EF-959B7D51E3CF}" type="slidenum">
              <a:rPr lang="pl-PL" smtClean="0"/>
              <a:t>42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7009821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350C69-5D00-4643-A6EF-959B7D51E3CF}" type="slidenum">
              <a:rPr lang="pl-PL" smtClean="0"/>
              <a:t>43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310166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350C69-5D00-4643-A6EF-959B7D51E3CF}" type="slidenum">
              <a:rPr lang="pl-PL" smtClean="0"/>
              <a:t>44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7720381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350C69-5D00-4643-A6EF-959B7D51E3CF}" type="slidenum">
              <a:rPr lang="pl-PL" smtClean="0"/>
              <a:t>45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2897886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350C69-5D00-4643-A6EF-959B7D51E3CF}" type="slidenum">
              <a:rPr lang="pl-PL" smtClean="0"/>
              <a:t>46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316756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350C69-5D00-4643-A6EF-959B7D51E3CF}" type="slidenum">
              <a:rPr lang="pl-PL" smtClean="0"/>
              <a:t>47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6811713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350C69-5D00-4643-A6EF-959B7D51E3CF}" type="slidenum">
              <a:rPr lang="pl-PL" smtClean="0"/>
              <a:t>48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381208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350C69-5D00-4643-A6EF-959B7D51E3CF}" type="slidenum">
              <a:rPr lang="pl-PL" smtClean="0"/>
              <a:t>49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082656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350C69-5D00-4643-A6EF-959B7D51E3CF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3084597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350C69-5D00-4643-A6EF-959B7D51E3CF}" type="slidenum">
              <a:rPr lang="pl-PL" smtClean="0"/>
              <a:t>50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6657616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350C69-5D00-4643-A6EF-959B7D51E3CF}" type="slidenum">
              <a:rPr lang="pl-PL" smtClean="0"/>
              <a:t>51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9768799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350C69-5D00-4643-A6EF-959B7D51E3CF}" type="slidenum">
              <a:rPr lang="pl-PL" smtClean="0"/>
              <a:t>52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974276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350C69-5D00-4643-A6EF-959B7D51E3CF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12324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350C69-5D00-4643-A6EF-959B7D51E3CF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390699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350C69-5D00-4643-A6EF-959B7D51E3CF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54651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350C69-5D00-4643-A6EF-959B7D51E3CF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816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4.png"/><Relationship Id="rId16" Type="http://schemas.openxmlformats.org/officeDocument/2006/relationships/image" Target="../media/image2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4D080A5-7BC0-AF1D-E33D-E5E4CE5CF6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745BBC3-AD0F-02CF-79CD-08462DD897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54A9334-99EB-7038-FACC-CED15B62E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24BD0-A9F8-40C0-86E1-C8F5B56CB711}" type="datetimeFigureOut">
              <a:rPr lang="pl-PL" smtClean="0"/>
              <a:t>25.08.2023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9E65D7A-48F6-B4AA-9C57-7D220D38F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A414572-4C6E-FF82-BF7C-3D7CAAAFF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826D8-9DAC-44AE-A9FD-0EC949CD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64767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B22A424-1BFA-C95D-30C8-4163685E9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6D99C732-5484-F0AD-FFAA-0F624D5E8C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F467B8C-222A-C954-03E1-17CCF944D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24BD0-A9F8-40C0-86E1-C8F5B56CB711}" type="datetimeFigureOut">
              <a:rPr lang="pl-PL" smtClean="0"/>
              <a:t>25.08.2023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5393B96-DD1B-7A4F-8D21-1555C38A1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056064E-6ABD-9BC8-8C74-B6C72DBBF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826D8-9DAC-44AE-A9FD-0EC949CD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03725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EF3F3255-4DF0-E387-BF91-6542A12F29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7D875D8C-D28F-7D99-189F-4BBFDAF27A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CF2EE79-4F50-EFB6-B3AD-B15D4A831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24BD0-A9F8-40C0-86E1-C8F5B56CB711}" type="datetimeFigureOut">
              <a:rPr lang="pl-PL" smtClean="0"/>
              <a:t>25.08.2023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C198499-1B45-9160-7C32-4C9A0B116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CB2439F-553C-F6F5-9D8A-9C84ADB5A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826D8-9DAC-44AE-A9FD-0EC949CD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121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170659" y="1790613"/>
            <a:ext cx="9851923" cy="3924814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</a:extLst>
          </p:cNvPr>
          <p:cNvSpPr/>
          <p:nvPr userDrawn="1"/>
        </p:nvSpPr>
        <p:spPr>
          <a:xfrm>
            <a:off x="2" y="0"/>
            <a:ext cx="5685979" cy="244386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827" y="1790612"/>
            <a:ext cx="4514751" cy="653253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2B41AD81-079D-B212-C8B7-9A9D3BEE51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87" y="490243"/>
            <a:ext cx="1231537" cy="979756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A433181-6EED-44B3-4822-4AF9E6BA906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255" y="490243"/>
            <a:ext cx="1231537" cy="979756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76322E5-6025-7EA2-67FB-9F57E921005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023" y="490243"/>
            <a:ext cx="1231537" cy="9797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0332" y="2775173"/>
            <a:ext cx="9031400" cy="1004864"/>
          </a:xfrm>
        </p:spPr>
        <p:txBody>
          <a:bodyPr anchor="t" anchorCtr="0">
            <a:normAutofit/>
          </a:bodyPr>
          <a:lstStyle>
            <a:lvl1pPr algn="l">
              <a:lnSpc>
                <a:spcPts val="3629"/>
              </a:lnSpc>
              <a:defRPr sz="2903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0345" y="4410532"/>
            <a:ext cx="9031311" cy="979756"/>
          </a:xfrm>
        </p:spPr>
        <p:txBody>
          <a:bodyPr>
            <a:normAutofit/>
          </a:bodyPr>
          <a:lstStyle>
            <a:lvl1pPr marL="0" indent="0" algn="l">
              <a:lnSpc>
                <a:spcPts val="3175"/>
              </a:lnSpc>
              <a:buNone/>
              <a:defRPr sz="2540" b="1">
                <a:solidFill>
                  <a:schemeClr val="tx2"/>
                </a:solidFill>
              </a:defRPr>
            </a:lvl1pPr>
            <a:lvl2pPr marL="457203" indent="0" algn="ctr">
              <a:buNone/>
              <a:defRPr sz="2000"/>
            </a:lvl2pPr>
            <a:lvl3pPr marL="914406" indent="0" algn="ctr">
              <a:buNone/>
              <a:defRPr sz="1800"/>
            </a:lvl3pPr>
            <a:lvl4pPr marL="1371609" indent="0" algn="ctr">
              <a:buNone/>
              <a:defRPr sz="1600"/>
            </a:lvl4pPr>
            <a:lvl5pPr marL="1828812" indent="0" algn="ctr">
              <a:buNone/>
              <a:defRPr sz="1600"/>
            </a:lvl5pPr>
            <a:lvl6pPr marL="2286015" indent="0" algn="ctr">
              <a:buNone/>
              <a:defRPr sz="1600"/>
            </a:lvl6pPr>
            <a:lvl7pPr marL="2743218" indent="0" algn="ctr">
              <a:buNone/>
              <a:defRPr sz="1600"/>
            </a:lvl7pPr>
            <a:lvl8pPr marL="3200421" indent="0" algn="ctr">
              <a:buNone/>
              <a:defRPr sz="1600"/>
            </a:lvl8pPr>
            <a:lvl9pPr marL="3657624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68958" y="490243"/>
            <a:ext cx="2052383" cy="316710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633"/>
              </a:lnSpc>
              <a:defRPr sz="127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2A3D249-6366-4532-95C2-9DDC07D17B44}" type="datetime1">
              <a:rPr lang="pl-PL" smtClean="0"/>
              <a:t>25.08.2023</a:t>
            </a:fld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500FFCFA-D3A4-40A4-E76C-99575547246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27" y="5779698"/>
            <a:ext cx="1848740" cy="86109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DC91A070-16DB-C0E1-0B7B-93924541A6E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348" y="5779698"/>
            <a:ext cx="3002864" cy="861090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AB280FEF-799B-B9CA-10D2-815DA71DA23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088" y="5779092"/>
            <a:ext cx="2554038" cy="86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3733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169419" y="1799461"/>
            <a:ext cx="9853164" cy="3915966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5685979" cy="244386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419" y="1799460"/>
            <a:ext cx="4514751" cy="6532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0332" y="2785254"/>
            <a:ext cx="9031400" cy="986800"/>
          </a:xfrm>
        </p:spPr>
        <p:txBody>
          <a:bodyPr anchor="t" anchorCtr="0">
            <a:normAutofit/>
          </a:bodyPr>
          <a:lstStyle>
            <a:lvl1pPr algn="l">
              <a:lnSpc>
                <a:spcPts val="3629"/>
              </a:lnSpc>
              <a:defRPr sz="2903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0345" y="4410532"/>
            <a:ext cx="9031311" cy="979756"/>
          </a:xfrm>
        </p:spPr>
        <p:txBody>
          <a:bodyPr>
            <a:normAutofit/>
          </a:bodyPr>
          <a:lstStyle>
            <a:lvl1pPr marL="0" indent="0" algn="l">
              <a:lnSpc>
                <a:spcPts val="3175"/>
              </a:lnSpc>
              <a:buNone/>
              <a:defRPr sz="2540" b="1">
                <a:solidFill>
                  <a:schemeClr val="tx2"/>
                </a:solidFill>
              </a:defRPr>
            </a:lvl1pPr>
            <a:lvl2pPr marL="457203" indent="0" algn="ctr">
              <a:buNone/>
              <a:defRPr sz="2000"/>
            </a:lvl2pPr>
            <a:lvl3pPr marL="914406" indent="0" algn="ctr">
              <a:buNone/>
              <a:defRPr sz="1800"/>
            </a:lvl3pPr>
            <a:lvl4pPr marL="1371609" indent="0" algn="ctr">
              <a:buNone/>
              <a:defRPr sz="1600"/>
            </a:lvl4pPr>
            <a:lvl5pPr marL="1828812" indent="0" algn="ctr">
              <a:buNone/>
              <a:defRPr sz="1600"/>
            </a:lvl5pPr>
            <a:lvl6pPr marL="2286015" indent="0" algn="ctr">
              <a:buNone/>
              <a:defRPr sz="1600"/>
            </a:lvl6pPr>
            <a:lvl7pPr marL="2743218" indent="0" algn="ctr">
              <a:buNone/>
              <a:defRPr sz="1600"/>
            </a:lvl7pPr>
            <a:lvl8pPr marL="3200421" indent="0" algn="ctr">
              <a:buNone/>
              <a:defRPr sz="1600"/>
            </a:lvl8pPr>
            <a:lvl9pPr marL="3657624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68958" y="490243"/>
            <a:ext cx="2052383" cy="316710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633"/>
              </a:lnSpc>
              <a:defRPr sz="127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68EEE8EE-D7CF-4F1D-849B-3E54D1DD80B0}" type="datetime1">
              <a:rPr lang="pl-PL" smtClean="0"/>
              <a:t>25.08.2023</a:t>
            </a:fld>
            <a:endParaRPr lang="pl-PL" dirty="0"/>
          </a:p>
        </p:txBody>
      </p:sp>
      <p:pic>
        <p:nvPicPr>
          <p:cNvPr id="8" name="Obraz 7" descr="logo Funduszy Europejskich">
            <a:extLst>
              <a:ext uri="{FF2B5EF4-FFF2-40B4-BE49-F238E27FC236}">
                <a16:creationId xmlns:a16="http://schemas.microsoft.com/office/drawing/2014/main" id="{500FFCFA-D3A4-40A4-E76C-99575547246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27" y="5779698"/>
            <a:ext cx="1848740" cy="861090"/>
          </a:xfrm>
          <a:prstGeom prst="rect">
            <a:avLst/>
          </a:prstGeom>
        </p:spPr>
      </p:pic>
      <p:pic>
        <p:nvPicPr>
          <p:cNvPr id="10" name="Obraz 9" descr="flaga Unii Europejskiej z dopiskiem dofinansowane przez Unię Europejską">
            <a:extLst>
              <a:ext uri="{FF2B5EF4-FFF2-40B4-BE49-F238E27FC236}">
                <a16:creationId xmlns:a16="http://schemas.microsoft.com/office/drawing/2014/main" id="{DC91A070-16DB-C0E1-0B7B-93924541A6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348" y="5779698"/>
            <a:ext cx="3002864" cy="861090"/>
          </a:xfrm>
          <a:prstGeom prst="rect">
            <a:avLst/>
          </a:prstGeom>
        </p:spPr>
      </p:pic>
      <p:pic>
        <p:nvPicPr>
          <p:cNvPr id="12" name="Obraz 11" descr="barwy RP">
            <a:extLst>
              <a:ext uri="{FF2B5EF4-FFF2-40B4-BE49-F238E27FC236}">
                <a16:creationId xmlns:a16="http://schemas.microsoft.com/office/drawing/2014/main" id="{AB280FEF-799B-B9CA-10D2-815DA71DA23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088" y="5779092"/>
            <a:ext cx="2554038" cy="862304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46" y="1128866"/>
            <a:ext cx="434459" cy="345636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811" y="495200"/>
            <a:ext cx="434459" cy="345636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213" y="1128866"/>
            <a:ext cx="434459" cy="345636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326" y="488325"/>
            <a:ext cx="434459" cy="345636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59" y="495200"/>
            <a:ext cx="434459" cy="345636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550" y="1138358"/>
            <a:ext cx="434459" cy="345636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564" y="493114"/>
            <a:ext cx="434459" cy="345636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303" y="485586"/>
            <a:ext cx="434459" cy="345636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824" y="481800"/>
            <a:ext cx="434459" cy="345636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776" y="1135780"/>
            <a:ext cx="434459" cy="345636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129" y="1134476"/>
            <a:ext cx="434459" cy="345636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564" y="1134476"/>
            <a:ext cx="434459" cy="34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6951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(krótk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16">
            <a:extLst>
              <a:ext uri="{FF2B5EF4-FFF2-40B4-BE49-F238E27FC236}">
                <a16:creationId xmlns:a16="http://schemas.microsoft.com/office/drawing/2014/main" id="{69383BDA-94B1-6FB6-27E3-0CC3DEDF5A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7736987" cy="4736658"/>
          </a:xfrm>
          <a:custGeom>
            <a:avLst/>
            <a:gdLst>
              <a:gd name="connsiteX0" fmla="*/ 0 w 6784975"/>
              <a:gd name="connsiteY0" fmla="*/ 0 h 5221288"/>
              <a:gd name="connsiteX1" fmla="*/ 6784975 w 6784975"/>
              <a:gd name="connsiteY1" fmla="*/ 0 h 5221288"/>
              <a:gd name="connsiteX2" fmla="*/ 6784975 w 6784975"/>
              <a:gd name="connsiteY2" fmla="*/ 4500563 h 5221288"/>
              <a:gd name="connsiteX3" fmla="*/ 2825750 w 6784975"/>
              <a:gd name="connsiteY3" fmla="*/ 4500563 h 5221288"/>
              <a:gd name="connsiteX4" fmla="*/ 2825750 w 6784975"/>
              <a:gd name="connsiteY4" fmla="*/ 5221288 h 5221288"/>
              <a:gd name="connsiteX5" fmla="*/ 0 w 6784975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84975" h="5221288">
                <a:moveTo>
                  <a:pt x="0" y="0"/>
                </a:moveTo>
                <a:lnTo>
                  <a:pt x="6784975" y="0"/>
                </a:lnTo>
                <a:lnTo>
                  <a:pt x="6784975" y="4500563"/>
                </a:lnTo>
                <a:lnTo>
                  <a:pt x="2825750" y="4500563"/>
                </a:lnTo>
                <a:lnTo>
                  <a:pt x="2825750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907"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38965D1A-9BC8-2AB7-6B73-C2BBDA5D66AA}"/>
              </a:ext>
            </a:extLst>
          </p:cNvPr>
          <p:cNvSpPr/>
          <p:nvPr userDrawn="1"/>
        </p:nvSpPr>
        <p:spPr>
          <a:xfrm>
            <a:off x="3222236" y="4082829"/>
            <a:ext cx="7800346" cy="16325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17991" y="5061678"/>
            <a:ext cx="6993665" cy="588349"/>
          </a:xfrm>
        </p:spPr>
        <p:txBody>
          <a:bodyPr anchor="t" anchorCtr="0">
            <a:normAutofit/>
          </a:bodyPr>
          <a:lstStyle>
            <a:lvl1pPr algn="l">
              <a:lnSpc>
                <a:spcPts val="3175"/>
              </a:lnSpc>
              <a:defRPr sz="254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0199" y="489652"/>
            <a:ext cx="2052383" cy="332686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633"/>
              </a:lnSpc>
              <a:defRPr sz="127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857886D-A165-4D54-8DB0-CE6586ECA8EC}" type="datetime1">
              <a:rPr lang="pl-PL" smtClean="0"/>
              <a:t>25.08.2023</a:t>
            </a:fld>
            <a:endParaRPr lang="pl-PL" dirty="0"/>
          </a:p>
        </p:txBody>
      </p:sp>
      <p:pic>
        <p:nvPicPr>
          <p:cNvPr id="8" name="Obraz 7" descr="logo Funduszy Europejskich">
            <a:extLst>
              <a:ext uri="{FF2B5EF4-FFF2-40B4-BE49-F238E27FC236}">
                <a16:creationId xmlns:a16="http://schemas.microsoft.com/office/drawing/2014/main" id="{70B23A41-17AB-76D8-3EFE-38FC22C5B5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27" y="5779698"/>
            <a:ext cx="1848740" cy="861090"/>
          </a:xfrm>
          <a:prstGeom prst="rect">
            <a:avLst/>
          </a:prstGeom>
        </p:spPr>
      </p:pic>
      <p:pic>
        <p:nvPicPr>
          <p:cNvPr id="10" name="Obraz 9" descr="flaga Unii Europejskie z dopiskiem dofinansowane przez Unię Europejską">
            <a:extLst>
              <a:ext uri="{FF2B5EF4-FFF2-40B4-BE49-F238E27FC236}">
                <a16:creationId xmlns:a16="http://schemas.microsoft.com/office/drawing/2014/main" id="{E8AB2AB5-3131-C310-7606-68997985114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348" y="5779698"/>
            <a:ext cx="3002864" cy="861090"/>
          </a:xfrm>
          <a:prstGeom prst="rect">
            <a:avLst/>
          </a:prstGeom>
        </p:spPr>
      </p:pic>
      <p:pic>
        <p:nvPicPr>
          <p:cNvPr id="12" name="Obraz 11" descr="barwy RP">
            <a:extLst>
              <a:ext uri="{FF2B5EF4-FFF2-40B4-BE49-F238E27FC236}">
                <a16:creationId xmlns:a16="http://schemas.microsoft.com/office/drawing/2014/main" id="{7C93677B-A16E-82CA-7FC4-B6B51516070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088" y="5779092"/>
            <a:ext cx="2554038" cy="862304"/>
          </a:xfrm>
          <a:prstGeom prst="rect">
            <a:avLst/>
          </a:prstGeom>
        </p:spPr>
      </p:pic>
      <p:pic>
        <p:nvPicPr>
          <p:cNvPr id="18" name="Obraz 17" descr="Obraz zawierający tekst&#10;&#10;Opis wygenerowany automatycznie">
            <a:extLst>
              <a:ext uri="{FF2B5EF4-FFF2-40B4-BE49-F238E27FC236}">
                <a16:creationId xmlns:a16="http://schemas.microsoft.com/office/drawing/2014/main" id="{EB4DB370-BCB9-D1E9-5613-5A9DCA5F311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236" y="4082829"/>
            <a:ext cx="4514751" cy="65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0884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0D1F565A-4734-6B49-4F72-233C397DE031}"/>
              </a:ext>
            </a:extLst>
          </p:cNvPr>
          <p:cNvSpPr/>
          <p:nvPr userDrawn="1"/>
        </p:nvSpPr>
        <p:spPr>
          <a:xfrm>
            <a:off x="3222235" y="4082829"/>
            <a:ext cx="8205842" cy="19591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12E8330A-FFD8-2BBA-E745-7200C0738B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3924" y="0"/>
            <a:ext cx="7794915" cy="4408303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5775" h="4859338">
                <a:moveTo>
                  <a:pt x="0" y="0"/>
                </a:moveTo>
                <a:lnTo>
                  <a:pt x="6835775" y="0"/>
                </a:lnTo>
                <a:lnTo>
                  <a:pt x="6835775" y="4500563"/>
                </a:lnTo>
                <a:lnTo>
                  <a:pt x="2155824" y="4500563"/>
                </a:lnTo>
                <a:lnTo>
                  <a:pt x="2155824" y="4859338"/>
                </a:lnTo>
                <a:lnTo>
                  <a:pt x="0" y="48593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907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BF7E1EF-0AB1-F3B1-F5CD-6A2AA3056193}"/>
              </a:ext>
            </a:extLst>
          </p:cNvPr>
          <p:cNvSpPr/>
          <p:nvPr userDrawn="1"/>
        </p:nvSpPr>
        <p:spPr>
          <a:xfrm>
            <a:off x="4453203" y="4082828"/>
            <a:ext cx="4105634" cy="326037"/>
          </a:xfrm>
          <a:prstGeom prst="rect">
            <a:avLst/>
          </a:prstGeom>
          <a:solidFill>
            <a:srgbClr val="005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3E2C530-5988-0861-50D8-1C7FE1662A60}"/>
              </a:ext>
            </a:extLst>
          </p:cNvPr>
          <p:cNvSpPr/>
          <p:nvPr userDrawn="1"/>
        </p:nvSpPr>
        <p:spPr>
          <a:xfrm>
            <a:off x="3222237" y="4082828"/>
            <a:ext cx="1230967" cy="3254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3162" y="4713462"/>
            <a:ext cx="7389421" cy="1197862"/>
          </a:xfrm>
        </p:spPr>
        <p:txBody>
          <a:bodyPr anchor="t" anchorCtr="0">
            <a:normAutofit/>
          </a:bodyPr>
          <a:lstStyle>
            <a:lvl1pPr algn="l">
              <a:lnSpc>
                <a:spcPts val="3175"/>
              </a:lnSpc>
              <a:defRPr sz="254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5911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ajd - tytuł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132885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ajd - tytuł + 2 elementy zawartości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852" y="1796072"/>
            <a:ext cx="4720891" cy="424562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1255" y="1795869"/>
            <a:ext cx="4720891" cy="424581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402372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- tytuł + zdjęcie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9" y="816316"/>
            <a:ext cx="4926147" cy="979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0" y="1796072"/>
            <a:ext cx="4926582" cy="424561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E681B9F9-7BA5-2D43-A1BD-8AF5D02506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816566"/>
            <a:ext cx="5685980" cy="5225119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buFont typeface="Arial" panose="020B0604020202020204" pitchFamily="34" charset="0"/>
              <a:buNone/>
              <a:defRPr sz="907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49659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Slajd - tytuł + zawartość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630E28BA-19A4-6182-CE10-65107EDF6B75}"/>
              </a:ext>
            </a:extLst>
          </p:cNvPr>
          <p:cNvSpPr/>
          <p:nvPr userDrawn="1"/>
        </p:nvSpPr>
        <p:spPr>
          <a:xfrm>
            <a:off x="9790199" y="6695263"/>
            <a:ext cx="1232383" cy="1627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</p:spTree>
    <p:extLst>
      <p:ext uri="{BB962C8B-B14F-4D97-AF65-F5344CB8AC3E}">
        <p14:creationId xmlns:p14="http://schemas.microsoft.com/office/powerpoint/2010/main" val="934554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EEB6572-F9A0-FF73-A7AB-08997E6E2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61B7EFD-6AC1-F4F7-6109-E962287DE6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2458F7E-4F70-4D2B-AE88-8F24F6FA6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24BD0-A9F8-40C0-86E1-C8F5B56CB711}" type="datetimeFigureOut">
              <a:rPr lang="pl-PL" smtClean="0"/>
              <a:t>25.08.2023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AE4A75D-E4E8-6817-F2C2-7933BA85D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1C9166F-7722-6B3E-6763-CDBE37C9D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826D8-9DAC-44AE-A9FD-0EC949CD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00580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Slajd - tytuł + 2 elementy zawartości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852" y="1796072"/>
            <a:ext cx="4720891" cy="4245627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1255" y="1795869"/>
            <a:ext cx="4720891" cy="424581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A72189C-757E-47DF-313E-E0F36399C0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363107C-97A9-9A5D-A2A2-E6ABB7ED4C62}"/>
              </a:ext>
            </a:extLst>
          </p:cNvPr>
          <p:cNvSpPr/>
          <p:nvPr userDrawn="1"/>
        </p:nvSpPr>
        <p:spPr>
          <a:xfrm>
            <a:off x="9790199" y="6695263"/>
            <a:ext cx="1232383" cy="1627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</p:spTree>
    <p:extLst>
      <p:ext uri="{BB962C8B-B14F-4D97-AF65-F5344CB8AC3E}">
        <p14:creationId xmlns:p14="http://schemas.microsoft.com/office/powerpoint/2010/main" val="35984522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>
            <a:extLst>
              <a:ext uri="{FF2B5EF4-FFF2-40B4-BE49-F238E27FC236}">
                <a16:creationId xmlns:a16="http://schemas.microsoft.com/office/drawing/2014/main" id="{F8E39A3A-22D6-B8ED-2F58-16F69704FFAA}"/>
              </a:ext>
            </a:extLst>
          </p:cNvPr>
          <p:cNvSpPr/>
          <p:nvPr userDrawn="1"/>
        </p:nvSpPr>
        <p:spPr>
          <a:xfrm>
            <a:off x="2811311" y="4082829"/>
            <a:ext cx="9380690" cy="16325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sp>
        <p:nvSpPr>
          <p:cNvPr id="11" name="Symbol zastępczy obrazu 10">
            <a:extLst>
              <a:ext uri="{FF2B5EF4-FFF2-40B4-BE49-F238E27FC236}">
                <a16:creationId xmlns:a16="http://schemas.microsoft.com/office/drawing/2014/main" id="{A760FD32-D539-3290-0E5F-1B5EF08EB2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69419" y="0"/>
            <a:ext cx="9853164" cy="4736658"/>
          </a:xfrm>
          <a:custGeom>
            <a:avLst/>
            <a:gdLst>
              <a:gd name="connsiteX0" fmla="*/ 0 w 8640763"/>
              <a:gd name="connsiteY0" fmla="*/ 0 h 5221288"/>
              <a:gd name="connsiteX1" fmla="*/ 8640763 w 8640763"/>
              <a:gd name="connsiteY1" fmla="*/ 0 h 5221288"/>
              <a:gd name="connsiteX2" fmla="*/ 8640763 w 8640763"/>
              <a:gd name="connsiteY2" fmla="*/ 4500563 h 5221288"/>
              <a:gd name="connsiteX3" fmla="*/ 1439863 w 8640763"/>
              <a:gd name="connsiteY3" fmla="*/ 4500563 h 5221288"/>
              <a:gd name="connsiteX4" fmla="*/ 1439863 w 8640763"/>
              <a:gd name="connsiteY4" fmla="*/ 5221288 h 5221288"/>
              <a:gd name="connsiteX5" fmla="*/ 0 w 8640763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40763" h="5221288">
                <a:moveTo>
                  <a:pt x="0" y="0"/>
                </a:moveTo>
                <a:lnTo>
                  <a:pt x="8640763" y="0"/>
                </a:lnTo>
                <a:lnTo>
                  <a:pt x="8640763" y="4500563"/>
                </a:lnTo>
                <a:lnTo>
                  <a:pt x="1439863" y="4500563"/>
                </a:lnTo>
                <a:lnTo>
                  <a:pt x="1439863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907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pic>
        <p:nvPicPr>
          <p:cNvPr id="7" name="Obraz 6" descr="Obraz zawierający tekst&#10;&#10;Opis wygenerowany automatycznie">
            <a:extLst>
              <a:ext uri="{FF2B5EF4-FFF2-40B4-BE49-F238E27FC236}">
                <a16:creationId xmlns:a16="http://schemas.microsoft.com/office/drawing/2014/main" id="{3B4B8A84-3D08-244B-BF5B-6E361D1A74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121" y="4082829"/>
            <a:ext cx="4514751" cy="653253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C3C397EF-E780-3941-A190-8FF660EE9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2237" y="5074439"/>
            <a:ext cx="8620386" cy="640082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pic>
        <p:nvPicPr>
          <p:cNvPr id="8" name="Obraz 7" descr="znak Funduszy Europejskich">
            <a:extLst>
              <a:ext uri="{FF2B5EF4-FFF2-40B4-BE49-F238E27FC236}">
                <a16:creationId xmlns:a16="http://schemas.microsoft.com/office/drawing/2014/main" id="{BFD80FA4-66E0-3049-A92A-085F431CEB0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27" y="5779698"/>
            <a:ext cx="1848740" cy="861090"/>
          </a:xfrm>
          <a:prstGeom prst="rect">
            <a:avLst/>
          </a:prstGeom>
        </p:spPr>
      </p:pic>
      <p:pic>
        <p:nvPicPr>
          <p:cNvPr id="9" name="Obraz 8" descr="flaga Unii Europejskie z dopiskiem dofinansowane przez Unię Europejską">
            <a:extLst>
              <a:ext uri="{FF2B5EF4-FFF2-40B4-BE49-F238E27FC236}">
                <a16:creationId xmlns:a16="http://schemas.microsoft.com/office/drawing/2014/main" id="{695F0183-048A-AF46-A850-8C265BFACC2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348" y="5779698"/>
            <a:ext cx="3002864" cy="861090"/>
          </a:xfrm>
          <a:prstGeom prst="rect">
            <a:avLst/>
          </a:prstGeom>
        </p:spPr>
      </p:pic>
      <p:pic>
        <p:nvPicPr>
          <p:cNvPr id="10" name="Obraz 9" descr="barwy RP">
            <a:extLst>
              <a:ext uri="{FF2B5EF4-FFF2-40B4-BE49-F238E27FC236}">
                <a16:creationId xmlns:a16="http://schemas.microsoft.com/office/drawing/2014/main" id="{875F5C9C-57CB-134D-A405-3BC05A23D85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088" y="5779092"/>
            <a:ext cx="2554038" cy="86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277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AAF2CC3-326C-3C2C-A3F0-6D6CBE5E1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A1C514E-7AA1-4864-4C54-D288D7C815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523B5B8-8A8A-3937-12C1-0C24E1824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24BD0-A9F8-40C0-86E1-C8F5B56CB711}" type="datetimeFigureOut">
              <a:rPr lang="pl-PL" smtClean="0"/>
              <a:t>25.08.2023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7E4E188-692B-C907-97B8-D95073C17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BA15346-0550-B861-5EE1-33EB37B0F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826D8-9DAC-44AE-A9FD-0EC949CD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0148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74F37F1-62C6-51F3-75AD-C84592B32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B74071-5E12-8F9B-F2CA-A72FCA6888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3BD937C-A01F-1EAE-35F9-1D588FC4A4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7F3F83D-F840-124D-041B-2745CDDDB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24BD0-A9F8-40C0-86E1-C8F5B56CB711}" type="datetimeFigureOut">
              <a:rPr lang="pl-PL" smtClean="0"/>
              <a:t>25.08.2023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CEFBCD0-CBEC-EAE2-32AF-2D014883C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B358BF6-DB1F-AD4F-55E2-073A0829B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826D8-9DAC-44AE-A9FD-0EC949CD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3931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ACE2C57-6508-E7A6-1A45-D8AB5FB7B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CFC0062-2217-53EF-0A09-5CE50CA722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A555B19-AF3E-57E1-74B5-DBFC47F8B3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8A48DAFA-7115-99EA-3B50-EE5F8CA044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732E0708-B86F-F655-ECDB-2E739D37A8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A8B89426-B8E8-EB5C-0C9A-94DB60608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24BD0-A9F8-40C0-86E1-C8F5B56CB711}" type="datetimeFigureOut">
              <a:rPr lang="pl-PL" smtClean="0"/>
              <a:t>25.08.2023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43A7A712-5D66-6FD9-59B2-07F72A00A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2AB34FFA-B2DC-C6D5-E083-771F241B7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826D8-9DAC-44AE-A9FD-0EC949CD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0716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9F34AF3-1A04-F971-5570-4736D863F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8FF8DCC0-D770-7117-09BA-22AA263A6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24BD0-A9F8-40C0-86E1-C8F5B56CB711}" type="datetimeFigureOut">
              <a:rPr lang="pl-PL" smtClean="0"/>
              <a:t>25.08.2023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CE35B751-A797-0C2A-655C-A7907F4AC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31B3C258-EF29-97E4-D1B5-2F6C0C26E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826D8-9DAC-44AE-A9FD-0EC949CD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6904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FD6BFF07-99B5-4F59-98DB-8844CB2B0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24BD0-A9F8-40C0-86E1-C8F5B56CB711}" type="datetimeFigureOut">
              <a:rPr lang="pl-PL" smtClean="0"/>
              <a:t>25.08.2023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D2F79976-E84C-4F28-A83C-95C5A361C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8522A4D-CC0B-86B0-FDCE-9DCAB50A3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826D8-9DAC-44AE-A9FD-0EC949CD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67887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3211A4D-0956-0AD1-2047-BC933A2E8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87CAD9D-5FE6-9996-C7C7-F0379542A1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CC9FD75-4D57-5A30-F781-6661168328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F5E214B4-1DFB-EF71-E7D7-301DA1B7C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24BD0-A9F8-40C0-86E1-C8F5B56CB711}" type="datetimeFigureOut">
              <a:rPr lang="pl-PL" smtClean="0"/>
              <a:t>25.08.2023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33C71AD1-2049-6084-6013-B459ACF42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3AB7841-212B-D6DA-7859-DA34D0B9C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826D8-9DAC-44AE-A9FD-0EC949CD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6309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2FEF707-7135-77F8-9892-B4B6ACEDD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FDC64937-6812-B9FC-EAC0-4FB84DBF82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C0A8A7F-5846-3F3A-28D4-BA61880AAD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92F07CA-CD4D-D3A6-EF31-155402A2C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24BD0-A9F8-40C0-86E1-C8F5B56CB711}" type="datetimeFigureOut">
              <a:rPr lang="pl-PL" smtClean="0"/>
              <a:t>25.08.2023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FD89124-E464-E0DD-1915-EBAA87E8B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3925FFD-C763-117C-8035-DE693E64C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826D8-9DAC-44AE-A9FD-0EC949CD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18001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CA73FA-925D-F348-816A-C755E4245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621583C-3067-6BF1-8658-6E05FA55F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66DC769-8458-C277-31A4-CF37566738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24BD0-A9F8-40C0-86E1-C8F5B56CB711}" type="datetimeFigureOut">
              <a:rPr lang="pl-PL" smtClean="0"/>
              <a:t>25.08.2023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BCA8286-7B48-A409-4974-35B5E5E03C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F3E8706-36BF-15F5-7CA7-24E92EF75B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826D8-9DAC-44AE-A9FD-0EC949CD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3263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69419" y="816316"/>
            <a:ext cx="9852728" cy="97975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854" y="1796072"/>
            <a:ext cx="9852729" cy="424561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  <a:endParaRPr lang="en-US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617E16B8-2BD0-D12E-978E-94E428DF9717}"/>
              </a:ext>
            </a:extLst>
          </p:cNvPr>
          <p:cNvSpPr/>
          <p:nvPr userDrawn="1"/>
        </p:nvSpPr>
        <p:spPr>
          <a:xfrm>
            <a:off x="1169812" y="0"/>
            <a:ext cx="1232383" cy="1627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662915FD-1FF3-5CF3-5C57-034114B5E6A2}"/>
              </a:ext>
            </a:extLst>
          </p:cNvPr>
          <p:cNvSpPr/>
          <p:nvPr userDrawn="1"/>
        </p:nvSpPr>
        <p:spPr>
          <a:xfrm>
            <a:off x="2402195" y="0"/>
            <a:ext cx="8619951" cy="1627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026AD61-FC69-65FC-05E3-06AA14C89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89804" y="6368269"/>
            <a:ext cx="1231537" cy="163293"/>
          </a:xfrm>
          <a:prstGeom prst="rect">
            <a:avLst/>
          </a:prstGeom>
          <a:noFill/>
        </p:spPr>
        <p:txBody>
          <a:bodyPr vert="horz" lIns="0" tIns="72000" rIns="0" bIns="72000" rtlCol="0" anchor="ctr" anchorCtr="0"/>
          <a:lstStyle>
            <a:lvl1pPr algn="r">
              <a:defRPr sz="907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C2A84FB-402E-BB6C-632B-D1ADD49B7D8C}"/>
              </a:ext>
            </a:extLst>
          </p:cNvPr>
          <p:cNvSpPr/>
          <p:nvPr userDrawn="1"/>
        </p:nvSpPr>
        <p:spPr>
          <a:xfrm>
            <a:off x="9790199" y="6695263"/>
            <a:ext cx="1232383" cy="1627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</p:spTree>
    <p:extLst>
      <p:ext uri="{BB962C8B-B14F-4D97-AF65-F5344CB8AC3E}">
        <p14:creationId xmlns:p14="http://schemas.microsoft.com/office/powerpoint/2010/main" val="964777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hdr="0" ftr="0"/>
  <p:txStyles>
    <p:titleStyle>
      <a:lvl1pPr algn="l" defTabSz="914406" rtl="0" eaLnBrk="1" latinLnBrk="0" hangingPunct="1">
        <a:lnSpc>
          <a:spcPts val="3266"/>
        </a:lnSpc>
        <a:spcBef>
          <a:spcPct val="0"/>
        </a:spcBef>
        <a:buNone/>
        <a:defRPr sz="2540" b="1" kern="1200">
          <a:solidFill>
            <a:schemeClr val="tx2"/>
          </a:solidFill>
          <a:latin typeface="Open Sans" pitchFamily="2" charset="0"/>
          <a:ea typeface="Open Sans" pitchFamily="2" charset="0"/>
          <a:cs typeface="Open Sans" pitchFamily="2" charset="0"/>
        </a:defRPr>
      </a:lvl1pPr>
    </p:titleStyle>
    <p:bodyStyle>
      <a:lvl1pPr marL="228602" indent="-228602" algn="l" defTabSz="914406" rtl="0" eaLnBrk="1" latinLnBrk="0" hangingPunct="1">
        <a:lnSpc>
          <a:spcPts val="2177"/>
        </a:lnSpc>
        <a:spcBef>
          <a:spcPts val="1000"/>
        </a:spcBef>
        <a:buClr>
          <a:schemeClr val="accent1"/>
        </a:buClr>
        <a:buFontTx/>
        <a:buBlip>
          <a:blip r:embed="rId12"/>
        </a:buBlip>
        <a:defRPr sz="1633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685804" indent="-228602" algn="l" defTabSz="914406" rtl="0" eaLnBrk="1" latinLnBrk="0" hangingPunct="1">
        <a:lnSpc>
          <a:spcPts val="2177"/>
        </a:lnSpc>
        <a:spcBef>
          <a:spcPts val="500"/>
        </a:spcBef>
        <a:buFontTx/>
        <a:buBlip>
          <a:blip r:embed="rId13"/>
        </a:buBlip>
        <a:defRPr sz="1633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1143008" indent="-228602" algn="l" defTabSz="914406" rtl="0" eaLnBrk="1" latinLnBrk="0" hangingPunct="1">
        <a:lnSpc>
          <a:spcPts val="2177"/>
        </a:lnSpc>
        <a:spcBef>
          <a:spcPts val="500"/>
        </a:spcBef>
        <a:buFontTx/>
        <a:buBlip>
          <a:blip r:embed="rId14"/>
        </a:buBlip>
        <a:defRPr sz="1633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600210" indent="-228602" algn="l" defTabSz="914406" rtl="0" eaLnBrk="1" latinLnBrk="0" hangingPunct="1">
        <a:lnSpc>
          <a:spcPts val="2177"/>
        </a:lnSpc>
        <a:spcBef>
          <a:spcPts val="500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2057413" indent="-228602" algn="l" defTabSz="914406" rtl="0" eaLnBrk="1" latinLnBrk="0" hangingPunct="1">
        <a:lnSpc>
          <a:spcPts val="2177"/>
        </a:lnSpc>
        <a:spcBef>
          <a:spcPts val="500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2514617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19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23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25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3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6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9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12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15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18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21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24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93">
          <p15:clr>
            <a:srgbClr val="F26B43"/>
          </p15:clr>
        </p15:guide>
        <p15:guide id="2" pos="419">
          <p15:clr>
            <a:srgbClr val="F26B43"/>
          </p15:clr>
        </p15:guide>
        <p15:guide id="3" pos="646">
          <p15:clr>
            <a:srgbClr val="F26B43"/>
          </p15:clr>
        </p15:guide>
        <p15:guide id="4" pos="873">
          <p15:clr>
            <a:srgbClr val="F26B43"/>
          </p15:clr>
        </p15:guide>
        <p15:guide id="5" pos="1100">
          <p15:clr>
            <a:srgbClr val="F26B43"/>
          </p15:clr>
        </p15:guide>
        <p15:guide id="6" pos="1327">
          <p15:clr>
            <a:srgbClr val="F26B43"/>
          </p15:clr>
        </p15:guide>
        <p15:guide id="7" pos="1553">
          <p15:clr>
            <a:srgbClr val="F26B43"/>
          </p15:clr>
        </p15:guide>
        <p15:guide id="8" pos="1780">
          <p15:clr>
            <a:srgbClr val="F26B43"/>
          </p15:clr>
        </p15:guide>
        <p15:guide id="9" pos="2007">
          <p15:clr>
            <a:srgbClr val="F26B43"/>
          </p15:clr>
        </p15:guide>
        <p15:guide id="10" pos="2234">
          <p15:clr>
            <a:srgbClr val="F26B43"/>
          </p15:clr>
        </p15:guide>
        <p15:guide id="11" pos="2460">
          <p15:clr>
            <a:srgbClr val="F26B43"/>
          </p15:clr>
        </p15:guide>
        <p15:guide id="12" pos="2687">
          <p15:clr>
            <a:srgbClr val="F26B43"/>
          </p15:clr>
        </p15:guide>
        <p15:guide id="13" pos="2914">
          <p15:clr>
            <a:srgbClr val="F26B43"/>
          </p15:clr>
        </p15:guide>
        <p15:guide id="14" pos="3141">
          <p15:clr>
            <a:srgbClr val="F26B43"/>
          </p15:clr>
        </p15:guide>
        <p15:guide id="15" pos="3368">
          <p15:clr>
            <a:srgbClr val="F26B43"/>
          </p15:clr>
        </p15:guide>
        <p15:guide id="16" pos="3594">
          <p15:clr>
            <a:srgbClr val="F26B43"/>
          </p15:clr>
        </p15:guide>
        <p15:guide id="17" pos="3821">
          <p15:clr>
            <a:srgbClr val="F26B43"/>
          </p15:clr>
        </p15:guide>
        <p15:guide id="18" pos="4048">
          <p15:clr>
            <a:srgbClr val="F26B43"/>
          </p15:clr>
        </p15:guide>
        <p15:guide id="19" pos="4275">
          <p15:clr>
            <a:srgbClr val="F26B43"/>
          </p15:clr>
        </p15:guide>
        <p15:guide id="20" pos="4501">
          <p15:clr>
            <a:srgbClr val="F26B43"/>
          </p15:clr>
        </p15:guide>
        <p15:guide id="21" pos="4728">
          <p15:clr>
            <a:srgbClr val="F26B43"/>
          </p15:clr>
        </p15:guide>
        <p15:guide id="22" pos="4955">
          <p15:clr>
            <a:srgbClr val="F26B43"/>
          </p15:clr>
        </p15:guide>
        <p15:guide id="23" pos="5182">
          <p15:clr>
            <a:srgbClr val="F26B43"/>
          </p15:clr>
        </p15:guide>
        <p15:guide id="24" pos="5408">
          <p15:clr>
            <a:srgbClr val="F26B43"/>
          </p15:clr>
        </p15:guide>
        <p15:guide id="25" pos="5635">
          <p15:clr>
            <a:srgbClr val="F26B43"/>
          </p15:clr>
        </p15:guide>
        <p15:guide id="26" pos="5862">
          <p15:clr>
            <a:srgbClr val="F26B43"/>
          </p15:clr>
        </p15:guide>
        <p15:guide id="27" pos="6089">
          <p15:clr>
            <a:srgbClr val="F26B43"/>
          </p15:clr>
        </p15:guide>
        <p15:guide id="28" pos="6316">
          <p15:clr>
            <a:srgbClr val="F26B43"/>
          </p15:clr>
        </p15:guide>
        <p15:guide id="29" pos="6542">
          <p15:clr>
            <a:srgbClr val="F26B43"/>
          </p15:clr>
        </p15:guide>
        <p15:guide id="30" orient="horz" pos="113">
          <p15:clr>
            <a:srgbClr val="F26B43"/>
          </p15:clr>
        </p15:guide>
        <p15:guide id="31" orient="horz" pos="340">
          <p15:clr>
            <a:srgbClr val="F26B43"/>
          </p15:clr>
        </p15:guide>
        <p15:guide id="32" orient="horz" pos="567">
          <p15:clr>
            <a:srgbClr val="F26B43"/>
          </p15:clr>
        </p15:guide>
        <p15:guide id="33" orient="horz" pos="794">
          <p15:clr>
            <a:srgbClr val="F26B43"/>
          </p15:clr>
        </p15:guide>
        <p15:guide id="34" orient="horz" pos="1020">
          <p15:clr>
            <a:srgbClr val="F26B43"/>
          </p15:clr>
        </p15:guide>
        <p15:guide id="35" orient="horz" pos="1247">
          <p15:clr>
            <a:srgbClr val="F26B43"/>
          </p15:clr>
        </p15:guide>
        <p15:guide id="36" orient="horz" pos="1474">
          <p15:clr>
            <a:srgbClr val="F26B43"/>
          </p15:clr>
        </p15:guide>
        <p15:guide id="37" orient="horz" pos="1701">
          <p15:clr>
            <a:srgbClr val="F26B43"/>
          </p15:clr>
        </p15:guide>
        <p15:guide id="38" orient="horz" pos="1927">
          <p15:clr>
            <a:srgbClr val="F26B43"/>
          </p15:clr>
        </p15:guide>
        <p15:guide id="39" orient="horz" pos="2154">
          <p15:clr>
            <a:srgbClr val="F26B43"/>
          </p15:clr>
        </p15:guide>
        <p15:guide id="40" orient="horz" pos="2381">
          <p15:clr>
            <a:srgbClr val="F26B43"/>
          </p15:clr>
        </p15:guide>
        <p15:guide id="41" orient="horz" pos="2608">
          <p15:clr>
            <a:srgbClr val="F26B43"/>
          </p15:clr>
        </p15:guide>
        <p15:guide id="42" orient="horz" pos="2835">
          <p15:clr>
            <a:srgbClr val="F26B43"/>
          </p15:clr>
        </p15:guide>
        <p15:guide id="43" orient="horz" pos="3061">
          <p15:clr>
            <a:srgbClr val="F26B43"/>
          </p15:clr>
        </p15:guide>
        <p15:guide id="44" orient="horz" pos="3288">
          <p15:clr>
            <a:srgbClr val="F26B43"/>
          </p15:clr>
        </p15:guide>
        <p15:guide id="45" orient="horz" pos="3515">
          <p15:clr>
            <a:srgbClr val="F26B43"/>
          </p15:clr>
        </p15:guide>
        <p15:guide id="46" orient="horz" pos="3742">
          <p15:clr>
            <a:srgbClr val="F26B43"/>
          </p15:clr>
        </p15:guide>
        <p15:guide id="47" orient="horz" pos="3968">
          <p15:clr>
            <a:srgbClr val="F26B43"/>
          </p15:clr>
        </p15:guide>
        <p15:guide id="48" orient="horz" pos="4195">
          <p15:clr>
            <a:srgbClr val="F26B43"/>
          </p15:clr>
        </p15:guide>
        <p15:guide id="49" orient="horz" pos="4422">
          <p15:clr>
            <a:srgbClr val="F26B43"/>
          </p15:clr>
        </p15:guide>
        <p15:guide id="50" orient="horz" pos="464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A19CEE1-EAAB-78B2-6DF8-CFB63DDE8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Fundusze Europejskie dla Lubelskiego 2021-2027 </a:t>
            </a:r>
          </a:p>
        </p:txBody>
      </p:sp>
      <p:pic>
        <p:nvPicPr>
          <p:cNvPr id="13" name="Symbol zastępczy zawartości 12" descr="Obraz zawierający tekst">
            <a:extLst>
              <a:ext uri="{FF2B5EF4-FFF2-40B4-BE49-F238E27FC236}">
                <a16:creationId xmlns:a16="http://schemas.microsoft.com/office/drawing/2014/main" id="{8B01C536-3002-9D35-1F89-AE81609CFE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28"/>
            <a:ext cx="12192000" cy="6845972"/>
          </a:xfrm>
        </p:spPr>
      </p:pic>
    </p:spTree>
    <p:extLst>
      <p:ext uri="{BB962C8B-B14F-4D97-AF65-F5344CB8AC3E}">
        <p14:creationId xmlns:p14="http://schemas.microsoft.com/office/powerpoint/2010/main" val="2732001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B8DB9F5-019C-4F1B-D0CB-FA03F4C50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854" y="163145"/>
            <a:ext cx="9852728" cy="979757"/>
          </a:xfrm>
        </p:spPr>
        <p:txBody>
          <a:bodyPr>
            <a:normAutofit/>
          </a:bodyPr>
          <a:lstStyle/>
          <a:p>
            <a:pPr algn="ctr"/>
            <a:r>
              <a:rPr lang="pl-PL" sz="1600" dirty="0"/>
              <a:t>Informacje ogólne</a:t>
            </a:r>
            <a:br>
              <a:rPr lang="pl-PL" sz="1600" dirty="0"/>
            </a:br>
            <a:r>
              <a:rPr lang="pl-PL" sz="1600" dirty="0"/>
              <a:t>źródła finansowania i kwota przeznaczona na postępowanie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9A84B1B-3041-33CD-6365-81823D7E6E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8612" y="1452108"/>
            <a:ext cx="9852729" cy="4245613"/>
          </a:xfrm>
        </p:spPr>
        <p:txBody>
          <a:bodyPr/>
          <a:lstStyle/>
          <a:p>
            <a:pPr marL="0" lvl="0" indent="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3)  </a:t>
            </a:r>
            <a:r>
              <a:rPr lang="x-none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podregion puławski:</a:t>
            </a:r>
            <a:endParaRPr lang="pl-PL" sz="18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860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➢ wartość alokacji 15 416 407,59 PLN</a:t>
            </a:r>
          </a:p>
          <a:p>
            <a:pPr marL="22860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➢ kwota dofinansowania publicznego (w PLN) 13 103 946,45 w tym:</a:t>
            </a:r>
          </a:p>
          <a:p>
            <a:pPr marL="22860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− maksymalne współfinansowanie ze środków EFS (85% wartości projektów): </a:t>
            </a:r>
          </a:p>
          <a:p>
            <a:pPr marL="22860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13 103 946,45 PLN;</a:t>
            </a:r>
          </a:p>
          <a:p>
            <a:pPr marL="22860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− wymagany minimalny wkład własny w wysokości 15% wartości projektów: </a:t>
            </a:r>
          </a:p>
          <a:p>
            <a:pPr marL="22860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2 312 461,14 PLN.</a:t>
            </a:r>
          </a:p>
          <a:p>
            <a:pPr marL="0" indent="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pl-PL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pl-PL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Minimalna wartość projektu wynosi 100 000,00 PLN. </a:t>
            </a:r>
          </a:p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pl-PL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Minimalny wymagany wk</a:t>
            </a:r>
            <a:r>
              <a:rPr lang="pl-PL" sz="1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ład własny: co najmniej 15% wartości projektu</a:t>
            </a:r>
            <a:endParaRPr lang="pl-PL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pl-PL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61B8003-BCB5-445F-445C-98F939CA5C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272743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5963667F-1751-DA36-D17A-9631EEDEE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986" y="224331"/>
            <a:ext cx="9852025" cy="979488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2000" dirty="0"/>
              <a:t>Typ projektu</a:t>
            </a:r>
            <a:br>
              <a:rPr lang="pl-PL" sz="2000" dirty="0"/>
            </a:br>
            <a:br>
              <a:rPr lang="pl-PL" sz="2000" dirty="0"/>
            </a:br>
            <a:br>
              <a:rPr lang="pl-PL" sz="2000" dirty="0"/>
            </a:br>
            <a:endParaRPr lang="pl-PL" sz="2000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C6C09CA-6801-66DA-4F52-8B4FE666D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005" y="2049308"/>
            <a:ext cx="9957005" cy="2759384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200"/>
              <a:buNone/>
              <a:tabLst>
                <a:tab pos="230505" algn="l"/>
                <a:tab pos="270510" algn="l"/>
              </a:tabLst>
            </a:pPr>
            <a:r>
              <a:rPr lang="x-none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 </a:t>
            </a:r>
            <a:r>
              <a:rPr lang="pl-PL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ramach postępowania </a:t>
            </a:r>
            <a:r>
              <a:rPr lang="x-none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wsparcie</a:t>
            </a:r>
            <a:r>
              <a:rPr lang="pl-PL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x-none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może zostać obj</a:t>
            </a:r>
            <a:r>
              <a:rPr lang="pl-PL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ęty</a:t>
            </a:r>
            <a:r>
              <a:rPr lang="x-none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wyłącznie </a:t>
            </a:r>
            <a:r>
              <a:rPr lang="pl-PL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następujący typ projektu określony w SZOP w ramach Działania 9.6, tj. </a:t>
            </a:r>
            <a:r>
              <a:rPr lang="pl-PL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typ projektu nr 4: Usługi rozwojowe w Podmiotowym Systemie Finansowania dla pracodawców i ich pracowników, zgodne z ich zidentyfikowanymi potrzebami (system popytowy w oparciu o BUR).</a:t>
            </a:r>
            <a:endParaRPr lang="pl-PL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SzPts val="1200"/>
              <a:buFont typeface="Wingdings" panose="05000000000000000000" pitchFamily="2" charset="2"/>
              <a:buChar char="ü"/>
            </a:pPr>
            <a:endParaRPr lang="pl-PL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lnSpc>
                <a:spcPct val="115000"/>
              </a:lnSpc>
              <a:buSzPts val="1200"/>
              <a:buFont typeface="Wingdings" panose="05000000000000000000" pitchFamily="2" charset="2"/>
              <a:buChar char="ü"/>
              <a:tabLst>
                <a:tab pos="90170" algn="l"/>
              </a:tabLst>
            </a:pPr>
            <a:endParaRPr lang="pl-PL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>
              <a:lnSpc>
                <a:spcPts val="2700"/>
              </a:lnSpc>
              <a:buNone/>
            </a:pP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60AC9CC-7D60-3E3E-2158-0669442D9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6930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2A85B3E-E493-6038-44D3-C37580642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8613" y="163145"/>
            <a:ext cx="9852728" cy="979757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200" dirty="0"/>
              <a:t>Typ projektu</a:t>
            </a:r>
            <a:br>
              <a:rPr lang="pl-PL" sz="2800" dirty="0"/>
            </a:br>
            <a:br>
              <a:rPr lang="pl-PL" sz="2800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14F6CFB-8839-B5BD-D87D-C63BBA527A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8612" y="954580"/>
            <a:ext cx="9852729" cy="5273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9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Baza Usług Rozwojowych (BUR)</a:t>
            </a:r>
            <a:r>
              <a:rPr lang="pl-PL" sz="19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– internetowy rejestr usług rozwojowych, obejmujący    w szczególności rejestr podmiotów zapewniających należyte świadczenie usług rozwojowych współfinansowanych ze środków publicznych, prowadzony w formie systemu teleinformatycznego przez Administratora BUR. Przy wykorzystaniu powyższej Bazy prowadzony jest rejestr podmiotów, którego szczegółowe zasady funkcjonowania określa rozporządzenie Ministra Rozwoju i Finansów z dnia 29 sierpnia 2017 r. w sprawie rejestru podmiotów świadczących usługi rozwojowe (Dz. U. z 2017 r. poz. 1678). Baza składa się     z aplikacji głównej oraz ogólnodostępnego serwisu informacyjnego;</a:t>
            </a:r>
          </a:p>
          <a:p>
            <a:pPr marL="0" indent="0">
              <a:buNone/>
            </a:pPr>
            <a:endParaRPr lang="pl-PL" sz="19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sz="19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Podmiotowy System Finansowania (PSF)</a:t>
            </a:r>
            <a:r>
              <a:rPr lang="pl-PL" sz="1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system dystrybucji przez operatora (tj. beneficjenta, w rozumieniu art. 2 pkt 1 ustawy wdrożeniowej) środków EFS+ przeznaczonych na wspieranie rozwoju umiejętności/kompetencji lub nabywanie kwalifikacji pracodawców, przedsiębiorców i ich pracowników oraz osób dorosłych uczących się z własnej inicjatywy, oparty na podejściu popytowym z wykorzystaniem BUR, wdrażany w ramach RP. Podejście popytowe to mechanizm dystrybucji środków EFS+ dający możliwość samodzielnego wyboru usług rozwojowych przez użytkownika oraz odpowiadający na indywidualne potrzeby rozwojowe danego użytkownika;</a:t>
            </a:r>
          </a:p>
          <a:p>
            <a:pPr marL="0" indent="0">
              <a:buNone/>
            </a:pP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44CFCFB-B1D2-3F1A-AE3D-2C5DB29EF78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304168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92022DB-8257-E940-BCBA-3E45123CD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854" y="163145"/>
            <a:ext cx="9852728" cy="979757"/>
          </a:xfrm>
        </p:spPr>
        <p:txBody>
          <a:bodyPr>
            <a:normAutofit/>
          </a:bodyPr>
          <a:lstStyle/>
          <a:p>
            <a:pPr algn="ctr"/>
            <a:r>
              <a:rPr lang="pl-PL" sz="2000" dirty="0"/>
              <a:t>Typ projektu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91CDEEC-9858-17D8-1628-51B9080298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8612" y="1040860"/>
            <a:ext cx="9852729" cy="4512365"/>
          </a:xfrm>
        </p:spPr>
        <p:txBody>
          <a:bodyPr/>
          <a:lstStyle/>
          <a:p>
            <a:pPr marL="0" indent="0">
              <a:buNone/>
            </a:pPr>
            <a:endParaRPr lang="pl-PL" sz="24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sz="24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pl-PL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usługa rozwojowa </a:t>
            </a:r>
            <a:r>
              <a:rPr lang="pl-PL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zgodnie </a:t>
            </a:r>
            <a:r>
              <a:rPr lang="pl-PL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 Wytycznymi dotyczącymi realizacji projektów z udziałem środków Europejskiego Funduszu Społecznego Plus w regionalnych programach na lata 2021-2027 to usługa mająca na celu nabycie, potwierdzenie lub wzrost wiedzy, umiejętności lub kompetencji społecznych u osoby lub podmiotu w niej uczestniczących, w tym przygotowująca do uzyskania kwalifikacji, lub pozwalająca na ich rozwój</a:t>
            </a:r>
          </a:p>
          <a:p>
            <a:pPr marL="0" indent="0">
              <a:buNone/>
            </a:pPr>
            <a:endParaRPr lang="pl-PL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sz="1800" b="1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FFEDDDC-4011-6D05-6AC8-EC6E3C8C4F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55775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5963667F-1751-DA36-D17A-9631EEDEE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986" y="224331"/>
            <a:ext cx="9852025" cy="979488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2000" dirty="0"/>
              <a:t>Typ projektu</a:t>
            </a:r>
            <a:br>
              <a:rPr lang="pl-PL" sz="2000" dirty="0"/>
            </a:br>
            <a:br>
              <a:rPr lang="pl-PL" sz="2000" dirty="0"/>
            </a:br>
            <a:br>
              <a:rPr lang="pl-PL" sz="2000" dirty="0"/>
            </a:br>
            <a:endParaRPr lang="pl-PL" sz="2000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C6C09CA-6801-66DA-4F52-8B4FE666D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006" y="1203819"/>
            <a:ext cx="9957005" cy="5009745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SzPts val="1200"/>
              <a:buFont typeface="Wingdings" panose="05000000000000000000" pitchFamily="2" charset="2"/>
              <a:buChar char="ü"/>
            </a:pP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Zgodnie z obowiązującym w ramach postępowania </a:t>
            </a:r>
            <a:r>
              <a:rPr lang="pl-PL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kryterium specyficznym dostępu nr 8 Usługi rozwojowe: </a:t>
            </a: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Projekt zakłada, że wsparcie w zakresie usług rozwojowych realizowane jest w ramach PSF za pośrednictwem Bazy Usług Rozwojowych.</a:t>
            </a: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SzPts val="1200"/>
              <a:buFont typeface="Wingdings" panose="05000000000000000000" pitchFamily="2" charset="2"/>
              <a:buChar char="ü"/>
            </a:pPr>
            <a:endParaRPr lang="pl-PL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lnSpc>
                <a:spcPct val="115000"/>
              </a:lnSpc>
              <a:buSzPts val="1200"/>
              <a:buFont typeface="Wingdings" panose="05000000000000000000" pitchFamily="2" charset="2"/>
              <a:buChar char="ü"/>
              <a:tabLst>
                <a:tab pos="230505" algn="l"/>
                <a:tab pos="270510" algn="l"/>
              </a:tabLst>
            </a:pP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Zgodnie z </a:t>
            </a:r>
            <a:r>
              <a:rPr lang="pl-PL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kryterium specyficznym dostępu nr 9 Dofinansowanie usługi rozwojowej</a:t>
            </a: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</a:p>
          <a:p>
            <a:pPr marL="342900" lvl="0" indent="-342900">
              <a:lnSpc>
                <a:spcPct val="115000"/>
              </a:lnSpc>
              <a:buFont typeface="+mj-lt"/>
              <a:buAutoNum type="arabicParenR"/>
              <a:tabLst>
                <a:tab pos="230505" algn="l"/>
                <a:tab pos="270510" algn="l"/>
              </a:tabLst>
            </a:pP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Poziom dofinansowania pojedynczej usługi rozwojowej jest uzależniony od wielkości przedsiębiorstwa i wynosi odpowiednio: </a:t>
            </a:r>
          </a:p>
          <a:p>
            <a:pPr marL="450215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dla mikroprzedsiębiorstwa - 75% kosztów usługi rozwojowej; </a:t>
            </a:r>
          </a:p>
          <a:p>
            <a:pPr marL="450215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dla małego przedsiębiorstwa - 70% kosztów usługi rozwojowej; </a:t>
            </a:r>
          </a:p>
          <a:p>
            <a:pPr marL="450215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c) dla średniego przedsiębiorstwa- 60% kosztów usługi rozwojowej;</a:t>
            </a:r>
          </a:p>
          <a:p>
            <a:pPr marL="450215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d)  dla dużego przedsiębiorstwa - 50% kosztów usługi rozwojowej.</a:t>
            </a: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SzPts val="1200"/>
              <a:buFont typeface="Wingdings" panose="05000000000000000000" pitchFamily="2" charset="2"/>
              <a:buChar char="ü"/>
            </a:pP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SzPts val="1200"/>
              <a:buFont typeface="Wingdings" panose="05000000000000000000" pitchFamily="2" charset="2"/>
              <a:buChar char="ü"/>
            </a:pPr>
            <a:endParaRPr lang="pl-PL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lnSpc>
                <a:spcPct val="115000"/>
              </a:lnSpc>
              <a:buSzPts val="1200"/>
              <a:buFont typeface="Wingdings" panose="05000000000000000000" pitchFamily="2" charset="2"/>
              <a:buChar char="ü"/>
              <a:tabLst>
                <a:tab pos="90170" algn="l"/>
              </a:tabLst>
            </a:pPr>
            <a:endParaRPr lang="pl-PL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>
              <a:lnSpc>
                <a:spcPts val="2700"/>
              </a:lnSpc>
              <a:buNone/>
            </a:pP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60AC9CC-7D60-3E3E-2158-0669442D9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3957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031A5A0-3D04-4102-FE7D-BCA82CFDD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854" y="163145"/>
            <a:ext cx="9852728" cy="979757"/>
          </a:xfrm>
        </p:spPr>
        <p:txBody>
          <a:bodyPr>
            <a:normAutofit/>
          </a:bodyPr>
          <a:lstStyle/>
          <a:p>
            <a:pPr algn="ctr"/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Typ projektu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AFC4F23-289D-CE51-5574-180A965572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>
              <a:lnSpc>
                <a:spcPct val="115000"/>
              </a:lnSpc>
              <a:buFont typeface="+mj-lt"/>
              <a:buAutoNum type="arabicParenR" startAt="2"/>
              <a:tabLst>
                <a:tab pos="230505" algn="l"/>
                <a:tab pos="270510" algn="l"/>
                <a:tab pos="450215" algn="l"/>
              </a:tabLst>
            </a:pP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Maksymalny poziom dofinansowania pojedynczej usługi rozwojowej dla pracodawcy, który nie spełnia definicji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MŚP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 dużego przedsiębiorstwa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wynosi 75% kosztów usługi rozwojowej;</a:t>
            </a:r>
            <a:endParaRPr lang="pl-PL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arenR" startAt="2"/>
              <a:tabLst>
                <a:tab pos="230505" algn="l"/>
                <a:tab pos="270510" algn="l"/>
                <a:tab pos="450215" algn="l"/>
              </a:tabLst>
            </a:pP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Limity, o których mowa w pkt 1 i 2, ulegają podwyższeniu w następujących przypadkach: </a:t>
            </a: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70510" indent="0">
              <a:lnSpc>
                <a:spcPct val="115000"/>
              </a:lnSpc>
              <a:buNone/>
              <a:tabLst>
                <a:tab pos="230505" algn="l"/>
                <a:tab pos="270510" algn="l"/>
                <a:tab pos="450215" algn="l"/>
              </a:tabLst>
            </a:pP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a) objęcia wsparciem pracodawców, przedsiębiorców lub pracowników powyżej 55 roku życia - o 5 punktów procentowych;</a:t>
            </a: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70510" indent="0">
              <a:lnSpc>
                <a:spcPct val="115000"/>
              </a:lnSpc>
              <a:buNone/>
              <a:tabLst>
                <a:tab pos="230505" algn="l"/>
                <a:tab pos="270510" algn="l"/>
                <a:tab pos="450215" algn="l"/>
              </a:tabLst>
            </a:pP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b) realizacji usługi rozwojowej, która prowadzi do nabycia kwalifikacji, o których mowa w art. 2 pkt 8 ustawy z dnia 22 grudnia 2015 r. o Zintegrowanym Systemie Kwalifikacji, zarejestrowanych w Zintegrowanym Rejestrze Kwalifikacji oraz posiadających nadany kod kwalifikacji - o 5 punktów procentowych.</a:t>
            </a: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B4396E1-3167-1650-0AE0-638F22D666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435929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5963667F-1751-DA36-D17A-9631EEDEE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986" y="224331"/>
            <a:ext cx="9852025" cy="979488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br>
              <a:rPr lang="pl-PL" sz="2000" dirty="0"/>
            </a:br>
            <a:br>
              <a:rPr lang="pl-PL" sz="2000" dirty="0"/>
            </a:br>
            <a:br>
              <a:rPr lang="pl-PL" sz="2000" dirty="0"/>
            </a:br>
            <a:endParaRPr lang="pl-PL" sz="2000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C6C09CA-6801-66DA-4F52-8B4FE666D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006" y="1692613"/>
            <a:ext cx="9957005" cy="4173165"/>
          </a:xfrm>
        </p:spPr>
        <p:txBody>
          <a:bodyPr>
            <a:noAutofit/>
          </a:bodyPr>
          <a:lstStyle/>
          <a:p>
            <a:pPr marL="0" lvl="0" indent="0">
              <a:lnSpc>
                <a:spcPct val="115000"/>
              </a:lnSpc>
              <a:spcAft>
                <a:spcPts val="300"/>
              </a:spcAft>
              <a:buSzPts val="1200"/>
              <a:buNone/>
              <a:tabLst>
                <a:tab pos="230505" algn="l"/>
                <a:tab pos="270510" algn="l"/>
              </a:tabLst>
            </a:pP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ION na potrzeby niniejszego naboru opracowała </a:t>
            </a:r>
            <a:r>
              <a:rPr lang="pl-PL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Szczegółowe zasady udzielania usług rozwojowych w ramach Działania 9.6</a:t>
            </a: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stanowiące załącznik nr 12 do Regulaminu.  </a:t>
            </a:r>
          </a:p>
          <a:p>
            <a:pPr marL="0" lvl="0" indent="0">
              <a:lnSpc>
                <a:spcPct val="115000"/>
              </a:lnSpc>
              <a:spcAft>
                <a:spcPts val="300"/>
              </a:spcAft>
              <a:buSzPts val="1200"/>
              <a:buNone/>
              <a:tabLst>
                <a:tab pos="230505" algn="l"/>
                <a:tab pos="270510" algn="l"/>
              </a:tabLst>
            </a:pP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Szczegółowe zasady udzielania usług rozwojowych mają na celu wskazanie założeń, jakie IZ przyjęła dla wsparcia realizowanego w ramach Działania 9.6.</a:t>
            </a:r>
          </a:p>
          <a:p>
            <a:pPr marL="0" indent="0">
              <a:lnSpc>
                <a:spcPct val="115000"/>
              </a:lnSpc>
              <a:spcAft>
                <a:spcPts val="300"/>
              </a:spcAft>
              <a:buNone/>
              <a:tabLst>
                <a:tab pos="230505" algn="l"/>
                <a:tab pos="270510" algn="l"/>
              </a:tabLst>
            </a:pP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Zasady zawierają podstawowe wzory dokumentów, niezbędne na etapie realizacji projektów. Niemniej jednak, wzory te zawierają jedynie </a:t>
            </a:r>
            <a:r>
              <a:rPr lang="pl-PL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minimalne wymogi </a:t>
            </a: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odnośnie obowiązków Operatora i uczestnika projektu. Operator ma prawo rozszerzać zapisy w ww. dokumentach oraz opracować inne dokumenty w celu bardziej efektywnego wykorzystania dofinansowania.</a:t>
            </a:r>
          </a:p>
          <a:p>
            <a:pPr lvl="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SzPts val="1200"/>
              <a:buFont typeface="Wingdings" panose="05000000000000000000" pitchFamily="2" charset="2"/>
              <a:buChar char="ü"/>
            </a:pPr>
            <a:endParaRPr lang="pl-PL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lnSpc>
                <a:spcPct val="115000"/>
              </a:lnSpc>
              <a:buSzPts val="1200"/>
              <a:buFont typeface="Wingdings" panose="05000000000000000000" pitchFamily="2" charset="2"/>
              <a:buChar char="ü"/>
              <a:tabLst>
                <a:tab pos="90170" algn="l"/>
              </a:tabLst>
            </a:pPr>
            <a:endParaRPr lang="pl-PL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>
              <a:lnSpc>
                <a:spcPts val="2700"/>
              </a:lnSpc>
              <a:buNone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60AC9CC-7D60-3E3E-2158-0669442D9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1651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5963667F-1751-DA36-D17A-9631EEDEE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986" y="224331"/>
            <a:ext cx="9852025" cy="979488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2000" dirty="0"/>
              <a:t>Typ projektu – wymagania SZOP</a:t>
            </a:r>
            <a:br>
              <a:rPr lang="pl-PL" sz="2000" dirty="0"/>
            </a:br>
            <a:br>
              <a:rPr lang="pl-PL" sz="2000" dirty="0"/>
            </a:br>
            <a:br>
              <a:rPr lang="pl-PL" sz="2000" dirty="0"/>
            </a:br>
            <a:endParaRPr lang="pl-PL" sz="2000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C6C09CA-6801-66DA-4F52-8B4FE666D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171" y="1203819"/>
            <a:ext cx="10676279" cy="4068571"/>
          </a:xfrm>
        </p:spPr>
        <p:txBody>
          <a:bodyPr>
            <a:noAutofit/>
          </a:bodyPr>
          <a:lstStyle/>
          <a:p>
            <a:pPr marL="342900" lvl="0" indent="-342900" fontAlgn="base">
              <a:spcBef>
                <a:spcPts val="300"/>
              </a:spcBef>
              <a:spcAft>
                <a:spcPts val="300"/>
              </a:spcAft>
              <a:buFont typeface="+mj-lt"/>
              <a:buAutoNum type="arabicParenR"/>
            </a:pPr>
            <a:r>
              <a:rPr lang="x-none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Beneficjent realizujący projekt PSF nie stosuje warunków wyboru</a:t>
            </a:r>
            <a:r>
              <a:rPr lang="pl-PL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pracodawców lub przedsiębiorców do objęcia wsparciem w ramach projektu,</a:t>
            </a:r>
            <a:r>
              <a:rPr lang="pl-PL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innych niż warunki ustalone przez IZ PR na etapie wyboru projektu do</a:t>
            </a:r>
            <a:r>
              <a:rPr lang="pl-PL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dofinansowania.</a:t>
            </a:r>
          </a:p>
          <a:p>
            <a:pPr marL="342900" lvl="0" indent="-342900" fontAlgn="base">
              <a:spcBef>
                <a:spcPts val="300"/>
              </a:spcBef>
              <a:spcAft>
                <a:spcPts val="300"/>
              </a:spcAft>
              <a:buFont typeface="+mj-lt"/>
              <a:buAutoNum type="arabicParenR"/>
            </a:pPr>
            <a:endParaRPr lang="pl-PL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fontAlgn="base">
              <a:spcBef>
                <a:spcPts val="300"/>
              </a:spcBef>
              <a:spcAft>
                <a:spcPts val="300"/>
              </a:spcAft>
              <a:buFont typeface="+mj-lt"/>
              <a:buAutoNum type="arabicParenR"/>
            </a:pPr>
            <a:r>
              <a:rPr lang="x-none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Beneficjent, na podstawie umowy o dofinansowanie, prowadzi kontrolę u </a:t>
            </a: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pracodawców lub przedsiębiorców objętych wsparciem z uwzględnieniem wymogów określonych w wytycznych ministra właściwego do spraw rozwoju regionalnego dotyczących kontroli realizacji programów polityki spójności na lata 2021–2027.</a:t>
            </a:r>
          </a:p>
          <a:p>
            <a:pPr marL="342900" lvl="0" indent="-342900" fontAlgn="base">
              <a:spcBef>
                <a:spcPts val="300"/>
              </a:spcBef>
              <a:spcAft>
                <a:spcPts val="300"/>
              </a:spcAft>
              <a:buFont typeface="+mj-lt"/>
              <a:buAutoNum type="arabicParenR"/>
            </a:pPr>
            <a:endParaRPr lang="pl-PL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fontAlgn="base">
              <a:spcBef>
                <a:spcPts val="300"/>
              </a:spcBef>
              <a:spcAft>
                <a:spcPts val="300"/>
              </a:spcAft>
              <a:buFont typeface="+mj-lt"/>
              <a:buAutoNum type="arabicParenR"/>
            </a:pPr>
            <a:r>
              <a:rPr lang="x-none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Kontrole prowadzone przez Beneficjentów w odniesieniu do uczestników </a:t>
            </a: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projektu są przeprowadzane:</a:t>
            </a:r>
          </a:p>
          <a:p>
            <a:pPr indent="0" fontAlgn="base">
              <a:spcBef>
                <a:spcPts val="0"/>
              </a:spcBef>
              <a:buNone/>
            </a:pP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na dokumentach, w tym w siedzibie pracodawcy lub przedsiębiorcy;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  <a:tabLst>
                <a:tab pos="230505" algn="l"/>
                <a:tab pos="270510" algn="l"/>
              </a:tabLst>
            </a:pP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b) w miejscu realizacji usługi rozwojowej (wizyta monitoringowa). </a:t>
            </a:r>
          </a:p>
          <a:p>
            <a:pPr marL="342900" lvl="0" indent="-342900">
              <a:lnSpc>
                <a:spcPct val="115000"/>
              </a:lnSpc>
              <a:buSzPts val="1200"/>
              <a:buFont typeface="+mj-lt"/>
              <a:buAutoNum type="arabicPeriod"/>
            </a:pPr>
            <a:endParaRPr lang="pl-PL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SzPts val="1200"/>
              <a:buFont typeface="Wingdings" panose="05000000000000000000" pitchFamily="2" charset="2"/>
              <a:buChar char="ü"/>
            </a:pPr>
            <a:endParaRPr lang="pl-PL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lnSpc>
                <a:spcPct val="115000"/>
              </a:lnSpc>
              <a:buSzPts val="1200"/>
              <a:buFont typeface="Wingdings" panose="05000000000000000000" pitchFamily="2" charset="2"/>
              <a:buChar char="ü"/>
              <a:tabLst>
                <a:tab pos="90170" algn="l"/>
              </a:tabLst>
            </a:pPr>
            <a:endParaRPr lang="pl-PL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>
              <a:lnSpc>
                <a:spcPts val="2700"/>
              </a:lnSpc>
              <a:buNone/>
            </a:pP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60AC9CC-7D60-3E3E-2158-0669442D9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2702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5963667F-1751-DA36-D17A-9631EEDEE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986" y="224331"/>
            <a:ext cx="9852025" cy="979488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2000" dirty="0"/>
              <a:t>Wnioskodawca</a:t>
            </a:r>
            <a:br>
              <a:rPr lang="pl-PL" sz="2000" dirty="0"/>
            </a:br>
            <a:br>
              <a:rPr lang="pl-PL" sz="2000" dirty="0"/>
            </a:br>
            <a:endParaRPr lang="pl-PL" sz="2000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C6C09CA-6801-66DA-4F52-8B4FE666D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1501" y="871369"/>
            <a:ext cx="9830509" cy="5105035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  <a:buNone/>
            </a:pPr>
            <a:r>
              <a:rPr lang="pl-PL" sz="7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Zgodnie z </a:t>
            </a:r>
            <a:r>
              <a:rPr lang="pl-PL" sz="7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kryterium specyficznym dostępu nr 1: Wnioskodawcą uprawnionym do ubiegania się o dofinansowanie jest</a:t>
            </a:r>
            <a:r>
              <a:rPr lang="pl-PL" sz="7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 marL="0" lvl="0" indent="0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  <a:buNone/>
            </a:pPr>
            <a:endParaRPr lang="pl-PL" sz="7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lnSpc>
                <a:spcPct val="115000"/>
              </a:lnSpc>
              <a:spcAft>
                <a:spcPts val="300"/>
              </a:spcAft>
              <a:buNone/>
            </a:pPr>
            <a:r>
              <a:rPr lang="pl-PL" sz="7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	Jednostka samorządu terytorialnego lub jej jednostka organizacyjna w tym posiadająca osobowość prawną, związek, porozumienie i stowarzyszenie JST, 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pl-PL" sz="7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lub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pl-PL" sz="7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	Osoba prawna i jednostka organizacyjna nieposiadająca osobowości prawnej, w szczególności organizacja pozarządowa, organizacja non-profit, 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pl-PL" sz="7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lub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pl-PL" sz="7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c)	Osoba fizyczna prowadząca działalność gospodarczą lub oświatową na podstawie przepisów odrębnych, 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pl-PL" sz="7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lub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pl-PL" sz="7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d)	Uczelnia.</a:t>
            </a:r>
            <a:r>
              <a:rPr lang="pl-PL" sz="72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</a:t>
            </a:r>
            <a:endParaRPr lang="pl-PL" sz="7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  <a:buNone/>
            </a:pPr>
            <a:endParaRPr lang="pl-PL" sz="7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SzPts val="1200"/>
              <a:buFont typeface="Wingdings" panose="05000000000000000000" pitchFamily="2" charset="2"/>
              <a:buChar char="ü"/>
            </a:pPr>
            <a:endParaRPr lang="pl-PL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lnSpc>
                <a:spcPct val="115000"/>
              </a:lnSpc>
              <a:buSzPts val="1200"/>
              <a:buFont typeface="Wingdings" panose="05000000000000000000" pitchFamily="2" charset="2"/>
              <a:buChar char="ü"/>
              <a:tabLst>
                <a:tab pos="90170" algn="l"/>
              </a:tabLst>
            </a:pPr>
            <a:endParaRPr lang="pl-PL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>
              <a:lnSpc>
                <a:spcPts val="2700"/>
              </a:lnSpc>
              <a:buNone/>
            </a:pP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60AC9CC-7D60-3E3E-2158-0669442D9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1670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C02935F-CD48-8A77-7379-B95E765D6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8613" y="163145"/>
            <a:ext cx="9852728" cy="979757"/>
          </a:xfrm>
        </p:spPr>
        <p:txBody>
          <a:bodyPr>
            <a:normAutofit/>
          </a:bodyPr>
          <a:lstStyle/>
          <a:p>
            <a:pPr algn="ctr"/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Wnioskodawca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9E074C8-CDBF-DE91-F1B2-2AC831B758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8612" y="1142902"/>
            <a:ext cx="9852729" cy="4245613"/>
          </a:xfrm>
        </p:spPr>
        <p:txBody>
          <a:bodyPr/>
          <a:lstStyle/>
          <a:p>
            <a:pPr marL="0" indent="0">
              <a:buNone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Wnioskodawca jest zobowiązany wskazać we wniosku o dofinansowanie poprawny typ beneficjenta, wskazany w SZOP tj.: </a:t>
            </a:r>
          </a:p>
          <a:p>
            <a:pPr marL="0" indent="0">
              <a:buNone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a)	Administracja publiczna, </a:t>
            </a:r>
          </a:p>
          <a:p>
            <a:pPr marL="0" indent="0">
              <a:buNone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b)	Przedsiębiorstwa, </a:t>
            </a:r>
          </a:p>
          <a:p>
            <a:pPr marL="0" indent="0">
              <a:buNone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c)	Instytucje nauki i edukacji, </a:t>
            </a:r>
          </a:p>
          <a:p>
            <a:pPr marL="0" indent="0">
              <a:buNone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d)	Organizacje społeczne i związki wyznaniowe, </a:t>
            </a:r>
          </a:p>
          <a:p>
            <a:pPr marL="0" indent="0">
              <a:buNone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e)	Służby publiczne.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7710591-9C34-5F52-16C1-EBC44F31C7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51861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descr="Zasady aplikowania o środki dostępne dla Jednostek Samorządu Terytorialnego (w tym kryteria wyboru projektów) w ramach Działań wdrażanych przez Departament Wdrażania Europejskiego Funduszu Społecznego">
            <a:extLst>
              <a:ext uri="{FF2B5EF4-FFF2-40B4-BE49-F238E27FC236}">
                <a16:creationId xmlns:a16="http://schemas.microsoft.com/office/drawing/2014/main" id="{FAD15DD1-AE5D-4AFB-4611-36284A3D11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92036" y="-1219055"/>
            <a:ext cx="8714509" cy="789564"/>
          </a:xfrm>
        </p:spPr>
        <p:txBody>
          <a:bodyPr>
            <a:normAutofit/>
          </a:bodyPr>
          <a:lstStyle/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pl-PL" sz="1200" b="1" kern="1200" dirty="0">
                <a:solidFill>
                  <a:srgbClr val="0020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Zasady aplikowania o środki dostępne dla Jednostek Samorządu Terytorialnego (w tym kryteria wyboru projektów) w ramach Działań wdrażanych przez Departament Wdrażania Europejskiego Funduszu Społecznego</a:t>
            </a:r>
            <a:endParaRPr lang="pl-PL" sz="1200" dirty="0">
              <a:effectLst/>
            </a:endParaRPr>
          </a:p>
        </p:txBody>
      </p:sp>
      <p:sp>
        <p:nvSpPr>
          <p:cNvPr id="13" name="pole tekstowe 12" descr="Zasady aplikowania o środki dostępne dla Jednostek Samorządu Terytorialnego (w tym kryteria wyboru projektów) w ramach Działań wdrażanych przez Departament Wdrażania Europejskiego Funduszu Społecznego">
            <a:extLst>
              <a:ext uri="{FF2B5EF4-FFF2-40B4-BE49-F238E27FC236}">
                <a16:creationId xmlns:a16="http://schemas.microsoft.com/office/drawing/2014/main" id="{E42790BC-FC6D-E939-27BE-64C73D482FE0}"/>
              </a:ext>
            </a:extLst>
          </p:cNvPr>
          <p:cNvSpPr txBox="1"/>
          <p:nvPr/>
        </p:nvSpPr>
        <p:spPr>
          <a:xfrm>
            <a:off x="1393372" y="2592354"/>
            <a:ext cx="82296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2400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Zasady aplikowania o środki dostępne dla Jednostek Samorządu Terytorialnego (w tym kryteria wyboru projektów) w ramach Działań wdrażanych przez Departament Wdrażania Europejskiego Funduszu Społecznego</a:t>
            </a:r>
          </a:p>
        </p:txBody>
      </p:sp>
      <p:pic>
        <p:nvPicPr>
          <p:cNvPr id="22" name="Obraz 21" descr="Obraz zawierający tekst">
            <a:extLst>
              <a:ext uri="{FF2B5EF4-FFF2-40B4-BE49-F238E27FC236}">
                <a16:creationId xmlns:a16="http://schemas.microsoft.com/office/drawing/2014/main" id="{44CF8B1A-47E1-5D3B-8025-7B056477D1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" y="0"/>
            <a:ext cx="12184573" cy="685800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330E466A-4F5B-2007-7291-65ABD5759798}"/>
              </a:ext>
            </a:extLst>
          </p:cNvPr>
          <p:cNvSpPr txBox="1"/>
          <p:nvPr/>
        </p:nvSpPr>
        <p:spPr>
          <a:xfrm>
            <a:off x="1645722" y="2705725"/>
            <a:ext cx="890055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pl-PL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Aplikowanie o środki na dofinansowanie projektu w ramach naboru nr FELU.09.06-IZ.00-001/23</a:t>
            </a:r>
            <a:endParaRPr lang="pl-PL" sz="2200" dirty="0"/>
          </a:p>
        </p:txBody>
      </p:sp>
    </p:spTree>
    <p:extLst>
      <p:ext uri="{BB962C8B-B14F-4D97-AF65-F5344CB8AC3E}">
        <p14:creationId xmlns:p14="http://schemas.microsoft.com/office/powerpoint/2010/main" val="29193825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5963667F-1751-DA36-D17A-9631EEDEE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986" y="224331"/>
            <a:ext cx="9852025" cy="979488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Wnioskodawca</a:t>
            </a:r>
            <a:b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Biuro projektu</a:t>
            </a:r>
            <a:br>
              <a:rPr lang="pl-PL" sz="2000" dirty="0"/>
            </a:br>
            <a:br>
              <a:rPr lang="pl-PL" sz="2000" dirty="0"/>
            </a:br>
            <a:endParaRPr lang="pl-PL" sz="2000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C6C09CA-6801-66DA-4F52-8B4FE666D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5897" y="1452282"/>
            <a:ext cx="9852025" cy="3752016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pl-PL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Zgodnie z SZOP</a:t>
            </a:r>
            <a:r>
              <a:rPr lang="pl-P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beneficjent w okresie realizacji projektu prowadzi biuro projektu (lub posiada siedzibę, filię, delegaturę, oddział czy inną prawnie dozwoloną formę organizacyjną działalności podmiotu) na terenie województwa lubelskiego z możliwością udostępnienia pełnej dokumentacji wdrażanego projektu oraz zapewniające uczestnikom projektu możliwość osobistego kontaktu z kadrą projektu. 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  <a:buNone/>
            </a:pPr>
            <a:endParaRPr lang="pl-PL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pl-PL" sz="180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Zgodnie z </a:t>
            </a:r>
            <a:r>
              <a:rPr lang="pl-PL" sz="1800" b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kryterium specyficznym dostępu nr 4 Biuro projektu</a:t>
            </a:r>
            <a:r>
              <a:rPr lang="pl-PL" sz="180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Wnioskodawca w okresie realizacji projektu zapewni działalność biura w podregionie, na terenie którego realizowane jest wsparcie, z możliwością udostępnienia pełnej dokumentacji wdrażanego projektu oraz zapewniające uczestnikom</a:t>
            </a:r>
            <a:r>
              <a:rPr lang="pl-PL" sz="1800" u="none" strike="noStrik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l-PL" sz="180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projektu możliwość osobistego kontaktu z kadrą projektu.</a:t>
            </a:r>
            <a:endParaRPr lang="pl-PL" sz="1800" u="none" strike="noStrike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  <a:buNone/>
            </a:pP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SzPts val="1200"/>
              <a:buFont typeface="Wingdings" panose="05000000000000000000" pitchFamily="2" charset="2"/>
              <a:buChar char="ü"/>
            </a:pPr>
            <a:endParaRPr lang="pl-PL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lnSpc>
                <a:spcPct val="115000"/>
              </a:lnSpc>
              <a:buSzPts val="1200"/>
              <a:buFont typeface="Wingdings" panose="05000000000000000000" pitchFamily="2" charset="2"/>
              <a:buChar char="ü"/>
              <a:tabLst>
                <a:tab pos="90170" algn="l"/>
              </a:tabLst>
            </a:pPr>
            <a:endParaRPr lang="pl-PL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>
              <a:lnSpc>
                <a:spcPts val="2700"/>
              </a:lnSpc>
              <a:buNone/>
            </a:pP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60AC9CC-7D60-3E3E-2158-0669442D9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4978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033D5B8-5080-C27C-D33D-C07FC1163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636" y="181792"/>
            <a:ext cx="9852728" cy="979757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Wnioskodawca</a:t>
            </a:r>
            <a:b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Doświadczenie</a:t>
            </a:r>
            <a:b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6366162-1379-71AB-E88C-48D10D5222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9636" y="2006585"/>
            <a:ext cx="9852729" cy="4245613"/>
          </a:xfrm>
        </p:spPr>
        <p:txBody>
          <a:bodyPr/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pl-PL" sz="200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Zgodnie z obowiązującym w ramach postępowania</a:t>
            </a:r>
            <a:r>
              <a:rPr lang="pl-PL" sz="2000" b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kryterium specyficznym dostępu nr 5 Doświadczenie wnioskodawcy/partnera</a:t>
            </a:r>
            <a:r>
              <a:rPr lang="pl-PL" sz="200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x-none" sz="200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Wnioskodawca posiada co najmniej 2 letnie doświadczenie, a w przypadku projektu partnerskiego wnioskodawca i partner posiadają doświadczenie, które łącznie wynosi co najmniej 2 lata w zakresie świadczenia usług doradczo-szkoleniowych dla przedsiębiorstw.</a:t>
            </a:r>
            <a:endParaRPr lang="pl-PL" sz="200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pl-PL" sz="20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pl-PL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Doświadczenie wnioskodawcy lub partnerstwa powinno pochodzić z okresu maksymalnie 5 lat przed dniem złożenia wniosku o dofinansowanie.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pl-PL" sz="2000" u="none" strike="noStrike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F5CBCC0-AC37-7CCB-AFBD-76EF8492B8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475298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5963667F-1751-DA36-D17A-9631EEDEE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986" y="224331"/>
            <a:ext cx="9852025" cy="979488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2000" dirty="0"/>
              <a:t>Wnioskodawca</a:t>
            </a:r>
            <a:br>
              <a:rPr lang="pl-PL" sz="2000" dirty="0"/>
            </a:br>
            <a:br>
              <a:rPr lang="pl-PL" sz="2000" dirty="0"/>
            </a:br>
            <a:endParaRPr lang="pl-PL" sz="2000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C6C09CA-6801-66DA-4F52-8B4FE666D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6673" y="1430767"/>
            <a:ext cx="10301249" cy="4055633"/>
          </a:xfrm>
        </p:spPr>
        <p:txBody>
          <a:bodyPr>
            <a:normAutofit fontScale="25000" lnSpcReduction="20000"/>
          </a:bodyPr>
          <a:lstStyle/>
          <a:p>
            <a:pPr lvl="0">
              <a:lnSpc>
                <a:spcPct val="115000"/>
              </a:lnSpc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sz="6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dofinansowanie nie mogą ubiegać się podmioty podlegające wykluczeniu z ubiegania się o dofinansowanie na podstawie art. 207 ust. 4 ustawy z dnia 27 sierpnia 2009 r. o finansach publicznych (Dz. U. z 2022 r., poz. 1634 z </a:t>
            </a:r>
            <a:r>
              <a:rPr lang="pl-PL" sz="6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późn</a:t>
            </a:r>
            <a:r>
              <a:rPr lang="pl-PL" sz="6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zm.) lub wobec których orzeczono zakaz dostępu do środków funduszy europejskich na podstawie odrębnych przepisów:</a:t>
            </a:r>
          </a:p>
          <a:p>
            <a:pPr marL="800102" lvl="1" indent="-34290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SzPts val="1200"/>
              <a:buFont typeface="+mj-lt"/>
              <a:buAutoNum type="alphaLcParenR"/>
            </a:pPr>
            <a:r>
              <a:rPr lang="pl-PL" sz="6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art. 12 ust. 1 pkt 1 ustawy z dnia 15 czerwca 2012 r. o skutkach powierzania wykonywania pracy cudzoziemcom przebywającym wbrew przepisom na terytorium Rzeczypospolitej Polskiej (Dz. U. z 2021 r.  poz. 1745); </a:t>
            </a:r>
          </a:p>
          <a:p>
            <a:pPr marL="800102" lvl="1" indent="-34290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SzPts val="1200"/>
              <a:buFont typeface="+mj-lt"/>
              <a:buAutoNum type="alphaLcParenR"/>
            </a:pPr>
            <a:r>
              <a:rPr lang="pl-PL" sz="6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art. 9 ust. 1 pkt 2a ustawy z dnia 28 października 2002 r. o odpowiedzialności podmiotów zbiorowych za czyny zabronione pod groźbą kary (Dz. U. z 2020 r., poz. 358 z </a:t>
            </a:r>
            <a:r>
              <a:rPr lang="pl-PL" sz="6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późn</a:t>
            </a:r>
            <a:r>
              <a:rPr lang="pl-PL" sz="6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zm.). </a:t>
            </a:r>
          </a:p>
          <a:p>
            <a:pPr marL="342900" lvl="0" indent="-34290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SzPts val="1200"/>
              <a:buFont typeface="+mj-lt"/>
              <a:buAutoNum type="alphaLcParenR"/>
            </a:pPr>
            <a:endParaRPr lang="pl-PL" sz="6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SzPts val="1200"/>
              <a:buFont typeface="Wingdings" panose="05000000000000000000" pitchFamily="2" charset="2"/>
              <a:buChar char="ü"/>
              <a:tabLst>
                <a:tab pos="412750" algn="l"/>
              </a:tabLst>
            </a:pPr>
            <a:r>
              <a:rPr lang="pl-PL" sz="6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Warunkiem ubiegania się o dofinansowanie jest niezaleganie z uiszczaniem podatków, jak również z opłacaniem składek na ubezpieczenie społeczne i zdrowotne, Fundusz Pracy, Państwowy Fundusz Rehabilitacji Osób Niepełnosprawnych lub innych należności wymaganych odrębnymi przepisami. </a:t>
            </a:r>
          </a:p>
          <a:p>
            <a:pPr lvl="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SzPts val="1200"/>
              <a:buFont typeface="Wingdings" panose="05000000000000000000" pitchFamily="2" charset="2"/>
              <a:buChar char="ü"/>
              <a:tabLst>
                <a:tab pos="412750" algn="l"/>
              </a:tabLst>
            </a:pPr>
            <a:endParaRPr lang="pl-PL" sz="6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SzPts val="1200"/>
              <a:buFont typeface="Wingdings" panose="05000000000000000000" pitchFamily="2" charset="2"/>
              <a:buChar char="ü"/>
              <a:tabLst>
                <a:tab pos="412750" algn="l"/>
              </a:tabLst>
            </a:pPr>
            <a:r>
              <a:rPr lang="pl-PL" sz="6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dofinansowanie nie mogą ubiegać się podmioty podlegające sankcjom związanym z przeciwdziałaniem wspieraniu agresji na Ukrainę.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  <a:buNone/>
            </a:pPr>
            <a:endParaRPr lang="pl-PL" sz="6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endParaRPr lang="pl-PL" sz="6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SzPts val="1200"/>
              <a:buFont typeface="Wingdings" panose="05000000000000000000" pitchFamily="2" charset="2"/>
              <a:buChar char="ü"/>
            </a:pPr>
            <a:endParaRPr lang="pl-PL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lnSpc>
                <a:spcPct val="115000"/>
              </a:lnSpc>
              <a:buSzPts val="1200"/>
              <a:buFont typeface="Wingdings" panose="05000000000000000000" pitchFamily="2" charset="2"/>
              <a:buChar char="ü"/>
              <a:tabLst>
                <a:tab pos="90170" algn="l"/>
              </a:tabLst>
            </a:pPr>
            <a:endParaRPr lang="pl-PL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>
              <a:lnSpc>
                <a:spcPts val="2700"/>
              </a:lnSpc>
              <a:buNone/>
            </a:pP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60AC9CC-7D60-3E3E-2158-0669442D9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9921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5963667F-1751-DA36-D17A-9631EEDEE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986" y="224331"/>
            <a:ext cx="9852025" cy="979488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2000" dirty="0"/>
              <a:t>Grupa docelowa</a:t>
            </a:r>
            <a:br>
              <a:rPr lang="pl-PL" sz="2000" dirty="0"/>
            </a:br>
            <a:br>
              <a:rPr lang="pl-PL" sz="2000" dirty="0"/>
            </a:br>
            <a:endParaRPr lang="pl-PL" sz="2000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C6C09CA-6801-66DA-4F52-8B4FE666D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143" y="1089498"/>
            <a:ext cx="9852025" cy="4737370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Zgodnie z </a:t>
            </a:r>
            <a:r>
              <a:rPr lang="pl-PL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kryterium specyficznym dostępu nr 6</a:t>
            </a: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Projekt skierowany jest do pracodawców, przedsiębiorców posiadających siedzibę (filię, delegaturę, oddział czy inną prawnie dozwoloną formę organizacyjną działalności podmiotu) w podregionie województwa lubelskiego, na terenie którego realizowane jest wsparcie, oraz do ich pracowników.</a:t>
            </a:r>
          </a:p>
          <a:p>
            <a:pPr lvl="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Zgodnie z </a:t>
            </a:r>
            <a:r>
              <a:rPr lang="pl-PL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kryterium specyficznym dostępu nr 7: </a:t>
            </a: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Wnioskodawca w okresie realizacji projektu obejmie wsparciem: </a:t>
            </a:r>
          </a:p>
          <a:p>
            <a:pPr marL="0" lvl="0" indent="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w podregionie bialskim oraz chełmsko-zamojskim - minimum 4 993 przedsiębiorców i pracowników sektora MŚP, </a:t>
            </a:r>
          </a:p>
          <a:p>
            <a:pPr marL="0" indent="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albo</a:t>
            </a:r>
          </a:p>
          <a:p>
            <a:pPr marL="0" lvl="0" indent="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w podregionie lubelskim - minimum 5 121  przedsiębiorców i pracowników sektora MŚP, </a:t>
            </a:r>
          </a:p>
          <a:p>
            <a:pPr marL="0" indent="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pl-PL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lbo</a:t>
            </a:r>
            <a:endParaRPr lang="pl-PL" sz="1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c) w podregionie puławskim - 2 689  przedsiębiorców i pracowników sektora MŚP.</a:t>
            </a:r>
          </a:p>
          <a:p>
            <a:pPr marL="0" lvl="0" indent="0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  <a:buNone/>
            </a:pP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60AC9CC-7D60-3E3E-2158-0669442D9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9814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5963667F-1751-DA36-D17A-9631EEDEE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986" y="224331"/>
            <a:ext cx="9852025" cy="979488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2000" dirty="0"/>
              <a:t>Grupa docelowa</a:t>
            </a:r>
            <a:br>
              <a:rPr lang="pl-PL" sz="2000" dirty="0"/>
            </a:br>
            <a:br>
              <a:rPr lang="pl-PL" sz="2000" dirty="0"/>
            </a:br>
            <a:endParaRPr lang="pl-PL" sz="2000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C6C09CA-6801-66DA-4F52-8B4FE666D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143" y="1298538"/>
            <a:ext cx="9852025" cy="3528509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Zgodnie z </a:t>
            </a:r>
            <a:r>
              <a:rPr lang="pl-PL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kryterium specyficznym dostępu nr 10 Rekrutacja do projektu</a:t>
            </a: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 Na etapie rekrutacji Wnioskodawca zapewni preferencje dla pracodawców, przedsiębiorców, którzy posiadają siedzibę lub oddział lub miejsce wykonywania działalności gospodarczej na terenie gmin zagrożonych trwałą marginalizacją lub miast średnich tracących funkcje społeczno-gospodarcze w województwie lubelskim, oraz dla ich pracowników. Lista gmin zagrożonych trwałą marginalizacją: programowanie 2021-2027 stanowi załącznik nr 10 do Regulaminu wyboru projektów, natomiast Imienna lista miast średnich tracących funkcję społeczno-gospodarcze stanowi załącznik nr 11 do Regulaminu wyboru projektów. </a:t>
            </a: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  <a:buNone/>
            </a:pP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60AC9CC-7D60-3E3E-2158-0669442D9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0535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5963667F-1751-DA36-D17A-9631EEDEE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986" y="224331"/>
            <a:ext cx="9852025" cy="979488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2000" dirty="0"/>
              <a:t>Grupa docelowa</a:t>
            </a:r>
            <a:br>
              <a:rPr lang="pl-PL" sz="2000" dirty="0"/>
            </a:br>
            <a:br>
              <a:rPr lang="pl-PL" sz="2000" dirty="0"/>
            </a:br>
            <a:endParaRPr lang="pl-PL" sz="2000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60AC9CC-7D60-3E3E-2158-0669442D9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72888AF1-7A7D-CBD2-41AE-B9D0873D56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0462" y="1393902"/>
            <a:ext cx="10022122" cy="4647784"/>
          </a:xfrm>
        </p:spPr>
        <p:txBody>
          <a:bodyPr>
            <a:noAutofit/>
          </a:bodyPr>
          <a:lstStyle/>
          <a:p>
            <a:pPr marL="0" lvl="0" indent="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pos="270510" algn="l"/>
              </a:tabLst>
            </a:pP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ION rekomenduje następujące dokumenty potwierdzające spełnienie przez uczestnika projektu kryterium kwalifikowalności uprawniające do udziału w projekcie, tj.:</a:t>
            </a:r>
          </a:p>
          <a:p>
            <a:pPr marL="0" lvl="0" indent="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pos="270510" algn="l"/>
              </a:tabLst>
            </a:pPr>
            <a:endParaRPr lang="pl-PL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"/>
            </a:pP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posiadanie siedziby (filii, delegatury, oddziału czy innej prawnie dozwolonej formy organizacyjnej działalności podmiotu) w podregionie województwa lubelskiego, na terenie którego realizowane będzie wsparcie – na podstawie Krajowego Rejestru Sądowego/Centralnej Ewidencji i Informacji o Działalności Gospodarczej;</a:t>
            </a: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"/>
            </a:pP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posiadanie statusu pracownika – na podstawie zaświadczenia o zatrudnieniu;</a:t>
            </a: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"/>
            </a:pP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posiadanie statusu MŚP – na podstawie oświadczenia.</a:t>
            </a: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4474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9D1E9A1-8357-6293-E367-DAD5B5FDE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7855" y="-1468437"/>
            <a:ext cx="8728364" cy="1177492"/>
          </a:xfrm>
        </p:spPr>
        <p:txBody>
          <a:bodyPr>
            <a:normAutofit/>
          </a:bodyPr>
          <a:lstStyle/>
          <a:p>
            <a:r>
              <a:rPr lang="pl-PL" sz="1800" dirty="0"/>
              <a:t>Kryteria</a:t>
            </a:r>
            <a:r>
              <a:rPr lang="pl-PL" sz="1800" baseline="0" dirty="0"/>
              <a:t> wyboru projektów dla Działania 10.3, 10.6</a:t>
            </a:r>
            <a:endParaRPr lang="pl-PL" sz="1800" dirty="0"/>
          </a:p>
        </p:txBody>
      </p:sp>
      <p:pic>
        <p:nvPicPr>
          <p:cNvPr id="22" name="Obraz 21">
            <a:extLst>
              <a:ext uri="{FF2B5EF4-FFF2-40B4-BE49-F238E27FC236}">
                <a16:creationId xmlns:a16="http://schemas.microsoft.com/office/drawing/2014/main" id="{44CF8B1A-47E1-5D3B-8025-7B056477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4573" cy="6858000"/>
          </a:xfrm>
          <a:prstGeom prst="rect">
            <a:avLst/>
          </a:prstGeom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id="{E42790BC-FC6D-E939-27BE-64C73D482FE0}"/>
              </a:ext>
            </a:extLst>
          </p:cNvPr>
          <p:cNvSpPr txBox="1"/>
          <p:nvPr/>
        </p:nvSpPr>
        <p:spPr>
          <a:xfrm>
            <a:off x="1393372" y="2592354"/>
            <a:ext cx="8229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Ocena projektów w ramach naboru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nr FELU.09.06-IZ.00-001/23 </a:t>
            </a:r>
          </a:p>
        </p:txBody>
      </p:sp>
    </p:spTree>
    <p:extLst>
      <p:ext uri="{BB962C8B-B14F-4D97-AF65-F5344CB8AC3E}">
        <p14:creationId xmlns:p14="http://schemas.microsoft.com/office/powerpoint/2010/main" val="37230330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5963667F-1751-DA36-D17A-9631EEDEE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986" y="563194"/>
            <a:ext cx="9852025" cy="979488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2000" dirty="0"/>
              <a:t>ZASADY NABORU PROJEKTÓW</a:t>
            </a:r>
            <a:br>
              <a:rPr lang="pl-PL" sz="2000" dirty="0"/>
            </a:br>
            <a:r>
              <a:rPr lang="pl-PL" sz="2000" dirty="0"/>
              <a:t>Fundusze Europejskie dla Lubelskiego 2021-2027 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C6C09CA-6801-66DA-4F52-8B4FE666D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923" y="1542682"/>
            <a:ext cx="10344150" cy="3985080"/>
          </a:xfrm>
        </p:spPr>
        <p:txBody>
          <a:bodyPr>
            <a:noAutofit/>
          </a:bodyPr>
          <a:lstStyle/>
          <a:p>
            <a:pPr marL="342900" indent="-342900" algn="just">
              <a:lnSpc>
                <a:spcPts val="2700"/>
              </a:lnSpc>
              <a:buFont typeface="Wingdings" panose="05000000000000000000" pitchFamily="2" charset="2"/>
              <a:buChar char="ü"/>
            </a:pPr>
            <a:endParaRPr lang="pl-PL" sz="1800" b="1" dirty="0">
              <a:latin typeface="+mn-lt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sz="1800" dirty="0">
              <a:latin typeface="+mn-lt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60AC9CC-7D60-3E3E-2158-0669442D9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6197154"/>
            <a:ext cx="5465075" cy="359665"/>
          </a:xfrm>
          <a:prstGeom prst="rect">
            <a:avLst/>
          </a:prstGeom>
        </p:spPr>
      </p:pic>
      <p:sp>
        <p:nvSpPr>
          <p:cNvPr id="2" name="Prostokąt: zaokrąglone rogi 1">
            <a:extLst>
              <a:ext uri="{FF2B5EF4-FFF2-40B4-BE49-F238E27FC236}">
                <a16:creationId xmlns:a16="http://schemas.microsoft.com/office/drawing/2014/main" id="{2C642BCF-7830-35C2-E4B1-7EE13C3EDD53}"/>
              </a:ext>
            </a:extLst>
          </p:cNvPr>
          <p:cNvSpPr/>
          <p:nvPr/>
        </p:nvSpPr>
        <p:spPr>
          <a:xfrm>
            <a:off x="3533846" y="1695386"/>
            <a:ext cx="3193078" cy="61562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3CA5C5BA-1847-B014-E883-D8CD8847AF15}"/>
              </a:ext>
            </a:extLst>
          </p:cNvPr>
          <p:cNvSpPr txBox="1"/>
          <p:nvPr/>
        </p:nvSpPr>
        <p:spPr>
          <a:xfrm>
            <a:off x="4148670" y="1785150"/>
            <a:ext cx="2474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ogłoszenie naboru</a:t>
            </a:r>
          </a:p>
        </p:txBody>
      </p:sp>
      <p:sp>
        <p:nvSpPr>
          <p:cNvPr id="6" name="Prostokąt: zaokrąglone rogi 5">
            <a:extLst>
              <a:ext uri="{FF2B5EF4-FFF2-40B4-BE49-F238E27FC236}">
                <a16:creationId xmlns:a16="http://schemas.microsoft.com/office/drawing/2014/main" id="{B953984D-7BD1-FF57-205C-1779F2CAEDAB}"/>
              </a:ext>
            </a:extLst>
          </p:cNvPr>
          <p:cNvSpPr/>
          <p:nvPr/>
        </p:nvSpPr>
        <p:spPr>
          <a:xfrm>
            <a:off x="3533846" y="2474983"/>
            <a:ext cx="3193078" cy="52489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: zaokrąglone rogi 7">
            <a:extLst>
              <a:ext uri="{FF2B5EF4-FFF2-40B4-BE49-F238E27FC236}">
                <a16:creationId xmlns:a16="http://schemas.microsoft.com/office/drawing/2014/main" id="{410E68BB-1018-8543-9DDD-5745CB207ADF}"/>
              </a:ext>
            </a:extLst>
          </p:cNvPr>
          <p:cNvSpPr/>
          <p:nvPr/>
        </p:nvSpPr>
        <p:spPr>
          <a:xfrm>
            <a:off x="3533845" y="3135615"/>
            <a:ext cx="3193079" cy="54474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DA5FE746-8EA3-95F3-734F-8A501BACCCFB}"/>
              </a:ext>
            </a:extLst>
          </p:cNvPr>
          <p:cNvSpPr txBox="1"/>
          <p:nvPr/>
        </p:nvSpPr>
        <p:spPr>
          <a:xfrm>
            <a:off x="4675988" y="2524183"/>
            <a:ext cx="2474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nabór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B9B30424-DC21-757A-D46A-AF7749F3F0A0}"/>
              </a:ext>
            </a:extLst>
          </p:cNvPr>
          <p:cNvSpPr txBox="1"/>
          <p:nvPr/>
        </p:nvSpPr>
        <p:spPr>
          <a:xfrm>
            <a:off x="3596403" y="3238422"/>
            <a:ext cx="3193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ocena formalno-merytoryczna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178A5116-56F6-3FEA-4B82-F624D08E39ED}"/>
              </a:ext>
            </a:extLst>
          </p:cNvPr>
          <p:cNvSpPr txBox="1"/>
          <p:nvPr/>
        </p:nvSpPr>
        <p:spPr>
          <a:xfrm>
            <a:off x="4485939" y="3926541"/>
            <a:ext cx="1823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negocjacje</a:t>
            </a:r>
          </a:p>
        </p:txBody>
      </p:sp>
      <p:sp>
        <p:nvSpPr>
          <p:cNvPr id="12" name="Prostokąt: zaokrąglone rogi 11">
            <a:extLst>
              <a:ext uri="{FF2B5EF4-FFF2-40B4-BE49-F238E27FC236}">
                <a16:creationId xmlns:a16="http://schemas.microsoft.com/office/drawing/2014/main" id="{011DEA1D-5F61-18F2-F633-471D2EC4D756}"/>
              </a:ext>
            </a:extLst>
          </p:cNvPr>
          <p:cNvSpPr/>
          <p:nvPr/>
        </p:nvSpPr>
        <p:spPr>
          <a:xfrm>
            <a:off x="3521098" y="3824477"/>
            <a:ext cx="3193079" cy="54474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ostokąt: zaokrąglone rogi 12">
            <a:extLst>
              <a:ext uri="{FF2B5EF4-FFF2-40B4-BE49-F238E27FC236}">
                <a16:creationId xmlns:a16="http://schemas.microsoft.com/office/drawing/2014/main" id="{9F5E4561-A948-C5DA-75E2-95A6E29D8F22}"/>
              </a:ext>
            </a:extLst>
          </p:cNvPr>
          <p:cNvSpPr/>
          <p:nvPr/>
        </p:nvSpPr>
        <p:spPr>
          <a:xfrm>
            <a:off x="3533845" y="4576470"/>
            <a:ext cx="3193079" cy="54474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1F808604-89C0-164B-9D6D-1D0CC638B9B9}"/>
              </a:ext>
            </a:extLst>
          </p:cNvPr>
          <p:cNvSpPr txBox="1"/>
          <p:nvPr/>
        </p:nvSpPr>
        <p:spPr>
          <a:xfrm>
            <a:off x="3872536" y="4659851"/>
            <a:ext cx="3026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zakończenie postępowania</a:t>
            </a:r>
          </a:p>
        </p:txBody>
      </p:sp>
      <p:sp>
        <p:nvSpPr>
          <p:cNvPr id="15" name="Strzałka: w dół 14">
            <a:extLst>
              <a:ext uri="{FF2B5EF4-FFF2-40B4-BE49-F238E27FC236}">
                <a16:creationId xmlns:a16="http://schemas.microsoft.com/office/drawing/2014/main" id="{C24A9B3F-C7E0-D894-68CF-80EE85823F7B}"/>
              </a:ext>
            </a:extLst>
          </p:cNvPr>
          <p:cNvSpPr/>
          <p:nvPr/>
        </p:nvSpPr>
        <p:spPr>
          <a:xfrm>
            <a:off x="4937760" y="2311013"/>
            <a:ext cx="150607" cy="2072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Strzałka: w dół 15">
            <a:extLst>
              <a:ext uri="{FF2B5EF4-FFF2-40B4-BE49-F238E27FC236}">
                <a16:creationId xmlns:a16="http://schemas.microsoft.com/office/drawing/2014/main" id="{33AE52EC-A10F-920C-AC24-4C296792E28C}"/>
              </a:ext>
            </a:extLst>
          </p:cNvPr>
          <p:cNvSpPr/>
          <p:nvPr/>
        </p:nvSpPr>
        <p:spPr>
          <a:xfrm>
            <a:off x="4937760" y="3008338"/>
            <a:ext cx="150607" cy="2300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Strzałka: w dół 16">
            <a:extLst>
              <a:ext uri="{FF2B5EF4-FFF2-40B4-BE49-F238E27FC236}">
                <a16:creationId xmlns:a16="http://schemas.microsoft.com/office/drawing/2014/main" id="{03FB9627-127D-0485-A3F7-7A894560C939}"/>
              </a:ext>
            </a:extLst>
          </p:cNvPr>
          <p:cNvSpPr/>
          <p:nvPr/>
        </p:nvSpPr>
        <p:spPr>
          <a:xfrm>
            <a:off x="4916245" y="3689919"/>
            <a:ext cx="150607" cy="2072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Strzałka: w dół 17">
            <a:extLst>
              <a:ext uri="{FF2B5EF4-FFF2-40B4-BE49-F238E27FC236}">
                <a16:creationId xmlns:a16="http://schemas.microsoft.com/office/drawing/2014/main" id="{EB7E87BE-38BE-271A-C930-9738724A221B}"/>
              </a:ext>
            </a:extLst>
          </p:cNvPr>
          <p:cNvSpPr/>
          <p:nvPr/>
        </p:nvSpPr>
        <p:spPr>
          <a:xfrm>
            <a:off x="4916245" y="4348983"/>
            <a:ext cx="150607" cy="2072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3088E3B4-5372-2FB0-37D5-F3B53602ABB6}"/>
              </a:ext>
            </a:extLst>
          </p:cNvPr>
          <p:cNvSpPr txBox="1"/>
          <p:nvPr/>
        </p:nvSpPr>
        <p:spPr>
          <a:xfrm>
            <a:off x="7169619" y="1785150"/>
            <a:ext cx="177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27 lipca 2023</a:t>
            </a: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C9533EB0-ED11-BBF0-9F97-311B40783102}"/>
              </a:ext>
            </a:extLst>
          </p:cNvPr>
          <p:cNvSpPr txBox="1"/>
          <p:nvPr/>
        </p:nvSpPr>
        <p:spPr>
          <a:xfrm>
            <a:off x="7218897" y="2552764"/>
            <a:ext cx="3710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3 sierpnia – 7 września 2023 r.</a:t>
            </a: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1D832F90-F956-E3F2-CEEC-0C3522DB3D0C}"/>
              </a:ext>
            </a:extLst>
          </p:cNvPr>
          <p:cNvSpPr txBox="1"/>
          <p:nvPr/>
        </p:nvSpPr>
        <p:spPr>
          <a:xfrm>
            <a:off x="7259661" y="3222156"/>
            <a:ext cx="4552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95 dni od dnia zwołania posiedzenia KOP</a:t>
            </a:r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4278ECC3-0930-A16E-3A53-3116A0C0932D}"/>
              </a:ext>
            </a:extLst>
          </p:cNvPr>
          <p:cNvSpPr txBox="1"/>
          <p:nvPr/>
        </p:nvSpPr>
        <p:spPr>
          <a:xfrm>
            <a:off x="7259660" y="3853659"/>
            <a:ext cx="4552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85 dni od zatwierdzenia wyników oceny formalno-merytorycznej</a:t>
            </a:r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BEEFCF64-F290-6315-397A-33B0881CB4CC}"/>
              </a:ext>
            </a:extLst>
          </p:cNvPr>
          <p:cNvSpPr txBox="1"/>
          <p:nvPr/>
        </p:nvSpPr>
        <p:spPr>
          <a:xfrm>
            <a:off x="7259661" y="4671619"/>
            <a:ext cx="3710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styczeń 2024 r.</a:t>
            </a:r>
          </a:p>
        </p:txBody>
      </p:sp>
      <p:cxnSp>
        <p:nvCxnSpPr>
          <p:cNvPr id="33" name="Łącznik: zakrzywiony 32">
            <a:extLst>
              <a:ext uri="{FF2B5EF4-FFF2-40B4-BE49-F238E27FC236}">
                <a16:creationId xmlns:a16="http://schemas.microsoft.com/office/drawing/2014/main" id="{BC91D022-7B31-CFF4-3BF7-A642CD1984C9}"/>
              </a:ext>
            </a:extLst>
          </p:cNvPr>
          <p:cNvCxnSpPr>
            <a:cxnSpLocks/>
          </p:cNvCxnSpPr>
          <p:nvPr/>
        </p:nvCxnSpPr>
        <p:spPr>
          <a:xfrm rot="10800000" flipV="1">
            <a:off x="2331337" y="3700605"/>
            <a:ext cx="1680046" cy="241166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pole tekstowe 36">
            <a:extLst>
              <a:ext uri="{FF2B5EF4-FFF2-40B4-BE49-F238E27FC236}">
                <a16:creationId xmlns:a16="http://schemas.microsoft.com/office/drawing/2014/main" id="{F8130F2D-170F-1DE3-8B0D-06635A27576F}"/>
              </a:ext>
            </a:extLst>
          </p:cNvPr>
          <p:cNvSpPr txBox="1"/>
          <p:nvPr/>
        </p:nvSpPr>
        <p:spPr>
          <a:xfrm>
            <a:off x="225852" y="3897164"/>
            <a:ext cx="2842815" cy="314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Zatwierdzenie wyników przez ZWL</a:t>
            </a:r>
          </a:p>
        </p:txBody>
      </p:sp>
      <p:cxnSp>
        <p:nvCxnSpPr>
          <p:cNvPr id="38" name="Łącznik: zakrzywiony 37">
            <a:extLst>
              <a:ext uri="{FF2B5EF4-FFF2-40B4-BE49-F238E27FC236}">
                <a16:creationId xmlns:a16="http://schemas.microsoft.com/office/drawing/2014/main" id="{1116F052-15FF-201D-DFBA-D06609F7A214}"/>
              </a:ext>
            </a:extLst>
          </p:cNvPr>
          <p:cNvCxnSpPr>
            <a:cxnSpLocks/>
          </p:cNvCxnSpPr>
          <p:nvPr/>
        </p:nvCxnSpPr>
        <p:spPr>
          <a:xfrm rot="10800000" flipV="1">
            <a:off x="2462559" y="4369224"/>
            <a:ext cx="2142575" cy="328415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pole tekstowe 38">
            <a:extLst>
              <a:ext uri="{FF2B5EF4-FFF2-40B4-BE49-F238E27FC236}">
                <a16:creationId xmlns:a16="http://schemas.microsoft.com/office/drawing/2014/main" id="{9B16C58B-F6C4-623A-6198-BBEC84F0A4F1}"/>
              </a:ext>
            </a:extLst>
          </p:cNvPr>
          <p:cNvSpPr txBox="1"/>
          <p:nvPr/>
        </p:nvSpPr>
        <p:spPr>
          <a:xfrm>
            <a:off x="201486" y="4541308"/>
            <a:ext cx="2842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Zatwierdzenie wyników przez </a:t>
            </a:r>
          </a:p>
          <a:p>
            <a:r>
              <a:rPr lang="pl-PL" sz="1400" dirty="0"/>
              <a:t>ZWL i wybór do dofinansowania</a:t>
            </a:r>
          </a:p>
        </p:txBody>
      </p:sp>
    </p:spTree>
    <p:extLst>
      <p:ext uri="{BB962C8B-B14F-4D97-AF65-F5344CB8AC3E}">
        <p14:creationId xmlns:p14="http://schemas.microsoft.com/office/powerpoint/2010/main" val="27214716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 descr="ZASADY NABORU PROJEKTÓW&#10;">
            <a:extLst>
              <a:ext uri="{FF2B5EF4-FFF2-40B4-BE49-F238E27FC236}">
                <a16:creationId xmlns:a16="http://schemas.microsoft.com/office/drawing/2014/main" id="{5963667F-1751-DA36-D17A-9631EEDEE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981" y="234731"/>
            <a:ext cx="9852025" cy="979488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2000" dirty="0"/>
              <a:t>ZASADY NABORU PROJEKTÓW </a:t>
            </a:r>
            <a:br>
              <a:rPr lang="pl-PL" sz="2000" dirty="0"/>
            </a:br>
            <a:r>
              <a:rPr lang="pl-PL" sz="2000" dirty="0"/>
              <a:t>Fundusze Europejskie dla Lubelskiego 2021-2027 </a:t>
            </a:r>
          </a:p>
        </p:txBody>
      </p:sp>
      <p:pic>
        <p:nvPicPr>
          <p:cNvPr id="3" name="Obraz 2" descr="ZASADY NABORU PROJEKTÓW">
            <a:extLst>
              <a:ext uri="{FF2B5EF4-FFF2-40B4-BE49-F238E27FC236}">
                <a16:creationId xmlns:a16="http://schemas.microsoft.com/office/drawing/2014/main" id="{E60AC9CC-7D60-3E3E-2158-0669442D93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C6C09CA-6801-66DA-4F52-8B4FE666D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3507" y="1427355"/>
            <a:ext cx="9324975" cy="4216425"/>
          </a:xfrm>
        </p:spPr>
        <p:txBody>
          <a:bodyPr>
            <a:noAutofit/>
          </a:bodyPr>
          <a:lstStyle/>
          <a:p>
            <a:pPr marL="342900" indent="-342900" algn="just">
              <a:lnSpc>
                <a:spcPts val="2700"/>
              </a:lnSpc>
              <a:buFont typeface="Wingdings" panose="05000000000000000000" pitchFamily="2" charset="2"/>
              <a:buChar char="ü"/>
            </a:pPr>
            <a:r>
              <a:rPr lang="pl-PL" sz="18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odejście od sztywnego okresu 30 dni od ogłoszenia do rozpoczęcia naboru - nabór będzie trwał co najmniej 10 dni, w przypadku gdy projekty będą wybierane w sposób konkurencyjny, i nie będzie mógł skończyć się wcześniej niż 40 dni od publikacji ogłoszenia o naborze</a:t>
            </a:r>
          </a:p>
          <a:p>
            <a:pPr marL="342900" indent="-342900" algn="just">
              <a:lnSpc>
                <a:spcPts val="2700"/>
              </a:lnSpc>
              <a:buFont typeface="Wingdings" panose="05000000000000000000" pitchFamily="2" charset="2"/>
              <a:buChar char="ü"/>
            </a:pPr>
            <a:r>
              <a:rPr lang="pl-PL" sz="18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zniesienie podstawy prawnej dla wyróżniania rund konkursowych - rundy dotyczyły odrębnych postępowań, etapy dotyczą podziału oceny</a:t>
            </a:r>
          </a:p>
          <a:p>
            <a:pPr marL="342900" indent="-342900" algn="just">
              <a:lnSpc>
                <a:spcPts val="2700"/>
              </a:lnSpc>
              <a:buFont typeface="Wingdings" panose="05000000000000000000" pitchFamily="2" charset="2"/>
              <a:buChar char="ü"/>
            </a:pPr>
            <a:r>
              <a:rPr lang="pl-PL" sz="18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obowiązek aplikowania poprzez system teleinformatyczny SOWA EFS</a:t>
            </a:r>
          </a:p>
          <a:p>
            <a:pPr marL="342900" indent="-342900" algn="just">
              <a:lnSpc>
                <a:spcPts val="2700"/>
              </a:lnSpc>
              <a:buFont typeface="Wingdings" panose="05000000000000000000" pitchFamily="2" charset="2"/>
              <a:buChar char="ü"/>
            </a:pPr>
            <a:r>
              <a:rPr lang="pl-PL" sz="18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możliwości zmiany regulaminu toczącego się postępowania w zakresie kryteriów wyboru projektów wyłącznie w sytuacji, gdy nie wpłynęły jeszcze wnioski o dofinansowanie                                  i z obowiązkiem wydłużenia terminu na składanie wniosków </a:t>
            </a:r>
          </a:p>
          <a:p>
            <a:pPr marL="342900" indent="-342900" algn="just">
              <a:lnSpc>
                <a:spcPts val="2700"/>
              </a:lnSpc>
              <a:buFont typeface="Wingdings" panose="05000000000000000000" pitchFamily="2" charset="2"/>
              <a:buChar char="ü"/>
            </a:pPr>
            <a:endParaRPr lang="pl-PL" sz="1800" dirty="0">
              <a:latin typeface="+mn-lt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ts val="2700"/>
              </a:lnSpc>
              <a:buFont typeface="Wingdings" panose="05000000000000000000" pitchFamily="2" charset="2"/>
              <a:buChar char="ü"/>
            </a:pPr>
            <a:endParaRPr lang="pl-PL" sz="1800" dirty="0">
              <a:latin typeface="+mn-lt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ts val="2700"/>
              </a:lnSpc>
              <a:buFont typeface="Wingdings" panose="05000000000000000000" pitchFamily="2" charset="2"/>
              <a:buChar char="ü"/>
            </a:pPr>
            <a:endParaRPr lang="pl-PL" sz="1800" dirty="0">
              <a:latin typeface="+mn-lt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071626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E60AC9CC-7D60-3E3E-2158-0669442D9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C6C09CA-6801-66DA-4F52-8B4FE666D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6351" y="1009875"/>
            <a:ext cx="9745661" cy="3985080"/>
          </a:xfrm>
        </p:spPr>
        <p:txBody>
          <a:bodyPr>
            <a:noAutofit/>
          </a:bodyPr>
          <a:lstStyle/>
          <a:p>
            <a:pPr marL="342900" indent="-342900" algn="just">
              <a:lnSpc>
                <a:spcPts val="2700"/>
              </a:lnSpc>
              <a:buFont typeface="Wingdings" panose="05000000000000000000" pitchFamily="2" charset="2"/>
              <a:buChar char="ü"/>
            </a:pPr>
            <a:r>
              <a:rPr lang="pl-PL" sz="18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wprowadzenie podstaw prawnych dla unieważnienia postępowania w zakresie wyboru projektów (brak złożonych wniosków o dofinansowanie, wybór projektów nie leży w interesie publicznym, postępowanie obarczone niemożliwą do usunięcia wadą prawną)</a:t>
            </a:r>
          </a:p>
          <a:p>
            <a:pPr marL="342900" indent="-342900" algn="just">
              <a:lnSpc>
                <a:spcPts val="2700"/>
              </a:lnSpc>
              <a:buFont typeface="Wingdings" panose="05000000000000000000" pitchFamily="2" charset="2"/>
              <a:buChar char="ü"/>
            </a:pPr>
            <a:r>
              <a:rPr lang="pl-PL" sz="18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brak uzasadnienia ustawowego dla definiowania warunków formalnych</a:t>
            </a:r>
          </a:p>
          <a:p>
            <a:pPr marL="342900" indent="-342900" algn="just">
              <a:lnSpc>
                <a:spcPts val="2700"/>
              </a:lnSpc>
              <a:buFont typeface="Wingdings" panose="05000000000000000000" pitchFamily="2" charset="2"/>
              <a:buChar char="ü"/>
            </a:pPr>
            <a:r>
              <a:rPr lang="pl-PL" sz="18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właściwa instytucja zatwierdza wynik oceny za każdym razem gdy kończy ocenę projektu na danym etapie lub w danym postępowaniu (zakwalifikowanie projektu do kolejnego etapu oceny, wybranie projektu do dofinansowania, negatywna ocena projektu) - publikacja wyników oceny wszystkich projektów zarówno wybranych do dofinansowania jak i negatywnie ocenionych  </a:t>
            </a:r>
          </a:p>
          <a:p>
            <a:pPr marL="342900" indent="-342900" algn="just">
              <a:lnSpc>
                <a:spcPts val="2700"/>
              </a:lnSpc>
              <a:buFont typeface="Wingdings" panose="05000000000000000000" pitchFamily="2" charset="2"/>
              <a:buChar char="ü"/>
            </a:pPr>
            <a:r>
              <a:rPr lang="pl-PL" sz="18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wprowadzenie możliwości ponownego skierowania projektu do oceny, po jego wybraniu                             do dofinansowania a przed zawarciem umowy, gdy właściwa instytucja poweźmie wiedzę                                  o okolicznościach mogących mieć negatywny wpływ na wynik oceny (ponowne skierowanie                          do oceny, ocena w ramach KOP, potwierdzenie wyboru projektu do dofinansowania albo ocena negatywna)</a:t>
            </a:r>
          </a:p>
          <a:p>
            <a:pPr marL="342900" indent="-342900" algn="just">
              <a:lnSpc>
                <a:spcPts val="2700"/>
              </a:lnSpc>
              <a:buFont typeface="Wingdings" panose="05000000000000000000" pitchFamily="2" charset="2"/>
              <a:buChar char="ü"/>
            </a:pPr>
            <a:endParaRPr lang="pl-PL" sz="1800" dirty="0">
              <a:latin typeface="+mn-lt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ts val="2700"/>
              </a:lnSpc>
              <a:buFont typeface="Wingdings" panose="05000000000000000000" pitchFamily="2" charset="2"/>
              <a:buChar char="ü"/>
            </a:pPr>
            <a:endParaRPr lang="pl-PL" sz="1800" dirty="0">
              <a:latin typeface="+mn-lt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ts val="2700"/>
              </a:lnSpc>
              <a:buFont typeface="Wingdings" panose="05000000000000000000" pitchFamily="2" charset="2"/>
              <a:buChar char="ü"/>
            </a:pPr>
            <a:endParaRPr lang="pl-PL" sz="1800" dirty="0">
              <a:latin typeface="+mn-lt"/>
            </a:endParaRPr>
          </a:p>
        </p:txBody>
      </p:sp>
      <p:sp>
        <p:nvSpPr>
          <p:cNvPr id="7" name="Tytuł 6" descr="ZASADY OCENY PROJEKTÓW">
            <a:extLst>
              <a:ext uri="{FF2B5EF4-FFF2-40B4-BE49-F238E27FC236}">
                <a16:creationId xmlns:a16="http://schemas.microsoft.com/office/drawing/2014/main" id="{5963667F-1751-DA36-D17A-9631EEDEE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987" y="306552"/>
            <a:ext cx="9852025" cy="979488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2000" dirty="0"/>
              <a:t>ZASADY OCENY PROJEKTÓW</a:t>
            </a:r>
            <a:br>
              <a:rPr lang="pl-PL" sz="2000" dirty="0"/>
            </a:br>
            <a:r>
              <a:rPr lang="pl-PL" sz="2000" dirty="0"/>
              <a:t>Fundusze Europejskie dla Lubelskiego 2021-2027 </a:t>
            </a:r>
          </a:p>
        </p:txBody>
      </p:sp>
    </p:spTree>
    <p:extLst>
      <p:ext uri="{BB962C8B-B14F-4D97-AF65-F5344CB8AC3E}">
        <p14:creationId xmlns:p14="http://schemas.microsoft.com/office/powerpoint/2010/main" val="3413727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9D1E9A1-8357-6293-E367-DAD5B5FDE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7855" y="-1468437"/>
            <a:ext cx="8728364" cy="1177492"/>
          </a:xfrm>
        </p:spPr>
        <p:txBody>
          <a:bodyPr>
            <a:normAutofit/>
          </a:bodyPr>
          <a:lstStyle/>
          <a:p>
            <a:r>
              <a:rPr lang="pl-PL" sz="1800" dirty="0"/>
              <a:t>Kryteria</a:t>
            </a:r>
            <a:r>
              <a:rPr lang="pl-PL" sz="1800" baseline="0" dirty="0"/>
              <a:t> wyboru projektów dla Działania 10.3, 10.6</a:t>
            </a:r>
            <a:endParaRPr lang="pl-PL" sz="1800" dirty="0"/>
          </a:p>
        </p:txBody>
      </p:sp>
      <p:pic>
        <p:nvPicPr>
          <p:cNvPr id="22" name="Obraz 21">
            <a:extLst>
              <a:ext uri="{FF2B5EF4-FFF2-40B4-BE49-F238E27FC236}">
                <a16:creationId xmlns:a16="http://schemas.microsoft.com/office/drawing/2014/main" id="{44CF8B1A-47E1-5D3B-8025-7B056477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4573" cy="6858000"/>
          </a:xfrm>
          <a:prstGeom prst="rect">
            <a:avLst/>
          </a:prstGeom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id="{E42790BC-FC6D-E939-27BE-64C73D482FE0}"/>
              </a:ext>
            </a:extLst>
          </p:cNvPr>
          <p:cNvSpPr txBox="1"/>
          <p:nvPr/>
        </p:nvSpPr>
        <p:spPr>
          <a:xfrm>
            <a:off x="1393372" y="2592354"/>
            <a:ext cx="8229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Specyfika naboru w kontekście Działania 9.6</a:t>
            </a:r>
          </a:p>
        </p:txBody>
      </p:sp>
    </p:spTree>
    <p:extLst>
      <p:ext uri="{BB962C8B-B14F-4D97-AF65-F5344CB8AC3E}">
        <p14:creationId xmlns:p14="http://schemas.microsoft.com/office/powerpoint/2010/main" val="19717396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3B670482-4266-0221-211A-A10721587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922" y="275113"/>
            <a:ext cx="10189057" cy="979757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2000" dirty="0"/>
              <a:t>METODYKA KRYTERIÓW </a:t>
            </a:r>
            <a:br>
              <a:rPr lang="pl-PL" sz="2000" dirty="0"/>
            </a:br>
            <a:r>
              <a:rPr lang="pl-PL" sz="2000" dirty="0"/>
              <a:t>Fundusze Europejskie dla Lubelskiego 2021-2027 </a:t>
            </a:r>
            <a:br>
              <a:rPr lang="pl-PL" sz="2000" dirty="0"/>
            </a:br>
            <a:r>
              <a:rPr lang="pl-PL" sz="2000" dirty="0"/>
              <a:t>Europejski Fundusz Społeczny Plus</a:t>
            </a:r>
            <a:br>
              <a:rPr lang="pl-PL" sz="2000" dirty="0"/>
            </a:br>
            <a:endParaRPr lang="pl-PL" sz="2000" dirty="0"/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BA7CCCF1-D0BA-929D-029D-5D6786DEBCBF}"/>
              </a:ext>
            </a:extLst>
          </p:cNvPr>
          <p:cNvSpPr/>
          <p:nvPr/>
        </p:nvSpPr>
        <p:spPr>
          <a:xfrm>
            <a:off x="1233104" y="1386173"/>
            <a:ext cx="10120695" cy="3275396"/>
          </a:xfrm>
          <a:prstGeom prst="rect">
            <a:avLst/>
          </a:prstGeom>
          <a:solidFill>
            <a:sysClr val="window" lastClr="FFFFFF">
              <a:hueOff val="0"/>
              <a:satOff val="0"/>
              <a:lumOff val="0"/>
              <a:alpha val="80000"/>
            </a:sysClr>
          </a:solidFill>
          <a:ln w="1270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 ramach etapu oceny formalno-merytorycznej wyróżniamy następujące kryteria</a:t>
            </a:r>
            <a:r>
              <a:rPr kumimoji="0" lang="pl-PL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</p:txBody>
      </p:sp>
      <p:sp>
        <p:nvSpPr>
          <p:cNvPr id="14" name="Prostokąt: zaokrąglone rogi 13">
            <a:extLst>
              <a:ext uri="{FF2B5EF4-FFF2-40B4-BE49-F238E27FC236}">
                <a16:creationId xmlns:a16="http://schemas.microsoft.com/office/drawing/2014/main" id="{7DEA7409-C4BD-13ED-5681-64B5771FCDFF}"/>
              </a:ext>
            </a:extLst>
          </p:cNvPr>
          <p:cNvSpPr/>
          <p:nvPr/>
        </p:nvSpPr>
        <p:spPr>
          <a:xfrm>
            <a:off x="1781258" y="1853052"/>
            <a:ext cx="2163097" cy="1018236"/>
          </a:xfrm>
          <a:prstGeom prst="round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kryteria ogólne</a:t>
            </a:r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id="{510EC36A-5EAF-BD29-DA59-84D5A036E079}"/>
              </a:ext>
            </a:extLst>
          </p:cNvPr>
          <p:cNvSpPr/>
          <p:nvPr/>
        </p:nvSpPr>
        <p:spPr>
          <a:xfrm>
            <a:off x="1233104" y="4235541"/>
            <a:ext cx="10120695" cy="1642533"/>
          </a:xfrm>
          <a:prstGeom prst="rect">
            <a:avLst/>
          </a:prstGeom>
          <a:solidFill>
            <a:sysClr val="window" lastClr="FFFFFF">
              <a:hueOff val="0"/>
              <a:satOff val="0"/>
              <a:lumOff val="0"/>
              <a:alpha val="80000"/>
            </a:sysClr>
          </a:solidFill>
          <a:ln w="1270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 ramach etapu negocjacji zastosowanie będzie miało kryterium negocjacyjne: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Prostokąt: zaokrąglone rogi 14">
            <a:extLst>
              <a:ext uri="{FF2B5EF4-FFF2-40B4-BE49-F238E27FC236}">
                <a16:creationId xmlns:a16="http://schemas.microsoft.com/office/drawing/2014/main" id="{17201CE4-94F0-01A4-7589-7F56B59C3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61150" y="1853052"/>
            <a:ext cx="3351720" cy="1077209"/>
          </a:xfrm>
          <a:prstGeom prst="round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l-PL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kryteria formalne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l-PL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kryteria horyzontalne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l-PL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Kryteria merytoryczne</a:t>
            </a:r>
          </a:p>
        </p:txBody>
      </p:sp>
      <p:sp>
        <p:nvSpPr>
          <p:cNvPr id="16" name="Prostokąt: zaokrąglone rogi 15">
            <a:extLst>
              <a:ext uri="{FF2B5EF4-FFF2-40B4-BE49-F238E27FC236}">
                <a16:creationId xmlns:a16="http://schemas.microsoft.com/office/drawing/2014/main" id="{5CB93401-C81F-2931-1265-DC332C36D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61149" y="3050233"/>
            <a:ext cx="3351721" cy="934537"/>
          </a:xfrm>
          <a:prstGeom prst="round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l-PL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kryteria dostępu</a:t>
            </a:r>
          </a:p>
        </p:txBody>
      </p:sp>
      <p:sp>
        <p:nvSpPr>
          <p:cNvPr id="18" name="Prostokąt: zaokrąglone rogi 17">
            <a:extLst>
              <a:ext uri="{FF2B5EF4-FFF2-40B4-BE49-F238E27FC236}">
                <a16:creationId xmlns:a16="http://schemas.microsoft.com/office/drawing/2014/main" id="{8A01DFA5-B11C-65FF-276E-9067B764D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95655" y="4661569"/>
            <a:ext cx="2163097" cy="1059087"/>
          </a:xfrm>
          <a:prstGeom prst="round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kryterium negocjacyjne</a:t>
            </a:r>
          </a:p>
        </p:txBody>
      </p:sp>
      <p:sp>
        <p:nvSpPr>
          <p:cNvPr id="4" name="Prostokąt: zaokrąglone rogi 3">
            <a:extLst>
              <a:ext uri="{FF2B5EF4-FFF2-40B4-BE49-F238E27FC236}">
                <a16:creationId xmlns:a16="http://schemas.microsoft.com/office/drawing/2014/main" id="{99603DBB-9F5D-091A-4478-6469748B04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81257" y="3002591"/>
            <a:ext cx="2163097" cy="1018236"/>
          </a:xfrm>
          <a:prstGeom prst="round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kryteria </a:t>
            </a:r>
            <a:r>
              <a:rPr lang="pl-PL" sz="2000" b="1" kern="0" dirty="0">
                <a:solidFill>
                  <a:prstClr val="white"/>
                </a:solidFill>
                <a:latin typeface="Calibri" panose="020F0502020204030204"/>
              </a:rPr>
              <a:t>specyficzne</a:t>
            </a:r>
            <a:endParaRPr kumimoji="0" lang="pl-PL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60AC9CC-7D60-3E3E-2158-0669442D9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  <p:sp>
        <p:nvSpPr>
          <p:cNvPr id="2" name="Prostokąt: zaokrąglone rogi 1">
            <a:extLst>
              <a:ext uri="{FF2B5EF4-FFF2-40B4-BE49-F238E27FC236}">
                <a16:creationId xmlns:a16="http://schemas.microsoft.com/office/drawing/2014/main" id="{B59214EE-0187-7E99-DD62-FD7CBA5A86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492911" y="2298628"/>
            <a:ext cx="2528111" cy="1279496"/>
          </a:xfrm>
          <a:prstGeom prst="roundRect">
            <a:avLst/>
          </a:prstGeom>
          <a:solidFill>
            <a:schemeClr val="tx2">
              <a:lumMod val="40000"/>
              <a:lumOff val="60000"/>
              <a:alpha val="37000"/>
            </a:scheme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lang="pl-PL" kern="0" dirty="0"/>
              <a:t>W ramach niniejszego naboru </a:t>
            </a:r>
            <a:r>
              <a:rPr lang="pl-PL" u="sng" kern="0" dirty="0"/>
              <a:t>nie występują </a:t>
            </a:r>
            <a:r>
              <a:rPr lang="pl-PL" kern="0" dirty="0"/>
              <a:t>kryteria premiujące</a:t>
            </a:r>
            <a:r>
              <a:rPr kumimoji="0" lang="pl-PL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513304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5963667F-1751-DA36-D17A-9631EEDEE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987" y="452113"/>
            <a:ext cx="9852025" cy="979488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2000" dirty="0"/>
              <a:t>METODYKA KRYTERIÓW  </a:t>
            </a:r>
            <a:br>
              <a:rPr lang="pl-PL" sz="2000" dirty="0"/>
            </a:br>
            <a:r>
              <a:rPr lang="pl-PL" sz="2000" dirty="0"/>
              <a:t>Fundusze Europejskie dla Lubelskiego 2021-2027 </a:t>
            </a:r>
            <a:br>
              <a:rPr lang="pl-PL" sz="2000" dirty="0"/>
            </a:br>
            <a:r>
              <a:rPr lang="pl-PL" sz="2000" dirty="0"/>
              <a:t>Europejski Fundusz Społeczny Plus</a:t>
            </a:r>
            <a:br>
              <a:rPr lang="pl-PL" sz="2000" dirty="0"/>
            </a:br>
            <a:endParaRPr lang="pl-PL" sz="2000" dirty="0"/>
          </a:p>
        </p:txBody>
      </p:sp>
      <p:graphicFrame>
        <p:nvGraphicFramePr>
          <p:cNvPr id="2" name="Tabela 4">
            <a:extLst>
              <a:ext uri="{FF2B5EF4-FFF2-40B4-BE49-F238E27FC236}">
                <a16:creationId xmlns:a16="http://schemas.microsoft.com/office/drawing/2014/main" id="{B9BF8C84-4B35-6FA9-701B-5900E507C8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6446315"/>
              </p:ext>
            </p:extLst>
          </p:nvPr>
        </p:nvGraphicFramePr>
        <p:xfrm>
          <a:off x="1777301" y="1536337"/>
          <a:ext cx="8380207" cy="38711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0621">
                  <a:extLst>
                    <a:ext uri="{9D8B030D-6E8A-4147-A177-3AD203B41FA5}">
                      <a16:colId xmlns:a16="http://schemas.microsoft.com/office/drawing/2014/main" val="3688848728"/>
                    </a:ext>
                  </a:extLst>
                </a:gridCol>
                <a:gridCol w="1678027">
                  <a:extLst>
                    <a:ext uri="{9D8B030D-6E8A-4147-A177-3AD203B41FA5}">
                      <a16:colId xmlns:a16="http://schemas.microsoft.com/office/drawing/2014/main" val="2108147431"/>
                    </a:ext>
                  </a:extLst>
                </a:gridCol>
                <a:gridCol w="602594">
                  <a:extLst>
                    <a:ext uri="{9D8B030D-6E8A-4147-A177-3AD203B41FA5}">
                      <a16:colId xmlns:a16="http://schemas.microsoft.com/office/drawing/2014/main" val="1929178987"/>
                    </a:ext>
                  </a:extLst>
                </a:gridCol>
                <a:gridCol w="1277763">
                  <a:extLst>
                    <a:ext uri="{9D8B030D-6E8A-4147-A177-3AD203B41FA5}">
                      <a16:colId xmlns:a16="http://schemas.microsoft.com/office/drawing/2014/main" val="2445202300"/>
                    </a:ext>
                  </a:extLst>
                </a:gridCol>
                <a:gridCol w="2541202">
                  <a:extLst>
                    <a:ext uri="{9D8B030D-6E8A-4147-A177-3AD203B41FA5}">
                      <a16:colId xmlns:a16="http://schemas.microsoft.com/office/drawing/2014/main" val="2901268433"/>
                    </a:ext>
                  </a:extLst>
                </a:gridCol>
              </a:tblGrid>
              <a:tr h="664476">
                <a:tc>
                  <a:txBody>
                    <a:bodyPr/>
                    <a:lstStyle/>
                    <a:p>
                      <a:r>
                        <a:rPr lang="pl-PL" dirty="0"/>
                        <a:t>Kryteria formalne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Kryteria horyzontalne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pl-PL"/>
                        <a:t>Kryteria dostępu</a:t>
                      </a:r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pl-PL" dirty="0"/>
                        <a:t>Kryteria dostępu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kryteria merytoryczne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48492"/>
                  </a:ext>
                </a:extLst>
              </a:tr>
              <a:tr h="637684">
                <a:tc>
                  <a:txBody>
                    <a:bodyPr/>
                    <a:lstStyle/>
                    <a:p>
                      <a:r>
                        <a:rPr lang="pl-PL" dirty="0"/>
                        <a:t>obligatoryjne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/>
                        <a:t>obligatoryjne</a:t>
                      </a:r>
                    </a:p>
                    <a:p>
                      <a:endParaRPr lang="pl-PL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/>
                        <a:t>obligatoryjne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/>
                        <a:t>obligatoryjne</a:t>
                      </a:r>
                    </a:p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/>
                        <a:t>obligatoryjne</a:t>
                      </a:r>
                    </a:p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1563667"/>
                  </a:ext>
                </a:extLst>
              </a:tr>
              <a:tr h="1791587">
                <a:tc gridSpan="4">
                  <a:txBody>
                    <a:bodyPr/>
                    <a:lstStyle/>
                    <a:p>
                      <a:pPr marR="0" lvl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„TAK”</a:t>
                      </a:r>
                    </a:p>
                    <a:p>
                      <a:pPr marR="0" lvl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„NIE – do uzupełnienia/poprawy na etapie negocjacji”*</a:t>
                      </a:r>
                    </a:p>
                    <a:p>
                      <a:pPr marR="0" lvl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„NIE” </a:t>
                      </a:r>
                    </a:p>
                    <a:p>
                      <a:pPr marR="0" lvl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„NIE DOTYCZY”*</a:t>
                      </a:r>
                      <a:endParaRPr kumimoji="0" lang="pl-PL" sz="1600" b="0" i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liczba punktów w ramach dopuszczalnych limitów wyznaczonych minimalną i maksymalną liczba punktów, które można uzyskać za dane kryterium</a:t>
                      </a:r>
                      <a:endParaRPr lang="pl-PL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268344"/>
                  </a:ext>
                </a:extLst>
              </a:tr>
              <a:tr h="768247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max. 80 pkt</a:t>
                      </a:r>
                    </a:p>
                    <a:p>
                      <a:r>
                        <a:rPr lang="pl-PL" dirty="0"/>
                        <a:t>rozstrzygające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1959603"/>
                  </a:ext>
                </a:extLst>
              </a:tr>
            </a:tbl>
          </a:graphicData>
        </a:graphic>
      </p:graphicFrame>
      <p:pic>
        <p:nvPicPr>
          <p:cNvPr id="3" name="Obraz 2">
            <a:extLst>
              <a:ext uri="{FF2B5EF4-FFF2-40B4-BE49-F238E27FC236}">
                <a16:creationId xmlns:a16="http://schemas.microsoft.com/office/drawing/2014/main" id="{E60AC9CC-7D60-3E3E-2158-0669442D9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71CEF3A9-F619-EE65-7D68-BBEEA1699ABE}"/>
              </a:ext>
            </a:extLst>
          </p:cNvPr>
          <p:cNvSpPr txBox="1"/>
          <p:nvPr/>
        </p:nvSpPr>
        <p:spPr>
          <a:xfrm>
            <a:off x="537883" y="5512197"/>
            <a:ext cx="3743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*dotyczy wybranych kryteriów</a:t>
            </a:r>
          </a:p>
        </p:txBody>
      </p:sp>
    </p:spTree>
    <p:extLst>
      <p:ext uri="{BB962C8B-B14F-4D97-AF65-F5344CB8AC3E}">
        <p14:creationId xmlns:p14="http://schemas.microsoft.com/office/powerpoint/2010/main" val="34172700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8D9802DD-77D5-A584-5B4F-1A4AAF31F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785" y="350304"/>
            <a:ext cx="11467750" cy="979757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br>
              <a:rPr lang="pl-PL" sz="2000" dirty="0"/>
            </a:br>
            <a:r>
              <a:rPr lang="pl-PL" sz="2000" dirty="0"/>
              <a:t>KRYTERIA OGÓLNE i SPECYFICZNE</a:t>
            </a:r>
            <a:br>
              <a:rPr lang="pl-PL" sz="2000" dirty="0"/>
            </a:br>
            <a:r>
              <a:rPr lang="pl-PL" sz="2000" dirty="0">
                <a:latin typeface="+mn-lt"/>
                <a:cs typeface="Arial" panose="020B0604020202020204" pitchFamily="34" charset="0"/>
              </a:rPr>
              <a:t>Kryteria oceniane na zasadzie zerojedynkowej</a:t>
            </a:r>
            <a:br>
              <a:rPr lang="pl-PL" sz="2000" dirty="0">
                <a:latin typeface="+mn-lt"/>
                <a:cs typeface="Arial" panose="020B0604020202020204" pitchFamily="34" charset="0"/>
              </a:rPr>
            </a:br>
            <a:br>
              <a:rPr lang="pl-PL" sz="2000" dirty="0"/>
            </a:br>
            <a:endParaRPr lang="pl-PL" sz="2000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60AC9CC-7D60-3E3E-2158-0669442D9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C6C09CA-6801-66DA-4F52-8B4FE666D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9636" y="1660692"/>
            <a:ext cx="9733714" cy="3985080"/>
          </a:xfrm>
        </p:spPr>
        <p:txBody>
          <a:bodyPr>
            <a:noAutofit/>
          </a:bodyPr>
          <a:lstStyle/>
          <a:p>
            <a:pPr algn="just"/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Przypisanie wartości logicznej „TAK”, oznacza, że zapisy we wniosku o dofinansowanie projektu jednoznacznie wskazują na spełnienie danego kryterium.</a:t>
            </a:r>
          </a:p>
          <a:p>
            <a:pPr algn="just"/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Przypisanie wartości logicznej „NIE – do uzupełnienia/poprawy na etapie negocjacji” ma zastosowanie w przypadku gdy zapisy we wniosku nie dają pewności, że kryterium jest spełnione.</a:t>
            </a:r>
          </a:p>
          <a:p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Przypisanie wartości logicznej „NIE” oznacza, że zapisy wniosku o dofinansowanie projektu jednoznacznie wskazują, że dane kryterium nie jest spełnione.</a:t>
            </a: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4501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8D9802DD-77D5-A584-5B4F-1A4AAF31F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785" y="350304"/>
            <a:ext cx="11467750" cy="979757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br>
              <a:rPr lang="pl-PL" sz="2000" dirty="0"/>
            </a:br>
            <a:r>
              <a:rPr lang="pl-PL" sz="2000" dirty="0"/>
              <a:t>KRYTERIA OGÓLNE</a:t>
            </a:r>
            <a:br>
              <a:rPr lang="pl-PL" sz="2000" dirty="0"/>
            </a:br>
            <a:r>
              <a:rPr lang="pl-PL" sz="2000" dirty="0">
                <a:latin typeface="+mn-lt"/>
                <a:cs typeface="Arial" panose="020B0604020202020204" pitchFamily="34" charset="0"/>
              </a:rPr>
              <a:t>Kryteria formalne</a:t>
            </a:r>
            <a:br>
              <a:rPr lang="pl-PL" sz="2000" dirty="0">
                <a:latin typeface="+mn-lt"/>
                <a:cs typeface="Arial" panose="020B0604020202020204" pitchFamily="34" charset="0"/>
              </a:rPr>
            </a:br>
            <a:br>
              <a:rPr lang="pl-PL" sz="2000" dirty="0"/>
            </a:br>
            <a:endParaRPr lang="pl-PL" sz="2000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60AC9CC-7D60-3E3E-2158-0669442D9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C6C09CA-6801-66DA-4F52-8B4FE666D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9636" y="1660692"/>
            <a:ext cx="9733714" cy="3985080"/>
          </a:xfrm>
        </p:spPr>
        <p:txBody>
          <a:bodyPr>
            <a:noAutofit/>
          </a:bodyPr>
          <a:lstStyle/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Tx/>
              <a:buFont typeface="+mj-lt"/>
              <a:buAutoNum type="arabicPeriod"/>
              <a:defRPr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Wniosek został </a:t>
            </a:r>
            <a: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  <a:t>złożony w terminie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określonym w Regulaminie wyboru projektów.</a:t>
            </a: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Tx/>
              <a:buFont typeface="+mj-lt"/>
              <a:buAutoNum type="arabicPeriod"/>
              <a:defRPr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W projekcie założono </a:t>
            </a:r>
            <a: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  <a:t>poziom kosztów pośrednich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zgodnie z zapisami Regulaminu projektu.</a:t>
            </a: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Tx/>
              <a:buFont typeface="+mj-lt"/>
              <a:buAutoNum type="arabicPeriod"/>
              <a:defRPr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Projekt </a:t>
            </a:r>
            <a: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  <a:t>nie został fizycznie zakończony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ani w pełni zrealizowany przed dniem złożenia wniosku aplikacyjnego (art. 63. ust. 6 rozporządzenia ogólnego).</a:t>
            </a: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Tx/>
              <a:buFont typeface="+mj-lt"/>
              <a:buAutoNum type="arabicPeriod"/>
              <a:defRPr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Roczny </a:t>
            </a:r>
            <a: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  <a:t>obrót wnioskodawcy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jest równy lub wyższy od rocznych wydatków w projekcie złożonym przez wnioskodawcę w odpowiedzi na dany nabór wniosków o dofinansowanie projektu.</a:t>
            </a: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Tx/>
              <a:buFont typeface="+mj-lt"/>
              <a:buAutoNum type="arabicPeriod"/>
              <a:defRPr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Wsparcie polityki spójności będzie udzielane wyłącznie projektom i wnioskodawcom/partnerom, którzy przestrzegają </a:t>
            </a:r>
            <a: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  <a:t>przepisów antydyskryminacyjnych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, o których mowa w art. 9 ust. 3 Rozporządzenia PE i Rady nr 2021/1060.</a:t>
            </a:r>
          </a:p>
          <a:p>
            <a:pPr marL="0" indent="0">
              <a:spcAft>
                <a:spcPts val="1200"/>
              </a:spcAft>
              <a:buNone/>
            </a:pP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36439090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8D9802DD-77D5-A584-5B4F-1A4AAF31F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207" y="68926"/>
            <a:ext cx="11593585" cy="979757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br>
              <a:rPr lang="pl-PL" altLang="pl-PL" sz="20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altLang="pl-PL" sz="20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KRYTERIA OGÓLNE</a:t>
            </a:r>
            <a:br>
              <a:rPr lang="pl-PL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2000" dirty="0">
                <a:latin typeface="+mn-lt"/>
                <a:cs typeface="Arial" panose="020B0604020202020204" pitchFamily="34" charset="0"/>
              </a:rPr>
              <a:t>Kryteria horyzontalne</a:t>
            </a:r>
            <a:br>
              <a:rPr lang="pl-PL" sz="2000" dirty="0">
                <a:latin typeface="+mn-lt"/>
                <a:cs typeface="Arial" panose="020B0604020202020204" pitchFamily="34" charset="0"/>
              </a:rPr>
            </a:br>
            <a:endParaRPr lang="pl-PL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60AC9CC-7D60-3E3E-2158-0669442D9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648" y="6498335"/>
            <a:ext cx="5465075" cy="359665"/>
          </a:xfrm>
          <a:prstGeom prst="rect">
            <a:avLst/>
          </a:prstGeom>
        </p:spPr>
      </p:pic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C6C09CA-6801-66DA-4F52-8B4FE666D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5133" y="1122058"/>
            <a:ext cx="10340885" cy="4893152"/>
          </a:xfrm>
        </p:spPr>
        <p:txBody>
          <a:bodyPr>
            <a:noAutofit/>
          </a:bodyPr>
          <a:lstStyle/>
          <a:p>
            <a:pPr marL="457200" indent="-457200" algn="just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Font typeface="+mj-lt"/>
              <a:buAutoNum type="arabicPeriod"/>
              <a:defRPr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Projekt jest zgodny ze </a:t>
            </a: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standardem minimum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realizacji zasady równości kobiet i mężczyzn.</a:t>
            </a:r>
          </a:p>
          <a:p>
            <a:pPr marL="457200" indent="-457200" algn="just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Font typeface="+mj-lt"/>
              <a:buAutoNum type="arabicPeriod"/>
              <a:defRPr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Projekt jest zgodny z </a:t>
            </a: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zasadą równości szans i niedyskryminacji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, w tym dostępności dla osób </a:t>
            </a:r>
            <a:b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z niepełnosprawnościami.</a:t>
            </a:r>
          </a:p>
          <a:p>
            <a:pPr marL="457200" indent="-45720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Font typeface="+mj-lt"/>
              <a:buAutoNum type="arabicPeriod"/>
              <a:defRPr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Projekt jest zgodny z </a:t>
            </a: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Kartą Praw Podstawowych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Unii Europejskiej z dnia 26 października 2012 r. (Dz. Urz. UE C 326 z 26.10.2012, str. 391), w zakresie odnoszącym się do sposobu realizacji i zakresu projektu. </a:t>
            </a:r>
          </a:p>
          <a:p>
            <a:pPr marL="457200" indent="-457200" algn="just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Font typeface="+mj-lt"/>
              <a:buAutoNum type="arabicPeriod"/>
              <a:defRPr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Projekt jest zgodny z </a:t>
            </a: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Konwencją o Prawach Osób Niepełnosprawnych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, sporządzoną w Nowym Jorku dnia 13 grudnia 2006 r. (Dz. U. z 2012r. poz. 1169, z </a:t>
            </a:r>
            <a:r>
              <a:rPr lang="pl-PL" sz="1600" dirty="0" err="1">
                <a:latin typeface="Arial" panose="020B0604020202020204" pitchFamily="34" charset="0"/>
                <a:cs typeface="Arial" panose="020B0604020202020204" pitchFamily="34" charset="0"/>
              </a:rPr>
              <a:t>późn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. zm.), w zakresie odnoszącym się do sposobu realizacji, zakresu projektu i wnioskodawcy. </a:t>
            </a:r>
          </a:p>
          <a:p>
            <a:pPr marL="457200" indent="-457200" algn="just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Font typeface="+mj-lt"/>
              <a:buAutoNum type="arabicPeriod"/>
              <a:defRPr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Projekt jest zgodny z zasadą  </a:t>
            </a: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zrównoważonego rozwoju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Font typeface="+mj-lt"/>
              <a:buAutoNum type="arabicPeriod"/>
              <a:defRPr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Projekt jest zgodny z </a:t>
            </a: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przepisami prawa krajowego i unijnego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Font typeface="+mj-lt"/>
              <a:buAutoNum type="arabicPeriod"/>
              <a:defRPr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W projekcie, którego łączny koszt wyrażony w PLN nie przekracza równowartości 200 tys. EUR w dniu zawarcia umowy o dofinansowanie projektu, rozliczany jest obligatoryjnie za pomocą </a:t>
            </a: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uproszczonych metod rozliczania wydatków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, o których mowa w Regulaminie wyboru projektów.</a:t>
            </a:r>
          </a:p>
          <a:p>
            <a:pPr marL="457200" indent="-457200" algn="just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Font typeface="+mj-lt"/>
              <a:buAutoNum type="arabicPeriod"/>
              <a:defRPr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W przypadku </a:t>
            </a: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projektu partnerskiego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, spełnione zostały wymogi, o których mowa w art. 39 ustawy </a:t>
            </a:r>
            <a:b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o zasadach realizacji zadań finansowanych ze środków europejskich w perspektywie finansowej </a:t>
            </a:r>
            <a:b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2021–2027.</a:t>
            </a:r>
          </a:p>
          <a:p>
            <a:pPr marL="342900" indent="-342900">
              <a:spcAft>
                <a:spcPts val="600"/>
              </a:spcAft>
              <a:buClrTx/>
              <a:buFont typeface="+mj-lt"/>
              <a:buAutoNum type="arabicPeriod"/>
            </a:pP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10710787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8D9802DD-77D5-A584-5B4F-1A4AAF31F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636" y="172211"/>
            <a:ext cx="9852728" cy="979757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pl-PL" sz="2200" b="1" kern="0" dirty="0"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Działanie </a:t>
            </a:r>
            <a:r>
              <a:rPr lang="pl-PL" sz="2200" kern="0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9</a:t>
            </a:r>
            <a:r>
              <a:rPr lang="pl-PL" sz="2200" b="1" kern="0" dirty="0"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.6 Adaptacyjność pracodawców i pracowników do zmian </a:t>
            </a:r>
            <a:br>
              <a:rPr lang="pl-PL" sz="2200" b="1" kern="0" dirty="0"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</a:br>
            <a:r>
              <a:rPr lang="pl-PL" sz="2200" b="1" kern="0" dirty="0"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kryteria specyficzne dostępu</a:t>
            </a:r>
            <a:br>
              <a:rPr lang="pl-PL" sz="1800" b="1" kern="0" dirty="0"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</a:br>
            <a:r>
              <a:rPr lang="pl-PL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Typ projektu </a:t>
            </a:r>
            <a:r>
              <a:rPr lang="pl-PL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nr 4</a:t>
            </a:r>
            <a:br>
              <a:rPr lang="pl-PL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pl-PL" sz="1600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60AC9CC-7D60-3E3E-2158-0669442D9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C6C09CA-6801-66DA-4F52-8B4FE666D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7063" y="1060315"/>
            <a:ext cx="9712713" cy="4916089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spcBef>
                <a:spcPct val="0"/>
              </a:spcBef>
              <a:buNone/>
              <a:defRPr/>
            </a:pPr>
            <a:r>
              <a:rPr lang="pl-PL" sz="2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Kryteria dostępu: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pl-PL" sz="1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Wnioskodawca: </a:t>
            </a:r>
            <a:r>
              <a:rPr lang="pl-PL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Wnioskodawcą uprawnionym do ubiegania się o dofinansowanie jest: a) Jednostka samorządu terytorialnego lub jej jednostka organizacyjna w tym posiadająca osobowość prawną, związek, porozumienie i stowarzyszenie JST, lub b) Osoba prawna i jednostka organizacyjna nieposiadająca osobowości prawnej, w szczególności organizacja pozarządowa, organizacja non-profit, lub c) Osoba fizyczna prowadząca działalność gospodarczą lub oświatową na podstawie przepisów odrębnych, lub d) Uczelnia.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pl-PL" sz="1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Zgodność projektu z SZOP</a:t>
            </a:r>
            <a:r>
              <a:rPr lang="pl-PL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Projekt jest zgodny z zapisami Karty Działania 9.6 Adaptacyjność pracodawców i pracowników do zmian Priorytetu IX Zaspokajanie potrzeb rynku pracy Szczegółowego Opisu Priorytetów programu Fundusze Europejskie dla </a:t>
            </a:r>
            <a:r>
              <a:rPr lang="pl-PL" sz="1800" kern="1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Lubelskiego 2021-2027.</a:t>
            </a:r>
            <a:endParaRPr lang="pl-PL" sz="1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pl-PL" sz="1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Liczba wniosków</a:t>
            </a:r>
            <a:r>
              <a:rPr lang="pl-PL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Wnioskodawca składa maksymalnie jeden wniosek o dofinansowanie projektu w ramach naboru zakładający realizację projektu wyłącznie w jednym podregionie.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pl-PL" sz="1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Biuro projektu</a:t>
            </a:r>
            <a:r>
              <a:rPr lang="pl-PL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Wnioskodawca w okresie realizacji projektu zapewni działalność biura w podregionie, na terenie którego realizowane jest wsparcie, z możliwością udostępnienia pełnej dokumentacji wdrażanego projektu oraz zapewniające uczestnikom projektu możliwość osobistego kontaktu z kadrą projektu.</a:t>
            </a:r>
          </a:p>
          <a:p>
            <a:pPr marL="0" indent="0" algn="just">
              <a:spcBef>
                <a:spcPct val="0"/>
              </a:spcBef>
              <a:buNone/>
              <a:defRPr/>
            </a:pPr>
            <a:endParaRPr lang="pl-PL" sz="21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ct val="0"/>
              </a:spcBef>
              <a:buFont typeface="+mj-lt"/>
              <a:buAutoNum type="arabicPeriod"/>
              <a:defRPr/>
            </a:pP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ct val="0"/>
              </a:spcBef>
              <a:buFont typeface="+mj-lt"/>
              <a:buAutoNum type="arabicPeriod"/>
              <a:defRPr/>
            </a:pP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ct val="0"/>
              </a:spcBef>
              <a:buFont typeface="+mj-lt"/>
              <a:buAutoNum type="arabicPeriod"/>
              <a:defRPr/>
            </a:pP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ct val="0"/>
              </a:spcBef>
              <a:buFont typeface="+mj-lt"/>
              <a:buAutoNum type="arabicPeriod"/>
              <a:defRPr/>
            </a:pP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spcBef>
                <a:spcPct val="0"/>
              </a:spcBef>
              <a:buFont typeface="+mj-lt"/>
              <a:buAutoNum type="arabicPeriod" startAt="6"/>
              <a:defRPr/>
            </a:pP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spcBef>
                <a:spcPct val="0"/>
              </a:spcBef>
              <a:buFont typeface="+mj-lt"/>
              <a:buAutoNum type="arabicPeriod" startAt="6"/>
              <a:defRPr/>
            </a:pP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spcBef>
                <a:spcPct val="0"/>
              </a:spcBef>
              <a:buFont typeface="+mj-lt"/>
              <a:buAutoNum type="arabicPeriod" startAt="6"/>
              <a:defRPr/>
            </a:pP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spcBef>
                <a:spcPct val="0"/>
              </a:spcBef>
              <a:buFont typeface="+mj-lt"/>
              <a:buAutoNum type="arabicPeriod" startAt="6"/>
              <a:defRPr/>
            </a:pP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spcBef>
                <a:spcPct val="0"/>
              </a:spcBef>
              <a:buFont typeface="+mj-lt"/>
              <a:buAutoNum type="arabicPeriod" startAt="6"/>
              <a:defRPr/>
            </a:pP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0919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8D9802DD-77D5-A584-5B4F-1A4AAF31F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636" y="142097"/>
            <a:ext cx="9852728" cy="979757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pl-PL" sz="1600" b="1" kern="0" dirty="0"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Działanie </a:t>
            </a:r>
            <a:r>
              <a:rPr lang="pl-PL" sz="1600" kern="0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9</a:t>
            </a:r>
            <a:r>
              <a:rPr lang="pl-PL" sz="1600" b="1" kern="0" dirty="0"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.6 Adaptacyjność pracodawców i pracowników do zmian </a:t>
            </a:r>
            <a:br>
              <a:rPr lang="pl-PL" sz="1600" b="1" kern="0" dirty="0"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</a:br>
            <a:r>
              <a:rPr lang="pl-PL" sz="1600" b="1" kern="0" dirty="0"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kryteria specyficzne dostępu</a:t>
            </a:r>
            <a:br>
              <a:rPr lang="pl-PL" sz="1200" b="1" kern="0" dirty="0"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</a:br>
            <a:r>
              <a:rPr lang="pl-PL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Typ projektu </a:t>
            </a:r>
            <a:r>
              <a:rPr lang="pl-PL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nr 4</a:t>
            </a:r>
            <a:endParaRPr lang="pl-PL" sz="1600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60AC9CC-7D60-3E3E-2158-0669442D9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C6C09CA-6801-66DA-4F52-8B4FE666D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3582" y="865761"/>
            <a:ext cx="10078781" cy="4980561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ct val="0"/>
              </a:spcBef>
              <a:buNone/>
              <a:defRPr/>
            </a:pPr>
            <a:r>
              <a:rPr lang="pl-PL" sz="2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Kryteria dostępu: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5"/>
            </a:pPr>
            <a:r>
              <a:rPr lang="pl-PL" sz="1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Doświadczenie wnioskodawcy/partnera</a:t>
            </a:r>
            <a:r>
              <a:rPr lang="pl-PL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Wnioskodawca posiada co najmniej 2 letnie doświadczenie, a w przypadku projektu partnerskiego wnioskodawca i partner posiadają doświadczenie, które łącznie wynosi co najmniej 2 lata w zakresie świadczenia usług doradczo-szkoleniowych dla przedsiębiorstw.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5"/>
            </a:pPr>
            <a:r>
              <a:rPr lang="pl-PL" sz="1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Grupa docelowa</a:t>
            </a:r>
            <a:r>
              <a:rPr lang="pl-PL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Projekt skierowany jest do pracodawców, przedsiębiorców posiadających siedzibę (filię, delegaturę, oddział czy inną prawnie dozwoloną formę organizacyjną działalności podmiotu) w podregionie województwa lubelskiego, na terenie którego realizowane jest wsparcie, oraz do ich pracowników.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5"/>
            </a:pPr>
            <a:r>
              <a:rPr lang="pl-PL" sz="1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Grupa docelowa</a:t>
            </a:r>
            <a:r>
              <a:rPr lang="pl-PL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 Wnioskodawca w okresie realizacji projektu obejmie wsparciem: a) w podregionie bialskim oraz chełmsko-zamojskim - minimum 4 993 przedsiębiorców i pracowników sektora MŚP, albo b) w podregionie lubelskim - minimum 5 121 przedsiębiorców i pracowników sektora MŚP, albo c) w podregionie puławskim - 2 689 przedsiębiorców i pracowników sektora MŚP.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5"/>
            </a:pPr>
            <a:r>
              <a:rPr lang="pl-PL" sz="1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Usługi rozwojowe</a:t>
            </a:r>
            <a:r>
              <a:rPr lang="pl-PL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Projekt zakłada, że wsparcie w zakresie usług rozwojowych realizowane jest w ramach PSF za pośrednictwem Bazy Usług Rozwojowych.</a:t>
            </a:r>
          </a:p>
          <a:p>
            <a:pPr marL="342900" indent="-342900" algn="just">
              <a:spcBef>
                <a:spcPct val="0"/>
              </a:spcBef>
              <a:buFont typeface="+mj-lt"/>
              <a:buAutoNum type="arabicPeriod" startAt="5"/>
              <a:defRPr/>
            </a:pPr>
            <a:endParaRPr lang="pl-PL" sz="1600" dirty="0">
              <a:latin typeface="+mn-lt"/>
              <a:cs typeface="Arial" panose="020B0604020202020204" pitchFamily="34" charset="0"/>
            </a:endParaRPr>
          </a:p>
          <a:p>
            <a:pPr marL="342900" indent="-342900" algn="just">
              <a:spcBef>
                <a:spcPct val="0"/>
              </a:spcBef>
              <a:buFont typeface="+mj-lt"/>
              <a:buAutoNum type="arabicPeriod" startAt="5"/>
              <a:defRPr/>
            </a:pPr>
            <a:endParaRPr lang="pl-PL" sz="1600" dirty="0">
              <a:latin typeface="+mn-lt"/>
              <a:cs typeface="Arial" panose="020B0604020202020204" pitchFamily="34" charset="0"/>
            </a:endParaRPr>
          </a:p>
          <a:p>
            <a:pPr marL="342900" indent="-342900" algn="just">
              <a:spcBef>
                <a:spcPct val="0"/>
              </a:spcBef>
              <a:buFont typeface="+mj-lt"/>
              <a:buAutoNum type="arabicPeriod" startAt="5"/>
              <a:defRPr/>
            </a:pPr>
            <a:endParaRPr lang="pl-PL" sz="1600" dirty="0">
              <a:latin typeface="+mn-lt"/>
              <a:cs typeface="Arial" panose="020B0604020202020204" pitchFamily="34" charset="0"/>
            </a:endParaRPr>
          </a:p>
          <a:p>
            <a:pPr marL="342900" indent="-342900" algn="just">
              <a:spcBef>
                <a:spcPct val="0"/>
              </a:spcBef>
              <a:buFont typeface="+mj-lt"/>
              <a:buAutoNum type="arabicPeriod" startAt="5"/>
              <a:defRPr/>
            </a:pPr>
            <a:endParaRPr lang="pl-PL" sz="1600" dirty="0">
              <a:latin typeface="+mn-lt"/>
              <a:cs typeface="Arial" panose="020B0604020202020204" pitchFamily="34" charset="0"/>
            </a:endParaRPr>
          </a:p>
          <a:p>
            <a:pPr marL="457200" indent="-457200" algn="just">
              <a:spcBef>
                <a:spcPct val="0"/>
              </a:spcBef>
              <a:buFont typeface="+mj-lt"/>
              <a:buAutoNum type="arabicPeriod" startAt="6"/>
              <a:defRPr/>
            </a:pPr>
            <a:endParaRPr lang="pl-PL" sz="1600" dirty="0">
              <a:latin typeface="+mn-lt"/>
              <a:cs typeface="Arial" panose="020B0604020202020204" pitchFamily="34" charset="0"/>
            </a:endParaRPr>
          </a:p>
          <a:p>
            <a:pPr marL="457200" indent="-457200" algn="just">
              <a:spcBef>
                <a:spcPct val="0"/>
              </a:spcBef>
              <a:buFont typeface="+mj-lt"/>
              <a:buAutoNum type="arabicPeriod" startAt="6"/>
              <a:defRPr/>
            </a:pPr>
            <a:endParaRPr lang="pl-PL" sz="1600" dirty="0">
              <a:latin typeface="+mn-lt"/>
              <a:cs typeface="Arial" panose="020B0604020202020204" pitchFamily="34" charset="0"/>
            </a:endParaRPr>
          </a:p>
          <a:p>
            <a:pPr marL="457200" indent="-457200" algn="just">
              <a:spcBef>
                <a:spcPct val="0"/>
              </a:spcBef>
              <a:buFont typeface="+mj-lt"/>
              <a:buAutoNum type="arabicPeriod" startAt="6"/>
              <a:defRPr/>
            </a:pPr>
            <a:endParaRPr lang="pl-PL" sz="1600" dirty="0">
              <a:latin typeface="+mn-lt"/>
              <a:cs typeface="Arial" panose="020B0604020202020204" pitchFamily="34" charset="0"/>
            </a:endParaRPr>
          </a:p>
          <a:p>
            <a:pPr marL="457200" indent="-457200" algn="just">
              <a:spcBef>
                <a:spcPct val="0"/>
              </a:spcBef>
              <a:buFont typeface="+mj-lt"/>
              <a:buAutoNum type="arabicPeriod" startAt="6"/>
              <a:defRPr/>
            </a:pPr>
            <a:endParaRPr lang="pl-PL" sz="1600" dirty="0">
              <a:latin typeface="+mn-lt"/>
              <a:cs typeface="Arial" panose="020B0604020202020204" pitchFamily="34" charset="0"/>
            </a:endParaRPr>
          </a:p>
          <a:p>
            <a:pPr marL="457200" indent="-457200" algn="just">
              <a:spcBef>
                <a:spcPct val="0"/>
              </a:spcBef>
              <a:buFont typeface="+mj-lt"/>
              <a:buAutoNum type="arabicPeriod" startAt="6"/>
              <a:defRPr/>
            </a:pPr>
            <a:endParaRPr lang="pl-PL" sz="1600" dirty="0">
              <a:latin typeface="+mn-lt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407544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8D9802DD-77D5-A584-5B4F-1A4AAF31F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636" y="148462"/>
            <a:ext cx="9852728" cy="979757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pl-PL" sz="1600" b="1" kern="0" dirty="0"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Działanie </a:t>
            </a:r>
            <a:r>
              <a:rPr lang="pl-PL" sz="1600" kern="0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9</a:t>
            </a:r>
            <a:r>
              <a:rPr lang="pl-PL" sz="1600" b="1" kern="0" dirty="0"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.6 Adaptacyjność pracodawców i pracowników do zmian </a:t>
            </a:r>
            <a:br>
              <a:rPr lang="pl-PL" sz="1600" b="1" kern="0" dirty="0"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</a:br>
            <a:r>
              <a:rPr lang="pl-PL" sz="1600" b="1" kern="0" dirty="0"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kryteria specyficzne dostępu</a:t>
            </a:r>
            <a:br>
              <a:rPr lang="pl-PL" sz="1200" b="1" kern="0" dirty="0"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</a:br>
            <a:r>
              <a:rPr lang="pl-PL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Typ projektu </a:t>
            </a:r>
            <a:r>
              <a:rPr lang="pl-PL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nr 4</a:t>
            </a:r>
            <a:endParaRPr lang="pl-PL" sz="1600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60AC9CC-7D60-3E3E-2158-0669442D9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C6C09CA-6801-66DA-4F52-8B4FE666D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770" y="778213"/>
            <a:ext cx="9942594" cy="5719864"/>
          </a:xfrm>
        </p:spPr>
        <p:txBody>
          <a:bodyPr>
            <a:normAutofit fontScale="25000" lnSpcReduction="20000"/>
          </a:bodyPr>
          <a:lstStyle/>
          <a:p>
            <a:pPr marL="0" indent="0">
              <a:spcBef>
                <a:spcPct val="0"/>
              </a:spcBef>
              <a:buNone/>
              <a:defRPr/>
            </a:pPr>
            <a:r>
              <a:rPr lang="pl-PL" sz="7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Kryteria dostępu:</a:t>
            </a:r>
            <a:endParaRPr lang="pl-PL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9"/>
            </a:pPr>
            <a:r>
              <a:rPr lang="pl-PL" sz="6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Dofinansowanie usługi rozwojowej: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6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Poziom dofinansowania pojedynczej usługi rozwojowej  jest uzależniony od wielkości przedsiębiorstwa i wynosi odpowiednio: 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pl-PL" sz="6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a) dla mikroprzedsiębiorstwa - 75% kosztów usługi rozwojowej; 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pl-PL" sz="6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b) dla małego przedsiębiorstwa - 70% kosztów usługi rozwojowej; 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pl-PL" sz="6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c) dla średniego przedsiębiorstwa- 60% kosztów usługi rozwojowej;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pl-PL" sz="6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d) dla dużego przedsiębiorstwa - 50% kosztów usługi rozwojowej.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6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Maksymalny poziom dofinansowania pojedynczej usługi rozwojowej dla pracodawcy, który nie spełnia definicji MŚP  i dużego przedsiębiorstwa  wynosi 75% kosztów usługi rozwojowej;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6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Limity, o których mowa w pkt 1 i 2, ulegają podwyższeniu w następujących przypadkach: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6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a) objęcia wsparciem pracodawców, przedsiębiorców lub pracowników powyżej 55 roku życia - o 5 punktów procentowych;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6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b) realizacji usługi rozwojowej, która prowadzi do nabycia kwalifikacji, o których mowa w art. 2 pkt 8 ustawy z dnia 22 grudnia 2015 r. o Zintegrowanym Systemie Kwalifikacji, zarejestrowanych w Zintegrowanym Rejestrze Kwalifikacji oraz posiadających nadany kod kwalifikacji - o 5 punktów procentowych.</a:t>
            </a:r>
            <a:br>
              <a:rPr lang="pl-PL" sz="4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pl-PL" sz="1600" dirty="0">
              <a:latin typeface="+mn-lt"/>
              <a:cs typeface="Arial" panose="020B0604020202020204" pitchFamily="34" charset="0"/>
            </a:endParaRPr>
          </a:p>
          <a:p>
            <a:pPr marL="342900" indent="-342900" algn="just">
              <a:spcBef>
                <a:spcPct val="0"/>
              </a:spcBef>
              <a:buFont typeface="+mj-lt"/>
              <a:buAutoNum type="arabicPeriod"/>
              <a:defRPr/>
            </a:pPr>
            <a:endParaRPr lang="pl-PL" sz="1600" dirty="0">
              <a:latin typeface="+mn-lt"/>
              <a:cs typeface="Arial" panose="020B0604020202020204" pitchFamily="34" charset="0"/>
            </a:endParaRPr>
          </a:p>
          <a:p>
            <a:pPr marL="342900" indent="-342900" algn="just">
              <a:spcBef>
                <a:spcPct val="0"/>
              </a:spcBef>
              <a:buFont typeface="+mj-lt"/>
              <a:buAutoNum type="arabicPeriod"/>
              <a:defRPr/>
            </a:pPr>
            <a:endParaRPr lang="pl-PL" sz="1600" dirty="0">
              <a:latin typeface="+mn-lt"/>
              <a:cs typeface="Arial" panose="020B0604020202020204" pitchFamily="34" charset="0"/>
            </a:endParaRPr>
          </a:p>
          <a:p>
            <a:pPr marL="457200" indent="-457200" algn="just">
              <a:spcBef>
                <a:spcPct val="0"/>
              </a:spcBef>
              <a:buFont typeface="+mj-lt"/>
              <a:buAutoNum type="arabicPeriod" startAt="6"/>
              <a:defRPr/>
            </a:pPr>
            <a:endParaRPr lang="pl-PL" sz="1600" dirty="0">
              <a:latin typeface="+mn-lt"/>
              <a:cs typeface="Arial" panose="020B0604020202020204" pitchFamily="34" charset="0"/>
            </a:endParaRPr>
          </a:p>
          <a:p>
            <a:pPr marL="457200" indent="-457200" algn="just">
              <a:spcBef>
                <a:spcPct val="0"/>
              </a:spcBef>
              <a:buFont typeface="+mj-lt"/>
              <a:buAutoNum type="arabicPeriod" startAt="6"/>
              <a:defRPr/>
            </a:pPr>
            <a:endParaRPr lang="pl-PL" sz="1600" dirty="0">
              <a:latin typeface="+mn-lt"/>
              <a:cs typeface="Arial" panose="020B0604020202020204" pitchFamily="34" charset="0"/>
            </a:endParaRPr>
          </a:p>
          <a:p>
            <a:pPr marL="457200" indent="-457200" algn="just">
              <a:spcBef>
                <a:spcPct val="0"/>
              </a:spcBef>
              <a:buFont typeface="+mj-lt"/>
              <a:buAutoNum type="arabicPeriod" startAt="6"/>
              <a:defRPr/>
            </a:pPr>
            <a:endParaRPr lang="pl-PL" sz="1600" dirty="0">
              <a:latin typeface="+mn-lt"/>
              <a:cs typeface="Arial" panose="020B0604020202020204" pitchFamily="34" charset="0"/>
            </a:endParaRPr>
          </a:p>
          <a:p>
            <a:pPr marL="457200" indent="-457200" algn="just">
              <a:spcBef>
                <a:spcPct val="0"/>
              </a:spcBef>
              <a:buFont typeface="+mj-lt"/>
              <a:buAutoNum type="arabicPeriod" startAt="6"/>
              <a:defRPr/>
            </a:pPr>
            <a:endParaRPr lang="pl-PL" sz="1600" dirty="0">
              <a:latin typeface="+mn-lt"/>
              <a:cs typeface="Arial" panose="020B0604020202020204" pitchFamily="34" charset="0"/>
            </a:endParaRPr>
          </a:p>
          <a:p>
            <a:pPr marL="457200" indent="-457200" algn="just">
              <a:spcBef>
                <a:spcPct val="0"/>
              </a:spcBef>
              <a:buFont typeface="+mj-lt"/>
              <a:buAutoNum type="arabicPeriod" startAt="6"/>
              <a:defRPr/>
            </a:pPr>
            <a:endParaRPr lang="pl-PL" sz="1600" dirty="0">
              <a:latin typeface="+mn-lt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077139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8D9802DD-77D5-A584-5B4F-1A4AAF31F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636" y="162266"/>
            <a:ext cx="9852728" cy="979757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pl-PL" sz="1600" b="1" kern="0" dirty="0"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Działanie </a:t>
            </a:r>
            <a:r>
              <a:rPr lang="pl-PL" sz="1600" kern="0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9</a:t>
            </a:r>
            <a:r>
              <a:rPr lang="pl-PL" sz="1600" b="1" kern="0" dirty="0"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.6 Adaptacyjność pracodawców i pracowników do zmian </a:t>
            </a:r>
            <a:br>
              <a:rPr lang="pl-PL" sz="1600" b="1" kern="0" dirty="0"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</a:br>
            <a:r>
              <a:rPr lang="pl-PL" sz="1600" b="1" kern="0" dirty="0"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kryteria specyficzne dostępu</a:t>
            </a:r>
            <a:br>
              <a:rPr lang="pl-PL" sz="1200" b="1" kern="0" dirty="0"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</a:br>
            <a:r>
              <a:rPr lang="pl-PL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Typ projektu </a:t>
            </a:r>
            <a:r>
              <a:rPr lang="pl-PL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nr 4</a:t>
            </a:r>
            <a:endParaRPr lang="pl-PL" sz="1600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60AC9CC-7D60-3E3E-2158-0669442D9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C6C09CA-6801-66DA-4F52-8B4FE666D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7122" y="972766"/>
            <a:ext cx="10205242" cy="5003638"/>
          </a:xfrm>
        </p:spPr>
        <p:txBody>
          <a:bodyPr>
            <a:normAutofit/>
          </a:bodyPr>
          <a:lstStyle/>
          <a:p>
            <a:pPr marL="0" indent="0">
              <a:spcBef>
                <a:spcPct val="0"/>
              </a:spcBef>
              <a:buNone/>
              <a:defRPr/>
            </a:pPr>
            <a:r>
              <a:rPr lang="pl-PL" sz="1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Kryteria dostępu:</a:t>
            </a:r>
          </a:p>
          <a:p>
            <a:pPr marL="342900" indent="-342900" algn="just">
              <a:lnSpc>
                <a:spcPct val="100000"/>
              </a:lnSpc>
              <a:spcBef>
                <a:spcPct val="0"/>
              </a:spcBef>
              <a:buFont typeface="+mj-lt"/>
              <a:buAutoNum type="arabicPeriod"/>
              <a:defRPr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00000"/>
              </a:lnSpc>
              <a:spcBef>
                <a:spcPct val="0"/>
              </a:spcBef>
              <a:buFont typeface="+mj-lt"/>
              <a:buAutoNum type="arabicPeriod" startAt="10"/>
              <a:defRPr/>
            </a:pPr>
            <a:r>
              <a:rPr lang="pl-PL" sz="1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Rekrutacja do projektu: </a:t>
            </a:r>
            <a:r>
              <a:rPr lang="pl-PL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 etapie rekrutacji Wnioskodawca zapewni preferencje dla pracodawców, przedsiębiorców, którzy posiadają siedzibę lub oddział lub miejsce wykonywania działalności gospodarczej na terenie gmin zagrożonych trwałą marginalizacją lub miast średnich tracących funkcje społeczno-gospodarcze w województwie lubelskim, oraz dla ich pracowników.</a:t>
            </a:r>
          </a:p>
          <a:p>
            <a:pPr marL="342900" indent="-342900" algn="just">
              <a:lnSpc>
                <a:spcPct val="100000"/>
              </a:lnSpc>
              <a:spcBef>
                <a:spcPct val="0"/>
              </a:spcBef>
              <a:buFont typeface="+mj-lt"/>
              <a:buAutoNum type="arabicPeriod" startAt="10"/>
              <a:defRPr/>
            </a:pPr>
            <a:endParaRPr lang="pl-PL" sz="1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00000"/>
              </a:lnSpc>
              <a:spcBef>
                <a:spcPct val="0"/>
              </a:spcBef>
              <a:buFont typeface="+mj-lt"/>
              <a:buAutoNum type="arabicPeriod" startAt="10"/>
              <a:defRPr/>
            </a:pPr>
            <a:r>
              <a:rPr lang="pl-PL" sz="1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Skuteczność realizacji projektu</a:t>
            </a:r>
            <a:r>
              <a:rPr lang="pl-PL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Co najmniej 80% osób objętych wsparciem uzyska kwalifikacje w ramach projektu.</a:t>
            </a:r>
          </a:p>
          <a:p>
            <a:pPr marL="342900" indent="-342900" algn="just">
              <a:lnSpc>
                <a:spcPct val="100000"/>
              </a:lnSpc>
              <a:spcBef>
                <a:spcPct val="0"/>
              </a:spcBef>
              <a:buFont typeface="+mj-lt"/>
              <a:buAutoNum type="arabicPeriod" startAt="10"/>
              <a:defRPr/>
            </a:pPr>
            <a:endParaRPr lang="pl-PL" sz="1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00000"/>
              </a:lnSpc>
              <a:spcBef>
                <a:spcPct val="0"/>
              </a:spcBef>
              <a:buFont typeface="+mj-lt"/>
              <a:buAutoNum type="arabicPeriod" startAt="10"/>
              <a:defRPr/>
            </a:pPr>
            <a:r>
              <a:rPr lang="pl-PL" sz="1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Okres realizacji projektu: </a:t>
            </a:r>
            <a:r>
              <a:rPr lang="pl-PL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Okres realizacji projektu nie przekracza 30 miesięcy.</a:t>
            </a:r>
          </a:p>
          <a:p>
            <a:pPr marL="342900" indent="-342900" algn="just">
              <a:lnSpc>
                <a:spcPct val="100000"/>
              </a:lnSpc>
              <a:spcBef>
                <a:spcPct val="0"/>
              </a:spcBef>
              <a:buFont typeface="+mj-lt"/>
              <a:buAutoNum type="arabicPeriod" startAt="10"/>
              <a:defRPr/>
            </a:pPr>
            <a:endParaRPr lang="pl-PL" sz="1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00000"/>
              </a:lnSpc>
              <a:spcBef>
                <a:spcPct val="0"/>
              </a:spcBef>
              <a:buFont typeface="+mj-lt"/>
              <a:buAutoNum type="arabicPeriod" startAt="10"/>
              <a:defRPr/>
            </a:pPr>
            <a:r>
              <a:rPr lang="pl-PL" sz="1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Zakres realizacji projektu: </a:t>
            </a:r>
            <a:r>
              <a:rPr lang="pl-PL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Wnioskodawca zobowiązany jest do nawiązania współpracy z OWES w celu umożliwienia PES udziału w usługach rozwojowych dostępnych w BUR.</a:t>
            </a:r>
          </a:p>
          <a:p>
            <a:pPr marL="342900" indent="-342900" algn="just">
              <a:spcBef>
                <a:spcPct val="0"/>
              </a:spcBef>
              <a:buFont typeface="+mj-lt"/>
              <a:buAutoNum type="arabicPeriod" startAt="10"/>
              <a:defRPr/>
            </a:pPr>
            <a:endParaRPr lang="pl-PL" sz="1600" dirty="0">
              <a:latin typeface="+mn-lt"/>
              <a:cs typeface="Arial" panose="020B0604020202020204" pitchFamily="34" charset="0"/>
            </a:endParaRPr>
          </a:p>
          <a:p>
            <a:pPr marL="342900" indent="-342900" algn="just">
              <a:spcBef>
                <a:spcPct val="0"/>
              </a:spcBef>
              <a:buFont typeface="+mj-lt"/>
              <a:buAutoNum type="arabicPeriod" startAt="10"/>
              <a:defRPr/>
            </a:pPr>
            <a:endParaRPr lang="pl-PL" sz="1600" dirty="0">
              <a:latin typeface="+mn-lt"/>
              <a:cs typeface="Arial" panose="020B0604020202020204" pitchFamily="34" charset="0"/>
            </a:endParaRPr>
          </a:p>
          <a:p>
            <a:pPr marL="342900" indent="-342900" algn="just">
              <a:spcBef>
                <a:spcPct val="0"/>
              </a:spcBef>
              <a:buFont typeface="+mj-lt"/>
              <a:buAutoNum type="arabicPeriod" startAt="10"/>
              <a:defRPr/>
            </a:pPr>
            <a:endParaRPr lang="pl-PL" sz="1600" dirty="0">
              <a:latin typeface="+mn-lt"/>
              <a:cs typeface="Arial" panose="020B0604020202020204" pitchFamily="34" charset="0"/>
            </a:endParaRPr>
          </a:p>
          <a:p>
            <a:pPr marL="457200" indent="-457200" algn="just">
              <a:spcBef>
                <a:spcPct val="0"/>
              </a:spcBef>
              <a:buFont typeface="+mj-lt"/>
              <a:buAutoNum type="arabicPeriod" startAt="6"/>
              <a:defRPr/>
            </a:pPr>
            <a:endParaRPr lang="pl-PL" sz="1600" dirty="0">
              <a:latin typeface="+mn-lt"/>
              <a:cs typeface="Arial" panose="020B0604020202020204" pitchFamily="34" charset="0"/>
            </a:endParaRPr>
          </a:p>
          <a:p>
            <a:pPr marL="457200" indent="-457200" algn="just">
              <a:spcBef>
                <a:spcPct val="0"/>
              </a:spcBef>
              <a:buFont typeface="+mj-lt"/>
              <a:buAutoNum type="arabicPeriod" startAt="6"/>
              <a:defRPr/>
            </a:pPr>
            <a:endParaRPr lang="pl-PL" sz="1600" dirty="0">
              <a:latin typeface="+mn-lt"/>
              <a:cs typeface="Arial" panose="020B0604020202020204" pitchFamily="34" charset="0"/>
            </a:endParaRPr>
          </a:p>
          <a:p>
            <a:pPr marL="457200" indent="-457200" algn="just">
              <a:spcBef>
                <a:spcPct val="0"/>
              </a:spcBef>
              <a:buFont typeface="+mj-lt"/>
              <a:buAutoNum type="arabicPeriod" startAt="6"/>
              <a:defRPr/>
            </a:pPr>
            <a:endParaRPr lang="pl-PL" sz="1600" dirty="0">
              <a:latin typeface="+mn-lt"/>
              <a:cs typeface="Arial" panose="020B0604020202020204" pitchFamily="34" charset="0"/>
            </a:endParaRPr>
          </a:p>
          <a:p>
            <a:pPr marL="457200" indent="-457200" algn="just">
              <a:spcBef>
                <a:spcPct val="0"/>
              </a:spcBef>
              <a:buFont typeface="+mj-lt"/>
              <a:buAutoNum type="arabicPeriod" startAt="6"/>
              <a:defRPr/>
            </a:pPr>
            <a:endParaRPr lang="pl-PL" sz="1600" dirty="0">
              <a:latin typeface="+mn-lt"/>
              <a:cs typeface="Arial" panose="020B0604020202020204" pitchFamily="34" charset="0"/>
            </a:endParaRPr>
          </a:p>
          <a:p>
            <a:pPr marL="457200" indent="-457200" algn="just">
              <a:spcBef>
                <a:spcPct val="0"/>
              </a:spcBef>
              <a:buFont typeface="+mj-lt"/>
              <a:buAutoNum type="arabicPeriod" startAt="6"/>
              <a:defRPr/>
            </a:pPr>
            <a:endParaRPr lang="pl-PL" sz="1600" dirty="0">
              <a:latin typeface="+mn-lt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847224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9A4A641-3091-A827-4080-719960A29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854" y="163146"/>
            <a:ext cx="9852728" cy="829076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000" b="1" kern="0" dirty="0"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Działanie </a:t>
            </a:r>
            <a:r>
              <a:rPr lang="pl-PL" sz="2000" kern="0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9</a:t>
            </a:r>
            <a:r>
              <a:rPr lang="pl-PL" sz="2000" b="1" kern="0" dirty="0"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.6 Adaptacyjność pracodawców i pracowników do zmian </a:t>
            </a:r>
            <a:br>
              <a:rPr lang="pl-PL" sz="2800" b="1" kern="0" dirty="0"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</a:br>
            <a:r>
              <a:rPr lang="pl-PL" sz="2800" b="1" kern="0" dirty="0"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pl-PL" sz="1300" b="1" kern="0" dirty="0"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kryteria specyficzne dostępu</a:t>
            </a:r>
            <a:br>
              <a:rPr lang="pl-PL" sz="1300" b="1" kern="0" dirty="0"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</a:br>
            <a:r>
              <a:rPr lang="pl-PL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Typ projektu </a:t>
            </a:r>
            <a:r>
              <a:rPr lang="pl-PL" sz="13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nr 4</a:t>
            </a:r>
            <a:endParaRPr lang="pl-PL" sz="13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1299CFD-51B8-CDFC-BF0A-A15D8FC50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8612" y="1848255"/>
            <a:ext cx="9852729" cy="4846599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Kryteria dostępu:</a:t>
            </a:r>
            <a:endParaRPr lang="pl-PL" sz="1800" b="1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14"/>
            </a:pPr>
            <a:r>
              <a:rPr lang="pl-PL" sz="1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Demarkacja wsparcia: </a:t>
            </a:r>
            <a:r>
              <a:rPr lang="pl-PL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Wnioskodawca zapewnia brak podwójnego finansowania usług rozwojowych realizowanych w ramach PSF za pośrednictwem BUR na poziomie regionalnym.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14"/>
            </a:pPr>
            <a:r>
              <a:rPr lang="pl-PL" sz="1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Cross – </a:t>
            </a:r>
            <a:r>
              <a:rPr lang="pl-PL" sz="1800" b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financing</a:t>
            </a:r>
            <a:r>
              <a:rPr lang="pl-PL" sz="1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 zakup środków trwałych: </a:t>
            </a:r>
            <a:r>
              <a:rPr lang="pl-PL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a) projekt nie uwzględnia wydatków objętych zakresem pomocy z Europejskiego Funduszu Rozwoju Regionalnego (cross-</a:t>
            </a:r>
            <a:r>
              <a:rPr lang="pl-PL" sz="1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financingu</a:t>
            </a:r>
            <a:r>
              <a:rPr lang="pl-PL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); b) zakup środków trwałych w projekcie może dotyczyć wyłącznie kategorii wydatków związanych z zapewnieniem realizacji zasady dostępności dla osób z niepełnosprawnościami.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BDC09F4-C363-EC2D-ADC5-2B448AFE7B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51082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5963667F-1751-DA36-D17A-9631EEDEE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986" y="224331"/>
            <a:ext cx="9852025" cy="958771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1800" dirty="0"/>
              <a:t>Informacje ogólne</a:t>
            </a:r>
            <a:br>
              <a:rPr lang="pl-PL" sz="1800" dirty="0"/>
            </a:br>
            <a:br>
              <a:rPr lang="pl-PL" sz="1800" dirty="0"/>
            </a:br>
            <a:r>
              <a:rPr lang="pl-PL" sz="1800" dirty="0"/>
              <a:t>nabór wniosków</a:t>
            </a:r>
            <a:br>
              <a:rPr lang="pl-PL" sz="2000" dirty="0"/>
            </a:br>
            <a:endParaRPr lang="pl-PL" sz="2000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C6C09CA-6801-66DA-4F52-8B4FE666D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9223" y="3451604"/>
            <a:ext cx="10222414" cy="2518755"/>
          </a:xfrm>
        </p:spPr>
        <p:txBody>
          <a:bodyPr>
            <a:normAutofit fontScale="92500" lnSpcReduction="20000"/>
          </a:bodyPr>
          <a:lstStyle/>
          <a:p>
            <a:pPr lvl="0">
              <a:lnSpc>
                <a:spcPct val="115000"/>
              </a:lnSpc>
              <a:buSzPts val="1200"/>
              <a:buFont typeface="Wingdings" panose="05000000000000000000" pitchFamily="2" charset="2"/>
              <a:buChar char="ü"/>
              <a:tabLst>
                <a:tab pos="90170" algn="l"/>
              </a:tabLst>
            </a:pP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Nabór rozpoczyna się w dniu udostępnienia formularza wniosku o dofinansowanie projektu w SOWA EFS w sposób umożliwiający składanie wniosków o dofinansowanie projektu.</a:t>
            </a:r>
          </a:p>
          <a:p>
            <a:pPr lvl="0">
              <a:lnSpc>
                <a:spcPct val="115000"/>
              </a:lnSpc>
              <a:buSzPts val="1200"/>
              <a:buFont typeface="Wingdings" panose="05000000000000000000" pitchFamily="2" charset="2"/>
              <a:buChar char="ü"/>
              <a:tabLst>
                <a:tab pos="90170" algn="l"/>
              </a:tabLst>
            </a:pP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 dzień złożenia wniosku o dofinansowanie projektu należy uznać dzień wpływu wniosku do ION w formie elektronicznej w SOWA EFS.</a:t>
            </a:r>
          </a:p>
          <a:p>
            <a:pPr>
              <a:lnSpc>
                <a:spcPct val="115000"/>
              </a:lnSpc>
              <a:buSzPts val="1200"/>
              <a:buFont typeface="Wingdings" panose="05000000000000000000" pitchFamily="2" charset="2"/>
              <a:buChar char="ü"/>
              <a:tabLst>
                <a:tab pos="90170" algn="l"/>
              </a:tabLst>
            </a:pPr>
            <a:r>
              <a:rPr lang="x-none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 </a:t>
            </a: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ww. </a:t>
            </a:r>
            <a:r>
              <a:rPr lang="x-none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terminie nie jest możliwe utworzenie wersji elektronicznej wniosku w </a:t>
            </a: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SOWA </a:t>
            </a:r>
            <a:r>
              <a:rPr lang="x-none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EFS i</a:t>
            </a: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x-none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przesłanie jej do IO</a:t>
            </a: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x-none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l-PL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buSzPts val="1200"/>
              <a:buFont typeface="Wingdings" panose="05000000000000000000" pitchFamily="2" charset="2"/>
              <a:buChar char="ü"/>
              <a:tabLst>
                <a:tab pos="90170" algn="l"/>
              </a:tabLst>
            </a:pPr>
            <a:r>
              <a:rPr lang="pl-PL" sz="2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Celem naboru jest wybranie do dofinansowania 3 wniosków, po jednym na każdy podregion.</a:t>
            </a:r>
            <a:endParaRPr lang="pl-PL" sz="22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SzPts val="1200"/>
              <a:buFont typeface="Wingdings" panose="05000000000000000000" pitchFamily="2" charset="2"/>
              <a:buChar char="ü"/>
              <a:tabLst>
                <a:tab pos="90170" algn="l"/>
              </a:tabLst>
            </a:pPr>
            <a:endParaRPr lang="pl-PL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buSzPts val="1200"/>
              <a:buFont typeface="Wingdings" panose="05000000000000000000" pitchFamily="2" charset="2"/>
              <a:buChar char="ü"/>
              <a:tabLst>
                <a:tab pos="90170" algn="l"/>
              </a:tabLst>
            </a:pP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buSzPts val="1200"/>
              <a:buFont typeface="Wingdings" panose="05000000000000000000" pitchFamily="2" charset="2"/>
              <a:buChar char="ü"/>
              <a:tabLst>
                <a:tab pos="90170" algn="l"/>
              </a:tabLst>
            </a:pP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ts val="2700"/>
              </a:lnSpc>
              <a:buNone/>
            </a:pPr>
            <a:endParaRPr lang="pl-PL" sz="1800" dirty="0">
              <a:latin typeface="+mn-lt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60AC9CC-7D60-3E3E-2158-0669442D9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  <p:sp>
        <p:nvSpPr>
          <p:cNvPr id="2" name="Prostokąt: zaokrąglone rogi 1">
            <a:extLst>
              <a:ext uri="{FF2B5EF4-FFF2-40B4-BE49-F238E27FC236}">
                <a16:creationId xmlns:a16="http://schemas.microsoft.com/office/drawing/2014/main" id="{5ABE9FA8-5CDA-F518-C7C4-F98F397B7B39}"/>
              </a:ext>
            </a:extLst>
          </p:cNvPr>
          <p:cNvSpPr/>
          <p:nvPr/>
        </p:nvSpPr>
        <p:spPr>
          <a:xfrm>
            <a:off x="3095015" y="1112298"/>
            <a:ext cx="6001966" cy="18871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algn="ctr">
              <a:lnSpc>
                <a:spcPct val="115000"/>
              </a:lnSpc>
              <a:spcBef>
                <a:spcPts val="600"/>
              </a:spcBef>
              <a:spcAft>
                <a:spcPts val="200"/>
              </a:spcAft>
              <a:tabLst>
                <a:tab pos="270510" algn="l"/>
              </a:tabLst>
            </a:pPr>
            <a:r>
              <a:rPr lang="pl-PL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od dnia 3 sierpnia 2023 r.</a:t>
            </a: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algn="ctr">
              <a:lnSpc>
                <a:spcPct val="115000"/>
              </a:lnSpc>
              <a:tabLst>
                <a:tab pos="270510" algn="l"/>
              </a:tabLst>
            </a:pP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(otwarcie naboru – dzień rozpoczęcia naboru)</a:t>
            </a:r>
          </a:p>
          <a:p>
            <a:pPr marL="228600" algn="ctr">
              <a:lnSpc>
                <a:spcPct val="115000"/>
              </a:lnSpc>
              <a:tabLst>
                <a:tab pos="270510" algn="l"/>
              </a:tabLst>
            </a:pP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algn="ctr">
              <a:lnSpc>
                <a:spcPct val="115000"/>
              </a:lnSpc>
              <a:tabLst>
                <a:tab pos="270510" algn="l"/>
              </a:tabLst>
            </a:pPr>
            <a:r>
              <a:rPr lang="pl-PL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do dnia </a:t>
            </a:r>
            <a:r>
              <a:rPr lang="pl-PL" b="1" dirty="0">
                <a:latin typeface="Arial" panose="020B0604020202020204" pitchFamily="34" charset="0"/>
                <a:ea typeface="Times New Roman" panose="02020603050405020304" pitchFamily="18" charset="0"/>
              </a:rPr>
              <a:t>7</a:t>
            </a:r>
            <a:r>
              <a:rPr lang="pl-PL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września 2023 r.</a:t>
            </a: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algn="ctr">
              <a:lnSpc>
                <a:spcPct val="115000"/>
              </a:lnSpc>
              <a:tabLst>
                <a:tab pos="270510" algn="l"/>
              </a:tabLst>
            </a:pP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(zamknięcie naboru – dzień zakończenia naboru)</a:t>
            </a: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Prostokąt: zaokrąglone rogi 4">
            <a:extLst>
              <a:ext uri="{FF2B5EF4-FFF2-40B4-BE49-F238E27FC236}">
                <a16:creationId xmlns:a16="http://schemas.microsoft.com/office/drawing/2014/main" id="{E1650BF2-74FA-F2AE-59A3-433DF7F59DD2}"/>
              </a:ext>
            </a:extLst>
          </p:cNvPr>
          <p:cNvSpPr/>
          <p:nvPr/>
        </p:nvSpPr>
        <p:spPr>
          <a:xfrm>
            <a:off x="9784081" y="1254683"/>
            <a:ext cx="2080725" cy="59717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3A3916A2-2658-7C94-0A2E-68DF2D43C43D}"/>
              </a:ext>
            </a:extLst>
          </p:cNvPr>
          <p:cNvSpPr txBox="1"/>
          <p:nvPr/>
        </p:nvSpPr>
        <p:spPr>
          <a:xfrm>
            <a:off x="9981647" y="645662"/>
            <a:ext cx="2080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nabór zamknięty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95A391A3-5527-89AB-BCCB-6C73BE59A4EC}"/>
              </a:ext>
            </a:extLst>
          </p:cNvPr>
          <p:cNvSpPr txBox="1"/>
          <p:nvPr/>
        </p:nvSpPr>
        <p:spPr>
          <a:xfrm>
            <a:off x="9784652" y="2185179"/>
            <a:ext cx="2080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forma elektroniczna</a:t>
            </a:r>
          </a:p>
        </p:txBody>
      </p:sp>
      <p:sp>
        <p:nvSpPr>
          <p:cNvPr id="10" name="Prostokąt: zaokrąglone rogi 9">
            <a:extLst>
              <a:ext uri="{FF2B5EF4-FFF2-40B4-BE49-F238E27FC236}">
                <a16:creationId xmlns:a16="http://schemas.microsoft.com/office/drawing/2014/main" id="{2AC4859A-66F2-E7E9-1D57-6FAB8C0D0A2B}"/>
              </a:ext>
            </a:extLst>
          </p:cNvPr>
          <p:cNvSpPr/>
          <p:nvPr/>
        </p:nvSpPr>
        <p:spPr>
          <a:xfrm>
            <a:off x="9784082" y="2027767"/>
            <a:ext cx="2080724" cy="63241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1" name="Prostokąt: zaokrąglone rogi 10">
            <a:extLst>
              <a:ext uri="{FF2B5EF4-FFF2-40B4-BE49-F238E27FC236}">
                <a16:creationId xmlns:a16="http://schemas.microsoft.com/office/drawing/2014/main" id="{6C21A134-0C84-2894-547F-092B5B87D359}"/>
              </a:ext>
            </a:extLst>
          </p:cNvPr>
          <p:cNvSpPr/>
          <p:nvPr/>
        </p:nvSpPr>
        <p:spPr>
          <a:xfrm>
            <a:off x="9784082" y="515119"/>
            <a:ext cx="2080725" cy="59717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71BECA23-51E6-7752-41E7-86394B301869}"/>
              </a:ext>
            </a:extLst>
          </p:cNvPr>
          <p:cNvSpPr txBox="1"/>
          <p:nvPr/>
        </p:nvSpPr>
        <p:spPr>
          <a:xfrm>
            <a:off x="10209860" y="1416675"/>
            <a:ext cx="2059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SOWA EFS</a:t>
            </a:r>
          </a:p>
        </p:txBody>
      </p:sp>
      <p:sp>
        <p:nvSpPr>
          <p:cNvPr id="13" name="Prostokąt: zaokrąglone rogi 12">
            <a:extLst>
              <a:ext uri="{FF2B5EF4-FFF2-40B4-BE49-F238E27FC236}">
                <a16:creationId xmlns:a16="http://schemas.microsoft.com/office/drawing/2014/main" id="{D52365F9-8DC1-49EE-1D8D-22A969DAE881}"/>
              </a:ext>
            </a:extLst>
          </p:cNvPr>
          <p:cNvSpPr/>
          <p:nvPr/>
        </p:nvSpPr>
        <p:spPr>
          <a:xfrm>
            <a:off x="9784082" y="2811283"/>
            <a:ext cx="2080724" cy="63241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40617043-61F1-ACC5-BFF1-777AEE53FB12}"/>
              </a:ext>
            </a:extLst>
          </p:cNvPr>
          <p:cNvSpPr txBox="1"/>
          <p:nvPr/>
        </p:nvSpPr>
        <p:spPr>
          <a:xfrm>
            <a:off x="10111275" y="2976828"/>
            <a:ext cx="2080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brak podpisu</a:t>
            </a:r>
          </a:p>
        </p:txBody>
      </p:sp>
    </p:spTree>
    <p:extLst>
      <p:ext uri="{BB962C8B-B14F-4D97-AF65-F5344CB8AC3E}">
        <p14:creationId xmlns:p14="http://schemas.microsoft.com/office/powerpoint/2010/main" val="14087440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61EDF34C-4FFB-C88E-7C48-42101FF15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254" y="322133"/>
            <a:ext cx="10189057" cy="979757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altLang="pl-PL" sz="20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KRYTERIA OGÓLNE</a:t>
            </a:r>
            <a:br>
              <a:rPr lang="pl-PL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2000" dirty="0">
                <a:latin typeface="+mn-lt"/>
                <a:cs typeface="Arial" panose="020B0604020202020204" pitchFamily="34" charset="0"/>
              </a:rPr>
              <a:t>Kryteria merytoryczne</a:t>
            </a:r>
            <a:br>
              <a:rPr lang="pl-PL" sz="2000" dirty="0"/>
            </a:br>
            <a:endParaRPr lang="pl-PL" sz="2000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C6C09CA-6801-66DA-4F52-8B4FE666D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9143" y="1360613"/>
            <a:ext cx="9733714" cy="3985080"/>
          </a:xfrm>
        </p:spPr>
        <p:txBody>
          <a:bodyPr>
            <a:noAutofit/>
          </a:bodyPr>
          <a:lstStyle/>
          <a:p>
            <a:pPr lvl="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  <a:tabLst>
                <a:tab pos="228600" algn="l"/>
              </a:tabLst>
            </a:pPr>
            <a:r>
              <a:rPr lang="x-none" sz="1800" u="none" strike="noStrik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Wymagana liczba punktów pozwalająca na uwzględnienie projektu przy podejmowaniu decyzji w zakresie wybrania do dofinansowania wynosi </a:t>
            </a:r>
            <a:r>
              <a:rPr lang="x-none" sz="1800" b="1" u="none" strike="noStrik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minimum 60% ogółem za spełnienie kryteriów ogólnych </a:t>
            </a:r>
            <a:r>
              <a:rPr lang="pl-PL" sz="1800" b="1" u="none" strike="noStrik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merytorycznych</a:t>
            </a:r>
            <a:r>
              <a:rPr lang="x-none" sz="1800" b="1" u="none" strike="noStrik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(tj. minimum 48 punktów) oraz minimum 60% punktów możliwych do uzyskania w każdej części </a:t>
            </a:r>
            <a:r>
              <a:rPr lang="pl-PL" sz="1800" b="1" u="none" strike="noStrik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karty </a:t>
            </a:r>
            <a:r>
              <a:rPr lang="x-none" sz="1800" b="1" u="none" strike="noStrik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oceny</a:t>
            </a:r>
            <a:r>
              <a:rPr lang="x-none" sz="1800" u="none" strike="noStrik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tj.:</a:t>
            </a:r>
            <a:endParaRPr lang="pl-PL" sz="1800" u="none" strike="noStrike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143000" lvl="2" indent="-22860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lphaLcParenR"/>
            </a:pPr>
            <a:r>
              <a:rPr lang="x-none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część </a:t>
            </a: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D.</a:t>
            </a:r>
            <a:r>
              <a:rPr lang="x-none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 </a:t>
            </a: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</a:t>
            </a:r>
            <a:r>
              <a:rPr lang="x-none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arty oceny formalno-merytorycznej: Charakterystyka projektu,</a:t>
            </a:r>
            <a:endParaRPr lang="pl-PL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143000" lvl="2" indent="-22860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lphaLcParenR"/>
            </a:pPr>
            <a:r>
              <a:rPr lang="x-none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część </a:t>
            </a: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x-none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.II </a:t>
            </a: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</a:t>
            </a:r>
            <a:r>
              <a:rPr lang="x-none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arty oceny formalno-merytorycznej: Sposób realizacji projektu,</a:t>
            </a:r>
            <a:endParaRPr lang="pl-PL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143000" lvl="2" indent="-22860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lphaLcParenR"/>
            </a:pPr>
            <a:r>
              <a:rPr lang="x-none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część </a:t>
            </a: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x-none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.III </a:t>
            </a: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</a:t>
            </a:r>
            <a:r>
              <a:rPr lang="x-none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arty oceny formalno-merytorycznej: Potencjał i doświadczenie projektodawcy  (w tym partnerów),</a:t>
            </a:r>
            <a:endParaRPr lang="pl-PL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143000" lvl="2" indent="-22860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lphaLcParenR"/>
            </a:pPr>
            <a:r>
              <a:rPr lang="x-none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część </a:t>
            </a: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x-none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.IV </a:t>
            </a: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</a:t>
            </a:r>
            <a:r>
              <a:rPr lang="x-none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arty oceny formalno-merytorycznej: Budżet projektu.</a:t>
            </a:r>
            <a:endParaRPr lang="pl-PL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143000" lvl="2" indent="-22860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lphaLcParenR"/>
            </a:pPr>
            <a:endParaRPr lang="pl-PL" sz="1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44" indent="-28575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pl-PL" sz="1800" u="none" strike="noStrik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Każdorazowo, w każdej części </a:t>
            </a:r>
            <a:r>
              <a:rPr lang="x-none" sz="1800" u="none" strike="noStrik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Kar</a:t>
            </a:r>
            <a:r>
              <a:rPr lang="pl-PL" sz="1800" u="none" strike="noStrik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ty</a:t>
            </a:r>
            <a:r>
              <a:rPr lang="x-none" sz="1800" u="none" strike="noStrik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oceny formalno-merytorycznej</a:t>
            </a:r>
            <a:r>
              <a:rPr lang="pl-PL" sz="1800" u="none" strike="noStrik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oceniający uzasadnia ocenę kryterium ogólnego merytorycznego.</a:t>
            </a:r>
          </a:p>
          <a:p>
            <a:pPr marL="914400" lvl="2" indent="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pl-PL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Clr>
                <a:srgbClr val="002060"/>
              </a:buClr>
              <a:buNone/>
            </a:pPr>
            <a:endParaRPr lang="pl-PL" sz="1800" dirty="0">
              <a:latin typeface="+mn-lt"/>
            </a:endParaRPr>
          </a:p>
          <a:p>
            <a:pPr marL="0" indent="0">
              <a:spcAft>
                <a:spcPts val="600"/>
              </a:spcAft>
              <a:buClr>
                <a:srgbClr val="002060"/>
              </a:buClr>
              <a:buNone/>
            </a:pPr>
            <a:endParaRPr lang="pl-PL" sz="1800" dirty="0">
              <a:latin typeface="+mn-lt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60AC9CC-7D60-3E3E-2158-0669442D9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415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8D9802DD-77D5-A584-5B4F-1A4AAF31F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506" y="448591"/>
            <a:ext cx="11434195" cy="833076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altLang="pl-PL" sz="20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KRYTERIA OGÓLNE</a:t>
            </a:r>
            <a:br>
              <a:rPr lang="pl-PL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2000" dirty="0">
                <a:latin typeface="+mn-lt"/>
                <a:cs typeface="Arial" panose="020B0604020202020204" pitchFamily="34" charset="0"/>
              </a:rPr>
              <a:t>Kryteria merytoryczne</a:t>
            </a:r>
            <a:br>
              <a:rPr lang="pl-PL" sz="2000" dirty="0">
                <a:latin typeface="+mn-lt"/>
                <a:cs typeface="Arial" panose="020B0604020202020204" pitchFamily="34" charset="0"/>
              </a:rPr>
            </a:br>
            <a:r>
              <a:rPr lang="pl-PL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60AC9CC-7D60-3E3E-2158-0669442D9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C6C09CA-6801-66DA-4F52-8B4FE666D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9635" y="1340467"/>
            <a:ext cx="9852729" cy="3958954"/>
          </a:xfrm>
        </p:spPr>
        <p:txBody>
          <a:bodyPr>
            <a:noAutofit/>
          </a:bodyPr>
          <a:lstStyle/>
          <a:p>
            <a:pPr marL="457200" indent="-457200" algn="just">
              <a:spcBef>
                <a:spcPct val="0"/>
              </a:spcBef>
              <a:spcAft>
                <a:spcPts val="600"/>
              </a:spcAft>
              <a:buClrTx/>
              <a:buFont typeface="+mj-lt"/>
              <a:buAutoNum type="arabicPeriod"/>
              <a:defRPr/>
            </a:pPr>
            <a:r>
              <a:rPr lang="pl-PL" sz="1800" dirty="0">
                <a:latin typeface="+mn-lt"/>
                <a:cs typeface="Arial" panose="020B0604020202020204" pitchFamily="34" charset="0"/>
              </a:rPr>
              <a:t>Adekwatność</a:t>
            </a:r>
            <a:r>
              <a:rPr lang="pl-PL" sz="1800" b="1" dirty="0">
                <a:latin typeface="+mn-lt"/>
                <a:cs typeface="Arial" panose="020B0604020202020204" pitchFamily="34" charset="0"/>
              </a:rPr>
              <a:t> celu </a:t>
            </a:r>
            <a:r>
              <a:rPr lang="pl-PL" sz="1800" dirty="0">
                <a:latin typeface="+mn-lt"/>
                <a:cs typeface="Arial" panose="020B0604020202020204" pitchFamily="34" charset="0"/>
              </a:rPr>
              <a:t>głównego projektu do celu szczegółowego wskazanego w Programie Fundusze Europejskie dla Lubelskiego 2021-2027 oraz opisanych w nim problemów.</a:t>
            </a:r>
          </a:p>
          <a:p>
            <a:pPr marL="457200" indent="-457200" algn="just">
              <a:spcBef>
                <a:spcPct val="0"/>
              </a:spcBef>
              <a:spcAft>
                <a:spcPts val="600"/>
              </a:spcAft>
              <a:buClrTx/>
              <a:buFont typeface="+mj-lt"/>
              <a:buAutoNum type="arabicPeriod"/>
              <a:defRPr/>
            </a:pPr>
            <a:r>
              <a:rPr lang="pl-PL" sz="1800" dirty="0">
                <a:latin typeface="+mn-lt"/>
                <a:cs typeface="Arial" panose="020B0604020202020204" pitchFamily="34" charset="0"/>
              </a:rPr>
              <a:t>Prawidłowość opisu </a:t>
            </a:r>
            <a:r>
              <a:rPr lang="pl-PL" sz="1800" b="1" dirty="0">
                <a:latin typeface="+mn-lt"/>
                <a:cs typeface="Arial" panose="020B0604020202020204" pitchFamily="34" charset="0"/>
              </a:rPr>
              <a:t>grupy docelowej</a:t>
            </a:r>
            <a:r>
              <a:rPr lang="pl-PL" sz="1800" dirty="0">
                <a:latin typeface="+mn-lt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spcBef>
                <a:spcPct val="0"/>
              </a:spcBef>
              <a:spcAft>
                <a:spcPts val="600"/>
              </a:spcAft>
              <a:buClrTx/>
              <a:buFont typeface="+mj-lt"/>
              <a:buAutoNum type="arabicPeriod"/>
              <a:defRPr/>
            </a:pPr>
            <a:r>
              <a:rPr lang="pl-PL" sz="1800" dirty="0">
                <a:highlight>
                  <a:srgbClr val="C0C0C0"/>
                </a:highlight>
                <a:latin typeface="+mn-lt"/>
                <a:cs typeface="Arial" panose="020B0604020202020204" pitchFamily="34" charset="0"/>
              </a:rPr>
              <a:t>Trafność doboru i opisu </a:t>
            </a:r>
            <a:r>
              <a:rPr lang="pl-PL" sz="1800" b="1" dirty="0">
                <a:highlight>
                  <a:srgbClr val="C0C0C0"/>
                </a:highlight>
                <a:latin typeface="+mn-lt"/>
                <a:cs typeface="Arial" panose="020B0604020202020204" pitchFamily="34" charset="0"/>
              </a:rPr>
              <a:t>zadań</a:t>
            </a:r>
            <a:r>
              <a:rPr lang="pl-PL" sz="1800" dirty="0">
                <a:highlight>
                  <a:srgbClr val="C0C0C0"/>
                </a:highlight>
                <a:latin typeface="+mn-lt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spcBef>
                <a:spcPct val="0"/>
              </a:spcBef>
              <a:spcAft>
                <a:spcPts val="600"/>
              </a:spcAft>
              <a:buClrTx/>
              <a:buFont typeface="+mj-lt"/>
              <a:buAutoNum type="arabicPeriod"/>
              <a:defRPr/>
            </a:pPr>
            <a:r>
              <a:rPr lang="pl-PL" sz="1800" dirty="0">
                <a:highlight>
                  <a:srgbClr val="C0C0C0"/>
                </a:highlight>
                <a:latin typeface="+mn-lt"/>
                <a:cs typeface="Arial" panose="020B0604020202020204" pitchFamily="34" charset="0"/>
              </a:rPr>
              <a:t>Racjonalność </a:t>
            </a:r>
            <a:r>
              <a:rPr lang="pl-PL" sz="1800" b="1" dirty="0">
                <a:highlight>
                  <a:srgbClr val="C0C0C0"/>
                </a:highlight>
                <a:latin typeface="+mn-lt"/>
                <a:cs typeface="Arial" panose="020B0604020202020204" pitchFamily="34" charset="0"/>
              </a:rPr>
              <a:t>harmonogramu</a:t>
            </a:r>
            <a:r>
              <a:rPr lang="pl-PL" sz="1800" dirty="0">
                <a:highlight>
                  <a:srgbClr val="C0C0C0"/>
                </a:highlight>
                <a:latin typeface="+mn-lt"/>
                <a:cs typeface="Arial" panose="020B0604020202020204" pitchFamily="34" charset="0"/>
              </a:rPr>
              <a:t> realizacji projektu.</a:t>
            </a:r>
          </a:p>
          <a:p>
            <a:pPr marL="457200" indent="-457200" algn="just">
              <a:spcBef>
                <a:spcPct val="0"/>
              </a:spcBef>
              <a:spcAft>
                <a:spcPts val="600"/>
              </a:spcAft>
              <a:buClrTx/>
              <a:buFont typeface="+mj-lt"/>
              <a:buAutoNum type="arabicPeriod"/>
              <a:defRPr/>
            </a:pPr>
            <a:r>
              <a:rPr lang="pl-PL" sz="1800" dirty="0">
                <a:highlight>
                  <a:srgbClr val="C0C0C0"/>
                </a:highlight>
                <a:latin typeface="+mn-lt"/>
                <a:cs typeface="Arial" panose="020B0604020202020204" pitchFamily="34" charset="0"/>
              </a:rPr>
              <a:t>Prawidłowość założonych </a:t>
            </a:r>
            <a:r>
              <a:rPr lang="pl-PL" sz="1800" b="1" dirty="0">
                <a:highlight>
                  <a:srgbClr val="C0C0C0"/>
                </a:highlight>
                <a:latin typeface="+mn-lt"/>
                <a:cs typeface="Arial" panose="020B0604020202020204" pitchFamily="34" charset="0"/>
              </a:rPr>
              <a:t>wskaźników</a:t>
            </a:r>
            <a:r>
              <a:rPr lang="pl-PL" sz="1800" dirty="0">
                <a:highlight>
                  <a:srgbClr val="C0C0C0"/>
                </a:highlight>
                <a:latin typeface="+mn-lt"/>
                <a:cs typeface="Arial" panose="020B0604020202020204" pitchFamily="34" charset="0"/>
              </a:rPr>
              <a:t> i trwałość rezultatów</a:t>
            </a:r>
            <a:r>
              <a:rPr lang="pl-PL" sz="1800" dirty="0">
                <a:latin typeface="+mn-lt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spcBef>
                <a:spcPct val="0"/>
              </a:spcBef>
              <a:spcAft>
                <a:spcPts val="600"/>
              </a:spcAft>
              <a:buClrTx/>
              <a:buFont typeface="+mj-lt"/>
              <a:buAutoNum type="arabicPeriod"/>
              <a:defRPr/>
            </a:pPr>
            <a:r>
              <a:rPr lang="pl-PL" sz="1800" dirty="0">
                <a:latin typeface="+mn-lt"/>
                <a:cs typeface="Arial" panose="020B0604020202020204" pitchFamily="34" charset="0"/>
              </a:rPr>
              <a:t>Prawidłowość opisu </a:t>
            </a:r>
            <a:r>
              <a:rPr lang="pl-PL" sz="1800" b="1" dirty="0">
                <a:latin typeface="+mn-lt"/>
                <a:cs typeface="Arial" panose="020B0604020202020204" pitchFamily="34" charset="0"/>
              </a:rPr>
              <a:t>ryzyka</a:t>
            </a:r>
            <a:r>
              <a:rPr lang="pl-PL" sz="1800" dirty="0">
                <a:latin typeface="+mn-lt"/>
                <a:cs typeface="Arial" panose="020B0604020202020204" pitchFamily="34" charset="0"/>
              </a:rPr>
              <a:t> w projekcie.</a:t>
            </a:r>
          </a:p>
          <a:p>
            <a:pPr marL="457200" indent="-457200" algn="just">
              <a:spcBef>
                <a:spcPct val="0"/>
              </a:spcBef>
              <a:spcAft>
                <a:spcPts val="600"/>
              </a:spcAft>
              <a:buClrTx/>
              <a:buFont typeface="+mj-lt"/>
              <a:buAutoNum type="arabicPeriod"/>
              <a:defRPr/>
            </a:pPr>
            <a:r>
              <a:rPr lang="pl-PL" sz="1800" dirty="0">
                <a:latin typeface="+mn-lt"/>
                <a:cs typeface="Arial" panose="020B0604020202020204" pitchFamily="34" charset="0"/>
              </a:rPr>
              <a:t>Efektywność sposobu </a:t>
            </a:r>
            <a:r>
              <a:rPr lang="pl-PL" sz="1800" b="1" dirty="0">
                <a:latin typeface="+mn-lt"/>
                <a:cs typeface="Arial" panose="020B0604020202020204" pitchFamily="34" charset="0"/>
              </a:rPr>
              <a:t>zarządzania</a:t>
            </a:r>
            <a:r>
              <a:rPr lang="pl-PL" sz="1800" dirty="0">
                <a:latin typeface="+mn-lt"/>
                <a:cs typeface="Arial" panose="020B0604020202020204" pitchFamily="34" charset="0"/>
              </a:rPr>
              <a:t> projektem.</a:t>
            </a:r>
          </a:p>
          <a:p>
            <a:pPr marL="457200" indent="-457200" algn="just">
              <a:spcBef>
                <a:spcPct val="0"/>
              </a:spcBef>
              <a:spcAft>
                <a:spcPts val="600"/>
              </a:spcAft>
              <a:buClrTx/>
              <a:buFont typeface="+mj-lt"/>
              <a:buAutoNum type="arabicPeriod"/>
              <a:defRPr/>
            </a:pPr>
            <a:r>
              <a:rPr lang="pl-PL" sz="1800" b="1" dirty="0">
                <a:latin typeface="+mn-lt"/>
                <a:cs typeface="Arial" panose="020B0604020202020204" pitchFamily="34" charset="0"/>
              </a:rPr>
              <a:t>Doświadczenie</a:t>
            </a:r>
            <a:r>
              <a:rPr lang="pl-PL" sz="1800" dirty="0">
                <a:latin typeface="+mn-lt"/>
                <a:cs typeface="Arial" panose="020B0604020202020204" pitchFamily="34" charset="0"/>
              </a:rPr>
              <a:t> wnioskodawcy i partner-ów (o ile dotyczy).</a:t>
            </a:r>
          </a:p>
          <a:p>
            <a:pPr marL="457200" indent="-457200" algn="just">
              <a:spcBef>
                <a:spcPct val="0"/>
              </a:spcBef>
              <a:spcAft>
                <a:spcPts val="600"/>
              </a:spcAft>
              <a:buClrTx/>
              <a:buFont typeface="+mj-lt"/>
              <a:buAutoNum type="arabicPeriod"/>
              <a:defRPr/>
            </a:pPr>
            <a:r>
              <a:rPr lang="pl-PL" sz="1800" b="1" dirty="0">
                <a:latin typeface="+mn-lt"/>
                <a:cs typeface="Arial" panose="020B0604020202020204" pitchFamily="34" charset="0"/>
              </a:rPr>
              <a:t>Potencjał</a:t>
            </a:r>
            <a:r>
              <a:rPr lang="pl-PL" sz="1800" dirty="0">
                <a:latin typeface="+mn-lt"/>
                <a:cs typeface="Arial" panose="020B0604020202020204" pitchFamily="34" charset="0"/>
              </a:rPr>
              <a:t> wnioskodawcy i partnerów (o ile dotyczy).</a:t>
            </a:r>
          </a:p>
          <a:p>
            <a:pPr marL="457200" indent="-457200" algn="just">
              <a:spcBef>
                <a:spcPct val="0"/>
              </a:spcBef>
              <a:spcAft>
                <a:spcPts val="600"/>
              </a:spcAft>
              <a:buClrTx/>
              <a:buFont typeface="+mj-lt"/>
              <a:buAutoNum type="arabicPeriod"/>
              <a:defRPr/>
            </a:pPr>
            <a:r>
              <a:rPr lang="pl-PL" sz="1800" b="1" dirty="0">
                <a:highlight>
                  <a:srgbClr val="C0C0C0"/>
                </a:highlight>
                <a:latin typeface="+mn-lt"/>
                <a:cs typeface="Arial" panose="020B0604020202020204" pitchFamily="34" charset="0"/>
              </a:rPr>
              <a:t>Kwalifikowalność </a:t>
            </a:r>
            <a:r>
              <a:rPr lang="pl-PL" sz="1800" dirty="0">
                <a:highlight>
                  <a:srgbClr val="C0C0C0"/>
                </a:highlight>
                <a:latin typeface="+mn-lt"/>
                <a:cs typeface="Arial" panose="020B0604020202020204" pitchFamily="34" charset="0"/>
              </a:rPr>
              <a:t>wydatków.</a:t>
            </a:r>
          </a:p>
          <a:p>
            <a:pPr marL="457200" indent="-457200" algn="just">
              <a:spcBef>
                <a:spcPct val="0"/>
              </a:spcBef>
              <a:spcAft>
                <a:spcPts val="600"/>
              </a:spcAft>
              <a:buClrTx/>
              <a:buFont typeface="+mj-lt"/>
              <a:buAutoNum type="arabicPeriod"/>
              <a:defRPr/>
            </a:pPr>
            <a:r>
              <a:rPr lang="pl-PL" sz="1800" b="1" dirty="0">
                <a:highlight>
                  <a:srgbClr val="C0C0C0"/>
                </a:highlight>
                <a:latin typeface="+mn-lt"/>
                <a:cs typeface="Arial" panose="020B0604020202020204" pitchFamily="34" charset="0"/>
              </a:rPr>
              <a:t>Efektywność</a:t>
            </a:r>
            <a:r>
              <a:rPr lang="pl-PL" sz="1800" dirty="0">
                <a:highlight>
                  <a:srgbClr val="C0C0C0"/>
                </a:highlight>
                <a:latin typeface="+mn-lt"/>
                <a:cs typeface="Arial" panose="020B0604020202020204" pitchFamily="34" charset="0"/>
              </a:rPr>
              <a:t> wydatków.</a:t>
            </a:r>
          </a:p>
          <a:p>
            <a:pPr marL="457200" indent="-457200" algn="just">
              <a:spcBef>
                <a:spcPct val="0"/>
              </a:spcBef>
              <a:spcAft>
                <a:spcPts val="600"/>
              </a:spcAft>
              <a:buClrTx/>
              <a:buFont typeface="+mj-lt"/>
              <a:buAutoNum type="arabicPeriod"/>
              <a:defRPr/>
            </a:pPr>
            <a:r>
              <a:rPr lang="pl-PL" sz="1800" dirty="0">
                <a:highlight>
                  <a:srgbClr val="C0C0C0"/>
                </a:highlight>
                <a:latin typeface="+mn-lt"/>
                <a:cs typeface="Arial" panose="020B0604020202020204" pitchFamily="34" charset="0"/>
              </a:rPr>
              <a:t>Prawidłowość sporządzenia </a:t>
            </a:r>
            <a:r>
              <a:rPr lang="pl-PL" sz="1800" b="1" dirty="0">
                <a:highlight>
                  <a:srgbClr val="C0C0C0"/>
                </a:highlight>
                <a:latin typeface="+mn-lt"/>
                <a:cs typeface="Arial" panose="020B0604020202020204" pitchFamily="34" charset="0"/>
              </a:rPr>
              <a:t>budżetu</a:t>
            </a:r>
            <a:r>
              <a:rPr lang="pl-PL" sz="1800" dirty="0">
                <a:latin typeface="+mn-lt"/>
                <a:cs typeface="Arial" panose="020B0604020202020204" pitchFamily="34" charset="0"/>
              </a:rPr>
              <a:t>.</a:t>
            </a:r>
          </a:p>
          <a:p>
            <a:pPr marL="342900" indent="-342900">
              <a:spcAft>
                <a:spcPts val="600"/>
              </a:spcAft>
              <a:buClrTx/>
              <a:buFont typeface="+mj-lt"/>
              <a:buAutoNum type="arabicPeriod"/>
            </a:pP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370106014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FCFF9B2A-B9EA-35DC-DEAB-E8FCD1AE5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635" y="459271"/>
            <a:ext cx="10189057" cy="979757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2000" dirty="0"/>
              <a:t>Negocjacje</a:t>
            </a:r>
            <a:br>
              <a:rPr lang="pl-PL" sz="2000" dirty="0"/>
            </a:br>
            <a:r>
              <a:rPr lang="pl-PL" sz="2000" dirty="0"/>
              <a:t>kryterium negocjacyjne</a:t>
            </a:r>
            <a:br>
              <a:rPr lang="pl-PL" sz="2000" dirty="0"/>
            </a:br>
            <a:endParaRPr lang="pl-PL" sz="2000" dirty="0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1D79F7C2-0D86-E326-0A1B-0804EF6090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9635" y="1563325"/>
            <a:ext cx="9852729" cy="4897041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Kryterium negocjacyjne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Projekt po negocjacjach: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Negocjacje zakończyły się wynikiem pozytywnym, tj.: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projekt po negocjacjach został prawidłowo poprawiony/uzupełniony w zakresie spełniania kryteriów obligatoryjnych w terminie określonym przez Instytucję Organizującej Nabór (o ile dotyczy) oraz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zostały udzielone informacje i wyjaśnienia wymagane podczas negocjacji lub spełnione zostały warunki określone przez oceniających podczas negocjacji   w terminie określonym przez Instytucję Organizującej Nabór (o ile dotyczy) oraz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 projektu nie wprowadzono innych nieuzgodnionych w ramach negocjacji zmian.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 defTabSz="91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ü"/>
              <a:defRPr/>
            </a:pP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Negocjacje prowadzone są </a:t>
            </a:r>
            <a:r>
              <a:rPr lang="pl-PL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drogą elektroniczną w SOWA EFS</a:t>
            </a: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pl-PL" sz="1800" dirty="0">
              <a:latin typeface="+mn-lt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60AC9CC-7D60-3E3E-2158-0669442D9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1038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FCFF9B2A-B9EA-35DC-DEAB-E8FCD1AE5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635" y="459271"/>
            <a:ext cx="10189057" cy="979757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2000" dirty="0"/>
              <a:t>Negocjacje</a:t>
            </a:r>
            <a:br>
              <a:rPr lang="pl-PL" sz="2000" dirty="0"/>
            </a:br>
            <a:br>
              <a:rPr lang="pl-PL" sz="2000" dirty="0"/>
            </a:br>
            <a:endParaRPr lang="pl-PL" sz="2000" dirty="0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1D79F7C2-0D86-E326-0A1B-0804EF6090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6576" y="2236634"/>
            <a:ext cx="7610808" cy="3306130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Negocjacje obejmują wszystkie kwestie wskazane przez oceniających w Kartach oceny formalno-merytorycznej związane z oceną kryteriów wyboru projektów. </a:t>
            </a:r>
            <a:r>
              <a:rPr lang="pl-PL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Warunki negocjacyjne mogą objąć dodatkowe ustalenia podjęte już w toku negocjacji. </a:t>
            </a: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 ustalaniu warunków negocjacyjnych może również uczestniczyć </a:t>
            </a:r>
            <a:r>
              <a:rPr lang="pl-PL" sz="18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Przewodniczący KOP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60AC9CC-7D60-3E3E-2158-0669442D9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56037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FCFF9B2A-B9EA-35DC-DEAB-E8FCD1AE5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635" y="459271"/>
            <a:ext cx="10189057" cy="979757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2000" dirty="0"/>
              <a:t>Negocjacje</a:t>
            </a:r>
            <a:br>
              <a:rPr lang="pl-PL" sz="2000" dirty="0"/>
            </a:br>
            <a:br>
              <a:rPr lang="pl-PL" sz="2000" dirty="0"/>
            </a:br>
            <a:endParaRPr lang="pl-PL" sz="2000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60AC9CC-7D60-3E3E-2158-0669442D9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  <p:sp>
        <p:nvSpPr>
          <p:cNvPr id="5" name="Prostokąt: zaokrąglone rogi 4">
            <a:extLst>
              <a:ext uri="{FF2B5EF4-FFF2-40B4-BE49-F238E27FC236}">
                <a16:creationId xmlns:a16="http://schemas.microsoft.com/office/drawing/2014/main" id="{7CA73601-16FA-816D-055A-1A73FE018D84}"/>
              </a:ext>
            </a:extLst>
          </p:cNvPr>
          <p:cNvSpPr/>
          <p:nvPr/>
        </p:nvSpPr>
        <p:spPr>
          <a:xfrm>
            <a:off x="673658" y="1330516"/>
            <a:ext cx="7787296" cy="68032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DA580BD5-33BE-609A-CF65-DCF447C36BA2}"/>
              </a:ext>
            </a:extLst>
          </p:cNvPr>
          <p:cNvSpPr txBox="1"/>
          <p:nvPr/>
        </p:nvSpPr>
        <p:spPr>
          <a:xfrm>
            <a:off x="1510940" y="1456317"/>
            <a:ext cx="6950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Wysłanie informacji o zakwalifikowaniu projektu do negocjacji</a:t>
            </a:r>
          </a:p>
        </p:txBody>
      </p:sp>
      <p:sp>
        <p:nvSpPr>
          <p:cNvPr id="9" name="Prostokąt: zaokrąglone rogi 8">
            <a:extLst>
              <a:ext uri="{FF2B5EF4-FFF2-40B4-BE49-F238E27FC236}">
                <a16:creationId xmlns:a16="http://schemas.microsoft.com/office/drawing/2014/main" id="{A1E384B8-E87D-78BC-2F93-7E02DD15EF68}"/>
              </a:ext>
            </a:extLst>
          </p:cNvPr>
          <p:cNvSpPr/>
          <p:nvPr/>
        </p:nvSpPr>
        <p:spPr>
          <a:xfrm>
            <a:off x="5266061" y="2175165"/>
            <a:ext cx="4704203" cy="81416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66867A14-0E6F-D8BC-8605-7978924D2C2B}"/>
              </a:ext>
            </a:extLst>
          </p:cNvPr>
          <p:cNvSpPr txBox="1"/>
          <p:nvPr/>
        </p:nvSpPr>
        <p:spPr>
          <a:xfrm>
            <a:off x="5244028" y="2252627"/>
            <a:ext cx="5183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Wnioskodawca przesyła wyjaśnienia </a:t>
            </a: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dotyczące kwestii skierowanych do negocjacji</a:t>
            </a:r>
          </a:p>
        </p:txBody>
      </p:sp>
      <p:sp>
        <p:nvSpPr>
          <p:cNvPr id="11" name="Prostokąt: zaokrąglone rogi 10">
            <a:extLst>
              <a:ext uri="{FF2B5EF4-FFF2-40B4-BE49-F238E27FC236}">
                <a16:creationId xmlns:a16="http://schemas.microsoft.com/office/drawing/2014/main" id="{CA319CA3-A243-98D9-566A-AA9CEBD8676C}"/>
              </a:ext>
            </a:extLst>
          </p:cNvPr>
          <p:cNvSpPr/>
          <p:nvPr/>
        </p:nvSpPr>
        <p:spPr>
          <a:xfrm>
            <a:off x="5266062" y="3144833"/>
            <a:ext cx="4704202" cy="7238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F84DD52C-49C3-6F45-B4D6-430042CE2F61}"/>
              </a:ext>
            </a:extLst>
          </p:cNvPr>
          <p:cNvSpPr txBox="1"/>
          <p:nvPr/>
        </p:nvSpPr>
        <p:spPr>
          <a:xfrm>
            <a:off x="5566127" y="3140740"/>
            <a:ext cx="4194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ION odnosi się do przedstawionych wyjaśnień -&gt; ostateczny zakres korekt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DC1F5100-11A0-12C5-9D65-E6039494707B}"/>
              </a:ext>
            </a:extLst>
          </p:cNvPr>
          <p:cNvSpPr txBox="1"/>
          <p:nvPr/>
        </p:nvSpPr>
        <p:spPr>
          <a:xfrm>
            <a:off x="965115" y="4342162"/>
            <a:ext cx="4389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Złożenie skorygowanego wniosku</a:t>
            </a:r>
          </a:p>
        </p:txBody>
      </p:sp>
      <p:sp>
        <p:nvSpPr>
          <p:cNvPr id="14" name="Prostokąt: zaokrąglone rogi 13">
            <a:extLst>
              <a:ext uri="{FF2B5EF4-FFF2-40B4-BE49-F238E27FC236}">
                <a16:creationId xmlns:a16="http://schemas.microsoft.com/office/drawing/2014/main" id="{9CC57D94-5D51-4974-3CCB-F94D3175F22D}"/>
              </a:ext>
            </a:extLst>
          </p:cNvPr>
          <p:cNvSpPr/>
          <p:nvPr/>
        </p:nvSpPr>
        <p:spPr>
          <a:xfrm>
            <a:off x="673658" y="4186663"/>
            <a:ext cx="4019528" cy="68032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rostokąt: zaokrąglone rogi 14">
            <a:extLst>
              <a:ext uri="{FF2B5EF4-FFF2-40B4-BE49-F238E27FC236}">
                <a16:creationId xmlns:a16="http://schemas.microsoft.com/office/drawing/2014/main" id="{71A5EACD-3E12-D435-DACD-302C0DB7BF53}"/>
              </a:ext>
            </a:extLst>
          </p:cNvPr>
          <p:cNvSpPr/>
          <p:nvPr/>
        </p:nvSpPr>
        <p:spPr>
          <a:xfrm>
            <a:off x="673658" y="5061518"/>
            <a:ext cx="4019528" cy="68032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3396DC27-39DB-83C1-22ED-2BB4100D3628}"/>
              </a:ext>
            </a:extLst>
          </p:cNvPr>
          <p:cNvSpPr txBox="1"/>
          <p:nvPr/>
        </p:nvSpPr>
        <p:spPr>
          <a:xfrm>
            <a:off x="965115" y="5217017"/>
            <a:ext cx="4389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Ocena kryterium negocjacyjnego</a:t>
            </a:r>
          </a:p>
        </p:txBody>
      </p:sp>
      <p:sp>
        <p:nvSpPr>
          <p:cNvPr id="17" name="Strzałka: w dół 16">
            <a:extLst>
              <a:ext uri="{FF2B5EF4-FFF2-40B4-BE49-F238E27FC236}">
                <a16:creationId xmlns:a16="http://schemas.microsoft.com/office/drawing/2014/main" id="{C5C91283-FC90-8327-512D-C6F7636A660E}"/>
              </a:ext>
            </a:extLst>
          </p:cNvPr>
          <p:cNvSpPr/>
          <p:nvPr/>
        </p:nvSpPr>
        <p:spPr>
          <a:xfrm>
            <a:off x="1972019" y="2010845"/>
            <a:ext cx="264405" cy="21758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Strzałka: w dół 17">
            <a:extLst>
              <a:ext uri="{FF2B5EF4-FFF2-40B4-BE49-F238E27FC236}">
                <a16:creationId xmlns:a16="http://schemas.microsoft.com/office/drawing/2014/main" id="{F0A1FADA-2674-16EE-FD76-5B31C9CC9239}"/>
              </a:ext>
            </a:extLst>
          </p:cNvPr>
          <p:cNvSpPr/>
          <p:nvPr/>
        </p:nvSpPr>
        <p:spPr>
          <a:xfrm>
            <a:off x="1972019" y="4866992"/>
            <a:ext cx="165253" cy="3205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Strzałka: w dół 18">
            <a:extLst>
              <a:ext uri="{FF2B5EF4-FFF2-40B4-BE49-F238E27FC236}">
                <a16:creationId xmlns:a16="http://schemas.microsoft.com/office/drawing/2014/main" id="{D90B48C8-0E45-DE71-E518-D9CE6A671F22}"/>
              </a:ext>
            </a:extLst>
          </p:cNvPr>
          <p:cNvSpPr/>
          <p:nvPr/>
        </p:nvSpPr>
        <p:spPr>
          <a:xfrm>
            <a:off x="6726925" y="2020175"/>
            <a:ext cx="169634" cy="2541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Strzałka: w dół 19">
            <a:extLst>
              <a:ext uri="{FF2B5EF4-FFF2-40B4-BE49-F238E27FC236}">
                <a16:creationId xmlns:a16="http://schemas.microsoft.com/office/drawing/2014/main" id="{924228A6-692D-C26F-9F6B-1C67127B82FA}"/>
              </a:ext>
            </a:extLst>
          </p:cNvPr>
          <p:cNvSpPr/>
          <p:nvPr/>
        </p:nvSpPr>
        <p:spPr>
          <a:xfrm>
            <a:off x="6709691" y="2979552"/>
            <a:ext cx="169634" cy="2541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23" name="Łącznik prosty ze strzałką 22">
            <a:extLst>
              <a:ext uri="{FF2B5EF4-FFF2-40B4-BE49-F238E27FC236}">
                <a16:creationId xmlns:a16="http://schemas.microsoft.com/office/drawing/2014/main" id="{664C8E87-B810-4C89-DA2D-FE1D2E36045A}"/>
              </a:ext>
            </a:extLst>
          </p:cNvPr>
          <p:cNvCxnSpPr>
            <a:cxnSpLocks/>
          </p:cNvCxnSpPr>
          <p:nvPr/>
        </p:nvCxnSpPr>
        <p:spPr>
          <a:xfrm flipH="1">
            <a:off x="4313918" y="3614846"/>
            <a:ext cx="1040279" cy="522250"/>
          </a:xfrm>
          <a:prstGeom prst="straightConnector1">
            <a:avLst/>
          </a:prstGeom>
          <a:ln w="698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CBB6B149-5538-773B-AC83-528E44E4F810}"/>
              </a:ext>
            </a:extLst>
          </p:cNvPr>
          <p:cNvSpPr txBox="1"/>
          <p:nvPr/>
        </p:nvSpPr>
        <p:spPr>
          <a:xfrm>
            <a:off x="10289754" y="1330516"/>
            <a:ext cx="18497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>
                <a:latin typeface="Arial" panose="020B0604020202020204" pitchFamily="34" charset="0"/>
                <a:cs typeface="Arial" panose="020B0604020202020204" pitchFamily="34" charset="0"/>
              </a:rPr>
              <a:t>14 dni 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od zatwierdzenia wyników</a:t>
            </a:r>
          </a:p>
        </p:txBody>
      </p:sp>
      <p:sp>
        <p:nvSpPr>
          <p:cNvPr id="27" name="pole tekstowe 26">
            <a:extLst>
              <a:ext uri="{FF2B5EF4-FFF2-40B4-BE49-F238E27FC236}">
                <a16:creationId xmlns:a16="http://schemas.microsoft.com/office/drawing/2014/main" id="{13EFEA7A-7167-A363-6C7E-6B2C5C006590}"/>
              </a:ext>
            </a:extLst>
          </p:cNvPr>
          <p:cNvSpPr txBox="1"/>
          <p:nvPr/>
        </p:nvSpPr>
        <p:spPr>
          <a:xfrm>
            <a:off x="10256703" y="2274345"/>
            <a:ext cx="1882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>
                <a:latin typeface="Arial" panose="020B0604020202020204" pitchFamily="34" charset="0"/>
                <a:cs typeface="Arial" panose="020B0604020202020204" pitchFamily="34" charset="0"/>
              </a:rPr>
              <a:t>7 dni 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od przekazania informacji</a:t>
            </a:r>
          </a:p>
        </p:txBody>
      </p:sp>
      <p:sp>
        <p:nvSpPr>
          <p:cNvPr id="30" name="pole tekstowe 29">
            <a:extLst>
              <a:ext uri="{FF2B5EF4-FFF2-40B4-BE49-F238E27FC236}">
                <a16:creationId xmlns:a16="http://schemas.microsoft.com/office/drawing/2014/main" id="{F9D951CC-681E-DF99-873F-33491951CA2C}"/>
              </a:ext>
            </a:extLst>
          </p:cNvPr>
          <p:cNvSpPr txBox="1"/>
          <p:nvPr/>
        </p:nvSpPr>
        <p:spPr>
          <a:xfrm>
            <a:off x="10256702" y="3233722"/>
            <a:ext cx="17296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>
                <a:latin typeface="Arial" panose="020B0604020202020204" pitchFamily="34" charset="0"/>
                <a:cs typeface="Arial" panose="020B0604020202020204" pitchFamily="34" charset="0"/>
              </a:rPr>
              <a:t>7 dni 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od wpływu wyjaśnień</a:t>
            </a:r>
          </a:p>
        </p:txBody>
      </p:sp>
      <p:sp>
        <p:nvSpPr>
          <p:cNvPr id="31" name="pole tekstowe 30">
            <a:extLst>
              <a:ext uri="{FF2B5EF4-FFF2-40B4-BE49-F238E27FC236}">
                <a16:creationId xmlns:a16="http://schemas.microsoft.com/office/drawing/2014/main" id="{DE279054-3D35-059B-9BD5-D88385EAFF50}"/>
              </a:ext>
            </a:extLst>
          </p:cNvPr>
          <p:cNvSpPr txBox="1"/>
          <p:nvPr/>
        </p:nvSpPr>
        <p:spPr>
          <a:xfrm>
            <a:off x="10256702" y="4106094"/>
            <a:ext cx="18827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>
                <a:latin typeface="Arial" panose="020B0604020202020204" pitchFamily="34" charset="0"/>
                <a:cs typeface="Arial" panose="020B0604020202020204" pitchFamily="34" charset="0"/>
              </a:rPr>
              <a:t>7 dni 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od przekazania wezwania</a:t>
            </a:r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ACF2346F-36C2-82D5-A91E-079C0C2F2979}"/>
              </a:ext>
            </a:extLst>
          </p:cNvPr>
          <p:cNvSpPr txBox="1"/>
          <p:nvPr/>
        </p:nvSpPr>
        <p:spPr>
          <a:xfrm>
            <a:off x="10289754" y="5004264"/>
            <a:ext cx="18827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niezwłocznie</a:t>
            </a:r>
          </a:p>
        </p:txBody>
      </p:sp>
    </p:spTree>
    <p:extLst>
      <p:ext uri="{BB962C8B-B14F-4D97-AF65-F5344CB8AC3E}">
        <p14:creationId xmlns:p14="http://schemas.microsoft.com/office/powerpoint/2010/main" val="33757233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FCFF9B2A-B9EA-35DC-DEAB-E8FCD1AE5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635" y="459271"/>
            <a:ext cx="10189057" cy="979757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2000" dirty="0"/>
              <a:t>Negocjacje</a:t>
            </a:r>
            <a:br>
              <a:rPr lang="pl-PL" sz="2000" dirty="0"/>
            </a:br>
            <a:br>
              <a:rPr lang="pl-PL" sz="2000" dirty="0"/>
            </a:br>
            <a:endParaRPr lang="pl-PL" sz="2000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60AC9CC-7D60-3E3E-2158-0669442D9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  <p:sp>
        <p:nvSpPr>
          <p:cNvPr id="5" name="Prostokąt: zaokrąglone rogi 4">
            <a:extLst>
              <a:ext uri="{FF2B5EF4-FFF2-40B4-BE49-F238E27FC236}">
                <a16:creationId xmlns:a16="http://schemas.microsoft.com/office/drawing/2014/main" id="{7CA73601-16FA-816D-055A-1A73FE018D84}"/>
              </a:ext>
            </a:extLst>
          </p:cNvPr>
          <p:cNvSpPr/>
          <p:nvPr/>
        </p:nvSpPr>
        <p:spPr>
          <a:xfrm>
            <a:off x="2993268" y="858983"/>
            <a:ext cx="6466901" cy="67694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DA580BD5-33BE-609A-CF65-DCF447C36BA2}"/>
              </a:ext>
            </a:extLst>
          </p:cNvPr>
          <p:cNvSpPr txBox="1"/>
          <p:nvPr/>
        </p:nvSpPr>
        <p:spPr>
          <a:xfrm>
            <a:off x="3306688" y="944979"/>
            <a:ext cx="6950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Weryfikacja przez członków KOP skorygowanego wniosku</a:t>
            </a:r>
          </a:p>
        </p:txBody>
      </p:sp>
      <p:sp>
        <p:nvSpPr>
          <p:cNvPr id="9" name="Prostokąt: zaokrąglone rogi 8">
            <a:extLst>
              <a:ext uri="{FF2B5EF4-FFF2-40B4-BE49-F238E27FC236}">
                <a16:creationId xmlns:a16="http://schemas.microsoft.com/office/drawing/2014/main" id="{A1E384B8-E87D-78BC-2F93-7E02DD15EF68}"/>
              </a:ext>
            </a:extLst>
          </p:cNvPr>
          <p:cNvSpPr/>
          <p:nvPr/>
        </p:nvSpPr>
        <p:spPr>
          <a:xfrm>
            <a:off x="3029461" y="1691933"/>
            <a:ext cx="6394514" cy="69513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66867A14-0E6F-D8BC-8605-7978924D2C2B}"/>
              </a:ext>
            </a:extLst>
          </p:cNvPr>
          <p:cNvSpPr txBox="1"/>
          <p:nvPr/>
        </p:nvSpPr>
        <p:spPr>
          <a:xfrm>
            <a:off x="3426246" y="1733071"/>
            <a:ext cx="5845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Czy wniosek posiada uchybienia, które nie zostały dostrzeżone na etapie oceny formalno-merytorycznej?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F84DD52C-49C3-6F45-B4D6-430042CE2F61}"/>
              </a:ext>
            </a:extLst>
          </p:cNvPr>
          <p:cNvSpPr txBox="1"/>
          <p:nvPr/>
        </p:nvSpPr>
        <p:spPr>
          <a:xfrm>
            <a:off x="3586094" y="2444861"/>
            <a:ext cx="878676" cy="382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TAK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DC1F5100-11A0-12C5-9D65-E6039494707B}"/>
              </a:ext>
            </a:extLst>
          </p:cNvPr>
          <p:cNvSpPr txBox="1"/>
          <p:nvPr/>
        </p:nvSpPr>
        <p:spPr>
          <a:xfrm>
            <a:off x="1299989" y="2978432"/>
            <a:ext cx="4572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Zwrot wniosku do oceny formalno-merytorycznej</a:t>
            </a:r>
          </a:p>
        </p:txBody>
      </p:sp>
      <p:sp>
        <p:nvSpPr>
          <p:cNvPr id="14" name="Prostokąt: zaokrąglone rogi 13">
            <a:extLst>
              <a:ext uri="{FF2B5EF4-FFF2-40B4-BE49-F238E27FC236}">
                <a16:creationId xmlns:a16="http://schemas.microsoft.com/office/drawing/2014/main" id="{9CC57D94-5D51-4974-3CCB-F94D3175F22D}"/>
              </a:ext>
            </a:extLst>
          </p:cNvPr>
          <p:cNvSpPr/>
          <p:nvPr/>
        </p:nvSpPr>
        <p:spPr>
          <a:xfrm>
            <a:off x="1087761" y="2944113"/>
            <a:ext cx="4019528" cy="69513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rostokąt: zaokrąglone rogi 14">
            <a:extLst>
              <a:ext uri="{FF2B5EF4-FFF2-40B4-BE49-F238E27FC236}">
                <a16:creationId xmlns:a16="http://schemas.microsoft.com/office/drawing/2014/main" id="{71A5EACD-3E12-D435-DACD-302C0DB7BF53}"/>
              </a:ext>
            </a:extLst>
          </p:cNvPr>
          <p:cNvSpPr/>
          <p:nvPr/>
        </p:nvSpPr>
        <p:spPr>
          <a:xfrm>
            <a:off x="1087761" y="4016847"/>
            <a:ext cx="4019528" cy="68032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3396DC27-39DB-83C1-22ED-2BB4100D3628}"/>
              </a:ext>
            </a:extLst>
          </p:cNvPr>
          <p:cNvSpPr txBox="1"/>
          <p:nvPr/>
        </p:nvSpPr>
        <p:spPr>
          <a:xfrm>
            <a:off x="1087761" y="4172346"/>
            <a:ext cx="4389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Ponowna ocena formalno-merytoryczna</a:t>
            </a:r>
          </a:p>
        </p:txBody>
      </p:sp>
      <p:sp>
        <p:nvSpPr>
          <p:cNvPr id="18" name="Strzałka: w dół 17">
            <a:extLst>
              <a:ext uri="{FF2B5EF4-FFF2-40B4-BE49-F238E27FC236}">
                <a16:creationId xmlns:a16="http://schemas.microsoft.com/office/drawing/2014/main" id="{F0A1FADA-2674-16EE-FD76-5B31C9CC9239}"/>
              </a:ext>
            </a:extLst>
          </p:cNvPr>
          <p:cNvSpPr/>
          <p:nvPr/>
        </p:nvSpPr>
        <p:spPr>
          <a:xfrm>
            <a:off x="3387695" y="3644317"/>
            <a:ext cx="165253" cy="3725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Strzałka: w dół 18">
            <a:extLst>
              <a:ext uri="{FF2B5EF4-FFF2-40B4-BE49-F238E27FC236}">
                <a16:creationId xmlns:a16="http://schemas.microsoft.com/office/drawing/2014/main" id="{D90B48C8-0E45-DE71-E518-D9CE6A671F22}"/>
              </a:ext>
            </a:extLst>
          </p:cNvPr>
          <p:cNvSpPr/>
          <p:nvPr/>
        </p:nvSpPr>
        <p:spPr>
          <a:xfrm>
            <a:off x="6155109" y="1421070"/>
            <a:ext cx="169634" cy="2541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6C5C6E91-D54D-109E-15BC-5DACCA0A0DDE}"/>
              </a:ext>
            </a:extLst>
          </p:cNvPr>
          <p:cNvSpPr txBox="1"/>
          <p:nvPr/>
        </p:nvSpPr>
        <p:spPr>
          <a:xfrm>
            <a:off x="9392041" y="3302904"/>
            <a:ext cx="806270" cy="382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NIE</a:t>
            </a:r>
          </a:p>
        </p:txBody>
      </p:sp>
      <p:sp>
        <p:nvSpPr>
          <p:cNvPr id="24" name="Prostokąt: zaokrąglone rogi 23">
            <a:extLst>
              <a:ext uri="{FF2B5EF4-FFF2-40B4-BE49-F238E27FC236}">
                <a16:creationId xmlns:a16="http://schemas.microsoft.com/office/drawing/2014/main" id="{571280A5-DFA4-7829-72A8-A26E823447F6}"/>
              </a:ext>
            </a:extLst>
          </p:cNvPr>
          <p:cNvSpPr/>
          <p:nvPr/>
        </p:nvSpPr>
        <p:spPr>
          <a:xfrm>
            <a:off x="6324742" y="2923690"/>
            <a:ext cx="4920693" cy="41374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5" name="pole tekstowe 24">
            <a:extLst>
              <a:ext uri="{FF2B5EF4-FFF2-40B4-BE49-F238E27FC236}">
                <a16:creationId xmlns:a16="http://schemas.microsoft.com/office/drawing/2014/main" id="{B8965781-DF9F-0C58-E540-A23711C0B971}"/>
              </a:ext>
            </a:extLst>
          </p:cNvPr>
          <p:cNvSpPr txBox="1"/>
          <p:nvPr/>
        </p:nvSpPr>
        <p:spPr>
          <a:xfrm>
            <a:off x="6411265" y="2966971"/>
            <a:ext cx="4803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Czy wniosek spełnia kryterium negocjacyjne</a:t>
            </a:r>
            <a:r>
              <a:rPr lang="pl-PL" dirty="0"/>
              <a:t>?</a:t>
            </a:r>
          </a:p>
        </p:txBody>
      </p:sp>
      <p:sp>
        <p:nvSpPr>
          <p:cNvPr id="28" name="Prostokąt: zaokrąglone rogi 27">
            <a:extLst>
              <a:ext uri="{FF2B5EF4-FFF2-40B4-BE49-F238E27FC236}">
                <a16:creationId xmlns:a16="http://schemas.microsoft.com/office/drawing/2014/main" id="{B5605FE0-E344-FDE1-39CD-326C72E55F00}"/>
              </a:ext>
            </a:extLst>
          </p:cNvPr>
          <p:cNvSpPr/>
          <p:nvPr/>
        </p:nvSpPr>
        <p:spPr>
          <a:xfrm>
            <a:off x="6375918" y="3586900"/>
            <a:ext cx="1885682" cy="52587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9" name="pole tekstowe 28">
            <a:extLst>
              <a:ext uri="{FF2B5EF4-FFF2-40B4-BE49-F238E27FC236}">
                <a16:creationId xmlns:a16="http://schemas.microsoft.com/office/drawing/2014/main" id="{FC598DB5-419A-8C36-3FE3-9F4851C54650}"/>
              </a:ext>
            </a:extLst>
          </p:cNvPr>
          <p:cNvSpPr txBox="1"/>
          <p:nvPr/>
        </p:nvSpPr>
        <p:spPr>
          <a:xfrm>
            <a:off x="7382924" y="3305679"/>
            <a:ext cx="878676" cy="382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TAK</a:t>
            </a:r>
          </a:p>
        </p:txBody>
      </p:sp>
      <p:sp>
        <p:nvSpPr>
          <p:cNvPr id="33" name="Prostokąt: zaokrąglone rogi 32">
            <a:extLst>
              <a:ext uri="{FF2B5EF4-FFF2-40B4-BE49-F238E27FC236}">
                <a16:creationId xmlns:a16="http://schemas.microsoft.com/office/drawing/2014/main" id="{71DB306D-B589-7209-CEA6-D0AAE7915550}"/>
              </a:ext>
            </a:extLst>
          </p:cNvPr>
          <p:cNvSpPr/>
          <p:nvPr/>
        </p:nvSpPr>
        <p:spPr>
          <a:xfrm>
            <a:off x="8653650" y="3608794"/>
            <a:ext cx="2584428" cy="52587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4" name="pole tekstowe 33">
            <a:extLst>
              <a:ext uri="{FF2B5EF4-FFF2-40B4-BE49-F238E27FC236}">
                <a16:creationId xmlns:a16="http://schemas.microsoft.com/office/drawing/2014/main" id="{6DD20D8D-5194-6FD4-8CD7-35875E559FAE}"/>
              </a:ext>
            </a:extLst>
          </p:cNvPr>
          <p:cNvSpPr txBox="1"/>
          <p:nvPr/>
        </p:nvSpPr>
        <p:spPr>
          <a:xfrm>
            <a:off x="6821628" y="2503515"/>
            <a:ext cx="878676" cy="382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NIE</a:t>
            </a:r>
          </a:p>
        </p:txBody>
      </p:sp>
      <p:sp>
        <p:nvSpPr>
          <p:cNvPr id="36" name="pole tekstowe 35">
            <a:extLst>
              <a:ext uri="{FF2B5EF4-FFF2-40B4-BE49-F238E27FC236}">
                <a16:creationId xmlns:a16="http://schemas.microsoft.com/office/drawing/2014/main" id="{6422294D-8F07-ECE8-9D31-CD07461F7A8B}"/>
              </a:ext>
            </a:extLst>
          </p:cNvPr>
          <p:cNvSpPr txBox="1"/>
          <p:nvPr/>
        </p:nvSpPr>
        <p:spPr>
          <a:xfrm>
            <a:off x="8766774" y="3558378"/>
            <a:ext cx="2779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Skierowanie wniosku do ponownej poprawy</a:t>
            </a:r>
          </a:p>
        </p:txBody>
      </p:sp>
      <p:sp>
        <p:nvSpPr>
          <p:cNvPr id="37" name="pole tekstowe 36">
            <a:extLst>
              <a:ext uri="{FF2B5EF4-FFF2-40B4-BE49-F238E27FC236}">
                <a16:creationId xmlns:a16="http://schemas.microsoft.com/office/drawing/2014/main" id="{A0ACD888-3575-361C-0CDA-1740DD4FBFDD}"/>
              </a:ext>
            </a:extLst>
          </p:cNvPr>
          <p:cNvSpPr txBox="1"/>
          <p:nvPr/>
        </p:nvSpPr>
        <p:spPr>
          <a:xfrm>
            <a:off x="8765404" y="4348179"/>
            <a:ext cx="290915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Czy wniosek spełnia kryterium negocjacyjne</a:t>
            </a:r>
            <a:r>
              <a:rPr lang="pl-PL" dirty="0"/>
              <a:t>?</a:t>
            </a:r>
          </a:p>
        </p:txBody>
      </p:sp>
      <p:sp>
        <p:nvSpPr>
          <p:cNvPr id="38" name="Strzałka: w dół 37">
            <a:extLst>
              <a:ext uri="{FF2B5EF4-FFF2-40B4-BE49-F238E27FC236}">
                <a16:creationId xmlns:a16="http://schemas.microsoft.com/office/drawing/2014/main" id="{122A3611-E4B5-E5E6-59C7-1E701282FBFE}"/>
              </a:ext>
            </a:extLst>
          </p:cNvPr>
          <p:cNvSpPr/>
          <p:nvPr/>
        </p:nvSpPr>
        <p:spPr>
          <a:xfrm>
            <a:off x="6623488" y="2403765"/>
            <a:ext cx="206874" cy="5583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9" name="Strzałka: w dół 38">
            <a:extLst>
              <a:ext uri="{FF2B5EF4-FFF2-40B4-BE49-F238E27FC236}">
                <a16:creationId xmlns:a16="http://schemas.microsoft.com/office/drawing/2014/main" id="{E5A5BDA0-CD9F-37F0-F59A-1A648EDFE413}"/>
              </a:ext>
            </a:extLst>
          </p:cNvPr>
          <p:cNvSpPr/>
          <p:nvPr/>
        </p:nvSpPr>
        <p:spPr>
          <a:xfrm>
            <a:off x="7244178" y="3337430"/>
            <a:ext cx="209309" cy="2607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0" name="Strzałka: w dół 39">
            <a:extLst>
              <a:ext uri="{FF2B5EF4-FFF2-40B4-BE49-F238E27FC236}">
                <a16:creationId xmlns:a16="http://schemas.microsoft.com/office/drawing/2014/main" id="{27AFEBFB-B866-1A86-45F2-79CCF61DE092}"/>
              </a:ext>
            </a:extLst>
          </p:cNvPr>
          <p:cNvSpPr/>
          <p:nvPr/>
        </p:nvSpPr>
        <p:spPr>
          <a:xfrm>
            <a:off x="9083661" y="3333850"/>
            <a:ext cx="169634" cy="2541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1" name="Strzałka: w dół 40">
            <a:extLst>
              <a:ext uri="{FF2B5EF4-FFF2-40B4-BE49-F238E27FC236}">
                <a16:creationId xmlns:a16="http://schemas.microsoft.com/office/drawing/2014/main" id="{88FF6D11-ECB6-3213-AAA3-FB2530DEDD8F}"/>
              </a:ext>
            </a:extLst>
          </p:cNvPr>
          <p:cNvSpPr/>
          <p:nvPr/>
        </p:nvSpPr>
        <p:spPr>
          <a:xfrm>
            <a:off x="9118179" y="4915937"/>
            <a:ext cx="165253" cy="3082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2" name="pole tekstowe 41">
            <a:extLst>
              <a:ext uri="{FF2B5EF4-FFF2-40B4-BE49-F238E27FC236}">
                <a16:creationId xmlns:a16="http://schemas.microsoft.com/office/drawing/2014/main" id="{8DE70552-1544-505A-4DAC-D694129A3AD4}"/>
              </a:ext>
            </a:extLst>
          </p:cNvPr>
          <p:cNvSpPr txBox="1"/>
          <p:nvPr/>
        </p:nvSpPr>
        <p:spPr>
          <a:xfrm>
            <a:off x="6457799" y="3561439"/>
            <a:ext cx="18502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Pozytywna ocena kryterium</a:t>
            </a:r>
          </a:p>
        </p:txBody>
      </p:sp>
      <p:sp>
        <p:nvSpPr>
          <p:cNvPr id="43" name="Prostokąt: zaokrąglone rogi 42">
            <a:extLst>
              <a:ext uri="{FF2B5EF4-FFF2-40B4-BE49-F238E27FC236}">
                <a16:creationId xmlns:a16="http://schemas.microsoft.com/office/drawing/2014/main" id="{57AFB2B7-8C29-096B-61BF-590F852FEDE3}"/>
              </a:ext>
            </a:extLst>
          </p:cNvPr>
          <p:cNvSpPr/>
          <p:nvPr/>
        </p:nvSpPr>
        <p:spPr>
          <a:xfrm>
            <a:off x="8661008" y="4365950"/>
            <a:ext cx="2584428" cy="52587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4" name="Strzałka: w dół 43">
            <a:extLst>
              <a:ext uri="{FF2B5EF4-FFF2-40B4-BE49-F238E27FC236}">
                <a16:creationId xmlns:a16="http://schemas.microsoft.com/office/drawing/2014/main" id="{481AE359-9910-7B2D-CD62-7D52081D8B52}"/>
              </a:ext>
            </a:extLst>
          </p:cNvPr>
          <p:cNvSpPr/>
          <p:nvPr/>
        </p:nvSpPr>
        <p:spPr>
          <a:xfrm>
            <a:off x="10493555" y="4909600"/>
            <a:ext cx="149185" cy="3103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6" name="pole tekstowe 45">
            <a:extLst>
              <a:ext uri="{FF2B5EF4-FFF2-40B4-BE49-F238E27FC236}">
                <a16:creationId xmlns:a16="http://schemas.microsoft.com/office/drawing/2014/main" id="{9DE310A5-B534-57D9-1B96-1E9040951258}"/>
              </a:ext>
            </a:extLst>
          </p:cNvPr>
          <p:cNvSpPr txBox="1"/>
          <p:nvPr/>
        </p:nvSpPr>
        <p:spPr>
          <a:xfrm>
            <a:off x="8095615" y="5177238"/>
            <a:ext cx="18502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Pozytywna ocena kryterium</a:t>
            </a:r>
          </a:p>
        </p:txBody>
      </p:sp>
      <p:sp>
        <p:nvSpPr>
          <p:cNvPr id="49" name="Prostokąt: zaokrąglone rogi 48">
            <a:extLst>
              <a:ext uri="{FF2B5EF4-FFF2-40B4-BE49-F238E27FC236}">
                <a16:creationId xmlns:a16="http://schemas.microsoft.com/office/drawing/2014/main" id="{EB88832F-419B-F2E2-3C6D-258F7072A9F2}"/>
              </a:ext>
            </a:extLst>
          </p:cNvPr>
          <p:cNvSpPr/>
          <p:nvPr/>
        </p:nvSpPr>
        <p:spPr>
          <a:xfrm>
            <a:off x="10183701" y="5227666"/>
            <a:ext cx="1885682" cy="52587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0" name="Prostokąt: zaokrąglone rogi 49">
            <a:extLst>
              <a:ext uri="{FF2B5EF4-FFF2-40B4-BE49-F238E27FC236}">
                <a16:creationId xmlns:a16="http://schemas.microsoft.com/office/drawing/2014/main" id="{B1368D1D-3BFB-A416-880C-A9C2338D3F0E}"/>
              </a:ext>
            </a:extLst>
          </p:cNvPr>
          <p:cNvSpPr/>
          <p:nvPr/>
        </p:nvSpPr>
        <p:spPr>
          <a:xfrm>
            <a:off x="8039733" y="5217017"/>
            <a:ext cx="1885682" cy="52587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1" name="pole tekstowe 50">
            <a:extLst>
              <a:ext uri="{FF2B5EF4-FFF2-40B4-BE49-F238E27FC236}">
                <a16:creationId xmlns:a16="http://schemas.microsoft.com/office/drawing/2014/main" id="{68DF08EA-C4ED-7A2A-B750-167C1CBD2E9B}"/>
              </a:ext>
            </a:extLst>
          </p:cNvPr>
          <p:cNvSpPr txBox="1"/>
          <p:nvPr/>
        </p:nvSpPr>
        <p:spPr>
          <a:xfrm>
            <a:off x="10188402" y="5191477"/>
            <a:ext cx="18502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Negatywna ocena kryterium</a:t>
            </a:r>
          </a:p>
        </p:txBody>
      </p:sp>
      <p:sp>
        <p:nvSpPr>
          <p:cNvPr id="52" name="Strzałka: w dół 51">
            <a:extLst>
              <a:ext uri="{FF2B5EF4-FFF2-40B4-BE49-F238E27FC236}">
                <a16:creationId xmlns:a16="http://schemas.microsoft.com/office/drawing/2014/main" id="{27884709-D77B-16F4-FA30-6CB187A7FA8D}"/>
              </a:ext>
            </a:extLst>
          </p:cNvPr>
          <p:cNvSpPr/>
          <p:nvPr/>
        </p:nvSpPr>
        <p:spPr>
          <a:xfrm>
            <a:off x="9102542" y="4146214"/>
            <a:ext cx="169634" cy="2541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53" name="pole tekstowe 52">
            <a:extLst>
              <a:ext uri="{FF2B5EF4-FFF2-40B4-BE49-F238E27FC236}">
                <a16:creationId xmlns:a16="http://schemas.microsoft.com/office/drawing/2014/main" id="{4E837325-BDCD-0140-194C-54957A095C22}"/>
              </a:ext>
            </a:extLst>
          </p:cNvPr>
          <p:cNvSpPr txBox="1"/>
          <p:nvPr/>
        </p:nvSpPr>
        <p:spPr>
          <a:xfrm>
            <a:off x="9212462" y="4846642"/>
            <a:ext cx="878676" cy="382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TAK</a:t>
            </a:r>
          </a:p>
        </p:txBody>
      </p:sp>
      <p:sp>
        <p:nvSpPr>
          <p:cNvPr id="54" name="pole tekstowe 53">
            <a:extLst>
              <a:ext uri="{FF2B5EF4-FFF2-40B4-BE49-F238E27FC236}">
                <a16:creationId xmlns:a16="http://schemas.microsoft.com/office/drawing/2014/main" id="{69F112F5-5760-EC5A-F452-B438E9FB02CC}"/>
              </a:ext>
            </a:extLst>
          </p:cNvPr>
          <p:cNvSpPr txBox="1"/>
          <p:nvPr/>
        </p:nvSpPr>
        <p:spPr>
          <a:xfrm>
            <a:off x="10642740" y="4891829"/>
            <a:ext cx="878676" cy="382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NIE</a:t>
            </a:r>
          </a:p>
        </p:txBody>
      </p:sp>
      <p:sp>
        <p:nvSpPr>
          <p:cNvPr id="55" name="Strzałka: w dół 54">
            <a:extLst>
              <a:ext uri="{FF2B5EF4-FFF2-40B4-BE49-F238E27FC236}">
                <a16:creationId xmlns:a16="http://schemas.microsoft.com/office/drawing/2014/main" id="{3AB4510E-6CF7-AFB6-B3C0-839E3175C8BA}"/>
              </a:ext>
            </a:extLst>
          </p:cNvPr>
          <p:cNvSpPr/>
          <p:nvPr/>
        </p:nvSpPr>
        <p:spPr>
          <a:xfrm>
            <a:off x="3346074" y="2390589"/>
            <a:ext cx="206874" cy="5583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0468157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FCFF9B2A-B9EA-35DC-DEAB-E8FCD1AE5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635" y="459271"/>
            <a:ext cx="10189057" cy="979757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2000" dirty="0"/>
              <a:t>Negocjacje</a:t>
            </a:r>
            <a:br>
              <a:rPr lang="pl-PL" sz="2000" dirty="0"/>
            </a:br>
            <a:r>
              <a:rPr lang="pl-PL" sz="2000" dirty="0"/>
              <a:t>skorygowany wniosek</a:t>
            </a:r>
            <a:br>
              <a:rPr lang="pl-PL" sz="2000" dirty="0"/>
            </a:br>
            <a:endParaRPr lang="pl-PL" sz="2000" dirty="0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1D79F7C2-0D86-E326-0A1B-0804EF6090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9635" y="1695527"/>
            <a:ext cx="9852729" cy="4897041"/>
          </a:xfrm>
        </p:spPr>
        <p:txBody>
          <a:bodyPr>
            <a:noAutofit/>
          </a:bodyPr>
          <a:lstStyle/>
          <a:p>
            <a:pPr marL="0" lvl="0" indent="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SzPts val="1200"/>
              <a:buNone/>
            </a:pP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Skorygowany wniosek o dofinansowanie projektu </a:t>
            </a:r>
            <a:r>
              <a:rPr lang="pl-PL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musi zostać złożony w sposób określony w Rozdziale 2.5 Regulaminu w terminie określonym przez ION</a:t>
            </a: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Ponadto nie należy zmieniać zapisów w innych częściach wniosku aniżeli zmiany wskazane w wezwaniu dotyczącym warunków negocjacyjnych (w przypadku braku przesłania przez wnioskodawcę wyjaśnień, o których mowa w pkt 9 lit. b)/ lub w wezwaniu zawierającym ostateczny zakres korekt niezbędnych do wprowadzenia w projekcie. 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pl-PL" sz="1800" dirty="0">
              <a:latin typeface="+mn-lt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60AC9CC-7D60-3E3E-2158-0669442D9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95247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FCFF9B2A-B9EA-35DC-DEAB-E8FCD1AE5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635" y="459271"/>
            <a:ext cx="10189057" cy="979757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2000" dirty="0"/>
              <a:t>Zakończenie oceny</a:t>
            </a:r>
            <a:br>
              <a:rPr lang="pl-PL" sz="2000" dirty="0"/>
            </a:br>
            <a:endParaRPr lang="pl-PL" sz="2000" dirty="0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1D79F7C2-0D86-E326-0A1B-0804EF6090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0465" y="1079363"/>
            <a:ext cx="9852729" cy="4897041"/>
          </a:xfrm>
        </p:spPr>
        <p:txBody>
          <a:bodyPr>
            <a:noAutofit/>
          </a:bodyPr>
          <a:lstStyle/>
          <a:p>
            <a:pPr marL="0" lvl="0" indent="0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  <a:buNone/>
              <a:tabLst>
                <a:tab pos="270510" algn="l"/>
              </a:tabLst>
            </a:pP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Przez </a:t>
            </a:r>
            <a:r>
              <a:rPr lang="pl-PL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zakończenie oceny projektu</a:t>
            </a: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należy rozumieć sytuację, w której:</a:t>
            </a: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lphaLcParenR"/>
              <a:tabLst>
                <a:tab pos="630555" algn="l"/>
              </a:tabLst>
            </a:pP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projekt został wybrany do dofinansowania;</a:t>
            </a: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lphaLcParenR"/>
              <a:tabLst>
                <a:tab pos="630555" algn="l"/>
              </a:tabLst>
            </a:pP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projekt został negatywnie oceniony.</a:t>
            </a:r>
          </a:p>
          <a:p>
            <a:pPr marL="342900" lvl="0" indent="-34290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lphaLcParenR"/>
              <a:tabLst>
                <a:tab pos="630555" algn="l"/>
              </a:tabLst>
            </a:pP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3183" indent="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pl-PL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Negatywna ocena projektu</a:t>
            </a: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w rozumieniu art. 56 ust. 5 i 6 ustawy wdrożeniowej, oznacza:</a:t>
            </a: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"/>
            </a:pP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ocenę w zakresie spełniania przez projekt kryteriów wyboru projektów, na skutek której projekt nie może być wybrany do dofinansowania,</a:t>
            </a: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"/>
            </a:pP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sytuację, gdy projekt nie może być wybrany do dofinansowania z uwagi na wyczerpanie kwoty przeznaczonej na dofinansowanie projektów w danym naborze.</a:t>
            </a:r>
          </a:p>
          <a:p>
            <a:pPr marL="342900" lvl="0" indent="-34290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"/>
            </a:pP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pos="270510" algn="l"/>
              </a:tabLst>
            </a:pP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Wybór do dofinansowania może zostać dokonany dopiero po ocenie, pod kątem spełnienia kryteriów formalno-merytorycznych oraz kryterium negocjacyjnego, wszystkich projektów.</a:t>
            </a: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pl-PL" sz="1800" dirty="0">
              <a:latin typeface="+mn-lt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60AC9CC-7D60-3E3E-2158-0669442D9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60350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FCFF9B2A-B9EA-35DC-DEAB-E8FCD1AE5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635" y="459271"/>
            <a:ext cx="10189057" cy="979757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2000" dirty="0"/>
              <a:t>Możliwość poprawy wniosku po zakończeniu oceny? Zwrot do oceny</a:t>
            </a:r>
            <a:br>
              <a:rPr lang="pl-PL" sz="2000" dirty="0"/>
            </a:br>
            <a:endParaRPr lang="pl-PL" sz="2000" dirty="0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1D79F7C2-0D86-E326-0A1B-0804EF6090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960" y="949149"/>
            <a:ext cx="9852729" cy="4897041"/>
          </a:xfrm>
        </p:spPr>
        <p:txBody>
          <a:bodyPr>
            <a:noAutofit/>
          </a:bodyPr>
          <a:lstStyle/>
          <a:p>
            <a:pPr marL="0" lvl="0" indent="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 do zasady, po wybraniu projektu do dofinansowania, a przed zawarciem umowy o dofinansowanie nie jest dopuszczalne dokonywanie jakichkolwiek zmian w projekcie. Projekt objęty dofinansowaniem może być zmieniony za zgodą ION, jeżeli:</a:t>
            </a: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lphaLcParenR"/>
            </a:pP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zmiany nie wpłynęłyby na wynik oceny projektu w sposób, który skutkowałby negatywną oceną projektu, albo</a:t>
            </a: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lphaLcParenR"/>
            </a:pP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zmiany wynikają z wystąpienia okoliczności niezależnych od beneficjenta, których nie mógł przewidzieć działając z należytą starannością, oraz zmieniony projekt w wystarczającym stopniu będzie przyczyniał się do realizacji celów Programu.</a:t>
            </a: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 szczególnych przypadkach ION dopuszcza możliwość </a:t>
            </a:r>
            <a:r>
              <a:rPr lang="pl-PL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aktualizacji</a:t>
            </a: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wniosku o dofinansowanie projektu wyłącznie w zakresie danych dotyczących wnioskodawcy (beneficjenta) i/lub partnera, zawartych w formularzu wniosku o dofinansowanie projektu, o ile zmiany te nie dotyczą</a:t>
            </a:r>
            <a:r>
              <a:rPr lang="pl-PL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zapisów/elementów we wniosku o dofinansowanie projektu, które podlegały ocenie przez kryteria</a:t>
            </a: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lang="pl-PL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pl-PL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 ramach aktualizacji wnioskodawca nie może dokonywać modyfikacji zapisów we wniosku w innym zakresie niż wskazanym przez ION.</a:t>
            </a: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pl-PL" sz="1800" dirty="0">
              <a:latin typeface="+mn-lt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60AC9CC-7D60-3E3E-2158-0669442D9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84056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FCFF9B2A-B9EA-35DC-DEAB-E8FCD1AE5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635" y="459271"/>
            <a:ext cx="10189057" cy="979757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2000" dirty="0"/>
              <a:t>Zwrot wniosku do ponownej oceny</a:t>
            </a:r>
            <a:br>
              <a:rPr lang="pl-PL" sz="2000" dirty="0"/>
            </a:br>
            <a:endParaRPr lang="pl-PL" sz="2000" dirty="0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1D79F7C2-0D86-E326-0A1B-0804EF6090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7798" y="2242927"/>
            <a:ext cx="9852729" cy="4897041"/>
          </a:xfrm>
        </p:spPr>
        <p:txBody>
          <a:bodyPr>
            <a:noAutofit/>
          </a:bodyPr>
          <a:lstStyle/>
          <a:p>
            <a:pPr marL="0" lvl="0" indent="0">
              <a:lnSpc>
                <a:spcPct val="115000"/>
              </a:lnSpc>
              <a:buNone/>
            </a:pPr>
            <a:r>
              <a:rPr lang="pl-PL" sz="1800" u="none" strike="noStrik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Jeżeli ION po wybraniu projektu do dofinansowania, a przed zawarciem umowy o dofinansowanie projektu albo podjęciem decyzji o dofinansowaniu projektu poweźmie wiedzę o okolicznościach mogących mieć negatywny wpływ na wynik oceny projektu</a:t>
            </a:r>
            <a:r>
              <a:rPr lang="pl-PL" sz="1800" b="1" u="none" strike="noStrik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ponownie kieruje projekt do oceny w stosownym zakresie</a:t>
            </a:r>
            <a:r>
              <a:rPr lang="pl-PL" sz="1800" u="none" strike="noStrik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o czym informuje pisemnie wnioskodawcę. </a:t>
            </a:r>
          </a:p>
          <a:p>
            <a:pPr marL="0" indent="0">
              <a:lnSpc>
                <a:spcPct val="115000"/>
              </a:lnSpc>
              <a:buNone/>
            </a:pP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60AC9CC-7D60-3E3E-2158-0669442D9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445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9C8B697-C632-4354-6537-4A9088043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854" y="242384"/>
            <a:ext cx="9852728" cy="979757"/>
          </a:xfrm>
        </p:spPr>
        <p:txBody>
          <a:bodyPr>
            <a:noAutofit/>
          </a:bodyPr>
          <a:lstStyle/>
          <a:p>
            <a:pPr algn="ctr"/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Informacje ogólne</a:t>
            </a:r>
            <a:b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nabór wniosków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82B9F1-1006-9BDB-3051-3477A40E77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9854" y="1455604"/>
            <a:ext cx="9852729" cy="4245613"/>
          </a:xfrm>
        </p:spPr>
        <p:txBody>
          <a:bodyPr/>
          <a:lstStyle/>
          <a:p>
            <a:pPr lvl="0" algn="just">
              <a:lnSpc>
                <a:spcPct val="115000"/>
              </a:lnSpc>
              <a:spcBef>
                <a:spcPts val="300"/>
              </a:spcBef>
              <a:spcAft>
                <a:spcPts val="600"/>
              </a:spcAft>
              <a:buSzPts val="1200"/>
              <a:buFont typeface="Wingdings" panose="05000000000000000000" pitchFamily="2" charset="2"/>
              <a:buChar char="ü"/>
            </a:pP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Zgodnie z </a:t>
            </a:r>
            <a:r>
              <a:rPr lang="pl-PL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kryterium specyficznym dostępu nr 3: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x-none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Wnioskodawca składa </a:t>
            </a:r>
            <a:r>
              <a:rPr lang="x-none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maksymalnie jeden wniosek</a:t>
            </a:r>
            <a:r>
              <a:rPr lang="x-none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 dofinansowanie projektu w ramach naboru zakładający realizację projektu </a:t>
            </a:r>
            <a:r>
              <a:rPr lang="x-none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wyłącznie w jednym podregionie.</a:t>
            </a:r>
            <a:endParaRPr lang="pl-PL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Font typeface="Wingdings" panose="05000000000000000000" pitchFamily="2" charset="2"/>
              <a:buChar char="ü"/>
            </a:pP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Wniosek powinien zakładać realizację projektu w jednym z 3 podregionów, obejmujących następujące powiaty:</a:t>
            </a: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3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x-none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bialskim oraz chełmsko – zamojskim: bialski, parczewski, radzyński, włodawski, miasto Biała Podlaska, biłgorajski, chełmski, hrubieszowski, krasnostawski, tomaszowski, zamojski, miasto Chełm, miasto Zamość,</a:t>
            </a: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lubelskim: lubartowski, lubelski, łęczyński, świdnicki, miasto Lublin,</a:t>
            </a: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puławskim: janowski, kraśnicki, </a:t>
            </a:r>
            <a:r>
              <a:rPr lang="x-none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łukowski, opolski, puławski, rycki.</a:t>
            </a: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C5F535B-50C4-B7D7-93D2-A724F269BC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3233112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FCFF9B2A-B9EA-35DC-DEAB-E8FCD1AE5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635" y="459271"/>
            <a:ext cx="10189057" cy="979757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2000" dirty="0"/>
              <a:t>Zmiana Regulaminu wyboru projektów</a:t>
            </a:r>
            <a:br>
              <a:rPr lang="pl-PL" sz="2000" dirty="0"/>
            </a:br>
            <a:r>
              <a:rPr lang="pl-PL" sz="2000" b="0" i="1" dirty="0"/>
              <a:t>[ustawa wdrożeniowa]</a:t>
            </a:r>
            <a:endParaRPr lang="pl-PL" sz="2000" i="1" dirty="0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1D79F7C2-0D86-E326-0A1B-0804EF6090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334" y="1259195"/>
            <a:ext cx="9852729" cy="4897041"/>
          </a:xfrm>
        </p:spPr>
        <p:txBody>
          <a:bodyPr>
            <a:noAutofit/>
          </a:bodyPr>
          <a:lstStyle/>
          <a:p>
            <a:pPr indent="0" algn="just">
              <a:buNone/>
            </a:pPr>
            <a:r>
              <a:rPr lang="pl-PL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ION może zmieniać regulamin wyboru projektów, z zastrzeżeniami:</a:t>
            </a:r>
            <a:endParaRPr lang="pl-PL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2" indent="-285750" algn="just">
              <a:buFont typeface="Wingdings" panose="05000000000000000000" pitchFamily="2" charset="2"/>
              <a:buChar char="Ø"/>
            </a:pPr>
            <a:r>
              <a:rPr lang="pl-PL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ION nie może zmieniać regulaminu wyboru projektów w zakresie wskazanego sposobu wyboru projektów do dofinansowania i jego opisu;*</a:t>
            </a:r>
            <a:endParaRPr lang="pl-PL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2" indent="-285750" algn="just">
              <a:buFont typeface="Wingdings" panose="05000000000000000000" pitchFamily="2" charset="2"/>
              <a:buChar char="Ø"/>
            </a:pPr>
            <a:r>
              <a:rPr lang="pl-PL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 zakresie, kryteriów wyboru projektów, wyłącznie w sytuacji, w której w ramach danego postępowania w zakresie wyboru projektów do dofinansowania nie złożono jeszcze wniosku o dofinansowanie projektu. Zmiana ta skutkuje odpowiednim wydłużeniem terminu składania wniosków o dofinansowanie projektu;*</a:t>
            </a:r>
          </a:p>
          <a:p>
            <a:pPr marL="514352" indent="-285750" algn="just"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l-PL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 zakończeniu postępowania w zakresie wyboru projektów do dofinansowania ION nie może zmieniać regulaminu wyboru projektów.</a:t>
            </a:r>
          </a:p>
          <a:p>
            <a:pPr indent="0" algn="just">
              <a:buNone/>
            </a:pPr>
            <a:r>
              <a:rPr lang="pl-PL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*Chyba, że </a:t>
            </a:r>
            <a:r>
              <a:rPr lang="pl-PL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konieczność dokonania zmian wynika z przepisów odrębnych.</a:t>
            </a:r>
          </a:p>
          <a:p>
            <a:pPr indent="0" algn="just">
              <a:buNone/>
            </a:pPr>
            <a:endParaRPr lang="pl-PL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 algn="just">
              <a:buNone/>
            </a:pPr>
            <a:r>
              <a:rPr lang="pl-PL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ION udostępnia zmiany regulaminu wyboru projektów wraz z ich uzasadnieniem i terminem, od którego są stosowane, w taki sam sposób jak regulamin wyboru projektów.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pl-PL" sz="1800" dirty="0">
              <a:latin typeface="+mn-lt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60AC9CC-7D60-3E3E-2158-0669442D9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56125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FCFF9B2A-B9EA-35DC-DEAB-E8FCD1AE5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635" y="459271"/>
            <a:ext cx="10189057" cy="979757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2000" dirty="0"/>
              <a:t>Udzielanie wyjaśnień</a:t>
            </a:r>
            <a:br>
              <a:rPr lang="pl-PL" sz="2000" dirty="0"/>
            </a:br>
            <a:r>
              <a:rPr lang="pl-PL" sz="2000" b="0" i="1" dirty="0"/>
              <a:t>[Wytyczne dotyczące wyboru projektów na lata 2021-2027]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1D79F7C2-0D86-E326-0A1B-0804EF6090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308" y="1079363"/>
            <a:ext cx="9852729" cy="489704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endParaRPr lang="pl-PL" sz="1800" dirty="0">
              <a:latin typeface="+mn-lt"/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pl-PL" sz="1800" dirty="0">
              <a:latin typeface="+mn-lt"/>
            </a:endParaRP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endParaRPr lang="pl-PL" sz="1800" dirty="0">
              <a:latin typeface="+mn-lt"/>
            </a:endParaRP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endParaRPr lang="pl-PL" sz="1800" dirty="0">
              <a:latin typeface="+mn-lt"/>
            </a:endParaRP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Udzielanie wyjaśnień Wnioskodawcom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60AC9CC-7D60-3E3E-2158-0669442D9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  <p:sp>
        <p:nvSpPr>
          <p:cNvPr id="2" name="Prostokąt: zaokrąglone rogi 1">
            <a:extLst>
              <a:ext uri="{FF2B5EF4-FFF2-40B4-BE49-F238E27FC236}">
                <a16:creationId xmlns:a16="http://schemas.microsoft.com/office/drawing/2014/main" id="{97480196-1D2C-5732-D0F0-084633199399}"/>
              </a:ext>
            </a:extLst>
          </p:cNvPr>
          <p:cNvSpPr/>
          <p:nvPr/>
        </p:nvSpPr>
        <p:spPr>
          <a:xfrm>
            <a:off x="5662669" y="2488778"/>
            <a:ext cx="2710150" cy="56731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5566AC83-01AE-9EC5-3C09-BB40D71F36B4}"/>
              </a:ext>
            </a:extLst>
          </p:cNvPr>
          <p:cNvSpPr txBox="1"/>
          <p:nvPr/>
        </p:nvSpPr>
        <p:spPr>
          <a:xfrm>
            <a:off x="5883007" y="2610998"/>
            <a:ext cx="2489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Podrozdział 3.1, pkt 7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50A923D1-C5DF-887B-3A18-753AD6FA2AE3}"/>
              </a:ext>
            </a:extLst>
          </p:cNvPr>
          <p:cNvSpPr txBox="1"/>
          <p:nvPr/>
        </p:nvSpPr>
        <p:spPr>
          <a:xfrm>
            <a:off x="5772837" y="3415756"/>
            <a:ext cx="2710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Podrozdział 3.4, pkt. 2-5</a:t>
            </a:r>
          </a:p>
        </p:txBody>
      </p:sp>
      <p:sp>
        <p:nvSpPr>
          <p:cNvPr id="9" name="Prostokąt: zaokrąglone rogi 8">
            <a:extLst>
              <a:ext uri="{FF2B5EF4-FFF2-40B4-BE49-F238E27FC236}">
                <a16:creationId xmlns:a16="http://schemas.microsoft.com/office/drawing/2014/main" id="{E99A52C1-0B11-DDF1-8590-EB2FB5266A67}"/>
              </a:ext>
            </a:extLst>
          </p:cNvPr>
          <p:cNvSpPr/>
          <p:nvPr/>
        </p:nvSpPr>
        <p:spPr>
          <a:xfrm>
            <a:off x="5673686" y="3346687"/>
            <a:ext cx="2710150" cy="56731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561F6034-E300-78E2-2CF1-1E34B877CBBF}"/>
              </a:ext>
            </a:extLst>
          </p:cNvPr>
          <p:cNvSpPr txBox="1"/>
          <p:nvPr/>
        </p:nvSpPr>
        <p:spPr>
          <a:xfrm>
            <a:off x="8692309" y="2488778"/>
            <a:ext cx="3062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ogólne informacje o postępowaniu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0237E41D-C902-595D-6726-1055F57B4CFC}"/>
              </a:ext>
            </a:extLst>
          </p:cNvPr>
          <p:cNvSpPr txBox="1"/>
          <p:nvPr/>
        </p:nvSpPr>
        <p:spPr>
          <a:xfrm>
            <a:off x="8851567" y="3512976"/>
            <a:ext cx="3062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dodatkowe wyjaśnienia</a:t>
            </a:r>
          </a:p>
        </p:txBody>
      </p:sp>
      <p:cxnSp>
        <p:nvCxnSpPr>
          <p:cNvPr id="14" name="Łącznik prosty ze strzałką 13">
            <a:extLst>
              <a:ext uri="{FF2B5EF4-FFF2-40B4-BE49-F238E27FC236}">
                <a16:creationId xmlns:a16="http://schemas.microsoft.com/office/drawing/2014/main" id="{3C1EBC68-045E-590B-14B0-A9A527BD6FD8}"/>
              </a:ext>
            </a:extLst>
          </p:cNvPr>
          <p:cNvCxnSpPr>
            <a:cxnSpLocks/>
            <a:endCxn id="2" idx="1"/>
          </p:cNvCxnSpPr>
          <p:nvPr/>
        </p:nvCxnSpPr>
        <p:spPr>
          <a:xfrm flipV="1">
            <a:off x="4654788" y="2772435"/>
            <a:ext cx="1007881" cy="207895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y ze strzałką 15">
            <a:extLst>
              <a:ext uri="{FF2B5EF4-FFF2-40B4-BE49-F238E27FC236}">
                <a16:creationId xmlns:a16="http://schemas.microsoft.com/office/drawing/2014/main" id="{24057589-B9D6-E360-B66B-FC2886F80C0A}"/>
              </a:ext>
            </a:extLst>
          </p:cNvPr>
          <p:cNvCxnSpPr>
            <a:cxnSpLocks/>
          </p:cNvCxnSpPr>
          <p:nvPr/>
        </p:nvCxnSpPr>
        <p:spPr>
          <a:xfrm>
            <a:off x="4661724" y="3277400"/>
            <a:ext cx="1011962" cy="420242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821825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5B61B3D2-7076-968B-215C-15C94B9ECD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1926" y="-2387600"/>
            <a:ext cx="8756073" cy="109912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sz="2400" dirty="0"/>
              <a:t>Dziękuję za uwagę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44C57BAA-8E55-0569-4860-AB7E0A69E3E9}"/>
              </a:ext>
            </a:extLst>
          </p:cNvPr>
          <p:cNvSpPr txBox="1"/>
          <p:nvPr/>
        </p:nvSpPr>
        <p:spPr>
          <a:xfrm>
            <a:off x="315465" y="4117099"/>
            <a:ext cx="4581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Dziękuję za uwagę.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D35F7253-29C0-6707-7E20-0B3303FAD51F}"/>
              </a:ext>
            </a:extLst>
          </p:cNvPr>
          <p:cNvSpPr txBox="1"/>
          <p:nvPr/>
        </p:nvSpPr>
        <p:spPr>
          <a:xfrm>
            <a:off x="5242931" y="1949052"/>
            <a:ext cx="6359559" cy="1891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2000" b="1" dirty="0">
                <a:solidFill>
                  <a:srgbClr val="0070C0"/>
                </a:solidFill>
              </a:rPr>
              <a:t>Departament Wdrażania EFS w UMWL</a:t>
            </a:r>
          </a:p>
          <a:p>
            <a:pPr algn="ctr">
              <a:lnSpc>
                <a:spcPct val="150000"/>
              </a:lnSpc>
            </a:pPr>
            <a:r>
              <a:rPr lang="pl-PL" sz="2000" dirty="0">
                <a:solidFill>
                  <a:srgbClr val="0070C0"/>
                </a:solidFill>
              </a:rPr>
              <a:t>ul. Czechowska 19, pok. nr 1, 20-072 Lublin</a:t>
            </a:r>
          </a:p>
          <a:p>
            <a:pPr algn="ctr">
              <a:lnSpc>
                <a:spcPct val="150000"/>
              </a:lnSpc>
            </a:pPr>
            <a:r>
              <a:rPr lang="pl-PL" sz="2000" dirty="0">
                <a:solidFill>
                  <a:srgbClr val="0070C0"/>
                </a:solidFill>
              </a:rPr>
              <a:t>efs@lubelskie.pl</a:t>
            </a:r>
          </a:p>
          <a:p>
            <a:pPr algn="ctr">
              <a:lnSpc>
                <a:spcPct val="150000"/>
              </a:lnSpc>
            </a:pPr>
            <a:r>
              <a:rPr lang="pl-PL" sz="2000" dirty="0">
                <a:solidFill>
                  <a:srgbClr val="0070C0"/>
                </a:solidFill>
              </a:rPr>
              <a:t>tel. (81) 441 68 43, 800 888 337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6CE62E79-8BF6-7D2B-DED5-DE206B47C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721" y="10856"/>
            <a:ext cx="12192000" cy="6847144"/>
          </a:xfrm>
          <a:prstGeom prst="rect">
            <a:avLst/>
          </a:prstGeom>
        </p:spPr>
      </p:pic>
      <p:sp>
        <p:nvSpPr>
          <p:cNvPr id="2" name="Prostokąt: zaokrąglone rogi 1">
            <a:extLst>
              <a:ext uri="{FF2B5EF4-FFF2-40B4-BE49-F238E27FC236}">
                <a16:creationId xmlns:a16="http://schemas.microsoft.com/office/drawing/2014/main" id="{1FCDACC8-06CC-17E7-0965-98FA6EBD11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36084" y="1890169"/>
            <a:ext cx="6653713" cy="2226930"/>
          </a:xfrm>
          <a:prstGeom prst="roundRect">
            <a:avLst>
              <a:gd name="adj" fmla="val 10000"/>
            </a:avLst>
          </a:pr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8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3" name="Prostokąt: zaokrąglone rogi 2">
            <a:extLst>
              <a:ext uri="{FF2B5EF4-FFF2-40B4-BE49-F238E27FC236}">
                <a16:creationId xmlns:a16="http://schemas.microsoft.com/office/drawing/2014/main" id="{E6D9BFC7-D772-F2FD-43D3-ADB411EDD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23393" y="2087432"/>
            <a:ext cx="6479097" cy="1891287"/>
          </a:xfrm>
          <a:prstGeom prst="roundRect">
            <a:avLst>
              <a:gd name="adj" fmla="val 10000"/>
            </a:avLst>
          </a:prstGeom>
          <a:scene3d>
            <a:camera prst="orthographicFront"/>
            <a:lightRig rig="chilly" dir="t"/>
          </a:scene3d>
          <a:sp3d z="12700" extrusionH="1700" prstMaterial="dkEdge">
            <a:bevelT w="25400" h="6350" prst="softRound"/>
            <a:bevelB w="0" h="0" prst="convex"/>
          </a:sp3d>
        </p:spPr>
        <p:style>
          <a:lnRef idx="1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l-PL" dirty="0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7A564037-B62D-C8D4-3919-BD2842C0A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721" y="4365838"/>
            <a:ext cx="4865030" cy="963251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EB5986DF-6E60-7E01-86A9-8335B31C9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0138" y="2109856"/>
            <a:ext cx="4737003" cy="186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189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5963667F-1751-DA36-D17A-9631EEDEE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986" y="224331"/>
            <a:ext cx="9852025" cy="979488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2000" dirty="0"/>
              <a:t>Informacje ogólne</a:t>
            </a:r>
            <a:br>
              <a:rPr lang="pl-PL" sz="2000" dirty="0"/>
            </a:br>
            <a:br>
              <a:rPr lang="pl-PL" sz="2000" dirty="0"/>
            </a:br>
            <a:r>
              <a:rPr lang="pl-PL" sz="2000" dirty="0"/>
              <a:t>nabór wniosków</a:t>
            </a:r>
            <a:br>
              <a:rPr lang="pl-PL" sz="2000" dirty="0"/>
            </a:br>
            <a:endParaRPr lang="pl-PL" sz="2000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C6C09CA-6801-66DA-4F52-8B4FE666D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548" y="3559701"/>
            <a:ext cx="9276686" cy="2759384"/>
          </a:xfrm>
        </p:spPr>
        <p:txBody>
          <a:bodyPr>
            <a:normAutofit/>
          </a:bodyPr>
          <a:lstStyle/>
          <a:p>
            <a:pPr lvl="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SzPts val="1200"/>
              <a:buFont typeface="Wingdings" panose="05000000000000000000" pitchFamily="2" charset="2"/>
              <a:buChar char="ü"/>
            </a:pPr>
            <a:r>
              <a:rPr lang="pl-PL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Wsparcie polityki spójności będzie udzielane wyłącznie projektom i Wnioskodawcom/Partnerom, którzy przestrzegają przepisów antydyskryminacyjnych, o których mowa w art. 9 ust. 3 Rozporządzenia PE i Rady nr 2021/1060.</a:t>
            </a: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SzPts val="1200"/>
              <a:buFont typeface="Wingdings" panose="05000000000000000000" pitchFamily="2" charset="2"/>
              <a:buChar char="ü"/>
            </a:pP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Wnioskodawca, niebędący jednostką samorządu terytorialnego i jej jednostką organizacyjną, składając do ION wniosek o dofinansowanie projektu nie jest zobligowany do składania wraz z nim załączników. </a:t>
            </a: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SzPts val="1200"/>
              <a:buFont typeface="Wingdings" panose="05000000000000000000" pitchFamily="2" charset="2"/>
              <a:buChar char="ü"/>
            </a:pPr>
            <a:endParaRPr lang="pl-PL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lnSpc>
                <a:spcPct val="115000"/>
              </a:lnSpc>
              <a:buSzPts val="1200"/>
              <a:buFont typeface="Wingdings" panose="05000000000000000000" pitchFamily="2" charset="2"/>
              <a:buChar char="ü"/>
              <a:tabLst>
                <a:tab pos="90170" algn="l"/>
              </a:tabLst>
            </a:pPr>
            <a:endParaRPr lang="pl-PL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>
              <a:lnSpc>
                <a:spcPts val="2700"/>
              </a:lnSpc>
              <a:buNone/>
            </a:pP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60AC9CC-7D60-3E3E-2158-0669442D9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  <p:sp>
        <p:nvSpPr>
          <p:cNvPr id="2" name="Prostokąt: zaokrąglone rogi 1">
            <a:extLst>
              <a:ext uri="{FF2B5EF4-FFF2-40B4-BE49-F238E27FC236}">
                <a16:creationId xmlns:a16="http://schemas.microsoft.com/office/drawing/2014/main" id="{5ABE9FA8-5CDA-F518-C7C4-F98F397B7B39}"/>
              </a:ext>
            </a:extLst>
          </p:cNvPr>
          <p:cNvSpPr/>
          <p:nvPr/>
        </p:nvSpPr>
        <p:spPr>
          <a:xfrm>
            <a:off x="3221475" y="1314870"/>
            <a:ext cx="6001966" cy="18871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algn="ctr">
              <a:lnSpc>
                <a:spcPct val="115000"/>
              </a:lnSpc>
              <a:spcBef>
                <a:spcPts val="600"/>
              </a:spcBef>
              <a:spcAft>
                <a:spcPts val="200"/>
              </a:spcAft>
              <a:tabLst>
                <a:tab pos="270510" algn="l"/>
              </a:tabLst>
            </a:pPr>
            <a:r>
              <a:rPr lang="pl-PL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Czy wymagane są załączniki do wniosku o dofinansowanie?</a:t>
            </a: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Prostokąt: zaokrąglone rogi 4">
            <a:extLst>
              <a:ext uri="{FF2B5EF4-FFF2-40B4-BE49-F238E27FC236}">
                <a16:creationId xmlns:a16="http://schemas.microsoft.com/office/drawing/2014/main" id="{E1650BF2-74FA-F2AE-59A3-433DF7F59DD2}"/>
              </a:ext>
            </a:extLst>
          </p:cNvPr>
          <p:cNvSpPr/>
          <p:nvPr/>
        </p:nvSpPr>
        <p:spPr>
          <a:xfrm>
            <a:off x="9784083" y="1256983"/>
            <a:ext cx="2080725" cy="59717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3A3916A2-2658-7C94-0A2E-68DF2D43C43D}"/>
              </a:ext>
            </a:extLst>
          </p:cNvPr>
          <p:cNvSpPr txBox="1"/>
          <p:nvPr/>
        </p:nvSpPr>
        <p:spPr>
          <a:xfrm>
            <a:off x="10111275" y="3429000"/>
            <a:ext cx="2080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Wnioskodawca/</a:t>
            </a:r>
          </a:p>
          <a:p>
            <a:r>
              <a:rPr lang="pl-PL" b="1" dirty="0"/>
              <a:t>Partner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95A391A3-5527-89AB-BCCB-6C73BE59A4EC}"/>
              </a:ext>
            </a:extLst>
          </p:cNvPr>
          <p:cNvSpPr txBox="1"/>
          <p:nvPr/>
        </p:nvSpPr>
        <p:spPr>
          <a:xfrm>
            <a:off x="10639888" y="2040164"/>
            <a:ext cx="764246" cy="381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err="1"/>
              <a:t>jst</a:t>
            </a:r>
            <a:endParaRPr lang="pl-PL" b="1" dirty="0"/>
          </a:p>
        </p:txBody>
      </p:sp>
      <p:sp>
        <p:nvSpPr>
          <p:cNvPr id="10" name="Prostokąt: zaokrąglone rogi 9">
            <a:extLst>
              <a:ext uri="{FF2B5EF4-FFF2-40B4-BE49-F238E27FC236}">
                <a16:creationId xmlns:a16="http://schemas.microsoft.com/office/drawing/2014/main" id="{2AC4859A-66F2-E7E9-1D57-6FAB8C0D0A2B}"/>
              </a:ext>
            </a:extLst>
          </p:cNvPr>
          <p:cNvSpPr/>
          <p:nvPr/>
        </p:nvSpPr>
        <p:spPr>
          <a:xfrm>
            <a:off x="9832666" y="1964933"/>
            <a:ext cx="2080724" cy="63241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: zaokrąglone rogi 10">
            <a:extLst>
              <a:ext uri="{FF2B5EF4-FFF2-40B4-BE49-F238E27FC236}">
                <a16:creationId xmlns:a16="http://schemas.microsoft.com/office/drawing/2014/main" id="{6C21A134-0C84-2894-547F-092B5B87D359}"/>
              </a:ext>
            </a:extLst>
          </p:cNvPr>
          <p:cNvSpPr/>
          <p:nvPr/>
        </p:nvSpPr>
        <p:spPr>
          <a:xfrm>
            <a:off x="9832665" y="3429001"/>
            <a:ext cx="2133885" cy="62733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71BECA23-51E6-7752-41E7-86394B301869}"/>
              </a:ext>
            </a:extLst>
          </p:cNvPr>
          <p:cNvSpPr txBox="1"/>
          <p:nvPr/>
        </p:nvSpPr>
        <p:spPr>
          <a:xfrm>
            <a:off x="10226389" y="1369275"/>
            <a:ext cx="2059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SOWA EFS</a:t>
            </a:r>
          </a:p>
        </p:txBody>
      </p:sp>
      <p:sp>
        <p:nvSpPr>
          <p:cNvPr id="13" name="Prostokąt: zaokrąglone rogi 12">
            <a:extLst>
              <a:ext uri="{FF2B5EF4-FFF2-40B4-BE49-F238E27FC236}">
                <a16:creationId xmlns:a16="http://schemas.microsoft.com/office/drawing/2014/main" id="{D52365F9-8DC1-49EE-1D8D-22A969DAE881}"/>
              </a:ext>
            </a:extLst>
          </p:cNvPr>
          <p:cNvSpPr/>
          <p:nvPr/>
        </p:nvSpPr>
        <p:spPr>
          <a:xfrm>
            <a:off x="9802400" y="2740010"/>
            <a:ext cx="2080724" cy="63241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40617043-61F1-ACC5-BFF1-777AEE53FB12}"/>
              </a:ext>
            </a:extLst>
          </p:cNvPr>
          <p:cNvSpPr txBox="1"/>
          <p:nvPr/>
        </p:nvSpPr>
        <p:spPr>
          <a:xfrm>
            <a:off x="9896131" y="2691489"/>
            <a:ext cx="1986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Jednostki </a:t>
            </a:r>
          </a:p>
          <a:p>
            <a:pPr algn="ctr"/>
            <a:r>
              <a:rPr lang="pl-PL" b="1" dirty="0"/>
              <a:t>organizacyjne </a:t>
            </a:r>
            <a:r>
              <a:rPr lang="pl-PL" b="1" dirty="0" err="1"/>
              <a:t>jst</a:t>
            </a:r>
            <a:endParaRPr lang="pl-PL" b="1" dirty="0"/>
          </a:p>
        </p:txBody>
      </p:sp>
      <p:sp>
        <p:nvSpPr>
          <p:cNvPr id="6" name="Prostokąt: zaokrąglone rogi 5">
            <a:extLst>
              <a:ext uri="{FF2B5EF4-FFF2-40B4-BE49-F238E27FC236}">
                <a16:creationId xmlns:a16="http://schemas.microsoft.com/office/drawing/2014/main" id="{A88A5D10-D1F1-5246-380B-E7123B5ABADF}"/>
              </a:ext>
            </a:extLst>
          </p:cNvPr>
          <p:cNvSpPr/>
          <p:nvPr/>
        </p:nvSpPr>
        <p:spPr>
          <a:xfrm>
            <a:off x="7395202" y="2597350"/>
            <a:ext cx="1710465" cy="76357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6050E0C4-529A-C05B-5593-0D9C3A1F0EDA}"/>
              </a:ext>
            </a:extLst>
          </p:cNvPr>
          <p:cNvSpPr txBox="1"/>
          <p:nvPr/>
        </p:nvSpPr>
        <p:spPr>
          <a:xfrm>
            <a:off x="7721674" y="2866140"/>
            <a:ext cx="2080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TAK, ale…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08B6E3BC-25E6-624A-ADFF-21FA814C8691}"/>
              </a:ext>
            </a:extLst>
          </p:cNvPr>
          <p:cNvSpPr txBox="1"/>
          <p:nvPr/>
        </p:nvSpPr>
        <p:spPr>
          <a:xfrm>
            <a:off x="9686029" y="4199882"/>
            <a:ext cx="2439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Ważny podpis kwalifikowany</a:t>
            </a:r>
          </a:p>
        </p:txBody>
      </p:sp>
      <p:sp>
        <p:nvSpPr>
          <p:cNvPr id="17" name="Prostokąt: zaokrąglone rogi 16">
            <a:extLst>
              <a:ext uri="{FF2B5EF4-FFF2-40B4-BE49-F238E27FC236}">
                <a16:creationId xmlns:a16="http://schemas.microsoft.com/office/drawing/2014/main" id="{5FF82567-8CA4-3C95-A5C5-2AF1C63BC35D}"/>
              </a:ext>
            </a:extLst>
          </p:cNvPr>
          <p:cNvSpPr/>
          <p:nvPr/>
        </p:nvSpPr>
        <p:spPr>
          <a:xfrm>
            <a:off x="9885825" y="4138437"/>
            <a:ext cx="2080725" cy="87561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4194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5963667F-1751-DA36-D17A-9631EEDEE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986" y="224331"/>
            <a:ext cx="9852025" cy="979488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2000" dirty="0"/>
              <a:t>Informacje ogólne</a:t>
            </a:r>
            <a:br>
              <a:rPr lang="pl-PL" sz="2000" dirty="0"/>
            </a:br>
            <a:br>
              <a:rPr lang="pl-PL" sz="2000" dirty="0"/>
            </a:br>
            <a:r>
              <a:rPr lang="pl-PL" sz="2000" dirty="0"/>
              <a:t>cel postępowania</a:t>
            </a:r>
            <a:br>
              <a:rPr lang="pl-PL" sz="2000" dirty="0"/>
            </a:br>
            <a:endParaRPr lang="pl-PL" sz="2000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C6C09CA-6801-66DA-4F52-8B4FE666D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006" y="2049308"/>
            <a:ext cx="9276686" cy="2759384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Celem postępowania jest wybór projektów do dofinansowania, o których mowa w Regulaminie, zgodnych z:</a:t>
            </a:r>
          </a:p>
          <a:p>
            <a:pPr marL="342900" lvl="0" indent="-34290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lphaLcParenR"/>
            </a:pP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Celem Polityki 4. Europa o silniejszym wymiarze społecznym, bardziej sprzyjająca włączeniu społecznemu i wdrażająca Europejski filar praw socjalnych;</a:t>
            </a: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buFont typeface="+mj-lt"/>
              <a:buAutoNum type="alphaLcParenR"/>
            </a:pP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Celem szczegółowym 4d) (EFS+) Wspieranie dostosowania pracowników, przedsiębiorstw i przedsiębiorców do zmian, wspieranie aktywnego i zdrowego starzenia się oraz zdrowego i dobrze dostosowanego środowiska pracy, które uwzględnia zagrożenia dla zdrowia</a:t>
            </a:r>
            <a:r>
              <a:rPr lang="pl-P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pl-PL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lphaLcParenR"/>
            </a:pPr>
            <a:endParaRPr lang="pl-PL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SzPts val="1200"/>
              <a:buNone/>
            </a:pPr>
            <a:endParaRPr lang="pl-PL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lnSpc>
                <a:spcPct val="115000"/>
              </a:lnSpc>
              <a:buSzPts val="1200"/>
              <a:buFont typeface="Wingdings" panose="05000000000000000000" pitchFamily="2" charset="2"/>
              <a:buChar char="ü"/>
              <a:tabLst>
                <a:tab pos="90170" algn="l"/>
              </a:tabLst>
            </a:pPr>
            <a:endParaRPr lang="pl-PL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>
              <a:lnSpc>
                <a:spcPts val="2700"/>
              </a:lnSpc>
              <a:buNone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60AC9CC-7D60-3E3E-2158-0669442D9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112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5963667F-1751-DA36-D17A-9631EEDEE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986" y="224331"/>
            <a:ext cx="9852025" cy="979488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2000" dirty="0"/>
              <a:t>Informacje ogólne</a:t>
            </a:r>
            <a:br>
              <a:rPr lang="pl-PL" sz="2000" dirty="0"/>
            </a:br>
            <a:br>
              <a:rPr lang="pl-PL" sz="2000" dirty="0"/>
            </a:br>
            <a:r>
              <a:rPr lang="pl-PL" sz="2000" dirty="0"/>
              <a:t>źródła finansowania i kwota przeznaczona na postępowanie</a:t>
            </a:r>
            <a:br>
              <a:rPr lang="pl-PL" sz="2000" dirty="0"/>
            </a:br>
            <a:endParaRPr lang="pl-PL" sz="2000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C6C09CA-6801-66DA-4F52-8B4FE666D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006" y="1371601"/>
            <a:ext cx="9506350" cy="4493940"/>
          </a:xfrm>
        </p:spPr>
        <p:txBody>
          <a:bodyPr>
            <a:noAutofit/>
          </a:bodyPr>
          <a:lstStyle/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Kwota przeznaczona na dofinansowanie projektów w ramach postępowania – kwota dofinansowania publicznego </a:t>
            </a:r>
            <a:r>
              <a:rPr lang="pl-PL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wynosi 14 025 000,00 Euro, tj. 62 390 212,50 PLN.</a:t>
            </a:r>
            <a:endParaRPr lang="pl-PL" sz="18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Maksymalne współfinansowanie ze środków EFS+ (85</a:t>
            </a:r>
            <a:r>
              <a:rPr lang="pl-PL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%</a:t>
            </a: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wartości projektów) wynosi          </a:t>
            </a:r>
            <a:r>
              <a:rPr lang="pl-PL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62 390 212,50 PLN.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l-PL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Wymagany minimalny wkład własny w wysokości 15% wartości projektów: 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pl-PL" sz="1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11 010 037,50 PLN.</a:t>
            </a:r>
          </a:p>
          <a:p>
            <a:pPr marL="0" lvl="0" indent="0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  <a:buNone/>
            </a:pPr>
            <a:r>
              <a:rPr lang="pl-PL" sz="1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Kwoty przeliczone wg kursu 1EUR – 4,4485 PLN.</a:t>
            </a:r>
          </a:p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pl-PL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 ramach dostępnej alokacji środki zostaną podzielone na poszczególne podregiony.</a:t>
            </a:r>
          </a:p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Planowane dofinansowanie ze środków publicznych na poszczególne podregiony przedstawia się następująco:</a:t>
            </a: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− podregion bialski i chełmsko-zamojski – 5 469 600,00 EUR; </a:t>
            </a: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− podregion lubelski – 5 609 700,00 EUR;</a:t>
            </a: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− podregion puławski – 2 945 700,00 EUR. </a:t>
            </a: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endParaRPr lang="pl-PL" sz="18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SzPts val="1200"/>
              <a:buNone/>
            </a:pPr>
            <a:endParaRPr lang="pl-PL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lnSpc>
                <a:spcPct val="115000"/>
              </a:lnSpc>
              <a:buSzPts val="1200"/>
              <a:buFont typeface="Wingdings" panose="05000000000000000000" pitchFamily="2" charset="2"/>
              <a:buChar char="ü"/>
              <a:tabLst>
                <a:tab pos="90170" algn="l"/>
              </a:tabLst>
            </a:pPr>
            <a:endParaRPr lang="pl-PL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>
              <a:lnSpc>
                <a:spcPts val="2700"/>
              </a:lnSpc>
              <a:buNone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60AC9CC-7D60-3E3E-2158-0669442D9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569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86149D5-C48B-2319-6BEE-845886AE8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8613" y="163145"/>
            <a:ext cx="9852728" cy="979757"/>
          </a:xfrm>
        </p:spPr>
        <p:txBody>
          <a:bodyPr>
            <a:noAutofit/>
          </a:bodyPr>
          <a:lstStyle/>
          <a:p>
            <a:pPr algn="ctr"/>
            <a:r>
              <a:rPr lang="pl-PL" sz="1600" dirty="0"/>
              <a:t>Informacje ogólne</a:t>
            </a:r>
            <a:br>
              <a:rPr lang="pl-PL" sz="1600" dirty="0"/>
            </a:br>
            <a:r>
              <a:rPr lang="pl-PL" sz="1600" dirty="0"/>
              <a:t>źródła finansowania i kwota przeznaczona na postępowanie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3B0F019-4134-4514-7DC5-A34C5283DA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8613" y="1210335"/>
            <a:ext cx="9852729" cy="5484520"/>
          </a:xfrm>
        </p:spPr>
        <p:txBody>
          <a:bodyPr>
            <a:normAutofit fontScale="92500" lnSpcReduction="20000"/>
          </a:bodyPr>
          <a:lstStyle/>
          <a:p>
            <a:pPr marL="0" lvl="0" indent="0" algn="ctr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Planowany podział środków na poszczególne podregiony przedstawia się następująco:</a:t>
            </a:r>
          </a:p>
          <a:p>
            <a:pPr marL="342900" lvl="0" indent="-34290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arenR"/>
            </a:pPr>
            <a:r>
              <a:rPr lang="x-none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podregion bialski i chełmsko-zamojski:</a:t>
            </a:r>
            <a:endParaRPr lang="pl-PL" sz="18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860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➢ wartość alokacji 28 625 312,47 PLN;</a:t>
            </a:r>
          </a:p>
          <a:p>
            <a:pPr marL="22860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➢ kwota dofinansowania publicznego (w PLN) 24 331 515,60 w tym:</a:t>
            </a:r>
          </a:p>
          <a:p>
            <a:pPr marL="22860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− maksymalne współfinansowanie ze środków EFS (85% wartości projektów): </a:t>
            </a:r>
          </a:p>
          <a:p>
            <a:pPr marL="22860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24 331 515,60 PLN;</a:t>
            </a:r>
          </a:p>
          <a:p>
            <a:pPr marL="22860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− wymagany minimalny wkład własny w wysokości 15% wartości projektów: </a:t>
            </a:r>
          </a:p>
          <a:p>
            <a:pPr marL="22860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4 293 796,87 PLN.</a:t>
            </a:r>
          </a:p>
          <a:p>
            <a:pPr marL="0" indent="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pl-PL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2)</a:t>
            </a:r>
            <a:r>
              <a:rPr lang="pl-PL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x-none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podregion lubelski:</a:t>
            </a:r>
            <a:endParaRPr lang="pl-PL" sz="18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860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➢ wartość alokacji 29 358 529,94 PLN;</a:t>
            </a:r>
          </a:p>
          <a:p>
            <a:pPr marL="22860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➢ kwota dofinansowania publicznego (w PLN) 24 954 750,45 w tym:</a:t>
            </a:r>
          </a:p>
          <a:p>
            <a:pPr marL="22860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− maksymalne współfinansowanie ze środków EFS (85% wartości projektów): </a:t>
            </a:r>
          </a:p>
          <a:p>
            <a:pPr marL="22860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24 954 750,45 PLN;</a:t>
            </a:r>
          </a:p>
          <a:p>
            <a:pPr marL="22860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− wymagany minimalny wkład własny w wysokości 15% wartości projektów: </a:t>
            </a:r>
          </a:p>
          <a:p>
            <a:pPr marL="22860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4 403 779,49 PLN.</a:t>
            </a:r>
          </a:p>
          <a:p>
            <a:pPr marL="0" indent="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946915E-0550-D96D-C5E9-F6DBBCB534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92801111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otyw pakietu Office">
  <a:themeElements>
    <a:clrScheme name="Niestandardowy 8">
      <a:dk1>
        <a:srgbClr val="000000"/>
      </a:dk1>
      <a:lt1>
        <a:srgbClr val="FFFFFF"/>
      </a:lt1>
      <a:dk2>
        <a:srgbClr val="002073"/>
      </a:dk2>
      <a:lt2>
        <a:srgbClr val="FFFFFF"/>
      </a:lt2>
      <a:accent1>
        <a:srgbClr val="003399"/>
      </a:accent1>
      <a:accent2>
        <a:srgbClr val="A6D3FF"/>
      </a:accent2>
      <a:accent3>
        <a:srgbClr val="FFD618"/>
      </a:accent3>
      <a:accent4>
        <a:srgbClr val="0051B0"/>
      </a:accent4>
      <a:accent5>
        <a:srgbClr val="6BB1E2"/>
      </a:accent5>
      <a:accent6>
        <a:srgbClr val="FFE60B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436F5452-C95B-4D43-A1C6-1CA5BE69C951}" vid="{ABE25C27-1E66-47F3-AA86-B88226738C33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4182</TotalTime>
  <Words>5252</Words>
  <Application>Microsoft Office PowerPoint</Application>
  <PresentationFormat>Panoramiczny</PresentationFormat>
  <Paragraphs>503</Paragraphs>
  <Slides>52</Slides>
  <Notes>52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52</vt:i4>
      </vt:variant>
    </vt:vector>
  </HeadingPairs>
  <TitlesOfParts>
    <vt:vector size="61" baseType="lpstr">
      <vt:lpstr>Arial</vt:lpstr>
      <vt:lpstr>Calibri</vt:lpstr>
      <vt:lpstr>Calibri Light</vt:lpstr>
      <vt:lpstr>Open Sans</vt:lpstr>
      <vt:lpstr>Symbol</vt:lpstr>
      <vt:lpstr>Times New Roman</vt:lpstr>
      <vt:lpstr>Wingdings</vt:lpstr>
      <vt:lpstr>Motyw pakietu Office</vt:lpstr>
      <vt:lpstr>1_Motyw pakietu Office</vt:lpstr>
      <vt:lpstr>Fundusze Europejskie dla Lubelskiego 2021-2027 </vt:lpstr>
      <vt:lpstr>Zasady aplikowania o środki dostępne dla Jednostek Samorządu Terytorialnego (w tym kryteria wyboru projektów) w ramach Działań wdrażanych przez Departament Wdrażania Europejskiego Funduszu Społecznego</vt:lpstr>
      <vt:lpstr>Kryteria wyboru projektów dla Działania 10.3, 10.6</vt:lpstr>
      <vt:lpstr>Informacje ogólne  nabór wniosków </vt:lpstr>
      <vt:lpstr>Informacje ogólne nabór wniosków</vt:lpstr>
      <vt:lpstr>Informacje ogólne  nabór wniosków </vt:lpstr>
      <vt:lpstr>Informacje ogólne  cel postępowania </vt:lpstr>
      <vt:lpstr>Informacje ogólne  źródła finansowania i kwota przeznaczona na postępowanie </vt:lpstr>
      <vt:lpstr>Informacje ogólne źródła finansowania i kwota przeznaczona na postępowanie</vt:lpstr>
      <vt:lpstr>Informacje ogólne źródła finansowania i kwota przeznaczona na postępowanie</vt:lpstr>
      <vt:lpstr>Typ projektu   </vt:lpstr>
      <vt:lpstr>Typ projektu  </vt:lpstr>
      <vt:lpstr>Typ projektu</vt:lpstr>
      <vt:lpstr>Typ projektu   </vt:lpstr>
      <vt:lpstr>Typ projektu</vt:lpstr>
      <vt:lpstr>   </vt:lpstr>
      <vt:lpstr>Typ projektu – wymagania SZOP   </vt:lpstr>
      <vt:lpstr>Wnioskodawca  </vt:lpstr>
      <vt:lpstr>Wnioskodawca</vt:lpstr>
      <vt:lpstr>Wnioskodawca  Biuro projektu  </vt:lpstr>
      <vt:lpstr>Wnioskodawca Doświadczenie </vt:lpstr>
      <vt:lpstr>Wnioskodawca  </vt:lpstr>
      <vt:lpstr>Grupa docelowa  </vt:lpstr>
      <vt:lpstr>Grupa docelowa  </vt:lpstr>
      <vt:lpstr>Grupa docelowa  </vt:lpstr>
      <vt:lpstr>Kryteria wyboru projektów dla Działania 10.3, 10.6</vt:lpstr>
      <vt:lpstr>ZASADY NABORU PROJEKTÓW Fundusze Europejskie dla Lubelskiego 2021-2027 </vt:lpstr>
      <vt:lpstr>ZASADY NABORU PROJEKTÓW  Fundusze Europejskie dla Lubelskiego 2021-2027 </vt:lpstr>
      <vt:lpstr>ZASADY OCENY PROJEKTÓW Fundusze Europejskie dla Lubelskiego 2021-2027 </vt:lpstr>
      <vt:lpstr>METODYKA KRYTERIÓW  Fundusze Europejskie dla Lubelskiego 2021-2027  Europejski Fundusz Społeczny Plus </vt:lpstr>
      <vt:lpstr>METODYKA KRYTERIÓW   Fundusze Europejskie dla Lubelskiego 2021-2027  Europejski Fundusz Społeczny Plus </vt:lpstr>
      <vt:lpstr> KRYTERIA OGÓLNE i SPECYFICZNE Kryteria oceniane na zasadzie zerojedynkowej  </vt:lpstr>
      <vt:lpstr> KRYTERIA OGÓLNE Kryteria formalne  </vt:lpstr>
      <vt:lpstr> KRYTERIA OGÓLNE Kryteria horyzontalne </vt:lpstr>
      <vt:lpstr>Działanie 9.6 Adaptacyjność pracodawców i pracowników do zmian   kryteria specyficzne dostępu Typ projektu nr 4 </vt:lpstr>
      <vt:lpstr>Działanie 9.6 Adaptacyjność pracodawców i pracowników do zmian   kryteria specyficzne dostępu Typ projektu nr 4</vt:lpstr>
      <vt:lpstr>Działanie 9.6 Adaptacyjność pracodawców i pracowników do zmian   kryteria specyficzne dostępu Typ projektu nr 4</vt:lpstr>
      <vt:lpstr>Działanie 9.6 Adaptacyjność pracodawców i pracowników do zmian   kryteria specyficzne dostępu Typ projektu nr 4</vt:lpstr>
      <vt:lpstr>Działanie 9.6 Adaptacyjność pracodawców i pracowników do zmian   kryteria specyficzne dostępu Typ projektu nr 4</vt:lpstr>
      <vt:lpstr>KRYTERIA OGÓLNE Kryteria merytoryczne </vt:lpstr>
      <vt:lpstr>KRYTERIA OGÓLNE Kryteria merytoryczne  </vt:lpstr>
      <vt:lpstr>Negocjacje kryterium negocjacyjne </vt:lpstr>
      <vt:lpstr>Negocjacje  </vt:lpstr>
      <vt:lpstr>Negocjacje  </vt:lpstr>
      <vt:lpstr>Negocjacje  </vt:lpstr>
      <vt:lpstr>Negocjacje skorygowany wniosek </vt:lpstr>
      <vt:lpstr>Zakończenie oceny </vt:lpstr>
      <vt:lpstr>Możliwość poprawy wniosku po zakończeniu oceny? Zwrot do oceny </vt:lpstr>
      <vt:lpstr>Zwrot wniosku do ponownej oceny </vt:lpstr>
      <vt:lpstr>Zmiana Regulaminu wyboru projektów [ustawa wdrożeniowa]</vt:lpstr>
      <vt:lpstr>Udzielanie wyjaśnień [Wytyczne dotyczące wyboru projektów na lata 2021-2027]</vt:lpstr>
      <vt:lpstr>Dziękuję za uwagę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Adrianna Iwan</dc:creator>
  <cp:lastModifiedBy>Katarzyna Misiura</cp:lastModifiedBy>
  <cp:revision>42</cp:revision>
  <cp:lastPrinted>2023-08-18T09:07:15Z</cp:lastPrinted>
  <dcterms:created xsi:type="dcterms:W3CDTF">2022-11-15T13:19:44Z</dcterms:created>
  <dcterms:modified xsi:type="dcterms:W3CDTF">2023-08-25T05:27:41Z</dcterms:modified>
</cp:coreProperties>
</file>