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815" r:id="rId3"/>
    <p:sldId id="813" r:id="rId4"/>
    <p:sldId id="812" r:id="rId5"/>
    <p:sldId id="814" r:id="rId6"/>
    <p:sldId id="838" r:id="rId7"/>
    <p:sldId id="839" r:id="rId8"/>
    <p:sldId id="840" r:id="rId9"/>
    <p:sldId id="841" r:id="rId10"/>
    <p:sldId id="842" r:id="rId11"/>
    <p:sldId id="843" r:id="rId12"/>
    <p:sldId id="787" r:id="rId13"/>
    <p:sldId id="772" r:id="rId14"/>
    <p:sldId id="773" r:id="rId15"/>
    <p:sldId id="775" r:id="rId16"/>
    <p:sldId id="776" r:id="rId17"/>
    <p:sldId id="777" r:id="rId18"/>
    <p:sldId id="778" r:id="rId19"/>
    <p:sldId id="779" r:id="rId20"/>
    <p:sldId id="780" r:id="rId21"/>
    <p:sldId id="781" r:id="rId22"/>
    <p:sldId id="782" r:id="rId23"/>
    <p:sldId id="783" r:id="rId24"/>
    <p:sldId id="784" r:id="rId25"/>
    <p:sldId id="785" r:id="rId26"/>
    <p:sldId id="786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73"/>
    <a:srgbClr val="150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86385" autoAdjust="0"/>
  </p:normalViewPr>
  <p:slideViewPr>
    <p:cSldViewPr snapToGrid="0">
      <p:cViewPr varScale="1">
        <p:scale>
          <a:sx n="100" d="100"/>
          <a:sy n="100" d="100"/>
        </p:scale>
        <p:origin x="10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5E466-ADA0-4AB0-9275-322875EB38DB}" type="datetimeFigureOut">
              <a:rPr lang="pl-PL" smtClean="0"/>
              <a:t>03.04.2023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50C69-5D00-4643-A6EF-959B7D51E3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87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D080A5-7BC0-AF1D-E33D-E5E4CE5CF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745BBC3-AD0F-02CF-79CD-08462DD89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4A9334-99EB-7038-FACC-CED15B62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03.04.2023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E65D7A-48F6-B4AA-9C57-7D220D38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414572-4C6E-FF82-BF7C-3D7CAAAF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76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22A424-1BFA-C95D-30C8-4163685E9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D99C732-5484-F0AD-FFAA-0F624D5E8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467B8C-222A-C954-03E1-17CCF944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03.04.2023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393B96-DD1B-7A4F-8D21-1555C38A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56064E-6ABD-9BC8-8C74-B6C72DBB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372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F3F3255-4DF0-E387-BF91-6542A12F2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D875D8C-D28F-7D99-189F-4BBFDAF27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F2EE79-4F50-EFB6-B3AD-B15D4A83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03.04.2023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198499-1B45-9160-7C32-4C9A0B11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B2439F-553C-F6F5-9D8A-9C84ADB5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121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59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2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7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5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3" y="490243"/>
            <a:ext cx="1231537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03.04.2023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73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03.04.2023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95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22236" y="4082829"/>
            <a:ext cx="7800346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1" y="5061678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2"/>
            <a:ext cx="2052383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03.04.2023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6" y="4082829"/>
            <a:ext cx="4514751" cy="6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88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222235" y="4082829"/>
            <a:ext cx="8205842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0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453203" y="4082828"/>
            <a:ext cx="4105634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222237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91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3288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0237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816316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796072"/>
            <a:ext cx="4926582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965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93455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B6572-F9A0-FF73-A7AB-08997E6E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1B7EFD-6AC1-F4F7-6109-E962287DE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458F7E-4F70-4D2B-AE88-8F24F6FA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03.04.2023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E4A75D-E4E8-6817-F2C2-7933BA85D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C9166F-7722-6B3E-6763-CDBE37C9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58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3598452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811311" y="4082829"/>
            <a:ext cx="9380690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9419" y="0"/>
            <a:ext cx="9853164" cy="473665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21" y="4082829"/>
            <a:ext cx="4514751" cy="6532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37" y="5074439"/>
            <a:ext cx="8620386" cy="64008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7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AF2CC3-326C-3C2C-A3F0-6D6CBE5E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1C514E-7AA1-4864-4C54-D288D7C81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23B5B8-8A8A-3937-12C1-0C24E182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03.04.2023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E4E188-692B-C907-97B8-D95073C1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A15346-0550-B861-5EE1-33EB37B0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014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4F37F1-62C6-51F3-75AD-C84592B3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B74071-5E12-8F9B-F2CA-A72FCA688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3BD937C-A01F-1EAE-35F9-1D588FC4A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7F3F83D-F840-124D-041B-2745CDDD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03.04.2023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CEFBCD0-CBEC-EAE2-32AF-2D014883C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B358BF6-DB1F-AD4F-55E2-073A0829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393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CE2C57-6508-E7A6-1A45-D8AB5FB7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FC0062-2217-53EF-0A09-5CE50CA72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A555B19-AF3E-57E1-74B5-DBFC47F8B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A48DAFA-7115-99EA-3B50-EE5F8CA04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32E0708-B86F-F655-ECDB-2E739D37A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8B89426-B8E8-EB5C-0C9A-94DB6060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03.04.2023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3A7A712-5D66-6FD9-59B2-07F72A00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AB34FFA-B2DC-C6D5-E083-771F241B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71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F34AF3-1A04-F971-5570-4736D863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FF8DCC0-D770-7117-09BA-22AA263A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03.04.2023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E35B751-A797-0C2A-655C-A7907F4A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1B3C258-EF29-97E4-D1B5-2F6C0C26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90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D6BFF07-99B5-4F59-98DB-8844CB2B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03.04.2023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2F79976-E84C-4F28-A83C-95C5A361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522A4D-CC0B-86B0-FDCE-9DCAB50A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88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211A4D-0956-0AD1-2047-BC933A2E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7CAD9D-5FE6-9996-C7C7-F0379542A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C9FD75-4D57-5A30-F781-66611683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5E214B4-1DFB-EF71-E7D7-301DA1B7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03.04.2023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C71AD1-2049-6084-6013-B459ACF4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AB7841-212B-D6DA-7859-DA34D0B9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630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FEF707-7135-77F8-9892-B4B6ACED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DC64937-6812-B9FC-EAC0-4FB84DBF8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C0A8A7F-5846-3F3A-28D4-BA61880AA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92F07CA-CD4D-D3A6-EF31-155402A2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03.04.2023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FD89124-E464-E0DD-1915-EBAA87E8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925FFD-C763-117C-8035-DE693E64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800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CA73FA-925D-F348-816A-C755E424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21583C-3067-6BF1-8658-6E05FA55F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66DC769-8458-C277-31A4-CF3756673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24BD0-A9F8-40C0-86E1-C8F5B56CB711}" type="datetimeFigureOut">
              <a:rPr lang="pl-PL" smtClean="0"/>
              <a:t>03.04.2023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CA8286-7B48-A409-4974-35B5E5E03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3E8706-36BF-15F5-7CA7-24E92EF75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6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816316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796072"/>
            <a:ext cx="9852729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2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804" y="6368269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9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96477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/>
  <p:txStyles>
    <p:titleStyle>
      <a:lvl1pPr algn="l" defTabSz="914406" rtl="0" eaLnBrk="1" latinLnBrk="0" hangingPunct="1">
        <a:lnSpc>
          <a:spcPts val="3266"/>
        </a:lnSpc>
        <a:spcBef>
          <a:spcPct val="0"/>
        </a:spcBef>
        <a:buNone/>
        <a:defRPr sz="254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2" indent="-228602" algn="l" defTabSz="914406" rtl="0" eaLnBrk="1" latinLnBrk="0" hangingPunct="1">
        <a:lnSpc>
          <a:spcPts val="2177"/>
        </a:lnSpc>
        <a:spcBef>
          <a:spcPts val="1000"/>
        </a:spcBef>
        <a:buClr>
          <a:schemeClr val="accent1"/>
        </a:buClr>
        <a:buFontTx/>
        <a:buBlip>
          <a:blip r:embed="rId12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4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3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8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4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10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13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4.xml"/><Relationship Id="rId3" Type="http://schemas.openxmlformats.org/officeDocument/2006/relationships/slide" Target="slide13.xml"/><Relationship Id="rId7" Type="http://schemas.openxmlformats.org/officeDocument/2006/relationships/slide" Target="slide18.xml"/><Relationship Id="rId12" Type="http://schemas.openxmlformats.org/officeDocument/2006/relationships/slide" Target="slide2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17.xml"/><Relationship Id="rId11" Type="http://schemas.openxmlformats.org/officeDocument/2006/relationships/slide" Target="slide22.xml"/><Relationship Id="rId5" Type="http://schemas.openxmlformats.org/officeDocument/2006/relationships/slide" Target="slide16.xml"/><Relationship Id="rId15" Type="http://schemas.openxmlformats.org/officeDocument/2006/relationships/image" Target="../media/image35.png"/><Relationship Id="rId10" Type="http://schemas.openxmlformats.org/officeDocument/2006/relationships/slide" Target="slide21.xml"/><Relationship Id="rId4" Type="http://schemas.openxmlformats.org/officeDocument/2006/relationships/slide" Target="slide15.xml"/><Relationship Id="rId9" Type="http://schemas.openxmlformats.org/officeDocument/2006/relationships/slide" Target="slide20.xml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 descr="Obraz zawierający tekst">
            <a:extLst>
              <a:ext uri="{FF2B5EF4-FFF2-40B4-BE49-F238E27FC236}">
                <a16:creationId xmlns:a16="http://schemas.microsoft.com/office/drawing/2014/main" id="{44CF8B1A-47E1-5D3B-8025-7B056477D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573" cy="6858000"/>
          </a:xfrm>
          <a:prstGeom prst="rect">
            <a:avLst/>
          </a:prstGeom>
        </p:spPr>
      </p:pic>
      <p:sp>
        <p:nvSpPr>
          <p:cNvPr id="13" name="Tytuł 12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77486" y="3013501"/>
            <a:ext cx="822960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Obsługi Wniosków Aplikacyjnych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Europejskiego Funduszu Społecznego (SOWA EFS)</a:t>
            </a:r>
          </a:p>
        </p:txBody>
      </p:sp>
    </p:spTree>
    <p:extLst>
      <p:ext uri="{BB962C8B-B14F-4D97-AF65-F5344CB8AC3E}">
        <p14:creationId xmlns:p14="http://schemas.microsoft.com/office/powerpoint/2010/main" val="80954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9C471668-9014-E944-D807-5D6BE227BC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1673" y="264767"/>
            <a:ext cx="926699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Obsługi Wniosków Aplikacyjnych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Europejskiego Funduszu Społecznego (SOWA EFS)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pic>
        <p:nvPicPr>
          <p:cNvPr id="5" name="Obraz 4" descr="Widok - harmonogram, pobierz harmonogram - System Obsługi Wniosków Aplikacyjnych      &#10;Europejskiego Funduszu Społecznego">
            <a:extLst>
              <a:ext uri="{FF2B5EF4-FFF2-40B4-BE49-F238E27FC236}">
                <a16:creationId xmlns:a16="http://schemas.microsoft.com/office/drawing/2014/main" id="{B39A87E3-DB6D-DE74-27C3-8718C7F92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102" y="1183900"/>
            <a:ext cx="7546625" cy="4613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wal 6" descr="Widok - Widok opcji Pobierz harmonogram - System Obsługi Wniosków Aplikacyjnych      &#10;Europejskiego Funduszu Społecznego">
            <a:extLst>
              <a:ext uri="{FF2B5EF4-FFF2-40B4-BE49-F238E27FC236}">
                <a16:creationId xmlns:a16="http://schemas.microsoft.com/office/drawing/2014/main" id="{76A44363-B7AA-9F45-9D1B-2EE7E691B4A0}"/>
              </a:ext>
            </a:extLst>
          </p:cNvPr>
          <p:cNvSpPr/>
          <p:nvPr/>
        </p:nvSpPr>
        <p:spPr>
          <a:xfrm>
            <a:off x="7741674" y="3336053"/>
            <a:ext cx="2127224" cy="713742"/>
          </a:xfrm>
          <a:prstGeom prst="ellipse">
            <a:avLst/>
          </a:prstGeom>
          <a:noFill/>
          <a:ln w="476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 descr="Widok - Widok harmonogram w programie Excel - System Obsługi Wniosków Aplikacyjnych      &#10;Europejskiego Funduszu Społecznego">
            <a:extLst>
              <a:ext uri="{FF2B5EF4-FFF2-40B4-BE49-F238E27FC236}">
                <a16:creationId xmlns:a16="http://schemas.microsoft.com/office/drawing/2014/main" id="{AE5AAD15-02F8-94B1-AF8B-0794D55326C0}"/>
              </a:ext>
            </a:extLst>
          </p:cNvPr>
          <p:cNvSpPr/>
          <p:nvPr/>
        </p:nvSpPr>
        <p:spPr>
          <a:xfrm>
            <a:off x="2548351" y="2865455"/>
            <a:ext cx="2127224" cy="713742"/>
          </a:xfrm>
          <a:prstGeom prst="ellipse">
            <a:avLst/>
          </a:prstGeom>
          <a:noFill/>
          <a:ln w="476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4054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62AF8B7-50C2-93E0-4188-7DEADD3F8325}"/>
              </a:ext>
            </a:extLst>
          </p:cNvPr>
          <p:cNvSpPr txBox="1"/>
          <p:nvPr/>
        </p:nvSpPr>
        <p:spPr>
          <a:xfrm>
            <a:off x="630925" y="982176"/>
            <a:ext cx="6096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hlinkClick r:id="rId3" action="ppaction://hlinksldjump"/>
              </a:rPr>
              <a:t>Informacje o projekcie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hlinkClick r:id="rId4" action="ppaction://hlinksldjump"/>
              </a:rPr>
              <a:t>Wnioskodawca i realizatorzy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hlinkClick r:id="rId5" action="ppaction://hlinksldjump"/>
              </a:rPr>
              <a:t>Wskaźniki projektu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hlinkClick r:id="rId6" action="ppaction://hlinksldjump"/>
              </a:rPr>
              <a:t>Zadania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hlinkClick r:id="rId7" action="ppaction://hlinksldjump"/>
              </a:rPr>
              <a:t>Budżet projektu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hlinkClick r:id="rId8" action="ppaction://hlinksldjump"/>
              </a:rPr>
              <a:t>Podsumowanie budżetu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hlinkClick r:id="rId9" action="ppaction://hlinksldjump"/>
              </a:rPr>
              <a:t>Źródła finansowania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hlinkClick r:id="rId10" action="ppaction://hlinksldjump"/>
              </a:rPr>
              <a:t>Uzasadnienia wydatków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hlinkClick r:id="rId11" action="ppaction://hlinksldjump"/>
              </a:rPr>
              <a:t>Potencjał do realizacji projektu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hlinkClick r:id="rId12" action="ppaction://hlinksldjump"/>
              </a:rPr>
              <a:t>Harmonogram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hlinkClick r:id="rId13" action="ppaction://hlinksldjump"/>
              </a:rPr>
              <a:t>Oświadczenia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hlinkClick r:id="rId13" action="ppaction://hlinksldjump"/>
              </a:rPr>
              <a:t>Informacje o wniosku o dofinansowanie</a:t>
            </a:r>
            <a:endParaRPr lang="pl-PL" sz="240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377A8A6-B622-41E6-E817-5C52A0C16C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62501" y="331468"/>
            <a:ext cx="9266998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Obsługi Wniosków Aplikacyjnych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Europejskiego Funduszu Społecznego (SOWA EFS)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</a:t>
            </a:r>
          </a:p>
        </p:txBody>
      </p:sp>
      <p:pic>
        <p:nvPicPr>
          <p:cNvPr id="1026" name="Picture 2" descr="Widok sekcji wniosku o dofinansowanie - System Obsługi Wniosków Aplikacyjnych      &#10;Europejskiego Funduszu Społecznego">
            <a:extLst>
              <a:ext uri="{FF2B5EF4-FFF2-40B4-BE49-F238E27FC236}">
                <a16:creationId xmlns:a16="http://schemas.microsoft.com/office/drawing/2014/main" id="{C3D0FFA4-BFE3-B203-19ED-73F98C414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401" y="1660051"/>
            <a:ext cx="2732715" cy="71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 descr="System Obsługi Wniosków Aplikacyjnych      &#10;Europejskiego Funduszu Społecznego - Strona główna">
            <a:extLst>
              <a:ext uri="{FF2B5EF4-FFF2-40B4-BE49-F238E27FC236}">
                <a16:creationId xmlns:a16="http://schemas.microsoft.com/office/drawing/2014/main" id="{35E5E11A-983C-7CB3-039F-7C55269AB3B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19583" y="2608821"/>
            <a:ext cx="5017258" cy="2823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7322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pic>
        <p:nvPicPr>
          <p:cNvPr id="13" name="Obraz 12" descr="Widok - Podgląd naboru">
            <a:extLst>
              <a:ext uri="{FF2B5EF4-FFF2-40B4-BE49-F238E27FC236}">
                <a16:creationId xmlns:a16="http://schemas.microsoft.com/office/drawing/2014/main" id="{D3CECED0-80D8-47A8-AE52-C04AEFF646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42" y="695417"/>
            <a:ext cx="10825316" cy="5186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ytuł 13">
            <a:extLst>
              <a:ext uri="{FF2B5EF4-FFF2-40B4-BE49-F238E27FC236}">
                <a16:creationId xmlns:a16="http://schemas.microsoft.com/office/drawing/2014/main" id="{1A7876F1-F4F1-308E-CA5E-269AE39730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747" y="226427"/>
            <a:ext cx="898724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</a:t>
            </a:r>
          </a:p>
        </p:txBody>
      </p:sp>
    </p:spTree>
    <p:extLst>
      <p:ext uri="{BB962C8B-B14F-4D97-AF65-F5344CB8AC3E}">
        <p14:creationId xmlns:p14="http://schemas.microsoft.com/office/powerpoint/2010/main" val="112103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509A3D15-9275-EE19-438A-C733FEA316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747" y="226427"/>
            <a:ext cx="898724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 &gt; Informacje o projekcie</a:t>
            </a:r>
          </a:p>
        </p:txBody>
      </p:sp>
      <p:pic>
        <p:nvPicPr>
          <p:cNvPr id="8" name="Obraz 7" descr="Widok - Wniosek">
            <a:extLst>
              <a:ext uri="{FF2B5EF4-FFF2-40B4-BE49-F238E27FC236}">
                <a16:creationId xmlns:a16="http://schemas.microsoft.com/office/drawing/2014/main" id="{53BAD322-6117-6C3B-2646-85F60F92C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41" y="734155"/>
            <a:ext cx="10691548" cy="5125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20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C928C398-56B4-4EA0-D969-78A9EE973A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747" y="226427"/>
            <a:ext cx="898724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 &gt; Informacje o projekcie    </a:t>
            </a:r>
          </a:p>
        </p:txBody>
      </p:sp>
      <p:pic>
        <p:nvPicPr>
          <p:cNvPr id="8" name="Obraz 7" descr="Widok - Projekt">
            <a:extLst>
              <a:ext uri="{FF2B5EF4-FFF2-40B4-BE49-F238E27FC236}">
                <a16:creationId xmlns:a16="http://schemas.microsoft.com/office/drawing/2014/main" id="{6A86E759-A09B-4D28-D52B-D1D88828C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15240"/>
            <a:ext cx="10363200" cy="4973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62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C928C398-56B4-4EA0-D969-78A9EE973A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747" y="226427"/>
            <a:ext cx="898724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 &gt; Wnioskodawca i realizatorzy</a:t>
            </a:r>
          </a:p>
        </p:txBody>
      </p:sp>
      <p:pic>
        <p:nvPicPr>
          <p:cNvPr id="3" name="Obraz 2" descr="Widok SOWA EFS wniosek o dofinansowanie">
            <a:extLst>
              <a:ext uri="{FF2B5EF4-FFF2-40B4-BE49-F238E27FC236}">
                <a16:creationId xmlns:a16="http://schemas.microsoft.com/office/drawing/2014/main" id="{096D90DB-2FC5-D96B-EC12-30288847F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61" y="732100"/>
            <a:ext cx="10738878" cy="5156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7135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C928C398-56B4-4EA0-D969-78A9EE973A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747" y="226427"/>
            <a:ext cx="898724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 &gt; Wskaźniki projektu</a:t>
            </a:r>
          </a:p>
        </p:txBody>
      </p:sp>
      <p:pic>
        <p:nvPicPr>
          <p:cNvPr id="6" name="Obraz 5" descr="Widok - Wskaźniki projektu">
            <a:extLst>
              <a:ext uri="{FF2B5EF4-FFF2-40B4-BE49-F238E27FC236}">
                <a16:creationId xmlns:a16="http://schemas.microsoft.com/office/drawing/2014/main" id="{2CC8E11C-FE2E-DD23-CB00-DA913BFEE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5" y="731293"/>
            <a:ext cx="10756490" cy="5158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989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C928C398-56B4-4EA0-D969-78A9EE973A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747" y="226427"/>
            <a:ext cx="898724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 &gt; Zadania</a:t>
            </a:r>
          </a:p>
        </p:txBody>
      </p:sp>
      <p:pic>
        <p:nvPicPr>
          <p:cNvPr id="3" name="Obraz 2" descr="Widok - Zadania">
            <a:extLst>
              <a:ext uri="{FF2B5EF4-FFF2-40B4-BE49-F238E27FC236}">
                <a16:creationId xmlns:a16="http://schemas.microsoft.com/office/drawing/2014/main" id="{0DCF9408-42F3-D26B-40FF-40150BD4F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43" y="595759"/>
            <a:ext cx="11125910" cy="5344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475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C928C398-56B4-4EA0-D969-78A9EE973A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747" y="226427"/>
            <a:ext cx="898724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 &gt; Budżet projektu</a:t>
            </a:r>
          </a:p>
        </p:txBody>
      </p:sp>
      <p:pic>
        <p:nvPicPr>
          <p:cNvPr id="6" name="Obraz 5" descr="Widok - Budżet projektu">
            <a:extLst>
              <a:ext uri="{FF2B5EF4-FFF2-40B4-BE49-F238E27FC236}">
                <a16:creationId xmlns:a16="http://schemas.microsoft.com/office/drawing/2014/main" id="{F9936110-86CF-5D31-74B7-DCF393EBC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10" y="711794"/>
            <a:ext cx="10844981" cy="52067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4520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C928C398-56B4-4EA0-D969-78A9EE973A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747" y="226427"/>
            <a:ext cx="898724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 &gt; Podsumowanie budżetu</a:t>
            </a:r>
          </a:p>
        </p:txBody>
      </p:sp>
      <p:pic>
        <p:nvPicPr>
          <p:cNvPr id="3" name="Obraz 2" descr="Widok - Podsumowanie">
            <a:extLst>
              <a:ext uri="{FF2B5EF4-FFF2-40B4-BE49-F238E27FC236}">
                <a16:creationId xmlns:a16="http://schemas.microsoft.com/office/drawing/2014/main" id="{09E14C38-EEE9-A7C6-E9ED-F3F49666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56" y="702369"/>
            <a:ext cx="10666489" cy="5157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573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 descr="System Obsługi Wniosków Aplikacyjnych      &#10;Europejskiego Funduszu Społecznego">
            <a:extLst>
              <a:ext uri="{FF2B5EF4-FFF2-40B4-BE49-F238E27FC236}">
                <a16:creationId xmlns:a16="http://schemas.microsoft.com/office/drawing/2014/main" id="{92D08F34-15F0-3B7D-1A05-DCD5B26444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14073" y="417167"/>
            <a:ext cx="926699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Obsługi Wniosków Aplikacyjnych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Europejskiego Funduszu Społecznego (SOWA EFS)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C471668-9014-E944-D807-5D6BE227BCC4}"/>
              </a:ext>
            </a:extLst>
          </p:cNvPr>
          <p:cNvSpPr txBox="1"/>
          <p:nvPr/>
        </p:nvSpPr>
        <p:spPr>
          <a:xfrm>
            <a:off x="1056872" y="1925654"/>
            <a:ext cx="97241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/>
              <a:t>System Obsługi Wniosków Aplikacyjnych </a:t>
            </a:r>
            <a:r>
              <a:rPr lang="pl-PL" dirty="0"/>
              <a:t>to narzędzie informatyczne przeznaczone</a:t>
            </a:r>
            <a:br>
              <a:rPr lang="pl-PL" dirty="0"/>
            </a:br>
            <a:r>
              <a:rPr lang="pl-PL" dirty="0"/>
              <a:t>do obsługi procesu ubiegania się o środki pochodzące z krajowego programu operacyjnego</a:t>
            </a:r>
            <a:br>
              <a:rPr lang="pl-PL" dirty="0"/>
            </a:br>
            <a:r>
              <a:rPr lang="pl-PL" dirty="0"/>
              <a:t>na lata 2021-2027, współfinansowanego z Europejskiego Funduszu Społecznego.</a:t>
            </a:r>
          </a:p>
          <a:p>
            <a:endParaRPr lang="pl-PL" dirty="0"/>
          </a:p>
          <a:p>
            <a:r>
              <a:rPr lang="pl-PL" b="1" dirty="0"/>
              <a:t>Główne cele realizowane przez SOWA EFS: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przygotowanie i złożenie wniosku o dofinansowanie projektu lub fiszki projektu do Instytucji Ogłaszającej Nabór;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organizacja, przechowywanie i zarządzanie dokumentami projektu;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zarządzanie użytkownikami biorącymi udział w realizacji projektów;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komunikacja i wymiana informacji.</a:t>
            </a:r>
          </a:p>
          <a:p>
            <a:endParaRPr lang="pl-PL" dirty="0"/>
          </a:p>
          <a:p>
            <a:pPr algn="just"/>
            <a:r>
              <a:rPr lang="pl-PL" dirty="0"/>
              <a:t>Wnioskodawcy ubiegający się o dofinansowanie projektu w ramach Europejskiego Funduszu Społecznego Plus są zobligowani do stosowania elektronicznego formularza wniosku o dofinansowanie zawartego w </a:t>
            </a:r>
            <a:r>
              <a:rPr lang="pl-PL" b="1" dirty="0"/>
              <a:t>SOWA EFS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F389DA4-666F-2A76-FEB5-793497F3DD86}"/>
              </a:ext>
            </a:extLst>
          </p:cNvPr>
          <p:cNvSpPr txBox="1"/>
          <p:nvPr/>
        </p:nvSpPr>
        <p:spPr>
          <a:xfrm>
            <a:off x="5108777" y="1252150"/>
            <a:ext cx="3947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https://sowa2021.efs.gov.pl/</a:t>
            </a:r>
          </a:p>
        </p:txBody>
      </p:sp>
      <p:pic>
        <p:nvPicPr>
          <p:cNvPr id="5" name="Picture 2" descr="System Obsługi Wniosków Aplikacyjnych      &#10;Europejskiego Funduszu Społecznego&#10;">
            <a:extLst>
              <a:ext uri="{FF2B5EF4-FFF2-40B4-BE49-F238E27FC236}">
                <a16:creationId xmlns:a16="http://schemas.microsoft.com/office/drawing/2014/main" id="{83320D80-E35A-7AF9-A4CB-C5CBF1595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020" y="1252150"/>
            <a:ext cx="1902896" cy="4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602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C928C398-56B4-4EA0-D969-78A9EE973A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747" y="226427"/>
            <a:ext cx="898724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 &gt; Źródła finansowania</a:t>
            </a:r>
          </a:p>
        </p:txBody>
      </p:sp>
      <p:pic>
        <p:nvPicPr>
          <p:cNvPr id="8" name="Obraz 7" descr="Widok - Źródła finansowania">
            <a:extLst>
              <a:ext uri="{FF2B5EF4-FFF2-40B4-BE49-F238E27FC236}">
                <a16:creationId xmlns:a16="http://schemas.microsoft.com/office/drawing/2014/main" id="{5207DE6C-0AF8-8357-58F0-A24F8147E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04" y="703266"/>
            <a:ext cx="10890193" cy="52143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2940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C928C398-56B4-4EA0-D969-78A9EE973A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747" y="226427"/>
            <a:ext cx="898724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 &gt; Uzasadnienia wydatków</a:t>
            </a:r>
          </a:p>
        </p:txBody>
      </p:sp>
      <p:pic>
        <p:nvPicPr>
          <p:cNvPr id="3" name="Obraz 2" descr="Widok - Uzasadnienia wydatków">
            <a:extLst>
              <a:ext uri="{FF2B5EF4-FFF2-40B4-BE49-F238E27FC236}">
                <a16:creationId xmlns:a16="http://schemas.microsoft.com/office/drawing/2014/main" id="{1EF87708-5657-C5E4-2B85-F12D8304A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16" y="717835"/>
            <a:ext cx="10726568" cy="5141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326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C928C398-56B4-4EA0-D969-78A9EE973A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747" y="226427"/>
            <a:ext cx="898724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 &gt; Potencjał do realizacji projektu</a:t>
            </a:r>
          </a:p>
        </p:txBody>
      </p:sp>
      <p:pic>
        <p:nvPicPr>
          <p:cNvPr id="6" name="Obraz 5" descr="Widok - Potencjał do realizacji projektu">
            <a:extLst>
              <a:ext uri="{FF2B5EF4-FFF2-40B4-BE49-F238E27FC236}">
                <a16:creationId xmlns:a16="http://schemas.microsoft.com/office/drawing/2014/main" id="{6B15BE28-551E-DF04-ACCE-CD263B8D4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48" y="595759"/>
            <a:ext cx="10909904" cy="52411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386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C928C398-56B4-4EA0-D969-78A9EE973A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747" y="226427"/>
            <a:ext cx="898724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 &gt; Harmonogram</a:t>
            </a:r>
          </a:p>
        </p:txBody>
      </p:sp>
      <p:pic>
        <p:nvPicPr>
          <p:cNvPr id="3" name="Obraz 2" descr="Widok SOWA EFS wniosek o dofinansowanie projektu - harmonogram">
            <a:extLst>
              <a:ext uri="{FF2B5EF4-FFF2-40B4-BE49-F238E27FC236}">
                <a16:creationId xmlns:a16="http://schemas.microsoft.com/office/drawing/2014/main" id="{4A0AA782-AACC-CDC7-69C5-40DC07301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72" y="653447"/>
            <a:ext cx="10889657" cy="52060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4171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C928C398-56B4-4EA0-D969-78A9EE973A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747" y="226427"/>
            <a:ext cx="898724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 &gt; Oświadczenia</a:t>
            </a:r>
          </a:p>
        </p:txBody>
      </p:sp>
      <p:pic>
        <p:nvPicPr>
          <p:cNvPr id="6" name="Obraz 5" descr="Widok - Oświadczenia">
            <a:extLst>
              <a:ext uri="{FF2B5EF4-FFF2-40B4-BE49-F238E27FC236}">
                <a16:creationId xmlns:a16="http://schemas.microsoft.com/office/drawing/2014/main" id="{976FECC6-0C45-F01A-2CD8-7B83B354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39" y="711938"/>
            <a:ext cx="10842522" cy="5174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6955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C928C398-56B4-4EA0-D969-78A9EE973A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747" y="226427"/>
            <a:ext cx="898724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 &gt; Informacje o wniosku o dofinansowanie</a:t>
            </a:r>
          </a:p>
        </p:txBody>
      </p:sp>
      <p:pic>
        <p:nvPicPr>
          <p:cNvPr id="3" name="Obraz 2" descr="Widok - Informacje o wniosku">
            <a:extLst>
              <a:ext uri="{FF2B5EF4-FFF2-40B4-BE49-F238E27FC236}">
                <a16:creationId xmlns:a16="http://schemas.microsoft.com/office/drawing/2014/main" id="{CF492452-5308-14C8-3E7F-631CFDCD0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80" y="595759"/>
            <a:ext cx="11059240" cy="53182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057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9C471668-9014-E944-D807-5D6BE227BC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1673" y="264767"/>
            <a:ext cx="926699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Obsługi Wniosków Aplikacyjnych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Europejskiego Funduszu Społecznego (SOWA EFS)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pic>
        <p:nvPicPr>
          <p:cNvPr id="3" name="Obraz 2" descr="Przykładowy widok SOWA EFS">
            <a:extLst>
              <a:ext uri="{FF2B5EF4-FFF2-40B4-BE49-F238E27FC236}">
                <a16:creationId xmlns:a16="http://schemas.microsoft.com/office/drawing/2014/main" id="{63F068C0-3490-CEF1-FDEB-356908DE31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232" y="1217655"/>
            <a:ext cx="8765880" cy="48074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4238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137FBCC2-B871-CCE0-3AF1-E513FD7546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0985" y="1451730"/>
            <a:ext cx="5399884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Przykładowy widok w systemie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SOWA EFS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wyszukiwarki naborów oraz formularz tworzenie konta użytkownika: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2D08F34-15F0-3B7D-1A05-DCD5B26444FD}"/>
              </a:ext>
            </a:extLst>
          </p:cNvPr>
          <p:cNvSpPr txBox="1"/>
          <p:nvPr/>
        </p:nvSpPr>
        <p:spPr>
          <a:xfrm>
            <a:off x="1514073" y="417167"/>
            <a:ext cx="9266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Obsługi Wniosków Aplikacyjnych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Europejskiego Funduszu Społecznego (SOWA EFS)</a:t>
            </a:r>
          </a:p>
        </p:txBody>
      </p:sp>
      <p:pic>
        <p:nvPicPr>
          <p:cNvPr id="3" name="Obraz 2" descr="Przykładowy widok SOWA EFS">
            <a:extLst>
              <a:ext uri="{FF2B5EF4-FFF2-40B4-BE49-F238E27FC236}">
                <a16:creationId xmlns:a16="http://schemas.microsoft.com/office/drawing/2014/main" id="{5E908166-CF64-3428-93F4-021CD281B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85" y="2494309"/>
            <a:ext cx="5664171" cy="30888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az 8" descr="Przykładowy widok SOWA EFS">
            <a:extLst>
              <a:ext uri="{FF2B5EF4-FFF2-40B4-BE49-F238E27FC236}">
                <a16:creationId xmlns:a16="http://schemas.microsoft.com/office/drawing/2014/main" id="{2BCB53CF-6C63-FCAC-BB12-CD3150818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098" y="1764701"/>
            <a:ext cx="5485539" cy="3818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4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9C471668-9014-E944-D807-5D6BE227BC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1673" y="264767"/>
            <a:ext cx="926699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Obsługi Wniosków Aplikacyjnych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Europejskiego Funduszu Społecznego (SOWA EFS)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pic>
        <p:nvPicPr>
          <p:cNvPr id="5" name="Obraz 4" descr="Widok Strona Główna - System Obsługi Wniosków Aplikacyjnych      &#10;Europejskiego Funduszu Społecznego ">
            <a:extLst>
              <a:ext uri="{FF2B5EF4-FFF2-40B4-BE49-F238E27FC236}">
                <a16:creationId xmlns:a16="http://schemas.microsoft.com/office/drawing/2014/main" id="{882229EB-C452-BFB4-3CF4-980074232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737" y="1062816"/>
            <a:ext cx="6978513" cy="48720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50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9C471668-9014-E944-D807-5D6BE227BC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1673" y="264767"/>
            <a:ext cx="926699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Obsługi Wniosków Aplikacyjnych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Europejskiego Funduszu Społecznego (SOWA EFS)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pic>
        <p:nvPicPr>
          <p:cNvPr id="8" name="Obraz 7" descr="Widok - Lista naborów - System Obsługi Wniosków Aplikacyjnych      &#10;Europejskiego Funduszu Społecznego">
            <a:extLst>
              <a:ext uri="{FF2B5EF4-FFF2-40B4-BE49-F238E27FC236}">
                <a16:creationId xmlns:a16="http://schemas.microsoft.com/office/drawing/2014/main" id="{D6D055C3-F1BE-11F2-C219-1B0B462DE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230" y="972653"/>
            <a:ext cx="7643540" cy="49446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226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9C471668-9014-E944-D807-5D6BE227BC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1673" y="264767"/>
            <a:ext cx="926699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Obsługi Wniosków Aplikacyjnych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Europejskiego Funduszu Społecznego (SOWA EFS)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pic>
        <p:nvPicPr>
          <p:cNvPr id="3" name="Obraz 2" descr="Widok - Przycisk Zatwierdź i przejdź dalej - System Obsługi Wniosków Aplikacyjnych      &#10;Europejskiego Funduszu Społecznego">
            <a:extLst>
              <a:ext uri="{FF2B5EF4-FFF2-40B4-BE49-F238E27FC236}">
                <a16:creationId xmlns:a16="http://schemas.microsoft.com/office/drawing/2014/main" id="{A9D12461-D381-33CC-06BA-301363DB3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675" y="1123688"/>
            <a:ext cx="7672649" cy="47504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wal 6" descr="Przycisk Zatwierdź i przejdź dalej">
            <a:extLst>
              <a:ext uri="{FF2B5EF4-FFF2-40B4-BE49-F238E27FC236}">
                <a16:creationId xmlns:a16="http://schemas.microsoft.com/office/drawing/2014/main" id="{76A44363-B7AA-9F45-9D1B-2EE7E691B4A0}"/>
              </a:ext>
            </a:extLst>
          </p:cNvPr>
          <p:cNvSpPr/>
          <p:nvPr/>
        </p:nvSpPr>
        <p:spPr>
          <a:xfrm>
            <a:off x="4149969" y="3647552"/>
            <a:ext cx="3426488" cy="1437224"/>
          </a:xfrm>
          <a:prstGeom prst="ellipse">
            <a:avLst/>
          </a:prstGeom>
          <a:noFill/>
          <a:ln w="476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475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9C471668-9014-E944-D807-5D6BE227BC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1673" y="264767"/>
            <a:ext cx="926699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Obsługi Wniosków Aplikacyjnych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Europejskiego Funduszu Społecznego (SOWA EFS)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pic>
        <p:nvPicPr>
          <p:cNvPr id="9" name="Obraz 8" descr="Widok komunikatów systemowych - System Obsługi Wniosków Aplikacyjnych      &#10;Europejskiego Funduszu Społecznego">
            <a:extLst>
              <a:ext uri="{FF2B5EF4-FFF2-40B4-BE49-F238E27FC236}">
                <a16:creationId xmlns:a16="http://schemas.microsoft.com/office/drawing/2014/main" id="{374F6B90-454B-138E-F0EB-4CCED6936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430" y="1085084"/>
            <a:ext cx="9021484" cy="48276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wal 6" descr="Widok -Przycisk Edytuj sekcję - System Obsługi Wniosków Aplikacyjnych      &#10;Europejskiego Funduszu Społecznego">
            <a:extLst>
              <a:ext uri="{FF2B5EF4-FFF2-40B4-BE49-F238E27FC236}">
                <a16:creationId xmlns:a16="http://schemas.microsoft.com/office/drawing/2014/main" id="{76A44363-B7AA-9F45-9D1B-2EE7E691B4A0}"/>
              </a:ext>
            </a:extLst>
          </p:cNvPr>
          <p:cNvSpPr/>
          <p:nvPr/>
        </p:nvSpPr>
        <p:spPr>
          <a:xfrm>
            <a:off x="8009140" y="3918857"/>
            <a:ext cx="2698430" cy="1025241"/>
          </a:xfrm>
          <a:prstGeom prst="ellipse">
            <a:avLst/>
          </a:prstGeom>
          <a:noFill/>
          <a:ln w="476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43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9C471668-9014-E944-D807-5D6BE227BC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1673" y="264767"/>
            <a:ext cx="926699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Obsługi Wniosków Aplikacyjnych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Europejskiego Funduszu Społecznego (SOWA EFS)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pic>
        <p:nvPicPr>
          <p:cNvPr id="3" name="Obraz 2" descr="Widok - Przycisk Pobierz budżet - System Obsługi Wniosków Aplikacyjnych      &#10;Europejskiego Funduszu Społecznego">
            <a:extLst>
              <a:ext uri="{FF2B5EF4-FFF2-40B4-BE49-F238E27FC236}">
                <a16:creationId xmlns:a16="http://schemas.microsoft.com/office/drawing/2014/main" id="{E44BD332-CFD8-0AFA-6AE1-94E0C0D03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612" y="1053793"/>
            <a:ext cx="7889452" cy="4870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wal 6" descr="Widok - Przycisk pobierania budżetu do Excel - System Obsługi Wniosków Aplikacyjnych      &#10;Europejskiego Funduszu Społecznego">
            <a:extLst>
              <a:ext uri="{FF2B5EF4-FFF2-40B4-BE49-F238E27FC236}">
                <a16:creationId xmlns:a16="http://schemas.microsoft.com/office/drawing/2014/main" id="{76A44363-B7AA-9F45-9D1B-2EE7E691B4A0}"/>
              </a:ext>
            </a:extLst>
          </p:cNvPr>
          <p:cNvSpPr/>
          <p:nvPr/>
        </p:nvSpPr>
        <p:spPr>
          <a:xfrm>
            <a:off x="8534077" y="4712677"/>
            <a:ext cx="1436311" cy="713742"/>
          </a:xfrm>
          <a:prstGeom prst="ellipse">
            <a:avLst/>
          </a:prstGeom>
          <a:noFill/>
          <a:ln w="476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761064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3102</TotalTime>
  <Words>379</Words>
  <Application>Microsoft Office PowerPoint</Application>
  <PresentationFormat>Panoramiczny</PresentationFormat>
  <Paragraphs>61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Motyw pakietu Office</vt:lpstr>
      <vt:lpstr>1_Motyw pakietu Office</vt:lpstr>
      <vt:lpstr>System Obsługi Wniosków Aplikacyjnych Europejskiego Funduszu Społecznego (SOWA EFS)</vt:lpstr>
      <vt:lpstr>System Obsługi Wniosków Aplikacyjnych       Europejskiego Funduszu Społecznego (SOWA EFS)</vt:lpstr>
      <vt:lpstr>System Obsługi Wniosków Aplikacyjnych      Europejskiego Funduszu Społecznego (SOWA EFS)</vt:lpstr>
      <vt:lpstr>Przykładowy widok w systemie SOWA EFS wyszukiwarki naborów oraz formularz tworzenie konta użytkownika:</vt:lpstr>
      <vt:lpstr>System Obsługi Wniosków Aplikacyjnych      Europejskiego Funduszu Społecznego (SOWA EFS)</vt:lpstr>
      <vt:lpstr>System Obsługi Wniosków Aplikacyjnych      Europejskiego Funduszu Społecznego (SOWA EFS)</vt:lpstr>
      <vt:lpstr>System Obsługi Wniosków Aplikacyjnych      Europejskiego Funduszu Społecznego (SOWA EFS)</vt:lpstr>
      <vt:lpstr>System Obsługi Wniosków Aplikacyjnych      Europejskiego Funduszu Społecznego (SOWA EFS)</vt:lpstr>
      <vt:lpstr>System Obsługi Wniosków Aplikacyjnych      Europejskiego Funduszu Społecznego (SOWA EFS)</vt:lpstr>
      <vt:lpstr>System Obsługi Wniosków Aplikacyjnych      Europejskiego Funduszu Społecznego (SOWA EFS)</vt:lpstr>
      <vt:lpstr>System Obsługi Wniosków Aplikacyjnych Europejskiego Funduszu Społecznego (SOWA EFS)  Wniosek o dofinansowanie projektu</vt:lpstr>
      <vt:lpstr>Wniosek o dofinansowanie projektu</vt:lpstr>
      <vt:lpstr>Wniosek o dofinansowanie projektu &gt; Informacje o projekcie</vt:lpstr>
      <vt:lpstr>Wniosek o dofinansowanie projektu &gt; Informacje o projekcie    </vt:lpstr>
      <vt:lpstr>Wniosek o dofinansowanie projektu &gt; Wnioskodawca i realizatorzy</vt:lpstr>
      <vt:lpstr>Wniosek o dofinansowanie projektu &gt; Wskaźniki projektu</vt:lpstr>
      <vt:lpstr>Wniosek o dofinansowanie projektu &gt; Zadania</vt:lpstr>
      <vt:lpstr>Wniosek o dofinansowanie projektu &gt; Budżet projektu</vt:lpstr>
      <vt:lpstr>Wniosek o dofinansowanie projektu &gt; Podsumowanie budżetu</vt:lpstr>
      <vt:lpstr>Wniosek o dofinansowanie projektu &gt; Źródła finansowania</vt:lpstr>
      <vt:lpstr>Wniosek o dofinansowanie projektu &gt; Uzasadnienia wydatków</vt:lpstr>
      <vt:lpstr>Wniosek o dofinansowanie projektu &gt; Potencjał do realizacji projektu</vt:lpstr>
      <vt:lpstr>Wniosek o dofinansowanie projektu &gt; Harmonogram</vt:lpstr>
      <vt:lpstr>Wniosek o dofinansowanie projektu &gt; Oświadczenia</vt:lpstr>
      <vt:lpstr>Wniosek o dofinansowanie projektu &gt; Informacje o wniosku o dofinansowanie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Michał Blajerski</cp:lastModifiedBy>
  <cp:revision>29</cp:revision>
  <dcterms:created xsi:type="dcterms:W3CDTF">2022-11-15T13:19:44Z</dcterms:created>
  <dcterms:modified xsi:type="dcterms:W3CDTF">2023-04-03T10:44:31Z</dcterms:modified>
</cp:coreProperties>
</file>