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1" r:id="rId2"/>
    <p:sldMasterId id="2147483752" r:id="rId3"/>
  </p:sldMasterIdLst>
  <p:notesMasterIdLst>
    <p:notesMasterId r:id="rId42"/>
  </p:notesMasterIdLst>
  <p:sldIdLst>
    <p:sldId id="256" r:id="rId4"/>
    <p:sldId id="867" r:id="rId5"/>
    <p:sldId id="274" r:id="rId6"/>
    <p:sldId id="858" r:id="rId7"/>
    <p:sldId id="962" r:id="rId8"/>
    <p:sldId id="943" r:id="rId9"/>
    <p:sldId id="951" r:id="rId10"/>
    <p:sldId id="869" r:id="rId11"/>
    <p:sldId id="848" r:id="rId12"/>
    <p:sldId id="952" r:id="rId13"/>
    <p:sldId id="953" r:id="rId14"/>
    <p:sldId id="902" r:id="rId15"/>
    <p:sldId id="954" r:id="rId16"/>
    <p:sldId id="957" r:id="rId17"/>
    <p:sldId id="958" r:id="rId18"/>
    <p:sldId id="964" r:id="rId19"/>
    <p:sldId id="956" r:id="rId20"/>
    <p:sldId id="959" r:id="rId21"/>
    <p:sldId id="863" r:id="rId22"/>
    <p:sldId id="856" r:id="rId23"/>
    <p:sldId id="922" r:id="rId24"/>
    <p:sldId id="923" r:id="rId25"/>
    <p:sldId id="918" r:id="rId26"/>
    <p:sldId id="898" r:id="rId27"/>
    <p:sldId id="892" r:id="rId28"/>
    <p:sldId id="948" r:id="rId29"/>
    <p:sldId id="854" r:id="rId30"/>
    <p:sldId id="871" r:id="rId31"/>
    <p:sldId id="875" r:id="rId32"/>
    <p:sldId id="925" r:id="rId33"/>
    <p:sldId id="910" r:id="rId34"/>
    <p:sldId id="929" r:id="rId35"/>
    <p:sldId id="933" r:id="rId36"/>
    <p:sldId id="937" r:id="rId37"/>
    <p:sldId id="946" r:id="rId38"/>
    <p:sldId id="965" r:id="rId39"/>
    <p:sldId id="963" r:id="rId40"/>
    <p:sldId id="847" r:id="rId4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B00000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F2934-83A3-43E8-BABE-EE18E410E37D}" v="52" dt="2023-08-27T15:18:06.399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86467" autoAdjust="0"/>
  </p:normalViewPr>
  <p:slideViewPr>
    <p:cSldViewPr showGuides="1">
      <p:cViewPr varScale="1">
        <p:scale>
          <a:sx n="28" d="100"/>
          <a:sy n="28" d="100"/>
        </p:scale>
        <p:origin x="1188" y="6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7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48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4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262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1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0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56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3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11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2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12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1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7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46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67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7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268BC-FB27-4CBD-9F49-10D37FFA5B4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7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FE143B68-70E0-6291-54BC-8F1EDF51B7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200"/>
            <a:ext cx="8371125" cy="12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10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446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37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8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3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83044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15508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5" name="Obraz 14" descr="Obraz zawierający tekst">
            <a:extLst>
              <a:ext uri="{FF2B5EF4-FFF2-40B4-BE49-F238E27FC236}">
                <a16:creationId xmlns:a16="http://schemas.microsoft.com/office/drawing/2014/main" id="{61846ABA-A8AC-3AC4-F09E-A9FAF5E4EE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117"/>
            <a:ext cx="8371674" cy="12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4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1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0470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58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8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5663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729976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46012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09.10.2023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9F68F3A2-5109-8803-6E89-2AFED5DC1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6300332"/>
            <a:ext cx="8370242" cy="1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1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9"/>
            <a:ext cx="2239772" cy="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0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899838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7567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hdr="0" ftr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899838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91057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hdr="0" ftr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instrukcje.cst2021.gov.pl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BF65755-7EDF-74DD-110C-C079B9E6E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89699" y="4283893"/>
            <a:ext cx="7560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Działanie 1.6 Wsparcie regionalnych ekosystemów innowacji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0D1DF1-41B8-55B8-905D-419B3E8A0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458" y="2915741"/>
            <a:ext cx="8208912" cy="1087764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FUNDUSZE EUROPEJSKIE</a:t>
            </a:r>
            <a:b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LUBELSKIEGO 2021-2027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FE4BA-C6CA-EFCF-EBF4-247D8793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39" y="275961"/>
            <a:ext cx="8640381" cy="558135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W PROJEKCIE </a:t>
            </a:r>
            <a:r>
              <a:rPr lang="pl-P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część 1 z 2</a:t>
            </a: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ED590-76FF-560C-C4CC-2F322968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39" y="586970"/>
            <a:ext cx="9937103" cy="66967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Wnioskodawca zobowiązany jest do wyboru wszystkich adekwatnych do zakresu projektu wskaźników produktu oraz rezultatu.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Zestawienie wskaźników oraz ich opis znajdują się w załączniku nr 7 do Regulaminu.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wskaźników musi zostać oszacowana ze szczególną starannością przez wnioskodawcę, z uwagi na konsekwencje ich nie osiągnięcia określone we wzorze umowy o dofinansowanie (załącznik nr 6 do Regulaminu).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PRODUKTU:</a:t>
            </a:r>
            <a:endParaRPr lang="pl-PL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wspartych mikro/małych/średnich/dużych przedsiębiorstw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Przedsiębiorstwa objęte wsparciem w formie dotacji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Przedsiębiorstwa otrzymujące wsparcie niefinansowe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projektów, w których sfinansowano koszty racjonalnych usprawnień dla osób z niepełnosprawnościami (EFRR/FST/FS)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27F445-E5E4-B51F-CCB0-043B697E6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FE4BA-C6CA-EFCF-EBF4-247D8793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7" y="186540"/>
            <a:ext cx="8640381" cy="558135"/>
          </a:xfrm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W PROJEKCIE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część 2 z 3:</a:t>
            </a:r>
            <a:b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ED590-76FF-560C-C4CC-2F322968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7" y="702996"/>
            <a:ext cx="9865095" cy="6696744"/>
          </a:xfrm>
        </p:spPr>
        <p:txBody>
          <a:bodyPr>
            <a:normAutofit/>
          </a:bodyPr>
          <a:lstStyle/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WSKAŹNIKI REZULTATU</a:t>
            </a:r>
            <a:endParaRPr lang="pl-PL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lvl="1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Wartość inwestycji prywatnych uzupełniających wsparcie publiczne - dotacje</a:t>
            </a:r>
          </a:p>
          <a:p>
            <a:pPr marL="179388" lvl="1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Pracownicy MŚP kończący szkolenia w zakresie rozwoju umiejętności w zakresie inteligentnej specjalizacji, transformacji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przemysłowej i przedsiębiorczości (według rodzaju umiejętności: techniczne, zarządzanie, przedsiębiorczość, ekologiczne, inne.)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WSKAŻNIKI REZULTATU – WŁASNE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Pracownicy dużego przedsiębiorstwa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kończący szkolenia w zakresie rozwoju umiejętności w zakresie inteligentnej specjalizacji, transformacji, przemysłowej i przedsiębiorczości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utworzonych sieci współpracy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lubelskich przedsiębiorstw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objętych procesem sieciowania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lubelskich MŚP nawiązujących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faktyczną współpracę w wyniku realizacji projektu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uczestników szkoleń prowadzonych przez wnioskodawcę</a:t>
            </a:r>
          </a:p>
          <a:p>
            <a:pPr marL="180000" lvl="1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lvl="1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accent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27F445-E5E4-B51F-CCB0-043B697E6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97674BB-4278-954F-A7E9-11D439FFE0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338" y="294500"/>
            <a:ext cx="9175495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1929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KOSZTY KWALIFIKOWALNE – 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GŁÓWNE ZASADY KWALIFIKOWALNOŚCI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911398-5760-E3FA-5ED3-FA834E95E4E4}"/>
              </a:ext>
            </a:extLst>
          </p:cNvPr>
          <p:cNvSpPr txBox="1"/>
          <p:nvPr/>
        </p:nvSpPr>
        <p:spPr>
          <a:xfrm>
            <a:off x="200458" y="971525"/>
            <a:ext cx="10290896" cy="5306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Wydatki mogą być ponoszone wyłącznie po dniu złożenia wniosku o dofinansowanie.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Wydatki muszą być oszacowane w oparciu o rozeznanie rynku.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Wydatki muszą być bezpośrednio związane oraz niezbędne do realizacji projektu, a ich zakup przeprowadzany na warunkach rynkowych od osób trzecich niepowiązanych z nabywcą (bez zaistnienia konfliktu interesów).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Kwalifikowalność danego wydatku uzależniona jest od zasadności jego poniesienia oraz zgodności z: Regulaminem, SZOP, FEL 2021-2027, Wytycznymi dotyczącymi kwalifikowalności wydatków na lata 2021-2027, celami Działania i projektu.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Podatek VAT może być uznany za wydatek kwalifikowalny jeżeli wnioskodawca nie ma prawnej możliwości odzyskania podatku VAT.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Wnioskodawca zobowiązany jest do zachowania trwałości projektu przez okres 3 lat w 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przypadku MŚP lub 5 lat w przypadku dużych przedsiębiorstw.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Katalog kosztów kwalifikowalnych ma charakter zamknięty.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247F9-8393-28DB-1CC1-4602E0681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7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27D59-BFAC-D046-BD29-5D650D8C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323453"/>
            <a:ext cx="10081120" cy="13108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KWALIFIKOWALNE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91" y="683493"/>
            <a:ext cx="10325559" cy="6685918"/>
          </a:xfrm>
        </p:spPr>
        <p:txBody>
          <a:bodyPr>
            <a:normAutofit/>
          </a:bodyPr>
          <a:lstStyle/>
          <a:p>
            <a:pPr marL="43497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BEZPOŚREDNIE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365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Usługi zewnętrzne</a:t>
            </a:r>
          </a:p>
          <a:p>
            <a:pPr marL="606425" indent="-3429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usług doradczych i szkoleniowych dla kadry wnioskodawcy (IOB) </a:t>
            </a:r>
            <a:r>
              <a:rPr lang="pl-PL" sz="1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(zakup obligatoryjny)</a:t>
            </a: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mających na celu podniesienie kompetencji pracowników i kadry zarządzającej IOB w zakresie:</a:t>
            </a:r>
          </a:p>
          <a:p>
            <a:pPr marL="263525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innowacji tj. transferu wiedzy, nabywania i ochrony wartości niematerialnych i prawnych oraz korzystania z nich, korzystania z norm i regulacji, w których są osadzone;</a:t>
            </a:r>
          </a:p>
          <a:p>
            <a:pPr marL="263525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tworzenia i rozwijania sieci współpracy pomiędzy przedsiębiorstwami a sektorem nauki i partnerami społecznymi i gospodarczymi, w tym w zakresie kompleksowej obsługi przedsiębiorców w procesie ww. sieciowania;</a:t>
            </a:r>
          </a:p>
          <a:p>
            <a:pPr marL="263525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świadczonych/planowanych do świadczenia przez IOB usług na rzecz transformacji technologicznej gospodarki w kierunku Przemysłu 4.0, w tym rozwoju produktów i procesów biznesowych, systemów informacyjno-komunikacyjnych;</a:t>
            </a:r>
          </a:p>
          <a:p>
            <a:pPr marL="263525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świadczonych/planowanych do świadczenia przez IOB usług na rzecz transformacji gospodarki w kierunku GOZ, w tym rozwoju produktów i procesów biznesowych.</a:t>
            </a:r>
          </a:p>
          <a:p>
            <a:pPr marL="263525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podstawie umowy zlecenia, zawartej pomiędzy wnioskodawcą, a osobą prawną lub osobą fizyczną prowadzącą działalność gospodarczą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Niekwalifikowalne są usługi doradcze dotyczące prowadzonej działalności operacyjnej IOB, np. doradztwo prawne, księgowe, dotyczące rozwoju/strategii prowadzonej działalności operacyjnej itp. oraz koszty studiów licencjackich, magisterskich, podyplomowych itp. 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642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9F1CD5-6BAA-6215-DE1E-6E2BA4EF0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" y="338296"/>
            <a:ext cx="10393207" cy="6573765"/>
          </a:xfrm>
        </p:spPr>
        <p:txBody>
          <a:bodyPr>
            <a:noAutofit/>
          </a:bodyPr>
          <a:lstStyle/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9275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ww. kosztów kwalifikowalne są:</a:t>
            </a:r>
          </a:p>
          <a:p>
            <a:pPr marL="53657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usługi związane z udostępnieniem banków danych, zasobów bibliotecznych, badań rynku (dostęp do baz danych oraz innych zasobów niezbędnych do przeprowadzenia przez wnioskodawcę procesu tworzenia danej sieci współpracy, w tym licencje niespełniające definicji wartości niematerialnych i prawnych);</a:t>
            </a:r>
          </a:p>
          <a:p>
            <a:pPr marL="536575" lvl="1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usługi związane z organizacją spotkań w ramach procesu sieciowania prowadzonego przez wnioskodawcę:</a:t>
            </a:r>
          </a:p>
          <a:p>
            <a:pPr marL="1326296" lvl="1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najmu powierzchni na potrzeby przeprowadzenia danego spotkania;</a:t>
            </a:r>
          </a:p>
          <a:p>
            <a:pPr marL="1326296" lvl="1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opracowania materiałów informacyjnych wyłącznie na potrzeby danego spotkania;</a:t>
            </a:r>
          </a:p>
          <a:p>
            <a:pPr marL="1326296" lvl="1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najmu sprzętu multimedialnego na potrzeby przeprowadzenia danego spotkania np. najem rzutnika, laptopa, mikrofonu, sprzętu do nagłaśniania itp.;</a:t>
            </a:r>
          </a:p>
          <a:p>
            <a:pPr marL="1326296" lvl="1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opłaty za korzystanie z platformy internetowej, oprogramowania, systemów informatycznych itp. (umożliwiających przeprowadzenie spotkań on-line;</a:t>
            </a:r>
          </a:p>
          <a:p>
            <a:pPr marL="1326296" lvl="1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usprawnień dla osób z niepełnosprawnościami np. najem transportu dla osób z niepełnosprawnościami uczestniczącymi w danym spotkaniu, usługi asystenta osoby z trudnościami w poruszaniu się</a:t>
            </a:r>
          </a:p>
          <a:p>
            <a:pPr marL="53657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usługi w zakresie promowania idei sieciowania, (np. opracowanie i/lub wydruk ulotek, broszur, publikacja ogłoszeń w prasie, radio, itp.).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5E6C36-9C33-777B-5291-E9A4A550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53" y="323453"/>
            <a:ext cx="10081120" cy="504056"/>
          </a:xfrm>
        </p:spPr>
        <p:txBody>
          <a:bodyPr>
            <a:noAutofit/>
          </a:bodyPr>
          <a:lstStyle/>
          <a:p>
            <a:pPr marL="777875" indent="-5143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2"/>
            </a:pP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koszty usług wspierających tworzenie sieci współpracy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F7BDF6-7C78-4A31-29E6-02F95CA9C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DA00048-E3B5-66DD-6C88-062ACC4456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51445"/>
            <a:ext cx="10081120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720725" marR="0" lvl="0" indent="-457200" algn="l" defTabSz="1007943" rtl="0" eaLnBrk="1" fontAlgn="auto" latinLnBrk="0" hangingPunct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lphaLcParenR" startAt="3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 koszty organizacji szkoleń dla MŚP z województwa lubelskiego 1 z 2</a:t>
            </a:r>
          </a:p>
          <a:p>
            <a:pPr marL="777875" marR="0" lvl="0" indent="-514350" algn="l" defTabSz="1007943" rtl="0" eaLnBrk="1" fontAlgn="auto" latinLnBrk="0" hangingPunct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lphaLcParenR" startAt="2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" y="755501"/>
            <a:ext cx="10467132" cy="640871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i prowadzenie przez IOB szkoleń dla lubelskich wiąże się z udzielaniem pomocy de </a:t>
            </a:r>
            <a:r>
              <a:rPr lang="pl-PL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przez wnioskodawcę przedsiębiorstwu, którego kadra uczestniczy w szkoleniach.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musi wykazać, że dysponuje zdolnością organizacyjno-techniczną do prawidłowej realizacji procesów związanych z udzielaniem pomocy de </a:t>
            </a:r>
            <a:r>
              <a:rPr lang="pl-PL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(m.in. badania prawidłowości udzielanej pomocy i wydawania zaświadczeń o udzielonej pomocy de </a:t>
            </a:r>
            <a:r>
              <a:rPr lang="pl-PL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Obligatoryjne warunki: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zkolenie organizuje wnioskodawca we własnym zakresie lub organizacja szkolenia jest zlecana podmiotowi trzeciemu, z zachowaniem zasad kwalifikowalności wskazanych w Regulaminie (na podstawie umowy zlecenia, zawartej pomiędzy wnioskodawcą, a osobą prawną lub osobą fizyczną prowadzącą działalność gospodarczą);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Szkolenie jest prowadzone przez pracowników lub kadrę zarządzającą wnioskodawcy, która posiada odpowiednie kompetencje, w tym nabyte w ramach projektu;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Szkolenie dotyczy transformacji technologicznej przedsiębiorstw w kierunku Przemysłu 4.0 i GOZ;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szkoleniu uczestniczą pracownicy i/lub kadra zarządzająca MŚP prowadzących działalność na terenie województwa lubelskiego (wpis w dokumentach rejestrowych danego przedsiębiorstwa);</a:t>
            </a:r>
          </a:p>
          <a:p>
            <a:pPr marL="0" lv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szkoleniu uczestniczą pracownicy i/lub kadra zarządzająca MŚP, stanowiący kluczową kadrę przedsiębiorstwa, która realnie będzie mogła wykorzystać kompetencje nabyte w trakcie szkoleń;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MŚP biorące udział w szkoleniu nie mogą wykluczone z możliwości uzyskania pomocy de </a:t>
            </a:r>
            <a:r>
              <a:rPr lang="pl-PL" sz="16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minimis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 podstawie właściwych przepisów prawa (mają dostępny limit, nie działają w sektorach wykluczonych </a:t>
            </a:r>
            <a:r>
              <a:rPr lang="pl-PL" sz="16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itp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08719AC-D17C-8228-6F10-284498676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DA00048-E3B5-66DD-6C88-062ACC4456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3664"/>
            <a:ext cx="10081120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720725" marR="0" lvl="0" indent="-457200" algn="l" defTabSz="1007943" rtl="0" eaLnBrk="1" fontAlgn="auto" latinLnBrk="0" hangingPunct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lphaLcParenR" startAt="3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 koszty organizacji szkoleń dla MŚP z województwa lubelskiego 2 z 2</a:t>
            </a:r>
          </a:p>
          <a:p>
            <a:pPr marL="777875" marR="0" lvl="0" indent="-514350" algn="l" defTabSz="1007943" rtl="0" eaLnBrk="1" fontAlgn="auto" latinLnBrk="0" hangingPunct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lphaLcParenR" startAt="2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81" y="1223553"/>
            <a:ext cx="10467132" cy="5112568"/>
          </a:xfrm>
        </p:spPr>
        <p:txBody>
          <a:bodyPr>
            <a:normAutofit/>
          </a:bodyPr>
          <a:lstStyle/>
          <a:p>
            <a:pPr marL="549275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ww. kosztów kwalifikowalne są:</a:t>
            </a:r>
          </a:p>
          <a:p>
            <a:pPr marL="811213" indent="-274638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najmu powierzchni na potrzeby przeprowadzenia danego szkolenia;</a:t>
            </a:r>
          </a:p>
          <a:p>
            <a:pPr marL="811213" indent="-274638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przygotowania i druku materiałów szkoleniowych (prezentacje, broszury, foldery, ulotki, katalogi) wyłącznie na potrzeby danego szkolenia;</a:t>
            </a:r>
          </a:p>
          <a:p>
            <a:pPr marL="811213" indent="-274638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najmu sprzętu multimedialnego na potrzeby przeprowadzenia danego szkolenia np. najem rzutnika, laptopa, mikrofonu, sprzętu do nagłaśniania itp.;</a:t>
            </a:r>
          </a:p>
          <a:p>
            <a:pPr marL="811213" indent="-274638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opłaty za korzystanie z platformy internetowej, oprogramowania, systemów informatycznych itp. (w tym opłaty za licencje niespełniające definicji wartości niematerialnej i prawnej, użytkowane przez okres krótszy niż rok), umożliwiających przeprowadzenie szkolenia on-line;</a:t>
            </a:r>
          </a:p>
          <a:p>
            <a:pPr marL="811213" indent="-274638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usprawnień dla osób z niepełnosprawnościami np. najem transportu, usługi asystenta osoby z trudnościami w poruszaniu się lub asystenta tłumaczącego na język łatwy czy migowy;</a:t>
            </a:r>
          </a:p>
          <a:p>
            <a:pPr marL="811213" indent="-274638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w zakresie promowania prowadzonych szkoleń dla MŚP z województwa lubelskiego (np. opracowanie i/lub wydruk ulotek, broszur, publikacja ogłoszeń w prasie, radio, itp.).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E118354-FFCF-175B-A5DA-6C8713214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27D59-BFAC-D046-BD29-5D650D8C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1" y="288429"/>
            <a:ext cx="10081120" cy="13108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Ś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rodki trwałe </a:t>
            </a:r>
            <a:endParaRPr lang="pl-PL" sz="20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27" y="683493"/>
            <a:ext cx="10275348" cy="6442517"/>
          </a:xfrm>
        </p:spPr>
        <p:txBody>
          <a:bodyPr>
            <a:normAutofit fontScale="55000" lnSpcReduction="20000"/>
          </a:bodyPr>
          <a:lstStyle/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Maksymalnie </a:t>
            </a: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5% łącznej wartości bezpośrednich kosztów kwalifikowalnych (z wyłączeniem kosztów pośrednich). 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dirty="0">
                <a:solidFill>
                  <a:schemeClr val="accent1"/>
                </a:solidFill>
                <a:latin typeface="Arial" panose="020B0604020202020204" pitchFamily="34" charset="0"/>
              </a:rPr>
              <a:t>Ś</a:t>
            </a: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rodki trwałe mogą być kwalifikowalne wyłącznie, gdy: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• będą wykorzystywane wyłącznie w działalności, której dotyczy wsparcie, prowadzonej przez wnioskodawcę na terenie województwa lubelskiego;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• będą włączone do aktywów wnioskodawcy oraz będą podlegać amortyzacji;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• będą związane z projektem przez co najmniej 5 lat (3 lata w przypadku MŚP) od daty płatności końcowej na rzecz beneficjenta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• beneficjent nie dysponuje środkiem trwałym, który mógłby zostać użyty zamiennie.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Koszty uboczne zakupu środka trwałego tj. koszty ubezpieczenia, koszty dostawy, montażu i uruchomienia stanowią koszt niekwalifikowalny projektu.</a:t>
            </a:r>
          </a:p>
          <a:p>
            <a:pPr marL="536575" indent="-2730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3"/>
            </a:pPr>
            <a:r>
              <a:rPr lang="pl-P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 niematerialne i prawne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Maksymalnie </a:t>
            </a: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5% łącznej wartości bezpośrednich kosztów kwalifikowalnych (z wyłączeniem kosztów pośrednich)</a:t>
            </a:r>
            <a:r>
              <a:rPr lang="pl-PL" sz="2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352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9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Kwalifikowalne są wartości niematerialne i prawne nabyte przez wnioskodawcę, zaliczane do aktywów trwałych, prawa majątkowe nadające się do gospodarczego wykorzystania, o przewidywanym okresie ekonomicznej użyteczności dłuższym niż rok, przeznaczone do używania na potrzeby wnioskodawcy, a w szczególności: autorskie prawa majątkowe, prawa pokrewne, licencje, koncesje, know-how.</a:t>
            </a:r>
            <a:endParaRPr lang="pl-PL" sz="2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642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9A7ADA-5E25-706F-2274-EA266803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0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4" y="454912"/>
            <a:ext cx="10297144" cy="6768753"/>
          </a:xfrm>
        </p:spPr>
        <p:txBody>
          <a:bodyPr>
            <a:normAutofit fontScale="25000" lnSpcReduction="20000"/>
          </a:bodyPr>
          <a:lstStyle/>
          <a:p>
            <a:pPr marL="9207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6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wynagrodzenia pracowników, zatrudnionych przez wnioskodawcę i świadczących pracę na terenie województwa lubelskiego. </a:t>
            </a:r>
          </a:p>
          <a:p>
            <a:pPr marL="377825" indent="-2857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wynagrodzenia muszą spełniać łącznie poniższe warunki: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dotyczą zaangażowania: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dotychczas zatrudnianych przez wnioskodawcę pracowników (na podstawie umowy o pracę), angażowanych na podstawie zmiany zakresu czynności/obowiązków, przy zachowaniu obowiązujących przepisów prawa (oddelegowanie);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nowych osób zatrudnianych przez wnioskodawcę w oparciu o umowę o pracę (stosunek pracy),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osób angażowanych przez wnioskodawcę na podstawie umowy zlecenia, z zachowaniem zasady konkurencyjności, </a:t>
            </a:r>
          </a:p>
          <a:p>
            <a:pPr marL="363538" lvl="1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zaangażowanie dotyczy wyłącznie pełnienia zadań związanych bezpośrednio z procesem sieciowania przedsiębiorstw z sektorem nauki oraz partnerami społecznymi i gospodarczymi i/lub związanych bezpośrednio z organizacją/świadczeniem usług szkoleniowych przez IOB dla pracowników MŚP z województwa lubelskiego dot. transformacji technologicznej w kierunku Przemysłu 4.0 i GOZ,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zaangażowanie może dotyczyć: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zatrudnienia/oddelegowania na pełny etat wyłącznie do realizacji zadań w projekcie lub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zatrudnienia/oddelegowania na określoną część czasu pracy do realizacji zadań w projekcie (ustaloną zgodnie z kartami czasu pracy do wydzielonego etatu) lub</a:t>
            </a:r>
          </a:p>
          <a:p>
            <a:pPr marL="363538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realizacji zadań w projekcie na podstawie zakresu prac wskazanego w umowie zlecenia;</a:t>
            </a:r>
          </a:p>
          <a:p>
            <a:pPr marL="363538" lvl="1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wynagrodzenie jest kwalifikowalne wyłącznie przez okres zaangażowania personelu do działań bezpośrednio związanych z projektem.</a:t>
            </a:r>
          </a:p>
          <a:p>
            <a:pPr marL="606425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2F89F2-7366-FF61-97C7-7783CE88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336010"/>
            <a:ext cx="6480720" cy="432048"/>
          </a:xfrm>
        </p:spPr>
        <p:txBody>
          <a:bodyPr>
            <a:noAutofit/>
          </a:bodyPr>
          <a:lstStyle/>
          <a:p>
            <a:pPr marL="492125" indent="-40005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4"/>
            </a:pP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Personel projektu – wynagrodzenia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6F4104-B56D-C189-546B-FFBB0581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27D59-BFAC-D046-BD29-5D650D8C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1" y="288429"/>
            <a:ext cx="10081120" cy="13108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KOSZTY KWALIFIKOWALNE – koszty 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17682-736E-7EB8-96BD-D74B86C6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82" y="943854"/>
            <a:ext cx="10081120" cy="5932327"/>
          </a:xfrm>
        </p:spPr>
        <p:txBody>
          <a:bodyPr>
            <a:noAutofit/>
          </a:bodyPr>
          <a:lstStyle/>
          <a:p>
            <a:pPr marL="434975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POŚREDNIE </a:t>
            </a:r>
          </a:p>
          <a:p>
            <a:pPr marL="920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Objęte </a:t>
            </a:r>
            <a:r>
              <a:rPr lang="pl-PL" sz="160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stawką ryczałtową w wysokości 7% bezpośrednich kosztów kwalifikowalnych projektu.</a:t>
            </a:r>
          </a:p>
          <a:p>
            <a:pPr marL="920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Koszty rozliczone stawką ryczałtową są traktowane jako wydatki poniesione. W ramach projektu beneficjent nie ma obowiązku zbierania ani opisywania dokumentów księgowych w celu potwierdzenia poniesienia wydatków, które zostały rozliczone jako koszty pośrednie.</a:t>
            </a:r>
            <a:endParaRPr lang="pl-PL" sz="1600" b="1" i="0" u="none" strike="noStrike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W ramach kosztów pośrednich kwalifikowalne są wyłącznie:</a:t>
            </a:r>
          </a:p>
          <a:p>
            <a:pPr marL="377825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koszty koordynatora projektu i/lub innego personelu zaangażowanego w zarządzanie, koordynacje, monitorowanie i rozliczanie projektu, </a:t>
            </a:r>
          </a:p>
          <a:p>
            <a:pPr marL="377825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koszty materiałów biurowych na szkolenia organizowane przez wnioskodawcę w ramach projektu (notatniki, teczki, długopisy, itp.) oraz materiałów służących do przygotowania zaświadczeń dot. ukończenia szkolenia i udzielanej pomocy de </a:t>
            </a:r>
            <a:r>
              <a:rPr lang="pl-PL" sz="1600" b="0" i="0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minimis</a:t>
            </a:r>
            <a:r>
              <a:rPr lang="pl-PL" sz="16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,</a:t>
            </a:r>
          </a:p>
          <a:p>
            <a:pPr marL="377825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koszty organizacji spotkań ewaluacyjnych na zakończenie projektu z podmiotami będącymi uczestnikami projektu</a:t>
            </a:r>
          </a:p>
          <a:p>
            <a:pPr marL="377825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1600" b="0" i="0" u="none" strike="noStrike" baseline="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920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6425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9A7ADA-5E25-706F-2274-EA266803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42" y="395461"/>
            <a:ext cx="6408712" cy="890103"/>
          </a:xfrm>
        </p:spPr>
        <p:txBody>
          <a:bodyPr>
            <a:noAutofit/>
          </a:bodyPr>
          <a:lstStyle/>
          <a:p>
            <a:pPr marL="0" marR="0" lvl="0" indent="0" defTabSz="801929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lang="pl-PL" sz="3400" dirty="0">
                <a:solidFill>
                  <a:srgbClr val="B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Terminy i alokacja w naborze</a:t>
            </a:r>
            <a:endParaRPr lang="pl-PL" sz="34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64" y="1187550"/>
            <a:ext cx="10301684" cy="4032448"/>
          </a:xfrm>
        </p:spPr>
        <p:txBody>
          <a:bodyPr>
            <a:noAutofit/>
          </a:bodyPr>
          <a:lstStyle/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pl-PL" sz="2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Planowany termin naboru: 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200" b="1" dirty="0">
                <a:solidFill>
                  <a:srgbClr val="B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października 2023 r. – 30 października 2023 r.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Alokacja naboru: 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sz="3200" b="1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800 000 </a:t>
            </a:r>
            <a:r>
              <a:rPr lang="pl-PL" altLang="pl-PL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stanowi równowartość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3 578 240,00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PLN</a:t>
            </a:r>
          </a:p>
          <a:p>
            <a:pPr marL="0" lvl="1" indent="0" algn="ctr" defTabSz="801929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(kurs 1 EUR = 4,4728 PLN)</a:t>
            </a:r>
            <a:endParaRPr lang="pl-PL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6393481-1369-4B70-3154-1CAC399E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7E29C0-6A2F-DF73-FEE8-4057A7EB6FFF}"/>
              </a:ext>
            </a:extLst>
          </p:cNvPr>
          <p:cNvSpPr txBox="1"/>
          <p:nvPr/>
        </p:nvSpPr>
        <p:spPr>
          <a:xfrm>
            <a:off x="487636" y="5328695"/>
            <a:ext cx="10009112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801929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Maksymalna kwota dofinansowania wydatków kwalifikowalnych: </a:t>
            </a:r>
            <a:r>
              <a:rPr lang="pl-PL" sz="1800" b="1" dirty="0"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 PLN</a:t>
            </a: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defTabSz="801929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wydatków kwalifikowalnych:</a:t>
            </a:r>
            <a:r>
              <a:rPr lang="pl-PL" sz="1800" b="1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</a:t>
            </a:r>
            <a:r>
              <a:rPr lang="pl-PL" sz="1800" b="1" dirty="0">
                <a:solidFill>
                  <a:srgbClr val="8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pl-PL" sz="18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801929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Minimalny wkład własny rozumiany jako % wydatków kwalifikowalnych: </a:t>
            </a:r>
            <a:r>
              <a:rPr lang="pl-PL" sz="1800" b="1" dirty="0">
                <a:solidFill>
                  <a:srgbClr val="7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15 %</a:t>
            </a:r>
            <a:endParaRPr lang="pl-PL" sz="1800" b="1" dirty="0">
              <a:solidFill>
                <a:srgbClr val="7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54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1A437-4860-1557-69BA-B07CE2CBCB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3578" y="152641"/>
            <a:ext cx="5472608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SKŁADANIE WNIOSÓW O DOFINANSOWANIE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BBA41D-7971-411A-CBF9-719B49CCA5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>
          <a:xfrm>
            <a:off x="455603" y="971525"/>
            <a:ext cx="3619531" cy="1454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14000"/>
              </a:lnSpc>
              <a:spcBef>
                <a:spcPts val="526"/>
              </a:spcBef>
              <a:spcAft>
                <a:spcPts val="52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Przygotowanie i złożenie wniosku o dofinansowanie wraz z załącznikami odbywa się w aplikacji WOD2021 (aplikacja centralnego systemu teleinformatycznego CST2021)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https://wod.cst2021.gov.pl/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Zrzut z ekranu ze strony https://instrukcje.cst2021.gov.pl">
            <a:extLst>
              <a:ext uri="{FF2B5EF4-FFF2-40B4-BE49-F238E27FC236}">
                <a16:creationId xmlns:a16="http://schemas.microsoft.com/office/drawing/2014/main" id="{18B1C1EC-BA20-DAB6-BF02-0B5E259629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02" y="712253"/>
            <a:ext cx="5844466" cy="3138402"/>
          </a:xfrm>
          <a:prstGeom prst="rect">
            <a:avLst/>
          </a:prstGeom>
        </p:spPr>
      </p:pic>
      <p:pic>
        <p:nvPicPr>
          <p:cNvPr id="8" name="Obraz 7" descr="Zrzut z ekranu ze strony https//instrukcje.cst2021.gov.pl">
            <a:extLst>
              <a:ext uri="{FF2B5EF4-FFF2-40B4-BE49-F238E27FC236}">
                <a16:creationId xmlns:a16="http://schemas.microsoft.com/office/drawing/2014/main" id="{E76D19D0-0F3D-3C87-961A-090C97FD57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9" y="3403946"/>
            <a:ext cx="6963285" cy="344228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C4AFCF3-1F9A-5175-1F65-D13715FE0D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238800" y="4211885"/>
            <a:ext cx="3535858" cy="165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14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Szczegółowe instrukcje multimedialne znajdują się na stronie Ministerstwa Funduszy i Polityki Regionalnej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https://instrukcje.cst2021.gov.pl/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zrzut ekranu aplikacji wod2021">
            <a:extLst>
              <a:ext uri="{FF2B5EF4-FFF2-40B4-BE49-F238E27FC236}">
                <a16:creationId xmlns:a16="http://schemas.microsoft.com/office/drawing/2014/main" id="{8D524DD7-09F6-81CD-144A-9EC891D713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5BE27F6-A63B-0B28-96E7-BEB8CBE617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956" y="518138"/>
            <a:ext cx="10095899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Widok wniosku o dofinansowanie projektu, zakładka zadania</a:t>
            </a:r>
          </a:p>
        </p:txBody>
      </p:sp>
      <p:pic>
        <p:nvPicPr>
          <p:cNvPr id="4" name="Obraz 3" descr="Widok wniosku o dofinansowanie, zakładka zadania">
            <a:extLst>
              <a:ext uri="{FF2B5EF4-FFF2-40B4-BE49-F238E27FC236}">
                <a16:creationId xmlns:a16="http://schemas.microsoft.com/office/drawing/2014/main" id="{FF39FE8D-D520-AC98-3BC3-284A01C6E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8" y="1187549"/>
            <a:ext cx="10430516" cy="543737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6C0E43E-AFF4-6CF6-1D07-C318EF4F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5BE27F6-A63B-0B28-96E7-BEB8CBE617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9045" y="323453"/>
            <a:ext cx="10095899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Widok wniosku o dofinansowanie projektu, zakładka budżet projektu</a:t>
            </a:r>
          </a:p>
        </p:txBody>
      </p:sp>
      <p:pic>
        <p:nvPicPr>
          <p:cNvPr id="4" name="Obraz 3" descr="Widok wniosku o dofinansowanie, zakładka budżet projektu">
            <a:extLst>
              <a:ext uri="{FF2B5EF4-FFF2-40B4-BE49-F238E27FC236}">
                <a16:creationId xmlns:a16="http://schemas.microsoft.com/office/drawing/2014/main" id="{03DB61AF-BCA8-4103-E794-DAD40CFD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5" y="971525"/>
            <a:ext cx="10302761" cy="561662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86A47C8-0FC6-3AE4-3387-67C4B442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5BE27F6-A63B-0B28-96E7-BEB8CBE617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957" y="467469"/>
            <a:ext cx="958445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Widok wniosku o dofinansowanie projektu, zakładka załączniki</a:t>
            </a:r>
          </a:p>
        </p:txBody>
      </p:sp>
      <p:pic>
        <p:nvPicPr>
          <p:cNvPr id="8" name="Obraz 7" descr="Widok wniosku o dofinansowanie, zakładka załączniki">
            <a:extLst>
              <a:ext uri="{FF2B5EF4-FFF2-40B4-BE49-F238E27FC236}">
                <a16:creationId xmlns:a16="http://schemas.microsoft.com/office/drawing/2014/main" id="{99D77F59-AFD5-A12D-1D7B-55B46520E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0" y="1034241"/>
            <a:ext cx="10267591" cy="498865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12D1EA0-ECB5-4386-A0F9-C0F38501E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0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1185" y="252862"/>
            <a:ext cx="9655241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ZAŁĄCZNIKI DO WNIOSKU – ogólne wymogi – część 1 z 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371185" y="769733"/>
            <a:ext cx="9937104" cy="650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Załączniki do wniosku składane są wraz z wnioskiem do LAWP wyłącznie w formie elektronicznej (maksymalny rozmiar pliku to 25 MB).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Załączniki składane na etapie naboru i ewentualnego uzupełnienia/poprawy na etapie oceny są integralną częścią wniosku o dofinansowanie w aplikacji WOD2021, natomiast załączniki wymagane przed podpisaniem umowy składane są za pośrednictwem aplikacji SL2021 Projekty.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Instrukcja wypełniania załączników do wniosku o dofinansowanie stanowi Zał. nr 5 do Regulaminu wyboru projektów.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każdy obligatoryjny załącznik wnioskodawca we wniosku w WOD2021 w zakładce „Załączniki” ma wyznaczone miejsce (wraz z numerem załącznika oraz nazwą), w którym istnieje możliwość wgrania dokładanie jednego pliku.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przypadku dokumentów w języku obcym, do każdego takiego dokumentu należy dołączyć tłumaczenie na język polski, dokonane przez tłumacza przysięgłego.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należy przeformatowywać wzorów załączników, nie można usuwać zakładek w plikach arkuszy kalkulacyjnych, nie można usuwać tabel ani edytować treści wypełnionych we wzorze.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należy zmieniać typu pliku np. z dokumentów programu Microsoft Excel na pliki w formacie *pdf.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A61CD6A-2A94-C7B0-AD6A-AD3D55C86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320" y="395461"/>
            <a:ext cx="935015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ZAŁĄCZNIKI DO WNIOSKU –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ogólne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wymogi -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część 2 z 2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401320" y="899517"/>
            <a:ext cx="9864694" cy="628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5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Wszystkie załączniki składane do wniosku w WOD2021 muszą zostać podpisane podpisem kwalifikowanym przez wnioskodawcę lub osobę upoważnioną (nie uznaje się za podpis kwalifikowany pieczęci kwalifikowanej, podpisu profilem zaufanym)</a:t>
            </a:r>
            <a:endParaRPr kumimoji="0" lang="pl-PL" sz="19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W przypadku zastosowania zewnętrznego podpisu kwalifikowanego powstaje odrębny plik z podpisem, który zawiera jedynie odwołanie do dokumentu źródłowego, a nie jego treść. Należy wówczas pamiętać aby załączyć dwa pliki - pierwszy z podpisem wnioskodawcy lub osoby upoważnionej i drugi z podpisywanym dokumentem. Złożenie tylko jednego z ww. plików skutkuje uznaniem takiego załącznika za niepodpisany.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WAŻNE! Po podpisaniu dokumentu podpisem kwalifikowanym, nie zmieniaj nazw plików ani nie otwieraj pliku ponownie, aby jeszcze coś poprawić albo sprawdzić (może to spowodować błędy 	techniczne, które utrudnią odczytanie dokumentu).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Przy tworzeniu załączników w wersji elektronicznej należy szczególną uwagę zwrócić na nazwę pliku, którą wnioskodawca nadaje samodzielnie. Nazwa pliku powinna odnosić się do zawartości załącznika i umożliwiać jednoznaczną i sprawną identyfikację tej zawartości.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F49A145-6234-E0EF-07F0-00D919B35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67B8193-17CC-A4A1-1261-1D08349FF4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5799" y="377771"/>
            <a:ext cx="935015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POPRAWIANIE WNIOSKU NA ETAPIE OCENY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0BB1D-1E0B-F970-727B-0C6188C803F8}"/>
              </a:ext>
            </a:extLst>
          </p:cNvPr>
          <p:cNvSpPr txBox="1"/>
          <p:nvPr/>
        </p:nvSpPr>
        <p:spPr>
          <a:xfrm>
            <a:off x="413559" y="831431"/>
            <a:ext cx="9864694" cy="6561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Poprawianie wniosku możliwe jest wyłącznie po skierowaniu wniosku „Do poprawy” w WOD2021 przez LAWP.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jest informowany wyłącznie w WOD2021 poprzez zmianę statusu wniosku na „Do poprawy” oraz komunikat systemowy (prawy górny róg w aplikacji WOD2021).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Pismo przewodnie składane wraz z poprawionym wnioskiem musi zawierać klauzulę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odpowiedzialności karnej i musi być podpisane podpisem kwalifikowanym.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łączając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poprawione załączniki, w ramach których złożonych było kilka dokumentów, należy pamiętać aby załącznik zawierał zarówno pierwotne dokumenty, które nie wymagały poprawy</a:t>
            </a:r>
            <a:b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poprawione dokumenty (kompletność).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Załączając poprawione/uzupełnione dokumenty należy pamiętać o z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mianie nazwy pliku (inaczej załącznik nie zostanie zamieniony na nowy w systemie).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F49A145-6234-E0EF-07F0-00D919B35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97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64F6D-D606-91E4-2EC1-F3FBC0C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4" y="202838"/>
            <a:ext cx="8640381" cy="56949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OBLIGATORYJNE DO WNIOSKU - lista </a:t>
            </a:r>
            <a:endParaRPr lang="pl-P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1530B-6206-209D-CAFD-5A7E8DA9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0" y="734385"/>
            <a:ext cx="10530483" cy="662245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 część opisowa (wzór załącznika nr I.1).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Biznes Plan część finansowa (wzór załącznika nr I.2).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Zeznania podatkowe PIT/CIT lub Oświadczenie o braku PIT/CIT (wzór załącznika nr I.3). 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Sprawozdania finansowe lub Oświadczenie o braku obowiązku sporządzania sprawozdań (wzór załącznika nr I.4).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Dokumenty potwierdzające prawo do dysponowania nieruchomością, stanowiącą lokalizacje projektu.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 statusie przedsiębiorstwa wnioskodawcy (wzór załącznika nr I.5).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osoby upoważnionej do zarządzania projektem w CST2021 (wzór zał. nr I.6) 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działań realizowanych w ramach projektu i ich wpływ na transformację technologiczną gospodarki.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15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analizę potrzeb przedsiębiorców w zakresie ich sieciowania z sektorem nauki oraz partnerami społecznymi i/lub gospodarczymi, ze wskazaniem źródeł na podstawie których oparto analizę,</a:t>
            </a:r>
            <a:endParaRPr lang="pl-PL" sz="15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15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analizę istniejących na rynku inicjatyw współpracy nauki i biznesu pod kątem zapotrzebowania i potencjału rynkowego, ze wskazaniem źródeł na podstawie których oparto analizę,</a:t>
            </a:r>
            <a:endParaRPr lang="pl-PL" sz="15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15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określenie zdefiniowanego obszaru/obszarów działalności gospodarczej, dla którego wnioskodawca planuje prowadzić działania w zakresie świadczenia usług dla przedsiębiorstw,</a:t>
            </a:r>
            <a:endParaRPr lang="pl-PL" sz="15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15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opis sposobu realizacji projektu i jego wpływu na transformację technologiczną gospodarki regionalnej w kierunku Przemysłu 4.0 i GOZ,</a:t>
            </a:r>
            <a:endParaRPr lang="pl-PL" sz="15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pl-PL" sz="15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określenie ostatecznych odbiorców, do których będą skierowane działania realizowane w ramach projektu, wraz ze wskazaniem rodzaju ich działalności gospodarczej.</a:t>
            </a:r>
            <a:endParaRPr lang="pl-PL" sz="1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OBLIGATORYJNE DO WNIOSKU Z UWAGI NA SPECYFIKĘ PROJEKTU – lista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Statut/umowa/regulamin organizacyjny.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Upoważnienie do reprezentowania wnioskodawcy (wzór zał. nr II.1).</a:t>
            </a:r>
            <a:endParaRPr lang="pl-PL" sz="1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41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7">
            <a:extLst>
              <a:ext uri="{FF2B5EF4-FFF2-40B4-BE49-F238E27FC236}">
                <a16:creationId xmlns:a16="http://schemas.microsoft.com/office/drawing/2014/main" id="{93E56E84-2195-9780-B958-FEC6CC02EB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0830" y="738516"/>
            <a:ext cx="935015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801934" rtl="0" eaLnBrk="1" latinLnBrk="0" hangingPunct="1">
              <a:lnSpc>
                <a:spcPts val="2864"/>
              </a:lnSpc>
              <a:spcBef>
                <a:spcPct val="0"/>
              </a:spcBef>
              <a:buNone/>
              <a:defRPr sz="2228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PROCEDURA OCENY</a:t>
            </a:r>
          </a:p>
        </p:txBody>
      </p:sp>
      <p:grpSp>
        <p:nvGrpSpPr>
          <p:cNvPr id="64" name="Grupa 63" descr="schemat procedury oceny">
            <a:extLst>
              <a:ext uri="{FF2B5EF4-FFF2-40B4-BE49-F238E27FC236}">
                <a16:creationId xmlns:a16="http://schemas.microsoft.com/office/drawing/2014/main" id="{5024E949-EFB1-9F28-CFAE-461BDF14ECF3}"/>
              </a:ext>
            </a:extLst>
          </p:cNvPr>
          <p:cNvGrpSpPr/>
          <p:nvPr/>
        </p:nvGrpSpPr>
        <p:grpSpPr>
          <a:xfrm>
            <a:off x="535991" y="1784398"/>
            <a:ext cx="9244837" cy="5027908"/>
            <a:chOff x="535991" y="1784398"/>
            <a:chExt cx="9244837" cy="5027908"/>
          </a:xfrm>
        </p:grpSpPr>
        <p:sp>
          <p:nvSpPr>
            <p:cNvPr id="2" name="Łącznik prostoliniowy 3">
              <a:extLst>
                <a:ext uri="{FF2B5EF4-FFF2-40B4-BE49-F238E27FC236}">
                  <a16:creationId xmlns:a16="http://schemas.microsoft.com/office/drawing/2014/main" id="{A111E0CA-C1C2-CC4E-E58E-1C2E1463D422}"/>
                </a:ext>
              </a:extLst>
            </p:cNvPr>
            <p:cNvSpPr/>
            <p:nvPr/>
          </p:nvSpPr>
          <p:spPr>
            <a:xfrm flipV="1">
              <a:off x="7681792" y="4447618"/>
              <a:ext cx="45719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Łącznik prostoliniowy 3">
              <a:extLst>
                <a:ext uri="{FF2B5EF4-FFF2-40B4-BE49-F238E27FC236}">
                  <a16:creationId xmlns:a16="http://schemas.microsoft.com/office/drawing/2014/main" id="{2B750A22-7F3F-A8D8-B441-FE8487F99EDD}"/>
                </a:ext>
              </a:extLst>
            </p:cNvPr>
            <p:cNvSpPr/>
            <p:nvPr/>
          </p:nvSpPr>
          <p:spPr>
            <a:xfrm>
              <a:off x="2438636" y="2668735"/>
              <a:ext cx="2268537" cy="4032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67856" y="0"/>
                  </a:moveTo>
                  <a:lnTo>
                    <a:pt x="2267856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Łącznik prostoliniowy 3">
              <a:extLst>
                <a:ext uri="{FF2B5EF4-FFF2-40B4-BE49-F238E27FC236}">
                  <a16:creationId xmlns:a16="http://schemas.microsoft.com/office/drawing/2014/main" id="{23E09FD1-A073-F706-51FB-E0770165736D}"/>
                </a:ext>
              </a:extLst>
            </p:cNvPr>
            <p:cNvSpPr/>
            <p:nvPr/>
          </p:nvSpPr>
          <p:spPr>
            <a:xfrm>
              <a:off x="4707173" y="2668735"/>
              <a:ext cx="2266950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1168"/>
                  </a:lnTo>
                  <a:lnTo>
                    <a:pt x="2267856" y="241168"/>
                  </a:lnTo>
                  <a:lnTo>
                    <a:pt x="2267856" y="40454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EE8116D7-C742-6DD1-2DE2-C8A3EA9B7F2F}"/>
                </a:ext>
              </a:extLst>
            </p:cNvPr>
            <p:cNvSpPr/>
            <p:nvPr/>
          </p:nvSpPr>
          <p:spPr>
            <a:xfrm>
              <a:off x="3737757" y="1784398"/>
              <a:ext cx="2026840" cy="884337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 oceny projektów</a:t>
              </a: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9C6E949-6DF8-2882-5BF4-E1D85B940C8D}"/>
                </a:ext>
              </a:extLst>
            </p:cNvPr>
            <p:cNvSpPr/>
            <p:nvPr/>
          </p:nvSpPr>
          <p:spPr>
            <a:xfrm>
              <a:off x="2033935" y="3097856"/>
              <a:ext cx="1668463" cy="715962"/>
            </a:xfrm>
            <a:prstGeom prst="rect">
              <a:avLst/>
            </a:prstGeom>
            <a:solidFill>
              <a:srgbClr val="FFFACE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Ocena formalna </a:t>
              </a: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CFD5ECA2-D994-DDFF-BE9A-1F42B41447FB}"/>
                </a:ext>
              </a:extLst>
            </p:cNvPr>
            <p:cNvSpPr/>
            <p:nvPr/>
          </p:nvSpPr>
          <p:spPr>
            <a:xfrm>
              <a:off x="5753609" y="3097856"/>
              <a:ext cx="1728192" cy="7159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Ocena merytoryczna</a:t>
              </a:r>
            </a:p>
          </p:txBody>
        </p:sp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8E7DEAFE-52DC-B40F-1233-51248DBEFD71}"/>
                </a:ext>
              </a:extLst>
            </p:cNvPr>
            <p:cNvSpPr/>
            <p:nvPr/>
          </p:nvSpPr>
          <p:spPr>
            <a:xfrm>
              <a:off x="1849490" y="4193232"/>
              <a:ext cx="1081535" cy="591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 formalne poprawności</a:t>
              </a:r>
            </a:p>
          </p:txBody>
        </p:sp>
        <p:sp>
          <p:nvSpPr>
            <p:cNvPr id="41" name="Łącznik prostoliniowy 3">
              <a:extLst>
                <a:ext uri="{FF2B5EF4-FFF2-40B4-BE49-F238E27FC236}">
                  <a16:creationId xmlns:a16="http://schemas.microsoft.com/office/drawing/2014/main" id="{E7E54843-6562-F478-3193-AB2610946A5E}"/>
                </a:ext>
              </a:extLst>
            </p:cNvPr>
            <p:cNvSpPr/>
            <p:nvPr/>
          </p:nvSpPr>
          <p:spPr>
            <a:xfrm>
              <a:off x="4803192" y="3818581"/>
              <a:ext cx="1770063" cy="4048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4285" y="0"/>
                  </a:moveTo>
                  <a:lnTo>
                    <a:pt x="1814285" y="241168"/>
                  </a:lnTo>
                  <a:lnTo>
                    <a:pt x="0" y="241168"/>
                  </a:lnTo>
                  <a:lnTo>
                    <a:pt x="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Łącznik prostoliniowy 3">
              <a:extLst>
                <a:ext uri="{FF2B5EF4-FFF2-40B4-BE49-F238E27FC236}">
                  <a16:creationId xmlns:a16="http://schemas.microsoft.com/office/drawing/2014/main" id="{9638CB5C-E7AE-1508-8D8D-AE300B428619}"/>
                </a:ext>
              </a:extLst>
            </p:cNvPr>
            <p:cNvSpPr/>
            <p:nvPr/>
          </p:nvSpPr>
          <p:spPr>
            <a:xfrm>
              <a:off x="6237435" y="4071527"/>
              <a:ext cx="44450" cy="2619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0454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25A7C687-8638-EFAE-04F6-0653E2AEA3F4}"/>
                </a:ext>
              </a:extLst>
            </p:cNvPr>
            <p:cNvSpPr/>
            <p:nvPr/>
          </p:nvSpPr>
          <p:spPr>
            <a:xfrm>
              <a:off x="8601955" y="4275295"/>
              <a:ext cx="1178873" cy="5686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 rozstrzygające</a:t>
              </a: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73685907-929E-8FD1-1C8C-F08944EC9989}"/>
                </a:ext>
              </a:extLst>
            </p:cNvPr>
            <p:cNvSpPr/>
            <p:nvPr/>
          </p:nvSpPr>
          <p:spPr>
            <a:xfrm>
              <a:off x="7129874" y="4281770"/>
              <a:ext cx="1182926" cy="56454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 trafności merytorycznej</a:t>
              </a: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82130536-AF30-0763-6D43-6052E8433883}"/>
                </a:ext>
              </a:extLst>
            </p:cNvPr>
            <p:cNvSpPr/>
            <p:nvPr/>
          </p:nvSpPr>
          <p:spPr>
            <a:xfrm>
              <a:off x="4348380" y="4249510"/>
              <a:ext cx="1115205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merytoryczne  techniczne</a:t>
              </a:r>
            </a:p>
          </p:txBody>
        </p:sp>
        <p:sp>
          <p:nvSpPr>
            <p:cNvPr id="47" name="Prostokąt zaokrąglony 39">
              <a:extLst>
                <a:ext uri="{FF2B5EF4-FFF2-40B4-BE49-F238E27FC236}">
                  <a16:creationId xmlns:a16="http://schemas.microsoft.com/office/drawing/2014/main" id="{D62BF47A-FA51-F854-ABBF-BB072C2D68B0}"/>
                </a:ext>
              </a:extLst>
            </p:cNvPr>
            <p:cNvSpPr/>
            <p:nvPr/>
          </p:nvSpPr>
          <p:spPr>
            <a:xfrm>
              <a:off x="535991" y="5564830"/>
              <a:ext cx="6663380" cy="453181"/>
            </a:xfrm>
            <a:prstGeom prst="roundRect">
              <a:avLst/>
            </a:prstGeom>
            <a:solidFill>
              <a:srgbClr val="E7FE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Obligatoryjne, ocena zerojedynkowa</a:t>
              </a:r>
            </a:p>
          </p:txBody>
        </p:sp>
        <p:sp>
          <p:nvSpPr>
            <p:cNvPr id="48" name="Prostokąt zaokrąglony 44">
              <a:extLst>
                <a:ext uri="{FF2B5EF4-FFF2-40B4-BE49-F238E27FC236}">
                  <a16:creationId xmlns:a16="http://schemas.microsoft.com/office/drawing/2014/main" id="{154EA949-142D-68DB-04BF-6D777AE24365}"/>
                </a:ext>
              </a:extLst>
            </p:cNvPr>
            <p:cNvSpPr/>
            <p:nvPr/>
          </p:nvSpPr>
          <p:spPr>
            <a:xfrm>
              <a:off x="7427105" y="5596026"/>
              <a:ext cx="2349699" cy="1216280"/>
            </a:xfrm>
            <a:prstGeom prst="roundRect">
              <a:avLst/>
            </a:prstGeom>
            <a:solidFill>
              <a:srgbClr val="E7FEE2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Fakultatywne,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ocena punktowa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max. 100 punktów.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Pozytywna ocena min. 51 pkt. </a:t>
              </a:r>
            </a:p>
          </p:txBody>
        </p:sp>
        <p:sp>
          <p:nvSpPr>
            <p:cNvPr id="49" name="Strzałka w dół 49">
              <a:extLst>
                <a:ext uri="{FF2B5EF4-FFF2-40B4-BE49-F238E27FC236}">
                  <a16:creationId xmlns:a16="http://schemas.microsoft.com/office/drawing/2014/main" id="{D7FB46B0-7386-6899-FCE3-35376E426BA7}"/>
                </a:ext>
              </a:extLst>
            </p:cNvPr>
            <p:cNvSpPr/>
            <p:nvPr/>
          </p:nvSpPr>
          <p:spPr>
            <a:xfrm>
              <a:off x="975664" y="5070403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D507666E-F290-3DB4-2543-A0002ECC7621}"/>
                </a:ext>
              </a:extLst>
            </p:cNvPr>
            <p:cNvSpPr/>
            <p:nvPr/>
          </p:nvSpPr>
          <p:spPr>
            <a:xfrm>
              <a:off x="5692190" y="4261741"/>
              <a:ext cx="1178872" cy="582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 merytoryczne specyficzne</a:t>
              </a:r>
            </a:p>
          </p:txBody>
        </p:sp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EE7D3D55-FA29-3A0D-6A98-7B1917F82F43}"/>
                </a:ext>
              </a:extLst>
            </p:cNvPr>
            <p:cNvSpPr/>
            <p:nvPr/>
          </p:nvSpPr>
          <p:spPr>
            <a:xfrm>
              <a:off x="564750" y="4189056"/>
              <a:ext cx="1045623" cy="5912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 formalne dostępu</a:t>
              </a:r>
            </a:p>
          </p:txBody>
        </p:sp>
        <p:sp>
          <p:nvSpPr>
            <p:cNvPr id="3" name="Strzałka w dół 49">
              <a:extLst>
                <a:ext uri="{FF2B5EF4-FFF2-40B4-BE49-F238E27FC236}">
                  <a16:creationId xmlns:a16="http://schemas.microsoft.com/office/drawing/2014/main" id="{D360F533-414C-60E6-1774-0BCC0E405E61}"/>
                </a:ext>
              </a:extLst>
            </p:cNvPr>
            <p:cNvSpPr/>
            <p:nvPr/>
          </p:nvSpPr>
          <p:spPr>
            <a:xfrm>
              <a:off x="2345454" y="5056009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Strzałka w dół 49">
              <a:extLst>
                <a:ext uri="{FF2B5EF4-FFF2-40B4-BE49-F238E27FC236}">
                  <a16:creationId xmlns:a16="http://schemas.microsoft.com/office/drawing/2014/main" id="{4EE223CB-BA8A-C76F-304D-FABE13466536}"/>
                </a:ext>
              </a:extLst>
            </p:cNvPr>
            <p:cNvSpPr/>
            <p:nvPr/>
          </p:nvSpPr>
          <p:spPr>
            <a:xfrm>
              <a:off x="4748484" y="5056010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trzałka w dół 49">
              <a:extLst>
                <a:ext uri="{FF2B5EF4-FFF2-40B4-BE49-F238E27FC236}">
                  <a16:creationId xmlns:a16="http://schemas.microsoft.com/office/drawing/2014/main" id="{D46754F8-0664-364A-7E79-FE129AE49E7F}"/>
                </a:ext>
              </a:extLst>
            </p:cNvPr>
            <p:cNvSpPr/>
            <p:nvPr/>
          </p:nvSpPr>
          <p:spPr>
            <a:xfrm>
              <a:off x="6231637" y="507666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trzałka w dół 49">
              <a:extLst>
                <a:ext uri="{FF2B5EF4-FFF2-40B4-BE49-F238E27FC236}">
                  <a16:creationId xmlns:a16="http://schemas.microsoft.com/office/drawing/2014/main" id="{A127AE00-362F-4C05-15E2-5C5F66A0C546}"/>
                </a:ext>
              </a:extLst>
            </p:cNvPr>
            <p:cNvSpPr/>
            <p:nvPr/>
          </p:nvSpPr>
          <p:spPr>
            <a:xfrm>
              <a:off x="7714790" y="5080194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Łącznik: łamany 18">
              <a:extLst>
                <a:ext uri="{FF2B5EF4-FFF2-40B4-BE49-F238E27FC236}">
                  <a16:creationId xmlns:a16="http://schemas.microsoft.com/office/drawing/2014/main" id="{8F9135EF-E90F-8788-E5FF-66E2CC8D11E2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6617705" y="4071527"/>
              <a:ext cx="2573687" cy="203768"/>
            </a:xfrm>
            <a:prstGeom prst="bentConnector2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645FD218-8EBD-9ED9-A90D-0A492FF59158}"/>
                </a:ext>
              </a:extLst>
            </p:cNvPr>
            <p:cNvSpPr/>
            <p:nvPr/>
          </p:nvSpPr>
          <p:spPr>
            <a:xfrm>
              <a:off x="3098935" y="4223394"/>
              <a:ext cx="1081535" cy="591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Kryteria formalne specyficzne</a:t>
              </a:r>
            </a:p>
          </p:txBody>
        </p:sp>
        <p:cxnSp>
          <p:nvCxnSpPr>
            <p:cNvPr id="38" name="Łącznik: łamany 37">
              <a:extLst>
                <a:ext uri="{FF2B5EF4-FFF2-40B4-BE49-F238E27FC236}">
                  <a16:creationId xmlns:a16="http://schemas.microsoft.com/office/drawing/2014/main" id="{1C9A4B98-1211-76DB-31A1-B337FB73D059}"/>
                </a:ext>
              </a:extLst>
            </p:cNvPr>
            <p:cNvCxnSpPr>
              <a:cxnSpLocks/>
              <a:stCxn id="8" idx="2"/>
              <a:endCxn id="58" idx="0"/>
            </p:cNvCxnSpPr>
            <p:nvPr/>
          </p:nvCxnSpPr>
          <p:spPr>
            <a:xfrm rot="5400000">
              <a:off x="1790246" y="3111135"/>
              <a:ext cx="375238" cy="1780605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Łącznik: łamany 50">
              <a:extLst>
                <a:ext uri="{FF2B5EF4-FFF2-40B4-BE49-F238E27FC236}">
                  <a16:creationId xmlns:a16="http://schemas.microsoft.com/office/drawing/2014/main" id="{FF233563-5993-100B-6131-76A99536592B}"/>
                </a:ext>
              </a:extLst>
            </p:cNvPr>
            <p:cNvCxnSpPr>
              <a:cxnSpLocks/>
              <a:stCxn id="8" idx="2"/>
              <a:endCxn id="35" idx="0"/>
            </p:cNvCxnSpPr>
            <p:nvPr/>
          </p:nvCxnSpPr>
          <p:spPr>
            <a:xfrm rot="16200000" flipH="1">
              <a:off x="3049147" y="3632838"/>
              <a:ext cx="409576" cy="771536"/>
            </a:xfrm>
            <a:prstGeom prst="bentConnector3">
              <a:avLst>
                <a:gd name="adj1" fmla="val 44747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id="{68C1C808-B59C-C841-2774-49C57A19F6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9013" y="3995861"/>
              <a:ext cx="5210" cy="187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Strzałka w dół 49">
              <a:extLst>
                <a:ext uri="{FF2B5EF4-FFF2-40B4-BE49-F238E27FC236}">
                  <a16:creationId xmlns:a16="http://schemas.microsoft.com/office/drawing/2014/main" id="{C0D91E3D-07F7-E15E-4B42-9D3074C92B7B}"/>
                </a:ext>
              </a:extLst>
            </p:cNvPr>
            <p:cNvSpPr/>
            <p:nvPr/>
          </p:nvSpPr>
          <p:spPr>
            <a:xfrm>
              <a:off x="9191391" y="5076661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Strzałka w dół 49">
              <a:extLst>
                <a:ext uri="{FF2B5EF4-FFF2-40B4-BE49-F238E27FC236}">
                  <a16:creationId xmlns:a16="http://schemas.microsoft.com/office/drawing/2014/main" id="{03B0793D-AFB7-BC4D-9B8D-C96B3E1FB971}"/>
                </a:ext>
              </a:extLst>
            </p:cNvPr>
            <p:cNvSpPr/>
            <p:nvPr/>
          </p:nvSpPr>
          <p:spPr>
            <a:xfrm>
              <a:off x="3546969" y="5056010"/>
              <a:ext cx="168275" cy="388937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D7A19A94-D44E-80A1-577A-5859A83C1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25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0357466-2FBD-4978-36DD-7749FC2D8A6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49361" y="270456"/>
            <a:ext cx="9793089" cy="40011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uLnTx/>
                <a:uFillTx/>
                <a:ea typeface="+mn-ea"/>
                <a:cs typeface="Arial" panose="020B0604020202020204" pitchFamily="34" charset="0"/>
              </a:rPr>
              <a:t>KRYTERIA WYBORU PROJEKTÓW - OCENA FORMALNA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/>
          <p:nvPr/>
        </p:nvSpPr>
        <p:spPr>
          <a:xfrm>
            <a:off x="203746" y="719937"/>
            <a:ext cx="9350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KRYTERIA FORMALNE DOSTĘPU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233338" y="1120047"/>
            <a:ext cx="973937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Wniosek o dofinansowanie został złożony w terminie i formie określonej w Regulaminie wyboru projektów.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E5E3AA-AD60-CF26-4D5F-4C8E97102F07}"/>
              </a:ext>
            </a:extLst>
          </p:cNvPr>
          <p:cNvSpPr txBox="1"/>
          <p:nvPr/>
        </p:nvSpPr>
        <p:spPr>
          <a:xfrm>
            <a:off x="235764" y="1823746"/>
            <a:ext cx="9350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KRYTERIA FORMALNE POPRAWNOŚCI (cześć 1 z 3)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1169FAF-D8C0-B642-FD7B-C9D01D502003}"/>
              </a:ext>
            </a:extLst>
          </p:cNvPr>
          <p:cNvSpPr txBox="1"/>
          <p:nvPr/>
        </p:nvSpPr>
        <p:spPr>
          <a:xfrm>
            <a:off x="305346" y="2271478"/>
            <a:ext cx="97393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Wniosek o dofinansowanie wraz załącznikami spełnia wymogi formalne zgodnie z Regulaminem wyboru projektów. Ocenie podlega: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wszystkie wymagane pola są uzupełnione?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złożono wszystkie wymagane załączniki?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wszystkie załączniki dotyczą wnioskodawcy i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wszystkie załączniki i dokumenty są czytelne i kompletne?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załączniki zostały sporządzone na udostępnionych formularzach?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wszystkie oświadczenia i załączniki zostały podpisane ważnym podpisem kwalifikowanym przez wnioskodawcę lub osobę upoważnioną do jego reprezentowania (z załączeniem dokumentu poświadczającego umocowanie takiej osoby do reprezentowania wnioskodawcy)?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C4FF93-14CD-8373-0AD1-A5E065EA6AE9}"/>
              </a:ext>
            </a:extLst>
          </p:cNvPr>
          <p:cNvSpPr txBox="1"/>
          <p:nvPr/>
        </p:nvSpPr>
        <p:spPr>
          <a:xfrm>
            <a:off x="377352" y="6269891"/>
            <a:ext cx="9937106" cy="6832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Całkowita wartość projektu, wartość wydatków kwalifikowalnych oraz kwota dofinansowania mieszczą się w limitach określonych w SZOP oraz Regulaminie wyboru projektów. </a:t>
            </a:r>
          </a:p>
        </p:txBody>
      </p:sp>
    </p:spTree>
    <p:extLst>
      <p:ext uri="{BB962C8B-B14F-4D97-AF65-F5344CB8AC3E}">
        <p14:creationId xmlns:p14="http://schemas.microsoft.com/office/powerpoint/2010/main" val="398214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01" y="255289"/>
            <a:ext cx="9360560" cy="1080001"/>
          </a:xfrm>
        </p:spPr>
        <p:txBody>
          <a:bodyPr>
            <a:normAutofit fontScale="90000"/>
          </a:bodyPr>
          <a:lstStyle/>
          <a:p>
            <a:pPr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PRIORYTET I – Badania naukowe i innowacje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Działanie 1.6 Wsparcie regionalnych ekosystemów innowacji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projektów:</a:t>
            </a:r>
            <a:br>
              <a:rPr lang="pl-P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l-PL" sz="2000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9" y="1691605"/>
            <a:ext cx="9970835" cy="3779837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Zwiększanie zdolności regionalnych ekosystemów innowacji do sieciowania przedsiębiorstw z sektorem nauki oraz partnerami społecznymi i gospodarczymi poprzez identyfikację bieżących potrzeb przedsiębiorców w obszarze technologii i umiejętności w zakresie inteligentnych specjalizacji regionu oraz wspólne kreowanie i planowanie rozwiązań w celu wypełnienia tych potrzeb z zaangażowaniem szkół wyższych, instytucji badawczych, organizacji pozarządowych i jednostek samorządu terytorialnego.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Sieć współpracy </a:t>
            </a: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system połączeń pomiędzy podmiotami, tworzony w celu wymiany informacji, pomysłów (idei) oraz zasobów, sformalizowany poprzez umowę, porozumienie lub inne równoważne dokumenty (np. utworzenie klastra, stowarzyszenia itp.).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pl-PL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tworzona sieć współpracy w ramach projektu musi obejmować okres minimum 6 miesięcy </a:t>
            </a: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(za wyjątkiem sytuacji gdy umowa/porozumienie obejmuje powstanie produktu/usługi/technologii/procesu, w takim przypadku zakończenie może nastąpić wraz z powstaniem danego produktu/usługi/technologii/procesu, zgodnie z zawartym pomiędzy stronami porozumieniem/umową</a:t>
            </a:r>
            <a:endParaRPr lang="pl-PL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92E868-709F-AE91-373F-462173C2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BE5E3AA-AD60-CF26-4D5F-4C8E97102F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74" y="251445"/>
            <a:ext cx="935015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FORMALNE POPRAWNOŚCI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część 2 z 3)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CBF0A4-B494-FA8A-94F8-87BB68863AA4}"/>
              </a:ext>
            </a:extLst>
          </p:cNvPr>
          <p:cNvSpPr txBox="1"/>
          <p:nvPr/>
        </p:nvSpPr>
        <p:spPr>
          <a:xfrm>
            <a:off x="253564" y="642392"/>
            <a:ext cx="1013290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Wnioskodawca wpisuje się w typ Beneficjenta zgodnie z SZOP oraz Regulaminem wyboru projektów i spełnia wymogi wynikające z obowiązujących przepisów prawa.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wnioskodawca, z uwzględnieniem relacji o charakterze powiązań lub partnerstwa jest uprawniony do aplikowania zgodnie z typami beneficjentów określonymi w SZOP?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wnioskodawca nie jest przedsiębiorstwem znajdującym się w trudnej sytuacji i nie należy do grupy gospodarczej znajdującej się w trudnej sytuacji w rozumieniu art. 2 pkt 18 Rozporządzenia Komisji (UE) Nr 651/2014?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wnioskodawca nie został wykluczony z możliwości ubiegania się o wsparcie na podstawie Ustawy o finansach publicznych, Ustawy o skutkach powierzenia wykonywania pracy cudzoziemcom przebywającym wbrew przepisom na terenie Rzeczypospolitej Polskiej, Ustawy o odpowiedzialności podmiotów zbiorowych za czyny zabronione pod groźbą kary, Ustawy o szczególnych rozwiązaniach w zakresie przeciwdziałania wspieraniu agresji na Ukrainę oraz służących ochronie bezpieczeństwa narodowego?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na wnioskodawcy nie ciąży obowiązek zwrotu pomocy wynikający z decyzji Komisji Europejskiej uznającej taką pomoc za niezgodną z prawem oraz z rynkiem wewnętrznym?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3C53E5A-E17D-7912-7E3D-5475A207787D}"/>
              </a:ext>
            </a:extLst>
          </p:cNvPr>
          <p:cNvSpPr txBox="1"/>
          <p:nvPr/>
        </p:nvSpPr>
        <p:spPr>
          <a:xfrm>
            <a:off x="253564" y="5746652"/>
            <a:ext cx="9988885" cy="17235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 realizowany jest na obszarze województwa lubelskiego oraz działalność Wnioskodawcy prowadzona jest na terytorium Rzeczpospolitej Polskiej.</a:t>
            </a:r>
          </a:p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Wsparcie polityki spójności będzie udzielane wyłącznie projektom i Wnioskodawcom, którzy przestrzegają przepisów</a:t>
            </a:r>
            <a:r>
              <a:rPr lang="pl-PL" sz="1600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antydyskryminacyjnych, o których mowa w art. 9 ust. </a:t>
            </a:r>
            <a:r>
              <a:rPr lang="pl-PL" sz="1600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Rozporządzenia PE i Rady nr 2021/1060.</a:t>
            </a:r>
          </a:p>
        </p:txBody>
      </p:sp>
    </p:spTree>
    <p:extLst>
      <p:ext uri="{BB962C8B-B14F-4D97-AF65-F5344CB8AC3E}">
        <p14:creationId xmlns:p14="http://schemas.microsoft.com/office/powerpoint/2010/main" val="180634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6" name="Tytuł 10">
            <a:extLst>
              <a:ext uri="{FF2B5EF4-FFF2-40B4-BE49-F238E27FC236}">
                <a16:creationId xmlns:a16="http://schemas.microsoft.com/office/drawing/2014/main" id="{7F228D7C-1159-3A9F-CF58-8F031A61BE0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33340" y="60397"/>
            <a:ext cx="9793089" cy="1323439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801934" rtl="0" eaLnBrk="1" latinLnBrk="0" hangingPunct="1">
              <a:lnSpc>
                <a:spcPts val="2864"/>
              </a:lnSpc>
              <a:spcBef>
                <a:spcPct val="0"/>
              </a:spcBef>
              <a:buNone/>
              <a:defRPr sz="2228" b="1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WYBORU PROJEKTÓW – OCENA MERYTORYCZNA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MERYTORYCZNE TECHNICZNE – część 1 z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471768-2C01-1C0E-C179-31F8B5467E1E}"/>
              </a:ext>
            </a:extLst>
          </p:cNvPr>
          <p:cNvSpPr txBox="1"/>
          <p:nvPr/>
        </p:nvSpPr>
        <p:spPr>
          <a:xfrm>
            <a:off x="161330" y="1049274"/>
            <a:ext cx="10297143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Możliwość dokonania szczegółowej oceny projektu na podstawie wniosku o dofinansowanie oraz załączników. Ocenie podlega.</a:t>
            </a:r>
          </a:p>
          <a:p>
            <a:pPr marL="540000" marR="0" lvl="1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poprawnie sporządzono oraz wypełniono wniosek o dofinansowanie i załączniki do wniosku o dofinansowanie zgodnie z właściwymi instrukcjami w zakresie ich wypełniania?</a:t>
            </a:r>
          </a:p>
          <a:p>
            <a:pPr marL="540000" marR="0" lvl="1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informacje niezbędne do dokonania oceny projektu są jednoznaczne i spójne?</a:t>
            </a:r>
          </a:p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Zgodność projektu z obowiązującymi przepisami prawa na poziomie unijnym i krajowym oraz z zapisami Regulaminu wyboru projektów. Ocenie podlegać będzie m.in.: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prawidłowo określono intensywność wsparcia (%)?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projekt wpisuje się w typ projektu określony w Regulaminie wyboru projektów?</a:t>
            </a:r>
          </a:p>
          <a:p>
            <a:pPr marL="540000" lvl="1" indent="-342900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projekt w zakresie którego wsparcie stanowi pomoc publiczną i/lub pomoc de 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nie dotyczy rodzajów działalności wykluczonych?</a:t>
            </a:r>
          </a:p>
          <a:p>
            <a:pPr marL="540000" lvl="1" indent="-342900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projekt nie dotyczy rodzajów działalności wykluczonych, o których mowa w art. 7 ust. 1 Rozporządzenia Parlamentu Europejskiego i Rady (UE) 2021/1058 z dnia 24 czerwca 2021 r.?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58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2158" y="476458"/>
            <a:ext cx="935015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MERYTORYCZNE TECHNICZNE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część 2 z 4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118966" y="1187549"/>
            <a:ext cx="9936537" cy="566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projekt jest zgodny z zasadami udzielania pomocy publicznej na podstawie właściwego programu pomocowego, zgodnie z Rozporządzeniem Komisji (UE) Nr 651/2014 (jeśli dotyczy)?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projekt jest zgodny z zasadami udzielania pomocy de 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 podstawie Rozporządzenia Komisji (UE) Nr 1407/2013 (jeśli dotyczy)?</a:t>
            </a:r>
          </a:p>
          <a:p>
            <a:pPr marL="540000" indent="-342900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projekt jest zgodny z przepisami prawa polskiego i unijnego?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projekt spełnia warunki, o których mowa w art. 73 ust. 2 lit. i Rozporządzenia Parlamentu Europejskiego i Rady (UE) nr 2021/1060 z dnia 24 czerwca 2021 </a:t>
            </a:r>
            <a:r>
              <a:rPr kumimoji="0" lang="pl-PL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r.?Czy</a:t>
            </a: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projekt nie dotyczy rodzajów działalności wykluczonych?</a:t>
            </a:r>
          </a:p>
          <a:p>
            <a:pPr marL="540000" indent="-342900" font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okres realizacji projektu nie wykracza poza okres zgodny z zasadą n+3, a w przypadku umów podpisanych w roku 2027 n+2?</a:t>
            </a: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rozpoczęcie realizacji projektu nie nastąpiło wcześniej niż w dniu następującym po dniu złożenia wniosku o dofinansowanie?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2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906" y="266343"/>
            <a:ext cx="935015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MERYTORYCZNE TECHNICZNE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część 3 z 4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382437" y="672771"/>
            <a:ext cx="9739370" cy="150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Poprawność i realność przyjętych w projekcie wskaźników. Ocenie podlega: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wnioskodawca wybrał wszystkie obligatoryjne wskaźniki?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oszacowane wartości wskaźników wynikają z założeń w opisie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oszacowane przez wnioskodawcę wartości wskaźników są realne i możliwe do osiągnięcia?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F0428E-C4CC-3957-26BA-29EA35B26D2A}"/>
              </a:ext>
            </a:extLst>
          </p:cNvPr>
          <p:cNvSpPr txBox="1"/>
          <p:nvPr/>
        </p:nvSpPr>
        <p:spPr>
          <a:xfrm>
            <a:off x="382437" y="2257309"/>
            <a:ext cx="9926937" cy="20959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Kwalifikowalność wydatków. Ocenie podlega m.in.:</a:t>
            </a:r>
          </a:p>
          <a:p>
            <a:pPr marL="536575" marR="0" lvl="0" indent="-354013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prawidłowo określono kategorie kosztów?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wydatki są zgodne z katalogiem kosztów kwalifikowalnych oraz niezbędne do realizacji celów projektu?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wydatki są racjonalne, adekwatne oraz uzasadnione w stosunku do zaplanowanych przez wnioskodawcę działań i celów projektu oraz celów określonych dla Działania?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C1ED56E-1C87-1E39-6716-217E58DBE224}"/>
              </a:ext>
            </a:extLst>
          </p:cNvPr>
          <p:cNvSpPr txBox="1"/>
          <p:nvPr/>
        </p:nvSpPr>
        <p:spPr>
          <a:xfrm>
            <a:off x="382437" y="4439121"/>
            <a:ext cx="9739370" cy="2686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Wykonalność techniczna i organizacyjna projektu. Ocenie podlega m.in..: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wybrany wariant realizacji projektu jest wykonalny organizacyjnie, technicznie i pod względem zasobów osobowych?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wnioskodawca przedstawił zapewnienie, że przedłoży dokumenty potwierdzające posiadanie środków finansowych na realizację projektu najpóźniej na dzień podpisania umowy o dofinansowanie?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wnioskodawca przedstawił założenia dotyczące prognoz finansowych, w tym przychodów i kosztów oraz czy ww. założenia są wiarygodne?</a:t>
            </a:r>
          </a:p>
        </p:txBody>
      </p:sp>
    </p:spTree>
    <p:extLst>
      <p:ext uri="{BB962C8B-B14F-4D97-AF65-F5344CB8AC3E}">
        <p14:creationId xmlns:p14="http://schemas.microsoft.com/office/powerpoint/2010/main" val="4143473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A2D0032-293B-3ECD-2F7D-B1F2BEEA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3DCCDAA-7DB8-9F3B-094A-B0E25511B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5346" y="313000"/>
            <a:ext cx="935015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MERYTORYCZNE TECHNICZNE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część 4 z 4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2DCA04-D17F-83EF-6160-328C7E08FD45}"/>
              </a:ext>
            </a:extLst>
          </p:cNvPr>
          <p:cNvSpPr txBox="1"/>
          <p:nvPr/>
        </p:nvSpPr>
        <p:spPr>
          <a:xfrm>
            <a:off x="406389" y="1067701"/>
            <a:ext cx="9739370" cy="76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 jest zgodny z Konwencją o Prawach Osób Niepełnosprawnych.</a:t>
            </a:r>
          </a:p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 jest zgodny z Kartą Praw Podstawowych Unii Europejskiej.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176C0CC-485C-23FD-0312-C4A507672EB6}"/>
              </a:ext>
            </a:extLst>
          </p:cNvPr>
          <p:cNvSpPr txBox="1"/>
          <p:nvPr/>
        </p:nvSpPr>
        <p:spPr>
          <a:xfrm>
            <a:off x="406389" y="1883706"/>
            <a:ext cx="9739370" cy="2686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Przestrzeganie zasad równości kobiet i mężczyzn</a:t>
            </a:r>
          </a:p>
          <a:p>
            <a:pPr marL="3429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Przestrzeganie zasad niedyskryminacji, w tym zapewnienie dostępności dla osób z niepełnosprawnościami. Ocenie podlega: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realizacja projektu nie będzie skutkować jakąkolwiek dyskryminacją ze względu na płeć, rasę lub pochodzenie etniczne, religię lub światopogląd, niepełnosprawność, wiek lub orientację seksualną?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zy</a:t>
            </a:r>
            <a:r>
              <a:rPr lang="pl-PL" sz="1600" kern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 ma pozytywny bądź neutralny wpływ na realizację zasad dostępności dla osób z niepełnosprawnościami?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094F7F9-7298-4534-488C-164DC3A9B53D}"/>
              </a:ext>
            </a:extLst>
          </p:cNvPr>
          <p:cNvSpPr txBox="1"/>
          <p:nvPr/>
        </p:nvSpPr>
        <p:spPr>
          <a:xfrm>
            <a:off x="406389" y="4623634"/>
            <a:ext cx="9739370" cy="194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 Przestrzeganie zasad zrównoważonego rozwoju, w tym zasady „nie czyń poważnych szkód”. Ocenie podlega:</a:t>
            </a:r>
          </a:p>
          <a:p>
            <a:pPr marL="540000" marR="0" lvl="0" indent="-342900" algn="l" defTabSz="457200" rtl="0" eaLnBrk="1" fontAlgn="ctr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projekt spełnia zasady zrównoważonego rozwoju, zgodnie z celami zrównoważonego rozwoju ONZ oraz celami Porozumienia Paryskiego, przyjętego na mocy Ramowej konwencji Narodów Zjednoczonych w sprawie zmian klimatu  oraz czy projekt spełnia zasadę „nie czyń poważnych szkód” (DNSH – Do No 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Harm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320858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52443"/>
            <a:ext cx="10081120" cy="108000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(część 1 z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17" y="680316"/>
            <a:ext cx="10482777" cy="6199041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wnioskodawcy – 35 pkt., w tym:</a:t>
            </a:r>
          </a:p>
          <a:p>
            <a:pPr marL="176213" lvl="1" indent="88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lubelskich przedsiębiorstw, które skorzystały z oferty wnioskodawcy w zakresie dotychczasowych usług prorozwojowych – </a:t>
            </a:r>
            <a:r>
              <a:rPr lang="pl-PL" sz="1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10 pkt</a:t>
            </a:r>
            <a:r>
              <a:rPr lang="pl-PL" sz="16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marL="176213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Punkty za udokumentowanie na dzień złożenia wniosku, że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Wnioskodawca, w roku w którym składany jest wniosek o dofinansowanie i 2 latach poprzedzających złożenie wniosku, zrealizował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usługi prorozwojowe dla:</a:t>
            </a:r>
          </a:p>
          <a:p>
            <a:pPr marL="747713" lvl="1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lub więcej lubelskich przedsiębiorstw - </a:t>
            </a: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pkt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7713" lvl="1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mniej niż 10 lubelskich przedsiębiorstw, ale więcej niż 5 - </a:t>
            </a: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pkt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lvl="1" indent="88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Doświadczenie IOB w zakresie sieciowania przedsiębiorstw z sektorem nauki, partnerami społecznymi i gospodarczymi – </a:t>
            </a:r>
            <a:r>
              <a:rPr lang="pl-PL" sz="1600" b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 pkt .</a:t>
            </a:r>
          </a:p>
          <a:p>
            <a:pPr marL="176213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Punkty za udokumentowanie na dzień złożenia wniosku, że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Wnioskodawca, w roku w którym składany jest wniosek o dofinansowanie i 2 latach poprzedzających złożenie wniosku, zrealizował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usługi sieciowania przedsiębiorstw z sektorem nauki, partnerami społecznymi i gospodarczymi.</a:t>
            </a:r>
          </a:p>
          <a:p>
            <a:pPr marL="176213" lvl="1" indent="88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i/lub zaangażowanie wnioskodawcy w prowadzone działania współpracy ponadregionalnej, transgranicznej lub ponadnarodowej – </a:t>
            </a:r>
            <a:r>
              <a:rPr lang="pl-PL" sz="1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pkt</a:t>
            </a:r>
            <a:r>
              <a:rPr lang="pl-PL" sz="16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Punkty za udokumentowanie posiadanego doświadczenia i/lub zaangażowania w działania obejmujące współpracę ponadregionalną, transgraniczną lub ponadnarodową, w okresie od 2014 roku.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1" indent="88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wnioskodawcy w realizacji projektów współfinansowanych ze środków UE – </a:t>
            </a:r>
            <a:r>
              <a:rPr lang="pl-PL" sz="1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pkt.</a:t>
            </a:r>
          </a:p>
          <a:p>
            <a:pPr marL="176213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Punkty za udokumentowanie realizacji/zrealizowania przynajmniej jednego projektu przy wykorzystaniu środków UE.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EFFF84-BDDE-325A-34C2-ECC2F32A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7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52443"/>
            <a:ext cx="10081120" cy="108000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(część 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386" y="680316"/>
            <a:ext cx="8424936" cy="6199041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uczestników sieci współpracy oraz liczba planowanych do utworzenia sieci współpracy – max. 30 pkt., w tym: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Punkty za deklarowaną </a:t>
            </a: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liczbę przedsiębiorstw, prowadzących działalność na terenie województwa lubelskiego, które wnioskodawca planuje objąć działaniami związanymi z sieciowaniem i które w konsekwencji nawiążą współpracę z sektorem nauki i/lub partnerami społecznymi i gospodarczymi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20 pkt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w tym:</a:t>
            </a:r>
          </a:p>
          <a:p>
            <a:pPr marL="811213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pkt. 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 lub więcej przedsiębiorstw,</a:t>
            </a:r>
          </a:p>
          <a:p>
            <a:pPr marL="811213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pkt. 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lub więcej, ale mniej niż 7 przedsiębiorstw,</a:t>
            </a:r>
          </a:p>
          <a:p>
            <a:pPr marL="811213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pkt. 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 najmniej 3 przedsiębiorstwa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Punkty za deklarowaną liczbę planowanych do utworzenia sieci współpracy w ilości więcej niż 1 sieć </a:t>
            </a: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pkt.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przeszkolonych przez wnioskodawcę pracowników MŚP z województwa lubelskiego wynosi co najmniej 10 osób – 10 pkt.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Punkty za deklarowaną liczbę planowanych do przeszkolenia przez wnioskodawcę pracowników MŚP z województwa lubelskiego w ramach projektu, którzy należą do kluczowej kadry przedsiębiorstwa, która realnie będzie mogła wykorzystać kompetencje nabyte w trakcie szkoleń.</a:t>
            </a:r>
            <a:endParaRPr lang="pl-PL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EFFF84-BDDE-325A-34C2-ECC2F32A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87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52443"/>
            <a:ext cx="10081120" cy="108000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TRAFNOŚCI MERYTORYCZNEJ (część 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429" y="605132"/>
            <a:ext cx="10219045" cy="6199041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ponadregionalna, transgraniczna lub ponadnarodowa. – max 5 pkt.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Zakres projektu obejmuje elementy współpracy ponadregionalnej, transgranicznej lub ponadnarodowej: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" indent="1428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pkt. – projekt obejmuje elementy współpracy transgranicznej lub ponadnarodowej</a:t>
            </a:r>
          </a:p>
          <a:p>
            <a:pPr marL="250825" indent="1428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pkt. – projekt obejmuje elementy wyłącznie współpracy ponadregionalnej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projektu na rozwój regionalnych inteligentnych specjalizacji. – max 8 pkt.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Rezultatem projektu będzie stworzenie sieci współpracy w obszarze regionalnych inteligentnych specjalizacji województwa lubelskiego: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" indent="1428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pkt. – w obszarze więcej niż dwóch regionalnych inteligentnych specjalizacji województwa lubelskiego,</a:t>
            </a:r>
          </a:p>
          <a:p>
            <a:pPr marL="250825" indent="1428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pkt. – w obszarze dwóch regionalnych inteligentnych specjalizacji województwa lubelskiego.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6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technologii i narzędzi cyfrowych w projekcie – 7 pkt.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Nie obejmuje wykorzystania standardowych usług oraz narzędzi cyfrowych, które nie będą służyły bezpośrednio do integracji danych i informowania o potrzebach lubelskich przedsiębiorstw w zakresie współpracy z sektorem nauki i/lub partnerami społecznymi i gospodarczymi, jak również promowanie zainicjowanych sieci współpracy.</a:t>
            </a:r>
            <a:endParaRPr lang="pl-PL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7"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Miejsce odprowadzania podatku dochodowego na terenie województwa lubelskiego – 5 pkt.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ROZSTRZYGAJĄCE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uczestników sieci współpracy oraz liczba planowanych do utworzenia sieci współpracy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wnioskodawcy 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projektu na rozwój regionalnych inteligentnych specjalizacji.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endParaRPr lang="pl-PL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l-PL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EFFF84-BDDE-325A-34C2-ECC2F32A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50525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3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D50CB46-4AE4-39C1-5F4E-068E0E7A73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1430" y="2843733"/>
            <a:ext cx="8568952" cy="3046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-7200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Dziękuję za uwagę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Lubelska Agencja Wspierania Przedsiębiorczości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w Lublinie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ul. Wojciechowska 9A, 20-704 Lublin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lawp@lubelskie.pl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(81) 46 23 831</a:t>
            </a:r>
          </a:p>
          <a:p>
            <a:pPr marL="0" marR="0" lvl="0" indent="-7200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(81) 46 23 812</a:t>
            </a:r>
          </a:p>
        </p:txBody>
      </p:sp>
    </p:spTree>
    <p:extLst>
      <p:ext uri="{BB962C8B-B14F-4D97-AF65-F5344CB8AC3E}">
        <p14:creationId xmlns:p14="http://schemas.microsoft.com/office/powerpoint/2010/main" val="109918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52443"/>
            <a:ext cx="10081120" cy="108000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SPECYFICZNE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część 1 z 2</a:t>
            </a:r>
            <a:endParaRPr lang="pl-PL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894" y="592443"/>
            <a:ext cx="10081120" cy="4949569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działań realizowanych w ramach projektu i ich wpływ na transformację technologiczną gospodarki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wnioskodawca posiada plan działań, które zamierza zrealizować w ramach projektu?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zy w projekcie zaplanowano działania przyczyniające się do tworzenia i rozwoju usług świadczonych na rzecz transformacji technologicznej gospodarki w kierunku Przemysłu 4.0 i GOZ?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801929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transformacja w kierunku przemysłu 4.0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proces integracji inteligentnych maszyn, systemów i sposobu wprowadzania zmian w procesach produkcyjnych, wykorzystujących rozwiązania z dziedziny automatyki i robotyki, sztucznej inteligencji, technologii teleinformatycznych oraz komunikacji pomiędzy maszynami oraz pomiędzy człowiekiem i maszynami.</a:t>
            </a:r>
          </a:p>
          <a:p>
            <a:pPr marL="0" indent="0" defTabSz="801929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transformacja w kierunku GOZ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działania zmierzające do racjonalnego wykorzystania zasobów i ograniczenia negatywnego oddziaływania na środowisko wytwarzanych produktów.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Zgodność projektu z Regionalną Strategią Innowacji Województwa Lubelskiego do 2030 roku</a:t>
            </a:r>
          </a:p>
          <a:p>
            <a:pPr marL="811213" indent="-2508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czy działalność gospodarcza przedsiębiorstw (grupy docelowej projektu) lub produkt/usługa/przedsięwzięcie, w związku z którą w ramach projektu zainicjowana zostanie współpraca lub sieć współpracy, wpisuje się regionalne inteligentne specjalizacje województwa lubelskiego (warunek musi być spełniony obligatoryjnie dla wszystkich przedsiębiorstw z sektora MŚP z województwa lubelskiego, nawiązujących współpracę lub wchodzących w skład sieci współpracy)?</a:t>
            </a:r>
            <a:endParaRPr lang="pl-PL" sz="16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3971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Żywność wysokiej jakości / Zielona gospodarka / Zdrowe społeczeństwo,</a:t>
            </a:r>
          </a:p>
          <a:p>
            <a:pPr marL="503971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Cyfrowe społeczeństwo / Technologie materiałowe, procesy produkcyjne i logistyczne</a:t>
            </a:r>
          </a:p>
          <a:p>
            <a:pPr marL="0" indent="0" defTabSz="801929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l-PL" sz="16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AFB39A-6CC8-43F6-3009-5B06B0D4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FED4-E021-D9B1-7E02-EC236AC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52443"/>
            <a:ext cx="10081120" cy="108000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SPECYFICZNE </a:t>
            </a: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część 2 z 2</a:t>
            </a:r>
            <a:endParaRPr lang="pl-PL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FF7A5-09BD-AE57-2AE0-FD7E8F3B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738" y="611485"/>
            <a:ext cx="10369152" cy="6804756"/>
          </a:xfrm>
        </p:spPr>
        <p:txBody>
          <a:bodyPr>
            <a:noAutofit/>
          </a:bodyPr>
          <a:lstStyle/>
          <a:p>
            <a:pPr marL="265113" lvl="1" indent="-2651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Nawiązanie współpracy pomiędzy przedsiębiorstwami, a sektorem nauki i/lub partnerami społecznymi i gospodarczymi</a:t>
            </a:r>
            <a:endParaRPr kumimoji="0" lang="pl-PL" sz="1600" b="0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22" lvl="2" indent="-1968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czy w ramach realizacji projektu zaplanowano utworzenie co najmniej jednej sieci współpracy, obejmującej co najmniej jedno przedsiębiorstwo z sektora MŚP z województwa lubelskiego oraz podmiot/podmioty z sektora nauki i/lub partnerów społecznych i/lub gospodarczych?</a:t>
            </a:r>
          </a:p>
          <a:p>
            <a:pPr marL="789722" lvl="2" indent="-1968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w wyniku realizacji projektu zaplanowano nawiązanie faktycznej współpracy w ramach utworzonej sieci, przez co najmniej jedno przedsiębiorstwo z sektora MŚP z województwa lubelskiego należące do tworzonej w ramach projektu sieci współpracy, a innym podmiotem należącym do tej sieci współpracy?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ramach projektu należy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utworzyć co najmniej jedną sieć współpracy, obejmującą co najmniej jedno przedsiębiorstwo z sektora MŚP z województwa lubelskiego (nie dotyczy przedsiębiorstwa wnioskodawcy, które może, ale nie musi być członkiem tworzonej sieci współpracy) oraz podmiot/podmioty z sektora nauki i/lub partnerów społecznych i/lub gospodarczych (organizacje pozarządowe, jednostki samorządu terytorialnego) itp.</a:t>
            </a:r>
            <a:endParaRPr lang="pl-PL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Ponadto realizacja projektu musi przyczynić się do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awiązania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faktycznej współpracy (pomiędzy co najmniej dwoma podmiotami należącymi do utworzonej sieci, w tym MŚP z województwa lubelskiego), sformalizowanej poprzez właściwe umowy, porozumienia lub inne równoważne dokumenty w zakresie realizacji konkretnego zamierzenia inwestycyjnego/projektu i osiągnięcia korzyści przez uczestników (np. realizacja wspólnych przedsięwzięć takich jak np.: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rojekty B+R, transfer do przedsiębiorstw technologii i wyników prac B+R) – nie obejmuje wyłącznie wymiany handlowej w zakresie oferowanych przez dany podmiot produktów/usług.</a:t>
            </a:r>
            <a:endParaRPr lang="pl-PL" sz="16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90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471B35-2088-824A-7FBC-23BF8FE2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51A29-404E-F7A2-AC4B-E4BCA540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6908"/>
            <a:ext cx="10405206" cy="431727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Beneficjenci: </a:t>
            </a:r>
            <a:r>
              <a:rPr lang="pl-PL" sz="2200" b="1" dirty="0">
                <a:solidFill>
                  <a:srgbClr val="8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Instytucje otoczenia biznesu (IOB)</a:t>
            </a:r>
            <a:endParaRPr lang="pl-PL" dirty="0">
              <a:solidFill>
                <a:srgbClr val="86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64144-6EA1-42F4-5E72-56BBB674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928181"/>
            <a:ext cx="9793088" cy="61978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Instytucje otoczenia biznesu (IOB), niezależnie od posiadanego statusu przedsiębiorstwa (mikro, małe, średnie i duże przedsiębiorstwa).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IOB – podmiot bez względu na formę prawną, prowadzący działalność na rzecz rozwoju przedsiębiorczości i innowacyjności, niedziałający dla zysku lub przeznaczający zysk na cele statutowe zgodnie z zapisami w statucie lub innym równoważnym dokumencie założycielskim, posiadający bazę materialną, techniczną i zasoby ludzkie oraz kompetencje niezbędne do świadczenia usług na rzecz MŚP. </a:t>
            </a:r>
          </a:p>
          <a:p>
            <a:pPr marL="216000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agencje rozwoju regionalnego i lokalnego,</a:t>
            </a:r>
          </a:p>
          <a:p>
            <a:pPr marL="216000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izby i stowarzyszenia zrzeszające przedsiębiorców, np. izby gospodarcze, przemysłowe i handlowe,</a:t>
            </a:r>
          </a:p>
          <a:p>
            <a:pPr marL="216000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instytucje wspierające przedsiębiorczość, m.in. inkubatory i akceleratory przedsiębiorczości,</a:t>
            </a:r>
          </a:p>
          <a:p>
            <a:pPr marL="216000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 wspierające firmy typu </a:t>
            </a:r>
            <a:r>
              <a:rPr lang="pl-PL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-off i </a:t>
            </a:r>
            <a:r>
              <a:rPr lang="pl-PL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-out, parki przemysłowe, technologiczne, naukowo-technologiczne, centra doskonałości, centra zaawansowanych technologii (działające jako instytucje wspierające zaplecze badawczo – rozwojowe), ośrodki innowacji,</a:t>
            </a:r>
          </a:p>
          <a:p>
            <a:pPr marL="216000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jednostki organizacyjne administracji publicznej nastawione na wspieranie rozwoju gospodarki regionalnej/lokalnej,</a:t>
            </a:r>
          </a:p>
          <a:p>
            <a:pPr marL="216000">
              <a:lnSpc>
                <a:spcPct val="12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stowarzyszenia i fundacje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FA1CF9-BDCC-9808-C064-63580FB44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3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51A29-404E-F7A2-AC4B-E4BCA540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90" y="277915"/>
            <a:ext cx="10405206" cy="431727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Beneficjenci: </a:t>
            </a:r>
            <a:r>
              <a:rPr lang="pl-PL" sz="2200" b="1" dirty="0">
                <a:solidFill>
                  <a:srgbClr val="8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Instytucje otoczenia biznesu (IOB)</a:t>
            </a:r>
            <a:endParaRPr lang="pl-PL" dirty="0">
              <a:solidFill>
                <a:srgbClr val="86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64144-6EA1-42F4-5E72-56BBB674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90" y="802882"/>
            <a:ext cx="9761647" cy="25449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IOB musi spełniać definicję przedsiębiorstwa w rozumieniu załącznika I do Rozporządzenia 651/2014.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wziąć pod uwagę relacje, występujące pomiędzy wnioskodawcą a innymi podmiotami, w rozumieniu Załącznika I do Rozporządzenia 651/2014.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Przedsiębiorstwa powiązane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przedsiębiorstwo ma większość praw głosu w innym przedsiębiorstwo lub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prawo wyznaczać/odwoływać członków organu administracyjnego/zarządzającego/nadzorczego w innym przedsiębiorstwie lub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prawo wywierać dominujący wpływ na inne przedsiębiorstwo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Przedsiębiorstwa pozostające w jednym z takich związków </a:t>
            </a:r>
            <a:r>
              <a:rPr lang="pl-PL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pośrednictwem osoby fizycznej lub grupy osób fizycznych 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działających wspólnie również uznaje się za przedsiębiorstwa powiązane, jeżeli prowadzą one swoją działalność lub część działalności </a:t>
            </a:r>
            <a:r>
              <a:rPr lang="pl-PL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tym samym rynku właściwym lub rynkach pokrewnych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fizyczne prowadzące działalność gospodarczą są traktowane jak przedsiębiorstwa, a nie jak osoby fizyczne, o których mowa wyżej.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Przedsiębiorstwa partnerskie: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występuje relacja powiązania,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przedsiębiorstwo posiada co najmniej 25% kapitału lub praw głosu w innym przedsiębiorstwie.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516" indent="0">
              <a:lnSpc>
                <a:spcPct val="124000"/>
              </a:lnSpc>
              <a:spcBef>
                <a:spcPts val="0"/>
              </a:spcBef>
              <a:buNone/>
            </a:pPr>
            <a:endParaRPr lang="pl-PL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FA1CF9-BDCC-9808-C064-63580FB44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1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9" y="152531"/>
            <a:ext cx="9360560" cy="1080001"/>
          </a:xfrm>
        </p:spPr>
        <p:txBody>
          <a:bodyPr>
            <a:normAutofit/>
          </a:bodyPr>
          <a:lstStyle/>
          <a:p>
            <a:pPr marL="0" marR="0" lvl="0" indent="0" defTabSz="801929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WYKLUCZENIA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0" y="655728"/>
            <a:ext cx="10369151" cy="6437113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 nie może zostać udzielone przedsiębiorstwom znajdującym się w trudnej sytuacji w rozumieniu Rozporządzenia 651/2014.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Wsparcie nie może być udzielone na działalności:</a:t>
            </a:r>
          </a:p>
          <a:p>
            <a:pPr marL="627063" lvl="0" indent="-35242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752600" algn="l"/>
              </a:tabLst>
            </a:pPr>
            <a:r>
              <a:rPr lang="pl-PL" altLang="pl-PL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pl-PL" altLang="pl-PL" sz="16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sektorze produkcji podstawowej produktów rolnych,</a:t>
            </a:r>
          </a:p>
          <a:p>
            <a:pPr marL="627063" lvl="0" indent="-35242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752600" algn="l"/>
              </a:tabLst>
            </a:pPr>
            <a:r>
              <a:rPr lang="pl-PL" altLang="pl-PL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sektorze rybołówstwa i akwakultury,</a:t>
            </a:r>
          </a:p>
          <a:p>
            <a:pPr marL="627063" lvl="0" indent="-35242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wytwarzania, przetwórstwa i wprowadzania do obrotu tytoniu i wyrobów tytoniowych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Całkowita kwota przyznanej pomocy de </a:t>
            </a:r>
            <a:r>
              <a:rPr lang="pl-PL" sz="16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jednemu przedsiębiorstwu, w okresie trzech lat tj. w ciągu danego roku podatkowego oraz dwóch poprzedzających lat podatkowych, z uwzględnieniem wartości wnioskowanego wsparcia w składanym w ramach przedmiotowego naboru projekcie, nie może przekroczyć </a:t>
            </a:r>
            <a:r>
              <a:rPr lang="pl-PL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200 000 EUR.</a:t>
            </a:r>
            <a:endParaRPr lang="pl-PL" sz="1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 przedsiębiorstwo obejmuje wszystkie jednostki gospodarcze, które są ze sobą powiązane co najmniej jednym ze stosunków:</a:t>
            </a:r>
            <a:endParaRPr lang="pl-PL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–"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jednostka gospodarcza posiada w drugiej większość praw głosu akcjonariuszy, wspólników lub członków;</a:t>
            </a:r>
            <a:endParaRPr lang="pl-PL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–"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jednostka gospodarcza ma prawo wyznaczyć lub odwołać większość członków organu administracyjnego, zarządzającego lub nadzorczego innej jednostki;</a:t>
            </a:r>
            <a:endParaRPr lang="pl-PL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–"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jednostka gospodarcza ma prawo wywierać dominujący wpływ na inną jednostkę;</a:t>
            </a:r>
            <a:endParaRPr lang="pl-PL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–"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jednostka gospodarcza, która jest akcjonariuszem lub wspólnikiem w innej jednostce gospodarczej lub jej członkiem, samodzielnie kontroluje, zgodnie z porozumieniem z innymi akcjonariuszami, wspólnikami lub członkami tej jednostki, większość praw głosu akcjonariuszy, wspólników lub członków tej jednostki;</a:t>
            </a:r>
            <a:endParaRPr lang="pl-PL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52600" algn="l"/>
              </a:tabLst>
            </a:pPr>
            <a:r>
              <a:rPr lang="pl-PL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l-PL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ednostki gospodarcze pozostające w jakimkolwiek ze stosunków, o których mowa powyżej, za pośrednictwem jednej innej jednostki gospodarczej lub kilku innych jednostek gospodarczych również są uznawane za jedno przedsiębiorstwo.</a:t>
            </a:r>
            <a:endParaRPr lang="pl-PL" sz="16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1588AEA-F5FF-4AF6-A1D8-CE2F9DAD9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57" y="433664"/>
            <a:ext cx="9360560" cy="503937"/>
          </a:xfrm>
        </p:spPr>
        <p:txBody>
          <a:bodyPr>
            <a:normAutofit fontScale="90000"/>
          </a:bodyPr>
          <a:lstStyle/>
          <a:p>
            <a:pPr defTabSz="801929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l-PL" alt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LOKALIZACJA PROJEKTU</a:t>
            </a:r>
            <a:b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br>
              <a:rPr lang="pl-PL" sz="2800" b="1" dirty="0">
                <a:solidFill>
                  <a:srgbClr val="2F5597"/>
                </a:solidFill>
                <a:latin typeface="Calibri" panose="020F0502020204030204"/>
                <a:cs typeface="Arial" panose="020B0604020202020204" pitchFamily="34" charset="0"/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57" y="943286"/>
            <a:ext cx="9360560" cy="4824536"/>
          </a:xfrm>
        </p:spPr>
        <p:txBody>
          <a:bodyPr>
            <a:noAutofit/>
          </a:bodyPr>
          <a:lstStyle/>
          <a:p>
            <a:pPr marL="422275" indent="-422275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Projekty muszą być realizowane na terenie województwa lubelskiego.</a:t>
            </a:r>
          </a:p>
          <a:p>
            <a:pPr marL="422275" indent="-422275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zobligowany jest do posiadania, najpóźniej w dniu ogłoszenia naboru, wpisanego w dokumencie rejestrowym adresu siedziby/oddziału lub w przypadku jednoosobowej działalności gospodarczej adresu stałego miejsca wykonywania działalności gospodarczej lub dodatkowego stałego miejsca wykonywania działalności gospodarczej na terenie województwa lubelskiego.</a:t>
            </a:r>
          </a:p>
          <a:p>
            <a:pPr marL="422275" indent="-422275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Wnioskodawcy dodatkowo muszą uzasadnić, w jaki sposób projekt przyczyni się do realizacji celów Działania, FEL 2021-2027 oraz rozwoju gospodarczego województwa lubelskiego.</a:t>
            </a:r>
            <a:endParaRPr lang="pl-PL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6FF3C9B-C25B-16FA-B44E-3BAD52B25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8" y="7126010"/>
            <a:ext cx="4792615" cy="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74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szablon z dopiskiem efs_osadzone.potx" id="{1BF763A3-92CE-42F9-AA6B-0EF8232C8EF2}" vid="{68AC6CD1-4E40-4B73-8978-69AC68CE4E29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  <a:prstDash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801929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smtClean="0">
            <a:ln>
              <a:noFill/>
            </a:ln>
            <a:solidFill>
              <a:schemeClr val="accent5">
                <a:lumMod val="50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3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szablon z dopiskiem efs_osadzone  -  tylko do odczytu" id="{1732C597-4330-4ACE-A33D-C56E716B66C0}" vid="{376DB9A3-F1A9-488D-B3D1-642C2908B0E7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szablon z dopiskiem efs_osadzone</Template>
  <TotalTime>2362</TotalTime>
  <Words>5673</Words>
  <Application>Microsoft Office PowerPoint</Application>
  <PresentationFormat>Niestandardowy</PresentationFormat>
  <Paragraphs>351</Paragraphs>
  <Slides>38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Calibri</vt:lpstr>
      <vt:lpstr>Open Sans</vt:lpstr>
      <vt:lpstr>Symbol</vt:lpstr>
      <vt:lpstr>Wingdings</vt:lpstr>
      <vt:lpstr>Motyw pakietu Office</vt:lpstr>
      <vt:lpstr>2_Motyw pakietu Office</vt:lpstr>
      <vt:lpstr>3_Motyw pakietu Office</vt:lpstr>
      <vt:lpstr>FUNDUSZE EUROPEJSKIE DLA LUBELSKIEGO 2021-2027</vt:lpstr>
      <vt:lpstr>Terminy i alokacja w naborze</vt:lpstr>
      <vt:lpstr>PRIORYTET I – Badania naukowe i innowacje Działanie 1.6 Wsparcie regionalnych ekosystemów innowacji Typ projektów:  </vt:lpstr>
      <vt:lpstr>KRYTERIA MERYTORYCZNE SPECYFICZNE – część 1 z 2</vt:lpstr>
      <vt:lpstr>KRYTERIA MERYTORYCZNE SPECYFICZNE – część 2 z 2</vt:lpstr>
      <vt:lpstr>Beneficjenci: Instytucje otoczenia biznesu (IOB)</vt:lpstr>
      <vt:lpstr>Beneficjenci: Instytucje otoczenia biznesu (IOB)</vt:lpstr>
      <vt:lpstr>WYKLUCZENIA</vt:lpstr>
      <vt:lpstr>LOKALIZACJA PROJEKTU  </vt:lpstr>
      <vt:lpstr>WSKAŹNIKI W PROJEKCIE – część 1 z 2: </vt:lpstr>
      <vt:lpstr>WSKAŹNIKI W PROJEKCIE – część 2 z 3: : </vt:lpstr>
      <vt:lpstr>KOSZTY KWALIFIKOWALNE – GŁÓWNE ZASADY KWALIFIKOWALNOŚCI</vt:lpstr>
      <vt:lpstr>KOSZTY KWALIFIKOWALNE</vt:lpstr>
      <vt:lpstr> koszty usług wspierających tworzenie sieci współpracy</vt:lpstr>
      <vt:lpstr>  koszty organizacji szkoleń dla MŚP z województwa lubelskiego 1 z 2 </vt:lpstr>
      <vt:lpstr>  koszty organizacji szkoleń dla MŚP z województwa lubelskiego 2 z 2 </vt:lpstr>
      <vt:lpstr>II. Środki trwałe </vt:lpstr>
      <vt:lpstr>Personel projektu – wynagrodzenia</vt:lpstr>
      <vt:lpstr>KOSZTY KWALIFIKOWALNE – koszty pośrednie</vt:lpstr>
      <vt:lpstr>SKŁADANIE WNIOSÓW O DOFINANSOWANIE</vt:lpstr>
      <vt:lpstr>Widok wniosku o dofinansowanie projektu, zakładka zadania</vt:lpstr>
      <vt:lpstr>Widok wniosku o dofinansowanie projektu, zakładka budżet projektu</vt:lpstr>
      <vt:lpstr>Widok wniosku o dofinansowanie projektu, zakładka załączniki</vt:lpstr>
      <vt:lpstr>ZAŁĄCZNIKI DO WNIOSKU – ogólne wymogi – część 1 z 2</vt:lpstr>
      <vt:lpstr>ZAŁĄCZNIKI DO WNIOSKU – ogólne wymogi - część 2 z 2</vt:lpstr>
      <vt:lpstr>POPRAWIANIE WNIOSKU NA ETAPIE OCENY</vt:lpstr>
      <vt:lpstr> ZAŁĄCZNIKI OBLIGATORYJNE DO WNIOSKU - lista </vt:lpstr>
      <vt:lpstr>PROCEDURA OCENY</vt:lpstr>
      <vt:lpstr>KRYTERIA WYBORU PROJEKTÓW - OCENA FORMALNA</vt:lpstr>
      <vt:lpstr>KRYTERIA FORMALNE POPRAWNOŚCI (część 2 z 3)</vt:lpstr>
      <vt:lpstr>KRYTERIA WYBORU PROJEKTÓW – OCENA MERYTORYCZNA KRYTERIA MERYTORYCZNE TECHNICZNE – część 1 z 4 </vt:lpstr>
      <vt:lpstr>KRYTERIA MERYTORYCZNE TECHNICZNE – część 2 z 4</vt:lpstr>
      <vt:lpstr>KRYTERIA MERYTORYCZNE TECHNICZNE – część 3 z 4</vt:lpstr>
      <vt:lpstr>I. KRYTERIA MERYTORYCZNE TECHNICZNE – część 4 z 4</vt:lpstr>
      <vt:lpstr>KRYTERIA TRAFNOŚCI MERYTORYCZNEJ (część 1 z 3)</vt:lpstr>
      <vt:lpstr>KRYTERIA TRAFNOŚCI MERYTORYCZNEJ (część 1 z 2)</vt:lpstr>
      <vt:lpstr>KRYTERIA TRAFNOŚCI MERYTORYCZNEJ (część 2 z 2)</vt:lpstr>
      <vt:lpstr>   Dziękuję za uwagę       Lubelska Agencja Wspierania Przedsiębiorczości          w Lublinie ul. Wojciechowska 9A, 20-704 Lublin lawp@lubelskie.pl tel. (81) 46 23 831 (81) 46 23 812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Emilia Kryszeniuk</dc:creator>
  <cp:lastModifiedBy>Magdalena Gnypek</cp:lastModifiedBy>
  <cp:revision>47</cp:revision>
  <dcterms:created xsi:type="dcterms:W3CDTF">2023-08-16T10:44:12Z</dcterms:created>
  <dcterms:modified xsi:type="dcterms:W3CDTF">2023-10-09T06:31:22Z</dcterms:modified>
</cp:coreProperties>
</file>