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57" r:id="rId3"/>
    <p:sldId id="256" r:id="rId4"/>
    <p:sldId id="838" r:id="rId5"/>
    <p:sldId id="839" r:id="rId6"/>
    <p:sldId id="840" r:id="rId7"/>
    <p:sldId id="841" r:id="rId8"/>
    <p:sldId id="842" r:id="rId9"/>
    <p:sldId id="843" r:id="rId10"/>
    <p:sldId id="877" r:id="rId11"/>
    <p:sldId id="844" r:id="rId12"/>
    <p:sldId id="879" r:id="rId13"/>
    <p:sldId id="849" r:id="rId14"/>
    <p:sldId id="845" r:id="rId15"/>
    <p:sldId id="846" r:id="rId16"/>
    <p:sldId id="886" r:id="rId17"/>
    <p:sldId id="883" r:id="rId18"/>
    <p:sldId id="851" r:id="rId19"/>
    <p:sldId id="274" r:id="rId20"/>
    <p:sldId id="326" r:id="rId21"/>
    <p:sldId id="328" r:id="rId22"/>
    <p:sldId id="263" r:id="rId23"/>
    <p:sldId id="852" r:id="rId24"/>
    <p:sldId id="320" r:id="rId25"/>
    <p:sldId id="861" r:id="rId26"/>
    <p:sldId id="275" r:id="rId27"/>
    <p:sldId id="817" r:id="rId28"/>
    <p:sldId id="887" r:id="rId29"/>
    <p:sldId id="322" r:id="rId30"/>
    <p:sldId id="303" r:id="rId31"/>
    <p:sldId id="853" r:id="rId32"/>
    <p:sldId id="305" r:id="rId33"/>
    <p:sldId id="888" r:id="rId34"/>
    <p:sldId id="324" r:id="rId35"/>
    <p:sldId id="862" r:id="rId36"/>
    <p:sldId id="854" r:id="rId37"/>
    <p:sldId id="855" r:id="rId38"/>
    <p:sldId id="856" r:id="rId39"/>
    <p:sldId id="858" r:id="rId40"/>
    <p:sldId id="857" r:id="rId41"/>
    <p:sldId id="863" r:id="rId42"/>
    <p:sldId id="859" r:id="rId43"/>
    <p:sldId id="860" r:id="rId44"/>
    <p:sldId id="273" r:id="rId4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  <a:srgbClr val="4B8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6016" autoAdjust="0"/>
  </p:normalViewPr>
  <p:slideViewPr>
    <p:cSldViewPr snapToGrid="0">
      <p:cViewPr varScale="1">
        <p:scale>
          <a:sx n="98" d="100"/>
          <a:sy n="98" d="100"/>
        </p:scale>
        <p:origin x="6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70B7BE-6F0C-8F2A-294E-55F3A799A6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EEA09E-E94B-2237-CACD-1A4553BA6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4B1A7-E44E-4ACD-8183-D869BBB7E78B}" type="datetime7">
              <a:rPr lang="pl-PL" smtClean="0"/>
              <a:t>paź-23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B27A94-7637-63DC-466F-DC8476DE33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877482-08FC-9D03-9450-A245E57E1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3112-FE35-4B6B-992F-638E32DC4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864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BAD6-4173-459E-9F87-BAE45F7B34BE}" type="datetime7">
              <a:rPr lang="pl-PL" smtClean="0"/>
              <a:t>paź-23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2942CE-81AB-6B99-21E5-5957B027FD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85E35-3588-4DEB-9FF9-0F6E5FE01DCC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3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F43FF9-61F4-2FB6-B07F-D493D393BA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6073DD3-428C-4173-95C6-887353875F17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61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CC6166-51B3-13A3-955C-3285E010D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2B9BBE-C410-4A1E-8EF9-8D96A5883B4E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6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9FBE5F-389C-AFED-6146-60AF371789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BFA4A8-7C60-425F-A5D6-8BDED5F93B48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0F2D43-DCF8-E9D1-D0FE-ABEBA70E1C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7DB5DD9-1A9C-4B8E-9862-E436213A7142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65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4921A0-10AA-757E-9B15-EC6DD5800F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FD2D0E-B99B-493C-B2B4-AB454B9213B9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32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0A0F5-7B71-6D26-0C69-02AC5E4E808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D6C08C-6DFA-4272-B0E0-53A499EF3F1C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64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7F175F4-7B18-4D2E-9425-A5174F36CAB6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96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8B65D7-3154-F3BB-6C28-837A5CF557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F398EF-56E0-4C8D-BE26-5CCFE1C5CFFB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72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BF7CA9-817F-3E5A-10B9-FFC92616FE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CA4CA05-E018-4793-936B-504F721D53CE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6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F34807-F3F3-5997-665A-BB82F7F671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715560-D5E8-4D55-9F43-6CB59EA3215A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60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09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46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E3E77-C2ED-B6E1-0E46-1BE22110D8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A10317-C7CE-4E10-A228-64D467DDECC2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1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EA8809-57FE-0428-C5C7-813F7D913F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93C146-8752-48A2-9404-930C6D072130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42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A0AE4D-1869-F7A6-7537-FB4B3BAB3C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E40FA-D542-45A8-BE95-A260416DF563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F8DA6D-4FD4-4231-9472-0637E34E4F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7F9EE8-E882-478C-96D0-9B6CAF41E5AE}" type="datetime7">
              <a:rPr lang="pl-PL" smtClean="0"/>
              <a:t>paź-23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0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Fundusze Europejskie dla Lubelskiego 2021-2027 </a:t>
            </a:r>
          </a:p>
        </p:txBody>
      </p:sp>
      <p:pic>
        <p:nvPicPr>
          <p:cNvPr id="13" name="Symbol zastępczy zawartości 12" descr="Obraz zawierający tekst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21" y="871369"/>
            <a:ext cx="9567624" cy="532515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1 Wnioskodawca: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nioskodawcą uprawnionym do ubiegania się o dofinansowanie jest organ prowadzący szkołę podstawową (z wyłączeniem szkół dla dorosłych oraz szkół specjalnych) z terenu województwa lubelskiego, która osiąga wyniki egzaminu ósmoklasisty z języka angielskiego niższe niż średnia wojewódzka.</a:t>
            </a: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Spełnienie kryterium zostanie zweryfikowane na podstawie zapisów we wniosku o dofinansowanie projektu oraz weryfikacji z Wykazem szkół podstawowych z terenu województwa lubelskiego, które osiągnęły niższe niż średnia wojewódzka wyniki z egzaminu ósmoklasisty z języka angielskiego w roku szkolnym 2022/23, który stanowi załącznik do regulaminu wyboru projektów.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Lista została sporządzona na podstawie danych z Centralnej Komisji Egzaminacyjnej - Okręgowej Komisji Egzaminacyjnej w Krakowie.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Wnioskodawca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59" y="1203818"/>
            <a:ext cx="9852025" cy="469114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 jest zobowiązany wskazać we wniosku o dofinansowanie poprawny typ beneficjenta, wskazany w SZOP tj.: 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dministracja publiczna</a:t>
            </a:r>
            <a:r>
              <a:rPr lang="x-none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x-none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nstytucje nauki i edukacji;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x-none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łużby publiczne</a:t>
            </a:r>
            <a:r>
              <a:rPr lang="x-none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wniosku o dofinansowanie projektu należy wpisać pełną nazwę wnioskodawcy (zgodnie z wpisem do rejestru albo ewidencji właściwych dla formy organizacyjnej wnioskodawcy). </a:t>
            </a:r>
            <a:endParaRPr lang="pl-PL" sz="2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 powinien wskazać, którą definicję podmiotu ubiegającego się o dofinansowanie spełnia, w sposób pozwalający osobie oceniającej wniosek jednoznacznie stwierdzić, czy wnioskodawca jest podmiotem uprawnionym do ubiegania się o dofinansowanie zgodnie z zapisami zawartymi w SZOP oraz Regulaminie.</a:t>
            </a:r>
            <a:endParaRPr lang="pl-PL" sz="2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73" y="1040861"/>
            <a:ext cx="10609787" cy="5379394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nie mogą ubiegać się podmioty podlegające wykluczeniu z ubiegania się o dofinansowanie na podstawie art. 207 ust. 4 ustawy z dnia 27 sierpnia 2009 r. o finansach publicznych (Dz. U. z 2022 r., poz. 1634 z </a:t>
            </a:r>
            <a:r>
              <a:rPr lang="pl-PL" sz="6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późn</a:t>
            </a: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zm.) lub wobec których orzeczono zakaz dostępu do środków funduszy europejskich na podstawie odrębnych przepisów:</a:t>
            </a:r>
          </a:p>
          <a:p>
            <a:pPr marL="914400" lvl="0" indent="-91440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12 ust. 1 pkt 1 ustawy z dnia 15 czerwca 2012 r. o skutkach powierzania wykonywania pracy cudzoziemcom przebywającym wbrew przepisom na terytorium Rzeczypospolitej Polskiej (Dz. U. z 2021 r.  poz. 1745); </a:t>
            </a:r>
          </a:p>
          <a:p>
            <a:pPr marL="914400" lvl="0" indent="-91440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9 ust. 1 pkt 2a ustawy z dnia 28 października 2002 r. o odpowiedzialności podmiotów zbiorowych za czyny zabronione pod groźbą kary (Dz. U. z 2023 r., poz. 659).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412750" algn="l"/>
              </a:tabLst>
            </a:pP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Warunkiem ubiegania się o dofinansowanie jest niezaleganie z uiszczaniem podatków, jak również z opłacaniem składek na ubezpieczenie społeczne i zdrowotne, Fundusz Pracy, Państwowy Fundusz Rehabilitacji Osób Niepełnosprawnych lub innych należności wymaganych odrębnymi przepisami. 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412750" algn="l"/>
              </a:tabLst>
            </a:pPr>
            <a:r>
              <a:rPr lang="pl-PL" sz="6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nie mogą ubiegać się podmioty podlegające sankcjom związanym z przeciwdziałaniem wspieraniu agresji na Ukrainę.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897" y="1452282"/>
            <a:ext cx="9852025" cy="352850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SZOP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beneficjent w okresie realizacji projektu prowadzi biuro projektu (lub posiada siedzibę, filię, delegaturę, oddział czy inną prawnie dozwoloną formę organizacyjną działalności podmiotu) na terenie województwa lubelskiego z możliwością udostępnienia pełnej dokumentacji wdrażanego projektu oraz zapewniające uczestnikom projektu możliwość osobistego kontaktu z kadrą projektu.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86" y="1973349"/>
            <a:ext cx="10427908" cy="4182887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SZOP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ramach niniejszego naboru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rupą docelową </a:t>
            </a:r>
            <a:r>
              <a:rPr lang="pl-PL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są wyłącznie szkoły podstawowe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(z wyłączeniem szkół dla dorosłych oraz szkół specjalnych) z terenu województwa lubelskiego, które osiągają wyniki egzaminu ósmoklasisty z języka angielskiego niższe niż średnia wojewódzka.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637071"/>
            <a:ext cx="10196797" cy="3859050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premiującym nr 1 Grupa docelowa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Projekt skierowany jest wyłącznie do szkół podstawowych z terenu gmin zagrożonych trwałą marginalizacją lub miast średnich tracących funkcje społeczno-gospodarcze.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Lista gmin zagrożonych trwałą marginalizacją stanowi załącznik nr 10 do Regulaminu, natomiast imienna lista miast średnich tracących funkcje społeczno-gospodarcze stanowi załącznik nr 11 do Regulaminu.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203819"/>
            <a:ext cx="10196797" cy="4409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Zgodnie z Wytycznymi kwalifikowalności w ramach projektu EFS+ wsparcie udzielane jest uczestnikom projektu lub </a:t>
            </a:r>
            <a:r>
              <a:rPr lang="pl-PL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podmiotom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określonym we wniosku o dofinansowanie projektu spełniającym przez nich kryteriów kwalifikowalności uprawniających do udziału w projekcie, co jest potwierdzone właściwym dokumentem.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ION, jako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 potwierdzający spełnienie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uczestnika projektu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podmiot kryterium kwalifikowalności uprawniające do udziału w projekcie, rekomenduje m.in. l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isty uczniów szkoły objętej wsparciem w ramach projektu.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1E9A1-8357-6293-E367-DAD5B5FD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855" y="-1468437"/>
            <a:ext cx="8728364" cy="1177492"/>
          </a:xfrm>
        </p:spPr>
        <p:txBody>
          <a:bodyPr>
            <a:normAutofit/>
          </a:bodyPr>
          <a:lstStyle/>
          <a:p>
            <a:r>
              <a:rPr lang="pl-PL" sz="1800" dirty="0"/>
              <a:t>Kryteria</a:t>
            </a:r>
            <a:r>
              <a:rPr lang="pl-PL" sz="1800" baseline="0" dirty="0"/>
              <a:t> wyboru projektów dla Działania 10.3, 10.6</a:t>
            </a:r>
            <a:endParaRPr lang="pl-PL" sz="18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projektów w ramach naboru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FELU.10.01-IZ.00-001/23 </a:t>
            </a:r>
          </a:p>
        </p:txBody>
      </p:sp>
    </p:spTree>
    <p:extLst>
      <p:ext uri="{BB962C8B-B14F-4D97-AF65-F5344CB8AC3E}">
        <p14:creationId xmlns:p14="http://schemas.microsoft.com/office/powerpoint/2010/main" val="372303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563194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3" y="1542682"/>
            <a:ext cx="10344150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9715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C642BCF-7830-35C2-E4B1-7EE13C3EDD53}"/>
              </a:ext>
            </a:extLst>
          </p:cNvPr>
          <p:cNvSpPr/>
          <p:nvPr/>
        </p:nvSpPr>
        <p:spPr>
          <a:xfrm>
            <a:off x="3533846" y="1695386"/>
            <a:ext cx="3193078" cy="615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A5C5BA-1847-B014-E883-D8CD8847AF15}"/>
              </a:ext>
            </a:extLst>
          </p:cNvPr>
          <p:cNvSpPr txBox="1"/>
          <p:nvPr/>
        </p:nvSpPr>
        <p:spPr>
          <a:xfrm>
            <a:off x="4148670" y="1785150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ogłoszenie naboru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53984D-7BD1-FF57-205C-1779F2CAEDAB}"/>
              </a:ext>
            </a:extLst>
          </p:cNvPr>
          <p:cNvSpPr/>
          <p:nvPr/>
        </p:nvSpPr>
        <p:spPr>
          <a:xfrm>
            <a:off x="3533846" y="2474983"/>
            <a:ext cx="3193078" cy="524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10E68BB-1018-8543-9DDD-5745CB207ADF}"/>
              </a:ext>
            </a:extLst>
          </p:cNvPr>
          <p:cNvSpPr/>
          <p:nvPr/>
        </p:nvSpPr>
        <p:spPr>
          <a:xfrm>
            <a:off x="3533845" y="3135615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5FE746-8EA3-95F3-734F-8A501BACCCFB}"/>
              </a:ext>
            </a:extLst>
          </p:cNvPr>
          <p:cNvSpPr txBox="1"/>
          <p:nvPr/>
        </p:nvSpPr>
        <p:spPr>
          <a:xfrm>
            <a:off x="4675988" y="2524183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B30424-DC21-757A-D46A-AF7749F3F0A0}"/>
              </a:ext>
            </a:extLst>
          </p:cNvPr>
          <p:cNvSpPr txBox="1"/>
          <p:nvPr/>
        </p:nvSpPr>
        <p:spPr>
          <a:xfrm>
            <a:off x="3596403" y="3238422"/>
            <a:ext cx="31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ocena formalno-merytoryczna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A5116-56F6-3FEA-4B82-F624D08E39ED}"/>
              </a:ext>
            </a:extLst>
          </p:cNvPr>
          <p:cNvSpPr txBox="1"/>
          <p:nvPr/>
        </p:nvSpPr>
        <p:spPr>
          <a:xfrm>
            <a:off x="4485939" y="3926541"/>
            <a:ext cx="18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negocjacje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11DEA1D-5F61-18F2-F633-471D2EC4D756}"/>
              </a:ext>
            </a:extLst>
          </p:cNvPr>
          <p:cNvSpPr/>
          <p:nvPr/>
        </p:nvSpPr>
        <p:spPr>
          <a:xfrm>
            <a:off x="3521098" y="3824477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F5E4561-A948-C5DA-75E2-95A6E29D8F22}"/>
              </a:ext>
            </a:extLst>
          </p:cNvPr>
          <p:cNvSpPr/>
          <p:nvPr/>
        </p:nvSpPr>
        <p:spPr>
          <a:xfrm>
            <a:off x="3533845" y="4576470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808604-89C0-164B-9D6D-1D0CC638B9B9}"/>
              </a:ext>
            </a:extLst>
          </p:cNvPr>
          <p:cNvSpPr txBox="1"/>
          <p:nvPr/>
        </p:nvSpPr>
        <p:spPr>
          <a:xfrm>
            <a:off x="3872536" y="4659851"/>
            <a:ext cx="30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zakończenie postępowania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C24A9B3F-C7E0-D894-68CF-80EE85823F7B}"/>
              </a:ext>
            </a:extLst>
          </p:cNvPr>
          <p:cNvSpPr/>
          <p:nvPr/>
        </p:nvSpPr>
        <p:spPr>
          <a:xfrm>
            <a:off x="4937760" y="231101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33AE52EC-A10F-920C-AC24-4C296792E28C}"/>
              </a:ext>
            </a:extLst>
          </p:cNvPr>
          <p:cNvSpPr/>
          <p:nvPr/>
        </p:nvSpPr>
        <p:spPr>
          <a:xfrm>
            <a:off x="4937760" y="3008338"/>
            <a:ext cx="150607" cy="23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3FB9627-127D-0485-A3F7-7A894560C939}"/>
              </a:ext>
            </a:extLst>
          </p:cNvPr>
          <p:cNvSpPr/>
          <p:nvPr/>
        </p:nvSpPr>
        <p:spPr>
          <a:xfrm>
            <a:off x="4916245" y="3689919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EB7E87BE-38BE-271A-C930-9738724A221B}"/>
              </a:ext>
            </a:extLst>
          </p:cNvPr>
          <p:cNvSpPr/>
          <p:nvPr/>
        </p:nvSpPr>
        <p:spPr>
          <a:xfrm>
            <a:off x="4916245" y="434898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88E3B4-5372-2FB0-37D5-F3B53602ABB6}"/>
              </a:ext>
            </a:extLst>
          </p:cNvPr>
          <p:cNvSpPr txBox="1"/>
          <p:nvPr/>
        </p:nvSpPr>
        <p:spPr>
          <a:xfrm>
            <a:off x="7169619" y="1785150"/>
            <a:ext cx="216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28 września 2023 r.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533EB0-ED11-BBF0-9F97-311B40783102}"/>
              </a:ext>
            </a:extLst>
          </p:cNvPr>
          <p:cNvSpPr txBox="1"/>
          <p:nvPr/>
        </p:nvSpPr>
        <p:spPr>
          <a:xfrm>
            <a:off x="7218897" y="2552764"/>
            <a:ext cx="394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 października – 9 listopada 2023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D832F90-F956-E3F2-CEEC-0C3522DB3D0C}"/>
              </a:ext>
            </a:extLst>
          </p:cNvPr>
          <p:cNvSpPr txBox="1"/>
          <p:nvPr/>
        </p:nvSpPr>
        <p:spPr>
          <a:xfrm>
            <a:off x="7259661" y="3222156"/>
            <a:ext cx="45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95 dni od dnia zwołania posiedzenia KOP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278ECC3-0930-A16E-3A53-3116A0C0932D}"/>
              </a:ext>
            </a:extLst>
          </p:cNvPr>
          <p:cNvSpPr txBox="1"/>
          <p:nvPr/>
        </p:nvSpPr>
        <p:spPr>
          <a:xfrm>
            <a:off x="7259660" y="3853659"/>
            <a:ext cx="45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85 dni od zatwierdzenia wyników oceny formalno-merytorycznej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EEFCF64-F290-6315-397A-33B0881CB4CC}"/>
              </a:ext>
            </a:extLst>
          </p:cNvPr>
          <p:cNvSpPr txBox="1"/>
          <p:nvPr/>
        </p:nvSpPr>
        <p:spPr>
          <a:xfrm>
            <a:off x="7259661" y="4671619"/>
            <a:ext cx="37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maj 2024 r.</a:t>
            </a:r>
          </a:p>
        </p:txBody>
      </p: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BC91D022-7B31-CFF4-3BF7-A642CD1984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31337" y="3700605"/>
            <a:ext cx="1680046" cy="2411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8130F2D-170F-1DE3-8B0D-06635A27576F}"/>
              </a:ext>
            </a:extLst>
          </p:cNvPr>
          <p:cNvSpPr txBox="1"/>
          <p:nvPr/>
        </p:nvSpPr>
        <p:spPr>
          <a:xfrm>
            <a:off x="225852" y="3897164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ZWL</a:t>
            </a:r>
          </a:p>
        </p:txBody>
      </p:sp>
      <p:cxnSp>
        <p:nvCxnSpPr>
          <p:cNvPr id="38" name="Łącznik: zakrzywiony 37">
            <a:extLst>
              <a:ext uri="{FF2B5EF4-FFF2-40B4-BE49-F238E27FC236}">
                <a16:creationId xmlns:a16="http://schemas.microsoft.com/office/drawing/2014/main" id="{1116F052-15FF-201D-DFBA-D06609F7A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2559" y="4369224"/>
            <a:ext cx="2142575" cy="3284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B16C58B-F6C4-623A-6198-BBEC84F0A4F1}"/>
              </a:ext>
            </a:extLst>
          </p:cNvPr>
          <p:cNvSpPr txBox="1"/>
          <p:nvPr/>
        </p:nvSpPr>
        <p:spPr>
          <a:xfrm>
            <a:off x="225851" y="4635463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ZWL i wybór do dofinansowania</a:t>
            </a:r>
          </a:p>
        </p:txBody>
      </p:sp>
    </p:spTree>
    <p:extLst>
      <p:ext uri="{BB962C8B-B14F-4D97-AF65-F5344CB8AC3E}">
        <p14:creationId xmlns:p14="http://schemas.microsoft.com/office/powerpoint/2010/main" val="27214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 descr="ZASADY NABORU PROJEKTÓW&#10;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1" y="2347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pic>
        <p:nvPicPr>
          <p:cNvPr id="3" name="Obraz 2" descr="ZASADY NABORU PROJEKTÓW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81" y="1400782"/>
            <a:ext cx="9588501" cy="4377447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odejście od sztywnego okresu 30 dni od ogłoszenia do rozpoczęcia naboru - nabór będzie trwał co najmniej 10 dni, w przypadku gdy projekty będą wybierane w sposób konkurencyjny, i nie będzie mógł skończyć się wcześniej niż 40 dni od publikacji ogłoszenia o naborze;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zniesienie podstawy prawnej dla wyróżniania rund konkursowych - rundy dotyczyły odrębnych postępowań, etapy dotyczą podziału oceny;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obowiązek aplikowania poprzez system teleinformatyczny SOWA EFS;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możliwości zmiany regulaminu toczącego się postępowania w zakresie kryteriów wyboru projektów wyłącznie w sytuacji, gdy nie wpłynęły jeszcze wnioski o dofinansowanie                                  i z obowiązkiem wydłużenia terminu na składanie wniosków.</a:t>
            </a: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16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 descr="Zasady aplikowania o środki dostępne dla Jednostek Samorządu Terytorialnego (w tym kryteria wyboru projektów) w ramach Działań wdrażanych przez Departament Wdrażania Europejskiego Funduszu Społecznego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Zasady aplikowania o środki dostępne dla Jednostek Samorządu Terytorialnego (w tym kryteria wyboru projektów) w ramach Działań wdrażanych przez Departament Wdrażania Europejskiego Funduszu Społecznego</a:t>
            </a:r>
          </a:p>
        </p:txBody>
      </p:sp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0E466A-4F5B-2007-7291-65ABD5759798}"/>
              </a:ext>
            </a:extLst>
          </p:cNvPr>
          <p:cNvSpPr txBox="1"/>
          <p:nvPr/>
        </p:nvSpPr>
        <p:spPr>
          <a:xfrm>
            <a:off x="1645722" y="2705725"/>
            <a:ext cx="8900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Aplikowanie o środki na dofinansowanie projektu w ramach naboru nr FELU.10.01-IZ.00-001/23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1" y="1009875"/>
            <a:ext cx="9745661" cy="3985080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podstaw prawnych dla unieważnienia postępowania w zakresie wyboru projektów (brak złożonych wniosków o dofinansowanie, wybór projektów nie leży w interesie publicznym, postępowanie obarczone niemożliwą do usunięcia wadą prawną);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brak uzasadnienia ustawowego dla definiowania warunków formalnych;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właściwa instytucja zatwierdza wynik oceny za każdym razem gdy kończy ocenę projektu na danym etapie lub w danym postępowaniu (zakwalifikowanie projektu do kolejnego etapu oceny, wybranie projektu do dofinansowania, negatywna ocena projektu) - publikacja wyników oceny wszystkich projektów zarówno wybranych do dofinansowania jak i negatywnie ocenionych;  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możliwości ponownego skierowania projektu do oceny, po jego wybraniu                             do dofinansowania a przed zawarciem umowy, gdy właściwa instytucja poweźmie wiedzę                                  o okolicznościach mogących mieć negatywny wpływ na wynik oceny (ponowne skierowanie                          do oceny, ocena w ramach KOP, potwierdzenie wyboru projektu do dofinansowania albo ocena negatywna).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</a:endParaRPr>
          </a:p>
        </p:txBody>
      </p:sp>
      <p:sp>
        <p:nvSpPr>
          <p:cNvPr id="7" name="Tytuł 6" descr="ZASADY OCENY PROJEKTÓW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306552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OCENY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</p:spTree>
    <p:extLst>
      <p:ext uri="{BB962C8B-B14F-4D97-AF65-F5344CB8AC3E}">
        <p14:creationId xmlns:p14="http://schemas.microsoft.com/office/powerpoint/2010/main" val="3413727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B670482-4266-0221-211A-A1072158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22" y="27511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A7CCCF1-D0BA-929D-029D-5D6786DEBCBF}"/>
              </a:ext>
            </a:extLst>
          </p:cNvPr>
          <p:cNvSpPr/>
          <p:nvPr/>
        </p:nvSpPr>
        <p:spPr>
          <a:xfrm>
            <a:off x="1233104" y="1386173"/>
            <a:ext cx="10120695" cy="3275396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oceny formalno-merytorycznej wyróżniamy następujące kryteria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DEA7409-C4BD-13ED-5681-64B5771FCDFF}"/>
              </a:ext>
            </a:extLst>
          </p:cNvPr>
          <p:cNvSpPr/>
          <p:nvPr/>
        </p:nvSpPr>
        <p:spPr>
          <a:xfrm>
            <a:off x="1781258" y="1853052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ogólne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10EC36A-5EAF-BD29-DA59-84D5A036E079}"/>
              </a:ext>
            </a:extLst>
          </p:cNvPr>
          <p:cNvSpPr/>
          <p:nvPr/>
        </p:nvSpPr>
        <p:spPr>
          <a:xfrm>
            <a:off x="1233104" y="4235541"/>
            <a:ext cx="10120695" cy="1642533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negocjacji zastosowanie będzie miało kryterium negocjacyjne: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7201CE4-94F0-01A4-7589-7F56B59C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1794079"/>
            <a:ext cx="5289755" cy="114535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horyzontalne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CB93401-C81F-2931-1265-DC332C36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3052176"/>
            <a:ext cx="5289755" cy="10520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dostępu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premiujące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A01DFA5-B11C-65FF-276E-9067B764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655" y="4661569"/>
            <a:ext cx="2163097" cy="10590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negocjacyjne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9603DBB-9F5D-091A-4478-6469748B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1257" y="3002591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</a:t>
            </a:r>
            <a:r>
              <a:rPr lang="pl-PL" sz="2000" b="1" kern="0" dirty="0">
                <a:solidFill>
                  <a:prstClr val="white"/>
                </a:solidFill>
                <a:latin typeface="Calibri" panose="020F0502020204030204"/>
              </a:rPr>
              <a:t>specyficzne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452113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B9BF8C84-4B35-6FA9-701B-5900E507C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722575"/>
              </p:ext>
            </p:extLst>
          </p:nvPr>
        </p:nvGraphicFramePr>
        <p:xfrm>
          <a:off x="376518" y="1581376"/>
          <a:ext cx="11403105" cy="387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21">
                  <a:extLst>
                    <a:ext uri="{9D8B030D-6E8A-4147-A177-3AD203B41FA5}">
                      <a16:colId xmlns:a16="http://schemas.microsoft.com/office/drawing/2014/main" val="3688848728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2108147431"/>
                    </a:ext>
                  </a:extLst>
                </a:gridCol>
                <a:gridCol w="602594">
                  <a:extLst>
                    <a:ext uri="{9D8B030D-6E8A-4147-A177-3AD203B41FA5}">
                      <a16:colId xmlns:a16="http://schemas.microsoft.com/office/drawing/2014/main" val="1929178987"/>
                    </a:ext>
                  </a:extLst>
                </a:gridCol>
                <a:gridCol w="1277763">
                  <a:extLst>
                    <a:ext uri="{9D8B030D-6E8A-4147-A177-3AD203B41FA5}">
                      <a16:colId xmlns:a16="http://schemas.microsoft.com/office/drawing/2014/main" val="2445202300"/>
                    </a:ext>
                  </a:extLst>
                </a:gridCol>
                <a:gridCol w="2541202">
                  <a:extLst>
                    <a:ext uri="{9D8B030D-6E8A-4147-A177-3AD203B41FA5}">
                      <a16:colId xmlns:a16="http://schemas.microsoft.com/office/drawing/2014/main" val="2901268433"/>
                    </a:ext>
                  </a:extLst>
                </a:gridCol>
                <a:gridCol w="3022898">
                  <a:extLst>
                    <a:ext uri="{9D8B030D-6E8A-4147-A177-3AD203B41FA5}">
                      <a16:colId xmlns:a16="http://schemas.microsoft.com/office/drawing/2014/main" val="3796250229"/>
                    </a:ext>
                  </a:extLst>
                </a:gridCol>
              </a:tblGrid>
              <a:tr h="664476">
                <a:tc>
                  <a:txBody>
                    <a:bodyPr/>
                    <a:lstStyle/>
                    <a:p>
                      <a:r>
                        <a:rPr lang="pl-PL" dirty="0"/>
                        <a:t>Kryteria formalne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horyzontalne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/>
                        <a:t>Kryteria dostępu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l-PL" dirty="0"/>
                        <a:t>Kryteria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merytoryczne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kryteria premiujące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492"/>
                  </a:ext>
                </a:extLst>
              </a:tr>
              <a:tr h="637684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fakultatywne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63667"/>
                  </a:ext>
                </a:extLst>
              </a:tr>
              <a:tr h="1791587">
                <a:tc gridSpan="4"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„TAK”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– do uzupełnienia/poprawy na etapie negocjacji”*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„NIE” 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DOTYCZY”*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punktów w ramach dopuszczalnych limitów wyznaczonych minimalną i maksymalną liczba punktów, które można uzyskać za dane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zdefiniowana                                     z góry liczby punktów zgodna z uchwałą KM – w przypadku spełnienia kryterium  albo przyznaniu 0 punktów – w przypadku niespełnienia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8344"/>
                  </a:ext>
                </a:extLst>
              </a:tr>
              <a:tr h="7682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80 pkt;</a:t>
                      </a:r>
                    </a:p>
                    <a:p>
                      <a:r>
                        <a:rPr lang="pl-PL" dirty="0"/>
                        <a:t>rozstrzygające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15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5960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CEF3A9-F619-EE65-7D68-BBEEA1699ABE}"/>
              </a:ext>
            </a:extLst>
          </p:cNvPr>
          <p:cNvSpPr txBox="1"/>
          <p:nvPr/>
        </p:nvSpPr>
        <p:spPr>
          <a:xfrm>
            <a:off x="537883" y="5512197"/>
            <a:ext cx="37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dotyczy wybranych kryteriów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 i SPECYFICZNE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oceniane na zasadzie zerojedynkowej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„TAK”, oznacza, że zapisy we wniosku o dofinansowanie projektu jednoznacznie wskazują na spełnienie danego kryterium.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 – do uzupełnienia/poprawy na etapie negocjacji” ma zastosowanie w przypadku gdy zapisy we wniosku nie dają pewności, że kryterium jest spełnione.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„NIE” oznacza, że zapisy wniosku o dofinansowanie projektu jednoznacznie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wskazują, że dane kryterium nie jest spełnione.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formalne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Wniosek został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złożony w terminie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określonym w Regulaminie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 założono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poziom kosztów pośrednich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zapisami Regulaminu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nie został fizycznie zakończony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ani w pełni zrealizowany przed dniem złożenia wniosku aplikacyjnego (art. 63. ust. 6 rozporządzenia ogólnego).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Roczny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obrót wnioskodawcy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równy lub wyższy od rocznych wydatków w projekcie złożonym przez wnioskodawcę w odpowiedzi na dany nabór wniosków o dofinansowanie projektu.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polityki spójności będzie udzielane wyłącznie projektom i wnioskodawcom/partnerom, którzy przestrzegają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przepisów antydyskryminacyjnych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art. 9 ust. 3 Rozporządzenia PE i Rady nr 2021/1060.</a:t>
            </a:r>
          </a:p>
          <a:p>
            <a:pPr marL="0" indent="0">
              <a:spcAft>
                <a:spcPts val="1200"/>
              </a:spcAft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390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07" y="68926"/>
            <a:ext cx="11593585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horyzontalne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8" y="6498335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3" y="1122058"/>
            <a:ext cx="10489497" cy="52398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standardem minimum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realizacji zasady równości kobiet i mężczyzn.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zasadą równości szans i niedyskryminacji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w tym dostępności dla osób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Kartą Praw Podstawowych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Unii Europejskiej z dnia 26 października 2012 r. (Dz. Urz. UE C 326 z 26.10.2012, str. 391), w zakresie odnoszącym się do sposobu realizacji i zakresu projektu.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Konwencją o Prawach Osób Niepełnosprawnych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sporządzoną w Nowym Jorku dnia 13 grudnia 2006 r. (Dz. U. z 2012r. poz. 1169,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zm.), w zakresie odnoszącym się do sposobu realizacji, zakresu projektu i wnioskodawcy.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zasadą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zrównoważonego rozwoju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przepisami prawa krajowego i unijnego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projekcie, którego łączny koszt wyrażony w PLN nie przekracza równowartości 200 tys. EUR w dniu zawarcia umowy o dofinansowanie projektu, rozliczany jest obligatoryjnie za pomocą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uproszczonych metod rozliczania wydatków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Regulaminie wyboru projektów.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projektu partnerskiego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spełnione zostały wymogi, o których mowa w art. 39 ustawy o zasadach realizacji zadań finansowanych ze środków europejskich w perspektywie finansowej 2021–2027.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107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10.1 Skuteczna edukacja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Program systemowego wsparcia efektywności nauczania języka angielskiego w regionie (…)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605064"/>
            <a:ext cx="10224477" cy="502919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Wnioskodawca: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 organ prowadzący szkołę podstawową (z wyłączeniem szkół dla dorosłych oraz szkół specjalnych) z terenu województwa lubelskiego, która osiąga wyniki egzaminu ósmoklasisty z języka angielskiego niższe niż średnia wojewódzka.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SZOP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Projekt jest zgodny z zapisami Karty Działania 10.1 Skuteczna edukacja Priorytetu X Lepsza edukacja Szczegółowego Opisu Priorytetów programu Fundusze Europejskie dla Lubelskiego 2021-2027.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Grupą docelową są wyłącznie szkoły podstawowe (z wyłączeniem szkół dla dorosłych oraz szkół specjalnych) z terenu województwa lubelskiego, które osiągają wyniki egzaminu ósmoklasisty z języka angielskiego niższe niż średnia wojewódzka.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Liczba wniosków: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Wnioskodawca składa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nie więcej niż jeden wniosek o dofinansowanie projektu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naboru.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09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10.1 Skuteczna edukacja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Program systemowego wsparcia efektywności nauczania języka angielskiego w regionie (…)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605064"/>
            <a:ext cx="10224477" cy="502919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eriod" startAt="5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Diagnoza potrzeb: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odpowiada na potrzeby i problemy uczniów zidentyfikowane w ramach diagnozy w obszarze nauczania języka angielskiego.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Projekt powinien być skierowany do uczniów wymagających wsparcia w zakresie nauczania języka angielskiego, zgodnie z uzasadnionymi potrzebami wynikającymi z przeprowadzonej diagnozy. Diagnoza zostanie przygotowana przez wnioskodawcę przed złożeniem wniosku o dofinansowanie projektu. Wnioski z diagnozy powinny zostać zawarte we wniosku o dofinansowanie projektu, a zaplanowane działania powinny odpowiadać na zidentyfikowane problemy.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  Okres realizacji projektu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Projekt zakłada rozpoczęcie realizacji zajęć z języka angielskiego dla uczniów najpóźniej od września 2024 r. a okres realizacji projektu wynosi maksymalnie 24 miesiące.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87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0" y="1371599"/>
            <a:ext cx="10418323" cy="460480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Wymagana liczba punktów pozwalająca na uwzględnienie projektu przy podejmowaniu decyzji w zakresie wybrania do dofinansowania wynosi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60% ogółem za spełnienie kryteriów ogólnych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(tj. minimum 48 punktów) oraz minimum 60% punktów możliwych do uzyskania w każdej części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karty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oceny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tj.:</a:t>
            </a:r>
            <a:endParaRPr lang="pl-PL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Charakterystyka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Sposób realizacji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Potencjał i doświadczenie projektodawcy  (w tym partnerów),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.IV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Budżet projektu.</a:t>
            </a: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4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Każdorazowo, w każdej części 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oceny formalno-merytorycznej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oceniający uzasadnia ocenę kryterium ogólnego merytorycznego.</a:t>
            </a: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448591"/>
            <a:ext cx="11434195" cy="833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340467"/>
            <a:ext cx="9852729" cy="395895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Adekwatność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celu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głównego projektu do celu szczegółowego wskazanego w Programie Fundusze Europejskie dla Lubelskiego 2021-2027 oraz opisanych w nim problemów.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grupy docelowej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Trafność doboru i opisu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zadań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Racjonalność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realizacji projektu.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założonych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trwałość rezultatów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ryzyka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projekcie.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Efektywność sposobu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projektem.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partner-ów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Potencjał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Kwalifikowalność 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Efektywność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sporządzenia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106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Specyfika naboru w kontekście Działania 10.1</a:t>
            </a:r>
          </a:p>
        </p:txBody>
      </p:sp>
    </p:spTree>
    <p:extLst>
      <p:ext uri="{BB962C8B-B14F-4D97-AF65-F5344CB8AC3E}">
        <p14:creationId xmlns:p14="http://schemas.microsoft.com/office/powerpoint/2010/main" val="1971739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SPECYFICZNE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premiujące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3" y="1360612"/>
            <a:ext cx="9724202" cy="441761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 w ramach oceny formalno-merytorycznej oceniający dokonuje sprawdzenia spełnienia przez projekt </a:t>
            </a:r>
            <a:r>
              <a:rPr lang="x-none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wszystkich kryteriów</a:t>
            </a:r>
            <a:r>
              <a:rPr lang="pl-PL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specyficznych premiujących</a:t>
            </a: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Przyznanie 0 punktów nie dyskwalifikuje z możliwości uzyskania dofinansowania.</a:t>
            </a: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premiujące są doliczane do ostatecznej liczby punktów wyłącznie w sytuacji, gdy projekt uzyskał co najmniej 60% punktów w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poszczególnych częściach oceny kryteriów ogólnych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oraz spełnia wszystkie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formalne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horyzontalne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dostępu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lub istnieje możliwość uzupełnienia/poprawy projektu w zakresie spełnienia tych kryteriów na etapie negocjacji.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10.1 Skuteczna edukacja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2: Program systemowego wsparcia efektywności nauczania języka angielskiego w regionie (…)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szkół podstawowych z terenu gmin zagrożonych trwałą marginalizacją lub miast średnich tracących funkcje społeczno-gospodarcze.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Komplementarność wsparcia: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zapewnia wykorzystanie zasobów dostępnych na Zintegrowanej Platformie Edukacyjnej (ZPE) lub wdrażanie modeli wypracowanych w ramach PO WER w zakresie nauczania języka angielskiego.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jest zobowiązany do wykazania: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konkretnych materiałów/zasobów z ZPE, z których będzie korzystać lub konkretnego modelu, który będzie wdrażać,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konkretnych działań, które będą realizowane przy pomocy wskazanych zasobów dostępnych na ZPE lub poprzez wdrażanie modeli wypracowanych w PO WER.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BDB16C-9922-D948-795A-C4E2E6D353E7}"/>
              </a:ext>
            </a:extLst>
          </p:cNvPr>
          <p:cNvSpPr txBox="1"/>
          <p:nvPr/>
        </p:nvSpPr>
        <p:spPr>
          <a:xfrm>
            <a:off x="10554512" y="2116234"/>
            <a:ext cx="145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pkt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98C12C-5FBC-7B00-FC11-844423029D74}"/>
              </a:ext>
            </a:extLst>
          </p:cNvPr>
          <p:cNvSpPr txBox="1"/>
          <p:nvPr/>
        </p:nvSpPr>
        <p:spPr>
          <a:xfrm>
            <a:off x="10214044" y="3069335"/>
            <a:ext cx="107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pkt</a:t>
            </a:r>
          </a:p>
        </p:txBody>
      </p:sp>
    </p:spTree>
    <p:extLst>
      <p:ext uri="{BB962C8B-B14F-4D97-AF65-F5344CB8AC3E}">
        <p14:creationId xmlns:p14="http://schemas.microsoft.com/office/powerpoint/2010/main" val="4179982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10.1 Skuteczna edukacja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2: Program systemowego wsparcia efektywności nauczania języka angielskiego w regionie (…)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 produktu: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Liczba podmiotów objętych wsparciem w celu zwiększenia jakości i efektywności systemu kształcenia i szkolenia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 rezultatu bezpośredniego: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Liczba podmiotów, które podniosły jakość i efektywność oferowanych usług edukacyjnych.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podlegające monitorowaniu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Definicje wskaźników zostały zawarte w załączniku nr 4 do Regulaminu.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701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kryterium negocjacyjne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563325"/>
            <a:ext cx="9852729" cy="489704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Kryterium negocjacyjne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Negocjacje zakończyły się wynikiem pozytywnym, tj.: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 został prawidłowo poprawiony/uzupełniony w zakresie spełniania kryteriów obligatoryjnych w terminie określonym przez Instytucję Organizującej Nabór (o ile dotyczy)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zostały udzielone informacje i wyjaśnienia wymagane podczas negocjacji lub spełnione zostały warunki określone przez oceniających podczas negocjacji   w terminie określonym przez Instytucję Organizującej Nabór (o ile dotyczy) 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projektu nie wprowadzono innych nieuzgodnionych w ramach negocjacji zmian.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Negocjacje prowadzone są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drogą elektroniczną w SOWA EFS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2236634"/>
            <a:ext cx="9637795" cy="33061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Negocjacje obejmują wszystkie kwestie wskazane przez oceniających w Kartach oceny formalno-merytorycznej związane z oceną kryteriów wyboru projektów.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 negocjacyjne mogą objąć dodatkowe ustalenia podjęte już w toku negocjacji.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ustalaniu warunków negocjacyjnych może również uczestniczyć Przewodniczący KOP.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0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673658" y="1330516"/>
            <a:ext cx="7787296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1510940" y="1456317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Wysłanie informacji o zakwalifikowaniu projektu do negocjacji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5266061" y="2175165"/>
            <a:ext cx="4704203" cy="814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5244028" y="2252627"/>
            <a:ext cx="51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przesyła wyjaśnienia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kwestii skierowanych do negocjacji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A319CA3-A243-98D9-566A-AA9CEBD8676C}"/>
              </a:ext>
            </a:extLst>
          </p:cNvPr>
          <p:cNvSpPr/>
          <p:nvPr/>
        </p:nvSpPr>
        <p:spPr>
          <a:xfrm>
            <a:off x="5266062" y="3144833"/>
            <a:ext cx="4704202" cy="72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5566127" y="3140740"/>
            <a:ext cx="419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ION odnosi się do przedstawionych wyjaśnień -&gt; ostateczny zakres korekt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965115" y="4342162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Złożenie skorygowanego wniosku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673658" y="4186663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673658" y="5061518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965115" y="5217017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 negocjacyjnego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C5C91283-FC90-8327-512D-C6F7636A660E}"/>
              </a:ext>
            </a:extLst>
          </p:cNvPr>
          <p:cNvSpPr/>
          <p:nvPr/>
        </p:nvSpPr>
        <p:spPr>
          <a:xfrm>
            <a:off x="1972019" y="2010845"/>
            <a:ext cx="264405" cy="217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1972019" y="4866992"/>
            <a:ext cx="165253" cy="320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726925" y="2020175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924228A6-692D-C26F-9F6B-1C67127B82FA}"/>
              </a:ext>
            </a:extLst>
          </p:cNvPr>
          <p:cNvSpPr/>
          <p:nvPr/>
        </p:nvSpPr>
        <p:spPr>
          <a:xfrm>
            <a:off x="6709691" y="2979552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64C8E87-B810-4C89-DA2D-FE1D2E36045A}"/>
              </a:ext>
            </a:extLst>
          </p:cNvPr>
          <p:cNvCxnSpPr>
            <a:cxnSpLocks/>
          </p:cNvCxnSpPr>
          <p:nvPr/>
        </p:nvCxnSpPr>
        <p:spPr>
          <a:xfrm flipH="1">
            <a:off x="4313918" y="3614846"/>
            <a:ext cx="1040279" cy="52225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6B149-5538-773B-AC83-528E44E4F810}"/>
              </a:ext>
            </a:extLst>
          </p:cNvPr>
          <p:cNvSpPr txBox="1"/>
          <p:nvPr/>
        </p:nvSpPr>
        <p:spPr>
          <a:xfrm>
            <a:off x="10289754" y="1330516"/>
            <a:ext cx="1849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14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zatwierdzenia wyników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3EFEA7A-7167-A363-6C7E-6B2C5C006590}"/>
              </a:ext>
            </a:extLst>
          </p:cNvPr>
          <p:cNvSpPr txBox="1"/>
          <p:nvPr/>
        </p:nvSpPr>
        <p:spPr>
          <a:xfrm>
            <a:off x="10256703" y="2274345"/>
            <a:ext cx="188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informacji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D951CC-681E-DF99-873F-33491951CA2C}"/>
              </a:ext>
            </a:extLst>
          </p:cNvPr>
          <p:cNvSpPr txBox="1"/>
          <p:nvPr/>
        </p:nvSpPr>
        <p:spPr>
          <a:xfrm>
            <a:off x="10256702" y="3233722"/>
            <a:ext cx="17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wpływu wyjaśnień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E279054-3D35-059B-9BD5-D88385EAFF50}"/>
              </a:ext>
            </a:extLst>
          </p:cNvPr>
          <p:cNvSpPr txBox="1"/>
          <p:nvPr/>
        </p:nvSpPr>
        <p:spPr>
          <a:xfrm>
            <a:off x="10256702" y="4106094"/>
            <a:ext cx="188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wezwania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F2346F-36C2-82D5-A91E-079C0C2F2979}"/>
              </a:ext>
            </a:extLst>
          </p:cNvPr>
          <p:cNvSpPr txBox="1"/>
          <p:nvPr/>
        </p:nvSpPr>
        <p:spPr>
          <a:xfrm>
            <a:off x="10289754" y="5004264"/>
            <a:ext cx="188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niezwłocznie</a:t>
            </a:r>
          </a:p>
        </p:txBody>
      </p:sp>
    </p:spTree>
    <p:extLst>
      <p:ext uri="{BB962C8B-B14F-4D97-AF65-F5344CB8AC3E}">
        <p14:creationId xmlns:p14="http://schemas.microsoft.com/office/powerpoint/2010/main" val="3375723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2993268" y="858983"/>
            <a:ext cx="6466901" cy="676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3306688" y="944979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przez członków KOP skorygowanego wniosku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3029461" y="1691933"/>
            <a:ext cx="6394514" cy="695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3426246" y="1733071"/>
            <a:ext cx="58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posiada uchybienia, które nie zostały dostrzeżone na etapie oceny formalno-merytorycznej?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3586094" y="2444861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1299989" y="2978432"/>
            <a:ext cx="45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Zwrot wniosku do oceny formalno-merytorycznej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1087761" y="2944113"/>
            <a:ext cx="4019528" cy="695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1087761" y="4016847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1087761" y="4172346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Ponowna ocena formalno-merytoryczna</a:t>
            </a: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3387695" y="3644317"/>
            <a:ext cx="165253" cy="372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155109" y="142107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5C6E91-D54D-109E-15BC-5DACCA0A0DDE}"/>
              </a:ext>
            </a:extLst>
          </p:cNvPr>
          <p:cNvSpPr txBox="1"/>
          <p:nvPr/>
        </p:nvSpPr>
        <p:spPr>
          <a:xfrm>
            <a:off x="9392041" y="3302904"/>
            <a:ext cx="806270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71280A5-DFA4-7829-72A8-A26E823447F6}"/>
              </a:ext>
            </a:extLst>
          </p:cNvPr>
          <p:cNvSpPr/>
          <p:nvPr/>
        </p:nvSpPr>
        <p:spPr>
          <a:xfrm>
            <a:off x="6324742" y="2923690"/>
            <a:ext cx="4920693" cy="413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8965781-DF9F-0C58-E540-A23711C0B971}"/>
              </a:ext>
            </a:extLst>
          </p:cNvPr>
          <p:cNvSpPr txBox="1"/>
          <p:nvPr/>
        </p:nvSpPr>
        <p:spPr>
          <a:xfrm>
            <a:off x="6411265" y="2966971"/>
            <a:ext cx="48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5605FE0-E344-FDE1-39CD-326C72E55F00}"/>
              </a:ext>
            </a:extLst>
          </p:cNvPr>
          <p:cNvSpPr/>
          <p:nvPr/>
        </p:nvSpPr>
        <p:spPr>
          <a:xfrm>
            <a:off x="6375918" y="3586900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598DB5-419A-8C36-3FE3-9F4851C54650}"/>
              </a:ext>
            </a:extLst>
          </p:cNvPr>
          <p:cNvSpPr txBox="1"/>
          <p:nvPr/>
        </p:nvSpPr>
        <p:spPr>
          <a:xfrm>
            <a:off x="7382924" y="330567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71DB306D-B589-7209-CEA6-D0AAE7915550}"/>
              </a:ext>
            </a:extLst>
          </p:cNvPr>
          <p:cNvSpPr/>
          <p:nvPr/>
        </p:nvSpPr>
        <p:spPr>
          <a:xfrm>
            <a:off x="8653650" y="3608794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D20D8D-5194-6FD4-8CD7-35875E559FAE}"/>
              </a:ext>
            </a:extLst>
          </p:cNvPr>
          <p:cNvSpPr txBox="1"/>
          <p:nvPr/>
        </p:nvSpPr>
        <p:spPr>
          <a:xfrm>
            <a:off x="6821628" y="2503515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22294D-8F07-ECE8-9D31-CD07461F7A8B}"/>
              </a:ext>
            </a:extLst>
          </p:cNvPr>
          <p:cNvSpPr txBox="1"/>
          <p:nvPr/>
        </p:nvSpPr>
        <p:spPr>
          <a:xfrm>
            <a:off x="8766774" y="3558378"/>
            <a:ext cx="277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Skierowanie wniosku do ponownej poprawy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0ACD888-3575-361C-0CDA-1740DD4FBFDD}"/>
              </a:ext>
            </a:extLst>
          </p:cNvPr>
          <p:cNvSpPr txBox="1"/>
          <p:nvPr/>
        </p:nvSpPr>
        <p:spPr>
          <a:xfrm>
            <a:off x="8765404" y="4348179"/>
            <a:ext cx="29091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122A3611-E4B5-E5E6-59C7-1E701282FBFE}"/>
              </a:ext>
            </a:extLst>
          </p:cNvPr>
          <p:cNvSpPr/>
          <p:nvPr/>
        </p:nvSpPr>
        <p:spPr>
          <a:xfrm>
            <a:off x="6623488" y="2403765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id="{E5A5BDA0-CD9F-37F0-F59A-1A648EDFE413}"/>
              </a:ext>
            </a:extLst>
          </p:cNvPr>
          <p:cNvSpPr/>
          <p:nvPr/>
        </p:nvSpPr>
        <p:spPr>
          <a:xfrm>
            <a:off x="7244178" y="3337430"/>
            <a:ext cx="209309" cy="260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id="{27AFEBFB-B866-1A86-45F2-79CCF61DE092}"/>
              </a:ext>
            </a:extLst>
          </p:cNvPr>
          <p:cNvSpPr/>
          <p:nvPr/>
        </p:nvSpPr>
        <p:spPr>
          <a:xfrm>
            <a:off x="9083661" y="333385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id="{88FF6D11-ECB6-3213-AAA3-FB2530DEDD8F}"/>
              </a:ext>
            </a:extLst>
          </p:cNvPr>
          <p:cNvSpPr/>
          <p:nvPr/>
        </p:nvSpPr>
        <p:spPr>
          <a:xfrm>
            <a:off x="9118179" y="4915937"/>
            <a:ext cx="165253" cy="308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DE70552-1544-505A-4DAC-D694129A3AD4}"/>
              </a:ext>
            </a:extLst>
          </p:cNvPr>
          <p:cNvSpPr txBox="1"/>
          <p:nvPr/>
        </p:nvSpPr>
        <p:spPr>
          <a:xfrm>
            <a:off x="6457799" y="3561439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57AFB2B7-8C29-096B-61BF-590F852FEDE3}"/>
              </a:ext>
            </a:extLst>
          </p:cNvPr>
          <p:cNvSpPr/>
          <p:nvPr/>
        </p:nvSpPr>
        <p:spPr>
          <a:xfrm>
            <a:off x="8661008" y="4365950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dół 43">
            <a:extLst>
              <a:ext uri="{FF2B5EF4-FFF2-40B4-BE49-F238E27FC236}">
                <a16:creationId xmlns:a16="http://schemas.microsoft.com/office/drawing/2014/main" id="{481AE359-9910-7B2D-CD62-7D52081D8B52}"/>
              </a:ext>
            </a:extLst>
          </p:cNvPr>
          <p:cNvSpPr/>
          <p:nvPr/>
        </p:nvSpPr>
        <p:spPr>
          <a:xfrm>
            <a:off x="10493555" y="4909600"/>
            <a:ext cx="149185" cy="31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DE310A5-B534-57D9-1B96-1E9040951258}"/>
              </a:ext>
            </a:extLst>
          </p:cNvPr>
          <p:cNvSpPr txBox="1"/>
          <p:nvPr/>
        </p:nvSpPr>
        <p:spPr>
          <a:xfrm>
            <a:off x="8095615" y="5177238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B88832F-419B-F2E2-3C6D-258F7072A9F2}"/>
              </a:ext>
            </a:extLst>
          </p:cNvPr>
          <p:cNvSpPr/>
          <p:nvPr/>
        </p:nvSpPr>
        <p:spPr>
          <a:xfrm>
            <a:off x="10183701" y="5227666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B1368D1D-3BFB-A416-880C-A9C2338D3F0E}"/>
              </a:ext>
            </a:extLst>
          </p:cNvPr>
          <p:cNvSpPr/>
          <p:nvPr/>
        </p:nvSpPr>
        <p:spPr>
          <a:xfrm>
            <a:off x="8039733" y="5217017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8DF08EA-C4ED-7A2A-B750-167C1CBD2E9B}"/>
              </a:ext>
            </a:extLst>
          </p:cNvPr>
          <p:cNvSpPr txBox="1"/>
          <p:nvPr/>
        </p:nvSpPr>
        <p:spPr>
          <a:xfrm>
            <a:off x="10188402" y="5191477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Negatywna ocena kryterium</a:t>
            </a:r>
          </a:p>
        </p:txBody>
      </p:sp>
      <p:sp>
        <p:nvSpPr>
          <p:cNvPr id="52" name="Strzałka: w dół 51">
            <a:extLst>
              <a:ext uri="{FF2B5EF4-FFF2-40B4-BE49-F238E27FC236}">
                <a16:creationId xmlns:a16="http://schemas.microsoft.com/office/drawing/2014/main" id="{27884709-D77B-16F4-FA30-6CB187A7FA8D}"/>
              </a:ext>
            </a:extLst>
          </p:cNvPr>
          <p:cNvSpPr/>
          <p:nvPr/>
        </p:nvSpPr>
        <p:spPr>
          <a:xfrm>
            <a:off x="9102542" y="4146214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E837325-BDCD-0140-194C-54957A095C22}"/>
              </a:ext>
            </a:extLst>
          </p:cNvPr>
          <p:cNvSpPr txBox="1"/>
          <p:nvPr/>
        </p:nvSpPr>
        <p:spPr>
          <a:xfrm>
            <a:off x="9212462" y="4846642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9F112F5-5760-EC5A-F452-B438E9FB02CC}"/>
              </a:ext>
            </a:extLst>
          </p:cNvPr>
          <p:cNvSpPr txBox="1"/>
          <p:nvPr/>
        </p:nvSpPr>
        <p:spPr>
          <a:xfrm>
            <a:off x="10642740" y="489182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55" name="Strzałka: w dół 54">
            <a:extLst>
              <a:ext uri="{FF2B5EF4-FFF2-40B4-BE49-F238E27FC236}">
                <a16:creationId xmlns:a16="http://schemas.microsoft.com/office/drawing/2014/main" id="{3AB4510E-6CF7-AFB6-B3C0-839E3175C8BA}"/>
              </a:ext>
            </a:extLst>
          </p:cNvPr>
          <p:cNvSpPr/>
          <p:nvPr/>
        </p:nvSpPr>
        <p:spPr>
          <a:xfrm>
            <a:off x="3346074" y="2390589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81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skorygowany wniosek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6955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Skorygowany wniosek o dofinansowanie projektu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 zostać złożony w sposób określony w Rozdziale 2.5 Regulaminu w terminie określonym przez ION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Ponadto nie należy zmieniać zapisów w innych częściach wniosku aniżeli zmiany wskazane w wezwaniu dotyczącym warunków negocjacyjnych (w przypadku braku przesłania przez wnioskodawcę wyjaśnień, o których mowa w pkt 9 lit. b)/ lub w wezwaniu zawierającym ostateczny zakres korekt niezbędnych do wprowadzenia w projekcie.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2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Zakończenie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65" y="1079363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zakończenie oceny projektu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należy rozumieć sytuację, w której: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wybrany do dofinansowania;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negatywnie oceniony.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3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Negatywna ocena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 rozumieniu art. 56 ust. 5 i 6 ustawy wdrożeniowej, oznacza: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ocenę w zakresie spełniania przez projekt kryteriów wyboru projektów, na skutek której projekt nie może być wybrany do dofinansowania,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sytuację, gdy projekt nie może być wybrany do dofinansowania z uwagi na wyczerpanie kwoty przeznaczonej na dofinansowanie projektów w danym naborze.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do dofinansowania może zostać dokonany dopiero po ocenie, pod kątem spełnienia kryteriów formalno-merytorycznych oraz kryterium negocjacyjnego, wszystkich projektów.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Możliwość poprawy wniosku po zakończeniu oceny</a:t>
            </a:r>
            <a:r>
              <a:rPr lang="pl-PL" sz="2000"/>
              <a:t>? 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0" y="949149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do zasady, po wybraniu projektu do dofinansowania, a przed zawarciem umowy o dofinansowanie nie jest dopuszczalne dokonywanie jakichkolwiek zmian w projekcie. Projekt objęty dofinansowaniem może być zmieniony za zgodą ION, jeżeli: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nie wpłynęłyby na wynik oceny projektu w sposób, który skutkowałby negatywną oceną projektu, albo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wynikają z wystąpienia okoliczności niezależnych od beneficjenta, których nie mógł przewidzieć działając z należytą starannością, oraz zmieniony projekt w wystarczającym stopniu będzie przyczyniał się do realizacji celów Programu.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szczególnych przypadkach ION dopuszcza możliwość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aktualizacji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wniosku o dofinansowanie projektu wyłącznie w zakresie danych dotyczących wnioskodawcy (beneficjenta) i/lub partnera, zawartych w formularzu wniosku o dofinansowanie projektu, o ile zmiany te nie dotyczą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zapisów/elementów we wniosku o dofinansowanie projektu, które podlegały ocenie przez kryteria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ramach aktualizacji wnioskodawca nie może dokonywać modyfikacji zapisów we wniosku w innym zakresie niż wskazanym przez ION.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46" y="3947250"/>
            <a:ext cx="10222414" cy="216531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Nabór rozpoczyna się w dniu udostępnienia formularza wniosku o dofinansowanie projektu w SOWA EFS w sposób umożliwiający składanie wniosków o dofinansowanie projektu.</a:t>
            </a: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dzień złożenia wniosku o dofinansowanie projektu należy uznać dzień wpływu wniosku do ION w formie elektronicznej w SOWA EFS.</a:t>
            </a: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ww.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terminie nie jest możliwe utworzenie wersji elektronicznej wniosku w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SOWA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EFS 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przesłanie jej do IO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1974715" y="1601795"/>
            <a:ext cx="6638491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Wnioski o dofinansowanie należy składać w terminie:</a:t>
            </a:r>
          </a:p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dnia 5 października 2023 r.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dnia 9 listopada 2023 r.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69737" y="1783796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9981648" y="118310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 zamknięty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9784083" y="256479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forma elektroniczna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784083" y="2481455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769737" y="1070688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58662" y="1904402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784083" y="3214352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10128657" y="3304295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brak podpisu</a:t>
            </a:r>
          </a:p>
        </p:txBody>
      </p:sp>
    </p:spTree>
    <p:extLst>
      <p:ext uri="{BB962C8B-B14F-4D97-AF65-F5344CB8AC3E}">
        <p14:creationId xmlns:p14="http://schemas.microsoft.com/office/powerpoint/2010/main" val="14087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Zwrot wniosku do ponownej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98" y="22429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Jeżeli ION po wybraniu projektu do dofinansowania, a przed zawarciem umowy o dofinansowanie projektu albo podjęciem decyzji o dofinansowaniu projektu poweźmie wiedzę o okolicznościach mogących mieć negatywny wpływ na wynik oceny projektu</a:t>
            </a:r>
            <a:r>
              <a:rPr lang="pl-PL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ponownie kieruje projekt do oceny w stosownym zakresie</a:t>
            </a:r>
            <a:r>
              <a:rPr lang="pl-PL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 czym informuje pisemnie wnioskodawcę. </a:t>
            </a:r>
          </a:p>
          <a:p>
            <a:pPr marL="0" indent="0">
              <a:lnSpc>
                <a:spcPct val="115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5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Zmiana Regulaminu wyboru projektów</a:t>
            </a:r>
            <a:br>
              <a:rPr lang="pl-PL" sz="2000" dirty="0"/>
            </a:br>
            <a:r>
              <a:rPr lang="pl-PL" sz="2000" b="0" i="1" dirty="0"/>
              <a:t>[ustawa wdrożeniowa]</a:t>
            </a:r>
            <a:endParaRPr lang="pl-PL" sz="2000" i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34" y="1259195"/>
            <a:ext cx="9852729" cy="489704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może zmieniać regulamin wyboru projektów, z zastrzeżeniami: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nie może zmieniać regulaminu wyboru projektów w zakresie wskazanego sposobu wyboru projektów do dofinansowania i jego opisu;*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zakresie, kryteriów wyboru projektów, wyłącznie w sytuacji, w której w ramach danego postępowania w zakresie wyboru projektów do dofinansowania nie złożono jeszcze wniosku o dofinansowanie projektu. Zmiana ta skutkuje odpowiednim wydłużeniem terminu składania wniosków o dofinansowanie projektu;*</a:t>
            </a: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zakończeniu postępowania w zakresie wyboru projektów do dofinansowania ION nie może zmieniać regulaminu wyboru projektów.</a:t>
            </a:r>
          </a:p>
          <a:p>
            <a:pPr indent="0" algn="just">
              <a:buNone/>
            </a:pPr>
            <a:r>
              <a:rPr lang="pl-PL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*Chyba, że 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konieczność dokonania zmian wynika z przepisów odrębnych.</a:t>
            </a:r>
          </a:p>
          <a:p>
            <a:pPr indent="0" algn="just">
              <a:buNone/>
            </a:pPr>
            <a:endParaRPr lang="pl-PL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udostępnia zmiany regulaminu wyboru projektów wraz z ich uzasadnieniem i terminem, od którego są stosowane, w taki sam sposób jak regulamin wyboru projektów.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1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Udzielanie wyjaśnień</a:t>
            </a:r>
            <a:br>
              <a:rPr lang="pl-PL" sz="2000" dirty="0"/>
            </a:br>
            <a:r>
              <a:rPr lang="pl-PL" sz="2000" b="0" i="1" dirty="0"/>
              <a:t>[Wytyczne dotyczące wyboru projektów na lata 2021-2027]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08" y="1079363"/>
            <a:ext cx="9852729" cy="48970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Udzielanie wyjaśnień Wnioskodawcom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7480196-1D2C-5732-D0F0-084633199399}"/>
              </a:ext>
            </a:extLst>
          </p:cNvPr>
          <p:cNvSpPr/>
          <p:nvPr/>
        </p:nvSpPr>
        <p:spPr>
          <a:xfrm>
            <a:off x="5906082" y="2488778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66AC83-01AE-9EC5-3C09-BB40D71F36B4}"/>
              </a:ext>
            </a:extLst>
          </p:cNvPr>
          <p:cNvSpPr txBox="1"/>
          <p:nvPr/>
        </p:nvSpPr>
        <p:spPr>
          <a:xfrm>
            <a:off x="5883007" y="2610998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3.1, pkt 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923D1-C5DF-887B-3A18-753AD6FA2AE3}"/>
              </a:ext>
            </a:extLst>
          </p:cNvPr>
          <p:cNvSpPr txBox="1"/>
          <p:nvPr/>
        </p:nvSpPr>
        <p:spPr>
          <a:xfrm>
            <a:off x="5883007" y="3415756"/>
            <a:ext cx="243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3.4, pkt. 2-5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99A52C1-0B11-DDF1-8590-EB2FB5266A67}"/>
              </a:ext>
            </a:extLst>
          </p:cNvPr>
          <p:cNvSpPr/>
          <p:nvPr/>
        </p:nvSpPr>
        <p:spPr>
          <a:xfrm>
            <a:off x="5883007" y="3346687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1F6034-E300-78E2-2CF1-1E34B877CBBF}"/>
              </a:ext>
            </a:extLst>
          </p:cNvPr>
          <p:cNvSpPr txBox="1"/>
          <p:nvPr/>
        </p:nvSpPr>
        <p:spPr>
          <a:xfrm>
            <a:off x="8692309" y="2488778"/>
            <a:ext cx="306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ogólne informacje o postępowaniu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7E41D-C902-595D-6726-1055F57B4CFC}"/>
              </a:ext>
            </a:extLst>
          </p:cNvPr>
          <p:cNvSpPr txBox="1"/>
          <p:nvPr/>
        </p:nvSpPr>
        <p:spPr>
          <a:xfrm>
            <a:off x="8851567" y="3512976"/>
            <a:ext cx="306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dodatkowe wyjaśnienia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C1EBC68-045E-590B-14B0-A9A527BD6FD8}"/>
              </a:ext>
            </a:extLst>
          </p:cNvPr>
          <p:cNvCxnSpPr>
            <a:cxnSpLocks/>
          </p:cNvCxnSpPr>
          <p:nvPr/>
        </p:nvCxnSpPr>
        <p:spPr>
          <a:xfrm flipV="1">
            <a:off x="4839238" y="2821254"/>
            <a:ext cx="1007881" cy="2078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4057589-B9D6-E360-B66B-FC2886F80C0A}"/>
              </a:ext>
            </a:extLst>
          </p:cNvPr>
          <p:cNvCxnSpPr>
            <a:cxnSpLocks/>
          </p:cNvCxnSpPr>
          <p:nvPr/>
        </p:nvCxnSpPr>
        <p:spPr>
          <a:xfrm>
            <a:off x="4763569" y="3317762"/>
            <a:ext cx="1011962" cy="4202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18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B61B3D2-7076-968B-215C-15C94B9E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926" y="-2387600"/>
            <a:ext cx="8756073" cy="10991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400" dirty="0"/>
              <a:t>Dziękuję za uwagę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/>
          <p:nvPr/>
        </p:nvSpPr>
        <p:spPr>
          <a:xfrm>
            <a:off x="315465" y="411709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5F7253-29C0-6707-7E20-0B3303FAD51F}"/>
              </a:ext>
            </a:extLst>
          </p:cNvPr>
          <p:cNvSpPr txBox="1"/>
          <p:nvPr/>
        </p:nvSpPr>
        <p:spPr>
          <a:xfrm>
            <a:off x="5242931" y="1949052"/>
            <a:ext cx="635955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</a:rPr>
              <a:t>Departament Wdrażania EFS w UMWL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ul. Czechowska 19, pok. nr 1, 20-072 Lublin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efs@lubelskie.pl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tel. (81) 441 68 43, 800 888 337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E62E79-8BF6-7D2B-DED5-DE206B47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21" y="10856"/>
            <a:ext cx="12192000" cy="684714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1FCDACC8-06CC-17E7-0965-98FA6EBD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084" y="1890169"/>
            <a:ext cx="6653713" cy="222693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E6D9BFC7-D772-F2FD-43D3-ADB411EDD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393" y="2087432"/>
            <a:ext cx="6479097" cy="18912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A564037-B62D-C8D4-3919-BD2842C0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1" y="4365838"/>
            <a:ext cx="4865030" cy="9632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5986DF-6E60-7E01-86A9-8335B31C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8" y="2109856"/>
            <a:ext cx="4737003" cy="1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3559701"/>
            <a:ext cx="9298384" cy="274382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polityki spójności będzie udzielane wyłącznie projektom i Wnioskodawcom/Partnerom, którzy przestrzegają przepisów antydyskryminacyjnych, o których mowa w art. 9 ust. 3 Rozporządzenia PE i Rady nr 2021/1060.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Wnioskodawca, niebędący jednostką samorządu terytorialnego i jej jednostką organizacyjną, składając do ION wniosek o dofinansowanie projektu nie jest zobligowany do składania wraz z nim załączników.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3221475" y="1314870"/>
            <a:ext cx="6001966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Czy wymagane są załączniki do wniosku o dofinansowanie?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84083" y="1256983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10111275" y="3429000"/>
            <a:ext cx="208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Wnioskodawca/</a:t>
            </a:r>
          </a:p>
          <a:p>
            <a:r>
              <a:rPr lang="pl-PL" b="1" dirty="0"/>
              <a:t>Partner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10639888" y="2040164"/>
            <a:ext cx="764246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832666" y="1964933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832665" y="3429001"/>
            <a:ext cx="2133885" cy="627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26389" y="1369275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802400" y="274001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9896131" y="2691489"/>
            <a:ext cx="198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Jednostki </a:t>
            </a:r>
          </a:p>
          <a:p>
            <a:pPr algn="ctr"/>
            <a:r>
              <a:rPr lang="pl-PL" b="1" dirty="0"/>
              <a:t>organizacyjne </a:t>
            </a:r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88A5D10-D1F1-5246-380B-E7123B5ABADF}"/>
              </a:ext>
            </a:extLst>
          </p:cNvPr>
          <p:cNvSpPr/>
          <p:nvPr/>
        </p:nvSpPr>
        <p:spPr>
          <a:xfrm>
            <a:off x="7395202" y="2597350"/>
            <a:ext cx="1710465" cy="76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50E0C4-529A-C05B-5593-0D9C3A1F0EDA}"/>
              </a:ext>
            </a:extLst>
          </p:cNvPr>
          <p:cNvSpPr txBox="1"/>
          <p:nvPr/>
        </p:nvSpPr>
        <p:spPr>
          <a:xfrm>
            <a:off x="7721674" y="2866140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TAK, ale…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8B6E3BC-25E6-624A-ADFF-21FA814C8691}"/>
              </a:ext>
            </a:extLst>
          </p:cNvPr>
          <p:cNvSpPr txBox="1"/>
          <p:nvPr/>
        </p:nvSpPr>
        <p:spPr>
          <a:xfrm>
            <a:off x="9686029" y="4199882"/>
            <a:ext cx="243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Ważny podpis kwalifikowany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FF82567-8CA4-3C95-A5C5-2AF1C63BC35D}"/>
              </a:ext>
            </a:extLst>
          </p:cNvPr>
          <p:cNvSpPr/>
          <p:nvPr/>
        </p:nvSpPr>
        <p:spPr>
          <a:xfrm>
            <a:off x="9885825" y="4138437"/>
            <a:ext cx="2080725" cy="875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4109A04-C8CD-D466-6FA9-29E641BBA8DF}"/>
              </a:ext>
            </a:extLst>
          </p:cNvPr>
          <p:cNvSpPr/>
          <p:nvPr/>
        </p:nvSpPr>
        <p:spPr>
          <a:xfrm>
            <a:off x="9903755" y="509510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EFDF68-0CB5-2025-CAFE-E2AEF5B84AF7}"/>
              </a:ext>
            </a:extLst>
          </p:cNvPr>
          <p:cNvSpPr txBox="1"/>
          <p:nvPr/>
        </p:nvSpPr>
        <p:spPr>
          <a:xfrm>
            <a:off x="10106489" y="5231685"/>
            <a:ext cx="183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wzór- zał. nr 9</a:t>
            </a:r>
          </a:p>
        </p:txBody>
      </p:sp>
    </p:spTree>
    <p:extLst>
      <p:ext uri="{BB962C8B-B14F-4D97-AF65-F5344CB8AC3E}">
        <p14:creationId xmlns:p14="http://schemas.microsoft.com/office/powerpoint/2010/main" val="392419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finansowania i kwota przeznaczona na postępowanie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5" y="2049308"/>
            <a:ext cx="9852025" cy="3612190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przeznaczona na dofinansowanie projektów w ramach postępowania – kwota dofinansowania publicznego 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wynosi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9 630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000,00 Euro, tj.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43 073 064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 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Kwota przeliczona wg kursu 1 EUR – 4,4728 PLN.</a:t>
            </a:r>
            <a:endParaRPr lang="pl-PL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Maksymalne współfinansowanie ze środków EFS+ (85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wartości projektów) wynosi </a:t>
            </a:r>
            <a:b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40 680 116,00 PLN.</a:t>
            </a:r>
            <a:endParaRPr lang="pl-PL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Minimalna wartość projektu wynosi 100 000,00 PLN.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Minimalny wymagany wk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ład własny: minimum 10% wartości projektu.</a:t>
            </a:r>
            <a:endParaRPr lang="pl-PL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cel postępowania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85" y="2049307"/>
            <a:ext cx="9852024" cy="40985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postępowania jest wybór projektów do dofinansowania, o których mowa w Regulaminie, zgodnych z: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Polityki 4. Europa o silniejszym wymiarze społecznym, bardziej sprzyjająca włączeniu społecznemu i wdrażająca Europejski filar praw socjalnych;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e) Poprawa jakości, poziomu włączenia społecznego i skuteczności systemów kształcenia i szkolenia oraz ich powiązania z rynkiem pracy – w tym przez walidację uczenia się </a:t>
            </a:r>
            <a:r>
              <a:rPr lang="pl-P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pozaformalnego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nieformalnego, w celu wspierania nabywania kompetencji kluczowych, w tym umiejętności w zakresie przedsiębiorczości i kompetencji cyfrowych, oraz przez wspieranie wprowadzania dualnych systemów szkolenia i przygotowania zawodowego.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85" y="950898"/>
            <a:ext cx="9520713" cy="4088029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postępowania wsparciem może zostać objęty wyłącznie następujący typ projektu określony w SZOP w ramach Działania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tj.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 projektu nr 2: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+mj-lt"/>
              <a:buAutoNum type="arabicPeriod"/>
              <a:tabLst>
                <a:tab pos="230505" algn="l"/>
                <a:tab pos="270510" algn="l"/>
              </a:tabLst>
            </a:pPr>
            <a:endParaRPr lang="pl-PL" sz="2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systemowego wsparcia efektywności nauczania języka angielskiego w regionie: dodatkowe zajęcia z języka angielskiego dla uczniów szkół osiągających wyniki egzaminów z języka angielskiego niższe niż średnia wojewódzka.</a:t>
            </a:r>
            <a:endParaRPr lang="pl-PL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5" y="1203819"/>
            <a:ext cx="10456607" cy="495379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Niniejszy nabór realizuje Temat działania nr 2 określony w Zintegrowanej Strategii Umiejętności 2030 (część szczegółowa), tj. Upowszechnianie istniejących oraz opracowanie i wdrażanie nowych rozwiązań na rzecz rozwoju umiejętności podstawowych i przekrojowych oraz zawodowych dzieci, młodzieży i osób dorosłych.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3828</Words>
  <Application>Microsoft Office PowerPoint</Application>
  <PresentationFormat>Panoramiczny</PresentationFormat>
  <Paragraphs>379</Paragraphs>
  <Slides>43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Open Sans</vt:lpstr>
      <vt:lpstr>Symbol</vt:lpstr>
      <vt:lpstr>Times New Roman</vt:lpstr>
      <vt:lpstr>Wingdings</vt:lpstr>
      <vt:lpstr>Motyw pakietu Office</vt:lpstr>
      <vt:lpstr>1_Motyw pakietu Office</vt:lpstr>
      <vt:lpstr>Fundusze Europejskie dla Lubelskiego 2021-2027 </vt:lpstr>
      <vt:lpstr>Prezentacja programu PowerPoint</vt:lpstr>
      <vt:lpstr>Prezentacja programu PowerPoint</vt:lpstr>
      <vt:lpstr>Informacje ogólne  nabór wniosków </vt:lpstr>
      <vt:lpstr>Informacje ogólne  nabór wniosków </vt:lpstr>
      <vt:lpstr>Informacje ogólne  źródła finansowania i kwota przeznaczona na postępowanie </vt:lpstr>
      <vt:lpstr>Informacje ogólne  cel postępowania </vt:lpstr>
      <vt:lpstr>Typ projektu   </vt:lpstr>
      <vt:lpstr>Typ projektu   </vt:lpstr>
      <vt:lpstr>Wnioskodawca  </vt:lpstr>
      <vt:lpstr>Wnioskodawca   </vt:lpstr>
      <vt:lpstr>Wnioskodawca  </vt:lpstr>
      <vt:lpstr>Wnioskodawca  </vt:lpstr>
      <vt:lpstr>Grupa docelowa  </vt:lpstr>
      <vt:lpstr>Grupa docelowa  </vt:lpstr>
      <vt:lpstr>Grupa docelowa  </vt:lpstr>
      <vt:lpstr>Kryteria wyboru projektów dla Działania 10.3, 10.6</vt:lpstr>
      <vt:lpstr>ZASADY NABORU PROJEKTÓW Fundusze Europejskie dla Lubelskiego 2021-2027 </vt:lpstr>
      <vt:lpstr>ZASADY NABORU PROJEKTÓW  Fundusze Europejskie dla Lubelskiego 2021-2027 </vt:lpstr>
      <vt:lpstr>ZASADY OCENY PROJEKTÓW Fundusze Europejskie dla Lubelskiego 2021-2027 </vt:lpstr>
      <vt:lpstr>METODYKA KRYTERIÓW  Fundusze Europejskie dla Lubelskiego 2021-2027  Europejski Fundusz Społeczny Plus </vt:lpstr>
      <vt:lpstr>METODYKA KRYTERIÓW   Fundusze Europejskie dla Lubelskiego 2021-2027  Europejski Fundusz Społeczny Plus </vt:lpstr>
      <vt:lpstr> KRYTERIA OGÓLNE i SPECYFICZNE Kryteria oceniane na zasadzie zerojedynkowej  </vt:lpstr>
      <vt:lpstr> KRYTERIA OGÓLNE Kryteria formalne  </vt:lpstr>
      <vt:lpstr> KRYTERIA OGÓLNE Kryteria horyzontalne </vt:lpstr>
      <vt:lpstr>Działanie 10.1 Skuteczna edukacja – kryteria specyficzne Typ projektu 2: Program systemowego wsparcia efektywności nauczania języka angielskiego w regionie (…)</vt:lpstr>
      <vt:lpstr>Działanie 10.1 Skuteczna edukacja – kryteria specyficzne Typ projektu 2: Program systemowego wsparcia efektywności nauczania języka angielskiego w regionie (…)</vt:lpstr>
      <vt:lpstr>KRYTERIA OGÓLNE Kryteria merytoryczne </vt:lpstr>
      <vt:lpstr>KRYTERIA OGÓLNE Kryteria merytoryczne  </vt:lpstr>
      <vt:lpstr>KRYTERIA SPECYFICZNE Kryteria premiujące </vt:lpstr>
      <vt:lpstr>Działanie 10.1 Skuteczna edukacja – kryteria specyficzne Typ projektu 2: Program systemowego wsparcia efektywności nauczania języka angielskiego w regionie (…)</vt:lpstr>
      <vt:lpstr>Działanie 10.1 Skuteczna edukacja – kryteria specyficzne Typ projektu 2: Program systemowego wsparcia efektywności nauczania języka angielskiego w regionie (…)</vt:lpstr>
      <vt:lpstr>Negocjacje kryterium negocjacyjne </vt:lpstr>
      <vt:lpstr>Negocjacje  </vt:lpstr>
      <vt:lpstr>Negocjacje  </vt:lpstr>
      <vt:lpstr>Negocjacje  </vt:lpstr>
      <vt:lpstr>Negocjacje skorygowany wniosek </vt:lpstr>
      <vt:lpstr>Zakończenie oceny </vt:lpstr>
      <vt:lpstr>Możliwość poprawy wniosku po zakończeniu oceny?  </vt:lpstr>
      <vt:lpstr>Zwrot wniosku do ponownej oceny </vt:lpstr>
      <vt:lpstr>Zmiana Regulaminu wyboru projektów [ustawa wdrożeniowa]</vt:lpstr>
      <vt:lpstr>Udzielanie wyjaśnień [Wytyczne dotyczące wyboru projektów na lata 2021-2027]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DW EFS</cp:lastModifiedBy>
  <cp:revision>54</cp:revision>
  <cp:lastPrinted>2023-10-19T06:07:21Z</cp:lastPrinted>
  <dcterms:created xsi:type="dcterms:W3CDTF">2022-11-15T13:19:44Z</dcterms:created>
  <dcterms:modified xsi:type="dcterms:W3CDTF">2023-10-19T06:29:58Z</dcterms:modified>
</cp:coreProperties>
</file>