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87"/>
  </p:notesMasterIdLst>
  <p:sldIdLst>
    <p:sldId id="257" r:id="rId3"/>
    <p:sldId id="256" r:id="rId4"/>
    <p:sldId id="918" r:id="rId5"/>
    <p:sldId id="274" r:id="rId6"/>
    <p:sldId id="843" r:id="rId7"/>
    <p:sldId id="840" r:id="rId8"/>
    <p:sldId id="841" r:id="rId9"/>
    <p:sldId id="931" r:id="rId10"/>
    <p:sldId id="326" r:id="rId11"/>
    <p:sldId id="845" r:id="rId12"/>
    <p:sldId id="846" r:id="rId13"/>
    <p:sldId id="849" r:id="rId14"/>
    <p:sldId id="851" r:id="rId15"/>
    <p:sldId id="852" r:id="rId16"/>
    <p:sldId id="844" r:id="rId17"/>
    <p:sldId id="847" r:id="rId18"/>
    <p:sldId id="850" r:id="rId19"/>
    <p:sldId id="854" r:id="rId20"/>
    <p:sldId id="853" r:id="rId21"/>
    <p:sldId id="855" r:id="rId22"/>
    <p:sldId id="328" r:id="rId23"/>
    <p:sldId id="856" r:id="rId24"/>
    <p:sldId id="858" r:id="rId25"/>
    <p:sldId id="857" r:id="rId26"/>
    <p:sldId id="911" r:id="rId27"/>
    <p:sldId id="861" r:id="rId28"/>
    <p:sldId id="860" r:id="rId29"/>
    <p:sldId id="865" r:id="rId30"/>
    <p:sldId id="912" r:id="rId31"/>
    <p:sldId id="867" r:id="rId32"/>
    <p:sldId id="913" r:id="rId33"/>
    <p:sldId id="869" r:id="rId34"/>
    <p:sldId id="868" r:id="rId35"/>
    <p:sldId id="866" r:id="rId36"/>
    <p:sldId id="872" r:id="rId37"/>
    <p:sldId id="914" r:id="rId38"/>
    <p:sldId id="325" r:id="rId39"/>
    <p:sldId id="859" r:id="rId40"/>
    <p:sldId id="862" r:id="rId41"/>
    <p:sldId id="863" r:id="rId42"/>
    <p:sldId id="870" r:id="rId43"/>
    <p:sldId id="864" r:id="rId44"/>
    <p:sldId id="873" r:id="rId45"/>
    <p:sldId id="874" r:id="rId46"/>
    <p:sldId id="876" r:id="rId47"/>
    <p:sldId id="878" r:id="rId48"/>
    <p:sldId id="879" r:id="rId49"/>
    <p:sldId id="880" r:id="rId50"/>
    <p:sldId id="882" r:id="rId51"/>
    <p:sldId id="884" r:id="rId52"/>
    <p:sldId id="875" r:id="rId53"/>
    <p:sldId id="877" r:id="rId54"/>
    <p:sldId id="321" r:id="rId55"/>
    <p:sldId id="928" r:id="rId56"/>
    <p:sldId id="929" r:id="rId57"/>
    <p:sldId id="930" r:id="rId58"/>
    <p:sldId id="881" r:id="rId59"/>
    <p:sldId id="883" r:id="rId60"/>
    <p:sldId id="915" r:id="rId61"/>
    <p:sldId id="886" r:id="rId62"/>
    <p:sldId id="917" r:id="rId63"/>
    <p:sldId id="887" r:id="rId64"/>
    <p:sldId id="916" r:id="rId65"/>
    <p:sldId id="888" r:id="rId66"/>
    <p:sldId id="885" r:id="rId67"/>
    <p:sldId id="890" r:id="rId68"/>
    <p:sldId id="894" r:id="rId69"/>
    <p:sldId id="889" r:id="rId70"/>
    <p:sldId id="891" r:id="rId71"/>
    <p:sldId id="892" r:id="rId72"/>
    <p:sldId id="893" r:id="rId73"/>
    <p:sldId id="895" r:id="rId74"/>
    <p:sldId id="896" r:id="rId75"/>
    <p:sldId id="897" r:id="rId76"/>
    <p:sldId id="898" r:id="rId77"/>
    <p:sldId id="900" r:id="rId78"/>
    <p:sldId id="903" r:id="rId79"/>
    <p:sldId id="905" r:id="rId80"/>
    <p:sldId id="906" r:id="rId81"/>
    <p:sldId id="907" r:id="rId82"/>
    <p:sldId id="908" r:id="rId83"/>
    <p:sldId id="910" r:id="rId84"/>
    <p:sldId id="837" r:id="rId85"/>
    <p:sldId id="273" r:id="rId8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08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91" autoAdjust="0"/>
    <p:restoredTop sz="86385" autoAdjust="0"/>
  </p:normalViewPr>
  <p:slideViewPr>
    <p:cSldViewPr snapToGrid="0">
      <p:cViewPr varScale="1">
        <p:scale>
          <a:sx n="98" d="100"/>
          <a:sy n="98" d="100"/>
        </p:scale>
        <p:origin x="72" y="10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viewProps" Target="view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theme" Target="theme/theme1.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microsoft.com/office/2016/11/relationships/changesInfo" Target="changesInfos/changesInfo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notesMaster" Target="notesMasters/notesMaster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zbieta Solan-Bartoszek" userId="aa0ef1a6-fff8-4382-86cd-022c2b986827" providerId="ADAL" clId="{F79CCF13-AD59-4C37-ADE4-30DA037CC63A}"/>
    <pc:docChg chg="modSld">
      <pc:chgData name="Elzbieta Solan-Bartoszek" userId="aa0ef1a6-fff8-4382-86cd-022c2b986827" providerId="ADAL" clId="{F79CCF13-AD59-4C37-ADE4-30DA037CC63A}" dt="2023-10-23T12:27:40.923" v="0" actId="1076"/>
      <pc:docMkLst>
        <pc:docMk/>
      </pc:docMkLst>
      <pc:sldChg chg="modSp mod">
        <pc:chgData name="Elzbieta Solan-Bartoszek" userId="aa0ef1a6-fff8-4382-86cd-022c2b986827" providerId="ADAL" clId="{F79CCF13-AD59-4C37-ADE4-30DA037CC63A}" dt="2023-10-23T12:27:40.923" v="0" actId="1076"/>
        <pc:sldMkLst>
          <pc:docMk/>
          <pc:sldMk cId="2919382546" sldId="256"/>
        </pc:sldMkLst>
        <pc:picChg chg="mod">
          <ac:chgData name="Elzbieta Solan-Bartoszek" userId="aa0ef1a6-fff8-4382-86cd-022c2b986827" providerId="ADAL" clId="{F79CCF13-AD59-4C37-ADE4-30DA037CC63A}" dt="2023-10-23T12:27:40.923" v="0" actId="1076"/>
          <ac:picMkLst>
            <pc:docMk/>
            <pc:sldMk cId="2919382546" sldId="256"/>
            <ac:picMk id="22" creationId="{44CF8B1A-47E1-5D3B-8025-7B056477D13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75E466-ADA0-4AB0-9275-322875EB38DB}" type="datetimeFigureOut">
              <a:rPr lang="pl-PL" smtClean="0"/>
              <a:t>23.10.2023</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350C69-5D00-4643-A6EF-959B7D51E3CF}" type="slidenum">
              <a:rPr lang="pl-PL" smtClean="0"/>
              <a:t>‹#›</a:t>
            </a:fld>
            <a:endParaRPr lang="pl-PL"/>
          </a:p>
        </p:txBody>
      </p:sp>
    </p:spTree>
    <p:extLst>
      <p:ext uri="{BB962C8B-B14F-4D97-AF65-F5344CB8AC3E}">
        <p14:creationId xmlns:p14="http://schemas.microsoft.com/office/powerpoint/2010/main" val="72872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54</a:t>
            </a:fld>
            <a:endParaRPr lang="pl-PL"/>
          </a:p>
        </p:txBody>
      </p:sp>
    </p:spTree>
    <p:extLst>
      <p:ext uri="{BB962C8B-B14F-4D97-AF65-F5344CB8AC3E}">
        <p14:creationId xmlns:p14="http://schemas.microsoft.com/office/powerpoint/2010/main" val="776516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55</a:t>
            </a:fld>
            <a:endParaRPr lang="pl-PL"/>
          </a:p>
        </p:txBody>
      </p:sp>
    </p:spTree>
    <p:extLst>
      <p:ext uri="{BB962C8B-B14F-4D97-AF65-F5344CB8AC3E}">
        <p14:creationId xmlns:p14="http://schemas.microsoft.com/office/powerpoint/2010/main" val="2564122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56</a:t>
            </a:fld>
            <a:endParaRPr lang="pl-PL"/>
          </a:p>
        </p:txBody>
      </p:sp>
    </p:spTree>
    <p:extLst>
      <p:ext uri="{BB962C8B-B14F-4D97-AF65-F5344CB8AC3E}">
        <p14:creationId xmlns:p14="http://schemas.microsoft.com/office/powerpoint/2010/main" val="4174263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4.png"/><Relationship Id="rId16"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4D080A5-7BC0-AF1D-E33D-E5E4CE5CF63B}"/>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3745BBC3-AD0F-02CF-79CD-08462DD897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554A9334-99EB-7038-FACC-CED15B62E065}"/>
              </a:ext>
            </a:extLst>
          </p:cNvPr>
          <p:cNvSpPr>
            <a:spLocks noGrp="1"/>
          </p:cNvSpPr>
          <p:nvPr>
            <p:ph type="dt" sz="half" idx="10"/>
          </p:nvPr>
        </p:nvSpPr>
        <p:spPr/>
        <p:txBody>
          <a:bodyPr/>
          <a:lstStyle/>
          <a:p>
            <a:fld id="{39A24BD0-A9F8-40C0-86E1-C8F5B56CB711}" type="datetimeFigureOut">
              <a:rPr lang="pl-PL" smtClean="0"/>
              <a:t>23.10.2023</a:t>
            </a:fld>
            <a:endParaRPr lang="pl-PL"/>
          </a:p>
        </p:txBody>
      </p:sp>
      <p:sp>
        <p:nvSpPr>
          <p:cNvPr id="5" name="Symbol zastępczy stopki 4">
            <a:extLst>
              <a:ext uri="{FF2B5EF4-FFF2-40B4-BE49-F238E27FC236}">
                <a16:creationId xmlns:a16="http://schemas.microsoft.com/office/drawing/2014/main" id="{49E65D7A-48F6-B4AA-9C57-7D220D38F05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7A414572-4C6E-FF82-BF7C-3D7CAAAFF863}"/>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664767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B22A424-1BFA-C95D-30C8-4163685E96CD}"/>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6D99C732-5484-F0AD-FFAA-0F624D5E8C3B}"/>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2F467B8C-222A-C954-03E1-17CCF944D37C}"/>
              </a:ext>
            </a:extLst>
          </p:cNvPr>
          <p:cNvSpPr>
            <a:spLocks noGrp="1"/>
          </p:cNvSpPr>
          <p:nvPr>
            <p:ph type="dt" sz="half" idx="10"/>
          </p:nvPr>
        </p:nvSpPr>
        <p:spPr/>
        <p:txBody>
          <a:bodyPr/>
          <a:lstStyle/>
          <a:p>
            <a:fld id="{39A24BD0-A9F8-40C0-86E1-C8F5B56CB711}" type="datetimeFigureOut">
              <a:rPr lang="pl-PL" smtClean="0"/>
              <a:t>23.10.2023</a:t>
            </a:fld>
            <a:endParaRPr lang="pl-PL"/>
          </a:p>
        </p:txBody>
      </p:sp>
      <p:sp>
        <p:nvSpPr>
          <p:cNvPr id="5" name="Symbol zastępczy stopki 4">
            <a:extLst>
              <a:ext uri="{FF2B5EF4-FFF2-40B4-BE49-F238E27FC236}">
                <a16:creationId xmlns:a16="http://schemas.microsoft.com/office/drawing/2014/main" id="{35393B96-DD1B-7A4F-8D21-1555C38A1CD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1056064E-6ABD-9BC8-8C74-B6C72DBBF19F}"/>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2303725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EF3F3255-4DF0-E387-BF91-6542A12F29EB}"/>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7D875D8C-D28F-7D99-189F-4BBFDAF27A76}"/>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FCF2EE79-4F50-EFB6-B3AD-B15D4A831D2B}"/>
              </a:ext>
            </a:extLst>
          </p:cNvPr>
          <p:cNvSpPr>
            <a:spLocks noGrp="1"/>
          </p:cNvSpPr>
          <p:nvPr>
            <p:ph type="dt" sz="half" idx="10"/>
          </p:nvPr>
        </p:nvSpPr>
        <p:spPr/>
        <p:txBody>
          <a:bodyPr/>
          <a:lstStyle/>
          <a:p>
            <a:fld id="{39A24BD0-A9F8-40C0-86E1-C8F5B56CB711}" type="datetimeFigureOut">
              <a:rPr lang="pl-PL" smtClean="0"/>
              <a:t>23.10.2023</a:t>
            </a:fld>
            <a:endParaRPr lang="pl-PL"/>
          </a:p>
        </p:txBody>
      </p:sp>
      <p:sp>
        <p:nvSpPr>
          <p:cNvPr id="5" name="Symbol zastępczy stopki 4">
            <a:extLst>
              <a:ext uri="{FF2B5EF4-FFF2-40B4-BE49-F238E27FC236}">
                <a16:creationId xmlns:a16="http://schemas.microsoft.com/office/drawing/2014/main" id="{5C198499-1B45-9160-7C32-4C9A0B116E1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BCB2439F-553C-F6F5-9D8A-9C84ADB5A85E}"/>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190121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170659" y="1790613"/>
            <a:ext cx="9851923" cy="3924814"/>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11" name="Prostokąt 10">
            <a:extLst>
              <a:ext uri="{FF2B5EF4-FFF2-40B4-BE49-F238E27FC236}">
                <a16:creationId xmlns:a16="http://schemas.microsoft.com/office/drawing/2014/main" id="{48CDFE25-4437-7188-EA7B-7D9DAD502275}"/>
              </a:ext>
            </a:extLst>
          </p:cNvPr>
          <p:cNvSpPr/>
          <p:nvPr userDrawn="1"/>
        </p:nvSpPr>
        <p:spPr>
          <a:xfrm>
            <a:off x="2" y="0"/>
            <a:ext cx="5685979" cy="2443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0827" y="1790612"/>
            <a:ext cx="4514751" cy="653253"/>
          </a:xfrm>
          <a:prstGeom prst="rect">
            <a:avLst/>
          </a:prstGeom>
        </p:spPr>
      </p:pic>
      <p:pic>
        <p:nvPicPr>
          <p:cNvPr id="14" name="Obraz 13">
            <a:extLst>
              <a:ext uri="{FF2B5EF4-FFF2-40B4-BE49-F238E27FC236}">
                <a16:creationId xmlns:a16="http://schemas.microsoft.com/office/drawing/2014/main" id="{2B41AD81-079D-B212-C8B7-9A9D3BEE5179}"/>
              </a:ext>
            </a:extLst>
          </p:cNvPr>
          <p:cNvPicPr>
            <a:picLocks noChangeAspect="1"/>
          </p:cNvPicPr>
          <p:nvPr userDrawn="1"/>
        </p:nvPicPr>
        <p:blipFill>
          <a:blip r:embed="rId3">
            <a:alphaModFix amt="55000"/>
            <a:extLst>
              <a:ext uri="{28A0092B-C50C-407E-A947-70E740481C1C}">
                <a14:useLocalDpi xmlns:a14="http://schemas.microsoft.com/office/drawing/2010/main" val="0"/>
              </a:ext>
            </a:extLst>
          </a:blip>
          <a:stretch>
            <a:fillRect/>
          </a:stretch>
        </p:blipFill>
        <p:spPr>
          <a:xfrm>
            <a:off x="681487" y="490243"/>
            <a:ext cx="1231537" cy="979756"/>
          </a:xfrm>
          <a:prstGeom prst="rect">
            <a:avLst/>
          </a:prstGeom>
        </p:spPr>
      </p:pic>
      <p:pic>
        <p:nvPicPr>
          <p:cNvPr id="15" name="Obraz 14">
            <a:extLst>
              <a:ext uri="{FF2B5EF4-FFF2-40B4-BE49-F238E27FC236}">
                <a16:creationId xmlns:a16="http://schemas.microsoft.com/office/drawing/2014/main" id="{0A433181-6EED-44B3-4822-4AF9E6BA906A}"/>
              </a:ext>
            </a:extLst>
          </p:cNvPr>
          <p:cNvPicPr>
            <a:picLocks noChangeAspect="1"/>
          </p:cNvPicPr>
          <p:nvPr userDrawn="1"/>
        </p:nvPicPr>
        <p:blipFill>
          <a:blip r:embed="rId4">
            <a:alphaModFix amt="55000"/>
            <a:extLst>
              <a:ext uri="{28A0092B-C50C-407E-A947-70E740481C1C}">
                <a14:useLocalDpi xmlns:a14="http://schemas.microsoft.com/office/drawing/2010/main" val="0"/>
              </a:ext>
            </a:extLst>
          </a:blip>
          <a:stretch>
            <a:fillRect/>
          </a:stretch>
        </p:blipFill>
        <p:spPr>
          <a:xfrm>
            <a:off x="2401255" y="490243"/>
            <a:ext cx="1231537" cy="979756"/>
          </a:xfrm>
          <a:prstGeom prst="rect">
            <a:avLst/>
          </a:prstGeom>
        </p:spPr>
      </p:pic>
      <p:pic>
        <p:nvPicPr>
          <p:cNvPr id="16" name="Obraz 15">
            <a:extLst>
              <a:ext uri="{FF2B5EF4-FFF2-40B4-BE49-F238E27FC236}">
                <a16:creationId xmlns:a16="http://schemas.microsoft.com/office/drawing/2014/main" id="{276322E5-6025-7EA2-67FB-9F57E9210052}"/>
              </a:ext>
            </a:extLst>
          </p:cNvPr>
          <p:cNvPicPr>
            <a:picLocks noChangeAspect="1"/>
          </p:cNvPicPr>
          <p:nvPr userDrawn="1"/>
        </p:nvPicPr>
        <p:blipFill>
          <a:blip r:embed="rId5">
            <a:alphaModFix amt="55000"/>
            <a:extLst>
              <a:ext uri="{28A0092B-C50C-407E-A947-70E740481C1C}">
                <a14:useLocalDpi xmlns:a14="http://schemas.microsoft.com/office/drawing/2010/main" val="0"/>
              </a:ext>
            </a:extLst>
          </a:blip>
          <a:stretch>
            <a:fillRect/>
          </a:stretch>
        </p:blipFill>
        <p:spPr>
          <a:xfrm>
            <a:off x="4121023" y="490243"/>
            <a:ext cx="1231537" cy="979756"/>
          </a:xfrm>
          <a:prstGeom prst="rect">
            <a:avLst/>
          </a:prstGeom>
        </p:spPr>
      </p:pic>
      <p:sp>
        <p:nvSpPr>
          <p:cNvPr id="2" name="Title 1"/>
          <p:cNvSpPr>
            <a:spLocks noGrp="1"/>
          </p:cNvSpPr>
          <p:nvPr>
            <p:ph type="ctrTitle"/>
          </p:nvPr>
        </p:nvSpPr>
        <p:spPr>
          <a:xfrm>
            <a:off x="1580332" y="2775173"/>
            <a:ext cx="9031400" cy="1004864"/>
          </a:xfrm>
        </p:spPr>
        <p:txBody>
          <a:bodyPr anchor="t" anchorCtr="0">
            <a:normAutofit/>
          </a:bodyPr>
          <a:lstStyle>
            <a:lvl1pPr algn="l">
              <a:lnSpc>
                <a:spcPts val="3629"/>
              </a:lnSpc>
              <a:defRPr sz="2903"/>
            </a:lvl1pPr>
          </a:lstStyle>
          <a:p>
            <a:r>
              <a:rPr lang="pl-PL"/>
              <a:t>Kliknij, aby edytować styl</a:t>
            </a:r>
            <a:endParaRPr lang="en-US" dirty="0"/>
          </a:p>
        </p:txBody>
      </p:sp>
      <p:sp>
        <p:nvSpPr>
          <p:cNvPr id="3" name="Subtitle 2"/>
          <p:cNvSpPr>
            <a:spLocks noGrp="1"/>
          </p:cNvSpPr>
          <p:nvPr>
            <p:ph type="subTitle" idx="1"/>
          </p:nvPr>
        </p:nvSpPr>
        <p:spPr>
          <a:xfrm>
            <a:off x="1580345" y="4410532"/>
            <a:ext cx="9031311" cy="979756"/>
          </a:xfrm>
        </p:spPr>
        <p:txBody>
          <a:bodyPr>
            <a:normAutofit/>
          </a:bodyPr>
          <a:lstStyle>
            <a:lvl1pPr marL="0" indent="0" algn="l">
              <a:lnSpc>
                <a:spcPts val="3175"/>
              </a:lnSpc>
              <a:buNone/>
              <a:defRPr sz="2540" b="1">
                <a:solidFill>
                  <a:schemeClr val="tx2"/>
                </a:solidFill>
              </a:defRPr>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a:off x="8968958" y="490243"/>
            <a:ext cx="2052383" cy="316710"/>
          </a:xfrm>
          <a:prstGeom prst="rect">
            <a:avLst/>
          </a:prstGeom>
        </p:spPr>
        <p:txBody>
          <a:bodyPr lIns="0" tIns="0" rIns="0" bIns="0"/>
          <a:lstStyle>
            <a:lvl1pPr algn="r">
              <a:lnSpc>
                <a:spcPts val="1633"/>
              </a:lnSpc>
              <a:defRPr sz="1270">
                <a:solidFill>
                  <a:schemeClr val="tx2"/>
                </a:solidFill>
                <a:latin typeface="Open Sans" pitchFamily="2" charset="0"/>
                <a:ea typeface="Open Sans" pitchFamily="2" charset="0"/>
                <a:cs typeface="Open Sans" pitchFamily="2" charset="0"/>
              </a:defRPr>
            </a:lvl1pPr>
          </a:lstStyle>
          <a:p>
            <a:fld id="{D2A3D249-6366-4532-95C2-9DDC07D17B44}" type="datetime1">
              <a:rPr lang="pl-PL" smtClean="0"/>
              <a:t>23.10.2023</a:t>
            </a:fld>
            <a:endParaRPr lang="pl-PL" dirty="0"/>
          </a:p>
        </p:txBody>
      </p:sp>
      <p:pic>
        <p:nvPicPr>
          <p:cNvPr id="8" name="Obraz 7">
            <a:extLst>
              <a:ext uri="{FF2B5EF4-FFF2-40B4-BE49-F238E27FC236}">
                <a16:creationId xmlns:a16="http://schemas.microsoft.com/office/drawing/2014/main" id="{500FFCFA-D3A4-40A4-E76C-99575547246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3127" y="5779698"/>
            <a:ext cx="1848740" cy="861090"/>
          </a:xfrm>
          <a:prstGeom prst="rect">
            <a:avLst/>
          </a:prstGeom>
        </p:spPr>
      </p:pic>
      <p:pic>
        <p:nvPicPr>
          <p:cNvPr id="10" name="Obraz 9">
            <a:extLst>
              <a:ext uri="{FF2B5EF4-FFF2-40B4-BE49-F238E27FC236}">
                <a16:creationId xmlns:a16="http://schemas.microsoft.com/office/drawing/2014/main" id="{DC91A070-16DB-C0E1-0B7B-93924541A6E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292348" y="5779698"/>
            <a:ext cx="3002864" cy="861090"/>
          </a:xfrm>
          <a:prstGeom prst="rect">
            <a:avLst/>
          </a:prstGeom>
        </p:spPr>
      </p:pic>
      <p:pic>
        <p:nvPicPr>
          <p:cNvPr id="12" name="Obraz 11">
            <a:extLst>
              <a:ext uri="{FF2B5EF4-FFF2-40B4-BE49-F238E27FC236}">
                <a16:creationId xmlns:a16="http://schemas.microsoft.com/office/drawing/2014/main" id="{AB280FEF-799B-B9CA-10D2-815DA71DA2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245088" y="5779092"/>
            <a:ext cx="2554038" cy="862304"/>
          </a:xfrm>
          <a:prstGeom prst="rect">
            <a:avLst/>
          </a:prstGeom>
        </p:spPr>
      </p:pic>
    </p:spTree>
    <p:extLst>
      <p:ext uri="{BB962C8B-B14F-4D97-AF65-F5344CB8AC3E}">
        <p14:creationId xmlns:p14="http://schemas.microsoft.com/office/powerpoint/2010/main" val="1191373303"/>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2_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169419" y="1799461"/>
            <a:ext cx="9853164" cy="3915966"/>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11" name="Prostokąt 10">
            <a:extLst>
              <a:ext uri="{FF2B5EF4-FFF2-40B4-BE49-F238E27FC236}">
                <a16:creationId xmlns:a16="http://schemas.microsoft.com/office/drawing/2014/main" id="{48CDFE25-4437-7188-EA7B-7D9DAD502275}"/>
              </a:ext>
              <a:ext uri="{C183D7F6-B498-43B3-948B-1728B52AA6E4}">
                <adec:decorative xmlns:adec="http://schemas.microsoft.com/office/drawing/2017/decorative" val="1"/>
              </a:ext>
            </a:extLst>
          </p:cNvPr>
          <p:cNvSpPr/>
          <p:nvPr userDrawn="1"/>
        </p:nvSpPr>
        <p:spPr>
          <a:xfrm>
            <a:off x="2" y="0"/>
            <a:ext cx="5685979" cy="2443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9419" y="1799460"/>
            <a:ext cx="4514751" cy="653253"/>
          </a:xfrm>
          <a:prstGeom prst="rect">
            <a:avLst/>
          </a:prstGeom>
        </p:spPr>
      </p:pic>
      <p:sp>
        <p:nvSpPr>
          <p:cNvPr id="2" name="Title 1"/>
          <p:cNvSpPr>
            <a:spLocks noGrp="1"/>
          </p:cNvSpPr>
          <p:nvPr>
            <p:ph type="ctrTitle"/>
          </p:nvPr>
        </p:nvSpPr>
        <p:spPr>
          <a:xfrm>
            <a:off x="1580332" y="2785254"/>
            <a:ext cx="9031400" cy="986800"/>
          </a:xfrm>
        </p:spPr>
        <p:txBody>
          <a:bodyPr anchor="t" anchorCtr="0">
            <a:normAutofit/>
          </a:bodyPr>
          <a:lstStyle>
            <a:lvl1pPr algn="l">
              <a:lnSpc>
                <a:spcPts val="3629"/>
              </a:lnSpc>
              <a:defRPr sz="2903"/>
            </a:lvl1pPr>
          </a:lstStyle>
          <a:p>
            <a:r>
              <a:rPr lang="pl-PL"/>
              <a:t>Kliknij, aby edytować styl</a:t>
            </a:r>
            <a:endParaRPr lang="en-US" dirty="0"/>
          </a:p>
        </p:txBody>
      </p:sp>
      <p:sp>
        <p:nvSpPr>
          <p:cNvPr id="3" name="Subtitle 2"/>
          <p:cNvSpPr>
            <a:spLocks noGrp="1"/>
          </p:cNvSpPr>
          <p:nvPr>
            <p:ph type="subTitle" idx="1"/>
          </p:nvPr>
        </p:nvSpPr>
        <p:spPr>
          <a:xfrm>
            <a:off x="1580345" y="4410532"/>
            <a:ext cx="9031311" cy="979756"/>
          </a:xfrm>
        </p:spPr>
        <p:txBody>
          <a:bodyPr>
            <a:normAutofit/>
          </a:bodyPr>
          <a:lstStyle>
            <a:lvl1pPr marL="0" indent="0" algn="l">
              <a:lnSpc>
                <a:spcPts val="3175"/>
              </a:lnSpc>
              <a:buNone/>
              <a:defRPr sz="2540" b="1">
                <a:solidFill>
                  <a:schemeClr val="tx2"/>
                </a:solidFill>
              </a:defRPr>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a:off x="8968958" y="490243"/>
            <a:ext cx="2052383" cy="316710"/>
          </a:xfrm>
          <a:prstGeom prst="rect">
            <a:avLst/>
          </a:prstGeom>
        </p:spPr>
        <p:txBody>
          <a:bodyPr lIns="0" tIns="0" rIns="0" bIns="0"/>
          <a:lstStyle>
            <a:lvl1pPr algn="r">
              <a:lnSpc>
                <a:spcPts val="1633"/>
              </a:lnSpc>
              <a:defRPr sz="1270">
                <a:solidFill>
                  <a:schemeClr val="tx2"/>
                </a:solidFill>
                <a:latin typeface="Open Sans" pitchFamily="2" charset="0"/>
                <a:ea typeface="Open Sans" pitchFamily="2" charset="0"/>
                <a:cs typeface="Open Sans" pitchFamily="2" charset="0"/>
              </a:defRPr>
            </a:lvl1pPr>
          </a:lstStyle>
          <a:p>
            <a:fld id="{68EEE8EE-D7CF-4F1D-849B-3E54D1DD80B0}" type="datetime1">
              <a:rPr lang="pl-PL" smtClean="0"/>
              <a:t>23.10.2023</a:t>
            </a:fld>
            <a:endParaRPr lang="pl-PL" dirty="0"/>
          </a:p>
        </p:txBody>
      </p:sp>
      <p:pic>
        <p:nvPicPr>
          <p:cNvPr id="8" name="Obraz 7" descr="logo Funduszy Europejskich">
            <a:extLst>
              <a:ext uri="{FF2B5EF4-FFF2-40B4-BE49-F238E27FC236}">
                <a16:creationId xmlns:a16="http://schemas.microsoft.com/office/drawing/2014/main" id="{500FFCFA-D3A4-40A4-E76C-9957554724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3127" y="5779698"/>
            <a:ext cx="1848740" cy="861090"/>
          </a:xfrm>
          <a:prstGeom prst="rect">
            <a:avLst/>
          </a:prstGeom>
        </p:spPr>
      </p:pic>
      <p:pic>
        <p:nvPicPr>
          <p:cNvPr id="10" name="Obraz 9" descr="flaga Unii Europejskiej z dopiskiem dofinansowane przez Unię Europejską">
            <a:extLst>
              <a:ext uri="{FF2B5EF4-FFF2-40B4-BE49-F238E27FC236}">
                <a16:creationId xmlns:a16="http://schemas.microsoft.com/office/drawing/2014/main" id="{DC91A070-16DB-C0E1-0B7B-93924541A6E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92348" y="5779698"/>
            <a:ext cx="3002864" cy="861090"/>
          </a:xfrm>
          <a:prstGeom prst="rect">
            <a:avLst/>
          </a:prstGeom>
        </p:spPr>
      </p:pic>
      <p:pic>
        <p:nvPicPr>
          <p:cNvPr id="12" name="Obraz 11" descr="barwy RP">
            <a:extLst>
              <a:ext uri="{FF2B5EF4-FFF2-40B4-BE49-F238E27FC236}">
                <a16:creationId xmlns:a16="http://schemas.microsoft.com/office/drawing/2014/main" id="{AB280FEF-799B-B9CA-10D2-815DA71DA23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45088" y="5779092"/>
            <a:ext cx="2554038" cy="862304"/>
          </a:xfrm>
          <a:prstGeom prst="rect">
            <a:avLst/>
          </a:prstGeom>
        </p:spPr>
      </p:pic>
      <p:pic>
        <p:nvPicPr>
          <p:cNvPr id="6" name="Obraz 5">
            <a:extLst>
              <a:ext uri="{FF2B5EF4-FFF2-40B4-BE49-F238E27FC236}">
                <a16:creationId xmlns:a16="http://schemas.microsoft.com/office/drawing/2014/main" id="{039E0742-6ADE-F448-8437-7F591E1D07FA}"/>
              </a:ext>
            </a:extLst>
          </p:cNvPr>
          <p:cNvPicPr>
            <a:picLocks noChangeAspect="1"/>
          </p:cNvPicPr>
          <p:nvPr userDrawn="1"/>
        </p:nvPicPr>
        <p:blipFill>
          <a:blip r:embed="rId6">
            <a:alphaModFix amt="55000"/>
            <a:extLst>
              <a:ext uri="{28A0092B-C50C-407E-A947-70E740481C1C}">
                <a14:useLocalDpi xmlns:a14="http://schemas.microsoft.com/office/drawing/2010/main" val="0"/>
              </a:ext>
            </a:extLst>
          </a:blip>
          <a:stretch>
            <a:fillRect/>
          </a:stretch>
        </p:blipFill>
        <p:spPr>
          <a:xfrm>
            <a:off x="744346" y="1128866"/>
            <a:ext cx="434459" cy="345636"/>
          </a:xfrm>
          <a:prstGeom prst="rect">
            <a:avLst/>
          </a:prstGeom>
        </p:spPr>
      </p:pic>
      <p:pic>
        <p:nvPicPr>
          <p:cNvPr id="17" name="Obraz 16">
            <a:extLst>
              <a:ext uri="{FF2B5EF4-FFF2-40B4-BE49-F238E27FC236}">
                <a16:creationId xmlns:a16="http://schemas.microsoft.com/office/drawing/2014/main" id="{F60567DB-D582-D44E-A6AD-12B2B5F1FE7B}"/>
              </a:ext>
            </a:extLst>
          </p:cNvPr>
          <p:cNvPicPr>
            <a:picLocks noChangeAspect="1"/>
          </p:cNvPicPr>
          <p:nvPr userDrawn="1"/>
        </p:nvPicPr>
        <p:blipFill>
          <a:blip r:embed="rId7">
            <a:alphaModFix amt="55000"/>
            <a:extLst>
              <a:ext uri="{28A0092B-C50C-407E-A947-70E740481C1C}">
                <a14:useLocalDpi xmlns:a14="http://schemas.microsoft.com/office/drawing/2010/main" val="0"/>
              </a:ext>
            </a:extLst>
          </a:blip>
          <a:stretch>
            <a:fillRect/>
          </a:stretch>
        </p:blipFill>
        <p:spPr>
          <a:xfrm>
            <a:off x="1556811" y="495200"/>
            <a:ext cx="434459" cy="345636"/>
          </a:xfrm>
          <a:prstGeom prst="rect">
            <a:avLst/>
          </a:prstGeom>
        </p:spPr>
      </p:pic>
      <p:pic>
        <p:nvPicPr>
          <p:cNvPr id="19" name="Obraz 18">
            <a:extLst>
              <a:ext uri="{FF2B5EF4-FFF2-40B4-BE49-F238E27FC236}">
                <a16:creationId xmlns:a16="http://schemas.microsoft.com/office/drawing/2014/main" id="{39EEE39C-033E-F640-8C4C-E23D91BEA336}"/>
              </a:ext>
            </a:extLst>
          </p:cNvPr>
          <p:cNvPicPr>
            <a:picLocks noChangeAspect="1"/>
          </p:cNvPicPr>
          <p:nvPr userDrawn="1"/>
        </p:nvPicPr>
        <p:blipFill>
          <a:blip r:embed="rId8">
            <a:alphaModFix amt="55000"/>
            <a:extLst>
              <a:ext uri="{28A0092B-C50C-407E-A947-70E740481C1C}">
                <a14:useLocalDpi xmlns:a14="http://schemas.microsoft.com/office/drawing/2010/main" val="0"/>
              </a:ext>
            </a:extLst>
          </a:blip>
          <a:stretch>
            <a:fillRect/>
          </a:stretch>
        </p:blipFill>
        <p:spPr>
          <a:xfrm>
            <a:off x="1574213" y="1128866"/>
            <a:ext cx="434459" cy="345636"/>
          </a:xfrm>
          <a:prstGeom prst="rect">
            <a:avLst/>
          </a:prstGeom>
        </p:spPr>
      </p:pic>
      <p:pic>
        <p:nvPicPr>
          <p:cNvPr id="21" name="Obraz 20">
            <a:extLst>
              <a:ext uri="{FF2B5EF4-FFF2-40B4-BE49-F238E27FC236}">
                <a16:creationId xmlns:a16="http://schemas.microsoft.com/office/drawing/2014/main" id="{C169AC8E-96EA-1048-803E-97D6CEE5E102}"/>
              </a:ext>
            </a:extLst>
          </p:cNvPr>
          <p:cNvPicPr>
            <a:picLocks noChangeAspect="1"/>
          </p:cNvPicPr>
          <p:nvPr userDrawn="1"/>
        </p:nvPicPr>
        <p:blipFill>
          <a:blip r:embed="rId9">
            <a:alphaModFix amt="55000"/>
            <a:extLst>
              <a:ext uri="{28A0092B-C50C-407E-A947-70E740481C1C}">
                <a14:useLocalDpi xmlns:a14="http://schemas.microsoft.com/office/drawing/2010/main" val="0"/>
              </a:ext>
            </a:extLst>
          </a:blip>
          <a:stretch>
            <a:fillRect/>
          </a:stretch>
        </p:blipFill>
        <p:spPr>
          <a:xfrm>
            <a:off x="4864326" y="488325"/>
            <a:ext cx="434459" cy="345636"/>
          </a:xfrm>
          <a:prstGeom prst="rect">
            <a:avLst/>
          </a:prstGeom>
        </p:spPr>
      </p:pic>
      <p:pic>
        <p:nvPicPr>
          <p:cNvPr id="23" name="Obraz 22">
            <a:extLst>
              <a:ext uri="{FF2B5EF4-FFF2-40B4-BE49-F238E27FC236}">
                <a16:creationId xmlns:a16="http://schemas.microsoft.com/office/drawing/2014/main" id="{D5D90F56-CFD2-1A40-B479-B556FC2D370D}"/>
              </a:ext>
            </a:extLst>
          </p:cNvPr>
          <p:cNvPicPr>
            <a:picLocks noChangeAspect="1"/>
          </p:cNvPicPr>
          <p:nvPr userDrawn="1"/>
        </p:nvPicPr>
        <p:blipFill>
          <a:blip r:embed="rId10">
            <a:alphaModFix amt="55000"/>
            <a:extLst>
              <a:ext uri="{28A0092B-C50C-407E-A947-70E740481C1C}">
                <a14:useLocalDpi xmlns:a14="http://schemas.microsoft.com/office/drawing/2010/main" val="0"/>
              </a:ext>
            </a:extLst>
          </a:blip>
          <a:stretch>
            <a:fillRect/>
          </a:stretch>
        </p:blipFill>
        <p:spPr>
          <a:xfrm>
            <a:off x="734959" y="495200"/>
            <a:ext cx="434459" cy="345636"/>
          </a:xfrm>
          <a:prstGeom prst="rect">
            <a:avLst/>
          </a:prstGeom>
        </p:spPr>
      </p:pic>
      <p:pic>
        <p:nvPicPr>
          <p:cNvPr id="25" name="Obraz 24">
            <a:extLst>
              <a:ext uri="{FF2B5EF4-FFF2-40B4-BE49-F238E27FC236}">
                <a16:creationId xmlns:a16="http://schemas.microsoft.com/office/drawing/2014/main" id="{48E96C1A-FA5C-A24F-9872-8608B9B3BC4F}"/>
              </a:ext>
            </a:extLst>
          </p:cNvPr>
          <p:cNvPicPr>
            <a:picLocks noChangeAspect="1"/>
          </p:cNvPicPr>
          <p:nvPr userDrawn="1"/>
        </p:nvPicPr>
        <p:blipFill>
          <a:blip r:embed="rId11">
            <a:alphaModFix amt="55000"/>
            <a:extLst>
              <a:ext uri="{28A0092B-C50C-407E-A947-70E740481C1C}">
                <a14:useLocalDpi xmlns:a14="http://schemas.microsoft.com/office/drawing/2010/main" val="0"/>
              </a:ext>
            </a:extLst>
          </a:blip>
          <a:stretch>
            <a:fillRect/>
          </a:stretch>
        </p:blipFill>
        <p:spPr>
          <a:xfrm>
            <a:off x="2399550" y="1138358"/>
            <a:ext cx="434459" cy="345636"/>
          </a:xfrm>
          <a:prstGeom prst="rect">
            <a:avLst/>
          </a:prstGeom>
        </p:spPr>
      </p:pic>
      <p:pic>
        <p:nvPicPr>
          <p:cNvPr id="27" name="Obraz 26">
            <a:extLst>
              <a:ext uri="{FF2B5EF4-FFF2-40B4-BE49-F238E27FC236}">
                <a16:creationId xmlns:a16="http://schemas.microsoft.com/office/drawing/2014/main" id="{28B2440F-CBE5-784D-ADC8-E797F64F472B}"/>
              </a:ext>
            </a:extLst>
          </p:cNvPr>
          <p:cNvPicPr>
            <a:picLocks noChangeAspect="1"/>
          </p:cNvPicPr>
          <p:nvPr userDrawn="1"/>
        </p:nvPicPr>
        <p:blipFill>
          <a:blip r:embed="rId12">
            <a:alphaModFix amt="55000"/>
            <a:extLst>
              <a:ext uri="{28A0092B-C50C-407E-A947-70E740481C1C}">
                <a14:useLocalDpi xmlns:a14="http://schemas.microsoft.com/office/drawing/2010/main" val="0"/>
              </a:ext>
            </a:extLst>
          </a:blip>
          <a:stretch>
            <a:fillRect/>
          </a:stretch>
        </p:blipFill>
        <p:spPr>
          <a:xfrm>
            <a:off x="3209564" y="493114"/>
            <a:ext cx="434459" cy="345636"/>
          </a:xfrm>
          <a:prstGeom prst="rect">
            <a:avLst/>
          </a:prstGeom>
        </p:spPr>
      </p:pic>
      <p:pic>
        <p:nvPicPr>
          <p:cNvPr id="29" name="Obraz 28">
            <a:extLst>
              <a:ext uri="{FF2B5EF4-FFF2-40B4-BE49-F238E27FC236}">
                <a16:creationId xmlns:a16="http://schemas.microsoft.com/office/drawing/2014/main" id="{1C717A0E-10D0-FA43-BF65-49909BDCEAFA}"/>
              </a:ext>
            </a:extLst>
          </p:cNvPr>
          <p:cNvPicPr>
            <a:picLocks noChangeAspect="1"/>
          </p:cNvPicPr>
          <p:nvPr userDrawn="1"/>
        </p:nvPicPr>
        <p:blipFill>
          <a:blip r:embed="rId13">
            <a:alphaModFix amt="55000"/>
            <a:extLst>
              <a:ext uri="{28A0092B-C50C-407E-A947-70E740481C1C}">
                <a14:useLocalDpi xmlns:a14="http://schemas.microsoft.com/office/drawing/2010/main" val="0"/>
              </a:ext>
            </a:extLst>
          </a:blip>
          <a:stretch>
            <a:fillRect/>
          </a:stretch>
        </p:blipFill>
        <p:spPr>
          <a:xfrm>
            <a:off x="4033303" y="485586"/>
            <a:ext cx="434459" cy="345636"/>
          </a:xfrm>
          <a:prstGeom prst="rect">
            <a:avLst/>
          </a:prstGeom>
        </p:spPr>
      </p:pic>
      <p:pic>
        <p:nvPicPr>
          <p:cNvPr id="31" name="Obraz 30">
            <a:extLst>
              <a:ext uri="{FF2B5EF4-FFF2-40B4-BE49-F238E27FC236}">
                <a16:creationId xmlns:a16="http://schemas.microsoft.com/office/drawing/2014/main" id="{A2891D6F-956C-9342-B2BB-C701A5BC5154}"/>
              </a:ext>
            </a:extLst>
          </p:cNvPr>
          <p:cNvPicPr>
            <a:picLocks noChangeAspect="1"/>
          </p:cNvPicPr>
          <p:nvPr userDrawn="1"/>
        </p:nvPicPr>
        <p:blipFill>
          <a:blip r:embed="rId14">
            <a:alphaModFix amt="55000"/>
            <a:extLst>
              <a:ext uri="{28A0092B-C50C-407E-A947-70E740481C1C}">
                <a14:useLocalDpi xmlns:a14="http://schemas.microsoft.com/office/drawing/2010/main" val="0"/>
              </a:ext>
            </a:extLst>
          </a:blip>
          <a:stretch>
            <a:fillRect/>
          </a:stretch>
        </p:blipFill>
        <p:spPr>
          <a:xfrm>
            <a:off x="2385824" y="481800"/>
            <a:ext cx="434459" cy="345636"/>
          </a:xfrm>
          <a:prstGeom prst="rect">
            <a:avLst/>
          </a:prstGeom>
        </p:spPr>
      </p:pic>
      <p:pic>
        <p:nvPicPr>
          <p:cNvPr id="33" name="Obraz 32">
            <a:extLst>
              <a:ext uri="{FF2B5EF4-FFF2-40B4-BE49-F238E27FC236}">
                <a16:creationId xmlns:a16="http://schemas.microsoft.com/office/drawing/2014/main" id="{7DE0C268-A93E-1C47-9AA3-10F1F10D0971}"/>
              </a:ext>
            </a:extLst>
          </p:cNvPr>
          <p:cNvPicPr>
            <a:picLocks noChangeAspect="1"/>
          </p:cNvPicPr>
          <p:nvPr userDrawn="1"/>
        </p:nvPicPr>
        <p:blipFill>
          <a:blip r:embed="rId15">
            <a:alphaModFix amt="55000"/>
            <a:extLst>
              <a:ext uri="{28A0092B-C50C-407E-A947-70E740481C1C}">
                <a14:useLocalDpi xmlns:a14="http://schemas.microsoft.com/office/drawing/2010/main" val="0"/>
              </a:ext>
            </a:extLst>
          </a:blip>
          <a:stretch>
            <a:fillRect/>
          </a:stretch>
        </p:blipFill>
        <p:spPr>
          <a:xfrm>
            <a:off x="4030776" y="1135780"/>
            <a:ext cx="434459" cy="345636"/>
          </a:xfrm>
          <a:prstGeom prst="rect">
            <a:avLst/>
          </a:prstGeom>
        </p:spPr>
      </p:pic>
      <p:pic>
        <p:nvPicPr>
          <p:cNvPr id="35" name="Obraz 34">
            <a:extLst>
              <a:ext uri="{FF2B5EF4-FFF2-40B4-BE49-F238E27FC236}">
                <a16:creationId xmlns:a16="http://schemas.microsoft.com/office/drawing/2014/main" id="{45508241-FE91-D847-8686-4F72BD314220}"/>
              </a:ext>
            </a:extLst>
          </p:cNvPr>
          <p:cNvPicPr>
            <a:picLocks noChangeAspect="1"/>
          </p:cNvPicPr>
          <p:nvPr userDrawn="1"/>
        </p:nvPicPr>
        <p:blipFill>
          <a:blip r:embed="rId16">
            <a:alphaModFix amt="55000"/>
            <a:extLst>
              <a:ext uri="{28A0092B-C50C-407E-A947-70E740481C1C}">
                <a14:useLocalDpi xmlns:a14="http://schemas.microsoft.com/office/drawing/2010/main" val="0"/>
              </a:ext>
            </a:extLst>
          </a:blip>
          <a:stretch>
            <a:fillRect/>
          </a:stretch>
        </p:blipFill>
        <p:spPr>
          <a:xfrm>
            <a:off x="4864129" y="1134476"/>
            <a:ext cx="434459" cy="345636"/>
          </a:xfrm>
          <a:prstGeom prst="rect">
            <a:avLst/>
          </a:prstGeom>
        </p:spPr>
      </p:pic>
      <p:pic>
        <p:nvPicPr>
          <p:cNvPr id="37" name="Obraz 36">
            <a:extLst>
              <a:ext uri="{FF2B5EF4-FFF2-40B4-BE49-F238E27FC236}">
                <a16:creationId xmlns:a16="http://schemas.microsoft.com/office/drawing/2014/main" id="{EB9A3203-260A-FA4A-9526-A6276A5756DA}"/>
              </a:ext>
            </a:extLst>
          </p:cNvPr>
          <p:cNvPicPr>
            <a:picLocks noChangeAspect="1"/>
          </p:cNvPicPr>
          <p:nvPr userDrawn="1"/>
        </p:nvPicPr>
        <p:blipFill>
          <a:blip r:embed="rId17">
            <a:alphaModFix amt="55000"/>
            <a:extLst>
              <a:ext uri="{28A0092B-C50C-407E-A947-70E740481C1C}">
                <a14:useLocalDpi xmlns:a14="http://schemas.microsoft.com/office/drawing/2010/main" val="0"/>
              </a:ext>
            </a:extLst>
          </a:blip>
          <a:stretch>
            <a:fillRect/>
          </a:stretch>
        </p:blipFill>
        <p:spPr>
          <a:xfrm>
            <a:off x="3209564" y="1134476"/>
            <a:ext cx="434459" cy="345636"/>
          </a:xfrm>
          <a:prstGeom prst="rect">
            <a:avLst/>
          </a:prstGeom>
        </p:spPr>
      </p:pic>
    </p:spTree>
    <p:extLst>
      <p:ext uri="{BB962C8B-B14F-4D97-AF65-F5344CB8AC3E}">
        <p14:creationId xmlns:p14="http://schemas.microsoft.com/office/powerpoint/2010/main" val="3665695123"/>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lajd tytułowy (krótki tytuł)">
    <p:spTree>
      <p:nvGrpSpPr>
        <p:cNvPr id="1" name=""/>
        <p:cNvGrpSpPr/>
        <p:nvPr/>
      </p:nvGrpSpPr>
      <p:grpSpPr>
        <a:xfrm>
          <a:off x="0" y="0"/>
          <a:ext cx="0" cy="0"/>
          <a:chOff x="0" y="0"/>
          <a:chExt cx="0" cy="0"/>
        </a:xfrm>
      </p:grpSpPr>
      <p:sp>
        <p:nvSpPr>
          <p:cNvPr id="17" name="Symbol zastępczy obrazu 16">
            <a:extLst>
              <a:ext uri="{FF2B5EF4-FFF2-40B4-BE49-F238E27FC236}">
                <a16:creationId xmlns:a16="http://schemas.microsoft.com/office/drawing/2014/main" id="{69383BDA-94B1-6FB6-27E3-0CC3DEDF5AF5}"/>
              </a:ext>
            </a:extLst>
          </p:cNvPr>
          <p:cNvSpPr>
            <a:spLocks noGrp="1"/>
          </p:cNvSpPr>
          <p:nvPr>
            <p:ph type="pic" sz="quarter" idx="11"/>
          </p:nvPr>
        </p:nvSpPr>
        <p:spPr>
          <a:xfrm>
            <a:off x="0" y="0"/>
            <a:ext cx="7736987" cy="4736658"/>
          </a:xfrm>
          <a:custGeom>
            <a:avLst/>
            <a:gdLst>
              <a:gd name="connsiteX0" fmla="*/ 0 w 6784975"/>
              <a:gd name="connsiteY0" fmla="*/ 0 h 5221288"/>
              <a:gd name="connsiteX1" fmla="*/ 6784975 w 6784975"/>
              <a:gd name="connsiteY1" fmla="*/ 0 h 5221288"/>
              <a:gd name="connsiteX2" fmla="*/ 6784975 w 6784975"/>
              <a:gd name="connsiteY2" fmla="*/ 4500563 h 5221288"/>
              <a:gd name="connsiteX3" fmla="*/ 2825750 w 6784975"/>
              <a:gd name="connsiteY3" fmla="*/ 4500563 h 5221288"/>
              <a:gd name="connsiteX4" fmla="*/ 2825750 w 6784975"/>
              <a:gd name="connsiteY4" fmla="*/ 5221288 h 5221288"/>
              <a:gd name="connsiteX5" fmla="*/ 0 w 6784975"/>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4975" h="5221288">
                <a:moveTo>
                  <a:pt x="0" y="0"/>
                </a:moveTo>
                <a:lnTo>
                  <a:pt x="6784975" y="0"/>
                </a:lnTo>
                <a:lnTo>
                  <a:pt x="6784975" y="4500563"/>
                </a:lnTo>
                <a:lnTo>
                  <a:pt x="2825750" y="4500563"/>
                </a:lnTo>
                <a:lnTo>
                  <a:pt x="2825750"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907"/>
            </a:lvl1pPr>
          </a:lstStyle>
          <a:p>
            <a:r>
              <a:rPr lang="pl-PL" dirty="0"/>
              <a:t>Kliknij ikonę, aby dodać obraz</a:t>
            </a:r>
          </a:p>
        </p:txBody>
      </p:sp>
      <p:sp>
        <p:nvSpPr>
          <p:cNvPr id="13" name="Prostokąt 12">
            <a:extLst>
              <a:ext uri="{FF2B5EF4-FFF2-40B4-BE49-F238E27FC236}">
                <a16:creationId xmlns:a16="http://schemas.microsoft.com/office/drawing/2014/main" id="{38965D1A-9BC8-2AB7-6B73-C2BBDA5D66AA}"/>
              </a:ext>
            </a:extLst>
          </p:cNvPr>
          <p:cNvSpPr/>
          <p:nvPr userDrawn="1"/>
        </p:nvSpPr>
        <p:spPr>
          <a:xfrm>
            <a:off x="3222236" y="4082829"/>
            <a:ext cx="7800346" cy="16325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2" name="Title 1"/>
          <p:cNvSpPr>
            <a:spLocks noGrp="1"/>
          </p:cNvSpPr>
          <p:nvPr>
            <p:ph type="ctrTitle"/>
          </p:nvPr>
        </p:nvSpPr>
        <p:spPr>
          <a:xfrm>
            <a:off x="3617991" y="5061678"/>
            <a:ext cx="6993665" cy="588349"/>
          </a:xfrm>
        </p:spPr>
        <p:txBody>
          <a:bodyPr anchor="t" anchorCtr="0">
            <a:normAutofit/>
          </a:bodyPr>
          <a:lstStyle>
            <a:lvl1pPr algn="l">
              <a:lnSpc>
                <a:spcPts val="3175"/>
              </a:lnSpc>
              <a:defRPr sz="2540"/>
            </a:lvl1pPr>
          </a:lstStyle>
          <a:p>
            <a:r>
              <a:rPr lang="pl-PL"/>
              <a:t>Kliknij, aby edytować styl</a:t>
            </a:r>
            <a:endParaRPr lang="en-US" dirty="0"/>
          </a:p>
        </p:txBody>
      </p:sp>
      <p:sp>
        <p:nvSpPr>
          <p:cNvPr id="4" name="Date Placeholder 3"/>
          <p:cNvSpPr>
            <a:spLocks noGrp="1"/>
          </p:cNvSpPr>
          <p:nvPr>
            <p:ph type="dt" sz="half" idx="10"/>
          </p:nvPr>
        </p:nvSpPr>
        <p:spPr>
          <a:xfrm>
            <a:off x="8970199" y="489652"/>
            <a:ext cx="2052383" cy="332686"/>
          </a:xfrm>
          <a:prstGeom prst="rect">
            <a:avLst/>
          </a:prstGeom>
        </p:spPr>
        <p:txBody>
          <a:bodyPr lIns="0" tIns="0" rIns="0" bIns="0"/>
          <a:lstStyle>
            <a:lvl1pPr algn="r">
              <a:lnSpc>
                <a:spcPts val="1633"/>
              </a:lnSpc>
              <a:defRPr sz="1270">
                <a:solidFill>
                  <a:schemeClr val="tx2"/>
                </a:solidFill>
                <a:latin typeface="Open Sans" pitchFamily="2" charset="0"/>
                <a:ea typeface="Open Sans" pitchFamily="2" charset="0"/>
                <a:cs typeface="Open Sans" pitchFamily="2" charset="0"/>
              </a:defRPr>
            </a:lvl1pPr>
          </a:lstStyle>
          <a:p>
            <a:fld id="{D857886D-A165-4D54-8DB0-CE6586ECA8EC}" type="datetime1">
              <a:rPr lang="pl-PL" smtClean="0"/>
              <a:t>23.10.2023</a:t>
            </a:fld>
            <a:endParaRPr lang="pl-PL" dirty="0"/>
          </a:p>
        </p:txBody>
      </p:sp>
      <p:pic>
        <p:nvPicPr>
          <p:cNvPr id="8" name="Obraz 7" descr="logo Funduszy Europejskich">
            <a:extLst>
              <a:ext uri="{FF2B5EF4-FFF2-40B4-BE49-F238E27FC236}">
                <a16:creationId xmlns:a16="http://schemas.microsoft.com/office/drawing/2014/main" id="{70B23A41-17AB-76D8-3EFE-38FC22C5B5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127" y="5779698"/>
            <a:ext cx="1848740" cy="861090"/>
          </a:xfrm>
          <a:prstGeom prst="rect">
            <a:avLst/>
          </a:prstGeom>
        </p:spPr>
      </p:pic>
      <p:pic>
        <p:nvPicPr>
          <p:cNvPr id="10" name="Obraz 9" descr="flaga Unii Europejskie z dopiskiem dofinansowane przez Unię Europejską">
            <a:extLst>
              <a:ext uri="{FF2B5EF4-FFF2-40B4-BE49-F238E27FC236}">
                <a16:creationId xmlns:a16="http://schemas.microsoft.com/office/drawing/2014/main" id="{E8AB2AB5-3131-C310-7606-6899798511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92348" y="5779698"/>
            <a:ext cx="3002864" cy="861090"/>
          </a:xfrm>
          <a:prstGeom prst="rect">
            <a:avLst/>
          </a:prstGeom>
        </p:spPr>
      </p:pic>
      <p:pic>
        <p:nvPicPr>
          <p:cNvPr id="12" name="Obraz 11" descr="barwy RP">
            <a:extLst>
              <a:ext uri="{FF2B5EF4-FFF2-40B4-BE49-F238E27FC236}">
                <a16:creationId xmlns:a16="http://schemas.microsoft.com/office/drawing/2014/main" id="{7C93677B-A16E-82CA-7FC4-B6B51516070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45088" y="5779092"/>
            <a:ext cx="2554038" cy="862304"/>
          </a:xfrm>
          <a:prstGeom prst="rect">
            <a:avLst/>
          </a:prstGeom>
        </p:spPr>
      </p:pic>
      <p:pic>
        <p:nvPicPr>
          <p:cNvPr id="18" name="Obraz 17" descr="Obraz zawierający tekst&#10;&#10;Opis wygenerowany automatycznie">
            <a:extLst>
              <a:ext uri="{FF2B5EF4-FFF2-40B4-BE49-F238E27FC236}">
                <a16:creationId xmlns:a16="http://schemas.microsoft.com/office/drawing/2014/main" id="{EB4DB370-BCB9-D1E9-5613-5A9DCA5F311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222236" y="4082829"/>
            <a:ext cx="4514751" cy="653253"/>
          </a:xfrm>
          <a:prstGeom prst="rect">
            <a:avLst/>
          </a:prstGeom>
        </p:spPr>
      </p:pic>
    </p:spTree>
    <p:extLst>
      <p:ext uri="{BB962C8B-B14F-4D97-AF65-F5344CB8AC3E}">
        <p14:creationId xmlns:p14="http://schemas.microsoft.com/office/powerpoint/2010/main" val="2253088477"/>
      </p:ext>
    </p:extLst>
  </p:cSld>
  <p:clrMapOvr>
    <a:masterClrMapping/>
  </p:clrMapOvr>
  <p:extLst>
    <p:ext uri="{DCECCB84-F9BA-43D5-87BE-67443E8EF086}">
      <p15:sldGuideLst xmlns:p15="http://schemas.microsoft.com/office/powerpoint/2012/main">
        <p15:guide id="1" pos="192">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lajd tytuł sekcji">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0D1F565A-4734-6B49-4F72-233C397DE031}"/>
              </a:ext>
            </a:extLst>
          </p:cNvPr>
          <p:cNvSpPr/>
          <p:nvPr userDrawn="1"/>
        </p:nvSpPr>
        <p:spPr>
          <a:xfrm>
            <a:off x="3222235" y="4082829"/>
            <a:ext cx="8205842" cy="19591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9" name="Symbol zastępczy obrazu 8">
            <a:extLst>
              <a:ext uri="{FF2B5EF4-FFF2-40B4-BE49-F238E27FC236}">
                <a16:creationId xmlns:a16="http://schemas.microsoft.com/office/drawing/2014/main" id="{12E8330A-FFD8-2BBA-E745-7200C0738BE5}"/>
              </a:ext>
            </a:extLst>
          </p:cNvPr>
          <p:cNvSpPr>
            <a:spLocks noGrp="1"/>
          </p:cNvSpPr>
          <p:nvPr>
            <p:ph type="pic" sz="quarter" idx="10"/>
          </p:nvPr>
        </p:nvSpPr>
        <p:spPr>
          <a:xfrm>
            <a:off x="763924" y="0"/>
            <a:ext cx="7794915" cy="4408303"/>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5775" h="4859338">
                <a:moveTo>
                  <a:pt x="0" y="0"/>
                </a:moveTo>
                <a:lnTo>
                  <a:pt x="6835775" y="0"/>
                </a:lnTo>
                <a:lnTo>
                  <a:pt x="6835775" y="4500563"/>
                </a:lnTo>
                <a:lnTo>
                  <a:pt x="2155824" y="4500563"/>
                </a:lnTo>
                <a:lnTo>
                  <a:pt x="2155824" y="4859338"/>
                </a:lnTo>
                <a:lnTo>
                  <a:pt x="0" y="485933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907"/>
            </a:lvl1pPr>
          </a:lstStyle>
          <a:p>
            <a:r>
              <a:rPr lang="pl-PL"/>
              <a:t>Kliknij ikonę, aby dodać obraz</a:t>
            </a:r>
            <a:endParaRPr lang="pl-PL" dirty="0"/>
          </a:p>
        </p:txBody>
      </p:sp>
      <p:sp>
        <p:nvSpPr>
          <p:cNvPr id="5" name="Prostokąt 4">
            <a:extLst>
              <a:ext uri="{FF2B5EF4-FFF2-40B4-BE49-F238E27FC236}">
                <a16:creationId xmlns:a16="http://schemas.microsoft.com/office/drawing/2014/main" id="{7BF7E1EF-0AB1-F3B1-F5CD-6A2AA3056193}"/>
              </a:ext>
            </a:extLst>
          </p:cNvPr>
          <p:cNvSpPr/>
          <p:nvPr userDrawn="1"/>
        </p:nvSpPr>
        <p:spPr>
          <a:xfrm>
            <a:off x="4453203" y="4082828"/>
            <a:ext cx="4105634" cy="326037"/>
          </a:xfrm>
          <a:prstGeom prst="rect">
            <a:avLst/>
          </a:prstGeom>
          <a:solidFill>
            <a:srgbClr val="005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6" name="Prostokąt 5">
            <a:extLst>
              <a:ext uri="{FF2B5EF4-FFF2-40B4-BE49-F238E27FC236}">
                <a16:creationId xmlns:a16="http://schemas.microsoft.com/office/drawing/2014/main" id="{03E2C530-5988-0861-50D8-1C7FE1662A60}"/>
              </a:ext>
            </a:extLst>
          </p:cNvPr>
          <p:cNvSpPr/>
          <p:nvPr userDrawn="1"/>
        </p:nvSpPr>
        <p:spPr>
          <a:xfrm>
            <a:off x="3222237" y="4082828"/>
            <a:ext cx="1230967" cy="3254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2" name="Title 1"/>
          <p:cNvSpPr>
            <a:spLocks noGrp="1"/>
          </p:cNvSpPr>
          <p:nvPr>
            <p:ph type="ctrTitle"/>
          </p:nvPr>
        </p:nvSpPr>
        <p:spPr>
          <a:xfrm>
            <a:off x="3633162" y="4713462"/>
            <a:ext cx="7389421" cy="1197862"/>
          </a:xfrm>
        </p:spPr>
        <p:txBody>
          <a:bodyPr anchor="t" anchorCtr="0">
            <a:normAutofit/>
          </a:bodyPr>
          <a:lstStyle>
            <a:lvl1pPr algn="l">
              <a:lnSpc>
                <a:spcPts val="3175"/>
              </a:lnSpc>
              <a:defRPr sz="2540"/>
            </a:lvl1pPr>
          </a:lstStyle>
          <a:p>
            <a:r>
              <a:rPr lang="pl-PL"/>
              <a:t>Kliknij, aby edytować styl</a:t>
            </a:r>
            <a:endParaRPr lang="en-US" dirty="0"/>
          </a:p>
        </p:txBody>
      </p:sp>
    </p:spTree>
    <p:extLst>
      <p:ext uri="{BB962C8B-B14F-4D97-AF65-F5344CB8AC3E}">
        <p14:creationId xmlns:p14="http://schemas.microsoft.com/office/powerpoint/2010/main" val="920591144"/>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Slajd - tytuł + zawartość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2913288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Slajd - tytuł + 2 elementy zawartości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69852" y="1796072"/>
            <a:ext cx="4720891" cy="4245627"/>
          </a:xfrm>
        </p:spPr>
        <p:txBody>
          <a:bodyPr/>
          <a:lstStyle/>
          <a:p>
            <a:pPr lvl="0"/>
            <a:r>
              <a:rPr lang="pl-PL"/>
              <a:t>Kliknij, aby edytować style wzorca tekstu</a:t>
            </a:r>
          </a:p>
          <a:p>
            <a:pPr lvl="1"/>
            <a:r>
              <a:rPr lang="pl-PL"/>
              <a:t>Drugi poziom</a:t>
            </a:r>
          </a:p>
          <a:p>
            <a:pPr lvl="2"/>
            <a:r>
              <a:rPr lang="pl-PL"/>
              <a:t>Trzeci poziom</a:t>
            </a:r>
          </a:p>
        </p:txBody>
      </p:sp>
      <p:sp>
        <p:nvSpPr>
          <p:cNvPr id="4" name="Content Placeholder 3"/>
          <p:cNvSpPr>
            <a:spLocks noGrp="1"/>
          </p:cNvSpPr>
          <p:nvPr>
            <p:ph sz="half" idx="2"/>
          </p:nvPr>
        </p:nvSpPr>
        <p:spPr>
          <a:xfrm>
            <a:off x="6301255" y="1795869"/>
            <a:ext cx="4720891" cy="424581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3940237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lajd - tytuł + zdjęcie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6095999" y="816316"/>
            <a:ext cx="4926147" cy="979757"/>
          </a:xfrm>
        </p:spPr>
        <p:txBody>
          <a:bodyPr/>
          <a:lstStyle/>
          <a:p>
            <a:r>
              <a:rPr lang="pl-PL"/>
              <a:t>Kliknij, aby edytować styl</a:t>
            </a:r>
            <a:endParaRPr lang="en-US" dirty="0"/>
          </a:p>
        </p:txBody>
      </p:sp>
      <p:sp>
        <p:nvSpPr>
          <p:cNvPr id="3" name="Content Placeholder 2"/>
          <p:cNvSpPr>
            <a:spLocks noGrp="1"/>
          </p:cNvSpPr>
          <p:nvPr>
            <p:ph sz="half" idx="1"/>
          </p:nvPr>
        </p:nvSpPr>
        <p:spPr>
          <a:xfrm>
            <a:off x="6096000" y="1796072"/>
            <a:ext cx="4926582" cy="4245613"/>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7" name="Symbol zastępczy obrazu 6">
            <a:extLst>
              <a:ext uri="{FF2B5EF4-FFF2-40B4-BE49-F238E27FC236}">
                <a16:creationId xmlns:a16="http://schemas.microsoft.com/office/drawing/2014/main" id="{E681B9F9-7BA5-2D43-A1BD-8AF5D0250636}"/>
              </a:ext>
            </a:extLst>
          </p:cNvPr>
          <p:cNvSpPr>
            <a:spLocks noGrp="1"/>
          </p:cNvSpPr>
          <p:nvPr>
            <p:ph type="pic" sz="quarter" idx="11"/>
          </p:nvPr>
        </p:nvSpPr>
        <p:spPr>
          <a:xfrm>
            <a:off x="0" y="816566"/>
            <a:ext cx="5685980" cy="5225119"/>
          </a:xfrm>
          <a:solidFill>
            <a:schemeClr val="bg1">
              <a:lumMod val="95000"/>
            </a:schemeClr>
          </a:solidFill>
        </p:spPr>
        <p:txBody>
          <a:bodyPr anchor="ctr" anchorCtr="0"/>
          <a:lstStyle>
            <a:lvl1pPr algn="ctr">
              <a:buFont typeface="Arial" panose="020B0604020202020204" pitchFamily="34" charset="0"/>
              <a:buNone/>
              <a:defRPr sz="907"/>
            </a:lvl1pPr>
          </a:lstStyle>
          <a:p>
            <a:r>
              <a:rPr lang="pl-PL"/>
              <a:t>Kliknij ikonę, aby dodać obraz</a:t>
            </a:r>
            <a:endParaRPr lang="pl-PL" dirty="0"/>
          </a:p>
        </p:txBody>
      </p:sp>
    </p:spTree>
    <p:extLst>
      <p:ext uri="{BB962C8B-B14F-4D97-AF65-F5344CB8AC3E}">
        <p14:creationId xmlns:p14="http://schemas.microsoft.com/office/powerpoint/2010/main" val="364965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1_Slajd - tytuł + zawartość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630E28BA-19A4-6182-CE10-65107EDF6B75}"/>
              </a:ext>
            </a:extLst>
          </p:cNvPr>
          <p:cNvSpPr/>
          <p:nvPr userDrawn="1"/>
        </p:nvSpPr>
        <p:spPr>
          <a:xfrm>
            <a:off x="9790199" y="6695263"/>
            <a:ext cx="1232383" cy="162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Tree>
    <p:extLst>
      <p:ext uri="{BB962C8B-B14F-4D97-AF65-F5344CB8AC3E}">
        <p14:creationId xmlns:p14="http://schemas.microsoft.com/office/powerpoint/2010/main" val="934554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EEB6572-F9A0-FF73-A7AB-08997E6E2928}"/>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561B7EFD-6AC1-F4F7-6109-E962287DE664}"/>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D2458F7E-4F70-4D2B-AE88-8F24F6FA67A5}"/>
              </a:ext>
            </a:extLst>
          </p:cNvPr>
          <p:cNvSpPr>
            <a:spLocks noGrp="1"/>
          </p:cNvSpPr>
          <p:nvPr>
            <p:ph type="dt" sz="half" idx="10"/>
          </p:nvPr>
        </p:nvSpPr>
        <p:spPr/>
        <p:txBody>
          <a:bodyPr/>
          <a:lstStyle/>
          <a:p>
            <a:fld id="{39A24BD0-A9F8-40C0-86E1-C8F5B56CB711}" type="datetimeFigureOut">
              <a:rPr lang="pl-PL" smtClean="0"/>
              <a:t>23.10.2023</a:t>
            </a:fld>
            <a:endParaRPr lang="pl-PL"/>
          </a:p>
        </p:txBody>
      </p:sp>
      <p:sp>
        <p:nvSpPr>
          <p:cNvPr id="5" name="Symbol zastępczy stopki 4">
            <a:extLst>
              <a:ext uri="{FF2B5EF4-FFF2-40B4-BE49-F238E27FC236}">
                <a16:creationId xmlns:a16="http://schemas.microsoft.com/office/drawing/2014/main" id="{1AE4A75D-E4E8-6817-F2C2-7933BA85DFF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41C9166F-7722-6B3E-6763-CDBE37C9D660}"/>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30005808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Obj" preserve="1">
  <p:cSld name="1_Slajd - tytuł + 2 elementy zawartości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69852" y="1796072"/>
            <a:ext cx="4720891" cy="4245627"/>
          </a:xfrm>
        </p:spPr>
        <p:txBody>
          <a:bodyPr/>
          <a:lstStyle/>
          <a:p>
            <a:pPr lvl="0"/>
            <a:r>
              <a:rPr lang="pl-PL" dirty="0"/>
              <a:t>Kliknij, aby edytować style wzorca tekstu</a:t>
            </a:r>
          </a:p>
          <a:p>
            <a:pPr lvl="1"/>
            <a:r>
              <a:rPr lang="pl-PL" dirty="0"/>
              <a:t>Drugi poziom</a:t>
            </a:r>
          </a:p>
          <a:p>
            <a:pPr lvl="2"/>
            <a:r>
              <a:rPr lang="pl-PL" dirty="0"/>
              <a:t>Trzeci poziom</a:t>
            </a:r>
          </a:p>
        </p:txBody>
      </p:sp>
      <p:sp>
        <p:nvSpPr>
          <p:cNvPr id="4" name="Content Placeholder 3"/>
          <p:cNvSpPr>
            <a:spLocks noGrp="1"/>
          </p:cNvSpPr>
          <p:nvPr>
            <p:ph sz="half" idx="2"/>
          </p:nvPr>
        </p:nvSpPr>
        <p:spPr>
          <a:xfrm>
            <a:off x="6301255" y="1795869"/>
            <a:ext cx="4720891" cy="424581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A72189C-757E-47DF-313E-E0F36399C09C}"/>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E363107C-97A9-9A5D-A2A2-E6ABB7ED4C62}"/>
              </a:ext>
            </a:extLst>
          </p:cNvPr>
          <p:cNvSpPr/>
          <p:nvPr userDrawn="1"/>
        </p:nvSpPr>
        <p:spPr>
          <a:xfrm>
            <a:off x="9790199" y="6695263"/>
            <a:ext cx="1232383" cy="162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Tree>
    <p:extLst>
      <p:ext uri="{BB962C8B-B14F-4D97-AF65-F5344CB8AC3E}">
        <p14:creationId xmlns:p14="http://schemas.microsoft.com/office/powerpoint/2010/main" val="35984522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lajd końcowy">
    <p:spTree>
      <p:nvGrpSpPr>
        <p:cNvPr id="1" name=""/>
        <p:cNvGrpSpPr/>
        <p:nvPr/>
      </p:nvGrpSpPr>
      <p:grpSpPr>
        <a:xfrm>
          <a:off x="0" y="0"/>
          <a:ext cx="0" cy="0"/>
          <a:chOff x="0" y="0"/>
          <a:chExt cx="0" cy="0"/>
        </a:xfrm>
      </p:grpSpPr>
      <p:sp>
        <p:nvSpPr>
          <p:cNvPr id="12" name="Prostokąt 11">
            <a:extLst>
              <a:ext uri="{FF2B5EF4-FFF2-40B4-BE49-F238E27FC236}">
                <a16:creationId xmlns:a16="http://schemas.microsoft.com/office/drawing/2014/main" id="{F8E39A3A-22D6-B8ED-2F58-16F69704FFAA}"/>
              </a:ext>
            </a:extLst>
          </p:cNvPr>
          <p:cNvSpPr/>
          <p:nvPr userDrawn="1"/>
        </p:nvSpPr>
        <p:spPr>
          <a:xfrm>
            <a:off x="2811311" y="4082829"/>
            <a:ext cx="9380690" cy="16325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11" name="Symbol zastępczy obrazu 10">
            <a:extLst>
              <a:ext uri="{FF2B5EF4-FFF2-40B4-BE49-F238E27FC236}">
                <a16:creationId xmlns:a16="http://schemas.microsoft.com/office/drawing/2014/main" id="{A760FD32-D539-3290-0E5F-1B5EF08EB2F0}"/>
              </a:ext>
            </a:extLst>
          </p:cNvPr>
          <p:cNvSpPr>
            <a:spLocks noGrp="1"/>
          </p:cNvSpPr>
          <p:nvPr>
            <p:ph type="pic" sz="quarter" idx="10"/>
          </p:nvPr>
        </p:nvSpPr>
        <p:spPr>
          <a:xfrm>
            <a:off x="1169419" y="0"/>
            <a:ext cx="9853164" cy="4736658"/>
          </a:xfrm>
          <a:custGeom>
            <a:avLst/>
            <a:gdLst>
              <a:gd name="connsiteX0" fmla="*/ 0 w 8640763"/>
              <a:gd name="connsiteY0" fmla="*/ 0 h 5221288"/>
              <a:gd name="connsiteX1" fmla="*/ 8640763 w 8640763"/>
              <a:gd name="connsiteY1" fmla="*/ 0 h 5221288"/>
              <a:gd name="connsiteX2" fmla="*/ 8640763 w 8640763"/>
              <a:gd name="connsiteY2" fmla="*/ 4500563 h 5221288"/>
              <a:gd name="connsiteX3" fmla="*/ 1439863 w 8640763"/>
              <a:gd name="connsiteY3" fmla="*/ 4500563 h 5221288"/>
              <a:gd name="connsiteX4" fmla="*/ 1439863 w 8640763"/>
              <a:gd name="connsiteY4" fmla="*/ 5221288 h 5221288"/>
              <a:gd name="connsiteX5" fmla="*/ 0 w 8640763"/>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0763" h="5221288">
                <a:moveTo>
                  <a:pt x="0" y="0"/>
                </a:moveTo>
                <a:lnTo>
                  <a:pt x="8640763" y="0"/>
                </a:lnTo>
                <a:lnTo>
                  <a:pt x="8640763" y="4500563"/>
                </a:lnTo>
                <a:lnTo>
                  <a:pt x="1439863" y="4500563"/>
                </a:lnTo>
                <a:lnTo>
                  <a:pt x="1439863"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907"/>
            </a:lvl1pPr>
          </a:lstStyle>
          <a:p>
            <a:r>
              <a:rPr lang="pl-PL"/>
              <a:t>Kliknij ikonę, aby dodać obraz</a:t>
            </a:r>
            <a:endParaRPr lang="pl-PL" dirty="0"/>
          </a:p>
        </p:txBody>
      </p:sp>
      <p:pic>
        <p:nvPicPr>
          <p:cNvPr id="7" name="Obraz 6" descr="Obraz zawierający tekst&#10;&#10;Opis wygenerowany automatycznie">
            <a:extLst>
              <a:ext uri="{FF2B5EF4-FFF2-40B4-BE49-F238E27FC236}">
                <a16:creationId xmlns:a16="http://schemas.microsoft.com/office/drawing/2014/main" id="{3B4B8A84-3D08-244B-BF5B-6E361D1A74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3121" y="4082829"/>
            <a:ext cx="4514751" cy="653253"/>
          </a:xfrm>
          <a:prstGeom prst="rect">
            <a:avLst/>
          </a:prstGeom>
        </p:spPr>
      </p:pic>
      <p:sp>
        <p:nvSpPr>
          <p:cNvPr id="2" name="Tytuł 1">
            <a:extLst>
              <a:ext uri="{FF2B5EF4-FFF2-40B4-BE49-F238E27FC236}">
                <a16:creationId xmlns:a16="http://schemas.microsoft.com/office/drawing/2014/main" id="{C3C397EF-E780-3941-A190-8FF660EE9016}"/>
              </a:ext>
            </a:extLst>
          </p:cNvPr>
          <p:cNvSpPr>
            <a:spLocks noGrp="1"/>
          </p:cNvSpPr>
          <p:nvPr>
            <p:ph type="title"/>
          </p:nvPr>
        </p:nvSpPr>
        <p:spPr>
          <a:xfrm>
            <a:off x="3222237" y="5074439"/>
            <a:ext cx="8620386" cy="640082"/>
          </a:xfrm>
        </p:spPr>
        <p:txBody>
          <a:bodyPr/>
          <a:lstStyle/>
          <a:p>
            <a:r>
              <a:rPr lang="pl-PL"/>
              <a:t>Kliknij, aby edytować styl</a:t>
            </a:r>
            <a:endParaRPr lang="pl-PL" dirty="0"/>
          </a:p>
        </p:txBody>
      </p:sp>
      <p:pic>
        <p:nvPicPr>
          <p:cNvPr id="8" name="Obraz 7" descr="znak Funduszy Europejskich">
            <a:extLst>
              <a:ext uri="{FF2B5EF4-FFF2-40B4-BE49-F238E27FC236}">
                <a16:creationId xmlns:a16="http://schemas.microsoft.com/office/drawing/2014/main" id="{BFD80FA4-66E0-3049-A92A-085F431CEB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3127" y="5779698"/>
            <a:ext cx="1848740" cy="861090"/>
          </a:xfrm>
          <a:prstGeom prst="rect">
            <a:avLst/>
          </a:prstGeom>
        </p:spPr>
      </p:pic>
      <p:pic>
        <p:nvPicPr>
          <p:cNvPr id="9" name="Obraz 8" descr="flaga Unii Europejskie z dopiskiem dofinansowane przez Unię Europejską">
            <a:extLst>
              <a:ext uri="{FF2B5EF4-FFF2-40B4-BE49-F238E27FC236}">
                <a16:creationId xmlns:a16="http://schemas.microsoft.com/office/drawing/2014/main" id="{695F0183-048A-AF46-A850-8C265BFACC2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92348" y="5779698"/>
            <a:ext cx="3002864" cy="861090"/>
          </a:xfrm>
          <a:prstGeom prst="rect">
            <a:avLst/>
          </a:prstGeom>
        </p:spPr>
      </p:pic>
      <p:pic>
        <p:nvPicPr>
          <p:cNvPr id="10" name="Obraz 9" descr="barwy RP">
            <a:extLst>
              <a:ext uri="{FF2B5EF4-FFF2-40B4-BE49-F238E27FC236}">
                <a16:creationId xmlns:a16="http://schemas.microsoft.com/office/drawing/2014/main" id="{875F5C9C-57CB-134D-A405-3BC05A23D85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45088" y="5779092"/>
            <a:ext cx="2554038" cy="862304"/>
          </a:xfrm>
          <a:prstGeom prst="rect">
            <a:avLst/>
          </a:prstGeom>
        </p:spPr>
      </p:pic>
    </p:spTree>
    <p:extLst>
      <p:ext uri="{BB962C8B-B14F-4D97-AF65-F5344CB8AC3E}">
        <p14:creationId xmlns:p14="http://schemas.microsoft.com/office/powerpoint/2010/main" val="741277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AAF2CC3-326C-3C2C-A3F0-6D6CBE5E1535}"/>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4A1C514E-7AA1-4864-4C54-D288D7C815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D523B5B8-8A8A-3937-12C1-0C24E18242FA}"/>
              </a:ext>
            </a:extLst>
          </p:cNvPr>
          <p:cNvSpPr>
            <a:spLocks noGrp="1"/>
          </p:cNvSpPr>
          <p:nvPr>
            <p:ph type="dt" sz="half" idx="10"/>
          </p:nvPr>
        </p:nvSpPr>
        <p:spPr/>
        <p:txBody>
          <a:bodyPr/>
          <a:lstStyle/>
          <a:p>
            <a:fld id="{39A24BD0-A9F8-40C0-86E1-C8F5B56CB711}" type="datetimeFigureOut">
              <a:rPr lang="pl-PL" smtClean="0"/>
              <a:t>23.10.2023</a:t>
            </a:fld>
            <a:endParaRPr lang="pl-PL"/>
          </a:p>
        </p:txBody>
      </p:sp>
      <p:sp>
        <p:nvSpPr>
          <p:cNvPr id="5" name="Symbol zastępczy stopki 4">
            <a:extLst>
              <a:ext uri="{FF2B5EF4-FFF2-40B4-BE49-F238E27FC236}">
                <a16:creationId xmlns:a16="http://schemas.microsoft.com/office/drawing/2014/main" id="{37E4E188-692B-C907-97B8-D95073C1712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3BA15346-0550-B861-5EE1-33EB37B0F0B7}"/>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3090148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4F37F1-62C6-51F3-75AD-C84592B327C5}"/>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CEB74071-5E12-8F9B-F2CA-A72FCA6888F9}"/>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93BD937C-A01F-1EAE-35F9-1D588FC4A499}"/>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67F3F83D-F840-124D-041B-2745CDDDBB23}"/>
              </a:ext>
            </a:extLst>
          </p:cNvPr>
          <p:cNvSpPr>
            <a:spLocks noGrp="1"/>
          </p:cNvSpPr>
          <p:nvPr>
            <p:ph type="dt" sz="half" idx="10"/>
          </p:nvPr>
        </p:nvSpPr>
        <p:spPr/>
        <p:txBody>
          <a:bodyPr/>
          <a:lstStyle/>
          <a:p>
            <a:fld id="{39A24BD0-A9F8-40C0-86E1-C8F5B56CB711}" type="datetimeFigureOut">
              <a:rPr lang="pl-PL" smtClean="0"/>
              <a:t>23.10.2023</a:t>
            </a:fld>
            <a:endParaRPr lang="pl-PL"/>
          </a:p>
        </p:txBody>
      </p:sp>
      <p:sp>
        <p:nvSpPr>
          <p:cNvPr id="6" name="Symbol zastępczy stopki 5">
            <a:extLst>
              <a:ext uri="{FF2B5EF4-FFF2-40B4-BE49-F238E27FC236}">
                <a16:creationId xmlns:a16="http://schemas.microsoft.com/office/drawing/2014/main" id="{8CEFBCD0-CBEC-EAE2-32AF-2D014883C71F}"/>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4B358BF6-DB1F-AD4F-55E2-073A0829B361}"/>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1273931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ACE2C57-6508-E7A6-1A45-D8AB5FB7B71D}"/>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0CFC0062-2217-53EF-0A09-5CE50CA722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9A555B19-AF3E-57E1-74B5-DBFC47F8B3B1}"/>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8A48DAFA-7115-99EA-3B50-EE5F8CA044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732E0708-B86F-F655-ECDB-2E739D37A892}"/>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A8B89426-B8E8-EB5C-0C9A-94DB60608089}"/>
              </a:ext>
            </a:extLst>
          </p:cNvPr>
          <p:cNvSpPr>
            <a:spLocks noGrp="1"/>
          </p:cNvSpPr>
          <p:nvPr>
            <p:ph type="dt" sz="half" idx="10"/>
          </p:nvPr>
        </p:nvSpPr>
        <p:spPr/>
        <p:txBody>
          <a:bodyPr/>
          <a:lstStyle/>
          <a:p>
            <a:fld id="{39A24BD0-A9F8-40C0-86E1-C8F5B56CB711}" type="datetimeFigureOut">
              <a:rPr lang="pl-PL" smtClean="0"/>
              <a:t>23.10.2023</a:t>
            </a:fld>
            <a:endParaRPr lang="pl-PL"/>
          </a:p>
        </p:txBody>
      </p:sp>
      <p:sp>
        <p:nvSpPr>
          <p:cNvPr id="8" name="Symbol zastępczy stopki 7">
            <a:extLst>
              <a:ext uri="{FF2B5EF4-FFF2-40B4-BE49-F238E27FC236}">
                <a16:creationId xmlns:a16="http://schemas.microsoft.com/office/drawing/2014/main" id="{43A7A712-5D66-6FD9-59B2-07F72A00A511}"/>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2AB34FFA-B2DC-C6D5-E083-771F241B7731}"/>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1780716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9F34AF3-1A04-F971-5570-4736D863F06F}"/>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8FF8DCC0-D770-7117-09BA-22AA263A6FEF}"/>
              </a:ext>
            </a:extLst>
          </p:cNvPr>
          <p:cNvSpPr>
            <a:spLocks noGrp="1"/>
          </p:cNvSpPr>
          <p:nvPr>
            <p:ph type="dt" sz="half" idx="10"/>
          </p:nvPr>
        </p:nvSpPr>
        <p:spPr/>
        <p:txBody>
          <a:bodyPr/>
          <a:lstStyle/>
          <a:p>
            <a:fld id="{39A24BD0-A9F8-40C0-86E1-C8F5B56CB711}" type="datetimeFigureOut">
              <a:rPr lang="pl-PL" smtClean="0"/>
              <a:t>23.10.2023</a:t>
            </a:fld>
            <a:endParaRPr lang="pl-PL"/>
          </a:p>
        </p:txBody>
      </p:sp>
      <p:sp>
        <p:nvSpPr>
          <p:cNvPr id="4" name="Symbol zastępczy stopki 3">
            <a:extLst>
              <a:ext uri="{FF2B5EF4-FFF2-40B4-BE49-F238E27FC236}">
                <a16:creationId xmlns:a16="http://schemas.microsoft.com/office/drawing/2014/main" id="{CE35B751-A797-0C2A-655C-A7907F4AC3D1}"/>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31B3C258-EF29-97E4-D1B5-2F6C0C26E428}"/>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1226904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FD6BFF07-99B5-4F59-98DB-8844CB2B0DCE}"/>
              </a:ext>
            </a:extLst>
          </p:cNvPr>
          <p:cNvSpPr>
            <a:spLocks noGrp="1"/>
          </p:cNvSpPr>
          <p:nvPr>
            <p:ph type="dt" sz="half" idx="10"/>
          </p:nvPr>
        </p:nvSpPr>
        <p:spPr/>
        <p:txBody>
          <a:bodyPr/>
          <a:lstStyle/>
          <a:p>
            <a:fld id="{39A24BD0-A9F8-40C0-86E1-C8F5B56CB711}" type="datetimeFigureOut">
              <a:rPr lang="pl-PL" smtClean="0"/>
              <a:t>23.10.2023</a:t>
            </a:fld>
            <a:endParaRPr lang="pl-PL"/>
          </a:p>
        </p:txBody>
      </p:sp>
      <p:sp>
        <p:nvSpPr>
          <p:cNvPr id="3" name="Symbol zastępczy stopki 2">
            <a:extLst>
              <a:ext uri="{FF2B5EF4-FFF2-40B4-BE49-F238E27FC236}">
                <a16:creationId xmlns:a16="http://schemas.microsoft.com/office/drawing/2014/main" id="{D2F79976-E84C-4F28-A83C-95C5A361C96C}"/>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F8522A4D-CC0B-86B0-FDCE-9DCAB50A31E9}"/>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2567887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3211A4D-0956-0AD1-2047-BC933A2E87C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787CAD9D-5FE6-9996-C7C7-F0379542A1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5CC9FD75-4D57-5A30-F781-6661168328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F5E214B4-1DFB-EF71-E7D7-301DA1B7C02E}"/>
              </a:ext>
            </a:extLst>
          </p:cNvPr>
          <p:cNvSpPr>
            <a:spLocks noGrp="1"/>
          </p:cNvSpPr>
          <p:nvPr>
            <p:ph type="dt" sz="half" idx="10"/>
          </p:nvPr>
        </p:nvSpPr>
        <p:spPr/>
        <p:txBody>
          <a:bodyPr/>
          <a:lstStyle/>
          <a:p>
            <a:fld id="{39A24BD0-A9F8-40C0-86E1-C8F5B56CB711}" type="datetimeFigureOut">
              <a:rPr lang="pl-PL" smtClean="0"/>
              <a:t>23.10.2023</a:t>
            </a:fld>
            <a:endParaRPr lang="pl-PL"/>
          </a:p>
        </p:txBody>
      </p:sp>
      <p:sp>
        <p:nvSpPr>
          <p:cNvPr id="6" name="Symbol zastępczy stopki 5">
            <a:extLst>
              <a:ext uri="{FF2B5EF4-FFF2-40B4-BE49-F238E27FC236}">
                <a16:creationId xmlns:a16="http://schemas.microsoft.com/office/drawing/2014/main" id="{33C71AD1-2049-6084-6013-B459ACF42A2D}"/>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B3AB7841-212B-D6DA-7859-DA34D0B9CE31}"/>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1586309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2FEF707-7135-77F8-9892-B4B6ACEDD62D}"/>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FDC64937-6812-B9FC-EAC0-4FB84DBF82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7C0A8A7F-5846-3F3A-28D4-BA61880AAD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692F07CA-CD4D-D3A6-EF31-155402A2C667}"/>
              </a:ext>
            </a:extLst>
          </p:cNvPr>
          <p:cNvSpPr>
            <a:spLocks noGrp="1"/>
          </p:cNvSpPr>
          <p:nvPr>
            <p:ph type="dt" sz="half" idx="10"/>
          </p:nvPr>
        </p:nvSpPr>
        <p:spPr/>
        <p:txBody>
          <a:bodyPr/>
          <a:lstStyle/>
          <a:p>
            <a:fld id="{39A24BD0-A9F8-40C0-86E1-C8F5B56CB711}" type="datetimeFigureOut">
              <a:rPr lang="pl-PL" smtClean="0"/>
              <a:t>23.10.2023</a:t>
            </a:fld>
            <a:endParaRPr lang="pl-PL"/>
          </a:p>
        </p:txBody>
      </p:sp>
      <p:sp>
        <p:nvSpPr>
          <p:cNvPr id="6" name="Symbol zastępczy stopki 5">
            <a:extLst>
              <a:ext uri="{FF2B5EF4-FFF2-40B4-BE49-F238E27FC236}">
                <a16:creationId xmlns:a16="http://schemas.microsoft.com/office/drawing/2014/main" id="{2FD89124-E464-E0DD-1915-EBAA87E8B6DC}"/>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33925FFD-C763-117C-8035-DE693E64CBF9}"/>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1118001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CA73FA-925D-F348-816A-C755E4245C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7621583C-3067-6BF1-8658-6E05FA55F4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066DC769-8458-C277-31A4-CF37566738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A24BD0-A9F8-40C0-86E1-C8F5B56CB711}" type="datetimeFigureOut">
              <a:rPr lang="pl-PL" smtClean="0"/>
              <a:t>23.10.2023</a:t>
            </a:fld>
            <a:endParaRPr lang="pl-PL"/>
          </a:p>
        </p:txBody>
      </p:sp>
      <p:sp>
        <p:nvSpPr>
          <p:cNvPr id="5" name="Symbol zastępczy stopki 4">
            <a:extLst>
              <a:ext uri="{FF2B5EF4-FFF2-40B4-BE49-F238E27FC236}">
                <a16:creationId xmlns:a16="http://schemas.microsoft.com/office/drawing/2014/main" id="{DBCA8286-7B48-A409-4974-35B5E5E03C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8F3E8706-36BF-15F5-7CA7-24E92EF75B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826D8-9DAC-44AE-A9FD-0EC949CD68D6}" type="slidenum">
              <a:rPr lang="pl-PL" smtClean="0"/>
              <a:t>‹#›</a:t>
            </a:fld>
            <a:endParaRPr lang="pl-PL"/>
          </a:p>
        </p:txBody>
      </p:sp>
    </p:spTree>
    <p:extLst>
      <p:ext uri="{BB962C8B-B14F-4D97-AF65-F5344CB8AC3E}">
        <p14:creationId xmlns:p14="http://schemas.microsoft.com/office/powerpoint/2010/main" val="3293263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69419" y="816316"/>
            <a:ext cx="9852728" cy="979757"/>
          </a:xfrm>
          <a:prstGeom prst="rect">
            <a:avLst/>
          </a:prstGeom>
        </p:spPr>
        <p:txBody>
          <a:bodyPr vert="horz" lIns="0" tIns="0" rIns="0" bIns="0" rtlCol="0" anchor="t" anchorCtr="0">
            <a:normAutofit/>
          </a:bodyPr>
          <a:lstStyle/>
          <a:p>
            <a:r>
              <a:rPr lang="pl-PL" dirty="0"/>
              <a:t>Kliknij, aby edytować styl</a:t>
            </a:r>
            <a:endParaRPr lang="en-US" dirty="0"/>
          </a:p>
        </p:txBody>
      </p:sp>
      <p:sp>
        <p:nvSpPr>
          <p:cNvPr id="3" name="Text Placeholder 2"/>
          <p:cNvSpPr>
            <a:spLocks noGrp="1"/>
          </p:cNvSpPr>
          <p:nvPr>
            <p:ph type="body" idx="1"/>
          </p:nvPr>
        </p:nvSpPr>
        <p:spPr>
          <a:xfrm>
            <a:off x="1169854" y="1796072"/>
            <a:ext cx="9852729" cy="4245613"/>
          </a:xfrm>
          <a:prstGeom prst="rect">
            <a:avLst/>
          </a:prstGeom>
        </p:spPr>
        <p:txBody>
          <a:bodyPr vert="horz" lIns="0" tIns="0" rIns="0" bIns="0" rtlCol="0">
            <a:normAutofit/>
          </a:bodyPr>
          <a:lstStyle/>
          <a:p>
            <a:pPr lvl="0"/>
            <a:r>
              <a:rPr lang="pl-PL" dirty="0"/>
              <a:t>Kliknij, aby edytować style wzorca tekstu</a:t>
            </a:r>
          </a:p>
          <a:p>
            <a:pPr lvl="1"/>
            <a:r>
              <a:rPr lang="pl-PL" dirty="0"/>
              <a:t>Drugi poziom</a:t>
            </a:r>
          </a:p>
          <a:p>
            <a:pPr lvl="2"/>
            <a:r>
              <a:rPr lang="pl-PL" dirty="0"/>
              <a:t>Trzeci poziom</a:t>
            </a:r>
            <a:endParaRPr lang="en-US" dirty="0"/>
          </a:p>
        </p:txBody>
      </p:sp>
      <p:sp>
        <p:nvSpPr>
          <p:cNvPr id="10" name="Prostokąt 9">
            <a:extLst>
              <a:ext uri="{FF2B5EF4-FFF2-40B4-BE49-F238E27FC236}">
                <a16:creationId xmlns:a16="http://schemas.microsoft.com/office/drawing/2014/main" id="{617E16B8-2BD0-D12E-978E-94E428DF9717}"/>
              </a:ext>
            </a:extLst>
          </p:cNvPr>
          <p:cNvSpPr/>
          <p:nvPr userDrawn="1"/>
        </p:nvSpPr>
        <p:spPr>
          <a:xfrm>
            <a:off x="1169812" y="0"/>
            <a:ext cx="1232383" cy="1627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12" name="Prostokąt 11">
            <a:extLst>
              <a:ext uri="{FF2B5EF4-FFF2-40B4-BE49-F238E27FC236}">
                <a16:creationId xmlns:a16="http://schemas.microsoft.com/office/drawing/2014/main" id="{662915FD-1FF3-5CF3-5C57-034114B5E6A2}"/>
              </a:ext>
            </a:extLst>
          </p:cNvPr>
          <p:cNvSpPr/>
          <p:nvPr userDrawn="1"/>
        </p:nvSpPr>
        <p:spPr>
          <a:xfrm>
            <a:off x="2402195" y="0"/>
            <a:ext cx="8619951" cy="162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4" name="Symbol zastępczy numeru slajdu 3">
            <a:extLst>
              <a:ext uri="{FF2B5EF4-FFF2-40B4-BE49-F238E27FC236}">
                <a16:creationId xmlns:a16="http://schemas.microsoft.com/office/drawing/2014/main" id="{5026AD61-FC69-65FC-05E3-06AA14C89304}"/>
              </a:ext>
            </a:extLst>
          </p:cNvPr>
          <p:cNvSpPr>
            <a:spLocks noGrp="1"/>
          </p:cNvSpPr>
          <p:nvPr>
            <p:ph type="sldNum" sz="quarter" idx="4"/>
          </p:nvPr>
        </p:nvSpPr>
        <p:spPr>
          <a:xfrm>
            <a:off x="9789804" y="6368269"/>
            <a:ext cx="1231537" cy="163293"/>
          </a:xfrm>
          <a:prstGeom prst="rect">
            <a:avLst/>
          </a:prstGeom>
          <a:noFill/>
        </p:spPr>
        <p:txBody>
          <a:bodyPr vert="horz" lIns="0" tIns="72000" rIns="0" bIns="72000" rtlCol="0" anchor="ctr" anchorCtr="0"/>
          <a:lstStyle>
            <a:lvl1pPr algn="r">
              <a:defRPr sz="907">
                <a:solidFill>
                  <a:schemeClr val="tx2"/>
                </a:solidFill>
                <a:latin typeface="Open Sans" pitchFamily="2" charset="0"/>
                <a:ea typeface="Open Sans" pitchFamily="2" charset="0"/>
                <a:cs typeface="Open Sans" pitchFamily="2" charset="0"/>
              </a:defRPr>
            </a:lvl1pPr>
          </a:lstStyle>
          <a:p>
            <a:fld id="{EB4015AA-59F6-416B-87A6-8E3D940284E2}" type="slidenum">
              <a:rPr lang="pl-PL" smtClean="0"/>
              <a:pPr/>
              <a:t>‹#›</a:t>
            </a:fld>
            <a:endParaRPr lang="pl-PL" dirty="0"/>
          </a:p>
        </p:txBody>
      </p:sp>
      <p:sp>
        <p:nvSpPr>
          <p:cNvPr id="7" name="Prostokąt 6">
            <a:extLst>
              <a:ext uri="{FF2B5EF4-FFF2-40B4-BE49-F238E27FC236}">
                <a16:creationId xmlns:a16="http://schemas.microsoft.com/office/drawing/2014/main" id="{4C2A84FB-402E-BB6C-632B-D1ADD49B7D8C}"/>
              </a:ext>
            </a:extLst>
          </p:cNvPr>
          <p:cNvSpPr/>
          <p:nvPr userDrawn="1"/>
        </p:nvSpPr>
        <p:spPr>
          <a:xfrm>
            <a:off x="9790199" y="6695263"/>
            <a:ext cx="1232383" cy="162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Tree>
    <p:extLst>
      <p:ext uri="{BB962C8B-B14F-4D97-AF65-F5344CB8AC3E}">
        <p14:creationId xmlns:p14="http://schemas.microsoft.com/office/powerpoint/2010/main" val="9647779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p:txStyles>
    <p:titleStyle>
      <a:lvl1pPr algn="l" defTabSz="914406" rtl="0" eaLnBrk="1" latinLnBrk="0" hangingPunct="1">
        <a:lnSpc>
          <a:spcPts val="3266"/>
        </a:lnSpc>
        <a:spcBef>
          <a:spcPct val="0"/>
        </a:spcBef>
        <a:buNone/>
        <a:defRPr sz="2540" b="1" kern="1200">
          <a:solidFill>
            <a:schemeClr val="tx2"/>
          </a:solidFill>
          <a:latin typeface="Open Sans" pitchFamily="2" charset="0"/>
          <a:ea typeface="Open Sans" pitchFamily="2" charset="0"/>
          <a:cs typeface="Open Sans" pitchFamily="2" charset="0"/>
        </a:defRPr>
      </a:lvl1pPr>
    </p:titleStyle>
    <p:bodyStyle>
      <a:lvl1pPr marL="228602" indent="-228602" algn="l" defTabSz="914406" rtl="0" eaLnBrk="1" latinLnBrk="0" hangingPunct="1">
        <a:lnSpc>
          <a:spcPts val="2177"/>
        </a:lnSpc>
        <a:spcBef>
          <a:spcPts val="1000"/>
        </a:spcBef>
        <a:buClr>
          <a:schemeClr val="accent1"/>
        </a:buClr>
        <a:buFontTx/>
        <a:buBlip>
          <a:blip r:embed="rId12"/>
        </a:buBlip>
        <a:defRPr sz="1633" kern="1200">
          <a:solidFill>
            <a:schemeClr val="tx1"/>
          </a:solidFill>
          <a:latin typeface="Open Sans" pitchFamily="2" charset="0"/>
          <a:ea typeface="Open Sans" pitchFamily="2" charset="0"/>
          <a:cs typeface="Open Sans" pitchFamily="2" charset="0"/>
        </a:defRPr>
      </a:lvl1pPr>
      <a:lvl2pPr marL="685804" indent="-228602" algn="l" defTabSz="914406" rtl="0" eaLnBrk="1" latinLnBrk="0" hangingPunct="1">
        <a:lnSpc>
          <a:spcPts val="2177"/>
        </a:lnSpc>
        <a:spcBef>
          <a:spcPts val="500"/>
        </a:spcBef>
        <a:buFontTx/>
        <a:buBlip>
          <a:blip r:embed="rId13"/>
        </a:buBlip>
        <a:defRPr sz="1633" kern="1200">
          <a:solidFill>
            <a:schemeClr val="tx1"/>
          </a:solidFill>
          <a:latin typeface="Open Sans" pitchFamily="2" charset="0"/>
          <a:ea typeface="Open Sans" pitchFamily="2" charset="0"/>
          <a:cs typeface="Open Sans" pitchFamily="2" charset="0"/>
        </a:defRPr>
      </a:lvl2pPr>
      <a:lvl3pPr marL="1143008" indent="-228602" algn="l" defTabSz="914406" rtl="0" eaLnBrk="1" latinLnBrk="0" hangingPunct="1">
        <a:lnSpc>
          <a:spcPts val="2177"/>
        </a:lnSpc>
        <a:spcBef>
          <a:spcPts val="500"/>
        </a:spcBef>
        <a:buFontTx/>
        <a:buBlip>
          <a:blip r:embed="rId14"/>
        </a:buBlip>
        <a:defRPr sz="1633" kern="1200">
          <a:solidFill>
            <a:schemeClr val="tx1"/>
          </a:solidFill>
          <a:latin typeface="Open Sans" pitchFamily="2" charset="0"/>
          <a:ea typeface="Open Sans" pitchFamily="2" charset="0"/>
          <a:cs typeface="Open Sans" pitchFamily="2" charset="0"/>
        </a:defRPr>
      </a:lvl3pPr>
      <a:lvl4pPr marL="1600210" indent="-228602" algn="l" defTabSz="914406" rtl="0" eaLnBrk="1" latinLnBrk="0" hangingPunct="1">
        <a:lnSpc>
          <a:spcPts val="2177"/>
        </a:lnSpc>
        <a:spcBef>
          <a:spcPts val="500"/>
        </a:spcBef>
        <a:buFont typeface="Arial" panose="020B0604020202020204" pitchFamily="34" charset="0"/>
        <a:buChar char="•"/>
        <a:defRPr sz="1633" kern="1200">
          <a:solidFill>
            <a:schemeClr val="tx1"/>
          </a:solidFill>
          <a:latin typeface="Open Sans" pitchFamily="2" charset="0"/>
          <a:ea typeface="Open Sans" pitchFamily="2" charset="0"/>
          <a:cs typeface="Open Sans" pitchFamily="2" charset="0"/>
        </a:defRPr>
      </a:lvl4pPr>
      <a:lvl5pPr marL="2057413" indent="-228602" algn="l" defTabSz="914406" rtl="0" eaLnBrk="1" latinLnBrk="0" hangingPunct="1">
        <a:lnSpc>
          <a:spcPts val="2177"/>
        </a:lnSpc>
        <a:spcBef>
          <a:spcPts val="500"/>
        </a:spcBef>
        <a:buFont typeface="Arial" panose="020B0604020202020204" pitchFamily="34" charset="0"/>
        <a:buChar char="•"/>
        <a:defRPr sz="1633" kern="1200">
          <a:solidFill>
            <a:schemeClr val="tx1"/>
          </a:solidFill>
          <a:latin typeface="Open Sans" pitchFamily="2" charset="0"/>
          <a:ea typeface="Open Sans" pitchFamily="2" charset="0"/>
          <a:cs typeface="Open Sans" pitchFamily="2" charset="0"/>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3"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9"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8"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3">
          <p15:clr>
            <a:srgbClr val="F26B43"/>
          </p15:clr>
        </p15:guide>
        <p15:guide id="2" pos="419">
          <p15:clr>
            <a:srgbClr val="F26B43"/>
          </p15:clr>
        </p15:guide>
        <p15:guide id="3" pos="646">
          <p15:clr>
            <a:srgbClr val="F26B43"/>
          </p15:clr>
        </p15:guide>
        <p15:guide id="4" pos="873">
          <p15:clr>
            <a:srgbClr val="F26B43"/>
          </p15:clr>
        </p15:guide>
        <p15:guide id="5" pos="1100">
          <p15:clr>
            <a:srgbClr val="F26B43"/>
          </p15:clr>
        </p15:guide>
        <p15:guide id="6" pos="1327">
          <p15:clr>
            <a:srgbClr val="F26B43"/>
          </p15:clr>
        </p15:guide>
        <p15:guide id="7" pos="1553">
          <p15:clr>
            <a:srgbClr val="F26B43"/>
          </p15:clr>
        </p15:guide>
        <p15:guide id="8" pos="1780">
          <p15:clr>
            <a:srgbClr val="F26B43"/>
          </p15:clr>
        </p15:guide>
        <p15:guide id="9" pos="2007">
          <p15:clr>
            <a:srgbClr val="F26B43"/>
          </p15:clr>
        </p15:guide>
        <p15:guide id="10" pos="2234">
          <p15:clr>
            <a:srgbClr val="F26B43"/>
          </p15:clr>
        </p15:guide>
        <p15:guide id="11" pos="2460">
          <p15:clr>
            <a:srgbClr val="F26B43"/>
          </p15:clr>
        </p15:guide>
        <p15:guide id="12" pos="2687">
          <p15:clr>
            <a:srgbClr val="F26B43"/>
          </p15:clr>
        </p15:guide>
        <p15:guide id="13" pos="2914">
          <p15:clr>
            <a:srgbClr val="F26B43"/>
          </p15:clr>
        </p15:guide>
        <p15:guide id="14" pos="3141">
          <p15:clr>
            <a:srgbClr val="F26B43"/>
          </p15:clr>
        </p15:guide>
        <p15:guide id="15" pos="3368">
          <p15:clr>
            <a:srgbClr val="F26B43"/>
          </p15:clr>
        </p15:guide>
        <p15:guide id="16" pos="3594">
          <p15:clr>
            <a:srgbClr val="F26B43"/>
          </p15:clr>
        </p15:guide>
        <p15:guide id="17" pos="3821">
          <p15:clr>
            <a:srgbClr val="F26B43"/>
          </p15:clr>
        </p15:guide>
        <p15:guide id="18" pos="4048">
          <p15:clr>
            <a:srgbClr val="F26B43"/>
          </p15:clr>
        </p15:guide>
        <p15:guide id="19" pos="4275">
          <p15:clr>
            <a:srgbClr val="F26B43"/>
          </p15:clr>
        </p15:guide>
        <p15:guide id="20" pos="4501">
          <p15:clr>
            <a:srgbClr val="F26B43"/>
          </p15:clr>
        </p15:guide>
        <p15:guide id="21" pos="4728">
          <p15:clr>
            <a:srgbClr val="F26B43"/>
          </p15:clr>
        </p15:guide>
        <p15:guide id="22" pos="4955">
          <p15:clr>
            <a:srgbClr val="F26B43"/>
          </p15:clr>
        </p15:guide>
        <p15:guide id="23" pos="5182">
          <p15:clr>
            <a:srgbClr val="F26B43"/>
          </p15:clr>
        </p15:guide>
        <p15:guide id="24" pos="5408">
          <p15:clr>
            <a:srgbClr val="F26B43"/>
          </p15:clr>
        </p15:guide>
        <p15:guide id="25" pos="5635">
          <p15:clr>
            <a:srgbClr val="F26B43"/>
          </p15:clr>
        </p15:guide>
        <p15:guide id="26" pos="5862">
          <p15:clr>
            <a:srgbClr val="F26B43"/>
          </p15:clr>
        </p15:guide>
        <p15:guide id="27" pos="6089">
          <p15:clr>
            <a:srgbClr val="F26B43"/>
          </p15:clr>
        </p15:guide>
        <p15:guide id="28" pos="6316">
          <p15:clr>
            <a:srgbClr val="F26B43"/>
          </p15:clr>
        </p15:guide>
        <p15:guide id="29" pos="6542">
          <p15:clr>
            <a:srgbClr val="F26B43"/>
          </p15:clr>
        </p15:guide>
        <p15:guide id="30" orient="horz" pos="113">
          <p15:clr>
            <a:srgbClr val="F26B43"/>
          </p15:clr>
        </p15:guide>
        <p15:guide id="31" orient="horz" pos="340">
          <p15:clr>
            <a:srgbClr val="F26B43"/>
          </p15:clr>
        </p15:guide>
        <p15:guide id="32" orient="horz" pos="567">
          <p15:clr>
            <a:srgbClr val="F26B43"/>
          </p15:clr>
        </p15:guide>
        <p15:guide id="33" orient="horz" pos="794">
          <p15:clr>
            <a:srgbClr val="F26B43"/>
          </p15:clr>
        </p15:guide>
        <p15:guide id="34" orient="horz" pos="1020">
          <p15:clr>
            <a:srgbClr val="F26B43"/>
          </p15:clr>
        </p15:guide>
        <p15:guide id="35" orient="horz" pos="1247">
          <p15:clr>
            <a:srgbClr val="F26B43"/>
          </p15:clr>
        </p15:guide>
        <p15:guide id="36" orient="horz" pos="1474">
          <p15:clr>
            <a:srgbClr val="F26B43"/>
          </p15:clr>
        </p15:guide>
        <p15:guide id="37" orient="horz" pos="1701">
          <p15:clr>
            <a:srgbClr val="F26B43"/>
          </p15:clr>
        </p15:guide>
        <p15:guide id="38" orient="horz" pos="1927">
          <p15:clr>
            <a:srgbClr val="F26B43"/>
          </p15:clr>
        </p15:guide>
        <p15:guide id="39" orient="horz" pos="2154">
          <p15:clr>
            <a:srgbClr val="F26B43"/>
          </p15:clr>
        </p15:guide>
        <p15:guide id="40" orient="horz" pos="2381">
          <p15:clr>
            <a:srgbClr val="F26B43"/>
          </p15:clr>
        </p15:guide>
        <p15:guide id="41" orient="horz" pos="2608">
          <p15:clr>
            <a:srgbClr val="F26B43"/>
          </p15:clr>
        </p15:guide>
        <p15:guide id="42" orient="horz" pos="2835">
          <p15:clr>
            <a:srgbClr val="F26B43"/>
          </p15:clr>
        </p15:guide>
        <p15:guide id="43" orient="horz" pos="3061">
          <p15:clr>
            <a:srgbClr val="F26B43"/>
          </p15:clr>
        </p15:guide>
        <p15:guide id="44" orient="horz" pos="3288">
          <p15:clr>
            <a:srgbClr val="F26B43"/>
          </p15:clr>
        </p15:guide>
        <p15:guide id="45" orient="horz" pos="3515">
          <p15:clr>
            <a:srgbClr val="F26B43"/>
          </p15:clr>
        </p15:guide>
        <p15:guide id="46" orient="horz" pos="3742">
          <p15:clr>
            <a:srgbClr val="F26B43"/>
          </p15:clr>
        </p15:guide>
        <p15:guide id="47" orient="horz" pos="3968">
          <p15:clr>
            <a:srgbClr val="F26B43"/>
          </p15:clr>
        </p15:guide>
        <p15:guide id="48" orient="horz" pos="4195">
          <p15:clr>
            <a:srgbClr val="F26B43"/>
          </p15:clr>
        </p15:guide>
        <p15:guide id="49" orient="horz" pos="4422">
          <p15:clr>
            <a:srgbClr val="F26B43"/>
          </p15:clr>
        </p15:guide>
        <p15:guide id="50" orient="horz" pos="464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16.xml"/><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8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8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A19CEE1-EAAB-78B2-6DF8-CFB63DDE898C}"/>
              </a:ext>
            </a:extLst>
          </p:cNvPr>
          <p:cNvSpPr>
            <a:spLocks noGrp="1"/>
          </p:cNvSpPr>
          <p:nvPr>
            <p:ph type="title"/>
          </p:nvPr>
        </p:nvSpPr>
        <p:spPr/>
        <p:txBody>
          <a:bodyPr/>
          <a:lstStyle/>
          <a:p>
            <a:r>
              <a:rPr lang="pl-PL" dirty="0"/>
              <a:t>Fundusze Europejskie dla Lubelskiego 2021-2027 </a:t>
            </a:r>
          </a:p>
        </p:txBody>
      </p:sp>
      <p:pic>
        <p:nvPicPr>
          <p:cNvPr id="13" name="Symbol zastępczy zawartości 12" descr="Obraz zawierający tekst">
            <a:extLst>
              <a:ext uri="{FF2B5EF4-FFF2-40B4-BE49-F238E27FC236}">
                <a16:creationId xmlns:a16="http://schemas.microsoft.com/office/drawing/2014/main" id="{8B01C536-3002-9D35-1F89-AE81609CFE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028"/>
            <a:ext cx="12192000" cy="6845972"/>
          </a:xfrm>
        </p:spPr>
      </p:pic>
    </p:spTree>
    <p:extLst>
      <p:ext uri="{BB962C8B-B14F-4D97-AF65-F5344CB8AC3E}">
        <p14:creationId xmlns:p14="http://schemas.microsoft.com/office/powerpoint/2010/main" val="2732001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descr="ZASADY NABORU PROJEKTÓW&#10;">
            <a:extLst>
              <a:ext uri="{FF2B5EF4-FFF2-40B4-BE49-F238E27FC236}">
                <a16:creationId xmlns:a16="http://schemas.microsoft.com/office/drawing/2014/main" id="{5963667F-1751-DA36-D17A-9631EEDEE6AB}"/>
              </a:ext>
            </a:extLst>
          </p:cNvPr>
          <p:cNvSpPr>
            <a:spLocks noGrp="1"/>
          </p:cNvSpPr>
          <p:nvPr>
            <p:ph type="title"/>
          </p:nvPr>
        </p:nvSpPr>
        <p:spPr>
          <a:xfrm>
            <a:off x="1169981" y="55437"/>
            <a:ext cx="9852025" cy="943630"/>
          </a:xfrm>
        </p:spPr>
        <p:txBody>
          <a:bodyPr>
            <a:noAutofit/>
          </a:bodyPr>
          <a:lstStyle/>
          <a:p>
            <a:pPr algn="ctr">
              <a:lnSpc>
                <a:spcPct val="100000"/>
              </a:lnSpc>
            </a:pPr>
            <a:r>
              <a:rPr lang="pl-PL" sz="2000" dirty="0">
                <a:latin typeface="Open Sans"/>
                <a:ea typeface="Open Sans"/>
                <a:cs typeface="Open Sans"/>
              </a:rPr>
              <a:t> </a:t>
            </a:r>
            <a:br>
              <a:rPr lang="pl-PL" sz="2000" dirty="0"/>
            </a:br>
            <a:r>
              <a:rPr lang="pl-PL" sz="2000" dirty="0">
                <a:latin typeface="Open Sans"/>
                <a:ea typeface="Open Sans"/>
                <a:cs typeface="Open Sans"/>
              </a:rPr>
              <a:t>Zasady kwalifikowalności w perspektywie finansowej 2021-2027:</a:t>
            </a:r>
            <a:endParaRPr lang="pl-PL" sz="2000" dirty="0"/>
          </a:p>
        </p:txBody>
      </p:sp>
      <p:pic>
        <p:nvPicPr>
          <p:cNvPr id="3" name="Obraz 2" descr="ZASADY NABORU PROJEKTÓW">
            <a:extLst>
              <a:ext uri="{FF2B5EF4-FFF2-40B4-BE49-F238E27FC236}">
                <a16:creationId xmlns:a16="http://schemas.microsoft.com/office/drawing/2014/main" id="{E60AC9CC-7D60-3E3E-2158-0669442D9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4" name="Symbol zastępczy zawartości 3">
            <a:extLst>
              <a:ext uri="{FF2B5EF4-FFF2-40B4-BE49-F238E27FC236}">
                <a16:creationId xmlns:a16="http://schemas.microsoft.com/office/drawing/2014/main" id="{EC6C09CA-6801-66DA-4F52-8B4FE666DDAA}"/>
              </a:ext>
              <a:ext uri="{C183D7F6-B498-43B3-948B-1728B52AA6E4}">
                <adec:decorative xmlns:adec="http://schemas.microsoft.com/office/drawing/2017/decorative" val="1"/>
              </a:ext>
            </a:extLst>
          </p:cNvPr>
          <p:cNvSpPr>
            <a:spLocks noGrp="1"/>
          </p:cNvSpPr>
          <p:nvPr>
            <p:ph idx="1"/>
          </p:nvPr>
        </p:nvSpPr>
        <p:spPr>
          <a:xfrm>
            <a:off x="1089678" y="992717"/>
            <a:ext cx="9668804" cy="4836917"/>
          </a:xfrm>
        </p:spPr>
        <p:txBody>
          <a:bodyPr vert="horz" lIns="0" tIns="0" rIns="0" bIns="0" rtlCol="0" anchor="t">
            <a:noAutofit/>
          </a:bodyPr>
          <a:lstStyle/>
          <a:p>
            <a:pPr marL="0" indent="0" algn="just">
              <a:lnSpc>
                <a:spcPts val="2700"/>
              </a:lnSpc>
              <a:buNone/>
            </a:pPr>
            <a:r>
              <a:rPr lang="pl-PL" sz="1800" dirty="0">
                <a:solidFill>
                  <a:schemeClr val="accent4">
                    <a:lumMod val="75000"/>
                  </a:schemeClr>
                </a:solidFill>
                <a:latin typeface="Open Sans"/>
                <a:ea typeface="Open Sans"/>
                <a:cs typeface="Arial"/>
              </a:rPr>
              <a:t>Wydatkami niekwalifikowalnymi są:</a:t>
            </a:r>
            <a:endParaRPr lang="pl-PL" sz="1800" dirty="0">
              <a:solidFill>
                <a:schemeClr val="accent4">
                  <a:lumMod val="75000"/>
                </a:schemeClr>
              </a:solidFill>
              <a:latin typeface="Open Sans"/>
              <a:ea typeface="Open Sans" panose="020B0606030504020204" pitchFamily="34" charset="0"/>
              <a:cs typeface="Arial" panose="020B0604020202020204" pitchFamily="34" charset="0"/>
            </a:endParaRPr>
          </a:p>
          <a:p>
            <a:pPr marL="228600" indent="-228600" algn="just">
              <a:lnSpc>
                <a:spcPts val="2700"/>
              </a:lnSpc>
              <a:buFont typeface="Wingdings"/>
              <a:buChar char="Ø"/>
            </a:pPr>
            <a:r>
              <a:rPr lang="pl-PL" sz="1800" dirty="0">
                <a:latin typeface="Open Sans"/>
                <a:ea typeface="Open Sans"/>
                <a:cs typeface="Arial"/>
              </a:rPr>
              <a:t>odprawy pracownicze przeznaczone dla personelu projektu, </a:t>
            </a:r>
            <a:r>
              <a:rPr lang="pl-PL" sz="1800" i="1" dirty="0">
                <a:solidFill>
                  <a:srgbClr val="0070C0"/>
                </a:solidFill>
                <a:latin typeface="Open Sans"/>
                <a:ea typeface="Open Sans"/>
                <a:cs typeface="Arial"/>
              </a:rPr>
              <a:t>(zapis bez zmian)</a:t>
            </a:r>
            <a:endParaRPr lang="pl-PL" sz="1800" i="1" dirty="0">
              <a:solidFill>
                <a:srgbClr val="0070C0"/>
              </a:solidFill>
              <a:latin typeface="Open Sans"/>
              <a:ea typeface="Open Sans" panose="020B0606030504020204" pitchFamily="34" charset="0"/>
              <a:cs typeface="Arial" panose="020B0604020202020204" pitchFamily="34" charset="0"/>
            </a:endParaRPr>
          </a:p>
          <a:p>
            <a:pPr marL="228600" indent="-228600" algn="just">
              <a:lnSpc>
                <a:spcPts val="2700"/>
              </a:lnSpc>
              <a:buFont typeface="Wingdings"/>
              <a:buChar char="Ø"/>
            </a:pPr>
            <a:r>
              <a:rPr lang="pl-PL" sz="1800" dirty="0">
                <a:latin typeface="Open Sans"/>
                <a:ea typeface="Open Sans"/>
                <a:cs typeface="Arial"/>
              </a:rPr>
              <a:t>wpłaty dokonywane na Państwowy Fundusz Rehabilitacji Osób Niepełnosprawnych zgodnie z ustawą z dnia 27 sierpnia 1997 r. o rehabilitacji zawodowej i społecznej oraz zatrudnianiu osób niepełnosprawnych (Dz. U. z 2021 r. poz. 573, z </a:t>
            </a:r>
            <a:r>
              <a:rPr lang="pl-PL" sz="1800" dirty="0" err="1">
                <a:latin typeface="Open Sans"/>
                <a:ea typeface="Open Sans"/>
                <a:cs typeface="Arial"/>
              </a:rPr>
              <a:t>późń</a:t>
            </a:r>
            <a:r>
              <a:rPr lang="pl-PL" sz="1800" dirty="0">
                <a:latin typeface="Open Sans"/>
                <a:ea typeface="Open Sans"/>
                <a:cs typeface="Arial"/>
              </a:rPr>
              <a:t>. zm.), w tym wpłaty dokonywane przez stronę trzecią, </a:t>
            </a:r>
            <a:r>
              <a:rPr lang="pl-PL" sz="1800" i="1" dirty="0">
                <a:solidFill>
                  <a:srgbClr val="0070C0"/>
                </a:solidFill>
                <a:latin typeface="Open Sans"/>
                <a:ea typeface="Open Sans"/>
                <a:cs typeface="Arial"/>
              </a:rPr>
              <a:t>(zapis bez zmian)</a:t>
            </a:r>
            <a:endParaRPr lang="pl-PL" sz="1800" i="1" dirty="0">
              <a:solidFill>
                <a:srgbClr val="0070C0"/>
              </a:solidFill>
              <a:latin typeface="Open Sans"/>
              <a:ea typeface="Open Sans" panose="020B0606030504020204" pitchFamily="34" charset="0"/>
              <a:cs typeface="Arial" panose="020B0604020202020204" pitchFamily="34" charset="0"/>
            </a:endParaRPr>
          </a:p>
          <a:p>
            <a:pPr marL="228600" indent="-228600" algn="just">
              <a:lnSpc>
                <a:spcPts val="2700"/>
              </a:lnSpc>
              <a:buFont typeface="Wingdings"/>
              <a:buChar char="Ø"/>
            </a:pPr>
            <a:r>
              <a:rPr lang="pl-PL" sz="1800" dirty="0">
                <a:latin typeface="Open Sans"/>
                <a:ea typeface="Open Sans"/>
                <a:cs typeface="Arial"/>
              </a:rPr>
              <a:t>świadczenia na rzecz personelu projektu realizowane z Zakładowego Funduszu Świadczeń Socjalnych (ZFŚS), </a:t>
            </a:r>
            <a:r>
              <a:rPr lang="pl-PL" sz="1800" i="1" dirty="0">
                <a:solidFill>
                  <a:srgbClr val="0070C0"/>
                </a:solidFill>
                <a:latin typeface="Open Sans"/>
                <a:ea typeface="Open Sans"/>
                <a:cs typeface="Arial"/>
              </a:rPr>
              <a:t>(zapis bez zmian)</a:t>
            </a:r>
            <a:endParaRPr lang="pl-PL" sz="1800" i="1" dirty="0">
              <a:solidFill>
                <a:srgbClr val="0070C0"/>
              </a:solidFill>
              <a:latin typeface="Open Sans"/>
              <a:ea typeface="Open Sans" panose="020B0606030504020204" pitchFamily="34" charset="0"/>
              <a:cs typeface="Arial" panose="020B0604020202020204" pitchFamily="34" charset="0"/>
            </a:endParaRPr>
          </a:p>
          <a:p>
            <a:pPr marL="228600" indent="-228600" algn="just">
              <a:lnSpc>
                <a:spcPts val="2700"/>
              </a:lnSpc>
              <a:buFont typeface="Wingdings"/>
              <a:buChar char="Ø"/>
            </a:pPr>
            <a:r>
              <a:rPr lang="pl-PL" sz="1800" dirty="0">
                <a:latin typeface="Open Sans"/>
                <a:ea typeface="Open Sans"/>
                <a:cs typeface="Arial"/>
              </a:rPr>
              <a:t>Koszty składek i opłat fakultatywnych na rzecz personelu projektu niewymaganych obowiązującymi przepisami prawa, chyba że: </a:t>
            </a:r>
            <a:r>
              <a:rPr lang="pl-PL" sz="1800" i="1" dirty="0">
                <a:solidFill>
                  <a:srgbClr val="0070C0"/>
                </a:solidFill>
                <a:latin typeface="Open Sans"/>
                <a:ea typeface="Open Sans"/>
                <a:cs typeface="Arial"/>
              </a:rPr>
              <a:t>(zapis bez zmian, pr</a:t>
            </a:r>
            <a:r>
              <a:rPr lang="pl-PL" sz="1800" i="1" dirty="0">
                <a:solidFill>
                  <a:srgbClr val="0070C0"/>
                </a:solidFill>
                <a:latin typeface="Open Sans"/>
                <a:ea typeface="Open Sans"/>
                <a:cs typeface="Calibri"/>
              </a:rPr>
              <a:t>zy czym przeniesiony </a:t>
            </a:r>
            <a:br>
              <a:rPr lang="pl-PL" sz="1800" i="1" dirty="0">
                <a:solidFill>
                  <a:srgbClr val="0070C0"/>
                </a:solidFill>
                <a:latin typeface="Open Sans"/>
                <a:ea typeface="Open Sans"/>
                <a:cs typeface="Calibri"/>
              </a:rPr>
            </a:br>
            <a:r>
              <a:rPr lang="pl-PL" sz="1800" i="1" dirty="0">
                <a:solidFill>
                  <a:srgbClr val="0070C0"/>
                </a:solidFill>
                <a:latin typeface="Open Sans"/>
                <a:ea typeface="Open Sans"/>
                <a:cs typeface="Calibri"/>
              </a:rPr>
              <a:t>z innego miejsca w Wytycznych</a:t>
            </a:r>
            <a:r>
              <a:rPr lang="pl-PL" sz="1800" i="1" dirty="0">
                <a:solidFill>
                  <a:srgbClr val="0070C0"/>
                </a:solidFill>
                <a:latin typeface="Open Sans"/>
                <a:ea typeface="Open Sans"/>
                <a:cs typeface="Arial"/>
              </a:rPr>
              <a:t>)</a:t>
            </a:r>
            <a:endParaRPr lang="pl-PL" sz="1800" i="1" dirty="0">
              <a:solidFill>
                <a:srgbClr val="0070C0"/>
              </a:solidFill>
              <a:latin typeface="Open Sans"/>
              <a:ea typeface="Open Sans" panose="020B0606030504020204" pitchFamily="34" charset="0"/>
              <a:cs typeface="Arial" panose="020B0604020202020204" pitchFamily="34" charset="0"/>
            </a:endParaRPr>
          </a:p>
          <a:p>
            <a:pPr marL="685800" lvl="1" indent="-228600" algn="just">
              <a:lnSpc>
                <a:spcPts val="2700"/>
              </a:lnSpc>
              <a:buFont typeface="Courier New"/>
              <a:buChar char="o"/>
            </a:pPr>
            <a:r>
              <a:rPr lang="pl-PL" sz="1800" dirty="0">
                <a:latin typeface="Open Sans"/>
                <a:ea typeface="Open Sans"/>
                <a:cs typeface="Arial"/>
              </a:rPr>
              <a:t>zostały przewidziane w regulaminie pracy lub regulaminie wynagradzania lub innych właściwych przepisach prawa pracy,</a:t>
            </a:r>
            <a:endParaRPr lang="pl-PL" sz="1800" dirty="0">
              <a:latin typeface="Open Sans"/>
              <a:ea typeface="Open Sans" panose="020B0606030504020204" pitchFamily="34" charset="0"/>
              <a:cs typeface="Arial" panose="020B0604020202020204" pitchFamily="34" charset="0"/>
            </a:endParaRPr>
          </a:p>
          <a:p>
            <a:pPr marL="457200" lvl="1" indent="0" algn="just">
              <a:lnSpc>
                <a:spcPts val="2700"/>
              </a:lnSpc>
              <a:buNone/>
            </a:pPr>
            <a:endParaRPr lang="pl-PL" sz="1800" dirty="0">
              <a:latin typeface="Open Sans"/>
              <a:ea typeface="Open Sans" panose="020B0606030504020204" pitchFamily="34" charset="0"/>
              <a:cs typeface="Arial" panose="020B0604020202020204" pitchFamily="34" charset="0"/>
            </a:endParaRPr>
          </a:p>
          <a:p>
            <a:pPr marL="228600" indent="-228600" algn="just">
              <a:lnSpc>
                <a:spcPts val="2700"/>
              </a:lnSpc>
              <a:buFont typeface="Wingdings"/>
              <a:buChar char="Ø"/>
            </a:pPr>
            <a:endParaRPr lang="pl-PL" sz="1800" dirty="0">
              <a:latin typeface="Open Sans"/>
              <a:ea typeface="Open Sans" panose="020B0606030504020204" pitchFamily="34" charset="0"/>
              <a:cs typeface="Arial" panose="020B0604020202020204" pitchFamily="34" charset="0"/>
            </a:endParaRPr>
          </a:p>
          <a:p>
            <a:pPr marL="228600" indent="-228600" algn="just">
              <a:lnSpc>
                <a:spcPts val="2700"/>
              </a:lnSpc>
              <a:buFont typeface="Wingdings"/>
              <a:buChar char="Ø"/>
            </a:pPr>
            <a:endParaRPr lang="pl-PL" sz="1800" dirty="0">
              <a:latin typeface="Open Sans"/>
              <a:ea typeface="Open Sans" panose="020B0606030504020204" pitchFamily="34" charset="0"/>
              <a:cs typeface="Arial" panose="020B0604020202020204" pitchFamily="34" charset="0"/>
            </a:endParaRPr>
          </a:p>
          <a:p>
            <a:pPr marL="228600" indent="-228600" algn="just">
              <a:lnSpc>
                <a:spcPts val="2700"/>
              </a:lnSpc>
              <a:buFont typeface="Wingdings"/>
              <a:buChar char="Ø"/>
            </a:pPr>
            <a:endParaRPr lang="pl-PL" sz="1800" dirty="0">
              <a:latin typeface="Open Sans"/>
              <a:ea typeface="Open Sans" panose="020B0606030504020204" pitchFamily="34" charset="0"/>
              <a:cs typeface="Arial" panose="020B0604020202020204" pitchFamily="34" charset="0"/>
            </a:endParaRPr>
          </a:p>
          <a:p>
            <a:pPr marL="228600" indent="-228600">
              <a:buFont typeface="Wingdings"/>
              <a:buChar char="Ø"/>
            </a:pPr>
            <a:endParaRPr lang="pl-PL" sz="1800" dirty="0">
              <a:latin typeface="Open Sans"/>
            </a:endParaRPr>
          </a:p>
        </p:txBody>
      </p:sp>
    </p:spTree>
    <p:extLst>
      <p:ext uri="{BB962C8B-B14F-4D97-AF65-F5344CB8AC3E}">
        <p14:creationId xmlns:p14="http://schemas.microsoft.com/office/powerpoint/2010/main" val="3014724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descr="ZASADY NABORU PROJEKTÓW&#10;">
            <a:extLst>
              <a:ext uri="{FF2B5EF4-FFF2-40B4-BE49-F238E27FC236}">
                <a16:creationId xmlns:a16="http://schemas.microsoft.com/office/drawing/2014/main" id="{5963667F-1751-DA36-D17A-9631EEDEE6AB}"/>
              </a:ext>
            </a:extLst>
          </p:cNvPr>
          <p:cNvSpPr>
            <a:spLocks noGrp="1"/>
          </p:cNvSpPr>
          <p:nvPr>
            <p:ph type="title"/>
          </p:nvPr>
        </p:nvSpPr>
        <p:spPr>
          <a:xfrm>
            <a:off x="1169981" y="234731"/>
            <a:ext cx="9852025" cy="979488"/>
          </a:xfrm>
        </p:spPr>
        <p:txBody>
          <a:bodyPr>
            <a:noAutofit/>
          </a:bodyPr>
          <a:lstStyle/>
          <a:p>
            <a:pPr algn="ctr">
              <a:lnSpc>
                <a:spcPct val="100000"/>
              </a:lnSpc>
            </a:pPr>
            <a:r>
              <a:rPr lang="pl-PL" sz="2000" dirty="0">
                <a:latin typeface="Open Sans"/>
                <a:ea typeface="Open Sans"/>
                <a:cs typeface="Open Sans"/>
              </a:rPr>
              <a:t> </a:t>
            </a:r>
            <a:br>
              <a:rPr lang="pl-PL" sz="2000" dirty="0"/>
            </a:br>
            <a:r>
              <a:rPr lang="pl-PL" sz="2000" dirty="0">
                <a:latin typeface="Open Sans"/>
                <a:ea typeface="Open Sans"/>
                <a:cs typeface="Open Sans"/>
              </a:rPr>
              <a:t>Zasady kwalifikowalności w perspektywie finansowej 2021-2027:</a:t>
            </a:r>
            <a:endParaRPr lang="pl-PL" sz="2000" dirty="0"/>
          </a:p>
        </p:txBody>
      </p:sp>
      <p:pic>
        <p:nvPicPr>
          <p:cNvPr id="3" name="Obraz 2" descr="ZASADY NABORU PROJEKTÓW">
            <a:extLst>
              <a:ext uri="{FF2B5EF4-FFF2-40B4-BE49-F238E27FC236}">
                <a16:creationId xmlns:a16="http://schemas.microsoft.com/office/drawing/2014/main" id="{E60AC9CC-7D60-3E3E-2158-0669442D9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4" name="Symbol zastępczy zawartości 3">
            <a:extLst>
              <a:ext uri="{FF2B5EF4-FFF2-40B4-BE49-F238E27FC236}">
                <a16:creationId xmlns:a16="http://schemas.microsoft.com/office/drawing/2014/main" id="{EC6C09CA-6801-66DA-4F52-8B4FE666DDAA}"/>
              </a:ext>
              <a:ext uri="{C183D7F6-B498-43B3-948B-1728B52AA6E4}">
                <adec:decorative xmlns:adec="http://schemas.microsoft.com/office/drawing/2017/decorative" val="1"/>
              </a:ext>
            </a:extLst>
          </p:cNvPr>
          <p:cNvSpPr>
            <a:spLocks noGrp="1"/>
          </p:cNvSpPr>
          <p:nvPr>
            <p:ph idx="1"/>
          </p:nvPr>
        </p:nvSpPr>
        <p:spPr>
          <a:xfrm>
            <a:off x="1173312" y="992717"/>
            <a:ext cx="9796059" cy="5217917"/>
          </a:xfrm>
        </p:spPr>
        <p:txBody>
          <a:bodyPr vert="horz" lIns="0" tIns="0" rIns="0" bIns="0" rtlCol="0" anchor="t">
            <a:noAutofit/>
          </a:bodyPr>
          <a:lstStyle/>
          <a:p>
            <a:pPr marL="0" indent="0" algn="just">
              <a:lnSpc>
                <a:spcPts val="2700"/>
              </a:lnSpc>
              <a:buNone/>
            </a:pPr>
            <a:r>
              <a:rPr lang="pl-PL" sz="1800" dirty="0">
                <a:solidFill>
                  <a:schemeClr val="accent4">
                    <a:lumMod val="75000"/>
                  </a:schemeClr>
                </a:solidFill>
                <a:latin typeface="Open Sans"/>
                <a:ea typeface="Open Sans"/>
                <a:cs typeface="Arial"/>
              </a:rPr>
              <a:t>Wydatkami niekwalifikowalnymi są:</a:t>
            </a:r>
            <a:endParaRPr lang="pl-PL" sz="1800" dirty="0">
              <a:solidFill>
                <a:schemeClr val="accent4">
                  <a:lumMod val="75000"/>
                </a:schemeClr>
              </a:solidFill>
              <a:latin typeface="Open Sans"/>
              <a:ea typeface="Open Sans" panose="020B0606030504020204" pitchFamily="34" charset="0"/>
              <a:cs typeface="Arial" panose="020B0604020202020204" pitchFamily="34" charset="0"/>
            </a:endParaRPr>
          </a:p>
          <a:p>
            <a:pPr marL="685800" lvl="1" indent="-228600" algn="just">
              <a:lnSpc>
                <a:spcPts val="2700"/>
              </a:lnSpc>
              <a:buFont typeface="Courier New"/>
              <a:buChar char="o"/>
            </a:pPr>
            <a:r>
              <a:rPr lang="pl-PL" sz="1800" dirty="0">
                <a:latin typeface="Open Sans"/>
                <a:ea typeface="Open Sans"/>
                <a:cs typeface="Arial"/>
              </a:rPr>
              <a:t>zostały wprowadzone co najmniej sześć miesięcy przed złożeniem wniosku </a:t>
            </a:r>
            <a:br>
              <a:rPr lang="pl-PL" sz="1800" dirty="0">
                <a:latin typeface="Open Sans"/>
                <a:ea typeface="Open Sans"/>
                <a:cs typeface="Arial"/>
              </a:rPr>
            </a:br>
            <a:r>
              <a:rPr lang="pl-PL" sz="1800" dirty="0">
                <a:latin typeface="Open Sans"/>
                <a:ea typeface="Open Sans"/>
                <a:cs typeface="Arial"/>
              </a:rPr>
              <a:t>o dofinansowanie projektu,</a:t>
            </a:r>
            <a:endParaRPr lang="pl-PL" sz="1800" dirty="0">
              <a:latin typeface="Open Sans"/>
              <a:ea typeface="Open Sans" panose="020B0606030504020204" pitchFamily="34" charset="0"/>
              <a:cs typeface="Arial" panose="020B0604020202020204" pitchFamily="34" charset="0"/>
            </a:endParaRPr>
          </a:p>
          <a:p>
            <a:pPr marL="685800" lvl="1" indent="-228600" algn="just">
              <a:lnSpc>
                <a:spcPts val="2700"/>
              </a:lnSpc>
              <a:buFont typeface="Courier New"/>
              <a:buChar char="o"/>
            </a:pPr>
            <a:r>
              <a:rPr lang="pl-PL" sz="1800" dirty="0">
                <a:latin typeface="Open Sans"/>
                <a:ea typeface="Open Sans"/>
                <a:cs typeface="Arial"/>
              </a:rPr>
              <a:t>Potencjalnie obejmują wszystkich pracowników, a zasady ich przyznawania są takie same w przypadku personelu projektu oraz pozostałych pracowników beneficjenta.</a:t>
            </a:r>
            <a:endParaRPr lang="pl-PL" sz="1800" dirty="0">
              <a:latin typeface="Open Sans"/>
              <a:ea typeface="Open Sans" panose="020B0606030504020204" pitchFamily="34" charset="0"/>
              <a:cs typeface="Arial" panose="020B0604020202020204" pitchFamily="34" charset="0"/>
            </a:endParaRPr>
          </a:p>
          <a:p>
            <a:pPr marL="228600" indent="-228600" algn="just">
              <a:lnSpc>
                <a:spcPts val="2700"/>
              </a:lnSpc>
              <a:buClr>
                <a:srgbClr val="003399"/>
              </a:buClr>
              <a:buFont typeface="Wingdings"/>
              <a:buChar char="Ø"/>
            </a:pPr>
            <a:r>
              <a:rPr lang="pl-PL" sz="1800" dirty="0">
                <a:latin typeface="Open Sans"/>
                <a:ea typeface="Open Sans"/>
                <a:cs typeface="Arial"/>
              </a:rPr>
              <a:t>Koszt zaangażowania personelu projektu zatrudnionego jednocześnie na podstawie stosunku pracy w IZ, IP, IW, gdy zachodzi konflikt interesów </a:t>
            </a:r>
            <a:r>
              <a:rPr lang="pl-PL" sz="1800" i="1" dirty="0">
                <a:solidFill>
                  <a:srgbClr val="0070C0"/>
                </a:solidFill>
                <a:latin typeface="Open Sans"/>
                <a:ea typeface="Open Sans"/>
                <a:cs typeface="Arial"/>
              </a:rPr>
              <a:t>(</a:t>
            </a:r>
            <a:r>
              <a:rPr lang="pl-PL" sz="1800" i="1" dirty="0">
                <a:solidFill>
                  <a:srgbClr val="0070C0"/>
                </a:solidFill>
                <a:latin typeface="Open Sans"/>
                <a:ea typeface="Open Sans"/>
                <a:cs typeface="Calibri"/>
              </a:rPr>
              <a:t>zapis bez zmian, przy czym przeniesiony z innego miejsca w Wytycznych)</a:t>
            </a:r>
            <a:endParaRPr lang="pl-PL" sz="1800" dirty="0">
              <a:latin typeface="Open Sans"/>
              <a:ea typeface="Open Sans" panose="020B0606030504020204" pitchFamily="34" charset="0"/>
              <a:cs typeface="Arial" panose="020B0604020202020204" pitchFamily="34" charset="0"/>
            </a:endParaRPr>
          </a:p>
          <a:p>
            <a:pPr marL="228600" indent="-228600" algn="just">
              <a:lnSpc>
                <a:spcPts val="2700"/>
              </a:lnSpc>
              <a:buFont typeface="Wingdings"/>
              <a:buChar char="Ø"/>
            </a:pPr>
            <a:r>
              <a:rPr lang="pl-PL" sz="1800" dirty="0">
                <a:latin typeface="Open Sans"/>
                <a:ea typeface="Open Sans"/>
                <a:cs typeface="Arial"/>
              </a:rPr>
              <a:t>Koszt zaangażowania pracownika beneficjenta na podstawie umowy cywilnoprawnej innej niż umowa o dzieło, z wyjątkiem: </a:t>
            </a:r>
            <a:r>
              <a:rPr lang="pl-PL" sz="1800" i="1" dirty="0">
                <a:solidFill>
                  <a:srgbClr val="0070C0"/>
                </a:solidFill>
                <a:latin typeface="Open Sans"/>
                <a:ea typeface="Open Sans"/>
                <a:cs typeface="Calibri"/>
              </a:rPr>
              <a:t>(zapis bez zmian, przy czym przeniesiony z innego miejsca </a:t>
            </a:r>
            <a:br>
              <a:rPr lang="pl-PL" sz="1800" i="1" dirty="0">
                <a:solidFill>
                  <a:srgbClr val="0070C0"/>
                </a:solidFill>
                <a:latin typeface="Open Sans"/>
                <a:ea typeface="Open Sans"/>
                <a:cs typeface="Calibri"/>
              </a:rPr>
            </a:br>
            <a:r>
              <a:rPr lang="pl-PL" sz="1800" i="1" dirty="0">
                <a:solidFill>
                  <a:srgbClr val="0070C0"/>
                </a:solidFill>
                <a:latin typeface="Open Sans"/>
                <a:ea typeface="Open Sans"/>
                <a:cs typeface="Calibri"/>
              </a:rPr>
              <a:t>w Wytycznych)</a:t>
            </a:r>
            <a:endParaRPr lang="pl-PL" sz="1800" dirty="0">
              <a:latin typeface="Open Sans"/>
              <a:ea typeface="Open Sans"/>
              <a:cs typeface="Open Sans"/>
            </a:endParaRPr>
          </a:p>
          <a:p>
            <a:pPr marL="685800" lvl="1" indent="-228600" algn="just">
              <a:lnSpc>
                <a:spcPts val="2700"/>
              </a:lnSpc>
              <a:buFont typeface="Courier New"/>
              <a:buChar char="o"/>
            </a:pPr>
            <a:r>
              <a:rPr lang="pl-PL" sz="1800" dirty="0">
                <a:latin typeface="Open Sans"/>
                <a:ea typeface="Open Sans"/>
                <a:cs typeface="Calibri"/>
              </a:rPr>
              <a:t>przypadków, gdy szczególne przepisy dotyczące zatrudniania danej grupy pracowników uniemożliwiają wykonywanie zadań w ramach projektu na podstawie stosunku pracy,</a:t>
            </a:r>
            <a:endParaRPr lang="pl-PL" sz="1800" i="1" dirty="0">
              <a:solidFill>
                <a:srgbClr val="0070C0"/>
              </a:solidFill>
              <a:latin typeface="Open Sans"/>
              <a:ea typeface="Open Sans" panose="020B0606030504020204" pitchFamily="34" charset="0"/>
              <a:cs typeface="Calibri"/>
            </a:endParaRPr>
          </a:p>
          <a:p>
            <a:pPr marL="228600" indent="-228600" algn="just">
              <a:lnSpc>
                <a:spcPts val="2700"/>
              </a:lnSpc>
              <a:buFont typeface="Wingdings"/>
              <a:buChar char="Ø"/>
            </a:pPr>
            <a:endParaRPr lang="pl-PL" sz="1800" dirty="0">
              <a:latin typeface="Open Sans"/>
              <a:ea typeface="Open Sans" panose="020B0606030504020204" pitchFamily="34" charset="0"/>
              <a:cs typeface="Arial" panose="020B0604020202020204" pitchFamily="34" charset="0"/>
            </a:endParaRPr>
          </a:p>
          <a:p>
            <a:pPr marL="342900" indent="-342900" algn="just">
              <a:lnSpc>
                <a:spcPts val="2700"/>
              </a:lnSpc>
              <a:buFont typeface="Wingdings" panose="05000000000000000000" pitchFamily="2" charset="2"/>
              <a:buChar char="ü"/>
            </a:pPr>
            <a:endParaRPr lang="pl-PL" sz="1800" dirty="0">
              <a:latin typeface="Open Sans"/>
              <a:ea typeface="Open Sans" panose="020B0606030504020204" pitchFamily="34" charset="0"/>
              <a:cs typeface="Arial" panose="020B0604020202020204" pitchFamily="34" charset="0"/>
            </a:endParaRPr>
          </a:p>
          <a:p>
            <a:pPr marL="342900" indent="-342900" algn="just">
              <a:lnSpc>
                <a:spcPts val="2700"/>
              </a:lnSpc>
              <a:buFont typeface="Wingdings" panose="05000000000000000000" pitchFamily="2" charset="2"/>
              <a:buChar char="ü"/>
            </a:pPr>
            <a:endParaRPr lang="pl-PL" sz="1800" dirty="0">
              <a:latin typeface="Open Sans"/>
              <a:ea typeface="Open Sans" panose="020B0606030504020204" pitchFamily="34" charset="0"/>
              <a:cs typeface="Arial" panose="020B0604020202020204" pitchFamily="34" charset="0"/>
            </a:endParaRPr>
          </a:p>
          <a:p>
            <a:pPr marL="342900" indent="-342900" algn="just">
              <a:lnSpc>
                <a:spcPts val="2700"/>
              </a:lnSpc>
              <a:buFont typeface="Wingdings" panose="05000000000000000000" pitchFamily="2" charset="2"/>
              <a:buChar char="ü"/>
            </a:pPr>
            <a:endParaRPr lang="pl-PL" sz="1800" dirty="0">
              <a:latin typeface="Open Sans"/>
              <a:ea typeface="Open Sans" panose="020B0606030504020204" pitchFamily="34" charset="0"/>
              <a:cs typeface="Arial" panose="020B0604020202020204" pitchFamily="34" charset="0"/>
            </a:endParaRPr>
          </a:p>
          <a:p>
            <a:pPr marL="0" indent="0">
              <a:buNone/>
            </a:pPr>
            <a:endParaRPr lang="pl-PL" sz="1800" dirty="0">
              <a:latin typeface="Open Sans"/>
            </a:endParaRPr>
          </a:p>
        </p:txBody>
      </p:sp>
    </p:spTree>
    <p:extLst>
      <p:ext uri="{BB962C8B-B14F-4D97-AF65-F5344CB8AC3E}">
        <p14:creationId xmlns:p14="http://schemas.microsoft.com/office/powerpoint/2010/main" val="3053690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descr="ZASADY NABORU PROJEKTÓW&#10;">
            <a:extLst>
              <a:ext uri="{FF2B5EF4-FFF2-40B4-BE49-F238E27FC236}">
                <a16:creationId xmlns:a16="http://schemas.microsoft.com/office/drawing/2014/main" id="{5963667F-1751-DA36-D17A-9631EEDEE6AB}"/>
              </a:ext>
            </a:extLst>
          </p:cNvPr>
          <p:cNvSpPr>
            <a:spLocks noGrp="1"/>
          </p:cNvSpPr>
          <p:nvPr>
            <p:ph type="title"/>
          </p:nvPr>
        </p:nvSpPr>
        <p:spPr>
          <a:xfrm>
            <a:off x="1169981" y="234731"/>
            <a:ext cx="9852025" cy="979488"/>
          </a:xfrm>
        </p:spPr>
        <p:txBody>
          <a:bodyPr>
            <a:noAutofit/>
          </a:bodyPr>
          <a:lstStyle/>
          <a:p>
            <a:pPr algn="ctr">
              <a:lnSpc>
                <a:spcPct val="100000"/>
              </a:lnSpc>
            </a:pPr>
            <a:r>
              <a:rPr lang="pl-PL" sz="2000" dirty="0">
                <a:latin typeface="Open Sans"/>
                <a:ea typeface="Open Sans"/>
                <a:cs typeface="Open Sans"/>
              </a:rPr>
              <a:t> </a:t>
            </a:r>
            <a:br>
              <a:rPr lang="pl-PL" sz="2000" dirty="0"/>
            </a:br>
            <a:r>
              <a:rPr lang="pl-PL" sz="2000" dirty="0">
                <a:latin typeface="Open Sans"/>
                <a:ea typeface="Open Sans"/>
                <a:cs typeface="Open Sans"/>
              </a:rPr>
              <a:t>Zasady kwalifikowalności w perspektywie finansowej 2021-2027:</a:t>
            </a:r>
            <a:endParaRPr lang="pl-PL" sz="2000" dirty="0"/>
          </a:p>
        </p:txBody>
      </p:sp>
      <p:pic>
        <p:nvPicPr>
          <p:cNvPr id="3" name="Obraz 2" descr="ZASADY NABORU PROJEKTÓW">
            <a:extLst>
              <a:ext uri="{FF2B5EF4-FFF2-40B4-BE49-F238E27FC236}">
                <a16:creationId xmlns:a16="http://schemas.microsoft.com/office/drawing/2014/main" id="{E60AC9CC-7D60-3E3E-2158-0669442D9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4" name="Symbol zastępczy zawartości 3">
            <a:extLst>
              <a:ext uri="{FF2B5EF4-FFF2-40B4-BE49-F238E27FC236}">
                <a16:creationId xmlns:a16="http://schemas.microsoft.com/office/drawing/2014/main" id="{EC6C09CA-6801-66DA-4F52-8B4FE666DDAA}"/>
              </a:ext>
              <a:ext uri="{C183D7F6-B498-43B3-948B-1728B52AA6E4}">
                <adec:decorative xmlns:adec="http://schemas.microsoft.com/office/drawing/2017/decorative" val="1"/>
              </a:ext>
            </a:extLst>
          </p:cNvPr>
          <p:cNvSpPr>
            <a:spLocks noGrp="1"/>
          </p:cNvSpPr>
          <p:nvPr>
            <p:ph idx="1"/>
          </p:nvPr>
        </p:nvSpPr>
        <p:spPr>
          <a:xfrm>
            <a:off x="1173312" y="992717"/>
            <a:ext cx="9464365" cy="5217917"/>
          </a:xfrm>
        </p:spPr>
        <p:txBody>
          <a:bodyPr vert="horz" lIns="0" tIns="0" rIns="0" bIns="0" rtlCol="0" anchor="t">
            <a:noAutofit/>
          </a:bodyPr>
          <a:lstStyle/>
          <a:p>
            <a:pPr marL="0" indent="0" algn="just">
              <a:lnSpc>
                <a:spcPts val="2700"/>
              </a:lnSpc>
              <a:buNone/>
            </a:pPr>
            <a:r>
              <a:rPr lang="pl-PL" sz="1800" dirty="0">
                <a:solidFill>
                  <a:schemeClr val="accent4">
                    <a:lumMod val="75000"/>
                  </a:schemeClr>
                </a:solidFill>
                <a:latin typeface="Open Sans"/>
                <a:ea typeface="Open Sans"/>
                <a:cs typeface="Arial"/>
              </a:rPr>
              <a:t>Wydatkami niekwalifikowalnymi są:</a:t>
            </a:r>
            <a:endParaRPr lang="pl-PL" sz="1800">
              <a:solidFill>
                <a:schemeClr val="accent4">
                  <a:lumMod val="75000"/>
                </a:schemeClr>
              </a:solidFill>
              <a:latin typeface="Open Sans"/>
              <a:ea typeface="Open Sans" panose="020B0606030504020204" pitchFamily="34" charset="0"/>
              <a:cs typeface="Arial" panose="020B0604020202020204" pitchFamily="34" charset="0"/>
            </a:endParaRPr>
          </a:p>
          <a:p>
            <a:pPr marL="685800" lvl="1" indent="-228600" algn="just">
              <a:lnSpc>
                <a:spcPts val="2700"/>
              </a:lnSpc>
              <a:buFont typeface="Courier New"/>
              <a:buChar char="o"/>
            </a:pPr>
            <a:r>
              <a:rPr lang="pl-PL" sz="1800" dirty="0">
                <a:latin typeface="Open Sans"/>
                <a:ea typeface="Open Sans"/>
                <a:cs typeface="Arial"/>
              </a:rPr>
              <a:t>i prac badawczo-rozwojowych.</a:t>
            </a:r>
            <a:endParaRPr lang="pl-PL" sz="1800">
              <a:latin typeface="Open Sans"/>
              <a:ea typeface="Open Sans" panose="020B0606030504020204" pitchFamily="34" charset="0"/>
              <a:cs typeface="Arial" panose="020B0604020202020204" pitchFamily="34" charset="0"/>
            </a:endParaRPr>
          </a:p>
          <a:p>
            <a:pPr marL="228600" indent="-228600" algn="just">
              <a:lnSpc>
                <a:spcPts val="2700"/>
              </a:lnSpc>
              <a:buClr>
                <a:srgbClr val="003399"/>
              </a:buClr>
              <a:buFont typeface="Wingdings"/>
              <a:buChar char="Ø"/>
            </a:pPr>
            <a:r>
              <a:rPr lang="pl-PL" sz="1800" dirty="0">
                <a:latin typeface="Open Sans"/>
                <a:ea typeface="Open Sans"/>
                <a:cs typeface="Arial"/>
              </a:rPr>
              <a:t>transakcje, bez względu na liczbę wynikających z nich płatności, dokonane w gotówce, których wartość przekracza kwotę, o której mowa w ustawie Prawo przedsiębiorców - </a:t>
            </a:r>
            <a:r>
              <a:rPr lang="pl-PL" sz="1800" i="1" u="sng" dirty="0">
                <a:latin typeface="Open Sans"/>
                <a:ea typeface="Open Sans"/>
                <a:cs typeface="Open Sans"/>
              </a:rPr>
              <a:t>przekracza 15 000 zł lub równowartość tej kwoty, przy czym transakcje w walutach obcych przelicza się na złote według średniego kursu walut obcych ogłaszanego przez Narodowy Bank Polski z ostatniego dnia roboczego poprzedzającego dzień dokonania transakcji</a:t>
            </a:r>
            <a:r>
              <a:rPr lang="pl-PL" sz="1800" dirty="0">
                <a:latin typeface="Open Sans"/>
                <a:ea typeface="Open Sans"/>
                <a:cs typeface="Open Sans"/>
              </a:rPr>
              <a:t> </a:t>
            </a:r>
            <a:r>
              <a:rPr lang="pl-PL" sz="1800" i="1" dirty="0">
                <a:solidFill>
                  <a:schemeClr val="accent4">
                    <a:lumMod val="75000"/>
                  </a:schemeClr>
                </a:solidFill>
                <a:latin typeface="Open Sans"/>
                <a:ea typeface="Open Sans"/>
                <a:cs typeface="Open Sans"/>
              </a:rPr>
              <a:t>(zapis bez zmian)</a:t>
            </a:r>
            <a:endParaRPr lang="pl-PL" sz="1800" i="1" u="sng">
              <a:solidFill>
                <a:schemeClr val="accent4">
                  <a:lumMod val="75000"/>
                </a:schemeClr>
              </a:solidFill>
              <a:latin typeface="Open Sans"/>
              <a:ea typeface="Open Sans" panose="020B0606030504020204" pitchFamily="34" charset="0"/>
              <a:cs typeface="Arial" panose="020B0604020202020204" pitchFamily="34" charset="0"/>
            </a:endParaRPr>
          </a:p>
          <a:p>
            <a:pPr marL="228600" indent="-228600" algn="just">
              <a:lnSpc>
                <a:spcPts val="2700"/>
              </a:lnSpc>
              <a:buFont typeface="Wingdings"/>
              <a:buChar char="Ø"/>
            </a:pPr>
            <a:r>
              <a:rPr lang="pl-PL" sz="1800" dirty="0">
                <a:latin typeface="Open Sans"/>
                <a:ea typeface="Open Sans"/>
                <a:cs typeface="Open Sans"/>
              </a:rPr>
              <a:t>zaliczka wypłacona przez beneficjenta niezgodnie z postanowieniami umowy, lub jeśli element objęty zaliczką nie jest kwalifikowalny lub nie został faktycznie zrealizowany lub dostarczony w okresie kwalifikowalności projektu, </a:t>
            </a:r>
            <a:r>
              <a:rPr lang="pl-PL" sz="1800" b="1" i="1" dirty="0">
                <a:solidFill>
                  <a:schemeClr val="accent4">
                    <a:lumMod val="75000"/>
                  </a:schemeClr>
                </a:solidFill>
                <a:latin typeface="Open Sans"/>
                <a:ea typeface="Open Sans"/>
                <a:cs typeface="Open Sans"/>
              </a:rPr>
              <a:t>(NOWY ZAPIS, ZASADA OBOWIĄZUJĄCA)</a:t>
            </a:r>
            <a:endParaRPr lang="pl-PL" sz="1800" i="1">
              <a:solidFill>
                <a:schemeClr val="accent4">
                  <a:lumMod val="75000"/>
                </a:schemeClr>
              </a:solidFill>
              <a:latin typeface="Open Sans" panose="020B0606030504020204" pitchFamily="34" charset="0"/>
              <a:ea typeface="Open Sans" panose="020B0606030504020204" pitchFamily="34" charset="0"/>
              <a:cs typeface="Open Sans"/>
            </a:endParaRPr>
          </a:p>
          <a:p>
            <a:pPr marL="342900" indent="-342900" algn="just">
              <a:lnSpc>
                <a:spcPts val="2700"/>
              </a:lnSpc>
              <a:buFont typeface="Wingdings" panose="05000000000000000000" pitchFamily="2" charset="2"/>
              <a:buChar char="ü"/>
            </a:pPr>
            <a:endParaRPr lang="pl-PL" sz="1800" dirty="0">
              <a:latin typeface="Open Sans"/>
              <a:ea typeface="Open Sans" panose="020B0606030504020204" pitchFamily="34" charset="0"/>
              <a:cs typeface="Arial" panose="020B0604020202020204" pitchFamily="34" charset="0"/>
            </a:endParaRPr>
          </a:p>
          <a:p>
            <a:pPr marL="342900" indent="-342900" algn="just">
              <a:lnSpc>
                <a:spcPts val="2700"/>
              </a:lnSpc>
              <a:buFont typeface="Wingdings" panose="05000000000000000000" pitchFamily="2" charset="2"/>
              <a:buChar char="ü"/>
            </a:pPr>
            <a:endParaRPr lang="pl-PL" sz="1800" dirty="0">
              <a:latin typeface="Open Sans"/>
              <a:ea typeface="Open Sans" panose="020B0606030504020204" pitchFamily="34" charset="0"/>
              <a:cs typeface="Arial" panose="020B0604020202020204" pitchFamily="34" charset="0"/>
            </a:endParaRPr>
          </a:p>
          <a:p>
            <a:pPr marL="342900" indent="-342900" algn="just">
              <a:lnSpc>
                <a:spcPts val="2700"/>
              </a:lnSpc>
              <a:buFont typeface="Wingdings" panose="05000000000000000000" pitchFamily="2" charset="2"/>
              <a:buChar char="ü"/>
            </a:pPr>
            <a:endParaRPr lang="pl-PL" sz="1800" dirty="0">
              <a:latin typeface="Open Sans"/>
              <a:ea typeface="Open Sans" panose="020B0606030504020204" pitchFamily="34" charset="0"/>
              <a:cs typeface="Arial" panose="020B0604020202020204" pitchFamily="34" charset="0"/>
            </a:endParaRPr>
          </a:p>
          <a:p>
            <a:pPr marL="0" indent="0">
              <a:buNone/>
            </a:pPr>
            <a:endParaRPr lang="pl-PL" sz="1800" dirty="0">
              <a:latin typeface="Open Sans"/>
            </a:endParaRPr>
          </a:p>
        </p:txBody>
      </p:sp>
    </p:spTree>
    <p:extLst>
      <p:ext uri="{BB962C8B-B14F-4D97-AF65-F5344CB8AC3E}">
        <p14:creationId xmlns:p14="http://schemas.microsoft.com/office/powerpoint/2010/main" val="1234818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descr="ZASADY NABORU PROJEKTÓW&#10;">
            <a:extLst>
              <a:ext uri="{FF2B5EF4-FFF2-40B4-BE49-F238E27FC236}">
                <a16:creationId xmlns:a16="http://schemas.microsoft.com/office/drawing/2014/main" id="{5963667F-1751-DA36-D17A-9631EEDEE6AB}"/>
              </a:ext>
            </a:extLst>
          </p:cNvPr>
          <p:cNvSpPr>
            <a:spLocks noGrp="1"/>
          </p:cNvSpPr>
          <p:nvPr>
            <p:ph type="title"/>
          </p:nvPr>
        </p:nvSpPr>
        <p:spPr>
          <a:xfrm>
            <a:off x="1169981" y="234731"/>
            <a:ext cx="9852025" cy="979488"/>
          </a:xfrm>
        </p:spPr>
        <p:txBody>
          <a:bodyPr>
            <a:noAutofit/>
          </a:bodyPr>
          <a:lstStyle/>
          <a:p>
            <a:pPr algn="ctr">
              <a:lnSpc>
                <a:spcPct val="100000"/>
              </a:lnSpc>
            </a:pPr>
            <a:r>
              <a:rPr lang="pl-PL" sz="2000" dirty="0">
                <a:latin typeface="Open Sans"/>
                <a:ea typeface="Open Sans"/>
                <a:cs typeface="Open Sans"/>
              </a:rPr>
              <a:t> </a:t>
            </a:r>
            <a:br>
              <a:rPr lang="pl-PL" sz="2000" dirty="0"/>
            </a:br>
            <a:r>
              <a:rPr lang="pl-PL" sz="2000" dirty="0">
                <a:latin typeface="Open Sans"/>
                <a:ea typeface="Open Sans"/>
                <a:cs typeface="Open Sans"/>
              </a:rPr>
              <a:t>Zasady kwalifikowalności w perspektywie finansowej 2021-2027:</a:t>
            </a:r>
            <a:endParaRPr lang="pl-PL" sz="2000" dirty="0"/>
          </a:p>
        </p:txBody>
      </p:sp>
      <p:pic>
        <p:nvPicPr>
          <p:cNvPr id="3" name="Obraz 2" descr="ZASADY NABORU PROJEKTÓW">
            <a:extLst>
              <a:ext uri="{FF2B5EF4-FFF2-40B4-BE49-F238E27FC236}">
                <a16:creationId xmlns:a16="http://schemas.microsoft.com/office/drawing/2014/main" id="{E60AC9CC-7D60-3E3E-2158-0669442D9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4" name="Symbol zastępczy zawartości 3">
            <a:extLst>
              <a:ext uri="{FF2B5EF4-FFF2-40B4-BE49-F238E27FC236}">
                <a16:creationId xmlns:a16="http://schemas.microsoft.com/office/drawing/2014/main" id="{EC6C09CA-6801-66DA-4F52-8B4FE666DDAA}"/>
              </a:ext>
              <a:ext uri="{C183D7F6-B498-43B3-948B-1728B52AA6E4}">
                <adec:decorative xmlns:adec="http://schemas.microsoft.com/office/drawing/2017/decorative" val="1"/>
              </a:ext>
            </a:extLst>
          </p:cNvPr>
          <p:cNvSpPr>
            <a:spLocks noGrp="1"/>
          </p:cNvSpPr>
          <p:nvPr>
            <p:ph idx="1"/>
          </p:nvPr>
        </p:nvSpPr>
        <p:spPr>
          <a:xfrm>
            <a:off x="1083665" y="1064435"/>
            <a:ext cx="9975353" cy="5217917"/>
          </a:xfrm>
        </p:spPr>
        <p:txBody>
          <a:bodyPr vert="horz" lIns="0" tIns="0" rIns="0" bIns="0" rtlCol="0" anchor="t">
            <a:noAutofit/>
          </a:bodyPr>
          <a:lstStyle/>
          <a:p>
            <a:pPr marL="0" indent="0" algn="just">
              <a:lnSpc>
                <a:spcPts val="2700"/>
              </a:lnSpc>
              <a:buNone/>
            </a:pPr>
            <a:r>
              <a:rPr lang="pl-PL" sz="1800" dirty="0">
                <a:solidFill>
                  <a:schemeClr val="accent4">
                    <a:lumMod val="75000"/>
                  </a:schemeClr>
                </a:solidFill>
                <a:latin typeface="Open Sans"/>
                <a:ea typeface="Open Sans"/>
                <a:cs typeface="Arial"/>
              </a:rPr>
              <a:t>Wydatkami niekwalifikowalnymi są: </a:t>
            </a:r>
            <a:r>
              <a:rPr lang="pl-PL" sz="1800" b="1" i="1" u="sng" dirty="0">
                <a:solidFill>
                  <a:schemeClr val="accent4">
                    <a:lumMod val="75000"/>
                  </a:schemeClr>
                </a:solidFill>
                <a:latin typeface="Open Sans"/>
                <a:ea typeface="Open Sans"/>
                <a:cs typeface="Arial"/>
              </a:rPr>
              <a:t>(ZAPISY USUNIĘTE)</a:t>
            </a:r>
            <a:endParaRPr lang="pl-PL" sz="1800" b="1" i="1" u="sng" dirty="0">
              <a:solidFill>
                <a:schemeClr val="accent4">
                  <a:lumMod val="75000"/>
                </a:schemeClr>
              </a:solidFill>
              <a:latin typeface="Open Sans"/>
              <a:ea typeface="Open Sans" panose="020B0606030504020204" pitchFamily="34" charset="0"/>
              <a:cs typeface="Arial" panose="020B0604020202020204" pitchFamily="34" charset="0"/>
            </a:endParaRPr>
          </a:p>
          <a:p>
            <a:pPr marL="285750" indent="-285750" algn="just">
              <a:lnSpc>
                <a:spcPts val="2700"/>
              </a:lnSpc>
              <a:buFont typeface="Wingdings"/>
              <a:buChar char="Ø"/>
            </a:pPr>
            <a:r>
              <a:rPr lang="pl-PL" sz="1800" dirty="0">
                <a:latin typeface="Open Sans"/>
                <a:ea typeface="Open Sans"/>
                <a:cs typeface="Arial"/>
              </a:rPr>
              <a:t>odsetki od zadłużenia,</a:t>
            </a:r>
            <a:endParaRPr lang="pl-PL" sz="1800" dirty="0">
              <a:latin typeface="Open Sans"/>
              <a:ea typeface="Open Sans" panose="020B0606030504020204" pitchFamily="34" charset="0"/>
              <a:cs typeface="Arial" panose="020B0604020202020204" pitchFamily="34" charset="0"/>
            </a:endParaRPr>
          </a:p>
          <a:p>
            <a:pPr marL="285750" indent="-285750" algn="just">
              <a:lnSpc>
                <a:spcPts val="2700"/>
              </a:lnSpc>
              <a:buFont typeface="Wingdings"/>
              <a:buChar char="Ø"/>
            </a:pPr>
            <a:r>
              <a:rPr lang="pl-PL" sz="1800" dirty="0">
                <a:latin typeface="Open Sans"/>
                <a:ea typeface="Open Sans"/>
                <a:cs typeface="Arial"/>
              </a:rPr>
              <a:t>wydatki poniesione na zakup używanego środka trwałego, który był w ciągu 7 lat wstecz </a:t>
            </a:r>
            <a:br>
              <a:rPr lang="pl-PL" sz="1800" dirty="0">
                <a:latin typeface="Open Sans"/>
                <a:ea typeface="Open Sans"/>
                <a:cs typeface="Arial"/>
              </a:rPr>
            </a:br>
            <a:r>
              <a:rPr lang="pl-PL" sz="1800" dirty="0">
                <a:latin typeface="Open Sans"/>
                <a:ea typeface="Open Sans"/>
                <a:cs typeface="Arial"/>
              </a:rPr>
              <a:t>(w przypadku nieruchomości 10 lat) współfinansowany ze środków unijnych lub dotacji krajowych,</a:t>
            </a:r>
            <a:endParaRPr lang="pl-PL" sz="1800" dirty="0">
              <a:latin typeface="Open Sans"/>
              <a:ea typeface="Open Sans" panose="020B0606030504020204" pitchFamily="34" charset="0"/>
              <a:cs typeface="Arial" panose="020B0604020202020204" pitchFamily="34" charset="0"/>
            </a:endParaRPr>
          </a:p>
          <a:p>
            <a:pPr marL="285750" indent="-285750" algn="just">
              <a:lnSpc>
                <a:spcPts val="2700"/>
              </a:lnSpc>
              <a:buFont typeface="Wingdings"/>
              <a:buChar char="Ø"/>
            </a:pPr>
            <a:r>
              <a:rPr lang="pl-PL" sz="1800" dirty="0">
                <a:latin typeface="Open Sans"/>
                <a:ea typeface="Open Sans"/>
                <a:cs typeface="Arial"/>
              </a:rPr>
              <a:t>podatek od towarów i usług (VAT), który może zostać odzyskany,</a:t>
            </a:r>
            <a:endParaRPr lang="pl-PL" sz="1800" dirty="0">
              <a:latin typeface="Open Sans"/>
              <a:ea typeface="Open Sans" panose="020B0606030504020204" pitchFamily="34" charset="0"/>
              <a:cs typeface="Arial" panose="020B0604020202020204" pitchFamily="34" charset="0"/>
            </a:endParaRPr>
          </a:p>
          <a:p>
            <a:pPr marL="285750" indent="-285750" algn="just">
              <a:lnSpc>
                <a:spcPts val="2700"/>
              </a:lnSpc>
              <a:buFont typeface="Wingdings"/>
              <a:buChar char="Ø"/>
            </a:pPr>
            <a:r>
              <a:rPr lang="pl-PL" sz="1800" dirty="0">
                <a:latin typeface="Open Sans"/>
                <a:ea typeface="Open Sans"/>
                <a:cs typeface="Arial"/>
              </a:rPr>
              <a:t>wydatki poniesione na zakup nieruchomości przekraczające 10% całkowitych wydatków kwalifikowalnych projektu, przy czym w przypadku terenów poprzemysłowych oraz terenów opuszczonych, na których znajdują się budynki, limit ten wynosi 15%,</a:t>
            </a:r>
            <a:endParaRPr lang="pl-PL" sz="1800" dirty="0">
              <a:latin typeface="Open Sans"/>
              <a:ea typeface="Open Sans" panose="020B0606030504020204" pitchFamily="34" charset="0"/>
              <a:cs typeface="Arial" panose="020B0604020202020204" pitchFamily="34" charset="0"/>
            </a:endParaRPr>
          </a:p>
          <a:p>
            <a:pPr marL="285750" indent="-285750" algn="just">
              <a:lnSpc>
                <a:spcPts val="2700"/>
              </a:lnSpc>
              <a:buFont typeface="Wingdings"/>
              <a:buChar char="Ø"/>
            </a:pPr>
            <a:r>
              <a:rPr lang="pl-PL" sz="1800" dirty="0">
                <a:latin typeface="Open Sans"/>
                <a:ea typeface="Open Sans"/>
                <a:cs typeface="Arial"/>
              </a:rPr>
              <a:t>zakup lokali mieszkalnych, z wyjątkami,</a:t>
            </a:r>
            <a:endParaRPr lang="pl-PL" sz="1800" dirty="0">
              <a:latin typeface="Open Sans"/>
              <a:ea typeface="Open Sans" panose="020B0606030504020204" pitchFamily="34" charset="0"/>
              <a:cs typeface="Arial" panose="020B0604020202020204" pitchFamily="34" charset="0"/>
            </a:endParaRPr>
          </a:p>
          <a:p>
            <a:pPr marL="0" indent="0" algn="just">
              <a:lnSpc>
                <a:spcPts val="2700"/>
              </a:lnSpc>
              <a:buNone/>
            </a:pPr>
            <a:endParaRPr lang="pl-PL" sz="1800" dirty="0">
              <a:latin typeface="Open Sans" panose="020B0606030504020204" pitchFamily="34" charset="0"/>
              <a:ea typeface="Open Sans" panose="020B0606030504020204" pitchFamily="34" charset="0"/>
              <a:cs typeface="Arial" panose="020B0604020202020204" pitchFamily="34" charset="0"/>
            </a:endParaRPr>
          </a:p>
          <a:p>
            <a:pPr marL="342900" indent="-342900" algn="just">
              <a:lnSpc>
                <a:spcPts val="2700"/>
              </a:lnSpc>
              <a:buFont typeface="Wingdings" panose="05000000000000000000" pitchFamily="2" charset="2"/>
              <a:buChar char="ü"/>
            </a:pPr>
            <a:endParaRPr lang="pl-PL" sz="1800" dirty="0">
              <a:latin typeface="Open Sans" panose="020B0606030504020204" pitchFamily="34" charset="0"/>
              <a:ea typeface="Open Sans" panose="020B0606030504020204" pitchFamily="34" charset="0"/>
              <a:cs typeface="Arial" panose="020B0604020202020204" pitchFamily="34" charset="0"/>
            </a:endParaRPr>
          </a:p>
          <a:p>
            <a:pPr marL="342900" indent="-342900" algn="just">
              <a:lnSpc>
                <a:spcPts val="2700"/>
              </a:lnSpc>
              <a:buFont typeface="Wingdings" panose="05000000000000000000" pitchFamily="2" charset="2"/>
              <a:buChar char="ü"/>
            </a:pPr>
            <a:endParaRPr lang="pl-PL" sz="1800" dirty="0">
              <a:latin typeface="Open Sans"/>
              <a:ea typeface="Open Sans" panose="020B0606030504020204" pitchFamily="34" charset="0"/>
              <a:cs typeface="Arial" panose="020B0604020202020204" pitchFamily="34" charset="0"/>
            </a:endParaRPr>
          </a:p>
          <a:p>
            <a:pPr marL="0" indent="0">
              <a:buNone/>
            </a:pPr>
            <a:endParaRPr lang="pl-PL" sz="1800" dirty="0"/>
          </a:p>
        </p:txBody>
      </p:sp>
    </p:spTree>
    <p:extLst>
      <p:ext uri="{BB962C8B-B14F-4D97-AF65-F5344CB8AC3E}">
        <p14:creationId xmlns:p14="http://schemas.microsoft.com/office/powerpoint/2010/main" val="3028831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descr="ZASADY NABORU PROJEKTÓW&#10;">
            <a:extLst>
              <a:ext uri="{FF2B5EF4-FFF2-40B4-BE49-F238E27FC236}">
                <a16:creationId xmlns:a16="http://schemas.microsoft.com/office/drawing/2014/main" id="{5963667F-1751-DA36-D17A-9631EEDEE6AB}"/>
              </a:ext>
            </a:extLst>
          </p:cNvPr>
          <p:cNvSpPr>
            <a:spLocks noGrp="1"/>
          </p:cNvSpPr>
          <p:nvPr>
            <p:ph type="title"/>
          </p:nvPr>
        </p:nvSpPr>
        <p:spPr>
          <a:xfrm>
            <a:off x="1169981" y="234731"/>
            <a:ext cx="9852025" cy="979488"/>
          </a:xfrm>
        </p:spPr>
        <p:txBody>
          <a:bodyPr>
            <a:noAutofit/>
          </a:bodyPr>
          <a:lstStyle/>
          <a:p>
            <a:pPr algn="ctr">
              <a:lnSpc>
                <a:spcPct val="100000"/>
              </a:lnSpc>
            </a:pPr>
            <a:r>
              <a:rPr lang="pl-PL" sz="2000" dirty="0">
                <a:latin typeface="Open Sans"/>
                <a:ea typeface="Open Sans"/>
                <a:cs typeface="Open Sans"/>
              </a:rPr>
              <a:t> </a:t>
            </a:r>
            <a:br>
              <a:rPr lang="pl-PL" sz="2000" dirty="0"/>
            </a:br>
            <a:r>
              <a:rPr lang="pl-PL" sz="2000" dirty="0">
                <a:latin typeface="Open Sans"/>
                <a:ea typeface="Open Sans"/>
                <a:cs typeface="Open Sans"/>
              </a:rPr>
              <a:t>Zasady kwalifikowalności w perspektywie finansowej 2021-2027:</a:t>
            </a:r>
            <a:endParaRPr lang="pl-PL" sz="2000" dirty="0"/>
          </a:p>
        </p:txBody>
      </p:sp>
      <p:pic>
        <p:nvPicPr>
          <p:cNvPr id="3" name="Obraz 2" descr="ZASADY NABORU PROJEKTÓW">
            <a:extLst>
              <a:ext uri="{FF2B5EF4-FFF2-40B4-BE49-F238E27FC236}">
                <a16:creationId xmlns:a16="http://schemas.microsoft.com/office/drawing/2014/main" id="{E60AC9CC-7D60-3E3E-2158-0669442D9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4" name="Symbol zastępczy zawartości 3">
            <a:extLst>
              <a:ext uri="{FF2B5EF4-FFF2-40B4-BE49-F238E27FC236}">
                <a16:creationId xmlns:a16="http://schemas.microsoft.com/office/drawing/2014/main" id="{EC6C09CA-6801-66DA-4F52-8B4FE666DDAA}"/>
              </a:ext>
              <a:ext uri="{C183D7F6-B498-43B3-948B-1728B52AA6E4}">
                <adec:decorative xmlns:adec="http://schemas.microsoft.com/office/drawing/2017/decorative" val="1"/>
              </a:ext>
            </a:extLst>
          </p:cNvPr>
          <p:cNvSpPr>
            <a:spLocks noGrp="1"/>
          </p:cNvSpPr>
          <p:nvPr>
            <p:ph idx="1"/>
          </p:nvPr>
        </p:nvSpPr>
        <p:spPr>
          <a:xfrm>
            <a:off x="1173312" y="992717"/>
            <a:ext cx="9464365" cy="5217917"/>
          </a:xfrm>
        </p:spPr>
        <p:txBody>
          <a:bodyPr vert="horz" lIns="0" tIns="0" rIns="0" bIns="0" rtlCol="0" anchor="t">
            <a:noAutofit/>
          </a:bodyPr>
          <a:lstStyle/>
          <a:p>
            <a:pPr marL="0" indent="0" algn="just">
              <a:lnSpc>
                <a:spcPts val="2700"/>
              </a:lnSpc>
              <a:buNone/>
            </a:pPr>
            <a:r>
              <a:rPr lang="pl-PL" sz="1800" dirty="0">
                <a:solidFill>
                  <a:schemeClr val="accent4">
                    <a:lumMod val="75000"/>
                  </a:schemeClr>
                </a:solidFill>
                <a:latin typeface="Open Sans"/>
                <a:ea typeface="Open Sans"/>
                <a:cs typeface="Arial"/>
              </a:rPr>
              <a:t>Wydatkami niekwalifikowalnymi są: </a:t>
            </a:r>
            <a:r>
              <a:rPr lang="pl-PL" sz="1800" b="1" i="1" u="sng" dirty="0">
                <a:solidFill>
                  <a:schemeClr val="accent4">
                    <a:lumMod val="75000"/>
                  </a:schemeClr>
                </a:solidFill>
                <a:latin typeface="Open Sans"/>
                <a:ea typeface="Open Sans"/>
                <a:cs typeface="Calibri"/>
              </a:rPr>
              <a:t>(ZAPISY USUNIĘTE)</a:t>
            </a:r>
            <a:endParaRPr lang="pl-PL" sz="1800" dirty="0">
              <a:solidFill>
                <a:schemeClr val="accent4">
                  <a:lumMod val="75000"/>
                </a:schemeClr>
              </a:solidFill>
              <a:latin typeface="Open Sans"/>
              <a:ea typeface="Open Sans" panose="020B0606030504020204" pitchFamily="34" charset="0"/>
              <a:cs typeface="Arial" panose="020B0604020202020204" pitchFamily="34" charset="0"/>
            </a:endParaRPr>
          </a:p>
          <a:p>
            <a:pPr marL="514350" indent="-285750" algn="just">
              <a:lnSpc>
                <a:spcPts val="2700"/>
              </a:lnSpc>
              <a:buClr>
                <a:srgbClr val="003399"/>
              </a:buClr>
              <a:buFont typeface="Wingdings"/>
              <a:buChar char="Ø"/>
            </a:pPr>
            <a:r>
              <a:rPr lang="pl-PL" sz="1800" dirty="0">
                <a:latin typeface="Open Sans"/>
                <a:ea typeface="Open Sans"/>
                <a:cs typeface="Arial"/>
              </a:rPr>
              <a:t>wydatki poniesione na przygotowanie i wypełnienie formularza wniosku </a:t>
            </a:r>
            <a:br>
              <a:rPr lang="pl-PL" sz="1800" dirty="0">
                <a:latin typeface="Open Sans"/>
                <a:ea typeface="Open Sans"/>
                <a:cs typeface="Arial"/>
              </a:rPr>
            </a:br>
            <a:r>
              <a:rPr lang="pl-PL" sz="1800" dirty="0">
                <a:latin typeface="Open Sans"/>
                <a:ea typeface="Open Sans"/>
                <a:cs typeface="Arial"/>
              </a:rPr>
              <a:t>o dofinansowanie,</a:t>
            </a:r>
            <a:endParaRPr lang="pl-PL" sz="1800" dirty="0">
              <a:latin typeface="Open Sans"/>
              <a:ea typeface="Open Sans" panose="020B0606030504020204" pitchFamily="34" charset="0"/>
              <a:cs typeface="Arial" panose="020B0604020202020204" pitchFamily="34" charset="0"/>
            </a:endParaRPr>
          </a:p>
          <a:p>
            <a:pPr marL="514350" indent="-285750" algn="just">
              <a:lnSpc>
                <a:spcPts val="2700"/>
              </a:lnSpc>
              <a:buFont typeface="Wingdings"/>
              <a:buChar char="Ø"/>
            </a:pPr>
            <a:r>
              <a:rPr lang="pl-PL" sz="1800" dirty="0">
                <a:latin typeface="Open Sans"/>
                <a:ea typeface="Open Sans"/>
                <a:cs typeface="Arial"/>
              </a:rPr>
              <a:t>premia (</a:t>
            </a:r>
            <a:r>
              <a:rPr lang="pl-PL" sz="1800" dirty="0" err="1">
                <a:latin typeface="Open Sans"/>
                <a:ea typeface="Open Sans"/>
                <a:cs typeface="Arial"/>
              </a:rPr>
              <a:t>success</a:t>
            </a:r>
            <a:r>
              <a:rPr lang="pl-PL" sz="1800" dirty="0">
                <a:latin typeface="Open Sans"/>
                <a:ea typeface="Open Sans"/>
                <a:cs typeface="Arial"/>
              </a:rPr>
              <a:t> </a:t>
            </a:r>
            <a:r>
              <a:rPr lang="pl-PL" sz="1800" dirty="0" err="1">
                <a:latin typeface="Open Sans"/>
                <a:ea typeface="Open Sans"/>
                <a:cs typeface="Arial"/>
              </a:rPr>
              <a:t>fee</a:t>
            </a:r>
            <a:r>
              <a:rPr lang="pl-PL" sz="1800" dirty="0">
                <a:latin typeface="Open Sans"/>
                <a:ea typeface="Open Sans"/>
                <a:cs typeface="Arial"/>
              </a:rPr>
              <a:t>) dla współautora wniosku o dofinansowanie projektu opracowującego np. studium wykonalności,</a:t>
            </a:r>
            <a:endParaRPr lang="pl-PL" sz="1800" dirty="0">
              <a:latin typeface="Open Sans"/>
              <a:ea typeface="Open Sans" panose="020B0606030504020204" pitchFamily="34" charset="0"/>
              <a:cs typeface="Arial" panose="020B0604020202020204" pitchFamily="34" charset="0"/>
            </a:endParaRPr>
          </a:p>
          <a:p>
            <a:pPr marL="514350" indent="-285750" algn="just">
              <a:lnSpc>
                <a:spcPts val="2700"/>
              </a:lnSpc>
              <a:buFont typeface="Wingdings"/>
              <a:buChar char="Ø"/>
            </a:pPr>
            <a:r>
              <a:rPr lang="pl-PL" sz="1800" dirty="0">
                <a:latin typeface="Open Sans"/>
                <a:ea typeface="Open Sans"/>
                <a:cs typeface="Arial"/>
              </a:rPr>
              <a:t>w przypadku projektów współfinansowanych ze środków EFS – wydatki związane </a:t>
            </a:r>
            <a:br>
              <a:rPr lang="pl-PL" sz="1800" dirty="0">
                <a:latin typeface="Open Sans"/>
                <a:ea typeface="Open Sans"/>
                <a:cs typeface="Arial"/>
              </a:rPr>
            </a:br>
            <a:r>
              <a:rPr lang="pl-PL" sz="1800" dirty="0">
                <a:latin typeface="Open Sans"/>
                <a:ea typeface="Open Sans"/>
                <a:cs typeface="Arial"/>
              </a:rPr>
              <a:t>z zakupem nieruchomości i infrastruktury oraz dostosowaniem lub adaptacją budynków i pomieszczeń, z wyjątkiem wydatków ponoszonych jako cross-financing,</a:t>
            </a:r>
            <a:endParaRPr lang="pl-PL" sz="1800" dirty="0">
              <a:latin typeface="Open Sans"/>
              <a:ea typeface="Open Sans" panose="020B0606030504020204" pitchFamily="34" charset="0"/>
              <a:cs typeface="Arial" panose="020B0604020202020204" pitchFamily="34" charset="0"/>
            </a:endParaRPr>
          </a:p>
          <a:p>
            <a:pPr marL="514350" indent="-285750" algn="just">
              <a:lnSpc>
                <a:spcPts val="2700"/>
              </a:lnSpc>
              <a:buFont typeface="Wingdings"/>
              <a:buChar char="Ø"/>
            </a:pPr>
            <a:r>
              <a:rPr lang="pl-PL" sz="1800" dirty="0">
                <a:latin typeface="Open Sans"/>
                <a:ea typeface="Open Sans"/>
                <a:cs typeface="Arial"/>
              </a:rPr>
              <a:t>w przypadku instrumentów finansowych - wkłady rzeczowe, z wyjątkami.</a:t>
            </a:r>
            <a:endParaRPr lang="pl-PL" sz="1800" dirty="0">
              <a:latin typeface="Open Sans"/>
              <a:ea typeface="Open Sans" panose="020B0606030504020204" pitchFamily="34" charset="0"/>
              <a:cs typeface="Arial" panose="020B0604020202020204" pitchFamily="34" charset="0"/>
            </a:endParaRPr>
          </a:p>
          <a:p>
            <a:pPr marL="514350" indent="-285750" algn="just">
              <a:lnSpc>
                <a:spcPts val="2700"/>
              </a:lnSpc>
              <a:buFont typeface="Wingdings"/>
              <a:buChar char="Ø"/>
            </a:pPr>
            <a:r>
              <a:rPr lang="pl-PL" sz="1800" dirty="0">
                <a:latin typeface="Open Sans"/>
                <a:ea typeface="Open Sans"/>
                <a:cs typeface="Open Sans"/>
              </a:rPr>
              <a:t>inne niż część kapitałowa raty leasingowej wydatki związane z umowa leasingu, w szczególności marża finansującego, odsetki od refinansowania kosztów, koszty ogólne, opłaty ubezpieczeniowe,</a:t>
            </a:r>
          </a:p>
          <a:p>
            <a:pPr marL="342900" indent="-342900" algn="just">
              <a:lnSpc>
                <a:spcPts val="2700"/>
              </a:lnSpc>
              <a:buFont typeface="Wingdings" panose="05000000000000000000" pitchFamily="2" charset="2"/>
              <a:buChar char="ü"/>
            </a:pPr>
            <a:endParaRPr lang="pl-PL" sz="1800" dirty="0">
              <a:latin typeface="Open Sans" panose="020B0606030504020204" pitchFamily="34" charset="0"/>
              <a:ea typeface="Open Sans" panose="020B0606030504020204" pitchFamily="34" charset="0"/>
              <a:cs typeface="Arial" panose="020B0604020202020204" pitchFamily="34" charset="0"/>
            </a:endParaRPr>
          </a:p>
          <a:p>
            <a:pPr marL="342900" indent="-342900" algn="just">
              <a:lnSpc>
                <a:spcPts val="2700"/>
              </a:lnSpc>
              <a:buFont typeface="Wingdings" panose="05000000000000000000" pitchFamily="2" charset="2"/>
              <a:buChar char="ü"/>
            </a:pPr>
            <a:endParaRPr lang="pl-PL" sz="1800" dirty="0">
              <a:latin typeface="Open Sans"/>
              <a:ea typeface="Open Sans" panose="020B0606030504020204" pitchFamily="34" charset="0"/>
              <a:cs typeface="Arial" panose="020B0604020202020204" pitchFamily="34" charset="0"/>
            </a:endParaRPr>
          </a:p>
          <a:p>
            <a:pPr marL="342900" indent="-342900" algn="just">
              <a:lnSpc>
                <a:spcPts val="2700"/>
              </a:lnSpc>
              <a:buFont typeface="Wingdings" panose="05000000000000000000" pitchFamily="2" charset="2"/>
              <a:buChar char="ü"/>
            </a:pPr>
            <a:endParaRPr lang="pl-PL" sz="1800" dirty="0">
              <a:latin typeface="Open Sans" panose="020B0606030504020204" pitchFamily="34" charset="0"/>
              <a:ea typeface="Open Sans" panose="020B0606030504020204" pitchFamily="34" charset="0"/>
              <a:cs typeface="Arial" panose="020B0604020202020204" pitchFamily="34" charset="0"/>
            </a:endParaRPr>
          </a:p>
          <a:p>
            <a:pPr marL="0" indent="0">
              <a:buNone/>
            </a:pPr>
            <a:endParaRPr lang="pl-PL" sz="1800" dirty="0"/>
          </a:p>
        </p:txBody>
      </p:sp>
    </p:spTree>
    <p:extLst>
      <p:ext uri="{BB962C8B-B14F-4D97-AF65-F5344CB8AC3E}">
        <p14:creationId xmlns:p14="http://schemas.microsoft.com/office/powerpoint/2010/main" val="1800767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descr="ZASADY NABORU PROJEKTÓW&#10;">
            <a:extLst>
              <a:ext uri="{FF2B5EF4-FFF2-40B4-BE49-F238E27FC236}">
                <a16:creationId xmlns:a16="http://schemas.microsoft.com/office/drawing/2014/main" id="{5963667F-1751-DA36-D17A-9631EEDEE6AB}"/>
              </a:ext>
            </a:extLst>
          </p:cNvPr>
          <p:cNvSpPr>
            <a:spLocks noGrp="1"/>
          </p:cNvSpPr>
          <p:nvPr>
            <p:ph type="title"/>
          </p:nvPr>
        </p:nvSpPr>
        <p:spPr>
          <a:xfrm>
            <a:off x="1169981" y="234731"/>
            <a:ext cx="9852025" cy="979488"/>
          </a:xfrm>
        </p:spPr>
        <p:txBody>
          <a:bodyPr>
            <a:noAutofit/>
          </a:bodyPr>
          <a:lstStyle/>
          <a:p>
            <a:pPr algn="ctr">
              <a:lnSpc>
                <a:spcPts val="3265"/>
              </a:lnSpc>
            </a:pPr>
            <a:r>
              <a:rPr lang="pl-PL" sz="2000" dirty="0">
                <a:latin typeface="Open Sans"/>
                <a:ea typeface="Open Sans"/>
                <a:cs typeface="Open Sans"/>
              </a:rPr>
              <a:t>Zasady kwalifikowalności w perspektywie finansowej 2021-2027:</a:t>
            </a:r>
            <a:endParaRPr lang="pl-PL" sz="2000" b="0" dirty="0">
              <a:latin typeface="Open Sans"/>
              <a:ea typeface="Open Sans"/>
              <a:cs typeface="Open Sans"/>
            </a:endParaRPr>
          </a:p>
          <a:p>
            <a:pPr algn="ctr">
              <a:lnSpc>
                <a:spcPct val="100000"/>
              </a:lnSpc>
            </a:pPr>
            <a:endParaRPr lang="pl-PL" sz="2000" dirty="0"/>
          </a:p>
        </p:txBody>
      </p:sp>
      <p:pic>
        <p:nvPicPr>
          <p:cNvPr id="3" name="Obraz 2" descr="ZASADY NABORU PROJEKTÓW">
            <a:extLst>
              <a:ext uri="{FF2B5EF4-FFF2-40B4-BE49-F238E27FC236}">
                <a16:creationId xmlns:a16="http://schemas.microsoft.com/office/drawing/2014/main" id="{E60AC9CC-7D60-3E3E-2158-0669442D9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4" name="Symbol zastępczy zawartości 3">
            <a:extLst>
              <a:ext uri="{FF2B5EF4-FFF2-40B4-BE49-F238E27FC236}">
                <a16:creationId xmlns:a16="http://schemas.microsoft.com/office/drawing/2014/main" id="{EC6C09CA-6801-66DA-4F52-8B4FE666DDAA}"/>
              </a:ext>
              <a:ext uri="{C183D7F6-B498-43B3-948B-1728B52AA6E4}">
                <adec:decorative xmlns:adec="http://schemas.microsoft.com/office/drawing/2017/decorative" val="1"/>
              </a:ext>
            </a:extLst>
          </p:cNvPr>
          <p:cNvSpPr>
            <a:spLocks noGrp="1"/>
          </p:cNvSpPr>
          <p:nvPr>
            <p:ph idx="1"/>
          </p:nvPr>
        </p:nvSpPr>
        <p:spPr>
          <a:xfrm>
            <a:off x="1370755" y="1055470"/>
            <a:ext cx="9324975" cy="4651064"/>
          </a:xfrm>
        </p:spPr>
        <p:txBody>
          <a:bodyPr vert="horz" lIns="0" tIns="0" rIns="0" bIns="0" rtlCol="0" anchor="t">
            <a:noAutofit/>
          </a:bodyPr>
          <a:lstStyle/>
          <a:p>
            <a:pPr marL="228600" indent="-228600" algn="just">
              <a:buNone/>
            </a:pPr>
            <a:r>
              <a:rPr lang="pl-PL" sz="1800" b="1" dirty="0">
                <a:solidFill>
                  <a:schemeClr val="accent4">
                    <a:lumMod val="75000"/>
                  </a:schemeClr>
                </a:solidFill>
                <a:latin typeface="Open Sans"/>
                <a:ea typeface="Open Sans"/>
                <a:cs typeface="Open Sans"/>
              </a:rPr>
              <a:t>Podwójne finansowanie</a:t>
            </a:r>
            <a:endParaRPr lang="pl-PL" sz="1600" b="1" dirty="0">
              <a:solidFill>
                <a:schemeClr val="accent4">
                  <a:lumMod val="75000"/>
                </a:schemeClr>
              </a:solidFill>
            </a:endParaRPr>
          </a:p>
          <a:p>
            <a:pPr marL="0" indent="0" algn="just">
              <a:buNone/>
            </a:pPr>
            <a:r>
              <a:rPr lang="pl-PL" sz="1800" dirty="0">
                <a:latin typeface="Open Sans"/>
                <a:ea typeface="Open Sans"/>
                <a:cs typeface="Open Sans"/>
              </a:rPr>
              <a:t>Niedozwolone jest podwójne finansowanie wydatków. Podwójne finansowanie</a:t>
            </a:r>
            <a:endParaRPr lang="pl-PL" sz="1600" dirty="0"/>
          </a:p>
          <a:p>
            <a:pPr marL="0" indent="0" algn="just">
              <a:buNone/>
            </a:pPr>
            <a:r>
              <a:rPr lang="pl-PL" sz="1800" dirty="0">
                <a:latin typeface="Open Sans"/>
                <a:ea typeface="Open Sans"/>
                <a:cs typeface="Open Sans"/>
              </a:rPr>
              <a:t>oznacza w szczególności:</a:t>
            </a:r>
            <a:endParaRPr lang="pl-PL" sz="1600" dirty="0"/>
          </a:p>
          <a:p>
            <a:pPr marL="285750" indent="-285750" algn="just">
              <a:buFont typeface="Wingdings"/>
              <a:buChar char="Ø"/>
            </a:pPr>
            <a:r>
              <a:rPr lang="pl-PL" sz="1800" dirty="0">
                <a:latin typeface="Open Sans"/>
                <a:ea typeface="Open Sans"/>
                <a:cs typeface="Open Sans"/>
              </a:rPr>
              <a:t> więcej niż jednokrotne przedstawienie do rozliczenia tego samego wydatku albo tej samej części wydatku ze środków UE w jakiejkolwiek formie </a:t>
            </a:r>
            <a:r>
              <a:rPr lang="pl-PL" sz="1800" i="1" dirty="0">
                <a:solidFill>
                  <a:schemeClr val="accent4">
                    <a:lumMod val="75000"/>
                  </a:schemeClr>
                </a:solidFill>
                <a:latin typeface="Open Sans"/>
                <a:ea typeface="Open Sans"/>
                <a:cs typeface="Open Sans"/>
              </a:rPr>
              <a:t>(zapis bez zmian)</a:t>
            </a:r>
            <a:endParaRPr lang="pl-PL" sz="1600" i="1" dirty="0">
              <a:solidFill>
                <a:schemeClr val="accent4">
                  <a:lumMod val="75000"/>
                </a:schemeClr>
              </a:solidFill>
            </a:endParaRPr>
          </a:p>
          <a:p>
            <a:pPr marL="285750" indent="-285750" algn="just">
              <a:buFont typeface="Wingdings"/>
              <a:buChar char="Ø"/>
            </a:pPr>
            <a:r>
              <a:rPr lang="pl-PL" sz="1800" dirty="0">
                <a:latin typeface="Open Sans"/>
                <a:ea typeface="Open Sans"/>
                <a:cs typeface="Open Sans"/>
              </a:rPr>
              <a:t>rozliczenie zakupu używanego środka trwałego, który był uprzednio współfinansowany z udziałem środków UE, </a:t>
            </a:r>
            <a:r>
              <a:rPr lang="pl-PL" sz="1800" i="1" dirty="0">
                <a:solidFill>
                  <a:schemeClr val="accent4">
                    <a:lumMod val="75000"/>
                  </a:schemeClr>
                </a:solidFill>
                <a:latin typeface="Open Sans"/>
                <a:ea typeface="Open Sans"/>
                <a:cs typeface="Open Sans"/>
              </a:rPr>
              <a:t>(nowy zapis)</a:t>
            </a:r>
            <a:endParaRPr lang="pl-PL" sz="1600" i="1" dirty="0">
              <a:solidFill>
                <a:schemeClr val="accent4">
                  <a:lumMod val="75000"/>
                </a:schemeClr>
              </a:solidFill>
            </a:endParaRPr>
          </a:p>
          <a:p>
            <a:pPr marL="285750" indent="-285750" algn="just">
              <a:buFont typeface="Wingdings"/>
              <a:buChar char="Ø"/>
            </a:pPr>
            <a:r>
              <a:rPr lang="pl-PL" sz="1800" dirty="0">
                <a:latin typeface="Open Sans"/>
                <a:ea typeface="Open Sans"/>
                <a:cs typeface="Open Sans"/>
              </a:rPr>
              <a:t>rozliczenie kosztów amortyzacji środka trwałego uprzednio zakupionego z udziałem środków UE, </a:t>
            </a:r>
            <a:r>
              <a:rPr lang="pl-PL" sz="1800" i="1" dirty="0">
                <a:solidFill>
                  <a:schemeClr val="accent4">
                    <a:lumMod val="75000"/>
                  </a:schemeClr>
                </a:solidFill>
                <a:latin typeface="Open Sans"/>
                <a:ea typeface="Open Sans"/>
                <a:cs typeface="Open Sans"/>
              </a:rPr>
              <a:t>(zapis bez zmian)</a:t>
            </a:r>
            <a:endParaRPr lang="pl-PL" sz="1600" i="1" dirty="0">
              <a:solidFill>
                <a:schemeClr val="accent4">
                  <a:lumMod val="75000"/>
                </a:schemeClr>
              </a:solidFill>
            </a:endParaRPr>
          </a:p>
          <a:p>
            <a:pPr marL="285750" indent="-285750" algn="just">
              <a:buFont typeface="Wingdings"/>
              <a:buChar char="Ø"/>
            </a:pPr>
            <a:r>
              <a:rPr lang="pl-PL" sz="1800" dirty="0">
                <a:latin typeface="Open Sans"/>
                <a:ea typeface="Open Sans"/>
                <a:cs typeface="Open Sans"/>
              </a:rPr>
              <a:t>rozliczenie wydatku poniesionego przez leasingodawcę na zakup przedmiotu leasingu w ramach leasingu finansowego, a następnie rozliczenie rat opłacanych przez beneficjenta w związku z leasingiem tego przedmiotu,</a:t>
            </a:r>
            <a:r>
              <a:rPr lang="pl-PL" sz="1800" dirty="0">
                <a:solidFill>
                  <a:schemeClr val="accent4">
                    <a:lumMod val="75000"/>
                  </a:schemeClr>
                </a:solidFill>
                <a:latin typeface="Open Sans"/>
                <a:ea typeface="Open Sans"/>
                <a:cs typeface="Open Sans"/>
              </a:rPr>
              <a:t> </a:t>
            </a:r>
            <a:r>
              <a:rPr lang="pl-PL" sz="1800" i="1" dirty="0">
                <a:solidFill>
                  <a:schemeClr val="accent4">
                    <a:lumMod val="75000"/>
                  </a:schemeClr>
                </a:solidFill>
                <a:latin typeface="Open Sans"/>
                <a:ea typeface="Open Sans"/>
                <a:cs typeface="Open Sans"/>
              </a:rPr>
              <a:t>(zapis bez zmian)</a:t>
            </a:r>
            <a:endParaRPr lang="pl-PL" sz="1600" i="1" dirty="0">
              <a:solidFill>
                <a:schemeClr val="accent4">
                  <a:lumMod val="75000"/>
                </a:schemeClr>
              </a:solidFill>
            </a:endParaRPr>
          </a:p>
          <a:p>
            <a:pPr marL="0" indent="0">
              <a:buNone/>
            </a:pPr>
            <a:endParaRPr lang="pl-PL" sz="1800" dirty="0">
              <a:latin typeface="Calibri" panose="020F0502020204030204"/>
            </a:endParaRPr>
          </a:p>
        </p:txBody>
      </p:sp>
    </p:spTree>
    <p:extLst>
      <p:ext uri="{BB962C8B-B14F-4D97-AF65-F5344CB8AC3E}">
        <p14:creationId xmlns:p14="http://schemas.microsoft.com/office/powerpoint/2010/main" val="4211980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descr="ZASADY NABORU PROJEKTÓW&#10;">
            <a:extLst>
              <a:ext uri="{FF2B5EF4-FFF2-40B4-BE49-F238E27FC236}">
                <a16:creationId xmlns:a16="http://schemas.microsoft.com/office/drawing/2014/main" id="{5963667F-1751-DA36-D17A-9631EEDEE6AB}"/>
              </a:ext>
            </a:extLst>
          </p:cNvPr>
          <p:cNvSpPr>
            <a:spLocks noGrp="1"/>
          </p:cNvSpPr>
          <p:nvPr>
            <p:ph type="title"/>
          </p:nvPr>
        </p:nvSpPr>
        <p:spPr>
          <a:xfrm>
            <a:off x="1169981" y="234731"/>
            <a:ext cx="9852025" cy="979488"/>
          </a:xfrm>
        </p:spPr>
        <p:txBody>
          <a:bodyPr>
            <a:noAutofit/>
          </a:bodyPr>
          <a:lstStyle/>
          <a:p>
            <a:pPr algn="ctr">
              <a:lnSpc>
                <a:spcPts val="3265"/>
              </a:lnSpc>
            </a:pPr>
            <a:r>
              <a:rPr lang="pl-PL" sz="2000" dirty="0">
                <a:latin typeface="Open Sans"/>
                <a:ea typeface="Open Sans"/>
                <a:cs typeface="Open Sans"/>
              </a:rPr>
              <a:t>Zasady kwalifikowalności w perspektywie finansowej 2021-2027:</a:t>
            </a:r>
            <a:endParaRPr lang="pl-PL" sz="2000" b="0" dirty="0">
              <a:latin typeface="Open Sans"/>
              <a:ea typeface="Open Sans"/>
              <a:cs typeface="Open Sans"/>
            </a:endParaRPr>
          </a:p>
          <a:p>
            <a:pPr algn="ctr">
              <a:lnSpc>
                <a:spcPct val="100000"/>
              </a:lnSpc>
            </a:pPr>
            <a:endParaRPr lang="pl-PL" sz="2000" dirty="0"/>
          </a:p>
        </p:txBody>
      </p:sp>
      <p:pic>
        <p:nvPicPr>
          <p:cNvPr id="3" name="Obraz 2" descr="ZASADY NABORU PROJEKTÓW">
            <a:extLst>
              <a:ext uri="{FF2B5EF4-FFF2-40B4-BE49-F238E27FC236}">
                <a16:creationId xmlns:a16="http://schemas.microsoft.com/office/drawing/2014/main" id="{E60AC9CC-7D60-3E3E-2158-0669442D9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4" name="Symbol zastępczy zawartości 3">
            <a:extLst>
              <a:ext uri="{FF2B5EF4-FFF2-40B4-BE49-F238E27FC236}">
                <a16:creationId xmlns:a16="http://schemas.microsoft.com/office/drawing/2014/main" id="{EC6C09CA-6801-66DA-4F52-8B4FE666DDAA}"/>
              </a:ext>
              <a:ext uri="{C183D7F6-B498-43B3-948B-1728B52AA6E4}">
                <adec:decorative xmlns:adec="http://schemas.microsoft.com/office/drawing/2017/decorative" val="1"/>
              </a:ext>
            </a:extLst>
          </p:cNvPr>
          <p:cNvSpPr>
            <a:spLocks noGrp="1"/>
          </p:cNvSpPr>
          <p:nvPr>
            <p:ph idx="1"/>
          </p:nvPr>
        </p:nvSpPr>
        <p:spPr>
          <a:xfrm>
            <a:off x="1370755" y="1055470"/>
            <a:ext cx="9324975" cy="4651064"/>
          </a:xfrm>
        </p:spPr>
        <p:txBody>
          <a:bodyPr vert="horz" lIns="0" tIns="0" rIns="0" bIns="0" rtlCol="0" anchor="t">
            <a:noAutofit/>
          </a:bodyPr>
          <a:lstStyle/>
          <a:p>
            <a:pPr marL="0" indent="0" algn="just">
              <a:lnSpc>
                <a:spcPts val="2700"/>
              </a:lnSpc>
              <a:buNone/>
            </a:pPr>
            <a:r>
              <a:rPr lang="pl-PL" sz="1800" b="1" dirty="0">
                <a:solidFill>
                  <a:schemeClr val="accent4">
                    <a:lumMod val="75000"/>
                  </a:schemeClr>
                </a:solidFill>
                <a:latin typeface="Open Sans"/>
                <a:ea typeface="Open Sans"/>
                <a:cs typeface="Open Sans"/>
              </a:rPr>
              <a:t>Podwójne finansowanie</a:t>
            </a:r>
            <a:endParaRPr lang="pl-PL" sz="1800" b="1" dirty="0">
              <a:solidFill>
                <a:schemeClr val="accent4">
                  <a:lumMod val="75000"/>
                </a:schemeClr>
              </a:solidFill>
              <a:latin typeface="Open Sans"/>
              <a:ea typeface="Open Sans" panose="020B0606030504020204" pitchFamily="34" charset="0"/>
              <a:cs typeface="Open Sans"/>
            </a:endParaRPr>
          </a:p>
          <a:p>
            <a:pPr marL="0" indent="0" algn="just">
              <a:buNone/>
            </a:pPr>
            <a:r>
              <a:rPr lang="pl-PL" sz="1800" dirty="0">
                <a:latin typeface="Open Sans"/>
                <a:ea typeface="Open Sans"/>
                <a:cs typeface="Open Sans"/>
              </a:rPr>
              <a:t>Niedozwolone jest podwójne finansowanie wydatków. Podwójne finansowanie</a:t>
            </a:r>
            <a:endParaRPr lang="pl-PL" sz="1600" dirty="0"/>
          </a:p>
          <a:p>
            <a:pPr marL="0" indent="0" algn="just">
              <a:buNone/>
            </a:pPr>
            <a:r>
              <a:rPr lang="pl-PL" sz="1800" dirty="0">
                <a:latin typeface="Open Sans"/>
                <a:ea typeface="Open Sans"/>
                <a:cs typeface="Open Sans"/>
              </a:rPr>
              <a:t>oznacza w szczególności:</a:t>
            </a:r>
            <a:endParaRPr lang="pl-PL" sz="1600" dirty="0"/>
          </a:p>
          <a:p>
            <a:pPr marL="285750" indent="-285750" algn="just">
              <a:buFont typeface="Wingdings"/>
              <a:buChar char="Ø"/>
            </a:pPr>
            <a:r>
              <a:rPr lang="pl-PL" sz="1800" dirty="0">
                <a:latin typeface="Open Sans"/>
                <a:ea typeface="Open Sans"/>
                <a:cs typeface="Open Sans"/>
              </a:rPr>
              <a:t>objęcie kosztów kwalifikowalnych jednocześnie wsparciem w formie pożyczki </a:t>
            </a:r>
            <a:br>
              <a:rPr lang="pl-PL" sz="1800" dirty="0">
                <a:latin typeface="Open Sans"/>
                <a:ea typeface="Open Sans"/>
                <a:cs typeface="Open Sans"/>
              </a:rPr>
            </a:br>
            <a:r>
              <a:rPr lang="pl-PL" sz="1800" dirty="0">
                <a:latin typeface="Open Sans"/>
                <a:ea typeface="Open Sans"/>
                <a:cs typeface="Open Sans"/>
              </a:rPr>
              <a:t>i gwarancji/poręczenia, </a:t>
            </a:r>
            <a:r>
              <a:rPr lang="pl-PL" sz="1800" i="1" dirty="0">
                <a:solidFill>
                  <a:schemeClr val="accent4">
                    <a:lumMod val="75000"/>
                  </a:schemeClr>
                </a:solidFill>
                <a:latin typeface="Open Sans"/>
                <a:ea typeface="Open Sans"/>
                <a:cs typeface="Open Sans"/>
              </a:rPr>
              <a:t>(zapis bez zmian)</a:t>
            </a:r>
            <a:endParaRPr lang="pl-PL" sz="1600" i="1" dirty="0">
              <a:solidFill>
                <a:schemeClr val="accent4">
                  <a:lumMod val="75000"/>
                </a:schemeClr>
              </a:solidFill>
            </a:endParaRPr>
          </a:p>
          <a:p>
            <a:pPr marL="285750" indent="-285750" algn="just">
              <a:buFont typeface="Wingdings"/>
              <a:buChar char="Ø"/>
            </a:pPr>
            <a:r>
              <a:rPr lang="pl-PL" sz="1800" dirty="0">
                <a:latin typeface="Open Sans"/>
                <a:ea typeface="Open Sans"/>
                <a:cs typeface="Open Sans"/>
              </a:rPr>
              <a:t>rozliczenie tego samego wydatku w kosztach pośrednich projektu oraz kosztach bezpośrednich projektu, </a:t>
            </a:r>
            <a:r>
              <a:rPr lang="pl-PL" sz="1800" i="1" dirty="0">
                <a:solidFill>
                  <a:schemeClr val="accent4">
                    <a:lumMod val="75000"/>
                  </a:schemeClr>
                </a:solidFill>
                <a:latin typeface="Open Sans"/>
                <a:ea typeface="Open Sans"/>
                <a:cs typeface="Open Sans"/>
              </a:rPr>
              <a:t>(zapis bez zmian)</a:t>
            </a:r>
            <a:endParaRPr lang="pl-PL" sz="1600" i="1" dirty="0">
              <a:solidFill>
                <a:schemeClr val="accent4">
                  <a:lumMod val="75000"/>
                </a:schemeClr>
              </a:solidFill>
            </a:endParaRPr>
          </a:p>
          <a:p>
            <a:pPr marL="285750" indent="-285750" algn="just">
              <a:buFont typeface="Wingdings"/>
              <a:buChar char="Ø"/>
            </a:pPr>
            <a:r>
              <a:rPr lang="pl-PL" sz="1800" dirty="0">
                <a:latin typeface="Open Sans"/>
                <a:ea typeface="Open Sans"/>
                <a:cs typeface="Open Sans"/>
              </a:rPr>
              <a:t>otrzymanie na wydatki kwalifikowalne danego projektu lub części projektu dotacji </a:t>
            </a:r>
            <a:br>
              <a:rPr lang="pl-PL" sz="1800" dirty="0">
                <a:latin typeface="Open Sans"/>
                <a:ea typeface="Open Sans"/>
                <a:cs typeface="Open Sans"/>
              </a:rPr>
            </a:br>
            <a:r>
              <a:rPr lang="pl-PL" sz="1800" dirty="0">
                <a:latin typeface="Open Sans"/>
                <a:ea typeface="Open Sans"/>
                <a:cs typeface="Open Sans"/>
              </a:rPr>
              <a:t>z kilku źródeł (krajowych, unijnych lub innych) w wysokości łącznie wyższej niż 100% wydatków kwalifikowalnych projektu lub części projektu </a:t>
            </a:r>
            <a:r>
              <a:rPr lang="pl-PL" sz="1800" i="1" dirty="0">
                <a:solidFill>
                  <a:schemeClr val="accent4">
                    <a:lumMod val="75000"/>
                  </a:schemeClr>
                </a:solidFill>
                <a:latin typeface="+mn-lt"/>
                <a:ea typeface="Open Sans"/>
                <a:cs typeface="Arial"/>
              </a:rPr>
              <a:t>(nowy zapis, zasada obowiązująca). </a:t>
            </a:r>
            <a:endParaRPr lang="pl-PL" sz="1800" i="1" dirty="0">
              <a:solidFill>
                <a:schemeClr val="accent4">
                  <a:lumMod val="75000"/>
                </a:schemeClr>
              </a:solidFill>
              <a:latin typeface="+mn-lt"/>
              <a:ea typeface="Open Sans" panose="020B0606030504020204" pitchFamily="34" charset="0"/>
              <a:cs typeface="Arial" panose="020B0604020202020204" pitchFamily="34" charset="0"/>
            </a:endParaRPr>
          </a:p>
          <a:p>
            <a:pPr marL="0" indent="0">
              <a:buNone/>
            </a:pPr>
            <a:endParaRPr lang="pl-PL" sz="1800" dirty="0">
              <a:latin typeface="+mn-lt"/>
            </a:endParaRPr>
          </a:p>
        </p:txBody>
      </p:sp>
    </p:spTree>
    <p:extLst>
      <p:ext uri="{BB962C8B-B14F-4D97-AF65-F5344CB8AC3E}">
        <p14:creationId xmlns:p14="http://schemas.microsoft.com/office/powerpoint/2010/main" val="4124960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descr="ZASADY NABORU PROJEKTÓW&#10;">
            <a:extLst>
              <a:ext uri="{FF2B5EF4-FFF2-40B4-BE49-F238E27FC236}">
                <a16:creationId xmlns:a16="http://schemas.microsoft.com/office/drawing/2014/main" id="{5963667F-1751-DA36-D17A-9631EEDEE6AB}"/>
              </a:ext>
            </a:extLst>
          </p:cNvPr>
          <p:cNvSpPr>
            <a:spLocks noGrp="1"/>
          </p:cNvSpPr>
          <p:nvPr>
            <p:ph type="title"/>
          </p:nvPr>
        </p:nvSpPr>
        <p:spPr>
          <a:xfrm>
            <a:off x="1169981" y="234731"/>
            <a:ext cx="9852025" cy="979488"/>
          </a:xfrm>
        </p:spPr>
        <p:txBody>
          <a:bodyPr>
            <a:noAutofit/>
          </a:bodyPr>
          <a:lstStyle/>
          <a:p>
            <a:pPr algn="ctr">
              <a:lnSpc>
                <a:spcPts val="3265"/>
              </a:lnSpc>
            </a:pPr>
            <a:r>
              <a:rPr lang="pl-PL" sz="2000" dirty="0">
                <a:latin typeface="Open Sans"/>
                <a:ea typeface="Open Sans"/>
                <a:cs typeface="Open Sans"/>
              </a:rPr>
              <a:t>Zasady kwalifikowalności w perspektywie finansowej 2021-2027:</a:t>
            </a:r>
            <a:endParaRPr lang="pl-PL" sz="2000" b="0" dirty="0">
              <a:latin typeface="Open Sans"/>
              <a:ea typeface="Open Sans"/>
              <a:cs typeface="Open Sans"/>
            </a:endParaRPr>
          </a:p>
          <a:p>
            <a:pPr algn="ctr">
              <a:lnSpc>
                <a:spcPct val="100000"/>
              </a:lnSpc>
            </a:pPr>
            <a:endParaRPr lang="pl-PL" sz="2000" dirty="0"/>
          </a:p>
        </p:txBody>
      </p:sp>
      <p:pic>
        <p:nvPicPr>
          <p:cNvPr id="3" name="Obraz 2" descr="ZASADY NABORU PROJEKTÓW">
            <a:extLst>
              <a:ext uri="{FF2B5EF4-FFF2-40B4-BE49-F238E27FC236}">
                <a16:creationId xmlns:a16="http://schemas.microsoft.com/office/drawing/2014/main" id="{E60AC9CC-7D60-3E3E-2158-0669442D9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4" name="Symbol zastępczy zawartości 3">
            <a:extLst>
              <a:ext uri="{FF2B5EF4-FFF2-40B4-BE49-F238E27FC236}">
                <a16:creationId xmlns:a16="http://schemas.microsoft.com/office/drawing/2014/main" id="{EC6C09CA-6801-66DA-4F52-8B4FE666DDAA}"/>
              </a:ext>
              <a:ext uri="{C183D7F6-B498-43B3-948B-1728B52AA6E4}">
                <adec:decorative xmlns:adec="http://schemas.microsoft.com/office/drawing/2017/decorative" val="1"/>
              </a:ext>
            </a:extLst>
          </p:cNvPr>
          <p:cNvSpPr>
            <a:spLocks noGrp="1"/>
          </p:cNvSpPr>
          <p:nvPr>
            <p:ph idx="1"/>
          </p:nvPr>
        </p:nvSpPr>
        <p:spPr>
          <a:xfrm>
            <a:off x="913118" y="1064435"/>
            <a:ext cx="9845365" cy="4623186"/>
          </a:xfrm>
        </p:spPr>
        <p:txBody>
          <a:bodyPr vert="horz" lIns="0" tIns="0" rIns="0" bIns="0" rtlCol="0" anchor="t">
            <a:noAutofit/>
          </a:bodyPr>
          <a:lstStyle/>
          <a:p>
            <a:pPr marL="0" indent="0">
              <a:lnSpc>
                <a:spcPct val="150000"/>
              </a:lnSpc>
              <a:buNone/>
            </a:pPr>
            <a:r>
              <a:rPr lang="pl-PL" sz="1800" b="1" dirty="0">
                <a:solidFill>
                  <a:schemeClr val="accent4">
                    <a:lumMod val="75000"/>
                  </a:schemeClr>
                </a:solidFill>
                <a:latin typeface="Open Sans"/>
                <a:ea typeface="Open Sans"/>
                <a:cs typeface="Open Sans"/>
              </a:rPr>
              <a:t>Cross-</a:t>
            </a:r>
            <a:r>
              <a:rPr lang="pl-PL" sz="1800" b="1" dirty="0" err="1">
                <a:solidFill>
                  <a:schemeClr val="accent4">
                    <a:lumMod val="75000"/>
                  </a:schemeClr>
                </a:solidFill>
                <a:latin typeface="Open Sans"/>
                <a:ea typeface="Open Sans"/>
                <a:cs typeface="Open Sans"/>
              </a:rPr>
              <a:t>financing</a:t>
            </a:r>
            <a:r>
              <a:rPr lang="pl-PL" sz="1800" b="1" dirty="0">
                <a:solidFill>
                  <a:schemeClr val="accent4">
                    <a:lumMod val="75000"/>
                  </a:schemeClr>
                </a:solidFill>
                <a:latin typeface="Open Sans"/>
                <a:ea typeface="Open Sans"/>
                <a:cs typeface="Open Sans"/>
              </a:rPr>
              <a:t> </a:t>
            </a:r>
            <a:endParaRPr lang="pl-PL" b="1" dirty="0">
              <a:solidFill>
                <a:schemeClr val="accent4">
                  <a:lumMod val="75000"/>
                </a:schemeClr>
              </a:solidFill>
            </a:endParaRPr>
          </a:p>
          <a:p>
            <a:pPr marL="228600" indent="-228600">
              <a:lnSpc>
                <a:spcPct val="150000"/>
              </a:lnSpc>
              <a:buFont typeface="Wingdings"/>
              <a:buChar char="Ø"/>
            </a:pPr>
            <a:r>
              <a:rPr lang="pl-PL" sz="1800" dirty="0">
                <a:latin typeface="Open Sans"/>
                <a:ea typeface="Open Sans"/>
                <a:cs typeface="Open Sans"/>
              </a:rPr>
              <a:t>Cross –</a:t>
            </a:r>
            <a:r>
              <a:rPr lang="pl-PL" sz="1800" dirty="0" err="1">
                <a:latin typeface="Open Sans"/>
                <a:ea typeface="Open Sans"/>
                <a:cs typeface="Open Sans"/>
              </a:rPr>
              <a:t>financing</a:t>
            </a:r>
            <a:r>
              <a:rPr lang="pl-PL" sz="1800" dirty="0">
                <a:latin typeface="Open Sans"/>
                <a:ea typeface="Open Sans"/>
                <a:cs typeface="Open Sans"/>
              </a:rPr>
              <a:t> dotyczy kategorii wydatków, wynikających z potrzeby realizacji danego projektu lub programu. Cross-</a:t>
            </a:r>
            <a:r>
              <a:rPr lang="pl-PL" sz="1800" dirty="0" err="1">
                <a:latin typeface="Open Sans"/>
                <a:ea typeface="Open Sans"/>
                <a:cs typeface="Open Sans"/>
              </a:rPr>
              <a:t>financing</a:t>
            </a:r>
            <a:r>
              <a:rPr lang="pl-PL" sz="1800" dirty="0">
                <a:latin typeface="Open Sans"/>
                <a:ea typeface="Open Sans"/>
                <a:cs typeface="Open Sans"/>
              </a:rPr>
              <a:t> może dotyczyć całości lub części projektu w zależności od typu projektów,</a:t>
            </a:r>
            <a:r>
              <a:rPr lang="pl-PL" sz="1800" dirty="0">
                <a:solidFill>
                  <a:schemeClr val="accent4">
                    <a:lumMod val="75000"/>
                  </a:schemeClr>
                </a:solidFill>
                <a:latin typeface="Open Sans"/>
                <a:ea typeface="Open Sans"/>
                <a:cs typeface="Open Sans"/>
              </a:rPr>
              <a:t> </a:t>
            </a:r>
            <a:r>
              <a:rPr lang="pl-PL" sz="1800" i="1" dirty="0">
                <a:solidFill>
                  <a:schemeClr val="accent4">
                    <a:lumMod val="75000"/>
                  </a:schemeClr>
                </a:solidFill>
                <a:latin typeface="Open Sans"/>
                <a:ea typeface="Open Sans"/>
                <a:cs typeface="Open Sans"/>
              </a:rPr>
              <a:t>(zapis bez zmian)</a:t>
            </a:r>
            <a:endParaRPr lang="pl-PL" sz="1600" i="1">
              <a:solidFill>
                <a:schemeClr val="accent4">
                  <a:lumMod val="75000"/>
                </a:schemeClr>
              </a:solidFill>
            </a:endParaRPr>
          </a:p>
          <a:p>
            <a:pPr marL="228600" indent="-228600">
              <a:lnSpc>
                <a:spcPct val="150000"/>
              </a:lnSpc>
              <a:buFont typeface="Wingdings"/>
              <a:buChar char="Ø"/>
            </a:pPr>
            <a:r>
              <a:rPr lang="pl-PL" sz="1800" dirty="0">
                <a:latin typeface="Open Sans"/>
                <a:ea typeface="Open Sans"/>
                <a:cs typeface="Open Sans"/>
              </a:rPr>
              <a:t>W przypadku wydatków ponoszonych w ramach cross-</a:t>
            </a:r>
            <a:r>
              <a:rPr lang="pl-PL" sz="1800" dirty="0" err="1">
                <a:latin typeface="Open Sans"/>
                <a:ea typeface="Open Sans"/>
                <a:cs typeface="Open Sans"/>
              </a:rPr>
              <a:t>financingu</a:t>
            </a:r>
            <a:r>
              <a:rPr lang="pl-PL" sz="1800" dirty="0">
                <a:latin typeface="Open Sans"/>
                <a:ea typeface="Open Sans"/>
                <a:cs typeface="Open Sans"/>
              </a:rPr>
              <a:t> stosuje się zasady komplementarnego funduszu: EFRR albo EFS+, </a:t>
            </a:r>
            <a:r>
              <a:rPr lang="pl-PL" sz="1800" i="1" dirty="0">
                <a:solidFill>
                  <a:schemeClr val="accent4">
                    <a:lumMod val="75000"/>
                  </a:schemeClr>
                </a:solidFill>
                <a:latin typeface="Open Sans"/>
                <a:ea typeface="Open Sans"/>
                <a:cs typeface="Open Sans"/>
              </a:rPr>
              <a:t>(zasada zostaje, zapis zaktualizowany).</a:t>
            </a:r>
            <a:endParaRPr lang="pl-PL" sz="1600" i="1">
              <a:solidFill>
                <a:schemeClr val="accent4">
                  <a:lumMod val="75000"/>
                </a:schemeClr>
              </a:solidFill>
            </a:endParaRPr>
          </a:p>
          <a:p>
            <a:pPr marL="228600" indent="-228600">
              <a:lnSpc>
                <a:spcPct val="150000"/>
              </a:lnSpc>
              <a:buFont typeface="Wingdings"/>
              <a:buChar char="Ø"/>
            </a:pPr>
            <a:r>
              <a:rPr lang="pl-PL" sz="1800" dirty="0">
                <a:latin typeface="Open Sans"/>
                <a:ea typeface="Open Sans"/>
                <a:cs typeface="Open Sans"/>
              </a:rPr>
              <a:t>Wartość wydatków w ramach cross-</a:t>
            </a:r>
            <a:r>
              <a:rPr lang="pl-PL" sz="1800" dirty="0" err="1">
                <a:latin typeface="Open Sans"/>
                <a:ea typeface="Open Sans"/>
                <a:cs typeface="Open Sans"/>
              </a:rPr>
              <a:t>financingu</a:t>
            </a:r>
            <a:r>
              <a:rPr lang="pl-PL" sz="1800" dirty="0">
                <a:latin typeface="Open Sans"/>
                <a:ea typeface="Open Sans"/>
                <a:cs typeface="Open Sans"/>
              </a:rPr>
              <a:t> nie może stanowić więcej niż 15% finansowania UE każdego priorytetu. </a:t>
            </a:r>
            <a:r>
              <a:rPr lang="pl-PL" sz="1800" i="1" dirty="0">
                <a:solidFill>
                  <a:schemeClr val="accent4">
                    <a:lumMod val="75000"/>
                  </a:schemeClr>
                </a:solidFill>
                <a:latin typeface="Open Sans"/>
                <a:ea typeface="Open Sans"/>
                <a:cs typeface="Open Sans"/>
              </a:rPr>
              <a:t>(zmiana zapisu było 10%), </a:t>
            </a:r>
            <a:endParaRPr lang="pl-PL" sz="1600" i="1">
              <a:solidFill>
                <a:schemeClr val="accent4">
                  <a:lumMod val="75000"/>
                </a:schemeClr>
              </a:solidFill>
              <a:latin typeface="Open Sans"/>
              <a:ea typeface="Open Sans"/>
              <a:cs typeface="Open Sans"/>
            </a:endParaRPr>
          </a:p>
          <a:p>
            <a:pPr marL="228600" indent="-228600">
              <a:lnSpc>
                <a:spcPct val="150000"/>
              </a:lnSpc>
              <a:buFont typeface="Wingdings"/>
              <a:buChar char="Ø"/>
            </a:pPr>
            <a:r>
              <a:rPr lang="pl-PL" sz="1800" dirty="0">
                <a:latin typeface="Open Sans"/>
                <a:ea typeface="Open Sans"/>
                <a:cs typeface="Open Sans"/>
              </a:rPr>
              <a:t>Warunki rozliczania wydatków w ramach cross-</a:t>
            </a:r>
            <a:r>
              <a:rPr lang="pl-PL" sz="1800" dirty="0" err="1">
                <a:latin typeface="Open Sans"/>
                <a:ea typeface="Open Sans"/>
                <a:cs typeface="Open Sans"/>
              </a:rPr>
              <a:t>financingu</a:t>
            </a:r>
            <a:r>
              <a:rPr lang="pl-PL" sz="1800" dirty="0">
                <a:latin typeface="Open Sans"/>
                <a:ea typeface="Open Sans"/>
                <a:cs typeface="Open Sans"/>
              </a:rPr>
              <a:t> są określone w programie, SZOP, regulaminie wyboru projektów lub umowie o dofinansowanie projektu,</a:t>
            </a:r>
            <a:r>
              <a:rPr lang="pl-PL" sz="1800" dirty="0">
                <a:solidFill>
                  <a:schemeClr val="accent4">
                    <a:lumMod val="75000"/>
                  </a:schemeClr>
                </a:solidFill>
                <a:latin typeface="Open Sans"/>
                <a:ea typeface="Open Sans"/>
                <a:cs typeface="Open Sans"/>
              </a:rPr>
              <a:t> </a:t>
            </a:r>
            <a:r>
              <a:rPr lang="pl-PL" sz="1800" i="1" dirty="0">
                <a:solidFill>
                  <a:schemeClr val="accent4">
                    <a:lumMod val="75000"/>
                  </a:schemeClr>
                </a:solidFill>
                <a:latin typeface="Open Sans"/>
                <a:ea typeface="Open Sans"/>
                <a:cs typeface="Open Sans"/>
              </a:rPr>
              <a:t>(zapis bez zmian).</a:t>
            </a:r>
            <a:endParaRPr lang="pl-PL" sz="1600" i="1">
              <a:solidFill>
                <a:schemeClr val="accent4">
                  <a:lumMod val="75000"/>
                </a:schemeClr>
              </a:solidFill>
              <a:latin typeface="Open Sans"/>
              <a:ea typeface="Open Sans"/>
              <a:cs typeface="Open Sans"/>
            </a:endParaRPr>
          </a:p>
          <a:p>
            <a:pPr marL="342900" indent="-342900" algn="just">
              <a:lnSpc>
                <a:spcPct val="150000"/>
              </a:lnSpc>
              <a:buFont typeface="Wingdings" panose="05000000000000000000" pitchFamily="2" charset="2"/>
              <a:buChar char="ü"/>
            </a:pPr>
            <a:endParaRPr lang="pl-PL" sz="1800">
              <a:latin typeface="Calibri" panose="020F0502020204030204"/>
              <a:ea typeface="Open Sans" panose="020B0606030504020204" pitchFamily="34" charset="0"/>
              <a:cs typeface="Arial" panose="020B0604020202020204" pitchFamily="34" charset="0"/>
            </a:endParaRPr>
          </a:p>
          <a:p>
            <a:pPr marL="342900" indent="-342900" algn="just">
              <a:lnSpc>
                <a:spcPts val="2700"/>
              </a:lnSpc>
              <a:buFont typeface="Wingdings" panose="05000000000000000000" pitchFamily="2" charset="2"/>
              <a:buChar char="ü"/>
            </a:pPr>
            <a:endParaRPr lang="pl-PL" sz="1800">
              <a:latin typeface="Calibri" panose="020F0502020204030204"/>
              <a:ea typeface="Open Sans" panose="020B0606030504020204" pitchFamily="34" charset="0"/>
              <a:cs typeface="Arial" panose="020B0604020202020204" pitchFamily="34" charset="0"/>
            </a:endParaRPr>
          </a:p>
          <a:p>
            <a:pPr marL="0" indent="0">
              <a:buNone/>
            </a:pPr>
            <a:endParaRPr lang="pl-PL" sz="1800">
              <a:latin typeface="Calibri" panose="020F0502020204030204"/>
            </a:endParaRPr>
          </a:p>
        </p:txBody>
      </p:sp>
    </p:spTree>
    <p:extLst>
      <p:ext uri="{BB962C8B-B14F-4D97-AF65-F5344CB8AC3E}">
        <p14:creationId xmlns:p14="http://schemas.microsoft.com/office/powerpoint/2010/main" val="2971717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descr="ZASADY NABORU PROJEKTÓW&#10;">
            <a:extLst>
              <a:ext uri="{FF2B5EF4-FFF2-40B4-BE49-F238E27FC236}">
                <a16:creationId xmlns:a16="http://schemas.microsoft.com/office/drawing/2014/main" id="{5963667F-1751-DA36-D17A-9631EEDEE6AB}"/>
              </a:ext>
            </a:extLst>
          </p:cNvPr>
          <p:cNvSpPr>
            <a:spLocks noGrp="1"/>
          </p:cNvSpPr>
          <p:nvPr>
            <p:ph type="title"/>
          </p:nvPr>
        </p:nvSpPr>
        <p:spPr>
          <a:xfrm>
            <a:off x="1169981" y="351272"/>
            <a:ext cx="9852025" cy="862947"/>
          </a:xfrm>
        </p:spPr>
        <p:txBody>
          <a:bodyPr>
            <a:noAutofit/>
          </a:bodyPr>
          <a:lstStyle/>
          <a:p>
            <a:pPr algn="ctr">
              <a:lnSpc>
                <a:spcPts val="3265"/>
              </a:lnSpc>
            </a:pPr>
            <a:r>
              <a:rPr lang="pl-PL" sz="2000" dirty="0">
                <a:latin typeface="Open Sans"/>
                <a:ea typeface="Open Sans"/>
                <a:cs typeface="Open Sans"/>
              </a:rPr>
              <a:t>Zasady kwalifikowalności w perspektywie finansowej 2021-2027</a:t>
            </a:r>
            <a:endParaRPr lang="pl-PL" sz="2000" b="0" dirty="0">
              <a:latin typeface="Open Sans"/>
              <a:ea typeface="Open Sans"/>
              <a:cs typeface="Open Sans"/>
            </a:endParaRPr>
          </a:p>
        </p:txBody>
      </p:sp>
      <p:pic>
        <p:nvPicPr>
          <p:cNvPr id="3" name="Obraz 2" descr="ZASADY NABORU PROJEKTÓW">
            <a:extLst>
              <a:ext uri="{FF2B5EF4-FFF2-40B4-BE49-F238E27FC236}">
                <a16:creationId xmlns:a16="http://schemas.microsoft.com/office/drawing/2014/main" id="{E60AC9CC-7D60-3E3E-2158-0669442D9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4" name="Symbol zastępczy zawartości 3">
            <a:extLst>
              <a:ext uri="{FF2B5EF4-FFF2-40B4-BE49-F238E27FC236}">
                <a16:creationId xmlns:a16="http://schemas.microsoft.com/office/drawing/2014/main" id="{EC6C09CA-6801-66DA-4F52-8B4FE666DDAA}"/>
              </a:ext>
              <a:ext uri="{C183D7F6-B498-43B3-948B-1728B52AA6E4}">
                <adec:decorative xmlns:adec="http://schemas.microsoft.com/office/drawing/2017/decorative" val="1"/>
              </a:ext>
            </a:extLst>
          </p:cNvPr>
          <p:cNvSpPr>
            <a:spLocks noGrp="1"/>
          </p:cNvSpPr>
          <p:nvPr>
            <p:ph idx="1"/>
          </p:nvPr>
        </p:nvSpPr>
        <p:spPr>
          <a:xfrm>
            <a:off x="1433508" y="1243729"/>
            <a:ext cx="9324975" cy="4471770"/>
          </a:xfrm>
        </p:spPr>
        <p:txBody>
          <a:bodyPr vert="horz" lIns="0" tIns="0" rIns="0" bIns="0" rtlCol="0" anchor="t">
            <a:noAutofit/>
          </a:bodyPr>
          <a:lstStyle/>
          <a:p>
            <a:pPr marL="0" indent="0" algn="just">
              <a:lnSpc>
                <a:spcPct val="150000"/>
              </a:lnSpc>
              <a:buNone/>
            </a:pPr>
            <a:r>
              <a:rPr lang="pl-PL" sz="1800" b="1" dirty="0">
                <a:solidFill>
                  <a:schemeClr val="accent4">
                    <a:lumMod val="75000"/>
                  </a:schemeClr>
                </a:solidFill>
                <a:latin typeface="Open Sans"/>
                <a:ea typeface="Open Sans"/>
                <a:cs typeface="Open Sans"/>
              </a:rPr>
              <a:t>Cross-</a:t>
            </a:r>
            <a:r>
              <a:rPr lang="pl-PL" sz="1800" b="1" dirty="0" err="1">
                <a:solidFill>
                  <a:schemeClr val="accent4">
                    <a:lumMod val="75000"/>
                  </a:schemeClr>
                </a:solidFill>
                <a:latin typeface="Open Sans"/>
                <a:ea typeface="Open Sans"/>
                <a:cs typeface="Open Sans"/>
              </a:rPr>
              <a:t>financing</a:t>
            </a:r>
            <a:r>
              <a:rPr lang="pl-PL" sz="1800" b="1" dirty="0">
                <a:solidFill>
                  <a:schemeClr val="accent4">
                    <a:lumMod val="75000"/>
                  </a:schemeClr>
                </a:solidFill>
                <a:latin typeface="Open Sans"/>
                <a:ea typeface="Open Sans"/>
                <a:cs typeface="Open Sans"/>
              </a:rPr>
              <a:t> </a:t>
            </a:r>
          </a:p>
          <a:p>
            <a:pPr marL="0" indent="0" algn="just">
              <a:lnSpc>
                <a:spcPct val="150000"/>
              </a:lnSpc>
              <a:buNone/>
            </a:pPr>
            <a:endParaRPr lang="pl-PL" sz="1800" b="1" dirty="0">
              <a:solidFill>
                <a:schemeClr val="accent4">
                  <a:lumMod val="75000"/>
                </a:schemeClr>
              </a:solidFill>
              <a:latin typeface="Open Sans"/>
              <a:ea typeface="Open Sans"/>
              <a:cs typeface="Open Sans"/>
            </a:endParaRPr>
          </a:p>
          <a:p>
            <a:pPr marL="0" indent="0" algn="just">
              <a:lnSpc>
                <a:spcPct val="150000"/>
              </a:lnSpc>
              <a:buNone/>
            </a:pPr>
            <a:r>
              <a:rPr lang="pl-PL" sz="1800" b="0" i="0" u="none" strike="noStrike" baseline="0" dirty="0">
                <a:solidFill>
                  <a:schemeClr val="accent1"/>
                </a:solidFill>
                <a:latin typeface="Open Sans" panose="020B0606030504020204" pitchFamily="34" charset="0"/>
                <a:ea typeface="Open Sans" panose="020B0606030504020204" pitchFamily="34" charset="0"/>
                <a:cs typeface="Open Sans" panose="020B0606030504020204" pitchFamily="34" charset="0"/>
              </a:rPr>
              <a:t>Limit wydatków w ramach cross-</a:t>
            </a:r>
            <a:r>
              <a:rPr lang="pl-PL" sz="1800" b="0" i="0" u="none" strike="noStrike" baseline="0" dirty="0" err="1">
                <a:solidFill>
                  <a:schemeClr val="accent1"/>
                </a:solidFill>
                <a:latin typeface="Open Sans" panose="020B0606030504020204" pitchFamily="34" charset="0"/>
                <a:ea typeface="Open Sans" panose="020B0606030504020204" pitchFamily="34" charset="0"/>
                <a:cs typeface="Open Sans" panose="020B0606030504020204" pitchFamily="34" charset="0"/>
              </a:rPr>
              <a:t>financingu</a:t>
            </a:r>
            <a:r>
              <a:rPr lang="pl-PL" sz="1800" b="0" i="0" u="none" strike="noStrike" baseline="0" dirty="0">
                <a:solidFill>
                  <a:schemeClr val="accent1"/>
                </a:solidFill>
                <a:latin typeface="Open Sans" panose="020B0606030504020204" pitchFamily="34" charset="0"/>
                <a:ea typeface="Open Sans" panose="020B0606030504020204" pitchFamily="34" charset="0"/>
                <a:cs typeface="Open Sans" panose="020B0606030504020204" pitchFamily="34" charset="0"/>
              </a:rPr>
              <a:t> na poziomie projektu, grupy projektów lub działania określa IZ w SZOP –zgodnie z programem. </a:t>
            </a:r>
            <a:endParaRPr lang="pl-PL" sz="1800" dirty="0">
              <a:solidFill>
                <a:schemeClr val="accent4">
                  <a:lumMod val="75000"/>
                </a:schemeClr>
              </a:solidFill>
            </a:endParaRPr>
          </a:p>
          <a:p>
            <a:pPr marL="228600" indent="-228600" algn="just">
              <a:lnSpc>
                <a:spcPct val="150000"/>
              </a:lnSpc>
              <a:buFont typeface="Wingdings"/>
              <a:buChar char="Ø"/>
            </a:pPr>
            <a:r>
              <a:rPr lang="pl-PL" sz="1800" dirty="0">
                <a:latin typeface="Open Sans"/>
                <a:ea typeface="Open Sans"/>
                <a:cs typeface="Open Sans"/>
              </a:rPr>
              <a:t>Wydatki poniesione w ramach cross-</a:t>
            </a:r>
            <a:r>
              <a:rPr lang="pl-PL" sz="1800" dirty="0" err="1">
                <a:latin typeface="Open Sans"/>
                <a:ea typeface="Open Sans"/>
                <a:cs typeface="Open Sans"/>
              </a:rPr>
              <a:t>financingu</a:t>
            </a:r>
            <a:r>
              <a:rPr lang="pl-PL" sz="1800" dirty="0">
                <a:latin typeface="Open Sans"/>
                <a:ea typeface="Open Sans"/>
                <a:cs typeface="Open Sans"/>
              </a:rPr>
              <a:t> w wysokości przekraczającej kwotę określoną w zatwierdzonym wniosku o dofinansowanie projektu są niekwalifikowalne, </a:t>
            </a:r>
            <a:r>
              <a:rPr lang="pl-PL" sz="1800" i="1" dirty="0">
                <a:latin typeface="Open Sans"/>
                <a:ea typeface="Open Sans"/>
                <a:cs typeface="Open Sans"/>
              </a:rPr>
              <a:t>(</a:t>
            </a:r>
            <a:r>
              <a:rPr lang="pl-PL" sz="1800" i="1" dirty="0">
                <a:solidFill>
                  <a:schemeClr val="accent4">
                    <a:lumMod val="75000"/>
                  </a:schemeClr>
                </a:solidFill>
                <a:latin typeface="Open Sans"/>
                <a:ea typeface="Open Sans"/>
                <a:cs typeface="Open Sans"/>
              </a:rPr>
              <a:t>zapis nowy, doprecyzowujący).</a:t>
            </a:r>
            <a:endParaRPr lang="pl-PL" sz="1600" i="1" dirty="0">
              <a:solidFill>
                <a:schemeClr val="accent4">
                  <a:lumMod val="75000"/>
                </a:schemeClr>
              </a:solidFill>
            </a:endParaRPr>
          </a:p>
          <a:p>
            <a:pPr marL="0" indent="0" algn="just">
              <a:buNone/>
            </a:pPr>
            <a:endParaRPr lang="pl-PL" sz="1800" dirty="0">
              <a:latin typeface="Open Sans"/>
              <a:ea typeface="Open Sans"/>
              <a:cs typeface="Open Sans"/>
            </a:endParaRPr>
          </a:p>
          <a:p>
            <a:pPr marL="342900" indent="-342900" algn="just">
              <a:lnSpc>
                <a:spcPts val="2700"/>
              </a:lnSpc>
              <a:buAutoNum type="arabicPeriod"/>
            </a:pPr>
            <a:endParaRPr lang="pl-PL" sz="1800" dirty="0">
              <a:ea typeface="Open Sans" panose="020B0606030504020204" pitchFamily="34" charset="0"/>
            </a:endParaRPr>
          </a:p>
          <a:p>
            <a:pPr marL="342900" indent="-342900">
              <a:buAutoNum type="arabicPeriod"/>
            </a:pPr>
            <a:endParaRPr lang="pl-PL" sz="1800" dirty="0">
              <a:ea typeface="Open Sans" panose="020B0606030504020204" pitchFamily="34" charset="0"/>
            </a:endParaRPr>
          </a:p>
          <a:p>
            <a:pPr marL="342900" indent="-342900" algn="just">
              <a:lnSpc>
                <a:spcPts val="2700"/>
              </a:lnSpc>
              <a:buAutoNum type="arabicPeriod"/>
            </a:pPr>
            <a:endParaRPr lang="pl-PL" sz="1800" dirty="0">
              <a:latin typeface="Calibri" panose="020F0502020204030204"/>
              <a:ea typeface="Open Sans" panose="020B0606030504020204" pitchFamily="34" charset="0"/>
              <a:cs typeface="Arial" panose="020B0604020202020204" pitchFamily="34" charset="0"/>
            </a:endParaRPr>
          </a:p>
          <a:p>
            <a:pPr marL="342900" indent="-342900" algn="just">
              <a:lnSpc>
                <a:spcPts val="2700"/>
              </a:lnSpc>
              <a:buAutoNum type="arabicPeriod"/>
            </a:pPr>
            <a:endParaRPr lang="pl-PL" sz="1800" dirty="0">
              <a:latin typeface="Calibri" panose="020F0502020204030204"/>
              <a:ea typeface="Open Sans" panose="020B0606030504020204" pitchFamily="34" charset="0"/>
              <a:cs typeface="Arial" panose="020B0604020202020204" pitchFamily="34" charset="0"/>
            </a:endParaRPr>
          </a:p>
          <a:p>
            <a:pPr marL="342900" indent="-342900">
              <a:buAutoNum type="arabicPeriod"/>
            </a:pPr>
            <a:endParaRPr lang="pl-PL" sz="1800" dirty="0">
              <a:latin typeface="Calibri" panose="020F0502020204030204"/>
            </a:endParaRPr>
          </a:p>
        </p:txBody>
      </p:sp>
    </p:spTree>
    <p:extLst>
      <p:ext uri="{BB962C8B-B14F-4D97-AF65-F5344CB8AC3E}">
        <p14:creationId xmlns:p14="http://schemas.microsoft.com/office/powerpoint/2010/main" val="26093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descr="ZASADY NABORU PROJEKTÓW&#10;">
            <a:extLst>
              <a:ext uri="{FF2B5EF4-FFF2-40B4-BE49-F238E27FC236}">
                <a16:creationId xmlns:a16="http://schemas.microsoft.com/office/drawing/2014/main" id="{5963667F-1751-DA36-D17A-9631EEDEE6AB}"/>
              </a:ext>
            </a:extLst>
          </p:cNvPr>
          <p:cNvSpPr>
            <a:spLocks noGrp="1"/>
          </p:cNvSpPr>
          <p:nvPr>
            <p:ph type="title"/>
          </p:nvPr>
        </p:nvSpPr>
        <p:spPr>
          <a:xfrm>
            <a:off x="1169981" y="351272"/>
            <a:ext cx="9852025" cy="862947"/>
          </a:xfrm>
        </p:spPr>
        <p:txBody>
          <a:bodyPr>
            <a:noAutofit/>
          </a:bodyPr>
          <a:lstStyle/>
          <a:p>
            <a:pPr algn="ctr">
              <a:lnSpc>
                <a:spcPts val="3265"/>
              </a:lnSpc>
            </a:pPr>
            <a:r>
              <a:rPr lang="pl-PL" sz="2000" dirty="0">
                <a:latin typeface="Open Sans"/>
                <a:ea typeface="Open Sans"/>
                <a:cs typeface="Open Sans"/>
              </a:rPr>
              <a:t>Zasady kwalifikowalności w perspektywie finansowej 2021-2027</a:t>
            </a:r>
            <a:endParaRPr lang="pl-PL" sz="2000" b="0" dirty="0">
              <a:latin typeface="Open Sans"/>
              <a:ea typeface="Open Sans"/>
              <a:cs typeface="Open Sans"/>
            </a:endParaRPr>
          </a:p>
        </p:txBody>
      </p:sp>
      <p:pic>
        <p:nvPicPr>
          <p:cNvPr id="3" name="Obraz 2" descr="ZASADY NABORU PROJEKTÓW">
            <a:extLst>
              <a:ext uri="{FF2B5EF4-FFF2-40B4-BE49-F238E27FC236}">
                <a16:creationId xmlns:a16="http://schemas.microsoft.com/office/drawing/2014/main" id="{E60AC9CC-7D60-3E3E-2158-0669442D9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4" name="Symbol zastępczy zawartości 3">
            <a:extLst>
              <a:ext uri="{FF2B5EF4-FFF2-40B4-BE49-F238E27FC236}">
                <a16:creationId xmlns:a16="http://schemas.microsoft.com/office/drawing/2014/main" id="{EC6C09CA-6801-66DA-4F52-8B4FE666DDAA}"/>
              </a:ext>
              <a:ext uri="{C183D7F6-B498-43B3-948B-1728B52AA6E4}">
                <adec:decorative xmlns:adec="http://schemas.microsoft.com/office/drawing/2017/decorative" val="1"/>
              </a:ext>
            </a:extLst>
          </p:cNvPr>
          <p:cNvSpPr>
            <a:spLocks noGrp="1"/>
          </p:cNvSpPr>
          <p:nvPr>
            <p:ph idx="1"/>
          </p:nvPr>
        </p:nvSpPr>
        <p:spPr>
          <a:xfrm>
            <a:off x="1433508" y="1207870"/>
            <a:ext cx="9324975" cy="4471770"/>
          </a:xfrm>
        </p:spPr>
        <p:txBody>
          <a:bodyPr vert="horz" lIns="0" tIns="0" rIns="0" bIns="0" rtlCol="0" anchor="t">
            <a:noAutofit/>
          </a:bodyPr>
          <a:lstStyle/>
          <a:p>
            <a:pPr marL="0" indent="0">
              <a:lnSpc>
                <a:spcPct val="150000"/>
              </a:lnSpc>
              <a:buNone/>
            </a:pPr>
            <a:r>
              <a:rPr lang="pl-PL" sz="1800" b="1" dirty="0">
                <a:solidFill>
                  <a:schemeClr val="accent4">
                    <a:lumMod val="75000"/>
                  </a:schemeClr>
                </a:solidFill>
                <a:latin typeface="Open Sans"/>
                <a:ea typeface="Open Sans"/>
                <a:cs typeface="Open Sans"/>
              </a:rPr>
              <a:t>Cross-</a:t>
            </a:r>
            <a:r>
              <a:rPr lang="pl-PL" sz="1800" b="1" dirty="0" err="1">
                <a:solidFill>
                  <a:schemeClr val="accent4">
                    <a:lumMod val="75000"/>
                  </a:schemeClr>
                </a:solidFill>
                <a:latin typeface="Open Sans"/>
                <a:ea typeface="Open Sans"/>
                <a:cs typeface="Open Sans"/>
              </a:rPr>
              <a:t>financing</a:t>
            </a:r>
            <a:r>
              <a:rPr lang="pl-PL" sz="1800" b="1" dirty="0">
                <a:solidFill>
                  <a:schemeClr val="accent4">
                    <a:lumMod val="75000"/>
                  </a:schemeClr>
                </a:solidFill>
                <a:latin typeface="Open Sans"/>
                <a:ea typeface="Open Sans"/>
                <a:cs typeface="Open Sans"/>
              </a:rPr>
              <a:t> </a:t>
            </a:r>
            <a:endParaRPr lang="pl-PL" sz="1600" b="1" i="1" dirty="0">
              <a:solidFill>
                <a:schemeClr val="accent4">
                  <a:lumMod val="75000"/>
                </a:schemeClr>
              </a:solidFill>
            </a:endParaRPr>
          </a:p>
          <a:p>
            <a:pPr marL="228600" indent="-228600">
              <a:lnSpc>
                <a:spcPct val="150000"/>
              </a:lnSpc>
              <a:buFont typeface="Wingdings"/>
              <a:buChar char="Ø"/>
            </a:pPr>
            <a:r>
              <a:rPr lang="pl-PL" sz="1800" dirty="0">
                <a:latin typeface="Open Sans"/>
                <a:ea typeface="Open Sans"/>
                <a:cs typeface="Open Sans"/>
              </a:rPr>
              <a:t>Kategorie wydatków, które zostaną poniesione w ramach cross-financingu, muszą być, uwzględnione w zatwierdzonym wniosku o dofinansowanie projektu </a:t>
            </a:r>
            <a:br>
              <a:rPr lang="pl-PL" sz="1800" dirty="0">
                <a:latin typeface="Open Sans"/>
                <a:ea typeface="Open Sans"/>
                <a:cs typeface="Open Sans"/>
              </a:rPr>
            </a:br>
            <a:r>
              <a:rPr lang="pl-PL" sz="1800" dirty="0">
                <a:latin typeface="Open Sans"/>
                <a:ea typeface="Open Sans"/>
                <a:cs typeface="Open Sans"/>
              </a:rPr>
              <a:t>i podlegają rozliczeniu we wnioskach beneficjenta o płatność, </a:t>
            </a:r>
            <a:r>
              <a:rPr lang="pl-PL" sz="1800" i="1" dirty="0">
                <a:solidFill>
                  <a:schemeClr val="accent4">
                    <a:lumMod val="75000"/>
                  </a:schemeClr>
                </a:solidFill>
                <a:latin typeface="Open Sans"/>
                <a:ea typeface="Open Sans"/>
                <a:cs typeface="Open Sans"/>
              </a:rPr>
              <a:t>(zapis bez zmian)</a:t>
            </a:r>
            <a:endParaRPr lang="pl-PL" sz="1600" i="1" dirty="0">
              <a:solidFill>
                <a:schemeClr val="accent4">
                  <a:lumMod val="75000"/>
                </a:schemeClr>
              </a:solidFill>
            </a:endParaRPr>
          </a:p>
          <a:p>
            <a:pPr marL="228600" indent="-228600">
              <a:lnSpc>
                <a:spcPct val="150000"/>
              </a:lnSpc>
              <a:buFont typeface="Wingdings"/>
              <a:buChar char="Ø"/>
            </a:pPr>
            <a:r>
              <a:rPr lang="pl-PL" sz="1800" dirty="0">
                <a:latin typeface="Open Sans"/>
                <a:ea typeface="Open Sans"/>
                <a:cs typeface="Open Sans"/>
              </a:rPr>
              <a:t>Cross-financing w projektach EFS+ dotyczy wyłącznie: </a:t>
            </a:r>
            <a:r>
              <a:rPr lang="pl-PL" sz="1800" dirty="0">
                <a:solidFill>
                  <a:schemeClr val="accent4">
                    <a:lumMod val="75000"/>
                  </a:schemeClr>
                </a:solidFill>
                <a:latin typeface="Open Sans"/>
                <a:ea typeface="Open Sans"/>
                <a:cs typeface="Open Sans"/>
              </a:rPr>
              <a:t>(</a:t>
            </a:r>
            <a:r>
              <a:rPr lang="pl-PL" sz="1800" i="1" dirty="0">
                <a:solidFill>
                  <a:schemeClr val="accent4">
                    <a:lumMod val="75000"/>
                  </a:schemeClr>
                </a:solidFill>
                <a:latin typeface="Open Sans"/>
                <a:ea typeface="Open Sans"/>
                <a:cs typeface="Open Sans"/>
              </a:rPr>
              <a:t>zapis nowy, doprecyzowujący)</a:t>
            </a:r>
            <a:r>
              <a:rPr lang="pl-PL" sz="1800" i="1" dirty="0">
                <a:latin typeface="Open Sans"/>
                <a:ea typeface="Open Sans"/>
                <a:cs typeface="Open Sans"/>
              </a:rPr>
              <a:t>:</a:t>
            </a:r>
            <a:endParaRPr lang="pl-PL" sz="1600" i="1" dirty="0"/>
          </a:p>
          <a:p>
            <a:pPr marL="685800" lvl="1" indent="-228600" algn="just">
              <a:lnSpc>
                <a:spcPts val="2700"/>
              </a:lnSpc>
              <a:buFont typeface="Courier New"/>
              <a:buChar char="o"/>
            </a:pPr>
            <a:r>
              <a:rPr lang="pl-PL" sz="1800" dirty="0">
                <a:latin typeface="Open Sans"/>
                <a:ea typeface="Open Sans"/>
                <a:cs typeface="Open Sans"/>
              </a:rPr>
              <a:t>zakupu gruntu i nieruchomości, </a:t>
            </a:r>
            <a:endParaRPr lang="pl-PL" sz="1800" dirty="0">
              <a:ea typeface="Open Sans" panose="020B0606030504020204" pitchFamily="34" charset="0"/>
            </a:endParaRPr>
          </a:p>
          <a:p>
            <a:pPr marL="685800" lvl="1" indent="-228600" algn="just">
              <a:lnSpc>
                <a:spcPts val="2700"/>
              </a:lnSpc>
              <a:buFont typeface="Courier New"/>
              <a:buChar char="o"/>
            </a:pPr>
            <a:r>
              <a:rPr lang="pl-PL" sz="1800" dirty="0">
                <a:latin typeface="Open Sans"/>
                <a:ea typeface="Open Sans"/>
                <a:cs typeface="Open Sans"/>
              </a:rPr>
              <a:t>zakupu infrastruktury</a:t>
            </a:r>
            <a:endParaRPr lang="pl-PL" sz="1800" dirty="0">
              <a:ea typeface="Open Sans" panose="020B0606030504020204" pitchFamily="34" charset="0"/>
            </a:endParaRPr>
          </a:p>
          <a:p>
            <a:pPr marL="685800" lvl="1" indent="-228600" algn="just">
              <a:lnSpc>
                <a:spcPts val="2700"/>
              </a:lnSpc>
              <a:buFont typeface="Courier New"/>
              <a:buChar char="o"/>
            </a:pPr>
            <a:r>
              <a:rPr lang="pl-PL" sz="1800" dirty="0">
                <a:latin typeface="Open Sans"/>
                <a:ea typeface="Open Sans"/>
                <a:cs typeface="Open Sans"/>
              </a:rPr>
              <a:t>zakup mebli, sprzętu i pojazdów</a:t>
            </a:r>
            <a:endParaRPr lang="pl-PL" sz="1800" dirty="0">
              <a:ea typeface="Open Sans" panose="020B0606030504020204" pitchFamily="34" charset="0"/>
            </a:endParaRPr>
          </a:p>
          <a:p>
            <a:pPr marL="0" indent="0" algn="just">
              <a:lnSpc>
                <a:spcPts val="2700"/>
              </a:lnSpc>
              <a:buNone/>
            </a:pPr>
            <a:endParaRPr lang="pl-PL" sz="1800" dirty="0">
              <a:ea typeface="Open Sans" panose="020B0606030504020204" pitchFamily="34" charset="0"/>
            </a:endParaRPr>
          </a:p>
          <a:p>
            <a:pPr marL="342900" indent="-342900" algn="just">
              <a:lnSpc>
                <a:spcPts val="2700"/>
              </a:lnSpc>
              <a:buAutoNum type="arabicPeriod"/>
            </a:pPr>
            <a:endParaRPr lang="pl-PL" sz="1800" dirty="0">
              <a:ea typeface="Open Sans" panose="020B0606030504020204" pitchFamily="34" charset="0"/>
            </a:endParaRPr>
          </a:p>
          <a:p>
            <a:pPr marL="342900" indent="-342900" algn="just">
              <a:lnSpc>
                <a:spcPts val="2700"/>
              </a:lnSpc>
              <a:buAutoNum type="arabicPeriod"/>
            </a:pPr>
            <a:endParaRPr lang="pl-PL" sz="1800" dirty="0">
              <a:ea typeface="Open Sans" panose="020B0606030504020204" pitchFamily="34" charset="0"/>
            </a:endParaRPr>
          </a:p>
          <a:p>
            <a:pPr marL="342900" indent="-342900">
              <a:buAutoNum type="arabicPeriod"/>
            </a:pPr>
            <a:endParaRPr lang="pl-PL" sz="1800" dirty="0">
              <a:ea typeface="Open Sans" panose="020B0606030504020204" pitchFamily="34" charset="0"/>
            </a:endParaRPr>
          </a:p>
          <a:p>
            <a:pPr marL="342900" indent="-342900" algn="just">
              <a:lnSpc>
                <a:spcPts val="2700"/>
              </a:lnSpc>
              <a:buAutoNum type="arabicPeriod"/>
            </a:pPr>
            <a:endParaRPr lang="pl-PL" sz="1800" dirty="0">
              <a:latin typeface="Calibri" panose="020F0502020204030204"/>
              <a:ea typeface="Open Sans" panose="020B0606030504020204" pitchFamily="34" charset="0"/>
              <a:cs typeface="Arial" panose="020B0604020202020204" pitchFamily="34" charset="0"/>
            </a:endParaRPr>
          </a:p>
          <a:p>
            <a:pPr marL="342900" indent="-342900" algn="just">
              <a:lnSpc>
                <a:spcPts val="2700"/>
              </a:lnSpc>
              <a:buAutoNum type="arabicPeriod"/>
            </a:pPr>
            <a:endParaRPr lang="pl-PL" sz="1800" dirty="0">
              <a:latin typeface="+mn-lt"/>
              <a:ea typeface="Open Sans" panose="020B0606030504020204" pitchFamily="34" charset="0"/>
              <a:cs typeface="Arial" panose="020B0604020202020204" pitchFamily="34" charset="0"/>
            </a:endParaRPr>
          </a:p>
          <a:p>
            <a:pPr marL="342900" indent="-342900">
              <a:buAutoNum type="arabicPeriod"/>
            </a:pPr>
            <a:endParaRPr lang="pl-PL" sz="1800" dirty="0">
              <a:latin typeface="+mn-lt"/>
            </a:endParaRPr>
          </a:p>
        </p:txBody>
      </p:sp>
    </p:spTree>
    <p:extLst>
      <p:ext uri="{BB962C8B-B14F-4D97-AF65-F5344CB8AC3E}">
        <p14:creationId xmlns:p14="http://schemas.microsoft.com/office/powerpoint/2010/main" val="3082344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descr="Zasady aplikowania o środki dostępne dla Jednostek Samorządu Terytorialnego (w tym kryteria wyboru projektów) w ramach Działań wdrażanych przez Departament Wdrażania Europejskiego Funduszu Społecznego">
            <a:extLst>
              <a:ext uri="{FF2B5EF4-FFF2-40B4-BE49-F238E27FC236}">
                <a16:creationId xmlns:a16="http://schemas.microsoft.com/office/drawing/2014/main" id="{FAD15DD1-AE5D-4AFB-4611-36284A3D11EB}"/>
              </a:ext>
            </a:extLst>
          </p:cNvPr>
          <p:cNvSpPr>
            <a:spLocks noGrp="1"/>
          </p:cNvSpPr>
          <p:nvPr>
            <p:ph type="ctrTitle"/>
          </p:nvPr>
        </p:nvSpPr>
        <p:spPr>
          <a:xfrm>
            <a:off x="2092036" y="-1219055"/>
            <a:ext cx="8714509" cy="789564"/>
          </a:xfrm>
        </p:spPr>
        <p:txBody>
          <a:bodyPr>
            <a:normAutofit/>
          </a:bodyPr>
          <a:lstStyle/>
          <a:p>
            <a:pPr marL="0" algn="just" rtl="0" eaLnBrk="1" latinLnBrk="0" hangingPunct="1">
              <a:spcBef>
                <a:spcPts val="0"/>
              </a:spcBef>
              <a:spcAft>
                <a:spcPts val="0"/>
              </a:spcAft>
            </a:pPr>
            <a:r>
              <a:rPr lang="pl-PL" sz="1200" b="1" kern="1200"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rPr>
              <a:t>Zasady aplikowania o środki dostępne dla Jednostek Samorządu Terytorialnego (w tym kryteria wyboru projektów) w ramach Działań wdrażanych przez Departament Wdrażania Europejskiego Funduszu Społecznego</a:t>
            </a:r>
            <a:endParaRPr lang="pl-PL" sz="1200" dirty="0">
              <a:effectLst/>
            </a:endParaRPr>
          </a:p>
        </p:txBody>
      </p:sp>
      <p:sp>
        <p:nvSpPr>
          <p:cNvPr id="13" name="pole tekstowe 12" descr="Zasady aplikowania o środki dostępne dla Jednostek Samorządu Terytorialnego (w tym kryteria wyboru projektów) w ramach Działań wdrażanych przez Departament Wdrażania Europejskiego Funduszu Społecznego">
            <a:extLst>
              <a:ext uri="{FF2B5EF4-FFF2-40B4-BE49-F238E27FC236}">
                <a16:creationId xmlns:a16="http://schemas.microsoft.com/office/drawing/2014/main" id="{E42790BC-FC6D-E939-27BE-64C73D482FE0}"/>
              </a:ext>
            </a:extLst>
          </p:cNvPr>
          <p:cNvSpPr txBox="1"/>
          <p:nvPr/>
        </p:nvSpPr>
        <p:spPr>
          <a:xfrm>
            <a:off x="1393372" y="2592354"/>
            <a:ext cx="8229600" cy="1938992"/>
          </a:xfrm>
          <a:prstGeom prst="rect">
            <a:avLst/>
          </a:prstGeom>
          <a:noFill/>
        </p:spPr>
        <p:txBody>
          <a:bodyPr wrap="square">
            <a:spAutoFit/>
          </a:bodyPr>
          <a:lstStyle/>
          <a:p>
            <a:pPr algn="just"/>
            <a:r>
              <a:rPr lang="pl-PL" sz="24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Zasady aplikowania o środki dostępne dla Jednostek Samorządu Terytorialnego (w tym kryteria wyboru projektów) w ramach Działań wdrażanych przez Departament Wdrażania Europejskiego Funduszu Społecznego</a:t>
            </a:r>
          </a:p>
        </p:txBody>
      </p:sp>
      <p:pic>
        <p:nvPicPr>
          <p:cNvPr id="22" name="Obraz 21" descr="Obraz zawierający tekst">
            <a:extLst>
              <a:ext uri="{FF2B5EF4-FFF2-40B4-BE49-F238E27FC236}">
                <a16:creationId xmlns:a16="http://schemas.microsoft.com/office/drawing/2014/main" id="{44CF8B1A-47E1-5D3B-8025-7B056477D1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6227" y="-116731"/>
            <a:ext cx="12184573" cy="6858000"/>
          </a:xfrm>
          <a:prstGeom prst="rect">
            <a:avLst/>
          </a:prstGeom>
        </p:spPr>
      </p:pic>
      <p:sp>
        <p:nvSpPr>
          <p:cNvPr id="4" name="pole tekstowe 3">
            <a:extLst>
              <a:ext uri="{FF2B5EF4-FFF2-40B4-BE49-F238E27FC236}">
                <a16:creationId xmlns:a16="http://schemas.microsoft.com/office/drawing/2014/main" id="{330E466A-4F5B-2007-7291-65ABD5759798}"/>
              </a:ext>
            </a:extLst>
          </p:cNvPr>
          <p:cNvSpPr txBox="1"/>
          <p:nvPr/>
        </p:nvSpPr>
        <p:spPr>
          <a:xfrm>
            <a:off x="1645722" y="2705725"/>
            <a:ext cx="8900555" cy="1246495"/>
          </a:xfrm>
          <a:prstGeom prst="rect">
            <a:avLst/>
          </a:prstGeom>
          <a:noFill/>
        </p:spPr>
        <p:txBody>
          <a:bodyPr wrap="square" lIns="91440" tIns="45720" rIns="91440" bIns="45720" anchor="t">
            <a:spAutoFit/>
          </a:bodyPr>
          <a:lstStyle/>
          <a:p>
            <a:pPr algn="ctr"/>
            <a:r>
              <a:rPr lang="pl-PL" sz="2500" b="1" dirty="0">
                <a:latin typeface="Open Sans"/>
                <a:ea typeface="+mn-lt"/>
                <a:cs typeface="+mn-lt"/>
              </a:rPr>
              <a:t>Wytyczne dotyczące </a:t>
            </a:r>
            <a:br>
              <a:rPr lang="pl-PL" sz="2500" b="1" dirty="0">
                <a:latin typeface="Open Sans"/>
                <a:ea typeface="+mn-lt"/>
                <a:cs typeface="+mn-lt"/>
              </a:rPr>
            </a:br>
            <a:r>
              <a:rPr lang="pl-PL" sz="2500" b="1" dirty="0">
                <a:latin typeface="Open Sans"/>
                <a:ea typeface="+mn-lt"/>
                <a:cs typeface="+mn-lt"/>
              </a:rPr>
              <a:t>kwalifikowalności wydatków </a:t>
            </a:r>
            <a:endParaRPr lang="pl-PL" sz="2500" dirty="0">
              <a:latin typeface="Open Sans"/>
              <a:ea typeface="+mn-lt"/>
              <a:cs typeface="+mn-lt"/>
            </a:endParaRPr>
          </a:p>
          <a:p>
            <a:pPr algn="ctr"/>
            <a:r>
              <a:rPr lang="pl-PL" sz="2500" b="1" dirty="0">
                <a:latin typeface="Open Sans"/>
                <a:ea typeface="+mn-lt"/>
                <a:cs typeface="+mn-lt"/>
              </a:rPr>
              <a:t>na lata 2021-2027</a:t>
            </a:r>
            <a:endParaRPr lang="pl-PL" sz="2500" dirty="0">
              <a:latin typeface="Open Sans"/>
              <a:ea typeface="+mn-lt"/>
              <a:cs typeface="+mn-lt"/>
            </a:endParaRPr>
          </a:p>
        </p:txBody>
      </p:sp>
    </p:spTree>
    <p:extLst>
      <p:ext uri="{BB962C8B-B14F-4D97-AF65-F5344CB8AC3E}">
        <p14:creationId xmlns:p14="http://schemas.microsoft.com/office/powerpoint/2010/main" val="2919382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descr="ZASADY NABORU PROJEKTÓW&#10;">
            <a:extLst>
              <a:ext uri="{FF2B5EF4-FFF2-40B4-BE49-F238E27FC236}">
                <a16:creationId xmlns:a16="http://schemas.microsoft.com/office/drawing/2014/main" id="{5963667F-1751-DA36-D17A-9631EEDEE6AB}"/>
              </a:ext>
            </a:extLst>
          </p:cNvPr>
          <p:cNvSpPr>
            <a:spLocks noGrp="1"/>
          </p:cNvSpPr>
          <p:nvPr>
            <p:ph type="title"/>
          </p:nvPr>
        </p:nvSpPr>
        <p:spPr>
          <a:xfrm>
            <a:off x="1169981" y="351272"/>
            <a:ext cx="9852025" cy="862947"/>
          </a:xfrm>
        </p:spPr>
        <p:txBody>
          <a:bodyPr>
            <a:noAutofit/>
          </a:bodyPr>
          <a:lstStyle/>
          <a:p>
            <a:pPr algn="ctr">
              <a:lnSpc>
                <a:spcPts val="3265"/>
              </a:lnSpc>
            </a:pPr>
            <a:r>
              <a:rPr lang="pl-PL" sz="2000" dirty="0">
                <a:latin typeface="Open Sans"/>
                <a:ea typeface="Open Sans"/>
                <a:cs typeface="Open Sans"/>
              </a:rPr>
              <a:t>Zasady kwalifikowalności z perspektywie finansowej 2021-2027</a:t>
            </a:r>
            <a:endParaRPr lang="pl-PL" sz="2000" b="0" dirty="0">
              <a:latin typeface="Open Sans"/>
              <a:ea typeface="Open Sans"/>
              <a:cs typeface="Open Sans"/>
            </a:endParaRPr>
          </a:p>
        </p:txBody>
      </p:sp>
      <p:pic>
        <p:nvPicPr>
          <p:cNvPr id="3" name="Obraz 2" descr="ZASADY NABORU PROJEKTÓW">
            <a:extLst>
              <a:ext uri="{FF2B5EF4-FFF2-40B4-BE49-F238E27FC236}">
                <a16:creationId xmlns:a16="http://schemas.microsoft.com/office/drawing/2014/main" id="{E60AC9CC-7D60-3E3E-2158-0669442D9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4" name="Symbol zastępczy zawartości 3">
            <a:extLst>
              <a:ext uri="{FF2B5EF4-FFF2-40B4-BE49-F238E27FC236}">
                <a16:creationId xmlns:a16="http://schemas.microsoft.com/office/drawing/2014/main" id="{EC6C09CA-6801-66DA-4F52-8B4FE666DDAA}"/>
              </a:ext>
              <a:ext uri="{C183D7F6-B498-43B3-948B-1728B52AA6E4}">
                <adec:decorative xmlns:adec="http://schemas.microsoft.com/office/drawing/2017/decorative" val="1"/>
              </a:ext>
            </a:extLst>
          </p:cNvPr>
          <p:cNvSpPr>
            <a:spLocks noGrp="1"/>
          </p:cNvSpPr>
          <p:nvPr>
            <p:ph idx="1"/>
          </p:nvPr>
        </p:nvSpPr>
        <p:spPr>
          <a:xfrm>
            <a:off x="933672" y="929964"/>
            <a:ext cx="9771023" cy="4694794"/>
          </a:xfrm>
        </p:spPr>
        <p:txBody>
          <a:bodyPr vert="horz" lIns="0" tIns="0" rIns="0" bIns="0" rtlCol="0" anchor="t">
            <a:noAutofit/>
          </a:bodyPr>
          <a:lstStyle/>
          <a:p>
            <a:pPr marL="0" indent="0" algn="just">
              <a:lnSpc>
                <a:spcPts val="2700"/>
              </a:lnSpc>
              <a:buNone/>
            </a:pPr>
            <a:r>
              <a:rPr lang="pl-PL" sz="1800" b="1" dirty="0">
                <a:solidFill>
                  <a:schemeClr val="accent4">
                    <a:lumMod val="75000"/>
                  </a:schemeClr>
                </a:solidFill>
                <a:latin typeface="Open Sans"/>
                <a:ea typeface="Open Sans"/>
                <a:cs typeface="Open Sans"/>
              </a:rPr>
              <a:t>Cross-</a:t>
            </a:r>
            <a:r>
              <a:rPr lang="pl-PL" sz="1800" b="1" dirty="0" err="1">
                <a:solidFill>
                  <a:schemeClr val="accent4">
                    <a:lumMod val="75000"/>
                  </a:schemeClr>
                </a:solidFill>
                <a:latin typeface="Open Sans"/>
                <a:ea typeface="Open Sans"/>
                <a:cs typeface="Open Sans"/>
              </a:rPr>
              <a:t>financing</a:t>
            </a:r>
            <a:r>
              <a:rPr lang="pl-PL" sz="1800" b="1" dirty="0">
                <a:solidFill>
                  <a:schemeClr val="accent4">
                    <a:lumMod val="75000"/>
                  </a:schemeClr>
                </a:solidFill>
                <a:latin typeface="Open Sans"/>
                <a:ea typeface="Open Sans"/>
                <a:cs typeface="Open Sans"/>
              </a:rPr>
              <a:t> </a:t>
            </a:r>
          </a:p>
          <a:p>
            <a:pPr marL="228600" indent="-228600" algn="just">
              <a:lnSpc>
                <a:spcPts val="2700"/>
              </a:lnSpc>
              <a:buFont typeface="Wingdings"/>
              <a:buChar char="Ø"/>
            </a:pPr>
            <a:r>
              <a:rPr lang="pl-PL" sz="1800" dirty="0">
                <a:latin typeface="Open Sans"/>
                <a:ea typeface="Open Sans"/>
                <a:cs typeface="Open Sans"/>
              </a:rPr>
              <a:t>Zakupu mebli, sprzętu i pojazdów spełniający jeden z poniższych warunków może być kwalifikowalny w ramach EFS+ poza cross-</a:t>
            </a:r>
            <a:r>
              <a:rPr lang="pl-PL" sz="1800" dirty="0" err="1">
                <a:latin typeface="Open Sans"/>
                <a:ea typeface="Open Sans"/>
                <a:cs typeface="Open Sans"/>
              </a:rPr>
              <a:t>financingiem</a:t>
            </a:r>
            <a:r>
              <a:rPr lang="pl-PL" sz="1800" dirty="0">
                <a:latin typeface="Open Sans"/>
                <a:ea typeface="Open Sans"/>
                <a:cs typeface="Open Sans"/>
              </a:rPr>
              <a:t> </a:t>
            </a:r>
            <a:r>
              <a:rPr lang="pl-PL" sz="1800" i="1" dirty="0">
                <a:solidFill>
                  <a:schemeClr val="accent4">
                    <a:lumMod val="75000"/>
                  </a:schemeClr>
                </a:solidFill>
                <a:latin typeface="Open Sans"/>
                <a:ea typeface="Open Sans"/>
                <a:cs typeface="Open Sans"/>
              </a:rPr>
              <a:t>(zapis nowy, doprecyzowujący):</a:t>
            </a:r>
            <a:endParaRPr lang="pl-PL" sz="1600" i="1" dirty="0">
              <a:solidFill>
                <a:schemeClr val="accent4">
                  <a:lumMod val="75000"/>
                </a:schemeClr>
              </a:solidFill>
            </a:endParaRPr>
          </a:p>
          <a:p>
            <a:pPr marL="685800" lvl="1" indent="-228600" algn="just">
              <a:lnSpc>
                <a:spcPts val="2700"/>
              </a:lnSpc>
              <a:buFont typeface="Courier New"/>
              <a:buChar char="o"/>
            </a:pPr>
            <a:r>
              <a:rPr lang="pl-PL" sz="1800" dirty="0">
                <a:latin typeface="Open Sans"/>
                <a:ea typeface="Open Sans"/>
                <a:cs typeface="Open Sans"/>
              </a:rPr>
              <a:t>zakupy te zostaną zamortyzowane w całości w okresie realizacji projektu</a:t>
            </a:r>
            <a:endParaRPr lang="en-US" sz="1800" dirty="0">
              <a:latin typeface="Open Sans"/>
              <a:ea typeface="Open Sans"/>
              <a:cs typeface="Open Sans"/>
            </a:endParaRPr>
          </a:p>
          <a:p>
            <a:pPr marL="685800" lvl="1" indent="-228600" algn="just">
              <a:lnSpc>
                <a:spcPts val="2700"/>
              </a:lnSpc>
              <a:buFont typeface="Courier New"/>
              <a:buChar char="o"/>
            </a:pPr>
            <a:r>
              <a:rPr lang="pl-PL" sz="1800" dirty="0">
                <a:latin typeface="Open Sans"/>
                <a:ea typeface="Open Sans"/>
                <a:cs typeface="Open Sans"/>
              </a:rPr>
              <a:t>beneficjent udowodni, że zakup będzie najbardziej opłacalną opcją ale jednocześnie jest odpowiedni do osiągnięcia celu projektu, uzasadnienie zakupu jako najbardziej opłacalnej opcji powinno wynikać z zatwierdzonego wniosku </a:t>
            </a:r>
            <a:br>
              <a:rPr lang="pl-PL" sz="1800" dirty="0">
                <a:latin typeface="Open Sans"/>
                <a:ea typeface="Open Sans"/>
                <a:cs typeface="Open Sans"/>
              </a:rPr>
            </a:br>
            <a:r>
              <a:rPr lang="pl-PL" sz="1800" dirty="0">
                <a:latin typeface="Open Sans"/>
                <a:ea typeface="Open Sans"/>
                <a:cs typeface="Open Sans"/>
              </a:rPr>
              <a:t>o dofinansowanie projektu,</a:t>
            </a:r>
            <a:endParaRPr lang="pl-PL" dirty="0"/>
          </a:p>
          <a:p>
            <a:pPr marL="685800" lvl="1" indent="-228600" algn="just">
              <a:lnSpc>
                <a:spcPts val="2700"/>
              </a:lnSpc>
              <a:buFont typeface="Courier New"/>
              <a:buChar char="o"/>
            </a:pPr>
            <a:r>
              <a:rPr lang="pl-PL" sz="1800" dirty="0">
                <a:latin typeface="Open Sans"/>
                <a:ea typeface="Open Sans"/>
                <a:cs typeface="Open Sans"/>
              </a:rPr>
              <a:t>zakupy te są konieczne dla osiągniecia celów projektu, uzasadnienie konieczności tych zakupów powinno wynikać z zatwierdzonego wniosku </a:t>
            </a:r>
            <a:br>
              <a:rPr lang="pl-PL" sz="1800" dirty="0">
                <a:latin typeface="Open Sans"/>
                <a:ea typeface="Open Sans"/>
                <a:cs typeface="Open Sans"/>
              </a:rPr>
            </a:br>
            <a:r>
              <a:rPr lang="pl-PL" sz="1800" dirty="0">
                <a:latin typeface="Open Sans"/>
                <a:ea typeface="Open Sans"/>
                <a:cs typeface="Open Sans"/>
              </a:rPr>
              <a:t>o dofinansowanie projektu</a:t>
            </a:r>
          </a:p>
          <a:p>
            <a:pPr marL="342900" indent="-342900" algn="just">
              <a:lnSpc>
                <a:spcPts val="2700"/>
              </a:lnSpc>
              <a:buFontTx/>
              <a:buAutoNum type="arabicPeriod"/>
            </a:pPr>
            <a:endParaRPr lang="pl-PL" sz="1800" dirty="0">
              <a:latin typeface="Calibri" panose="020F0502020204030204"/>
              <a:ea typeface="Open Sans" panose="020B0606030504020204" pitchFamily="34" charset="0"/>
              <a:cs typeface="Arial" panose="020B0604020202020204" pitchFamily="34" charset="0"/>
            </a:endParaRPr>
          </a:p>
          <a:p>
            <a:pPr marL="342900" indent="-342900">
              <a:buAutoNum type="arabicPeriod"/>
            </a:pPr>
            <a:endParaRPr lang="pl-PL" sz="1800" dirty="0">
              <a:latin typeface="+mn-lt"/>
            </a:endParaRPr>
          </a:p>
        </p:txBody>
      </p:sp>
    </p:spTree>
    <p:extLst>
      <p:ext uri="{BB962C8B-B14F-4D97-AF65-F5344CB8AC3E}">
        <p14:creationId xmlns:p14="http://schemas.microsoft.com/office/powerpoint/2010/main" val="338605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7" name="Tytuł 6" descr="ZASADY OCENY PROJEKTÓW">
            <a:extLst>
              <a:ext uri="{FF2B5EF4-FFF2-40B4-BE49-F238E27FC236}">
                <a16:creationId xmlns:a16="http://schemas.microsoft.com/office/drawing/2014/main" id="{5963667F-1751-DA36-D17A-9631EEDEE6AB}"/>
              </a:ext>
            </a:extLst>
          </p:cNvPr>
          <p:cNvSpPr>
            <a:spLocks noGrp="1"/>
          </p:cNvSpPr>
          <p:nvPr>
            <p:ph type="title"/>
          </p:nvPr>
        </p:nvSpPr>
        <p:spPr>
          <a:xfrm>
            <a:off x="1169987" y="405164"/>
            <a:ext cx="9860989" cy="602971"/>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dirty="0"/>
          </a:p>
        </p:txBody>
      </p:sp>
      <p:sp>
        <p:nvSpPr>
          <p:cNvPr id="2" name="pole tekstowe 1">
            <a:extLst>
              <a:ext uri="{FF2B5EF4-FFF2-40B4-BE49-F238E27FC236}">
                <a16:creationId xmlns:a16="http://schemas.microsoft.com/office/drawing/2014/main" id="{C870050C-1EB8-5C69-3B48-948D5D7C3067}"/>
              </a:ext>
            </a:extLst>
          </p:cNvPr>
          <p:cNvSpPr txBox="1"/>
          <p:nvPr/>
        </p:nvSpPr>
        <p:spPr>
          <a:xfrm>
            <a:off x="947526" y="959661"/>
            <a:ext cx="10584365" cy="57708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pl-PL" b="1" dirty="0">
                <a:solidFill>
                  <a:schemeClr val="accent4">
                    <a:lumMod val="75000"/>
                  </a:schemeClr>
                </a:solidFill>
                <a:latin typeface="Open Sans"/>
                <a:ea typeface="Open Sans"/>
                <a:cs typeface="Calibri"/>
              </a:rPr>
              <a:t>Personel projektu</a:t>
            </a:r>
            <a:endParaRPr lang="pl-PL">
              <a:solidFill>
                <a:schemeClr val="accent4">
                  <a:lumMod val="75000"/>
                </a:schemeClr>
              </a:solidFill>
              <a:latin typeface="Open Sans"/>
              <a:ea typeface="Open Sans"/>
              <a:cs typeface="Open Sans"/>
            </a:endParaRPr>
          </a:p>
          <a:p>
            <a:pPr marL="285750" indent="-285750">
              <a:lnSpc>
                <a:spcPct val="150000"/>
              </a:lnSpc>
              <a:buFont typeface="Wingdings"/>
              <a:buChar char="Ø"/>
            </a:pPr>
            <a:r>
              <a:rPr lang="pl-PL" dirty="0">
                <a:latin typeface="Open Sans"/>
                <a:ea typeface="Open Sans"/>
                <a:cs typeface="Calibri"/>
              </a:rPr>
              <a:t>Koszty związane z zaangażowanie personelu projektu mogą być kwalifikowalne, o ile konieczność zaangażowania personelu projektu wynika z charakteru projektu.</a:t>
            </a:r>
            <a:r>
              <a:rPr lang="pl-PL" b="1" i="1" dirty="0">
                <a:solidFill>
                  <a:srgbClr val="0070C0"/>
                </a:solidFill>
                <a:latin typeface="Open Sans"/>
                <a:ea typeface="Open Sans"/>
                <a:cs typeface="Calibri"/>
              </a:rPr>
              <a:t> </a:t>
            </a:r>
            <a:r>
              <a:rPr lang="pl-PL" b="1" i="1" dirty="0">
                <a:solidFill>
                  <a:schemeClr val="accent4">
                    <a:lumMod val="75000"/>
                  </a:schemeClr>
                </a:solidFill>
                <a:latin typeface="Open Sans"/>
                <a:ea typeface="Open Sans"/>
                <a:cs typeface="Calibri"/>
              </a:rPr>
              <a:t>(NOWY ZAPIS, ZASADA OBOWIĄZUJĄCA)</a:t>
            </a:r>
          </a:p>
          <a:p>
            <a:pPr marL="285750" indent="-285750">
              <a:lnSpc>
                <a:spcPct val="150000"/>
              </a:lnSpc>
              <a:buFont typeface="Wingdings"/>
              <a:buChar char="Ø"/>
            </a:pPr>
            <a:r>
              <a:rPr lang="pl-PL" dirty="0">
                <a:latin typeface="Open Sans"/>
                <a:ea typeface="Open Sans"/>
                <a:cs typeface="Calibri"/>
              </a:rPr>
              <a:t>Kwalifikowalnymi składnikami wynagrodzenia personelu projektu są wynagrodzenie brutto oraz koszty ponoszone przez pracodawcę zgodnie z właściwymi przepisami prawa, w szczególności:</a:t>
            </a:r>
          </a:p>
          <a:p>
            <a:pPr marL="742950" lvl="1" indent="-285750">
              <a:lnSpc>
                <a:spcPct val="150000"/>
              </a:lnSpc>
              <a:buFont typeface="Courier New"/>
              <a:buChar char="o"/>
            </a:pPr>
            <a:r>
              <a:rPr lang="pl-PL" dirty="0">
                <a:latin typeface="Open Sans"/>
                <a:ea typeface="Open Sans"/>
                <a:cs typeface="Calibri"/>
              </a:rPr>
              <a:t>składki na ubezpieczenia społeczne,</a:t>
            </a:r>
            <a:r>
              <a:rPr lang="pl-PL" dirty="0">
                <a:solidFill>
                  <a:schemeClr val="accent4">
                    <a:lumMod val="75000"/>
                  </a:schemeClr>
                </a:solidFill>
                <a:latin typeface="Open Sans"/>
                <a:ea typeface="Open Sans"/>
                <a:cs typeface="Calibri"/>
              </a:rPr>
              <a:t> </a:t>
            </a:r>
            <a:r>
              <a:rPr lang="pl-PL" i="1" dirty="0">
                <a:solidFill>
                  <a:schemeClr val="accent4">
                    <a:lumMod val="75000"/>
                  </a:schemeClr>
                </a:solidFill>
                <a:latin typeface="Open Sans"/>
                <a:ea typeface="Open Sans"/>
                <a:cs typeface="Calibri"/>
              </a:rPr>
              <a:t>(zapis bez zmian)</a:t>
            </a:r>
          </a:p>
          <a:p>
            <a:pPr marL="742950" lvl="1" indent="-285750">
              <a:lnSpc>
                <a:spcPct val="150000"/>
              </a:lnSpc>
              <a:buFont typeface="Courier New"/>
              <a:buChar char="o"/>
            </a:pPr>
            <a:r>
              <a:rPr lang="pl-PL" dirty="0">
                <a:latin typeface="Open Sans"/>
                <a:ea typeface="Open Sans"/>
                <a:cs typeface="Calibri"/>
              </a:rPr>
              <a:t>Fundusz Pracy,</a:t>
            </a:r>
            <a:r>
              <a:rPr lang="pl-PL" dirty="0">
                <a:solidFill>
                  <a:schemeClr val="accent4">
                    <a:lumMod val="75000"/>
                  </a:schemeClr>
                </a:solidFill>
                <a:latin typeface="Open Sans"/>
                <a:ea typeface="Open Sans"/>
                <a:cs typeface="Calibri"/>
              </a:rPr>
              <a:t> </a:t>
            </a:r>
            <a:r>
              <a:rPr lang="pl-PL" i="1" dirty="0">
                <a:solidFill>
                  <a:schemeClr val="accent4">
                    <a:lumMod val="75000"/>
                  </a:schemeClr>
                </a:solidFill>
                <a:latin typeface="Open Sans"/>
                <a:ea typeface="+mn-lt"/>
                <a:cs typeface="+mn-lt"/>
              </a:rPr>
              <a:t>(zapis bez zmian)</a:t>
            </a:r>
          </a:p>
          <a:p>
            <a:pPr marL="742950" lvl="1" indent="-285750">
              <a:lnSpc>
                <a:spcPct val="150000"/>
              </a:lnSpc>
              <a:buFont typeface="Courier New"/>
              <a:buChar char="o"/>
            </a:pPr>
            <a:r>
              <a:rPr lang="pl-PL" dirty="0">
                <a:latin typeface="Open Sans"/>
                <a:ea typeface="Open Sans"/>
                <a:cs typeface="Calibri"/>
              </a:rPr>
              <a:t>Fundusz Gwarantowanych Świadczeń Pracowniczych,</a:t>
            </a:r>
            <a:r>
              <a:rPr lang="pl-PL" dirty="0">
                <a:solidFill>
                  <a:schemeClr val="accent4">
                    <a:lumMod val="75000"/>
                  </a:schemeClr>
                </a:solidFill>
                <a:latin typeface="Open Sans"/>
                <a:ea typeface="Open Sans"/>
                <a:cs typeface="Calibri"/>
              </a:rPr>
              <a:t> </a:t>
            </a:r>
            <a:r>
              <a:rPr lang="pl-PL" i="1" dirty="0">
                <a:solidFill>
                  <a:schemeClr val="accent4">
                    <a:lumMod val="75000"/>
                  </a:schemeClr>
                </a:solidFill>
                <a:latin typeface="Open Sans"/>
                <a:ea typeface="+mn-lt"/>
                <a:cs typeface="+mn-lt"/>
              </a:rPr>
              <a:t>(zapis bez zmian)</a:t>
            </a:r>
            <a:endParaRPr lang="pl-PL" i="1">
              <a:solidFill>
                <a:schemeClr val="accent4">
                  <a:lumMod val="75000"/>
                </a:schemeClr>
              </a:solidFill>
              <a:latin typeface="Open Sans"/>
              <a:ea typeface="Open Sans"/>
              <a:cs typeface="Calibri"/>
            </a:endParaRPr>
          </a:p>
          <a:p>
            <a:pPr marL="742950" lvl="1" indent="-285750">
              <a:lnSpc>
                <a:spcPct val="150000"/>
              </a:lnSpc>
              <a:buFont typeface="Courier New"/>
              <a:buChar char="o"/>
            </a:pPr>
            <a:r>
              <a:rPr lang="pl-PL" dirty="0">
                <a:latin typeface="Open Sans"/>
                <a:ea typeface="Open Sans"/>
                <a:cs typeface="Calibri"/>
              </a:rPr>
              <a:t>Pracownicze Plany Kapitałowe, </a:t>
            </a:r>
            <a:r>
              <a:rPr lang="pl-PL" b="1" i="1" dirty="0">
                <a:solidFill>
                  <a:schemeClr val="accent4">
                    <a:lumMod val="75000"/>
                  </a:schemeClr>
                </a:solidFill>
                <a:latin typeface="Open Sans"/>
                <a:ea typeface="Open Sans"/>
                <a:cs typeface="Calibri"/>
              </a:rPr>
              <a:t>(NOWY ZAPIS, ZASADA OBOWIĄZUJĄCA)</a:t>
            </a:r>
          </a:p>
          <a:p>
            <a:pPr marL="742950" lvl="1" indent="-285750">
              <a:lnSpc>
                <a:spcPct val="150000"/>
              </a:lnSpc>
              <a:buFont typeface="Courier New"/>
              <a:buChar char="o"/>
            </a:pPr>
            <a:r>
              <a:rPr lang="pl-PL" dirty="0">
                <a:latin typeface="Open Sans"/>
                <a:ea typeface="Open Sans"/>
                <a:cs typeface="Calibri"/>
              </a:rPr>
              <a:t>odpisy na ZFŚS lub </a:t>
            </a:r>
            <a:r>
              <a:rPr lang="pl-PL" i="1" dirty="0">
                <a:solidFill>
                  <a:schemeClr val="accent4">
                    <a:lumMod val="75000"/>
                  </a:schemeClr>
                </a:solidFill>
                <a:latin typeface="Open Sans"/>
                <a:ea typeface="Open Sans"/>
                <a:cs typeface="Calibri"/>
              </a:rPr>
              <a:t>(było "oraz")</a:t>
            </a:r>
            <a:r>
              <a:rPr lang="pl-PL" dirty="0">
                <a:latin typeface="Open Sans"/>
                <a:ea typeface="Open Sans"/>
                <a:cs typeface="Calibri"/>
              </a:rPr>
              <a:t> wydatki ponoszone na Pracowniczy Program Emerytalny </a:t>
            </a:r>
            <a:r>
              <a:rPr lang="pl-PL" b="1" i="1" dirty="0">
                <a:solidFill>
                  <a:schemeClr val="accent4">
                    <a:lumMod val="75000"/>
                  </a:schemeClr>
                </a:solidFill>
                <a:latin typeface="Open Sans"/>
                <a:ea typeface="Open Sans"/>
                <a:cs typeface="Calibri"/>
              </a:rPr>
              <a:t>(NOWY ZAPIS, ZASADA OBOWIĄZUJĄCA)</a:t>
            </a:r>
            <a:r>
              <a:rPr lang="pl-PL" dirty="0">
                <a:solidFill>
                  <a:schemeClr val="accent4">
                    <a:lumMod val="75000"/>
                  </a:schemeClr>
                </a:solidFill>
                <a:latin typeface="Open Sans"/>
                <a:ea typeface="Open Sans"/>
                <a:cs typeface="Calibri"/>
              </a:rPr>
              <a:t>.</a:t>
            </a:r>
          </a:p>
          <a:p>
            <a:endParaRPr lang="pl-PL">
              <a:cs typeface="Calibri"/>
            </a:endParaRPr>
          </a:p>
        </p:txBody>
      </p:sp>
    </p:spTree>
    <p:extLst>
      <p:ext uri="{BB962C8B-B14F-4D97-AF65-F5344CB8AC3E}">
        <p14:creationId xmlns:p14="http://schemas.microsoft.com/office/powerpoint/2010/main" val="3834460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7" name="Tytuł 6" descr="ZASADY OCENY PROJEKTÓW">
            <a:extLst>
              <a:ext uri="{FF2B5EF4-FFF2-40B4-BE49-F238E27FC236}">
                <a16:creationId xmlns:a16="http://schemas.microsoft.com/office/drawing/2014/main" id="{5963667F-1751-DA36-D17A-9631EEDEE6AB}"/>
              </a:ext>
            </a:extLst>
          </p:cNvPr>
          <p:cNvSpPr>
            <a:spLocks noGrp="1"/>
          </p:cNvSpPr>
          <p:nvPr>
            <p:ph type="title"/>
          </p:nvPr>
        </p:nvSpPr>
        <p:spPr>
          <a:xfrm>
            <a:off x="1169987" y="521704"/>
            <a:ext cx="9860989" cy="764336"/>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2" name="pole tekstowe 1">
            <a:extLst>
              <a:ext uri="{FF2B5EF4-FFF2-40B4-BE49-F238E27FC236}">
                <a16:creationId xmlns:a16="http://schemas.microsoft.com/office/drawing/2014/main" id="{C870050C-1EB8-5C69-3B48-948D5D7C3067}"/>
              </a:ext>
            </a:extLst>
          </p:cNvPr>
          <p:cNvSpPr txBox="1"/>
          <p:nvPr/>
        </p:nvSpPr>
        <p:spPr>
          <a:xfrm>
            <a:off x="938561" y="1282390"/>
            <a:ext cx="10584365" cy="49398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pl-PL" b="1" dirty="0">
                <a:solidFill>
                  <a:schemeClr val="accent4">
                    <a:lumMod val="75000"/>
                  </a:schemeClr>
                </a:solidFill>
                <a:latin typeface="Open Sans"/>
                <a:ea typeface="Open Sans"/>
                <a:cs typeface="Calibri"/>
              </a:rPr>
              <a:t>Personel projektu</a:t>
            </a:r>
            <a:endParaRPr lang="pl-PL" dirty="0">
              <a:solidFill>
                <a:schemeClr val="accent4">
                  <a:lumMod val="75000"/>
                </a:schemeClr>
              </a:solidFill>
              <a:latin typeface="Open Sans"/>
              <a:ea typeface="Open Sans"/>
              <a:cs typeface="Calibri" panose="020F0502020204030204"/>
            </a:endParaRPr>
          </a:p>
          <a:p>
            <a:pPr marL="285750" indent="-285750">
              <a:lnSpc>
                <a:spcPct val="150000"/>
              </a:lnSpc>
              <a:buFont typeface="Wingdings"/>
              <a:buChar char="Ø"/>
            </a:pPr>
            <a:r>
              <a:rPr lang="pl-PL" dirty="0">
                <a:latin typeface="Open Sans"/>
                <a:ea typeface="Open Sans"/>
                <a:cs typeface="Calibri"/>
              </a:rPr>
              <a:t>Zatrudnienie lub oddelegowanie personelu projektu do pełnienia zadań związanych z realizacją projektów beneficjenta jest odpowiednio udokumentowane postanowieniami umowy o pracę, porozumienia lub zakresem czynności służbowych pracownika lub opisem stanowiska pracy poprzez wskazanie w szczególności zadań wykonywanych w ramach projektów. Dokumenty te powinny obejmować wszystkie zadania personelu projektu lub projektów</a:t>
            </a:r>
            <a:r>
              <a:rPr lang="pl-PL" dirty="0">
                <a:solidFill>
                  <a:schemeClr val="accent4">
                    <a:lumMod val="75000"/>
                  </a:schemeClr>
                </a:solidFill>
                <a:latin typeface="Open Sans"/>
                <a:ea typeface="Open Sans"/>
                <a:cs typeface="Calibri"/>
              </a:rPr>
              <a:t> </a:t>
            </a:r>
            <a:r>
              <a:rPr lang="pl-PL" i="1" dirty="0">
                <a:solidFill>
                  <a:schemeClr val="accent4">
                    <a:lumMod val="75000"/>
                  </a:schemeClr>
                </a:solidFill>
                <a:latin typeface="Open Sans"/>
                <a:ea typeface="Open Sans"/>
                <a:cs typeface="Calibri"/>
              </a:rPr>
              <a:t>(zapis bez zmian)</a:t>
            </a:r>
            <a:r>
              <a:rPr lang="pl-PL" dirty="0">
                <a:solidFill>
                  <a:schemeClr val="accent4">
                    <a:lumMod val="75000"/>
                  </a:schemeClr>
                </a:solidFill>
                <a:latin typeface="Open Sans"/>
                <a:ea typeface="Open Sans"/>
                <a:cs typeface="Calibri"/>
              </a:rPr>
              <a:t>.</a:t>
            </a:r>
          </a:p>
          <a:p>
            <a:pPr marL="285750" indent="-285750">
              <a:lnSpc>
                <a:spcPct val="150000"/>
              </a:lnSpc>
              <a:buFont typeface="Wingdings"/>
              <a:buChar char="Ø"/>
            </a:pPr>
            <a:r>
              <a:rPr lang="pl-PL" dirty="0">
                <a:latin typeface="Open Sans"/>
                <a:ea typeface="+mn-lt"/>
                <a:cs typeface="+mn-lt"/>
              </a:rPr>
              <a:t>Jeżeli stosunek pracy pracownika beneficjenta jedynie w części obejmuje zadania w ramach projektu, koszt wynagrodzenia personelu projektu jest kwalifikowalny, o ile: </a:t>
            </a:r>
            <a:r>
              <a:rPr lang="pl-PL" i="1" dirty="0">
                <a:solidFill>
                  <a:schemeClr val="accent4">
                    <a:lumMod val="75000"/>
                  </a:schemeClr>
                </a:solidFill>
                <a:latin typeface="Open Sans"/>
                <a:ea typeface="+mn-lt"/>
                <a:cs typeface="+mn-lt"/>
              </a:rPr>
              <a:t>(zapis bez zmian)</a:t>
            </a:r>
            <a:endParaRPr lang="pl-PL" i="1" dirty="0">
              <a:solidFill>
                <a:schemeClr val="accent4">
                  <a:lumMod val="75000"/>
                </a:schemeClr>
              </a:solidFill>
              <a:latin typeface="Open Sans"/>
              <a:ea typeface="Open Sans"/>
              <a:cs typeface="Calibri"/>
            </a:endParaRPr>
          </a:p>
          <a:p>
            <a:pPr marL="742950" lvl="1" indent="-285750">
              <a:lnSpc>
                <a:spcPct val="150000"/>
              </a:lnSpc>
              <a:buFont typeface="Courier New"/>
              <a:buChar char="o"/>
            </a:pPr>
            <a:r>
              <a:rPr lang="pl-PL" dirty="0">
                <a:latin typeface="Open Sans"/>
                <a:ea typeface="Open Sans"/>
                <a:cs typeface="Calibri"/>
              </a:rPr>
              <a:t>zadania </a:t>
            </a:r>
            <a:r>
              <a:rPr lang="pl-PL" dirty="0">
                <a:latin typeface="Open Sans"/>
                <a:ea typeface="+mn-lt"/>
                <a:cs typeface="+mn-lt"/>
              </a:rPr>
              <a:t>związane z realizacją projektów </a:t>
            </a:r>
            <a:r>
              <a:rPr lang="pl-PL" b="1" dirty="0">
                <a:latin typeface="Open Sans"/>
                <a:ea typeface="+mn-lt"/>
                <a:cs typeface="+mn-lt"/>
              </a:rPr>
              <a:t>zostaną wyraźnie wyodrębnione </a:t>
            </a:r>
            <a:r>
              <a:rPr lang="pl-PL" dirty="0">
                <a:latin typeface="Open Sans"/>
                <a:ea typeface="+mn-lt"/>
                <a:cs typeface="+mn-lt"/>
              </a:rPr>
              <a:t>w umowie </a:t>
            </a:r>
            <a:br>
              <a:rPr lang="pl-PL" dirty="0">
                <a:latin typeface="Open Sans"/>
                <a:ea typeface="+mn-lt"/>
                <a:cs typeface="+mn-lt"/>
              </a:rPr>
            </a:br>
            <a:r>
              <a:rPr lang="pl-PL" dirty="0">
                <a:latin typeface="Open Sans"/>
                <a:ea typeface="+mn-lt"/>
                <a:cs typeface="+mn-lt"/>
              </a:rPr>
              <a:t>o pracę, porozumieniu lub zakresie czynności służbowych pracownika lub opisie stanowiska pracy,</a:t>
            </a:r>
            <a:endParaRPr lang="pl-PL" dirty="0">
              <a:latin typeface="Open Sans"/>
              <a:cs typeface="Calibri"/>
            </a:endParaRPr>
          </a:p>
          <a:p>
            <a:endParaRPr lang="pl-PL" dirty="0">
              <a:cs typeface="Calibri"/>
            </a:endParaRPr>
          </a:p>
        </p:txBody>
      </p:sp>
    </p:spTree>
    <p:extLst>
      <p:ext uri="{BB962C8B-B14F-4D97-AF65-F5344CB8AC3E}">
        <p14:creationId xmlns:p14="http://schemas.microsoft.com/office/powerpoint/2010/main" val="1155838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7" name="Tytuł 6" descr="ZASADY OCENY PROJEKTÓW">
            <a:extLst>
              <a:ext uri="{FF2B5EF4-FFF2-40B4-BE49-F238E27FC236}">
                <a16:creationId xmlns:a16="http://schemas.microsoft.com/office/drawing/2014/main" id="{5963667F-1751-DA36-D17A-9631EEDEE6AB}"/>
              </a:ext>
            </a:extLst>
          </p:cNvPr>
          <p:cNvSpPr>
            <a:spLocks noGrp="1"/>
          </p:cNvSpPr>
          <p:nvPr>
            <p:ph type="title"/>
          </p:nvPr>
        </p:nvSpPr>
        <p:spPr>
          <a:xfrm>
            <a:off x="1223168" y="579067"/>
            <a:ext cx="9852025" cy="703323"/>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2" name="pole tekstowe 1">
            <a:extLst>
              <a:ext uri="{FF2B5EF4-FFF2-40B4-BE49-F238E27FC236}">
                <a16:creationId xmlns:a16="http://schemas.microsoft.com/office/drawing/2014/main" id="{C870050C-1EB8-5C69-3B48-948D5D7C3067}"/>
              </a:ext>
            </a:extLst>
          </p:cNvPr>
          <p:cNvSpPr txBox="1"/>
          <p:nvPr/>
        </p:nvSpPr>
        <p:spPr>
          <a:xfrm>
            <a:off x="938561" y="1282390"/>
            <a:ext cx="10584365"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pl-PL" b="1" dirty="0">
                <a:solidFill>
                  <a:schemeClr val="accent4">
                    <a:lumMod val="75000"/>
                  </a:schemeClr>
                </a:solidFill>
                <a:latin typeface="Open Sans"/>
                <a:ea typeface="Open Sans"/>
                <a:cs typeface="Calibri"/>
              </a:rPr>
              <a:t>Personel projektu</a:t>
            </a:r>
            <a:endParaRPr lang="pl-PL" dirty="0">
              <a:solidFill>
                <a:schemeClr val="accent4">
                  <a:lumMod val="75000"/>
                </a:schemeClr>
              </a:solidFill>
              <a:latin typeface="Open Sans"/>
              <a:ea typeface="Open Sans"/>
              <a:cs typeface="Calibri"/>
            </a:endParaRPr>
          </a:p>
          <a:p>
            <a:pPr marL="742950" lvl="1" indent="-285750">
              <a:lnSpc>
                <a:spcPct val="150000"/>
              </a:lnSpc>
              <a:buFont typeface="Courier New,monospace"/>
              <a:buChar char="o"/>
            </a:pPr>
            <a:r>
              <a:rPr lang="pl-PL" dirty="0">
                <a:latin typeface="Open Sans"/>
                <a:ea typeface="+mn-lt"/>
                <a:cs typeface="+mn-lt"/>
              </a:rPr>
              <a:t>zakres </a:t>
            </a:r>
            <a:r>
              <a:rPr lang="pl-PL" dirty="0">
                <a:latin typeface="Open Sans"/>
                <a:ea typeface="Open Sans"/>
                <a:cs typeface="Calibri"/>
              </a:rPr>
              <a:t>zadań związanych z realizacją projektu stanowi podstawę do określenia </a:t>
            </a:r>
            <a:r>
              <a:rPr lang="pl-PL" b="1" dirty="0">
                <a:latin typeface="Open Sans"/>
                <a:ea typeface="Open Sans"/>
                <a:cs typeface="Calibri"/>
              </a:rPr>
              <a:t>proporcji faktycznego zaangażowania pracownika</a:t>
            </a:r>
            <a:r>
              <a:rPr lang="pl-PL" dirty="0">
                <a:latin typeface="Open Sans"/>
                <a:ea typeface="Open Sans"/>
                <a:cs typeface="Calibri"/>
              </a:rPr>
              <a:t> w realizację projektu w stosunku do czasu pracy wynikającego z umowy o pracę tego pracownika,</a:t>
            </a:r>
            <a:endParaRPr lang="pl-PL" dirty="0">
              <a:latin typeface="Open Sans"/>
              <a:ea typeface="Open Sans"/>
              <a:cs typeface="+mn-lt"/>
            </a:endParaRPr>
          </a:p>
          <a:p>
            <a:pPr marL="742950" lvl="1" indent="-285750">
              <a:lnSpc>
                <a:spcPct val="150000"/>
              </a:lnSpc>
              <a:buFont typeface="Courier New,monospace"/>
              <a:buChar char="o"/>
            </a:pPr>
            <a:r>
              <a:rPr lang="pl-PL" dirty="0">
                <a:latin typeface="Open Sans"/>
                <a:ea typeface="+mn-lt"/>
                <a:cs typeface="+mn-lt"/>
              </a:rPr>
              <a:t>koszt wynagrodzenia personelu projektu odpowiada proporcji, chyba że zakres odpowiedzialności, złożoność lub poziom wymaganych kompetencji na danym stanowisku uzasadnia różnicę w udziale wydatku do czasu pracy wynikającego ze stosunku pracy. </a:t>
            </a:r>
            <a:endParaRPr lang="pl-PL" dirty="0">
              <a:solidFill>
                <a:srgbClr val="000000"/>
              </a:solidFill>
              <a:latin typeface="Open Sans"/>
              <a:ea typeface="Open Sans"/>
              <a:cs typeface="Calibri"/>
            </a:endParaRPr>
          </a:p>
          <a:p>
            <a:pPr marL="285750" indent="-285750">
              <a:lnSpc>
                <a:spcPct val="150000"/>
              </a:lnSpc>
              <a:buFont typeface="Wingdings"/>
              <a:buChar char="Ø"/>
            </a:pPr>
            <a:r>
              <a:rPr lang="pl-PL" dirty="0">
                <a:latin typeface="Open Sans"/>
                <a:ea typeface="Open Sans"/>
                <a:cs typeface="Calibri"/>
              </a:rPr>
              <a:t>Koszt </a:t>
            </a:r>
            <a:r>
              <a:rPr lang="pl-PL" dirty="0">
                <a:latin typeface="Open Sans"/>
                <a:ea typeface="+mn-lt"/>
                <a:cs typeface="+mn-lt"/>
              </a:rPr>
              <a:t>wynagrodzenia personelu projektu nie może przekroczyć </a:t>
            </a:r>
            <a:r>
              <a:rPr lang="pl-PL" i="1" dirty="0">
                <a:solidFill>
                  <a:schemeClr val="accent4">
                    <a:lumMod val="75000"/>
                  </a:schemeClr>
                </a:solidFill>
                <a:latin typeface="Open Sans"/>
                <a:ea typeface="+mn-lt"/>
                <a:cs typeface="+mn-lt"/>
              </a:rPr>
              <a:t>(było "odpowiada stawką")</a:t>
            </a:r>
            <a:r>
              <a:rPr lang="pl-PL" dirty="0">
                <a:latin typeface="Open Sans"/>
                <a:ea typeface="+mn-lt"/>
                <a:cs typeface="+mn-lt"/>
              </a:rPr>
              <a:t> kwoty wynagrodzenia pracowników beneficjenta na analogicznych stanowiskach lub na stanowiskach wymagających analogicznych kwalifikacji lub kwoty wynikającej z przepisów prawa pracy. </a:t>
            </a:r>
            <a:r>
              <a:rPr lang="pl-PL" b="1" i="1" dirty="0">
                <a:solidFill>
                  <a:schemeClr val="accent4">
                    <a:lumMod val="75000"/>
                  </a:schemeClr>
                </a:solidFill>
                <a:latin typeface="Open Sans"/>
                <a:ea typeface="+mn-lt"/>
                <a:cs typeface="+mn-lt"/>
              </a:rPr>
              <a:t>(NOWY ZAPIS, ZASADA OBOWIĄZUJĄCA)</a:t>
            </a:r>
            <a:endParaRPr lang="pl-PL" b="1" i="1" dirty="0">
              <a:solidFill>
                <a:schemeClr val="accent4">
                  <a:lumMod val="75000"/>
                </a:schemeClr>
              </a:solidFill>
              <a:latin typeface="Open Sans"/>
              <a:cs typeface="Calibri"/>
            </a:endParaRPr>
          </a:p>
          <a:p>
            <a:pPr marL="742950" lvl="1" indent="-285750">
              <a:lnSpc>
                <a:spcPct val="150000"/>
              </a:lnSpc>
              <a:buFont typeface="Courier New"/>
              <a:buChar char="o"/>
            </a:pPr>
            <a:endParaRPr lang="pl-PL" dirty="0">
              <a:cs typeface="Calibri"/>
            </a:endParaRPr>
          </a:p>
          <a:p>
            <a:endParaRPr lang="pl-PL" dirty="0">
              <a:cs typeface="Calibri"/>
            </a:endParaRPr>
          </a:p>
        </p:txBody>
      </p:sp>
    </p:spTree>
    <p:extLst>
      <p:ext uri="{BB962C8B-B14F-4D97-AF65-F5344CB8AC3E}">
        <p14:creationId xmlns:p14="http://schemas.microsoft.com/office/powerpoint/2010/main" val="3123827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7" name="Tytuł 6" descr="ZASADY OCENY PROJEKTÓW">
            <a:extLst>
              <a:ext uri="{FF2B5EF4-FFF2-40B4-BE49-F238E27FC236}">
                <a16:creationId xmlns:a16="http://schemas.microsoft.com/office/drawing/2014/main" id="{5963667F-1751-DA36-D17A-9631EEDEE6AB}"/>
              </a:ext>
            </a:extLst>
          </p:cNvPr>
          <p:cNvSpPr>
            <a:spLocks noGrp="1"/>
          </p:cNvSpPr>
          <p:nvPr>
            <p:ph type="title"/>
          </p:nvPr>
        </p:nvSpPr>
        <p:spPr>
          <a:xfrm>
            <a:off x="1169987" y="521704"/>
            <a:ext cx="9860989" cy="764336"/>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dirty="0"/>
          </a:p>
        </p:txBody>
      </p:sp>
      <p:sp>
        <p:nvSpPr>
          <p:cNvPr id="2" name="pole tekstowe 1">
            <a:extLst>
              <a:ext uri="{FF2B5EF4-FFF2-40B4-BE49-F238E27FC236}">
                <a16:creationId xmlns:a16="http://schemas.microsoft.com/office/drawing/2014/main" id="{C870050C-1EB8-5C69-3B48-948D5D7C3067}"/>
              </a:ext>
            </a:extLst>
          </p:cNvPr>
          <p:cNvSpPr txBox="1"/>
          <p:nvPr/>
        </p:nvSpPr>
        <p:spPr>
          <a:xfrm>
            <a:off x="975732" y="929268"/>
            <a:ext cx="10519317" cy="42030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pl-PL" b="1" dirty="0">
                <a:solidFill>
                  <a:schemeClr val="accent4">
                    <a:lumMod val="75000"/>
                  </a:schemeClr>
                </a:solidFill>
                <a:latin typeface="Open Sans"/>
                <a:ea typeface="Open Sans"/>
                <a:cs typeface="Calibri"/>
              </a:rPr>
              <a:t>Personel projektu</a:t>
            </a:r>
            <a:endParaRPr lang="pl-PL" dirty="0">
              <a:solidFill>
                <a:schemeClr val="accent4">
                  <a:lumMod val="75000"/>
                </a:schemeClr>
              </a:solidFill>
              <a:latin typeface="Open Sans"/>
              <a:ea typeface="Open Sans"/>
              <a:cs typeface="Calibri"/>
            </a:endParaRPr>
          </a:p>
          <a:p>
            <a:pPr marL="285750" indent="-285750">
              <a:lnSpc>
                <a:spcPct val="150000"/>
              </a:lnSpc>
              <a:buFont typeface="Wingdings"/>
              <a:buChar char="Ø"/>
            </a:pPr>
            <a:r>
              <a:rPr lang="pl-PL" dirty="0">
                <a:latin typeface="Open Sans"/>
                <a:ea typeface="+mn-lt"/>
                <a:cs typeface="+mn-lt"/>
              </a:rPr>
              <a:t>IZ zapewnia, że we wniosku o dofinansowanie projektu EFS+, beneficjent wskazuje: </a:t>
            </a:r>
            <a:r>
              <a:rPr lang="pl-PL" b="1" i="1" dirty="0">
                <a:solidFill>
                  <a:schemeClr val="accent4">
                    <a:lumMod val="75000"/>
                  </a:schemeClr>
                </a:solidFill>
                <a:latin typeface="Open Sans"/>
                <a:ea typeface="+mn-lt"/>
                <a:cs typeface="+mn-lt"/>
              </a:rPr>
              <a:t>(NOWY ZAPIS)</a:t>
            </a:r>
            <a:endParaRPr lang="pl-PL" b="1" i="1" dirty="0">
              <a:solidFill>
                <a:schemeClr val="accent4">
                  <a:lumMod val="75000"/>
                </a:schemeClr>
              </a:solidFill>
              <a:latin typeface="Open Sans"/>
              <a:ea typeface="Open Sans"/>
              <a:cs typeface="Calibri"/>
            </a:endParaRPr>
          </a:p>
          <a:p>
            <a:pPr marL="742950" lvl="1" indent="-285750">
              <a:lnSpc>
                <a:spcPct val="150000"/>
              </a:lnSpc>
              <a:buFont typeface="Courier New"/>
              <a:buChar char="o"/>
            </a:pPr>
            <a:r>
              <a:rPr lang="pl-PL" dirty="0">
                <a:latin typeface="Open Sans"/>
                <a:ea typeface="+mn-lt"/>
                <a:cs typeface="+mn-lt"/>
              </a:rPr>
              <a:t>formę zaangażowania i szacunkowy wymiar czasu pracy personelu projektu niezbędnego do realizacji zadań merytorycznych (etat/liczba godzin), </a:t>
            </a:r>
          </a:p>
          <a:p>
            <a:pPr marL="742950" lvl="1" indent="-285750">
              <a:lnSpc>
                <a:spcPct val="150000"/>
              </a:lnSpc>
              <a:buFont typeface="Courier New"/>
              <a:buChar char="o"/>
            </a:pPr>
            <a:r>
              <a:rPr lang="pl-PL" dirty="0">
                <a:latin typeface="Open Sans"/>
                <a:ea typeface="+mn-lt"/>
                <a:cs typeface="+mn-lt"/>
              </a:rPr>
              <a:t>uzasadnienie proponowanej kwoty wynagrodzenia personelu projektu odnoszące się do zwyczajowej praktyki beneficjenta w zakresie wynagrodzeń na danym stanowisku lub przepisów prawa pracy lub statystyki publicznej, co stanowi podstawę do oceny kwalifikowalności wydatków na etapie wyboru projektu oraz w trakcie jego realizacji.</a:t>
            </a:r>
            <a:endParaRPr lang="pl-PL" dirty="0">
              <a:latin typeface="Open Sans"/>
              <a:ea typeface="Open Sans"/>
              <a:cs typeface="Calibri"/>
            </a:endParaRPr>
          </a:p>
          <a:p>
            <a:pPr marL="742950" lvl="1" indent="-285750">
              <a:lnSpc>
                <a:spcPct val="150000"/>
              </a:lnSpc>
              <a:buFont typeface="Courier New"/>
              <a:buChar char="o"/>
            </a:pPr>
            <a:endParaRPr lang="pl-PL" b="1" i="1" dirty="0">
              <a:solidFill>
                <a:srgbClr val="0070C0"/>
              </a:solidFill>
              <a:latin typeface="Open Sans"/>
              <a:ea typeface="Open Sans"/>
              <a:cs typeface="Calibri"/>
            </a:endParaRPr>
          </a:p>
        </p:txBody>
      </p:sp>
    </p:spTree>
    <p:extLst>
      <p:ext uri="{BB962C8B-B14F-4D97-AF65-F5344CB8AC3E}">
        <p14:creationId xmlns:p14="http://schemas.microsoft.com/office/powerpoint/2010/main" val="3024259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7" name="Tytuł 6" descr="ZASADY OCENY PROJEKTÓW">
            <a:extLst>
              <a:ext uri="{FF2B5EF4-FFF2-40B4-BE49-F238E27FC236}">
                <a16:creationId xmlns:a16="http://schemas.microsoft.com/office/drawing/2014/main" id="{5963667F-1751-DA36-D17A-9631EEDEE6AB}"/>
              </a:ext>
            </a:extLst>
          </p:cNvPr>
          <p:cNvSpPr>
            <a:spLocks noGrp="1"/>
          </p:cNvSpPr>
          <p:nvPr>
            <p:ph type="title"/>
          </p:nvPr>
        </p:nvSpPr>
        <p:spPr>
          <a:xfrm>
            <a:off x="1169987" y="521704"/>
            <a:ext cx="9860989" cy="764336"/>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dirty="0"/>
          </a:p>
        </p:txBody>
      </p:sp>
      <p:sp>
        <p:nvSpPr>
          <p:cNvPr id="2" name="pole tekstowe 1">
            <a:extLst>
              <a:ext uri="{FF2B5EF4-FFF2-40B4-BE49-F238E27FC236}">
                <a16:creationId xmlns:a16="http://schemas.microsoft.com/office/drawing/2014/main" id="{C870050C-1EB8-5C69-3B48-948D5D7C3067}"/>
              </a:ext>
            </a:extLst>
          </p:cNvPr>
          <p:cNvSpPr txBox="1"/>
          <p:nvPr/>
        </p:nvSpPr>
        <p:spPr>
          <a:xfrm>
            <a:off x="975732" y="929268"/>
            <a:ext cx="10519317" cy="57708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pl-PL" b="1" dirty="0">
                <a:solidFill>
                  <a:schemeClr val="accent4">
                    <a:lumMod val="75000"/>
                  </a:schemeClr>
                </a:solidFill>
                <a:latin typeface="Open Sans"/>
                <a:ea typeface="Open Sans"/>
                <a:cs typeface="Calibri"/>
              </a:rPr>
              <a:t>Personel projektu</a:t>
            </a:r>
            <a:endParaRPr lang="pl-PL" dirty="0">
              <a:solidFill>
                <a:schemeClr val="accent4">
                  <a:lumMod val="75000"/>
                </a:schemeClr>
              </a:solidFill>
              <a:latin typeface="Open Sans"/>
              <a:ea typeface="Open Sans"/>
              <a:cs typeface="Calibri"/>
            </a:endParaRPr>
          </a:p>
          <a:p>
            <a:pPr marL="285750" indent="-285750">
              <a:lnSpc>
                <a:spcPct val="150000"/>
              </a:lnSpc>
              <a:buFont typeface="Wingdings"/>
              <a:buChar char="Ø"/>
            </a:pPr>
            <a:endParaRPr lang="pl-PL" b="1" i="1" dirty="0">
              <a:solidFill>
                <a:schemeClr val="accent4">
                  <a:lumMod val="75000"/>
                </a:schemeClr>
              </a:solidFill>
              <a:latin typeface="Calibri"/>
              <a:ea typeface="Open Sans"/>
              <a:cs typeface="Calibri"/>
            </a:endParaRPr>
          </a:p>
          <a:p>
            <a:pPr marL="285750" indent="-285750">
              <a:lnSpc>
                <a:spcPct val="150000"/>
              </a:lnSpc>
              <a:buFont typeface="Wingdings"/>
              <a:buChar char="Ø"/>
            </a:pPr>
            <a:r>
              <a:rPr lang="pl-PL" dirty="0">
                <a:latin typeface="Open Sans"/>
                <a:ea typeface="Open Sans"/>
                <a:cs typeface="Calibri"/>
              </a:rPr>
              <a:t>Nagrody i premie personelu projektu mogą być kwalifikowalne, jeżeli: </a:t>
            </a:r>
            <a:r>
              <a:rPr lang="pl-PL" b="1" i="1" dirty="0">
                <a:solidFill>
                  <a:schemeClr val="accent4">
                    <a:lumMod val="75000"/>
                  </a:schemeClr>
                </a:solidFill>
                <a:latin typeface="Open Sans"/>
                <a:ea typeface="Open Sans"/>
                <a:cs typeface="Calibri"/>
              </a:rPr>
              <a:t>(ZASADA OBOWIĄZUJĄCA, ZMIENIONA FORMA ZAPISU)</a:t>
            </a:r>
          </a:p>
          <a:p>
            <a:pPr marL="742950" lvl="1" indent="-285750">
              <a:lnSpc>
                <a:spcPct val="150000"/>
              </a:lnSpc>
              <a:buFont typeface="Courier New"/>
              <a:buChar char="o"/>
            </a:pPr>
            <a:r>
              <a:rPr lang="pl-PL" dirty="0">
                <a:latin typeface="Open Sans"/>
                <a:ea typeface="+mn-lt"/>
                <a:cs typeface="+mn-lt"/>
              </a:rPr>
              <a:t>zostały określone w regulaminie pracy lub regulaminie wynagradzania (o ile regulaminy te zostały sporządzone) co najmniej sześć miesięcy przed złożeniem wniosku o dofinansowanie projektu, chyba, że możliwość przyznania nagrody została </a:t>
            </a:r>
            <a:endParaRPr lang="pl-PL" b="1" i="1" dirty="0">
              <a:solidFill>
                <a:srgbClr val="0070C0"/>
              </a:solidFill>
              <a:latin typeface="Open Sans"/>
              <a:ea typeface="+mn-lt"/>
              <a:cs typeface="+mn-lt"/>
            </a:endParaRPr>
          </a:p>
          <a:p>
            <a:pPr lvl="1">
              <a:lnSpc>
                <a:spcPct val="150000"/>
              </a:lnSpc>
            </a:pPr>
            <a:r>
              <a:rPr lang="pl-PL" dirty="0">
                <a:latin typeface="Open Sans"/>
                <a:ea typeface="+mn-lt"/>
                <a:cs typeface="+mn-lt"/>
              </a:rPr>
              <a:t>     przewidziana w aktach prawa powszechnie obowiązującego oraz</a:t>
            </a:r>
          </a:p>
          <a:p>
            <a:pPr marL="742950" lvl="1" indent="-285750">
              <a:lnSpc>
                <a:spcPct val="150000"/>
              </a:lnSpc>
              <a:buFont typeface="Courier New"/>
              <a:buChar char="o"/>
            </a:pPr>
            <a:r>
              <a:rPr lang="pl-PL" dirty="0">
                <a:latin typeface="Open Sans"/>
                <a:ea typeface="+mn-lt"/>
                <a:cs typeface="+mn-lt"/>
              </a:rPr>
              <a:t>potencjalnie obejmują wszystkich pracowników, a zasady ich przyznawania są takie same w przypadku personelu projektu oraz pozostałych pracowników beneficjenta oraz</a:t>
            </a:r>
          </a:p>
          <a:p>
            <a:pPr marL="742950" lvl="1" indent="-285750">
              <a:lnSpc>
                <a:spcPct val="150000"/>
              </a:lnSpc>
              <a:buFont typeface="Courier New"/>
              <a:buChar char="o"/>
            </a:pPr>
            <a:r>
              <a:rPr lang="pl-PL">
                <a:latin typeface="Open Sans"/>
                <a:ea typeface="+mn-lt"/>
                <a:cs typeface="+mn-lt"/>
              </a:rPr>
              <a:t>przyznawane są w związku z realizacją zadań w ramach projektu na podstawie stosunku pracy.</a:t>
            </a:r>
          </a:p>
          <a:p>
            <a:pPr lvl="1">
              <a:lnSpc>
                <a:spcPct val="150000"/>
              </a:lnSpc>
            </a:pPr>
            <a:endParaRPr lang="pl-PL" b="1" i="1" dirty="0">
              <a:solidFill>
                <a:srgbClr val="0070C0"/>
              </a:solidFill>
              <a:latin typeface="Open Sans"/>
              <a:ea typeface="Open Sans"/>
              <a:cs typeface="Calibri"/>
            </a:endParaRPr>
          </a:p>
          <a:p>
            <a:endParaRPr lang="pl-PL" dirty="0">
              <a:latin typeface="Open Sans"/>
              <a:ea typeface="Open Sans"/>
              <a:cs typeface="Calibri"/>
            </a:endParaRPr>
          </a:p>
        </p:txBody>
      </p:sp>
    </p:spTree>
    <p:extLst>
      <p:ext uri="{BB962C8B-B14F-4D97-AF65-F5344CB8AC3E}">
        <p14:creationId xmlns:p14="http://schemas.microsoft.com/office/powerpoint/2010/main" val="1989260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7" name="Tytuł 6" descr="ZASADY OCENY PROJEKTÓW">
            <a:extLst>
              <a:ext uri="{FF2B5EF4-FFF2-40B4-BE49-F238E27FC236}">
                <a16:creationId xmlns:a16="http://schemas.microsoft.com/office/drawing/2014/main" id="{5963667F-1751-DA36-D17A-9631EEDEE6AB}"/>
              </a:ext>
            </a:extLst>
          </p:cNvPr>
          <p:cNvSpPr>
            <a:spLocks noGrp="1"/>
          </p:cNvSpPr>
          <p:nvPr>
            <p:ph type="title"/>
          </p:nvPr>
        </p:nvSpPr>
        <p:spPr>
          <a:xfrm>
            <a:off x="1169987" y="521704"/>
            <a:ext cx="9860989" cy="764336"/>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dirty="0"/>
          </a:p>
        </p:txBody>
      </p:sp>
      <p:sp>
        <p:nvSpPr>
          <p:cNvPr id="2" name="pole tekstowe 1">
            <a:extLst>
              <a:ext uri="{FF2B5EF4-FFF2-40B4-BE49-F238E27FC236}">
                <a16:creationId xmlns:a16="http://schemas.microsoft.com/office/drawing/2014/main" id="{C870050C-1EB8-5C69-3B48-948D5D7C3067}"/>
              </a:ext>
            </a:extLst>
          </p:cNvPr>
          <p:cNvSpPr txBox="1"/>
          <p:nvPr/>
        </p:nvSpPr>
        <p:spPr>
          <a:xfrm>
            <a:off x="1003610" y="985024"/>
            <a:ext cx="10584365" cy="42030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pl-PL" b="1" dirty="0">
                <a:solidFill>
                  <a:schemeClr val="accent4">
                    <a:lumMod val="75000"/>
                  </a:schemeClr>
                </a:solidFill>
                <a:latin typeface="Open Sans"/>
                <a:ea typeface="Open Sans"/>
                <a:cs typeface="Calibri"/>
              </a:rPr>
              <a:t>Personel projektu</a:t>
            </a:r>
            <a:endParaRPr lang="pl-PL" dirty="0">
              <a:solidFill>
                <a:schemeClr val="accent4">
                  <a:lumMod val="75000"/>
                </a:schemeClr>
              </a:solidFill>
              <a:latin typeface="Open Sans"/>
              <a:ea typeface="Open Sans"/>
              <a:cs typeface="Calibri"/>
            </a:endParaRPr>
          </a:p>
          <a:p>
            <a:pPr marL="285750" indent="-285750">
              <a:lnSpc>
                <a:spcPct val="150000"/>
              </a:lnSpc>
              <a:buFont typeface="Wingdings"/>
              <a:buChar char="Ø"/>
            </a:pPr>
            <a:r>
              <a:rPr lang="pl-PL" dirty="0">
                <a:latin typeface="Open Sans"/>
                <a:ea typeface="+mn-lt"/>
                <a:cs typeface="+mn-lt"/>
              </a:rPr>
              <a:t>Dodatek do wynagrodzenia personelu projektu może być kwalifikowalny, jeżeli: </a:t>
            </a:r>
            <a:r>
              <a:rPr lang="pl-PL" b="1" i="1" dirty="0">
                <a:solidFill>
                  <a:schemeClr val="accent4">
                    <a:lumMod val="75000"/>
                  </a:schemeClr>
                </a:solidFill>
                <a:latin typeface="Open Sans"/>
                <a:ea typeface="+mn-lt"/>
                <a:cs typeface="+mn-lt"/>
              </a:rPr>
              <a:t>(ZASADA OBOWIĄZUJĄCA, ZMIENIONA FORMA ZAPISU)</a:t>
            </a:r>
            <a:endParaRPr lang="pl-PL" dirty="0">
              <a:solidFill>
                <a:schemeClr val="accent4">
                  <a:lumMod val="75000"/>
                </a:schemeClr>
              </a:solidFill>
              <a:latin typeface="Open Sans"/>
              <a:ea typeface="+mn-lt"/>
              <a:cs typeface="+mn-lt"/>
            </a:endParaRPr>
          </a:p>
          <a:p>
            <a:pPr marL="742950" lvl="1" indent="-285750">
              <a:lnSpc>
                <a:spcPct val="150000"/>
              </a:lnSpc>
              <a:buFont typeface="Courier New"/>
              <a:buChar char="o"/>
            </a:pPr>
            <a:r>
              <a:rPr lang="pl-PL" dirty="0">
                <a:latin typeface="Open Sans"/>
                <a:ea typeface="+mn-lt"/>
                <a:cs typeface="+mn-lt"/>
              </a:rPr>
              <a:t>został określony w regulaminie pracy lub regulaminie wynagradzania (o ile regulaminy te zostały sporządzone) co najmniej sześć miesięcy przed złożeniem wniosku o dofinansowanie projektu, chyba, że możliwość przyznania dodatku została przewidziana </a:t>
            </a:r>
            <a:br>
              <a:rPr lang="pl-PL" dirty="0">
                <a:latin typeface="Open Sans"/>
                <a:ea typeface="+mn-lt"/>
                <a:cs typeface="+mn-lt"/>
              </a:rPr>
            </a:br>
            <a:r>
              <a:rPr lang="pl-PL" dirty="0">
                <a:latin typeface="Open Sans"/>
                <a:ea typeface="+mn-lt"/>
                <a:cs typeface="+mn-lt"/>
              </a:rPr>
              <a:t>w aktach prawa powszechnie obowiązującego, </a:t>
            </a:r>
          </a:p>
          <a:p>
            <a:pPr marL="742950" lvl="1" indent="-285750">
              <a:lnSpc>
                <a:spcPct val="150000"/>
              </a:lnSpc>
              <a:buFont typeface="Courier New"/>
              <a:buChar char="o"/>
            </a:pPr>
            <a:r>
              <a:rPr lang="pl-PL" dirty="0">
                <a:latin typeface="Open Sans"/>
                <a:ea typeface="+mn-lt"/>
                <a:cs typeface="+mn-lt"/>
              </a:rPr>
              <a:t>potencjalnie obejmuje wszystkich pracowników, a zasady jego przyznawania są takie same w przypadku personelu projektu oraz pozostałych pracowników beneficjenta,</a:t>
            </a:r>
          </a:p>
          <a:p>
            <a:pPr marL="742950" lvl="1" indent="-285750">
              <a:lnSpc>
                <a:spcPct val="150000"/>
              </a:lnSpc>
              <a:buFont typeface="Courier New"/>
              <a:buChar char="o"/>
            </a:pPr>
            <a:r>
              <a:rPr lang="pl-PL" dirty="0">
                <a:latin typeface="Open Sans"/>
                <a:ea typeface="+mn-lt"/>
                <a:cs typeface="+mn-lt"/>
              </a:rPr>
              <a:t>jest kwalifikowalny wyłącznie w okresie zaangażowania danej osoby do projektu,</a:t>
            </a:r>
            <a:endParaRPr lang="pl-PL" dirty="0">
              <a:latin typeface="Open Sans"/>
              <a:ea typeface="Open Sans"/>
              <a:cs typeface="Calibri"/>
            </a:endParaRPr>
          </a:p>
        </p:txBody>
      </p:sp>
    </p:spTree>
    <p:extLst>
      <p:ext uri="{BB962C8B-B14F-4D97-AF65-F5344CB8AC3E}">
        <p14:creationId xmlns:p14="http://schemas.microsoft.com/office/powerpoint/2010/main" val="2043795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7" name="Tytuł 6" descr="ZASADY OCENY PROJEKTÓW">
            <a:extLst>
              <a:ext uri="{FF2B5EF4-FFF2-40B4-BE49-F238E27FC236}">
                <a16:creationId xmlns:a16="http://schemas.microsoft.com/office/drawing/2014/main" id="{5963667F-1751-DA36-D17A-9631EEDEE6AB}"/>
              </a:ext>
            </a:extLst>
          </p:cNvPr>
          <p:cNvSpPr>
            <a:spLocks noGrp="1"/>
          </p:cNvSpPr>
          <p:nvPr>
            <p:ph type="title"/>
          </p:nvPr>
        </p:nvSpPr>
        <p:spPr>
          <a:xfrm>
            <a:off x="1169987" y="306552"/>
            <a:ext cx="9852025" cy="979488"/>
          </a:xfrm>
        </p:spPr>
        <p:txBody>
          <a:bodyPr>
            <a:noAutofit/>
          </a:bodyPr>
          <a:lstStyle/>
          <a:p>
            <a:pPr algn="ctr">
              <a:lnSpc>
                <a:spcPct val="100000"/>
              </a:lnSpc>
            </a:pPr>
            <a:br>
              <a:rPr lang="pl-PL" sz="2000" dirty="0">
                <a:latin typeface="Open Sans"/>
                <a:ea typeface="Open Sans"/>
                <a:cs typeface="Open Sans"/>
              </a:rPr>
            </a:br>
            <a:r>
              <a:rPr lang="pl-PL" sz="2000" dirty="0">
                <a:latin typeface="Open Sans"/>
                <a:ea typeface="Open Sans"/>
                <a:cs typeface="Open Sans"/>
              </a:rPr>
              <a:t>Zasady kwalifikowalności w perspektywie finansowej 2021-2027:</a:t>
            </a:r>
            <a:endParaRPr lang="pl-PL" dirty="0"/>
          </a:p>
        </p:txBody>
      </p:sp>
      <p:sp>
        <p:nvSpPr>
          <p:cNvPr id="2" name="pole tekstowe 1">
            <a:extLst>
              <a:ext uri="{FF2B5EF4-FFF2-40B4-BE49-F238E27FC236}">
                <a16:creationId xmlns:a16="http://schemas.microsoft.com/office/drawing/2014/main" id="{C870050C-1EB8-5C69-3B48-948D5D7C3067}"/>
              </a:ext>
            </a:extLst>
          </p:cNvPr>
          <p:cNvSpPr txBox="1"/>
          <p:nvPr/>
        </p:nvSpPr>
        <p:spPr>
          <a:xfrm>
            <a:off x="966439" y="966439"/>
            <a:ext cx="10584365" cy="57708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pl-PL" b="1" dirty="0">
                <a:solidFill>
                  <a:schemeClr val="accent4">
                    <a:lumMod val="75000"/>
                  </a:schemeClr>
                </a:solidFill>
                <a:latin typeface="Open Sans"/>
                <a:ea typeface="Open Sans"/>
                <a:cs typeface="Calibri"/>
              </a:rPr>
              <a:t>Personel projektu</a:t>
            </a:r>
            <a:endParaRPr lang="pl-PL">
              <a:solidFill>
                <a:schemeClr val="accent4">
                  <a:lumMod val="75000"/>
                </a:schemeClr>
              </a:solidFill>
              <a:latin typeface="Open Sans"/>
              <a:ea typeface="Open Sans"/>
              <a:cs typeface="Calibri"/>
            </a:endParaRPr>
          </a:p>
          <a:p>
            <a:pPr marL="742950" lvl="1" indent="-285750">
              <a:lnSpc>
                <a:spcPct val="150000"/>
              </a:lnSpc>
              <a:buFont typeface="Courier New"/>
              <a:buChar char="o"/>
            </a:pPr>
            <a:r>
              <a:rPr lang="pl-PL" dirty="0">
                <a:latin typeface="Open Sans"/>
                <a:ea typeface="+mn-lt"/>
                <a:cs typeface="+mn-lt"/>
              </a:rPr>
              <a:t>jego wysokość uzależniona jest od zakresu dodatkowych obowiązków i wynika z zatwierdzonego wniosku o dofinansowanie projektu.</a:t>
            </a:r>
            <a:endParaRPr lang="pl-PL">
              <a:solidFill>
                <a:srgbClr val="000000"/>
              </a:solidFill>
              <a:latin typeface="Open Sans"/>
              <a:ea typeface="Open Sans"/>
              <a:cs typeface="Calibri"/>
            </a:endParaRPr>
          </a:p>
          <a:p>
            <a:pPr marL="285750" indent="-285750">
              <a:lnSpc>
                <a:spcPct val="150000"/>
              </a:lnSpc>
              <a:buFont typeface="Wingdings"/>
              <a:buChar char="Ø"/>
            </a:pPr>
            <a:r>
              <a:rPr lang="pl-PL" dirty="0">
                <a:latin typeface="Open Sans"/>
                <a:ea typeface="+mn-lt"/>
                <a:cs typeface="+mn-lt"/>
              </a:rPr>
              <a:t>W przypadku przyznania dodatku w związku z realizacją projektów beneficjenta, dodatek </a:t>
            </a:r>
            <a:r>
              <a:rPr lang="pl-PL" i="1" dirty="0">
                <a:solidFill>
                  <a:schemeClr val="accent4">
                    <a:lumMod val="75000"/>
                  </a:schemeClr>
                </a:solidFill>
                <a:latin typeface="Open Sans"/>
                <a:ea typeface="+mn-lt"/>
                <a:cs typeface="+mn-lt"/>
              </a:rPr>
              <a:t>(usunięto zapis o</a:t>
            </a:r>
            <a:r>
              <a:rPr lang="pl-PL" i="1" dirty="0">
                <a:solidFill>
                  <a:srgbClr val="0070C0"/>
                </a:solidFill>
                <a:latin typeface="Open Sans"/>
                <a:ea typeface="+mn-lt"/>
                <a:cs typeface="+mn-lt"/>
              </a:rPr>
              <a:t> </a:t>
            </a:r>
            <a:r>
              <a:rPr lang="pl-PL" i="1" dirty="0">
                <a:solidFill>
                  <a:schemeClr val="accent4">
                    <a:lumMod val="75000"/>
                  </a:schemeClr>
                </a:solidFill>
                <a:latin typeface="Open Sans"/>
                <a:ea typeface="+mn-lt"/>
                <a:cs typeface="+mn-lt"/>
              </a:rPr>
              <a:t>jednym dodatku)</a:t>
            </a:r>
            <a:r>
              <a:rPr lang="pl-PL" dirty="0">
                <a:latin typeface="Open Sans"/>
                <a:ea typeface="+mn-lt"/>
                <a:cs typeface="+mn-lt"/>
              </a:rPr>
              <a:t> ten rozliczany jest proporcjonalnie do zaangażowania w dany projekt. </a:t>
            </a:r>
            <a:r>
              <a:rPr lang="pl-PL" b="1" i="1" dirty="0">
                <a:solidFill>
                  <a:schemeClr val="accent4">
                    <a:lumMod val="75000"/>
                  </a:schemeClr>
                </a:solidFill>
                <a:latin typeface="Open Sans"/>
                <a:ea typeface="+mn-lt"/>
                <a:cs typeface="+mn-lt"/>
              </a:rPr>
              <a:t>(NOWY ZAPIS)</a:t>
            </a:r>
          </a:p>
          <a:p>
            <a:pPr marL="285750" indent="-285750">
              <a:lnSpc>
                <a:spcPct val="150000"/>
              </a:lnSpc>
              <a:buFont typeface="Wingdings"/>
              <a:buChar char="Ø"/>
            </a:pPr>
            <a:r>
              <a:rPr lang="pl-PL" dirty="0">
                <a:latin typeface="Open Sans"/>
                <a:ea typeface="+mn-lt"/>
                <a:cs typeface="+mn-lt"/>
              </a:rPr>
              <a:t>Dodatkowe wynagrodzenie roczne personelu projektu, wynikające z przepisów prawa pracy, może być kwalifikowalne w ramach projektu w proporcji, w której wynagrodzenie pracownika jest rozliczane w ramach projektu. </a:t>
            </a:r>
            <a:r>
              <a:rPr lang="pl-PL" i="1" dirty="0">
                <a:solidFill>
                  <a:schemeClr val="accent4">
                    <a:lumMod val="75000"/>
                  </a:schemeClr>
                </a:solidFill>
                <a:latin typeface="Open Sans"/>
                <a:ea typeface="+mn-lt"/>
                <a:cs typeface="+mn-lt"/>
              </a:rPr>
              <a:t>(zapis bez zmian)</a:t>
            </a:r>
          </a:p>
          <a:p>
            <a:pPr marL="285750" indent="-285750">
              <a:lnSpc>
                <a:spcPct val="150000"/>
              </a:lnSpc>
              <a:buFont typeface="Wingdings"/>
              <a:buChar char="Ø"/>
            </a:pPr>
            <a:r>
              <a:rPr lang="pl-PL" dirty="0">
                <a:latin typeface="Open Sans"/>
                <a:ea typeface="+mn-lt"/>
                <a:cs typeface="+mn-lt"/>
              </a:rPr>
              <a:t>Wydatki związane z zaangażowaniem zawodowym personelu projektu w projekcie lub projektach są kwalifikowalne, o ile: </a:t>
            </a:r>
            <a:r>
              <a:rPr lang="pl-PL" i="1" dirty="0">
                <a:solidFill>
                  <a:schemeClr val="accent4">
                    <a:lumMod val="75000"/>
                  </a:schemeClr>
                </a:solidFill>
                <a:latin typeface="Open Sans"/>
                <a:ea typeface="+mn-lt"/>
                <a:cs typeface="+mn-lt"/>
              </a:rPr>
              <a:t>(zapis bez zmian)</a:t>
            </a:r>
            <a:endParaRPr lang="pl-PL" i="1">
              <a:solidFill>
                <a:schemeClr val="accent4">
                  <a:lumMod val="75000"/>
                </a:schemeClr>
              </a:solidFill>
              <a:latin typeface="Open Sans"/>
              <a:ea typeface="Open Sans"/>
              <a:cs typeface="Calibri"/>
            </a:endParaRPr>
          </a:p>
          <a:p>
            <a:pPr marL="742950" lvl="1" indent="-285750">
              <a:lnSpc>
                <a:spcPct val="150000"/>
              </a:lnSpc>
              <a:buFont typeface="Courier New"/>
              <a:buChar char="o"/>
            </a:pPr>
            <a:r>
              <a:rPr lang="pl-PL" dirty="0">
                <a:latin typeface="Open Sans"/>
                <a:ea typeface="+mn-lt"/>
                <a:cs typeface="+mn-lt"/>
              </a:rPr>
              <a:t>obciążenie z tego wynikające nie wyklucza możliwości prawidłowej i efektywnej realizacji wszystkich zadań powierzonych danej osobie,</a:t>
            </a:r>
            <a:endParaRPr lang="pl-PL">
              <a:latin typeface="Open Sans"/>
              <a:ea typeface="Open Sans"/>
              <a:cs typeface="Calibri"/>
            </a:endParaRPr>
          </a:p>
          <a:p>
            <a:endParaRPr lang="pl-PL" dirty="0">
              <a:latin typeface="Open Sans"/>
              <a:ea typeface="Open Sans"/>
              <a:cs typeface="Calibri"/>
            </a:endParaRPr>
          </a:p>
        </p:txBody>
      </p:sp>
    </p:spTree>
    <p:extLst>
      <p:ext uri="{BB962C8B-B14F-4D97-AF65-F5344CB8AC3E}">
        <p14:creationId xmlns:p14="http://schemas.microsoft.com/office/powerpoint/2010/main" val="3131668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7" name="Tytuł 6" descr="ZASADY OCENY PROJEKTÓW">
            <a:extLst>
              <a:ext uri="{FF2B5EF4-FFF2-40B4-BE49-F238E27FC236}">
                <a16:creationId xmlns:a16="http://schemas.microsoft.com/office/drawing/2014/main" id="{5963667F-1751-DA36-D17A-9631EEDEE6AB}"/>
              </a:ext>
            </a:extLst>
          </p:cNvPr>
          <p:cNvSpPr>
            <a:spLocks noGrp="1"/>
          </p:cNvSpPr>
          <p:nvPr>
            <p:ph type="title"/>
          </p:nvPr>
        </p:nvSpPr>
        <p:spPr>
          <a:xfrm>
            <a:off x="1161023" y="521931"/>
            <a:ext cx="9860989" cy="728477"/>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2" name="pole tekstowe 1">
            <a:extLst>
              <a:ext uri="{FF2B5EF4-FFF2-40B4-BE49-F238E27FC236}">
                <a16:creationId xmlns:a16="http://schemas.microsoft.com/office/drawing/2014/main" id="{C870050C-1EB8-5C69-3B48-948D5D7C3067}"/>
              </a:ext>
            </a:extLst>
          </p:cNvPr>
          <p:cNvSpPr txBox="1"/>
          <p:nvPr/>
        </p:nvSpPr>
        <p:spPr>
          <a:xfrm>
            <a:off x="858863" y="1621190"/>
            <a:ext cx="10584365" cy="33720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pl-PL" b="1" dirty="0">
                <a:solidFill>
                  <a:schemeClr val="accent4">
                    <a:lumMod val="75000"/>
                  </a:schemeClr>
                </a:solidFill>
                <a:latin typeface="Open Sans"/>
                <a:ea typeface="Open Sans"/>
                <a:cs typeface="Calibri"/>
              </a:rPr>
              <a:t>Personel projektu</a:t>
            </a:r>
            <a:endParaRPr lang="pl-PL">
              <a:solidFill>
                <a:schemeClr val="accent4">
                  <a:lumMod val="75000"/>
                </a:schemeClr>
              </a:solidFill>
              <a:latin typeface="Open Sans"/>
              <a:ea typeface="Open Sans"/>
              <a:cs typeface="Calibri"/>
            </a:endParaRPr>
          </a:p>
          <a:p>
            <a:pPr marL="742950" lvl="1" indent="-285750">
              <a:lnSpc>
                <a:spcPct val="150000"/>
              </a:lnSpc>
              <a:buFont typeface="Courier New"/>
              <a:buChar char="o"/>
            </a:pPr>
            <a:r>
              <a:rPr lang="pl-PL" dirty="0">
                <a:latin typeface="Open Sans"/>
                <a:ea typeface="+mn-lt"/>
                <a:cs typeface="+mn-lt"/>
              </a:rPr>
              <a:t>łączne zaangażowanie zawodowe personelu projektu w realizację wszystkich projektów finansowanych z funduszy UE oraz działań finansowanych z innych źródeł, w tym środków własnych beneficjenta i innych podmiotów (niezależnie od formy zaangażowania), nie przekracza 276 godzin miesięcznie; do ww. limitu wlicza się okres urlopu wypoczynkowego oraz czas niezdolności do pracy wskutek choroby, natomiast nie wlicza się innych nieobecności pracownika (np. urlop bezpłatny, rodzicielski i macierzyński).</a:t>
            </a:r>
          </a:p>
          <a:p>
            <a:pPr lvl="1">
              <a:lnSpc>
                <a:spcPct val="150000"/>
              </a:lnSpc>
            </a:pPr>
            <a:endParaRPr lang="pl-PL" i="1">
              <a:solidFill>
                <a:srgbClr val="0070C0"/>
              </a:solidFill>
              <a:latin typeface="Open Sans"/>
              <a:ea typeface="Open Sans"/>
              <a:cs typeface="Calibri"/>
            </a:endParaRPr>
          </a:p>
        </p:txBody>
      </p:sp>
    </p:spTree>
    <p:extLst>
      <p:ext uri="{BB962C8B-B14F-4D97-AF65-F5344CB8AC3E}">
        <p14:creationId xmlns:p14="http://schemas.microsoft.com/office/powerpoint/2010/main" val="1868421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7" name="Tytuł 6" descr="ZASADY OCENY PROJEKTÓW">
            <a:extLst>
              <a:ext uri="{FF2B5EF4-FFF2-40B4-BE49-F238E27FC236}">
                <a16:creationId xmlns:a16="http://schemas.microsoft.com/office/drawing/2014/main" id="{5963667F-1751-DA36-D17A-9631EEDEE6AB}"/>
              </a:ext>
            </a:extLst>
          </p:cNvPr>
          <p:cNvSpPr>
            <a:spLocks noGrp="1"/>
          </p:cNvSpPr>
          <p:nvPr>
            <p:ph type="title"/>
          </p:nvPr>
        </p:nvSpPr>
        <p:spPr>
          <a:xfrm>
            <a:off x="1169987" y="557563"/>
            <a:ext cx="9860989" cy="728477"/>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2" name="pole tekstowe 1">
            <a:extLst>
              <a:ext uri="{FF2B5EF4-FFF2-40B4-BE49-F238E27FC236}">
                <a16:creationId xmlns:a16="http://schemas.microsoft.com/office/drawing/2014/main" id="{C870050C-1EB8-5C69-3B48-948D5D7C3067}"/>
              </a:ext>
            </a:extLst>
          </p:cNvPr>
          <p:cNvSpPr txBox="1"/>
          <p:nvPr/>
        </p:nvSpPr>
        <p:spPr>
          <a:xfrm>
            <a:off x="966439" y="975731"/>
            <a:ext cx="10584365" cy="41088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pl-PL" b="1" dirty="0">
                <a:solidFill>
                  <a:schemeClr val="accent4">
                    <a:lumMod val="75000"/>
                  </a:schemeClr>
                </a:solidFill>
                <a:latin typeface="Open Sans"/>
                <a:ea typeface="Open Sans"/>
                <a:cs typeface="Calibri"/>
              </a:rPr>
              <a:t>Personel projektu</a:t>
            </a:r>
            <a:endParaRPr lang="pl-PL">
              <a:solidFill>
                <a:schemeClr val="accent4">
                  <a:lumMod val="75000"/>
                </a:schemeClr>
              </a:solidFill>
              <a:latin typeface="Open Sans"/>
              <a:ea typeface="Open Sans"/>
              <a:cs typeface="Calibri"/>
            </a:endParaRPr>
          </a:p>
          <a:p>
            <a:pPr marL="742950" lvl="1" indent="-285750">
              <a:lnSpc>
                <a:spcPct val="150000"/>
              </a:lnSpc>
              <a:buFont typeface="Courier New"/>
              <a:buChar char="o"/>
            </a:pPr>
            <a:endParaRPr lang="pl-PL" dirty="0">
              <a:latin typeface="Open Sans"/>
              <a:ea typeface="+mn-lt"/>
              <a:cs typeface="+mn-lt"/>
            </a:endParaRPr>
          </a:p>
          <a:p>
            <a:pPr marL="285750" indent="-285750">
              <a:lnSpc>
                <a:spcPct val="150000"/>
              </a:lnSpc>
              <a:buFont typeface="Wingdings"/>
              <a:buChar char="Ø"/>
            </a:pPr>
            <a:r>
              <a:rPr lang="pl-PL" dirty="0">
                <a:latin typeface="Open Sans"/>
                <a:ea typeface="+mn-lt"/>
                <a:cs typeface="+mn-lt"/>
              </a:rPr>
              <a:t>Spełnienie warunku limitu należy zweryfikować przed zaangażowaniem osoby do projektu. Weryfikacji można dokonać posiłkując się pisemnym </a:t>
            </a:r>
            <a:r>
              <a:rPr lang="pl-PL" u="sng" dirty="0">
                <a:latin typeface="Open Sans"/>
                <a:ea typeface="+mn-lt"/>
                <a:cs typeface="+mn-lt"/>
              </a:rPr>
              <a:t>oświadczeniem złożonym przez personel projektu.</a:t>
            </a:r>
            <a:r>
              <a:rPr lang="pl-PL" dirty="0">
                <a:latin typeface="Open Sans"/>
                <a:ea typeface="+mn-lt"/>
                <a:cs typeface="+mn-lt"/>
              </a:rPr>
              <a:t> Warunek ten powinien być spełniony w całym okresie kwalifikowania wynagrodzenia danej osoby w tym projekcie, przy czym w przypadku wystąpienia nieprawidłowości w zakresie spełnienia tego warunku za niekwalifikowalne należy uznać wynagrodzenie personelu projektu (w całości lub w części) w tym projekcie, w ramach którego zaangażowanie personelu projektu spowodowało naruszenie tego warunku. </a:t>
            </a:r>
            <a:r>
              <a:rPr lang="pl-PL" i="1" dirty="0">
                <a:solidFill>
                  <a:srgbClr val="0070C0"/>
                </a:solidFill>
                <a:latin typeface="Open Sans"/>
                <a:ea typeface="+mn-lt"/>
                <a:cs typeface="+mn-lt"/>
              </a:rPr>
              <a:t>(zapis bez zmian)</a:t>
            </a:r>
            <a:endParaRPr lang="pl-PL" i="1">
              <a:solidFill>
                <a:srgbClr val="0070C0"/>
              </a:solidFill>
              <a:latin typeface="Open Sans"/>
              <a:ea typeface="Open Sans"/>
              <a:cs typeface="Calibri"/>
            </a:endParaRPr>
          </a:p>
          <a:p>
            <a:endParaRPr lang="pl-PL" dirty="0">
              <a:latin typeface="Open Sans"/>
              <a:ea typeface="Open Sans"/>
              <a:cs typeface="Calibri"/>
            </a:endParaRPr>
          </a:p>
        </p:txBody>
      </p:sp>
    </p:spTree>
    <p:extLst>
      <p:ext uri="{BB962C8B-B14F-4D97-AF65-F5344CB8AC3E}">
        <p14:creationId xmlns:p14="http://schemas.microsoft.com/office/powerpoint/2010/main" val="724766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563194"/>
            <a:ext cx="9852025" cy="979488"/>
          </a:xfrm>
        </p:spPr>
        <p:txBody>
          <a:bodyPr>
            <a:noAutofit/>
          </a:bodyPr>
          <a:lstStyle/>
          <a:p>
            <a:pPr algn="ctr">
              <a:lnSpc>
                <a:spcPts val="3265"/>
              </a:lnSpc>
            </a:pPr>
            <a:r>
              <a:rPr lang="pl-PL" sz="2000" dirty="0">
                <a:latin typeface="Open Sans"/>
                <a:ea typeface="Open Sans"/>
                <a:cs typeface="Open Sans"/>
              </a:rPr>
              <a:t>Zasady kwalifikowalności w perspektywie finansowej 2021-2027:</a:t>
            </a:r>
            <a:endParaRPr lang="pl-PL" sz="2000" b="0" dirty="0">
              <a:latin typeface="Open Sans"/>
              <a:ea typeface="Open Sans"/>
              <a:cs typeface="Open Sans"/>
            </a:endParaRPr>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923923" y="1542682"/>
            <a:ext cx="10344150" cy="4496068"/>
          </a:xfrm>
        </p:spPr>
        <p:txBody>
          <a:bodyPr vert="horz" lIns="0" tIns="0" rIns="0" bIns="0" rtlCol="0" anchor="t">
            <a:noAutofit/>
          </a:bodyPr>
          <a:lstStyle/>
          <a:p>
            <a:pPr marL="0" indent="0" algn="ctr">
              <a:buNone/>
            </a:pPr>
            <a:r>
              <a:rPr lang="pl-PL" sz="1800" b="1" u="sng" dirty="0">
                <a:latin typeface="Open Sans" panose="020B0606030504020204" pitchFamily="34" charset="0"/>
                <a:ea typeface="Open Sans" panose="020B0606030504020204" pitchFamily="34" charset="0"/>
                <a:cs typeface="Open Sans" panose="020B0606030504020204" pitchFamily="34" charset="0"/>
              </a:rPr>
              <a:t>OKRES KWALIFIKOWALNOŚCI WYDATKÓW:</a:t>
            </a:r>
            <a:endParaRPr lang="pl-PL" sz="1800"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r>
              <a:rPr lang="pl-PL" sz="1800" b="1" dirty="0">
                <a:latin typeface="Open Sans" panose="020B0606030504020204" pitchFamily="34" charset="0"/>
                <a:ea typeface="Open Sans" panose="020B0606030504020204" pitchFamily="34" charset="0"/>
                <a:cs typeface="Open Sans" panose="020B0606030504020204" pitchFamily="34" charset="0"/>
              </a:rPr>
              <a:t>od 1 stycznia 2021 r. do 31.12.2029 r.</a:t>
            </a:r>
          </a:p>
          <a:p>
            <a:pPr marL="0" indent="0" algn="ctr">
              <a:buNone/>
            </a:pPr>
            <a:endParaRPr lang="pl-PL" sz="1800" b="1" dirty="0">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50000"/>
              </a:lnSpc>
              <a:buNone/>
            </a:pPr>
            <a:r>
              <a:rPr lang="pl-PL" sz="1800" dirty="0">
                <a:latin typeface="Open Sans"/>
                <a:ea typeface="Open Sans"/>
                <a:cs typeface="Open Sans"/>
              </a:rPr>
              <a:t>Dofinansowania </a:t>
            </a:r>
            <a:r>
              <a:rPr lang="pl-PL" sz="1800" b="1" dirty="0">
                <a:latin typeface="Open Sans"/>
                <a:ea typeface="Open Sans"/>
                <a:cs typeface="Open Sans"/>
              </a:rPr>
              <a:t>nie może uzyskać </a:t>
            </a:r>
            <a:r>
              <a:rPr lang="pl-PL" sz="1800" dirty="0">
                <a:latin typeface="Open Sans"/>
                <a:ea typeface="Open Sans"/>
                <a:cs typeface="Open Sans"/>
              </a:rPr>
              <a:t>projekt, który został fizycznie ukończony lub w pełni wdrożony </a:t>
            </a:r>
            <a:r>
              <a:rPr lang="pl-PL" sz="1800" i="1" dirty="0">
                <a:solidFill>
                  <a:srgbClr val="0070C0"/>
                </a:solidFill>
                <a:latin typeface="Open Sans"/>
                <a:ea typeface="Open Sans"/>
                <a:cs typeface="Open Sans"/>
              </a:rPr>
              <a:t>(zapis bez zmian</a:t>
            </a:r>
            <a:r>
              <a:rPr lang="pl-PL" sz="1800" dirty="0">
                <a:solidFill>
                  <a:srgbClr val="0070C0"/>
                </a:solidFill>
                <a:latin typeface="Open Sans"/>
                <a:ea typeface="Open Sans"/>
                <a:cs typeface="Open Sans"/>
              </a:rPr>
              <a:t>).</a:t>
            </a:r>
          </a:p>
          <a:p>
            <a:pPr marL="0" indent="0" algn="just">
              <a:lnSpc>
                <a:spcPct val="150000"/>
              </a:lnSpc>
              <a:buNone/>
            </a:pPr>
            <a:r>
              <a:rPr lang="pl-PL" sz="1800" dirty="0">
                <a:latin typeface="Open Sans"/>
                <a:ea typeface="Open Sans"/>
                <a:cs typeface="Open Sans"/>
              </a:rPr>
              <a:t>Wydatki poniesione </a:t>
            </a:r>
            <a:r>
              <a:rPr lang="pl-PL" sz="1800" b="1" dirty="0">
                <a:latin typeface="Open Sans"/>
                <a:ea typeface="Open Sans"/>
                <a:cs typeface="Open Sans"/>
              </a:rPr>
              <a:t>przed podpisaniem umowy </a:t>
            </a:r>
            <a:r>
              <a:rPr lang="pl-PL" sz="1800" dirty="0">
                <a:latin typeface="Open Sans"/>
                <a:ea typeface="Open Sans"/>
                <a:cs typeface="Open Sans"/>
              </a:rPr>
              <a:t>o dofinansowanie projektu mogą zostać uznane za </a:t>
            </a:r>
            <a:r>
              <a:rPr lang="pl-PL" sz="1800" b="1" dirty="0">
                <a:latin typeface="Open Sans"/>
                <a:ea typeface="Open Sans"/>
                <a:cs typeface="Open Sans"/>
              </a:rPr>
              <a:t>kwalifikowalne w</a:t>
            </a:r>
            <a:r>
              <a:rPr lang="pl-PL" sz="1800" dirty="0">
                <a:latin typeface="Open Sans"/>
                <a:ea typeface="Open Sans"/>
                <a:cs typeface="Open Sans"/>
              </a:rPr>
              <a:t>yłącznie w przypadku spełnienia warunków kwalifikowalności określonych w Wytycznych i w umowie o dofinansowanie projektu </a:t>
            </a:r>
            <a:r>
              <a:rPr lang="pl-PL" sz="1800" i="1" dirty="0">
                <a:solidFill>
                  <a:srgbClr val="0070C0"/>
                </a:solidFill>
                <a:latin typeface="Open Sans"/>
                <a:ea typeface="Open Sans"/>
                <a:cs typeface="Open Sans"/>
              </a:rPr>
              <a:t>(zapis bez zmian</a:t>
            </a:r>
            <a:r>
              <a:rPr lang="pl-PL" sz="1800" dirty="0">
                <a:solidFill>
                  <a:srgbClr val="0070C0"/>
                </a:solidFill>
                <a:latin typeface="Open Sans"/>
                <a:ea typeface="Open Sans"/>
                <a:cs typeface="Open Sans"/>
              </a:rPr>
              <a:t>).</a:t>
            </a:r>
            <a:r>
              <a:rPr lang="pl-PL" sz="1800" dirty="0">
                <a:latin typeface="Open Sans"/>
                <a:ea typeface="Open Sans"/>
                <a:cs typeface="Open Sans"/>
              </a:rPr>
              <a:t> </a:t>
            </a:r>
            <a:endParaRPr lang="pl-PL" sz="1600" dirty="0"/>
          </a:p>
          <a:p>
            <a:pPr marL="0" indent="0" algn="just">
              <a:lnSpc>
                <a:spcPts val="2700"/>
              </a:lnSpc>
              <a:buNone/>
            </a:pPr>
            <a:endParaRPr lang="pl-PL" sz="1800" dirty="0">
              <a:latin typeface="Open Sans"/>
            </a:endParaRPr>
          </a:p>
          <a:p>
            <a:pPr marL="0" indent="0">
              <a:buNone/>
            </a:pPr>
            <a:endParaRPr lang="pl-PL" sz="1800" dirty="0">
              <a:latin typeface="+mn-lt"/>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6197154"/>
            <a:ext cx="5465075" cy="359665"/>
          </a:xfrm>
          <a:prstGeom prst="rect">
            <a:avLst/>
          </a:prstGeom>
        </p:spPr>
      </p:pic>
    </p:spTree>
    <p:extLst>
      <p:ext uri="{BB962C8B-B14F-4D97-AF65-F5344CB8AC3E}">
        <p14:creationId xmlns:p14="http://schemas.microsoft.com/office/powerpoint/2010/main" val="3090961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7" name="Tytuł 6" descr="ZASADY OCENY PROJEKTÓW">
            <a:extLst>
              <a:ext uri="{FF2B5EF4-FFF2-40B4-BE49-F238E27FC236}">
                <a16:creationId xmlns:a16="http://schemas.microsoft.com/office/drawing/2014/main" id="{5963667F-1751-DA36-D17A-9631EEDEE6AB}"/>
              </a:ext>
            </a:extLst>
          </p:cNvPr>
          <p:cNvSpPr>
            <a:spLocks noGrp="1"/>
          </p:cNvSpPr>
          <p:nvPr>
            <p:ph type="title"/>
          </p:nvPr>
        </p:nvSpPr>
        <p:spPr>
          <a:xfrm>
            <a:off x="1169987" y="521705"/>
            <a:ext cx="9852025" cy="979488"/>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2" name="pole tekstowe 1">
            <a:extLst>
              <a:ext uri="{FF2B5EF4-FFF2-40B4-BE49-F238E27FC236}">
                <a16:creationId xmlns:a16="http://schemas.microsoft.com/office/drawing/2014/main" id="{C870050C-1EB8-5C69-3B48-948D5D7C3067}"/>
              </a:ext>
            </a:extLst>
          </p:cNvPr>
          <p:cNvSpPr txBox="1"/>
          <p:nvPr/>
        </p:nvSpPr>
        <p:spPr>
          <a:xfrm>
            <a:off x="947854" y="1400025"/>
            <a:ext cx="10584365"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pl-PL" b="1" dirty="0">
                <a:solidFill>
                  <a:schemeClr val="accent4">
                    <a:lumMod val="75000"/>
                  </a:schemeClr>
                </a:solidFill>
                <a:latin typeface="Open Sans"/>
                <a:ea typeface="Open Sans"/>
                <a:cs typeface="Calibri"/>
              </a:rPr>
              <a:t>Personel projektu</a:t>
            </a:r>
            <a:endParaRPr lang="pl-PL">
              <a:solidFill>
                <a:schemeClr val="accent4">
                  <a:lumMod val="75000"/>
                </a:schemeClr>
              </a:solidFill>
              <a:latin typeface="Open Sans"/>
              <a:ea typeface="Open Sans"/>
              <a:cs typeface="Calibri"/>
            </a:endParaRPr>
          </a:p>
          <a:p>
            <a:pPr marL="285750" indent="-285750">
              <a:lnSpc>
                <a:spcPct val="150000"/>
              </a:lnSpc>
              <a:buFont typeface="Wingdings"/>
              <a:buChar char="Ø"/>
            </a:pPr>
            <a:r>
              <a:rPr lang="pl-PL" dirty="0">
                <a:latin typeface="Open Sans"/>
                <a:ea typeface="+mn-lt"/>
                <a:cs typeface="+mn-lt"/>
              </a:rPr>
              <a:t>Właściwa instytucja będąca stroną umowy zapewnia, że beneficjent zobowiązuje się w umowie o dofinansowanie projektu do wprowadzania na bieżąco następujących danych do systemu teleinformatycznego w zakresie angażowania personelu projektu: </a:t>
            </a:r>
            <a:r>
              <a:rPr lang="pl-PL" i="1" dirty="0">
                <a:solidFill>
                  <a:schemeClr val="accent4">
                    <a:lumMod val="75000"/>
                  </a:schemeClr>
                </a:solidFill>
                <a:latin typeface="Open Sans"/>
                <a:ea typeface="+mn-lt"/>
                <a:cs typeface="+mn-lt"/>
              </a:rPr>
              <a:t>(zapis bez zmian)</a:t>
            </a:r>
            <a:endParaRPr lang="pl-PL" i="1">
              <a:solidFill>
                <a:schemeClr val="accent4">
                  <a:lumMod val="75000"/>
                </a:schemeClr>
              </a:solidFill>
              <a:latin typeface="Open Sans"/>
              <a:ea typeface="Open Sans"/>
              <a:cs typeface="Calibri"/>
            </a:endParaRPr>
          </a:p>
          <a:p>
            <a:pPr marL="742950" lvl="1" indent="-285750">
              <a:lnSpc>
                <a:spcPct val="150000"/>
              </a:lnSpc>
              <a:buFont typeface="Courier New"/>
              <a:buChar char="o"/>
            </a:pPr>
            <a:r>
              <a:rPr lang="pl-PL" dirty="0">
                <a:latin typeface="Open Sans"/>
                <a:ea typeface="+mn-lt"/>
                <a:cs typeface="+mn-lt"/>
              </a:rPr>
              <a:t>dane dotyczące personelu projektu: nr PESEL, imię, nazwisko,</a:t>
            </a:r>
            <a:endParaRPr lang="pl-PL">
              <a:latin typeface="Open Sans"/>
              <a:ea typeface="Open Sans"/>
              <a:cs typeface="Calibri"/>
            </a:endParaRPr>
          </a:p>
          <a:p>
            <a:pPr marL="742950" lvl="1" indent="-285750">
              <a:lnSpc>
                <a:spcPct val="150000"/>
              </a:lnSpc>
              <a:buFont typeface="Courier New"/>
              <a:buChar char="o"/>
            </a:pPr>
            <a:r>
              <a:rPr lang="pl-PL" dirty="0">
                <a:latin typeface="Open Sans"/>
                <a:ea typeface="+mn-lt"/>
                <a:cs typeface="+mn-lt"/>
              </a:rPr>
              <a:t>dane dotyczące formy zaangażowania personelu w ramach projektu: forma zaangażowania w projekcie, okres zaangażowania osoby w projekcie (dzień miesiąc-rok – dzień-miesiąc-rok). </a:t>
            </a:r>
            <a:endParaRPr lang="pl-PL" dirty="0">
              <a:latin typeface="Open Sans"/>
              <a:ea typeface="Open Sans"/>
              <a:cs typeface="Calibri"/>
            </a:endParaRPr>
          </a:p>
          <a:p>
            <a:endParaRPr lang="pl-PL" dirty="0">
              <a:solidFill>
                <a:srgbClr val="000000"/>
              </a:solidFill>
              <a:latin typeface="Open Sans"/>
              <a:ea typeface="Open Sans"/>
              <a:cs typeface="Calibri"/>
            </a:endParaRPr>
          </a:p>
        </p:txBody>
      </p:sp>
    </p:spTree>
    <p:extLst>
      <p:ext uri="{BB962C8B-B14F-4D97-AF65-F5344CB8AC3E}">
        <p14:creationId xmlns:p14="http://schemas.microsoft.com/office/powerpoint/2010/main" val="3915748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7" name="Tytuł 6" descr="ZASADY OCENY PROJEKTÓW">
            <a:extLst>
              <a:ext uri="{FF2B5EF4-FFF2-40B4-BE49-F238E27FC236}">
                <a16:creationId xmlns:a16="http://schemas.microsoft.com/office/drawing/2014/main" id="{5963667F-1751-DA36-D17A-9631EEDEE6AB}"/>
              </a:ext>
            </a:extLst>
          </p:cNvPr>
          <p:cNvSpPr>
            <a:spLocks noGrp="1"/>
          </p:cNvSpPr>
          <p:nvPr>
            <p:ph type="title"/>
          </p:nvPr>
        </p:nvSpPr>
        <p:spPr>
          <a:xfrm>
            <a:off x="1169987" y="665756"/>
            <a:ext cx="9852025" cy="622790"/>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2" name="pole tekstowe 1">
            <a:extLst>
              <a:ext uri="{FF2B5EF4-FFF2-40B4-BE49-F238E27FC236}">
                <a16:creationId xmlns:a16="http://schemas.microsoft.com/office/drawing/2014/main" id="{C870050C-1EB8-5C69-3B48-948D5D7C3067}"/>
              </a:ext>
            </a:extLst>
          </p:cNvPr>
          <p:cNvSpPr txBox="1"/>
          <p:nvPr/>
        </p:nvSpPr>
        <p:spPr>
          <a:xfrm>
            <a:off x="911995" y="1713790"/>
            <a:ext cx="10584365"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pl-PL" b="1" dirty="0">
                <a:solidFill>
                  <a:schemeClr val="accent4">
                    <a:lumMod val="75000"/>
                  </a:schemeClr>
                </a:solidFill>
                <a:latin typeface="Open Sans"/>
                <a:ea typeface="Open Sans"/>
                <a:cs typeface="Calibri"/>
              </a:rPr>
              <a:t>Personel projektu</a:t>
            </a:r>
            <a:endParaRPr lang="pl-PL">
              <a:solidFill>
                <a:schemeClr val="accent4">
                  <a:lumMod val="75000"/>
                </a:schemeClr>
              </a:solidFill>
              <a:latin typeface="Open Sans"/>
              <a:ea typeface="Open Sans"/>
              <a:cs typeface="Calibri"/>
            </a:endParaRPr>
          </a:p>
          <a:p>
            <a:pPr>
              <a:lnSpc>
                <a:spcPct val="150000"/>
              </a:lnSpc>
            </a:pPr>
            <a:endParaRPr lang="pl-PL" i="1" dirty="0">
              <a:solidFill>
                <a:schemeClr val="accent4">
                  <a:lumMod val="75000"/>
                </a:schemeClr>
              </a:solidFill>
              <a:latin typeface="Calibri"/>
              <a:ea typeface="Open Sans"/>
              <a:cs typeface="Calibri"/>
            </a:endParaRPr>
          </a:p>
          <a:p>
            <a:pPr marL="285750" indent="-285750">
              <a:lnSpc>
                <a:spcPct val="150000"/>
              </a:lnSpc>
              <a:buFont typeface="Wingdings"/>
              <a:buChar char="Ø"/>
            </a:pPr>
            <a:r>
              <a:rPr lang="pl-PL" dirty="0">
                <a:latin typeface="Open Sans"/>
                <a:ea typeface="+mn-lt"/>
                <a:cs typeface="+mn-lt"/>
              </a:rPr>
              <a:t>Osoba upoważniona do dysponowania środkami stanowiącymi dofinansowanie projektu oraz podejmowania wiążących decyzji finansowych w imieniu beneficjenta nie może być osobą prawomocnie skazaną za przestępstwo przeciwko mieniu, przeciwko obrotowi gospodarczemu, przeciwko działalności instytucji państwowych oraz samorządu terytorialnego, przeciwko wiarygodności dokumentów lub za przestępstwo skarbowe, co beneficjent weryfikuje na podstawie </a:t>
            </a:r>
            <a:r>
              <a:rPr lang="pl-PL" u="sng" dirty="0">
                <a:latin typeface="Open Sans"/>
                <a:ea typeface="+mn-lt"/>
                <a:cs typeface="+mn-lt"/>
              </a:rPr>
              <a:t>oświadczenia tej osoby przed jej zaangażowaniem do projektu</a:t>
            </a:r>
            <a:r>
              <a:rPr lang="pl-PL" dirty="0">
                <a:latin typeface="Open Sans"/>
                <a:ea typeface="+mn-lt"/>
                <a:cs typeface="+mn-lt"/>
              </a:rPr>
              <a:t>.</a:t>
            </a:r>
            <a:r>
              <a:rPr lang="pl-PL" dirty="0">
                <a:solidFill>
                  <a:schemeClr val="accent4">
                    <a:lumMod val="75000"/>
                  </a:schemeClr>
                </a:solidFill>
                <a:latin typeface="Open Sans"/>
                <a:ea typeface="+mn-lt"/>
                <a:cs typeface="+mn-lt"/>
              </a:rPr>
              <a:t> </a:t>
            </a:r>
            <a:r>
              <a:rPr lang="pl-PL" i="1" dirty="0">
                <a:solidFill>
                  <a:schemeClr val="accent4">
                    <a:lumMod val="75000"/>
                  </a:schemeClr>
                </a:solidFill>
                <a:latin typeface="Open Sans"/>
                <a:ea typeface="+mn-lt"/>
                <a:cs typeface="+mn-lt"/>
              </a:rPr>
              <a:t>(zapis bez zmian)</a:t>
            </a:r>
            <a:endParaRPr lang="pl-PL" i="1">
              <a:solidFill>
                <a:schemeClr val="accent4">
                  <a:lumMod val="75000"/>
                </a:schemeClr>
              </a:solidFill>
              <a:latin typeface="Open Sans"/>
              <a:ea typeface="Open Sans"/>
              <a:cs typeface="Calibri"/>
            </a:endParaRPr>
          </a:p>
          <a:p>
            <a:endParaRPr lang="pl-PL" dirty="0">
              <a:latin typeface="Open Sans"/>
              <a:ea typeface="Open Sans"/>
              <a:cs typeface="Calibri"/>
            </a:endParaRPr>
          </a:p>
        </p:txBody>
      </p:sp>
    </p:spTree>
    <p:extLst>
      <p:ext uri="{BB962C8B-B14F-4D97-AF65-F5344CB8AC3E}">
        <p14:creationId xmlns:p14="http://schemas.microsoft.com/office/powerpoint/2010/main" val="7515019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7" name="Tytuł 6" descr="ZASADY OCENY PROJEKTÓW">
            <a:extLst>
              <a:ext uri="{FF2B5EF4-FFF2-40B4-BE49-F238E27FC236}">
                <a16:creationId xmlns:a16="http://schemas.microsoft.com/office/drawing/2014/main" id="{5963667F-1751-DA36-D17A-9631EEDEE6AB}"/>
              </a:ext>
            </a:extLst>
          </p:cNvPr>
          <p:cNvSpPr>
            <a:spLocks noGrp="1"/>
          </p:cNvSpPr>
          <p:nvPr>
            <p:ph type="title"/>
          </p:nvPr>
        </p:nvSpPr>
        <p:spPr>
          <a:xfrm>
            <a:off x="1169987" y="306552"/>
            <a:ext cx="9852025" cy="703323"/>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2" name="pole tekstowe 1">
            <a:extLst>
              <a:ext uri="{FF2B5EF4-FFF2-40B4-BE49-F238E27FC236}">
                <a16:creationId xmlns:a16="http://schemas.microsoft.com/office/drawing/2014/main" id="{C870050C-1EB8-5C69-3B48-948D5D7C3067}"/>
              </a:ext>
            </a:extLst>
          </p:cNvPr>
          <p:cNvSpPr txBox="1"/>
          <p:nvPr/>
        </p:nvSpPr>
        <p:spPr>
          <a:xfrm>
            <a:off x="857879" y="825299"/>
            <a:ext cx="10584365" cy="57708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pl-PL" b="1" dirty="0">
                <a:solidFill>
                  <a:schemeClr val="accent4">
                    <a:lumMod val="75000"/>
                  </a:schemeClr>
                </a:solidFill>
                <a:latin typeface="Open Sans"/>
                <a:ea typeface="Open Sans"/>
                <a:cs typeface="Calibri"/>
              </a:rPr>
              <a:t>Personel projektu</a:t>
            </a:r>
            <a:endParaRPr lang="pl-PL" dirty="0">
              <a:solidFill>
                <a:schemeClr val="accent4">
                  <a:lumMod val="75000"/>
                </a:schemeClr>
              </a:solidFill>
              <a:latin typeface="Open Sans"/>
              <a:ea typeface="Open Sans"/>
              <a:cs typeface="Calibri"/>
            </a:endParaRPr>
          </a:p>
          <a:p>
            <a:pPr marL="285750" indent="-285750">
              <a:lnSpc>
                <a:spcPct val="150000"/>
              </a:lnSpc>
              <a:buFont typeface="Wingdings"/>
              <a:buChar char="Ø"/>
            </a:pPr>
            <a:r>
              <a:rPr lang="pl-PL" dirty="0">
                <a:latin typeface="Open Sans"/>
                <a:ea typeface="+mn-lt"/>
                <a:cs typeface="+mn-lt"/>
              </a:rPr>
              <a:t>Koszty delegacji służbowych oraz koszty związane z podnoszeniem kwalifikacji zawodowych personelu projektu mogą być kwalifikowalne, o ile zostały uwzględnione w zatwierdzonym wniosku o dofinansowanie projektu jako niezbędne dla prawidłowej realizacji projektu. </a:t>
            </a:r>
            <a:r>
              <a:rPr lang="pl-PL" i="1" dirty="0">
                <a:solidFill>
                  <a:schemeClr val="accent4">
                    <a:lumMod val="75000"/>
                  </a:schemeClr>
                </a:solidFill>
                <a:latin typeface="Open Sans"/>
                <a:ea typeface="+mn-lt"/>
                <a:cs typeface="+mn-lt"/>
              </a:rPr>
              <a:t>(zapis bez zmian)</a:t>
            </a:r>
          </a:p>
          <a:p>
            <a:pPr marL="285750" indent="-285750">
              <a:lnSpc>
                <a:spcPct val="150000"/>
              </a:lnSpc>
              <a:buFont typeface="Wingdings"/>
              <a:buChar char="Ø"/>
            </a:pPr>
            <a:r>
              <a:rPr lang="pl-PL" dirty="0">
                <a:latin typeface="Open Sans"/>
                <a:ea typeface="+mn-lt"/>
                <a:cs typeface="+mn-lt"/>
              </a:rPr>
              <a:t>W ramach projektów partnerskich wzajemne zlecanie przez partnerów realizacji zadań przez personel projektu jest niedopuszczalne. </a:t>
            </a:r>
            <a:r>
              <a:rPr lang="pl-PL" i="1" dirty="0">
                <a:solidFill>
                  <a:schemeClr val="accent4">
                    <a:lumMod val="75000"/>
                  </a:schemeClr>
                </a:solidFill>
                <a:latin typeface="Open Sans"/>
                <a:ea typeface="+mn-lt"/>
                <a:cs typeface="+mn-lt"/>
              </a:rPr>
              <a:t>(zapis bez zmian)</a:t>
            </a:r>
          </a:p>
          <a:p>
            <a:pPr marL="285750" indent="-285750">
              <a:lnSpc>
                <a:spcPct val="150000"/>
              </a:lnSpc>
              <a:buFont typeface="Wingdings"/>
              <a:buChar char="Ø"/>
            </a:pPr>
            <a:r>
              <a:rPr lang="pl-PL" dirty="0">
                <a:latin typeface="Open Sans"/>
                <a:ea typeface="+mn-lt"/>
                <a:cs typeface="+mn-lt"/>
              </a:rPr>
              <a:t>Koszt zaangażowania osoby fizycznej prowadzącej działalność gospodarczą będącej beneficjentem jest kwalifikowalny pod warunkiem wyraźnego wskazania tej formy zaangażowania w zatwierdzonym wniosku o dofinansowanie projektu wraz z: </a:t>
            </a:r>
            <a:r>
              <a:rPr lang="pl-PL" b="1" i="1" dirty="0">
                <a:solidFill>
                  <a:schemeClr val="accent4">
                    <a:lumMod val="75000"/>
                  </a:schemeClr>
                </a:solidFill>
                <a:latin typeface="Open Sans"/>
                <a:ea typeface="+mn-lt"/>
                <a:cs typeface="+mn-lt"/>
              </a:rPr>
              <a:t>(ZASADA OBOWIĄZUJĄCA, ZMIENIONA FORMA ZAPISU)</a:t>
            </a:r>
            <a:endParaRPr lang="pl-PL" dirty="0">
              <a:solidFill>
                <a:schemeClr val="accent4">
                  <a:lumMod val="75000"/>
                </a:schemeClr>
              </a:solidFill>
              <a:latin typeface="Open Sans"/>
              <a:ea typeface="+mn-lt"/>
              <a:cs typeface="+mn-lt"/>
            </a:endParaRPr>
          </a:p>
          <a:p>
            <a:pPr marL="742950" lvl="1" indent="-285750">
              <a:lnSpc>
                <a:spcPct val="150000"/>
              </a:lnSpc>
              <a:buFont typeface="Courier New"/>
              <a:buChar char="o"/>
            </a:pPr>
            <a:r>
              <a:rPr lang="pl-PL" dirty="0">
                <a:latin typeface="Open Sans"/>
                <a:ea typeface="+mn-lt"/>
                <a:cs typeface="+mn-lt"/>
              </a:rPr>
              <a:t>zakresem obowiązków tej osoby i kosztem jej zaangażowania rozliczanego na podstawie noty księgowej. </a:t>
            </a:r>
            <a:endParaRPr lang="pl-PL" dirty="0">
              <a:solidFill>
                <a:srgbClr val="000000"/>
              </a:solidFill>
              <a:latin typeface="Open Sans"/>
              <a:ea typeface="Open Sans"/>
              <a:cs typeface="Calibri"/>
            </a:endParaRPr>
          </a:p>
          <a:p>
            <a:endParaRPr lang="pl-PL" dirty="0">
              <a:latin typeface="Open Sans"/>
              <a:ea typeface="Open Sans"/>
              <a:cs typeface="Calibri"/>
            </a:endParaRPr>
          </a:p>
        </p:txBody>
      </p:sp>
    </p:spTree>
    <p:extLst>
      <p:ext uri="{BB962C8B-B14F-4D97-AF65-F5344CB8AC3E}">
        <p14:creationId xmlns:p14="http://schemas.microsoft.com/office/powerpoint/2010/main" val="42168343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7" name="Tytuł 6" descr="ZASADY OCENY PROJEKTÓW">
            <a:extLst>
              <a:ext uri="{FF2B5EF4-FFF2-40B4-BE49-F238E27FC236}">
                <a16:creationId xmlns:a16="http://schemas.microsoft.com/office/drawing/2014/main" id="{5963667F-1751-DA36-D17A-9631EEDEE6AB}"/>
              </a:ext>
            </a:extLst>
          </p:cNvPr>
          <p:cNvSpPr>
            <a:spLocks noGrp="1"/>
          </p:cNvSpPr>
          <p:nvPr>
            <p:ph type="title"/>
          </p:nvPr>
        </p:nvSpPr>
        <p:spPr>
          <a:xfrm>
            <a:off x="1169987" y="489576"/>
            <a:ext cx="9852025" cy="520299"/>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2" name="pole tekstowe 1">
            <a:extLst>
              <a:ext uri="{FF2B5EF4-FFF2-40B4-BE49-F238E27FC236}">
                <a16:creationId xmlns:a16="http://schemas.microsoft.com/office/drawing/2014/main" id="{C870050C-1EB8-5C69-3B48-948D5D7C3067}"/>
              </a:ext>
            </a:extLst>
          </p:cNvPr>
          <p:cNvSpPr txBox="1"/>
          <p:nvPr/>
        </p:nvSpPr>
        <p:spPr>
          <a:xfrm>
            <a:off x="938561" y="1282390"/>
            <a:ext cx="10584365"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pl-PL" b="1" dirty="0">
                <a:solidFill>
                  <a:schemeClr val="accent4">
                    <a:lumMod val="75000"/>
                  </a:schemeClr>
                </a:solidFill>
                <a:latin typeface="Open Sans"/>
                <a:ea typeface="Open Sans"/>
                <a:cs typeface="Calibri"/>
              </a:rPr>
              <a:t>Personel projektu</a:t>
            </a:r>
            <a:endParaRPr lang="pl-PL" dirty="0">
              <a:solidFill>
                <a:schemeClr val="accent4">
                  <a:lumMod val="75000"/>
                </a:schemeClr>
              </a:solidFill>
              <a:latin typeface="Open Sans"/>
              <a:ea typeface="Open Sans"/>
              <a:cs typeface="Open Sans"/>
            </a:endParaRPr>
          </a:p>
          <a:p>
            <a:pPr marL="285750" indent="-285750">
              <a:lnSpc>
                <a:spcPct val="150000"/>
              </a:lnSpc>
              <a:buFont typeface="Wingdings"/>
              <a:buChar char="Ø"/>
            </a:pPr>
            <a:r>
              <a:rPr lang="pl-PL" dirty="0">
                <a:latin typeface="Open Sans"/>
                <a:ea typeface="+mn-lt"/>
                <a:cs typeface="+mn-lt"/>
              </a:rPr>
              <a:t>Do personelu projektu, którego koszty zaangażowania rozliczane są na podstawie uproszczonych metod, nie stosuje się wytycznych dotyczących kwalifikowalności personelu projektu, z wyjątkiem wymogu, aby osoba upoważniona do dysponowanie środkami stanowiącymi dofinansowanie projektu oraz podejmowania wiążących decyzji finansowych </a:t>
            </a:r>
            <a:br>
              <a:rPr lang="pl-PL" dirty="0">
                <a:latin typeface="Open Sans"/>
                <a:ea typeface="+mn-lt"/>
                <a:cs typeface="+mn-lt"/>
              </a:rPr>
            </a:br>
            <a:r>
              <a:rPr lang="pl-PL" dirty="0">
                <a:latin typeface="Open Sans"/>
                <a:ea typeface="+mn-lt"/>
                <a:cs typeface="+mn-lt"/>
              </a:rPr>
              <a:t>w imieniu beneficjenta nie może być osobą prawomocnie skazaną.</a:t>
            </a:r>
            <a:r>
              <a:rPr lang="pl-PL" dirty="0">
                <a:solidFill>
                  <a:schemeClr val="accent4">
                    <a:lumMod val="75000"/>
                  </a:schemeClr>
                </a:solidFill>
                <a:latin typeface="Open Sans"/>
                <a:ea typeface="+mn-lt"/>
                <a:cs typeface="+mn-lt"/>
              </a:rPr>
              <a:t> </a:t>
            </a:r>
            <a:r>
              <a:rPr lang="pl-PL" b="1" i="1" dirty="0">
                <a:solidFill>
                  <a:schemeClr val="accent4">
                    <a:lumMod val="75000"/>
                  </a:schemeClr>
                </a:solidFill>
                <a:latin typeface="Open Sans"/>
                <a:ea typeface="+mn-lt"/>
                <a:cs typeface="+mn-lt"/>
              </a:rPr>
              <a:t>(NOWY ZAPIS)</a:t>
            </a:r>
            <a:endParaRPr lang="pl-PL" b="1" i="1" dirty="0">
              <a:solidFill>
                <a:schemeClr val="accent4">
                  <a:lumMod val="75000"/>
                </a:schemeClr>
              </a:solidFill>
              <a:latin typeface="Open Sans"/>
              <a:ea typeface="Open Sans"/>
              <a:cs typeface="Calibri"/>
            </a:endParaRPr>
          </a:p>
          <a:p>
            <a:endParaRPr lang="pl-PL" b="1" i="1" dirty="0">
              <a:solidFill>
                <a:srgbClr val="0070C0"/>
              </a:solidFill>
              <a:latin typeface="Open Sans"/>
              <a:ea typeface="Open Sans"/>
              <a:cs typeface="Calibri"/>
            </a:endParaRPr>
          </a:p>
        </p:txBody>
      </p:sp>
    </p:spTree>
    <p:extLst>
      <p:ext uri="{BB962C8B-B14F-4D97-AF65-F5344CB8AC3E}">
        <p14:creationId xmlns:p14="http://schemas.microsoft.com/office/powerpoint/2010/main" val="391154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7" name="Tytuł 6" descr="ZASADY OCENY PROJEKTÓW">
            <a:extLst>
              <a:ext uri="{FF2B5EF4-FFF2-40B4-BE49-F238E27FC236}">
                <a16:creationId xmlns:a16="http://schemas.microsoft.com/office/drawing/2014/main" id="{5963667F-1751-DA36-D17A-9631EEDEE6AB}"/>
              </a:ext>
            </a:extLst>
          </p:cNvPr>
          <p:cNvSpPr>
            <a:spLocks noGrp="1"/>
          </p:cNvSpPr>
          <p:nvPr>
            <p:ph type="title"/>
          </p:nvPr>
        </p:nvSpPr>
        <p:spPr>
          <a:xfrm>
            <a:off x="1169987" y="306552"/>
            <a:ext cx="9852025" cy="979488"/>
          </a:xfrm>
        </p:spPr>
        <p:txBody>
          <a:bodyPr>
            <a:noAutofit/>
          </a:bodyPr>
          <a:lstStyle/>
          <a:p>
            <a:pPr algn="ctr">
              <a:lnSpc>
                <a:spcPct val="100000"/>
              </a:lnSpc>
            </a:pPr>
            <a:br>
              <a:rPr lang="pl-PL" sz="2000" dirty="0">
                <a:latin typeface="Open Sans"/>
                <a:ea typeface="Open Sans"/>
                <a:cs typeface="Open Sans"/>
              </a:rPr>
            </a:br>
            <a:r>
              <a:rPr lang="pl-PL" sz="2000" dirty="0">
                <a:latin typeface="Open Sans"/>
                <a:ea typeface="Open Sans"/>
                <a:cs typeface="Open Sans"/>
              </a:rPr>
              <a:t>Zasady kwalifikowalności w perspektywie finansowej 2021-2027:</a:t>
            </a:r>
            <a:endParaRPr lang="pl-PL" sz="2000" dirty="0"/>
          </a:p>
        </p:txBody>
      </p:sp>
      <p:sp>
        <p:nvSpPr>
          <p:cNvPr id="2" name="pole tekstowe 1">
            <a:extLst>
              <a:ext uri="{FF2B5EF4-FFF2-40B4-BE49-F238E27FC236}">
                <a16:creationId xmlns:a16="http://schemas.microsoft.com/office/drawing/2014/main" id="{C870050C-1EB8-5C69-3B48-948D5D7C3067}"/>
              </a:ext>
            </a:extLst>
          </p:cNvPr>
          <p:cNvSpPr txBox="1"/>
          <p:nvPr/>
        </p:nvSpPr>
        <p:spPr>
          <a:xfrm>
            <a:off x="938561" y="985024"/>
            <a:ext cx="10584365" cy="57708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pl-PL" b="1" dirty="0">
                <a:solidFill>
                  <a:schemeClr val="accent4">
                    <a:lumMod val="75000"/>
                  </a:schemeClr>
                </a:solidFill>
                <a:latin typeface="Open Sans"/>
                <a:ea typeface="Open Sans"/>
                <a:cs typeface="Calibri"/>
              </a:rPr>
              <a:t>Personel projektu </a:t>
            </a:r>
            <a:r>
              <a:rPr lang="pl-PL" b="1" i="1" u="sng" dirty="0">
                <a:solidFill>
                  <a:schemeClr val="accent4">
                    <a:lumMod val="75000"/>
                  </a:schemeClr>
                </a:solidFill>
                <a:latin typeface="Open Sans"/>
                <a:ea typeface="Open Sans"/>
                <a:cs typeface="Calibri"/>
              </a:rPr>
              <a:t>(ZAPISY USUNIĘTE)</a:t>
            </a:r>
            <a:endParaRPr lang="pl-PL" dirty="0">
              <a:solidFill>
                <a:schemeClr val="accent4">
                  <a:lumMod val="75000"/>
                </a:schemeClr>
              </a:solidFill>
              <a:latin typeface="Open Sans"/>
              <a:ea typeface="Open Sans"/>
              <a:cs typeface="Open Sans"/>
            </a:endParaRPr>
          </a:p>
          <a:p>
            <a:pPr marL="285750" indent="-285750">
              <a:lnSpc>
                <a:spcPct val="150000"/>
              </a:lnSpc>
              <a:buFont typeface="Wingdings"/>
              <a:buChar char="Ø"/>
            </a:pPr>
            <a:r>
              <a:rPr lang="pl-PL" dirty="0">
                <a:solidFill>
                  <a:srgbClr val="000000"/>
                </a:solidFill>
                <a:latin typeface="Open Sans"/>
                <a:ea typeface="Open Sans"/>
                <a:cs typeface="Calibri"/>
              </a:rPr>
              <a:t>W celu potwierdzenia </a:t>
            </a:r>
            <a:r>
              <a:rPr lang="pl-PL" dirty="0">
                <a:latin typeface="Open Sans"/>
                <a:ea typeface="+mn-lt"/>
                <a:cs typeface="+mn-lt"/>
              </a:rPr>
              <a:t>spełnienia warunków określonych w Wytycznych: dane dotyczące faktycznego czasu pracy w danym miesiącu kalendarzowym, beneficjent wskazuje ze szczegółowością na rok, miesiąc, dzień i godziny zaangażowania ze szczegółowością „od (…) do (…)”, w przypadku, gdy dokumenty związane z zaangażowaniem nie wskazują na godziny pracy.</a:t>
            </a:r>
            <a:endParaRPr lang="pl-PL" dirty="0">
              <a:solidFill>
                <a:srgbClr val="000000"/>
              </a:solidFill>
              <a:latin typeface="Open Sans"/>
              <a:ea typeface="Open Sans"/>
              <a:cs typeface="Calibri"/>
            </a:endParaRPr>
          </a:p>
          <a:p>
            <a:pPr marL="285750" indent="-285750">
              <a:lnSpc>
                <a:spcPct val="150000"/>
              </a:lnSpc>
              <a:buFont typeface="Wingdings"/>
              <a:buChar char="Ø"/>
            </a:pPr>
            <a:r>
              <a:rPr lang="pl-PL" dirty="0">
                <a:latin typeface="Open Sans"/>
                <a:ea typeface="+mn-lt"/>
                <a:cs typeface="+mn-lt"/>
              </a:rPr>
              <a:t>Umowa o pracę obejmuje wszystkie zadania wykonywane przez pracownika beneficjenta pełniącego rolę personelu projektu, nie jest możliwe angażowanie pracownika do realizacji zadań w ramach projektu na podstawie stosunku cywilnoprawnego, z wyjątkami</a:t>
            </a:r>
            <a:r>
              <a:rPr lang="pl-PL" dirty="0">
                <a:solidFill>
                  <a:schemeClr val="accent4">
                    <a:lumMod val="75000"/>
                  </a:schemeClr>
                </a:solidFill>
                <a:latin typeface="Open Sans"/>
                <a:ea typeface="+mn-lt"/>
                <a:cs typeface="+mn-lt"/>
              </a:rPr>
              <a:t> </a:t>
            </a:r>
            <a:r>
              <a:rPr lang="pl-PL" b="1" i="1" dirty="0">
                <a:solidFill>
                  <a:schemeClr val="accent4">
                    <a:lumMod val="75000"/>
                  </a:schemeClr>
                </a:solidFill>
                <a:latin typeface="Open Sans"/>
                <a:ea typeface="+mn-lt"/>
                <a:cs typeface="+mn-lt"/>
              </a:rPr>
              <a:t>(ZNIKA ZAPIS O JEDNEJ UMOWIE O PRACĘ, ZAKAZ UMÓW CYWILNOPRAWNYCH POZOSTAJE BEZ ZMIAN)</a:t>
            </a:r>
            <a:r>
              <a:rPr lang="pl-PL" dirty="0">
                <a:solidFill>
                  <a:schemeClr val="accent4">
                    <a:lumMod val="75000"/>
                  </a:schemeClr>
                </a:solidFill>
                <a:latin typeface="Open Sans"/>
                <a:ea typeface="+mn-lt"/>
                <a:cs typeface="+mn-lt"/>
              </a:rPr>
              <a:t>.</a:t>
            </a:r>
            <a:endParaRPr lang="pl-PL" dirty="0">
              <a:solidFill>
                <a:schemeClr val="accent4">
                  <a:lumMod val="75000"/>
                </a:schemeClr>
              </a:solidFill>
              <a:latin typeface="Open Sans"/>
              <a:ea typeface="Open Sans"/>
              <a:cs typeface="Calibri"/>
            </a:endParaRPr>
          </a:p>
          <a:p>
            <a:pPr marL="285750" indent="-285750">
              <a:lnSpc>
                <a:spcPct val="150000"/>
              </a:lnSpc>
              <a:buFont typeface="Wingdings"/>
              <a:buChar char="Ø"/>
            </a:pPr>
            <a:r>
              <a:rPr lang="pl-PL" dirty="0">
                <a:latin typeface="Open Sans"/>
                <a:ea typeface="+mn-lt"/>
                <a:cs typeface="+mn-lt"/>
              </a:rPr>
              <a:t>Wydatki na wynagrodzenie personelu projektu są kwalifikowalne, jeżeli są spełnione łącznie następujące warunki: </a:t>
            </a:r>
            <a:r>
              <a:rPr lang="pl-PL" b="1" i="1" dirty="0">
                <a:solidFill>
                  <a:schemeClr val="accent4">
                    <a:lumMod val="75000"/>
                  </a:schemeClr>
                </a:solidFill>
                <a:latin typeface="Open Sans"/>
                <a:ea typeface="+mn-lt"/>
                <a:cs typeface="+mn-lt"/>
              </a:rPr>
              <a:t>(ZASADY POZOSTAJĄ BEZ ZMIAN)</a:t>
            </a:r>
            <a:endParaRPr lang="pl-PL" b="1" i="1" dirty="0">
              <a:solidFill>
                <a:schemeClr val="accent4">
                  <a:lumMod val="75000"/>
                </a:schemeClr>
              </a:solidFill>
              <a:latin typeface="Open Sans"/>
              <a:ea typeface="Open Sans"/>
              <a:cs typeface="Calibri"/>
            </a:endParaRPr>
          </a:p>
          <a:p>
            <a:pPr marL="800100" lvl="1" indent="-342900">
              <a:lnSpc>
                <a:spcPct val="150000"/>
              </a:lnSpc>
              <a:buFont typeface="Courier New"/>
              <a:buChar char="o"/>
            </a:pPr>
            <a:r>
              <a:rPr lang="pl-PL" dirty="0">
                <a:latin typeface="Open Sans"/>
                <a:ea typeface="Open Sans"/>
                <a:cs typeface="Calibri"/>
              </a:rPr>
              <a:t>pracownik</a:t>
            </a:r>
            <a:r>
              <a:rPr lang="pl-PL" dirty="0">
                <a:latin typeface="Open Sans"/>
                <a:ea typeface="+mn-lt"/>
                <a:cs typeface="+mn-lt"/>
              </a:rPr>
              <a:t> jest zatrudniony lub oddelegowany do zadań związanych bezpośrednio </a:t>
            </a:r>
            <a:br>
              <a:rPr lang="pl-PL" dirty="0">
                <a:latin typeface="Open Sans"/>
                <a:ea typeface="+mn-lt"/>
                <a:cs typeface="+mn-lt"/>
              </a:rPr>
            </a:br>
            <a:r>
              <a:rPr lang="pl-PL" dirty="0">
                <a:latin typeface="Open Sans"/>
                <a:ea typeface="+mn-lt"/>
                <a:cs typeface="+mn-lt"/>
              </a:rPr>
              <a:t>z realizacją projektu, </a:t>
            </a:r>
            <a:endParaRPr lang="pl-PL" dirty="0">
              <a:latin typeface="Open Sans"/>
              <a:ea typeface="Open Sans"/>
              <a:cs typeface="Calibri"/>
            </a:endParaRPr>
          </a:p>
          <a:p>
            <a:endParaRPr lang="pl-PL" dirty="0">
              <a:latin typeface="Open Sans"/>
              <a:ea typeface="Open Sans"/>
              <a:cs typeface="Calibri"/>
            </a:endParaRPr>
          </a:p>
        </p:txBody>
      </p:sp>
    </p:spTree>
    <p:extLst>
      <p:ext uri="{BB962C8B-B14F-4D97-AF65-F5344CB8AC3E}">
        <p14:creationId xmlns:p14="http://schemas.microsoft.com/office/powerpoint/2010/main" val="20726425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7" name="Tytuł 6" descr="ZASADY OCENY PROJEKTÓW">
            <a:extLst>
              <a:ext uri="{FF2B5EF4-FFF2-40B4-BE49-F238E27FC236}">
                <a16:creationId xmlns:a16="http://schemas.microsoft.com/office/drawing/2014/main" id="{5963667F-1751-DA36-D17A-9631EEDEE6AB}"/>
              </a:ext>
            </a:extLst>
          </p:cNvPr>
          <p:cNvSpPr>
            <a:spLocks noGrp="1"/>
          </p:cNvSpPr>
          <p:nvPr>
            <p:ph type="title"/>
          </p:nvPr>
        </p:nvSpPr>
        <p:spPr>
          <a:xfrm>
            <a:off x="1161023" y="521931"/>
            <a:ext cx="9860989" cy="701583"/>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2" name="pole tekstowe 1">
            <a:extLst>
              <a:ext uri="{FF2B5EF4-FFF2-40B4-BE49-F238E27FC236}">
                <a16:creationId xmlns:a16="http://schemas.microsoft.com/office/drawing/2014/main" id="{C870050C-1EB8-5C69-3B48-948D5D7C3067}"/>
              </a:ext>
            </a:extLst>
          </p:cNvPr>
          <p:cNvSpPr txBox="1"/>
          <p:nvPr/>
        </p:nvSpPr>
        <p:spPr>
          <a:xfrm>
            <a:off x="911010" y="1993335"/>
            <a:ext cx="10584365" cy="24468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pl-PL" b="1" dirty="0">
                <a:solidFill>
                  <a:schemeClr val="accent4">
                    <a:lumMod val="75000"/>
                  </a:schemeClr>
                </a:solidFill>
                <a:latin typeface="Open Sans"/>
                <a:ea typeface="Open Sans"/>
                <a:cs typeface="Calibri"/>
              </a:rPr>
              <a:t>Personel projektu</a:t>
            </a:r>
            <a:r>
              <a:rPr lang="pl-PL" b="1" dirty="0">
                <a:latin typeface="Open Sans"/>
                <a:ea typeface="Open Sans"/>
                <a:cs typeface="Calibri"/>
              </a:rPr>
              <a:t> </a:t>
            </a:r>
            <a:r>
              <a:rPr lang="pl-PL" b="1" i="1" u="sng" dirty="0">
                <a:solidFill>
                  <a:schemeClr val="accent4">
                    <a:lumMod val="75000"/>
                  </a:schemeClr>
                </a:solidFill>
                <a:latin typeface="Open Sans"/>
                <a:ea typeface="Open Sans"/>
                <a:cs typeface="Calibri"/>
              </a:rPr>
              <a:t>(ZAPISY USUNIĘTE)</a:t>
            </a:r>
            <a:endParaRPr lang="pl-PL" dirty="0">
              <a:solidFill>
                <a:schemeClr val="accent4">
                  <a:lumMod val="75000"/>
                </a:schemeClr>
              </a:solidFill>
              <a:latin typeface="Open Sans"/>
              <a:ea typeface="Open Sans"/>
              <a:cs typeface="Calibri"/>
            </a:endParaRPr>
          </a:p>
          <a:p>
            <a:pPr marL="742950" lvl="1" indent="-285750">
              <a:lnSpc>
                <a:spcPct val="150000"/>
              </a:lnSpc>
              <a:buFont typeface="Courier New"/>
              <a:buChar char="o"/>
            </a:pPr>
            <a:r>
              <a:rPr lang="pl-PL" dirty="0">
                <a:latin typeface="Open Sans"/>
                <a:ea typeface="+mn-lt"/>
                <a:cs typeface="+mn-lt"/>
              </a:rPr>
              <a:t>okres zatrudnienia lub oddelegowania pracownika jest kwalifikowalny wyłącznie do końcowej daty kwalifikowalności wydatków wyznaczonej w umowie o dofinansowanie projektu; powyższe nie oznacza, że stosunek pracy nie może trwać dłużej niż okres realizacji projektu.</a:t>
            </a:r>
            <a:endParaRPr lang="pl-PL" dirty="0">
              <a:solidFill>
                <a:srgbClr val="000000"/>
              </a:solidFill>
              <a:latin typeface="Open Sans"/>
              <a:ea typeface="Open Sans"/>
              <a:cs typeface="Calibri"/>
            </a:endParaRPr>
          </a:p>
          <a:p>
            <a:endParaRPr lang="pl-PL" dirty="0">
              <a:solidFill>
                <a:srgbClr val="000000"/>
              </a:solidFill>
              <a:latin typeface="Open Sans"/>
              <a:ea typeface="Open Sans"/>
              <a:cs typeface="Calibri"/>
            </a:endParaRPr>
          </a:p>
        </p:txBody>
      </p:sp>
    </p:spTree>
    <p:extLst>
      <p:ext uri="{BB962C8B-B14F-4D97-AF65-F5344CB8AC3E}">
        <p14:creationId xmlns:p14="http://schemas.microsoft.com/office/powerpoint/2010/main" val="26404618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7" name="Tytuł 6" descr="ZASADY OCENY PROJEKTÓW">
            <a:extLst>
              <a:ext uri="{FF2B5EF4-FFF2-40B4-BE49-F238E27FC236}">
                <a16:creationId xmlns:a16="http://schemas.microsoft.com/office/drawing/2014/main" id="{5963667F-1751-DA36-D17A-9631EEDEE6AB}"/>
              </a:ext>
            </a:extLst>
          </p:cNvPr>
          <p:cNvSpPr>
            <a:spLocks noGrp="1"/>
          </p:cNvSpPr>
          <p:nvPr>
            <p:ph type="title"/>
          </p:nvPr>
        </p:nvSpPr>
        <p:spPr>
          <a:xfrm>
            <a:off x="1169987" y="306552"/>
            <a:ext cx="9860989" cy="701583"/>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2" name="pole tekstowe 1">
            <a:extLst>
              <a:ext uri="{FF2B5EF4-FFF2-40B4-BE49-F238E27FC236}">
                <a16:creationId xmlns:a16="http://schemas.microsoft.com/office/drawing/2014/main" id="{C870050C-1EB8-5C69-3B48-948D5D7C3067}"/>
              </a:ext>
            </a:extLst>
          </p:cNvPr>
          <p:cNvSpPr txBox="1"/>
          <p:nvPr/>
        </p:nvSpPr>
        <p:spPr>
          <a:xfrm>
            <a:off x="919975" y="1105829"/>
            <a:ext cx="1058436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pl-PL" b="1" dirty="0">
                <a:solidFill>
                  <a:schemeClr val="accent4">
                    <a:lumMod val="75000"/>
                  </a:schemeClr>
                </a:solidFill>
                <a:latin typeface="Open Sans"/>
                <a:ea typeface="Open Sans"/>
                <a:cs typeface="Calibri"/>
              </a:rPr>
              <a:t>Personel projektu</a:t>
            </a:r>
            <a:r>
              <a:rPr lang="pl-PL" b="1" dirty="0">
                <a:latin typeface="Open Sans"/>
                <a:ea typeface="Open Sans"/>
                <a:cs typeface="Calibri"/>
              </a:rPr>
              <a:t> </a:t>
            </a:r>
            <a:r>
              <a:rPr lang="pl-PL" b="1" i="1" u="sng" dirty="0">
                <a:solidFill>
                  <a:schemeClr val="accent4">
                    <a:lumMod val="75000"/>
                  </a:schemeClr>
                </a:solidFill>
                <a:latin typeface="Open Sans"/>
                <a:ea typeface="Open Sans"/>
                <a:cs typeface="Calibri"/>
              </a:rPr>
              <a:t>(ZAPISY USUNIĘTE)</a:t>
            </a:r>
            <a:endParaRPr lang="pl-PL" dirty="0">
              <a:solidFill>
                <a:schemeClr val="accent4">
                  <a:lumMod val="75000"/>
                </a:schemeClr>
              </a:solidFill>
              <a:latin typeface="Open Sans"/>
              <a:ea typeface="Open Sans"/>
              <a:cs typeface="Calibri"/>
            </a:endParaRPr>
          </a:p>
          <a:p>
            <a:pPr>
              <a:lnSpc>
                <a:spcPct val="150000"/>
              </a:lnSpc>
            </a:pPr>
            <a:endParaRPr lang="pl-PL" b="1" i="1" u="sng" dirty="0">
              <a:solidFill>
                <a:schemeClr val="accent4">
                  <a:lumMod val="75000"/>
                </a:schemeClr>
              </a:solidFill>
              <a:latin typeface="Open Sans"/>
              <a:ea typeface="Open Sans"/>
              <a:cs typeface="+mn-lt"/>
            </a:endParaRPr>
          </a:p>
          <a:p>
            <a:pPr marL="285750" indent="-285750">
              <a:lnSpc>
                <a:spcPct val="150000"/>
              </a:lnSpc>
              <a:buFont typeface="Wingdings"/>
              <a:buChar char="Ø"/>
            </a:pPr>
            <a:r>
              <a:rPr lang="pl-PL" dirty="0">
                <a:latin typeface="Open Sans"/>
                <a:ea typeface="+mn-lt"/>
                <a:cs typeface="+mn-lt"/>
              </a:rPr>
              <a:t>Dodatek może być przyznany jako wyłączne wynagrodzenie za pracę w projekcie, jak i uzupełnienie wynagrodzenia rozliczanego w ramach projektu. W przypadku wykonywania zadań w kilku projektach beneficjenta pracownikowi przyznawany jest wyłącznie jeden dodatek rozliczany proporcjonalnie do jego zaangażowania w dany projekt. </a:t>
            </a:r>
            <a:r>
              <a:rPr lang="pl-PL" b="1" i="1" dirty="0">
                <a:solidFill>
                  <a:schemeClr val="accent4">
                    <a:lumMod val="75000"/>
                  </a:schemeClr>
                </a:solidFill>
                <a:latin typeface="Open Sans"/>
                <a:ea typeface="+mn-lt"/>
                <a:cs typeface="+mn-lt"/>
              </a:rPr>
              <a:t>(ZNIKA ZAPIS O MOŻLIWOŚCI PRZYZNANIA TYLKO JEDNEGO DODATKU I ZNIKA ZAPIS GDZIE WPROST MAMY WSKAZANE, ŻE MOŻNA KWALIFIKOWAĆ SAM DODATEK LUB DODATEK I WYNAGRODZENIE RAZEM)</a:t>
            </a:r>
            <a:endParaRPr lang="pl-PL" b="1" i="1">
              <a:solidFill>
                <a:schemeClr val="accent4">
                  <a:lumMod val="75000"/>
                </a:schemeClr>
              </a:solidFill>
              <a:latin typeface="Open Sans"/>
              <a:ea typeface="Open Sans"/>
              <a:cs typeface="Calibri"/>
            </a:endParaRPr>
          </a:p>
          <a:p>
            <a:pPr marL="285750" indent="-285750">
              <a:lnSpc>
                <a:spcPct val="150000"/>
              </a:lnSpc>
              <a:buFont typeface="Wingdings"/>
              <a:buChar char="Ø"/>
            </a:pPr>
            <a:r>
              <a:rPr lang="pl-PL" dirty="0">
                <a:latin typeface="Open Sans"/>
                <a:ea typeface="Open Sans"/>
                <a:cs typeface="Calibri"/>
              </a:rPr>
              <a:t>Koszty</a:t>
            </a:r>
            <a:r>
              <a:rPr lang="pl-PL" dirty="0">
                <a:latin typeface="Open Sans"/>
                <a:ea typeface="+mn-lt"/>
                <a:cs typeface="+mn-lt"/>
              </a:rPr>
              <a:t> wyposażenia stanowiska pracy są kwalifikowalne, gdy wymiar czasu pracy personelu projektu wynosi co najmniej ½ etatu.</a:t>
            </a:r>
            <a:endParaRPr lang="pl-PL">
              <a:latin typeface="Open Sans"/>
              <a:ea typeface="Open Sans"/>
              <a:cs typeface="Calibri"/>
            </a:endParaRPr>
          </a:p>
          <a:p>
            <a:endParaRPr lang="pl-PL" dirty="0">
              <a:latin typeface="Open Sans"/>
              <a:ea typeface="Open Sans"/>
              <a:cs typeface="Calibri"/>
            </a:endParaRPr>
          </a:p>
        </p:txBody>
      </p:sp>
    </p:spTree>
    <p:extLst>
      <p:ext uri="{BB962C8B-B14F-4D97-AF65-F5344CB8AC3E}">
        <p14:creationId xmlns:p14="http://schemas.microsoft.com/office/powerpoint/2010/main" val="11285621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7" y="452113"/>
            <a:ext cx="9852025" cy="979488"/>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636" y="1325165"/>
            <a:ext cx="9733714" cy="4406421"/>
          </a:xfrm>
        </p:spPr>
        <p:txBody>
          <a:bodyPr vert="horz" lIns="0" tIns="0" rIns="0" bIns="0" rtlCol="0" anchor="t">
            <a:normAutofit/>
          </a:bodyPr>
          <a:lstStyle/>
          <a:p>
            <a:pPr marL="0" indent="0" algn="just">
              <a:lnSpc>
                <a:spcPts val="2700"/>
              </a:lnSpc>
              <a:buNone/>
            </a:pPr>
            <a:r>
              <a:rPr lang="pl-PL" sz="1800" b="1" dirty="0">
                <a:solidFill>
                  <a:schemeClr val="accent4">
                    <a:lumMod val="75000"/>
                  </a:schemeClr>
                </a:solidFill>
                <a:latin typeface="Open Sans"/>
                <a:ea typeface="Open Sans"/>
                <a:cs typeface="Open Sans"/>
              </a:rPr>
              <a:t>Reguła proporcjonalności </a:t>
            </a:r>
            <a:endParaRPr lang="pl-PL" sz="1800" b="1" dirty="0">
              <a:solidFill>
                <a:schemeClr val="accent4">
                  <a:lumMod val="75000"/>
                </a:schemeClr>
              </a:solidFill>
              <a:latin typeface="Open Sans"/>
              <a:ea typeface="Open Sans" panose="020B0606030504020204" pitchFamily="34" charset="0"/>
              <a:cs typeface="Open Sans"/>
            </a:endParaRPr>
          </a:p>
          <a:p>
            <a:pPr marL="228600" indent="-228600" algn="just">
              <a:lnSpc>
                <a:spcPct val="120000"/>
              </a:lnSpc>
              <a:buFont typeface="Wingdings"/>
              <a:buChar char="Ø"/>
            </a:pPr>
            <a:r>
              <a:rPr lang="pl-PL" sz="1800" dirty="0">
                <a:latin typeface="Open Sans"/>
                <a:ea typeface="Open Sans"/>
                <a:cs typeface="Open Sans"/>
              </a:rPr>
              <a:t>Właściwa instytucja będąca stroną umowy zobowiązuje beneficjenta w umowie o dofinansowanie projektu do osiągnięcia i zachowania wskaźników produktu oraz rezultatu zgodnie z zatwierdzonym wnioskiem o dofinansowanie projektu, a w przypadku projektów EFS+ także z uwzględnieniem konieczności zachowania trwałości rezultatów projektu  </a:t>
            </a:r>
            <a:r>
              <a:rPr lang="pl-PL" sz="1800" i="1" dirty="0">
                <a:solidFill>
                  <a:schemeClr val="accent4">
                    <a:lumMod val="75000"/>
                  </a:schemeClr>
                </a:solidFill>
                <a:latin typeface="Open Sans"/>
                <a:ea typeface="Open Sans"/>
                <a:cs typeface="Open Sans"/>
              </a:rPr>
              <a:t>(zapis bez zmian, uwzględniono tylko nową perspektywę)</a:t>
            </a:r>
            <a:endParaRPr lang="pl-PL" sz="1800" i="1">
              <a:solidFill>
                <a:schemeClr val="accent4">
                  <a:lumMod val="75000"/>
                </a:schemeClr>
              </a:solidFill>
            </a:endParaRPr>
          </a:p>
          <a:p>
            <a:pPr marL="228600" indent="-228600" algn="just">
              <a:lnSpc>
                <a:spcPct val="120000"/>
              </a:lnSpc>
              <a:buFont typeface="Wingdings"/>
              <a:buChar char="Ø"/>
            </a:pPr>
            <a:r>
              <a:rPr lang="pl-PL" sz="1800" dirty="0">
                <a:latin typeface="Open Sans"/>
                <a:ea typeface="Open Sans"/>
                <a:cs typeface="Open Sans"/>
              </a:rPr>
              <a:t>Nieosiągnięcie lub niezachowanie wskaźników, może oznaczać nieprawidłowość oraz skutkować nałożeniem korekty finansowej, </a:t>
            </a:r>
            <a:r>
              <a:rPr lang="pl-PL" sz="1800" i="1" dirty="0">
                <a:solidFill>
                  <a:schemeClr val="accent4">
                    <a:lumMod val="75000"/>
                  </a:schemeClr>
                </a:solidFill>
                <a:latin typeface="Open Sans"/>
                <a:ea typeface="Open Sans"/>
                <a:cs typeface="Open Sans"/>
              </a:rPr>
              <a:t>(zapis doprecyzowujący informacje o nieprawidłowości, reguła obowiązująca).</a:t>
            </a:r>
            <a:endParaRPr lang="pl-PL" sz="1800" i="1">
              <a:solidFill>
                <a:schemeClr val="accent4">
                  <a:lumMod val="75000"/>
                </a:schemeClr>
              </a:solidFill>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33440903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7" y="452113"/>
            <a:ext cx="9852025" cy="979488"/>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636" y="1325165"/>
            <a:ext cx="9733714" cy="4406421"/>
          </a:xfrm>
        </p:spPr>
        <p:txBody>
          <a:bodyPr vert="horz" lIns="0" tIns="0" rIns="0" bIns="0" rtlCol="0" anchor="t">
            <a:normAutofit fontScale="92500" lnSpcReduction="10000"/>
          </a:bodyPr>
          <a:lstStyle/>
          <a:p>
            <a:pPr marL="0" indent="0" algn="just">
              <a:lnSpc>
                <a:spcPct val="150000"/>
              </a:lnSpc>
              <a:buNone/>
            </a:pPr>
            <a:r>
              <a:rPr lang="pl-PL" sz="1800" b="1" dirty="0">
                <a:solidFill>
                  <a:schemeClr val="accent4">
                    <a:lumMod val="75000"/>
                  </a:schemeClr>
                </a:solidFill>
                <a:latin typeface="Open Sans"/>
                <a:ea typeface="Open Sans"/>
                <a:cs typeface="Open Sans"/>
              </a:rPr>
              <a:t>Reguła proporcjonalności </a:t>
            </a:r>
            <a:endParaRPr lang="pl-PL" sz="1800" b="1" dirty="0">
              <a:solidFill>
                <a:schemeClr val="accent4">
                  <a:lumMod val="75000"/>
                </a:schemeClr>
              </a:solidFill>
              <a:latin typeface="Open Sans" panose="020B0606030504020204" pitchFamily="34" charset="0"/>
              <a:ea typeface="Open Sans" panose="020B0606030504020204" pitchFamily="34" charset="0"/>
              <a:cs typeface="Open Sans"/>
            </a:endParaRPr>
          </a:p>
          <a:p>
            <a:pPr marL="228600" indent="-228600" algn="just">
              <a:lnSpc>
                <a:spcPct val="150000"/>
              </a:lnSpc>
              <a:buFont typeface="Wingdings"/>
              <a:buChar char="Ø"/>
            </a:pPr>
            <a:r>
              <a:rPr lang="pl-PL" sz="1800" dirty="0">
                <a:latin typeface="Open Sans"/>
                <a:ea typeface="Open Sans"/>
                <a:cs typeface="Open Sans"/>
              </a:rPr>
              <a:t>W przypadku projektów EFS+, właściwa instytucja będąca stroną umowy może uznać za niekwalifikowalne wszystkie wydatki lub odpowiednią część wydatków dotychczas rozliczonych w ramach projektu – w zależności od stopnia nieosiągnięcia założeń merytorycznych projektu mierzonych wskaźnikami produktu lub rezultatu określonymi we wniosku o dofinansowanie projektu, wraz z kosztami pośrednimi projektu </a:t>
            </a:r>
            <a:r>
              <a:rPr lang="pl-PL" sz="1800" i="1" dirty="0">
                <a:latin typeface="Open Sans"/>
                <a:ea typeface="Open Sans"/>
                <a:cs typeface="Open Sans"/>
              </a:rPr>
              <a:t>(reguła proporcjonalności). </a:t>
            </a:r>
            <a:r>
              <a:rPr lang="pl-PL" sz="1800" i="1" dirty="0">
                <a:solidFill>
                  <a:schemeClr val="accent4">
                    <a:lumMod val="75000"/>
                  </a:schemeClr>
                </a:solidFill>
                <a:latin typeface="Open Sans"/>
                <a:ea typeface="Open Sans"/>
                <a:cs typeface="Open Sans"/>
              </a:rPr>
              <a:t>(zapis doprecyzowujący, reguła obowiązująca).</a:t>
            </a:r>
            <a:endParaRPr lang="pl-PL" sz="1800" i="1">
              <a:solidFill>
                <a:schemeClr val="accent4">
                  <a:lumMod val="75000"/>
                </a:schemeClr>
              </a:solidFill>
            </a:endParaRPr>
          </a:p>
          <a:p>
            <a:pPr marL="228600" indent="-228600" algn="just">
              <a:lnSpc>
                <a:spcPct val="150000"/>
              </a:lnSpc>
              <a:buFont typeface="Wingdings"/>
              <a:buChar char="Ø"/>
            </a:pPr>
            <a:r>
              <a:rPr lang="pl-PL" sz="1800" dirty="0">
                <a:latin typeface="Open Sans"/>
                <a:ea typeface="Open Sans"/>
                <a:cs typeface="Open Sans"/>
              </a:rPr>
              <a:t>Właściwa instytucja będąca stroną umowy może podjąć decyzję o zastosowaniu reguły proporcjonalności w przypadku niespełnienia kryteriów wyboru projektów obowiązujących w ramach danego naboru wniosków o dofinansowanie projektu, dla których nie określono wskaźników produktu lub rezultatu. </a:t>
            </a:r>
            <a:r>
              <a:rPr lang="pl-PL" sz="1800" i="1" dirty="0">
                <a:latin typeface="Open Sans"/>
                <a:ea typeface="Open Sans"/>
                <a:cs typeface="Open Sans"/>
              </a:rPr>
              <a:t>(</a:t>
            </a:r>
            <a:r>
              <a:rPr lang="pl-PL" sz="1800" i="1" dirty="0">
                <a:solidFill>
                  <a:schemeClr val="accent4">
                    <a:lumMod val="75000"/>
                  </a:schemeClr>
                </a:solidFill>
                <a:latin typeface="Open Sans"/>
                <a:ea typeface="Open Sans"/>
                <a:cs typeface="Open Sans"/>
              </a:rPr>
              <a:t>nowy zapis) </a:t>
            </a:r>
            <a:endParaRPr lang="pl-PL" sz="1800" i="1">
              <a:solidFill>
                <a:schemeClr val="accent4">
                  <a:lumMod val="75000"/>
                </a:schemeClr>
              </a:solidFill>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6019554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7" y="452113"/>
            <a:ext cx="9852025" cy="674301"/>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636" y="1325165"/>
            <a:ext cx="9733714" cy="4406421"/>
          </a:xfrm>
        </p:spPr>
        <p:txBody>
          <a:bodyPr vert="horz" lIns="0" tIns="0" rIns="0" bIns="0" rtlCol="0" anchor="t">
            <a:normAutofit/>
          </a:bodyPr>
          <a:lstStyle/>
          <a:p>
            <a:pPr marL="0" indent="0" algn="just">
              <a:lnSpc>
                <a:spcPct val="150000"/>
              </a:lnSpc>
              <a:buNone/>
            </a:pPr>
            <a:r>
              <a:rPr lang="pl-PL" sz="1800" b="1" dirty="0">
                <a:solidFill>
                  <a:schemeClr val="accent4">
                    <a:lumMod val="75000"/>
                  </a:schemeClr>
                </a:solidFill>
                <a:latin typeface="Open Sans"/>
                <a:ea typeface="Open Sans"/>
                <a:cs typeface="Open Sans"/>
              </a:rPr>
              <a:t>Reguła proporcjonalności </a:t>
            </a:r>
            <a:endParaRPr lang="pl-PL" sz="1800" b="1" dirty="0">
              <a:solidFill>
                <a:schemeClr val="accent4">
                  <a:lumMod val="75000"/>
                </a:schemeClr>
              </a:solidFill>
              <a:latin typeface="Open Sans" panose="020B0606030504020204" pitchFamily="34" charset="0"/>
              <a:ea typeface="Open Sans" panose="020B0606030504020204" pitchFamily="34" charset="0"/>
              <a:cs typeface="Open Sans"/>
            </a:endParaRPr>
          </a:p>
          <a:p>
            <a:pPr marL="228600" indent="-228600" algn="just">
              <a:lnSpc>
                <a:spcPct val="150000"/>
              </a:lnSpc>
              <a:buFont typeface="Wingdings"/>
              <a:buChar char="Ø"/>
            </a:pPr>
            <a:r>
              <a:rPr lang="pl-PL" sz="1800" dirty="0">
                <a:latin typeface="Open Sans"/>
                <a:ea typeface="Open Sans"/>
                <a:cs typeface="Open Sans"/>
              </a:rPr>
              <a:t>Zasadność rozliczenia projektu EFS+ zgodnie z regułą proporcjonalności oceniana jest według stanu na zakończenie realizacji projektu, na etapie weryfikacji wniosku o płatność końcową. </a:t>
            </a:r>
            <a:r>
              <a:rPr lang="pl-PL" sz="1800" i="1" dirty="0">
                <a:solidFill>
                  <a:schemeClr val="accent4">
                    <a:lumMod val="75000"/>
                  </a:schemeClr>
                </a:solidFill>
                <a:latin typeface="Open Sans"/>
                <a:ea typeface="Open Sans"/>
                <a:cs typeface="Open Sans"/>
              </a:rPr>
              <a:t>(zapis bez zmian, uwzględnia tylko nową perspektywę). </a:t>
            </a:r>
            <a:endParaRPr lang="pl-PL" sz="1800" i="1" dirty="0">
              <a:solidFill>
                <a:schemeClr val="accent4">
                  <a:lumMod val="75000"/>
                </a:schemeClr>
              </a:solidFill>
            </a:endParaRPr>
          </a:p>
          <a:p>
            <a:pPr marL="228600" indent="-228600" algn="just">
              <a:lnSpc>
                <a:spcPct val="150000"/>
              </a:lnSpc>
              <a:buFont typeface="Wingdings"/>
              <a:buChar char="Ø"/>
            </a:pPr>
            <a:r>
              <a:rPr lang="pl-PL" sz="1800" dirty="0">
                <a:latin typeface="Open Sans"/>
                <a:ea typeface="Open Sans"/>
                <a:cs typeface="Open Sans"/>
              </a:rPr>
              <a:t>Reguła proporcjonalności może mieć zastosowanie w projektach EFS+ rozliczanych w oparciu o uproszczone metody, przy czym wyłącznie do takich wskaźników produktu lub rezultatu, które nie stanowią podstawy rozliczania uproszczonych metod</a:t>
            </a:r>
            <a:r>
              <a:rPr lang="pl-PL" sz="1800" dirty="0">
                <a:solidFill>
                  <a:schemeClr val="accent4">
                    <a:lumMod val="75000"/>
                  </a:schemeClr>
                </a:solidFill>
                <a:latin typeface="Open Sans"/>
                <a:ea typeface="Open Sans"/>
                <a:cs typeface="Open Sans"/>
              </a:rPr>
              <a:t> </a:t>
            </a:r>
            <a:r>
              <a:rPr lang="pl-PL" sz="1800" i="1" dirty="0">
                <a:solidFill>
                  <a:schemeClr val="accent4">
                    <a:lumMod val="75000"/>
                  </a:schemeClr>
                </a:solidFill>
                <a:latin typeface="Open Sans"/>
                <a:ea typeface="Open Sans"/>
                <a:cs typeface="Open Sans"/>
              </a:rPr>
              <a:t>(nowy zapis).</a:t>
            </a:r>
            <a:endParaRPr lang="pl-PL" sz="1800" i="1" dirty="0">
              <a:solidFill>
                <a:schemeClr val="accent4">
                  <a:lumMod val="75000"/>
                </a:schemeClr>
              </a:solidFill>
            </a:endParaRPr>
          </a:p>
          <a:p>
            <a:pPr marL="342900" indent="-342900" algn="just">
              <a:lnSpc>
                <a:spcPct val="150000"/>
              </a:lnSpc>
              <a:buAutoNum type="arabicPeriod"/>
            </a:pPr>
            <a:endParaRPr lang="pl-PL" sz="1800" i="1" dirty="0">
              <a:latin typeface="Open Sans"/>
              <a:ea typeface="Open Sans"/>
              <a:cs typeface="Open Sans"/>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1082329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563194"/>
            <a:ext cx="9852025" cy="979488"/>
          </a:xfrm>
        </p:spPr>
        <p:txBody>
          <a:bodyPr>
            <a:noAutofit/>
          </a:bodyPr>
          <a:lstStyle/>
          <a:p>
            <a:pPr algn="ctr">
              <a:lnSpc>
                <a:spcPts val="3265"/>
              </a:lnSpc>
            </a:pPr>
            <a:r>
              <a:rPr lang="pl-PL" sz="2000" dirty="0">
                <a:latin typeface="Open Sans"/>
                <a:ea typeface="Open Sans"/>
                <a:cs typeface="Open Sans"/>
              </a:rPr>
              <a:t>Zasady kwalifikowalności w perspektywie finansowej 2021-2027</a:t>
            </a:r>
            <a:endParaRPr lang="pl-PL" sz="2000" b="0" dirty="0">
              <a:latin typeface="Open Sans"/>
              <a:ea typeface="Open Sans"/>
              <a:cs typeface="Open Sans"/>
            </a:endParaRPr>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923923" y="1542682"/>
            <a:ext cx="4776486" cy="3985080"/>
          </a:xfrm>
        </p:spPr>
        <p:txBody>
          <a:bodyPr vert="horz" lIns="0" tIns="0" rIns="0" bIns="0" rtlCol="0" anchor="t">
            <a:noAutofit/>
          </a:bodyPr>
          <a:lstStyle/>
          <a:p>
            <a:pPr marL="228600" indent="-228600" algn="just">
              <a:lnSpc>
                <a:spcPts val="2700"/>
              </a:lnSpc>
              <a:buFont typeface="Wingdings"/>
              <a:buChar char="q"/>
            </a:pPr>
            <a:r>
              <a:rPr lang="pl-PL" sz="1800" dirty="0">
                <a:latin typeface="Open Sans"/>
                <a:ea typeface="Open Sans"/>
                <a:cs typeface="Open Sans"/>
              </a:rPr>
              <a:t>Koszty kwalifikowalne</a:t>
            </a:r>
            <a:endParaRPr lang="pl-PL" sz="1600" dirty="0">
              <a:ea typeface="Open Sans"/>
              <a:cs typeface="Open Sans"/>
            </a:endParaRPr>
          </a:p>
          <a:p>
            <a:pPr marL="228600" indent="-228600" algn="just">
              <a:lnSpc>
                <a:spcPts val="2700"/>
              </a:lnSpc>
              <a:buFont typeface="Wingdings"/>
              <a:buChar char="q"/>
            </a:pPr>
            <a:r>
              <a:rPr lang="pl-PL" sz="1800" dirty="0">
                <a:latin typeface="Open Sans"/>
                <a:ea typeface="Open Sans"/>
                <a:cs typeface="Open Sans"/>
              </a:rPr>
              <a:t>Koszty niekwalifikowalne</a:t>
            </a:r>
            <a:endParaRPr lang="pl-PL" sz="1600" dirty="0">
              <a:ea typeface="Open Sans"/>
              <a:cs typeface="Open Sans"/>
            </a:endParaRPr>
          </a:p>
          <a:p>
            <a:pPr marL="228600" indent="-228600" algn="just">
              <a:lnSpc>
                <a:spcPts val="2700"/>
              </a:lnSpc>
              <a:buFont typeface="Wingdings"/>
              <a:buChar char="q"/>
            </a:pPr>
            <a:r>
              <a:rPr lang="pl-PL" sz="1800" dirty="0">
                <a:latin typeface="Open Sans"/>
                <a:ea typeface="Open Sans"/>
                <a:cs typeface="Open Sans"/>
              </a:rPr>
              <a:t>Podwójne finansowanie</a:t>
            </a:r>
            <a:endParaRPr lang="pl-PL" sz="1600" dirty="0">
              <a:ea typeface="Open Sans"/>
              <a:cs typeface="Open Sans"/>
            </a:endParaRPr>
          </a:p>
          <a:p>
            <a:pPr marL="228600" indent="-228600" algn="just">
              <a:lnSpc>
                <a:spcPts val="2700"/>
              </a:lnSpc>
              <a:buFont typeface="Wingdings"/>
              <a:buChar char="q"/>
            </a:pPr>
            <a:r>
              <a:rPr lang="pl-PL" sz="1800" dirty="0">
                <a:latin typeface="Open Sans"/>
                <a:ea typeface="Open Sans"/>
                <a:cs typeface="Open Sans"/>
              </a:rPr>
              <a:t>Cross-</a:t>
            </a:r>
            <a:r>
              <a:rPr lang="pl-PL" sz="1800" dirty="0" err="1">
                <a:latin typeface="Open Sans"/>
                <a:ea typeface="Open Sans"/>
                <a:cs typeface="Open Sans"/>
              </a:rPr>
              <a:t>financing</a:t>
            </a:r>
            <a:endParaRPr lang="pl-PL" sz="1600" dirty="0">
              <a:ea typeface="Open Sans"/>
              <a:cs typeface="Open Sans"/>
            </a:endParaRPr>
          </a:p>
          <a:p>
            <a:pPr marL="228600" indent="-228600" algn="just">
              <a:lnSpc>
                <a:spcPts val="2700"/>
              </a:lnSpc>
              <a:buFont typeface="Wingdings"/>
              <a:buChar char="q"/>
            </a:pPr>
            <a:r>
              <a:rPr lang="pl-PL" sz="1800" dirty="0">
                <a:latin typeface="Open Sans"/>
                <a:ea typeface="Open Sans"/>
                <a:cs typeface="Open Sans"/>
              </a:rPr>
              <a:t>Personel projektu</a:t>
            </a:r>
            <a:endParaRPr lang="pl-PL" sz="1600" dirty="0">
              <a:ea typeface="Open Sans"/>
              <a:cs typeface="Open Sans"/>
            </a:endParaRPr>
          </a:p>
          <a:p>
            <a:pPr marL="228600" indent="-228600" algn="just">
              <a:lnSpc>
                <a:spcPts val="2700"/>
              </a:lnSpc>
              <a:buFont typeface="Wingdings"/>
              <a:buChar char="q"/>
            </a:pPr>
            <a:r>
              <a:rPr lang="pl-PL" sz="1800" dirty="0">
                <a:latin typeface="Open Sans"/>
                <a:ea typeface="Open Sans"/>
                <a:cs typeface="Open Sans"/>
              </a:rPr>
              <a:t>Reguła proporcjonalności </a:t>
            </a:r>
            <a:endParaRPr lang="pl-PL" sz="1600" dirty="0">
              <a:ea typeface="Open Sans"/>
              <a:cs typeface="Open Sans"/>
            </a:endParaRPr>
          </a:p>
          <a:p>
            <a:pPr marL="228600" indent="-228600" algn="just">
              <a:lnSpc>
                <a:spcPts val="2700"/>
              </a:lnSpc>
              <a:buFont typeface="Wingdings"/>
              <a:buChar char="q"/>
            </a:pPr>
            <a:r>
              <a:rPr lang="pl-PL" sz="1800" dirty="0">
                <a:latin typeface="Open Sans"/>
                <a:ea typeface="Open Sans"/>
                <a:cs typeface="Open Sans"/>
              </a:rPr>
              <a:t>Trwałość projektu </a:t>
            </a:r>
            <a:endParaRPr lang="pl-PL" sz="1600" dirty="0">
              <a:ea typeface="Open Sans"/>
              <a:cs typeface="Open Sans"/>
            </a:endParaRPr>
          </a:p>
          <a:p>
            <a:pPr marL="228600" indent="-228600" algn="just">
              <a:lnSpc>
                <a:spcPts val="2700"/>
              </a:lnSpc>
              <a:buFont typeface="Wingdings"/>
              <a:buChar char="q"/>
            </a:pPr>
            <a:r>
              <a:rPr lang="pl-PL" sz="1800" dirty="0">
                <a:latin typeface="Open Sans"/>
                <a:ea typeface="Open Sans"/>
                <a:cs typeface="Open Sans"/>
              </a:rPr>
              <a:t>Zasada faktycznego poniesienia kosztu</a:t>
            </a:r>
            <a:endParaRPr lang="pl-PL" sz="1600" dirty="0">
              <a:ea typeface="Open Sans"/>
              <a:cs typeface="Open Sans"/>
            </a:endParaRPr>
          </a:p>
          <a:p>
            <a:pPr marL="228600" indent="-228600" algn="just">
              <a:lnSpc>
                <a:spcPts val="2700"/>
              </a:lnSpc>
              <a:buFont typeface="Wingdings"/>
              <a:buChar char="q"/>
            </a:pPr>
            <a:r>
              <a:rPr lang="pl-PL" sz="1800" dirty="0">
                <a:latin typeface="Open Sans"/>
                <a:ea typeface="Open Sans"/>
                <a:cs typeface="Open Sans"/>
              </a:rPr>
              <a:t>Podmioty upoważnione do ponoszenia wydatków</a:t>
            </a:r>
            <a:endParaRPr lang="pl-PL" sz="1600" dirty="0">
              <a:ea typeface="Open Sans"/>
              <a:cs typeface="Open Sans"/>
            </a:endParaRPr>
          </a:p>
          <a:p>
            <a:pPr marL="228600" indent="-228600">
              <a:buFont typeface="Wingdings"/>
              <a:buChar char="q"/>
            </a:pPr>
            <a:endParaRPr lang="pl-PL" sz="1800" dirty="0">
              <a:latin typeface="Calibri" panose="020F0502020204030204"/>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6197154"/>
            <a:ext cx="5465075" cy="359665"/>
          </a:xfrm>
          <a:prstGeom prst="rect">
            <a:avLst/>
          </a:prstGeom>
        </p:spPr>
      </p:pic>
      <p:sp>
        <p:nvSpPr>
          <p:cNvPr id="2" name="Symbol zastępczy zawartości 3">
            <a:extLst>
              <a:ext uri="{FF2B5EF4-FFF2-40B4-BE49-F238E27FC236}">
                <a16:creationId xmlns:a16="http://schemas.microsoft.com/office/drawing/2014/main" id="{420B3B74-EE78-19BB-B5C9-7AA681E2EE2E}"/>
              </a:ext>
            </a:extLst>
          </p:cNvPr>
          <p:cNvSpPr txBox="1">
            <a:spLocks/>
          </p:cNvSpPr>
          <p:nvPr/>
        </p:nvSpPr>
        <p:spPr>
          <a:xfrm>
            <a:off x="6338987" y="1436460"/>
            <a:ext cx="4776486" cy="3985080"/>
          </a:xfrm>
          <a:prstGeom prst="rect">
            <a:avLst/>
          </a:prstGeom>
        </p:spPr>
        <p:txBody>
          <a:bodyPr vert="horz" lIns="0" tIns="0" rIns="0" bIns="0" rtlCol="0" anchor="t">
            <a:noAutofit/>
          </a:bodyPr>
          <a:lstStyle>
            <a:lvl1pPr marL="228602" indent="-228602" algn="l" defTabSz="914406" rtl="0" eaLnBrk="1" latinLnBrk="0" hangingPunct="1">
              <a:lnSpc>
                <a:spcPts val="2177"/>
              </a:lnSpc>
              <a:spcBef>
                <a:spcPts val="1000"/>
              </a:spcBef>
              <a:buClr>
                <a:schemeClr val="accent1"/>
              </a:buClr>
              <a:buFontTx/>
              <a:buBlip>
                <a:blip r:embed="rId3"/>
              </a:buBlip>
              <a:defRPr sz="1633" kern="1200">
                <a:solidFill>
                  <a:schemeClr val="tx1"/>
                </a:solidFill>
                <a:latin typeface="Open Sans" pitchFamily="2" charset="0"/>
                <a:ea typeface="Open Sans" pitchFamily="2" charset="0"/>
                <a:cs typeface="Open Sans" pitchFamily="2" charset="0"/>
              </a:defRPr>
            </a:lvl1pPr>
            <a:lvl2pPr marL="685804" indent="-228602" algn="l" defTabSz="914406" rtl="0" eaLnBrk="1" latinLnBrk="0" hangingPunct="1">
              <a:lnSpc>
                <a:spcPts val="2177"/>
              </a:lnSpc>
              <a:spcBef>
                <a:spcPts val="500"/>
              </a:spcBef>
              <a:buFontTx/>
              <a:buBlip>
                <a:blip r:embed="rId4"/>
              </a:buBlip>
              <a:defRPr sz="1633" kern="1200">
                <a:solidFill>
                  <a:schemeClr val="tx1"/>
                </a:solidFill>
                <a:latin typeface="Open Sans" pitchFamily="2" charset="0"/>
                <a:ea typeface="Open Sans" pitchFamily="2" charset="0"/>
                <a:cs typeface="Open Sans" pitchFamily="2" charset="0"/>
              </a:defRPr>
            </a:lvl2pPr>
            <a:lvl3pPr marL="1143008" indent="-228602" algn="l" defTabSz="914406" rtl="0" eaLnBrk="1" latinLnBrk="0" hangingPunct="1">
              <a:lnSpc>
                <a:spcPts val="2177"/>
              </a:lnSpc>
              <a:spcBef>
                <a:spcPts val="500"/>
              </a:spcBef>
              <a:buFontTx/>
              <a:buBlip>
                <a:blip r:embed="rId5"/>
              </a:buBlip>
              <a:defRPr sz="1633" kern="1200">
                <a:solidFill>
                  <a:schemeClr val="tx1"/>
                </a:solidFill>
                <a:latin typeface="Open Sans" pitchFamily="2" charset="0"/>
                <a:ea typeface="Open Sans" pitchFamily="2" charset="0"/>
                <a:cs typeface="Open Sans" pitchFamily="2" charset="0"/>
              </a:defRPr>
            </a:lvl3pPr>
            <a:lvl4pPr marL="1600210" indent="-228602" algn="l" defTabSz="914406" rtl="0" eaLnBrk="1" latinLnBrk="0" hangingPunct="1">
              <a:lnSpc>
                <a:spcPts val="2177"/>
              </a:lnSpc>
              <a:spcBef>
                <a:spcPts val="500"/>
              </a:spcBef>
              <a:buFont typeface="Arial" panose="020B0604020202020204" pitchFamily="34" charset="0"/>
              <a:buChar char="•"/>
              <a:defRPr sz="1633" kern="1200">
                <a:solidFill>
                  <a:schemeClr val="tx1"/>
                </a:solidFill>
                <a:latin typeface="Open Sans" pitchFamily="2" charset="0"/>
                <a:ea typeface="Open Sans" pitchFamily="2" charset="0"/>
                <a:cs typeface="Open Sans" pitchFamily="2" charset="0"/>
              </a:defRPr>
            </a:lvl4pPr>
            <a:lvl5pPr marL="2057413" indent="-228602" algn="l" defTabSz="914406" rtl="0" eaLnBrk="1" latinLnBrk="0" hangingPunct="1">
              <a:lnSpc>
                <a:spcPts val="2177"/>
              </a:lnSpc>
              <a:spcBef>
                <a:spcPts val="500"/>
              </a:spcBef>
              <a:buFont typeface="Arial" panose="020B0604020202020204" pitchFamily="34" charset="0"/>
              <a:buChar char="•"/>
              <a:defRPr sz="1633" kern="1200">
                <a:solidFill>
                  <a:schemeClr val="tx1"/>
                </a:solidFill>
                <a:latin typeface="Open Sans" pitchFamily="2" charset="0"/>
                <a:ea typeface="Open Sans" pitchFamily="2" charset="0"/>
                <a:cs typeface="Open Sans" pitchFamily="2" charset="0"/>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lgn="just">
              <a:lnSpc>
                <a:spcPts val="2700"/>
              </a:lnSpc>
              <a:buFont typeface="Wingdings"/>
              <a:buChar char="q"/>
            </a:pPr>
            <a:r>
              <a:rPr lang="pl-PL" sz="1800" dirty="0">
                <a:solidFill>
                  <a:srgbClr val="000000"/>
                </a:solidFill>
                <a:latin typeface="Open Sans"/>
                <a:ea typeface="Open Sans"/>
                <a:cs typeface="Open Sans"/>
              </a:rPr>
              <a:t>Zamówienia</a:t>
            </a:r>
            <a:r>
              <a:rPr lang="pl-PL" sz="1800" dirty="0">
                <a:latin typeface="Open Sans"/>
                <a:ea typeface="Open Sans"/>
                <a:cs typeface="Open Sans"/>
              </a:rPr>
              <a:t> zgodnie z Wytycznymi   kwalifikowalności</a:t>
            </a:r>
            <a:endParaRPr lang="pl-PL" sz="1800" dirty="0">
              <a:ea typeface="Open Sans"/>
              <a:cs typeface="Open Sans"/>
            </a:endParaRPr>
          </a:p>
          <a:p>
            <a:pPr marL="228600" indent="-228600" algn="just">
              <a:lnSpc>
                <a:spcPts val="2700"/>
              </a:lnSpc>
              <a:buFont typeface="Wingdings"/>
              <a:buChar char="q"/>
            </a:pPr>
            <a:r>
              <a:rPr lang="pl-PL" sz="1800" dirty="0">
                <a:solidFill>
                  <a:srgbClr val="000000"/>
                </a:solidFill>
                <a:latin typeface="Open Sans"/>
                <a:ea typeface="Open Sans"/>
                <a:cs typeface="Open Sans"/>
              </a:rPr>
              <a:t>Wkład</a:t>
            </a:r>
            <a:r>
              <a:rPr lang="pl-PL" sz="1800" dirty="0">
                <a:latin typeface="Open Sans"/>
                <a:ea typeface="Open Sans"/>
                <a:cs typeface="Open Sans"/>
              </a:rPr>
              <a:t> własny</a:t>
            </a:r>
            <a:endParaRPr lang="pl-PL" sz="1600" dirty="0">
              <a:ea typeface="Open Sans"/>
              <a:cs typeface="Open Sans"/>
            </a:endParaRPr>
          </a:p>
          <a:p>
            <a:pPr marL="228600" indent="-228600" algn="just">
              <a:buFont typeface="Wingdings"/>
              <a:buChar char="q"/>
            </a:pPr>
            <a:r>
              <a:rPr lang="pl-PL" sz="1800" dirty="0">
                <a:solidFill>
                  <a:srgbClr val="000000"/>
                </a:solidFill>
                <a:latin typeface="Open Sans"/>
                <a:ea typeface="Open Sans"/>
                <a:cs typeface="Open Sans"/>
              </a:rPr>
              <a:t>VAT</a:t>
            </a:r>
            <a:endParaRPr lang="pl-PL" sz="1800" dirty="0">
              <a:ea typeface="Open Sans"/>
              <a:cs typeface="Open Sans"/>
            </a:endParaRPr>
          </a:p>
          <a:p>
            <a:pPr marL="228600" indent="-228600" algn="just">
              <a:buFont typeface="Wingdings"/>
              <a:buChar char="q"/>
            </a:pPr>
            <a:r>
              <a:rPr lang="pl-PL" sz="1800" dirty="0">
                <a:solidFill>
                  <a:srgbClr val="000000"/>
                </a:solidFill>
                <a:latin typeface="Open Sans"/>
                <a:ea typeface="Open Sans"/>
                <a:cs typeface="Open Sans"/>
              </a:rPr>
              <a:t>Opłaty</a:t>
            </a:r>
            <a:r>
              <a:rPr lang="pl-PL" sz="1800" dirty="0">
                <a:latin typeface="Open Sans"/>
                <a:ea typeface="Open Sans"/>
                <a:cs typeface="Open Sans"/>
              </a:rPr>
              <a:t> finansowe</a:t>
            </a:r>
            <a:endParaRPr lang="pl-PL" sz="1800" dirty="0">
              <a:ea typeface="Open Sans"/>
              <a:cs typeface="Open Sans"/>
            </a:endParaRPr>
          </a:p>
          <a:p>
            <a:pPr marL="228600" indent="-228600" algn="just">
              <a:buFont typeface="Wingdings"/>
              <a:buChar char="q"/>
            </a:pPr>
            <a:r>
              <a:rPr lang="pl-PL" sz="1800" dirty="0">
                <a:solidFill>
                  <a:srgbClr val="000000"/>
                </a:solidFill>
                <a:latin typeface="Open Sans"/>
                <a:ea typeface="Open Sans"/>
                <a:cs typeface="Open Sans"/>
              </a:rPr>
              <a:t>Uproszczone</a:t>
            </a:r>
            <a:r>
              <a:rPr lang="pl-PL" sz="1800" dirty="0">
                <a:latin typeface="Open Sans"/>
                <a:ea typeface="Open Sans"/>
                <a:cs typeface="Open Sans"/>
              </a:rPr>
              <a:t> metody rozliczenia wydatków </a:t>
            </a:r>
            <a:endParaRPr lang="pl-PL" sz="1800" dirty="0"/>
          </a:p>
          <a:p>
            <a:pPr marL="228600" indent="-228600" algn="just">
              <a:buFont typeface="Wingdings"/>
              <a:buChar char="q"/>
            </a:pPr>
            <a:r>
              <a:rPr lang="pl-PL" sz="1800" dirty="0">
                <a:solidFill>
                  <a:srgbClr val="000000"/>
                </a:solidFill>
                <a:latin typeface="Open Sans"/>
                <a:ea typeface="Open Sans"/>
                <a:cs typeface="Open Sans"/>
              </a:rPr>
              <a:t>Koszty</a:t>
            </a:r>
            <a:r>
              <a:rPr lang="pl-PL" sz="1800" dirty="0">
                <a:latin typeface="Open Sans"/>
                <a:ea typeface="Open Sans"/>
                <a:cs typeface="Open Sans"/>
              </a:rPr>
              <a:t> pośrednie</a:t>
            </a:r>
            <a:endParaRPr lang="pl-PL" sz="1800" dirty="0">
              <a:ea typeface="Open Sans"/>
              <a:cs typeface="Open Sans"/>
            </a:endParaRPr>
          </a:p>
          <a:p>
            <a:pPr marL="228600" indent="-228600" algn="just">
              <a:buFont typeface="Wingdings"/>
              <a:buChar char="q"/>
            </a:pPr>
            <a:r>
              <a:rPr lang="pl-PL" sz="1800" dirty="0">
                <a:solidFill>
                  <a:srgbClr val="0070C0"/>
                </a:solidFill>
                <a:latin typeface="Open Sans"/>
                <a:ea typeface="Open Sans"/>
                <a:cs typeface="Open Sans"/>
              </a:rPr>
              <a:t>Pytania i dyskusja</a:t>
            </a:r>
            <a:endParaRPr lang="pl-PL" sz="1800" dirty="0">
              <a:solidFill>
                <a:srgbClr val="0070C0"/>
              </a:solidFill>
              <a:ea typeface="Open Sans"/>
              <a:cs typeface="Open Sans"/>
            </a:endParaRPr>
          </a:p>
        </p:txBody>
      </p:sp>
    </p:spTree>
    <p:extLst>
      <p:ext uri="{BB962C8B-B14F-4D97-AF65-F5344CB8AC3E}">
        <p14:creationId xmlns:p14="http://schemas.microsoft.com/office/powerpoint/2010/main" val="33699453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7" y="452113"/>
            <a:ext cx="9852025" cy="674301"/>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636" y="1325165"/>
            <a:ext cx="9733714" cy="4406421"/>
          </a:xfrm>
        </p:spPr>
        <p:txBody>
          <a:bodyPr vert="horz" lIns="0" tIns="0" rIns="0" bIns="0" rtlCol="0" anchor="t">
            <a:normAutofit lnSpcReduction="10000"/>
          </a:bodyPr>
          <a:lstStyle/>
          <a:p>
            <a:pPr marL="0" indent="0" algn="just">
              <a:lnSpc>
                <a:spcPct val="150000"/>
              </a:lnSpc>
              <a:buNone/>
            </a:pPr>
            <a:r>
              <a:rPr lang="pl-PL" sz="1800" b="1" dirty="0">
                <a:solidFill>
                  <a:schemeClr val="accent4">
                    <a:lumMod val="75000"/>
                  </a:schemeClr>
                </a:solidFill>
                <a:latin typeface="Open Sans"/>
                <a:ea typeface="Open Sans"/>
                <a:cs typeface="Open Sans"/>
              </a:rPr>
              <a:t>Reguła proporcjonalności </a:t>
            </a:r>
            <a:endParaRPr lang="pl-PL" sz="1800" b="1" dirty="0">
              <a:solidFill>
                <a:schemeClr val="accent4">
                  <a:lumMod val="75000"/>
                </a:schemeClr>
              </a:solidFill>
              <a:latin typeface="Open Sans" panose="020B0606030504020204" pitchFamily="34" charset="0"/>
              <a:ea typeface="Open Sans" panose="020B0606030504020204" pitchFamily="34" charset="0"/>
              <a:cs typeface="Open Sans"/>
            </a:endParaRPr>
          </a:p>
          <a:p>
            <a:pPr marL="228600" indent="-228600" algn="just">
              <a:lnSpc>
                <a:spcPct val="150000"/>
              </a:lnSpc>
              <a:buFont typeface="Wingdings"/>
              <a:buChar char="Ø"/>
            </a:pPr>
            <a:r>
              <a:rPr lang="pl-PL" sz="1800" dirty="0">
                <a:latin typeface="Open Sans"/>
                <a:ea typeface="Open Sans"/>
                <a:cs typeface="Open Sans"/>
              </a:rPr>
              <a:t>Właściwa instytucja będąca stroną umowy może podjąć decyzję o odstąpieniu od rozliczenia projektu EFS+ zgodnie z regułą proporcjonalności w przypadku:</a:t>
            </a:r>
            <a:endParaRPr lang="pl-PL" sz="1600"/>
          </a:p>
          <a:p>
            <a:pPr marL="685800" lvl="1" indent="-228600" algn="just">
              <a:lnSpc>
                <a:spcPct val="150000"/>
              </a:lnSpc>
              <a:buFont typeface="Courier New"/>
              <a:buChar char="o"/>
            </a:pPr>
            <a:r>
              <a:rPr lang="pl-PL" sz="1800" dirty="0">
                <a:latin typeface="Open Sans"/>
                <a:ea typeface="Open Sans"/>
                <a:cs typeface="Open Sans"/>
              </a:rPr>
              <a:t>wystąpienia siły wyższej,</a:t>
            </a:r>
            <a:endParaRPr lang="pl-PL" sz="1600"/>
          </a:p>
          <a:p>
            <a:pPr marL="685800" lvl="1" indent="-228600" algn="just">
              <a:lnSpc>
                <a:spcPct val="150000"/>
              </a:lnSpc>
              <a:buFont typeface="Courier New"/>
              <a:buChar char="o"/>
            </a:pPr>
            <a:r>
              <a:rPr lang="pl-PL" sz="1800" dirty="0">
                <a:latin typeface="Open Sans"/>
                <a:ea typeface="Open Sans"/>
                <a:cs typeface="Open Sans"/>
              </a:rPr>
              <a:t>jeśli beneficjent o to wnioskuje i należycie uzasadni przyczyny nieosiągnięcia założeń, w szczególności wykaże swoje starania zmierzające do osiągnięcia założeń projektu.</a:t>
            </a:r>
            <a:endParaRPr lang="pl-PL" sz="1600"/>
          </a:p>
          <a:p>
            <a:pPr marL="228600" indent="-228600" algn="just">
              <a:lnSpc>
                <a:spcPct val="150000"/>
              </a:lnSpc>
              <a:buFont typeface="Wingdings"/>
              <a:buChar char="Ø"/>
            </a:pPr>
            <a:r>
              <a:rPr lang="pl-PL" sz="1800" dirty="0">
                <a:latin typeface="Open Sans"/>
                <a:ea typeface="Open Sans"/>
                <a:cs typeface="Open Sans"/>
              </a:rPr>
              <a:t>W przypadku projektów partnerskich, sposób egzekwowania przez beneficjenta od partnerów skutków rozliczenia efektów projektu lub zastosowania reguły proporcjonalności z powodu nieosiągnięcia założeń projektu z winy partnera reguluje umowa o partnerstwie </a:t>
            </a:r>
            <a:r>
              <a:rPr lang="pl-PL" sz="1800" dirty="0">
                <a:solidFill>
                  <a:schemeClr val="accent4">
                    <a:lumMod val="75000"/>
                  </a:schemeClr>
                </a:solidFill>
                <a:latin typeface="Open Sans"/>
                <a:ea typeface="Open Sans"/>
                <a:cs typeface="Open Sans"/>
              </a:rPr>
              <a:t>(zapis bez zmian). </a:t>
            </a:r>
            <a:endParaRPr lang="pl-PL" sz="1800">
              <a:solidFill>
                <a:schemeClr val="accent4">
                  <a:lumMod val="75000"/>
                </a:schemeClr>
              </a:solidFill>
            </a:endParaRPr>
          </a:p>
          <a:p>
            <a:pPr marL="342900" indent="-342900" algn="just">
              <a:lnSpc>
                <a:spcPct val="150000"/>
              </a:lnSpc>
              <a:buAutoNum type="arabicPeriod"/>
            </a:pPr>
            <a:endParaRPr lang="pl-PL" sz="1800" i="1" dirty="0">
              <a:latin typeface="Open Sans"/>
              <a:ea typeface="Open Sans"/>
              <a:cs typeface="Open Sans"/>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17313110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7" y="452113"/>
            <a:ext cx="9852025" cy="674301"/>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636" y="1325165"/>
            <a:ext cx="9733714" cy="4406421"/>
          </a:xfrm>
        </p:spPr>
        <p:txBody>
          <a:bodyPr vert="horz" lIns="0" tIns="0" rIns="0" bIns="0" rtlCol="0" anchor="t">
            <a:normAutofit/>
          </a:bodyPr>
          <a:lstStyle/>
          <a:p>
            <a:pPr marL="0" indent="0" algn="just">
              <a:lnSpc>
                <a:spcPct val="150000"/>
              </a:lnSpc>
              <a:buNone/>
            </a:pPr>
            <a:r>
              <a:rPr lang="pl-PL" sz="1800" b="1" dirty="0">
                <a:solidFill>
                  <a:schemeClr val="accent4">
                    <a:lumMod val="75000"/>
                  </a:schemeClr>
                </a:solidFill>
                <a:latin typeface="Open Sans"/>
                <a:ea typeface="Open Sans"/>
                <a:cs typeface="Open Sans"/>
              </a:rPr>
              <a:t>Trwałość projektu  </a:t>
            </a:r>
          </a:p>
          <a:p>
            <a:pPr marL="228600" indent="-228600" algn="just">
              <a:lnSpc>
                <a:spcPct val="150000"/>
              </a:lnSpc>
              <a:buFont typeface="Wingdings"/>
              <a:buChar char="Ø"/>
            </a:pPr>
            <a:r>
              <a:rPr lang="pl-PL" sz="1800" dirty="0">
                <a:latin typeface="Open Sans"/>
                <a:ea typeface="Open Sans"/>
                <a:cs typeface="Open Sans"/>
              </a:rPr>
              <a:t>Trwałość projektu musi być zachowana przez okres 5 lat (3 lata w przypadku MŚP – </a:t>
            </a:r>
            <a:br>
              <a:rPr lang="pl-PL" sz="1800" dirty="0">
                <a:latin typeface="Open Sans"/>
                <a:ea typeface="Open Sans"/>
                <a:cs typeface="Open Sans"/>
              </a:rPr>
            </a:br>
            <a:r>
              <a:rPr lang="pl-PL" sz="1800" dirty="0">
                <a:latin typeface="Open Sans"/>
                <a:ea typeface="Open Sans"/>
                <a:cs typeface="Open Sans"/>
              </a:rPr>
              <a:t>w odniesieniu do projektów, z którymi związany jest wymóg utrzymania inwestycji lub miejsc pracy) od daty płatności końcowej na rzecz beneficjenta. Przepisy regulujące udzielanie pomocy publicznej mogą wprowadzać inne wymogi w tym zakresie,</a:t>
            </a:r>
            <a:r>
              <a:rPr lang="pl-PL" sz="1800" dirty="0">
                <a:solidFill>
                  <a:srgbClr val="FF0000"/>
                </a:solidFill>
                <a:latin typeface="Open Sans"/>
                <a:ea typeface="Open Sans"/>
                <a:cs typeface="Open Sans"/>
              </a:rPr>
              <a:t> </a:t>
            </a:r>
            <a:r>
              <a:rPr lang="pl-PL" sz="1800" dirty="0">
                <a:solidFill>
                  <a:schemeClr val="accent4">
                    <a:lumMod val="75000"/>
                  </a:schemeClr>
                </a:solidFill>
                <a:latin typeface="Open Sans"/>
                <a:ea typeface="Open Sans"/>
                <a:cs typeface="Open Sans"/>
              </a:rPr>
              <a:t>(zapis nie wprowadza zmian, dostosowany do nowej perspektywy). </a:t>
            </a:r>
            <a:endParaRPr lang="pl-PL" sz="1800" i="1" dirty="0">
              <a:solidFill>
                <a:schemeClr val="accent4">
                  <a:lumMod val="75000"/>
                </a:schemeClr>
              </a:solidFill>
              <a:latin typeface="Open Sans"/>
              <a:ea typeface="Open Sans"/>
              <a:cs typeface="Open Sans"/>
            </a:endParaRPr>
          </a:p>
          <a:p>
            <a:pPr marL="228600" indent="-228600" algn="just">
              <a:lnSpc>
                <a:spcPct val="150000"/>
              </a:lnSpc>
              <a:buFont typeface="Wingdings"/>
              <a:buChar char="Ø"/>
            </a:pPr>
            <a:r>
              <a:rPr lang="pl-PL" sz="1800" dirty="0">
                <a:latin typeface="Open Sans"/>
                <a:ea typeface="Open Sans"/>
                <a:cs typeface="Open Sans"/>
              </a:rPr>
              <a:t>W przypadku projektów EFS+ zachowanie trwałości projektu obowiązuje wyłącznie </a:t>
            </a:r>
            <a:br>
              <a:rPr lang="pl-PL" sz="1800" dirty="0">
                <a:latin typeface="Open Sans"/>
                <a:ea typeface="Open Sans"/>
                <a:cs typeface="Open Sans"/>
              </a:rPr>
            </a:br>
            <a:r>
              <a:rPr lang="pl-PL" sz="1800" dirty="0">
                <a:latin typeface="Open Sans"/>
                <a:ea typeface="Open Sans"/>
                <a:cs typeface="Open Sans"/>
              </a:rPr>
              <a:t>w odniesieniu do wydatków ponoszonych jako cross-financing lub w sytuacji, gdy projekt podlega obowiązkowi utrzymania inwestycji zgodnie z obowiązującymi zasadami pomocy publicznej, </a:t>
            </a:r>
            <a:r>
              <a:rPr lang="pl-PL" sz="1800" dirty="0">
                <a:solidFill>
                  <a:schemeClr val="accent4">
                    <a:lumMod val="75000"/>
                  </a:schemeClr>
                </a:solidFill>
                <a:latin typeface="Open Sans"/>
                <a:ea typeface="Open Sans"/>
                <a:cs typeface="Open Sans"/>
              </a:rPr>
              <a:t>(zapis nie wprowadza zmian, dostosowany do nowej perspektywy)</a:t>
            </a:r>
            <a:r>
              <a:rPr lang="pl-PL" sz="1800" dirty="0">
                <a:latin typeface="Open Sans"/>
                <a:ea typeface="Open Sans"/>
                <a:cs typeface="Open Sans"/>
              </a:rPr>
              <a:t>.</a:t>
            </a:r>
            <a:endParaRPr lang="pl-PL" sz="1600" dirty="0"/>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11156792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7" y="452113"/>
            <a:ext cx="9852025" cy="674301"/>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636" y="1325165"/>
            <a:ext cx="9733714" cy="4406421"/>
          </a:xfrm>
        </p:spPr>
        <p:txBody>
          <a:bodyPr vert="horz" lIns="0" tIns="0" rIns="0" bIns="0" rtlCol="0" anchor="t">
            <a:normAutofit fontScale="92500" lnSpcReduction="10000"/>
          </a:bodyPr>
          <a:lstStyle/>
          <a:p>
            <a:pPr marL="0" indent="0" algn="just">
              <a:lnSpc>
                <a:spcPct val="150000"/>
              </a:lnSpc>
              <a:buNone/>
            </a:pPr>
            <a:r>
              <a:rPr lang="pl-PL" sz="1800" b="1" dirty="0">
                <a:solidFill>
                  <a:schemeClr val="accent4">
                    <a:lumMod val="75000"/>
                  </a:schemeClr>
                </a:solidFill>
                <a:latin typeface="Open Sans"/>
                <a:ea typeface="Open Sans"/>
                <a:cs typeface="Open Sans"/>
              </a:rPr>
              <a:t>Trwałość projektu </a:t>
            </a:r>
            <a:r>
              <a:rPr lang="pl-PL" sz="1800" dirty="0">
                <a:latin typeface="Open Sans"/>
                <a:ea typeface="Open Sans"/>
                <a:cs typeface="Open Sans"/>
              </a:rPr>
              <a:t> </a:t>
            </a:r>
          </a:p>
          <a:p>
            <a:pPr marL="228600" indent="-228600" algn="just">
              <a:lnSpc>
                <a:spcPct val="150000"/>
              </a:lnSpc>
              <a:buFont typeface="Wingdings"/>
              <a:buChar char="Ø"/>
            </a:pPr>
            <a:r>
              <a:rPr lang="pl-PL" sz="1800" dirty="0">
                <a:latin typeface="Open Sans"/>
                <a:ea typeface="Open Sans"/>
                <a:cs typeface="Open Sans"/>
              </a:rPr>
              <a:t>Za datę płatności końcowej, uznaje się:</a:t>
            </a:r>
            <a:r>
              <a:rPr lang="pl-PL" sz="1800" dirty="0">
                <a:solidFill>
                  <a:srgbClr val="000000"/>
                </a:solidFill>
                <a:latin typeface="Open Sans"/>
                <a:ea typeface="Open Sans"/>
                <a:cs typeface="Open Sans"/>
              </a:rPr>
              <a:t> </a:t>
            </a:r>
            <a:r>
              <a:rPr lang="pl-PL" sz="1800" i="1" dirty="0">
                <a:solidFill>
                  <a:schemeClr val="accent4">
                    <a:lumMod val="75000"/>
                  </a:schemeClr>
                </a:solidFill>
                <a:latin typeface="Open Sans"/>
                <a:ea typeface="Open Sans"/>
                <a:cs typeface="Open Sans"/>
              </a:rPr>
              <a:t>(zapis nie wprowadza zmian, dostosowany do nowej perspektywy):</a:t>
            </a:r>
          </a:p>
          <a:p>
            <a:pPr marL="685800" lvl="1" indent="-228600" algn="just">
              <a:lnSpc>
                <a:spcPct val="150000"/>
              </a:lnSpc>
              <a:buFont typeface="Courier New"/>
              <a:buChar char="o"/>
            </a:pPr>
            <a:r>
              <a:rPr lang="pl-PL" sz="1800" dirty="0">
                <a:latin typeface="Open Sans"/>
                <a:ea typeface="Open Sans"/>
                <a:cs typeface="Open Sans"/>
              </a:rPr>
              <a:t>datę obciążenia rachunku płatniczego instytucji przekazującej środki beneficjentowi </a:t>
            </a:r>
            <a:br>
              <a:rPr lang="pl-PL" sz="1800" dirty="0">
                <a:latin typeface="Open Sans"/>
                <a:ea typeface="Open Sans"/>
                <a:cs typeface="Open Sans"/>
              </a:rPr>
            </a:br>
            <a:r>
              <a:rPr lang="pl-PL" sz="1800" dirty="0">
                <a:latin typeface="Open Sans"/>
                <a:ea typeface="Open Sans"/>
                <a:cs typeface="Open Sans"/>
              </a:rPr>
              <a:t>w przypadku, gdy w ramach rozliczenia wniosku o płatność końcową beneficjentowi przekazywane są środki,</a:t>
            </a:r>
            <a:endParaRPr lang="pl-PL" sz="1600" dirty="0"/>
          </a:p>
          <a:p>
            <a:pPr marL="685800" lvl="1" indent="-228600" algn="just">
              <a:lnSpc>
                <a:spcPct val="150000"/>
              </a:lnSpc>
              <a:buFont typeface="Courier New"/>
              <a:buChar char="o"/>
            </a:pPr>
            <a:r>
              <a:rPr lang="pl-PL" sz="1800" dirty="0">
                <a:latin typeface="Open Sans"/>
                <a:ea typeface="Open Sans"/>
                <a:cs typeface="Open Sans"/>
              </a:rPr>
              <a:t> datę zatwierdzenia wniosku o płatność końcową – w innych  przypadkach.</a:t>
            </a:r>
          </a:p>
          <a:p>
            <a:pPr marL="228600" indent="-228600" algn="just">
              <a:lnSpc>
                <a:spcPct val="150000"/>
              </a:lnSpc>
              <a:buFont typeface="Wingdings"/>
              <a:buChar char="Ø"/>
            </a:pPr>
            <a:r>
              <a:rPr lang="pl-PL" sz="1800" dirty="0">
                <a:latin typeface="Open Sans"/>
                <a:ea typeface="Open Sans"/>
                <a:cs typeface="Open Sans"/>
              </a:rPr>
              <a:t>W przypadku niezachowania trwałości projektu beneficjent jest zobowiązany do zwrotu kwoty dofinansowania proporcjonalnie do okresu, w którym trwałość projektu nie została zachowana, </a:t>
            </a:r>
            <a:r>
              <a:rPr lang="pl-PL" sz="1800" i="1" dirty="0">
                <a:latin typeface="Open Sans"/>
                <a:ea typeface="Open Sans"/>
                <a:cs typeface="Open Sans"/>
              </a:rPr>
              <a:t>(zapis nie wprowadza zmian, zwrot dofinansowania następuje wraz z odsetkami jak od zaległości podatkowej na podstawie ustawy o finansach publicznych). </a:t>
            </a:r>
            <a:endParaRPr lang="pl-PL" sz="1600" i="1" dirty="0"/>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20084291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7" y="452113"/>
            <a:ext cx="9852025" cy="979488"/>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636" y="1325165"/>
            <a:ext cx="9733714" cy="4406421"/>
          </a:xfrm>
        </p:spPr>
        <p:txBody>
          <a:bodyPr vert="horz" lIns="0" tIns="0" rIns="0" bIns="0" rtlCol="0" anchor="t">
            <a:normAutofit/>
          </a:bodyPr>
          <a:lstStyle/>
          <a:p>
            <a:pPr marL="0" indent="0" algn="just">
              <a:lnSpc>
                <a:spcPct val="150000"/>
              </a:lnSpc>
              <a:buNone/>
            </a:pPr>
            <a:r>
              <a:rPr lang="pl-PL" sz="1800" b="1" dirty="0">
                <a:solidFill>
                  <a:schemeClr val="accent4">
                    <a:lumMod val="75000"/>
                  </a:schemeClr>
                </a:solidFill>
                <a:latin typeface="Open Sans"/>
                <a:ea typeface="Open Sans"/>
                <a:cs typeface="Open Sans"/>
              </a:rPr>
              <a:t>Trwałość projektu </a:t>
            </a:r>
            <a:r>
              <a:rPr lang="pl-PL" sz="1800" dirty="0">
                <a:latin typeface="Open Sans"/>
                <a:ea typeface="Open Sans"/>
                <a:cs typeface="Open Sans"/>
              </a:rPr>
              <a:t> </a:t>
            </a:r>
          </a:p>
          <a:p>
            <a:pPr marL="228600" indent="-228600" algn="just">
              <a:lnSpc>
                <a:spcPct val="150000"/>
              </a:lnSpc>
              <a:buFont typeface="Wingdings"/>
              <a:buChar char="Ø"/>
            </a:pPr>
            <a:r>
              <a:rPr lang="pl-PL" sz="1800" dirty="0">
                <a:latin typeface="Open Sans"/>
                <a:ea typeface="Open Sans"/>
                <a:cs typeface="Open Sans"/>
              </a:rPr>
              <a:t>Naruszenie zasady trwałości projektu następuje w sytuacji wystąpienia </a:t>
            </a:r>
            <a:br>
              <a:rPr lang="pl-PL" sz="1800" dirty="0">
                <a:latin typeface="Open Sans"/>
                <a:ea typeface="Open Sans"/>
                <a:cs typeface="Open Sans"/>
              </a:rPr>
            </a:br>
            <a:r>
              <a:rPr lang="pl-PL" sz="1800" dirty="0">
                <a:latin typeface="Open Sans"/>
                <a:ea typeface="Open Sans"/>
                <a:cs typeface="Open Sans"/>
              </a:rPr>
              <a:t>w okresie trwałości projektu co najmniej jednej z poniższych przesłanek:</a:t>
            </a:r>
            <a:endParaRPr lang="pl-PL" sz="1600" dirty="0"/>
          </a:p>
          <a:p>
            <a:pPr marL="685800" lvl="1" indent="-228600" algn="just">
              <a:lnSpc>
                <a:spcPct val="150000"/>
              </a:lnSpc>
              <a:buFont typeface="Courier New"/>
              <a:buChar char="o"/>
            </a:pPr>
            <a:r>
              <a:rPr lang="pl-PL" sz="1800" dirty="0">
                <a:latin typeface="Open Sans"/>
                <a:ea typeface="Open Sans"/>
                <a:cs typeface="Open Sans"/>
              </a:rPr>
              <a:t>zaprzestano lub przeniesiono działalność produkcyjną poza region na poziomie NUTS 2, w którym dany projekt otrzymał wsparcie, </a:t>
            </a:r>
            <a:r>
              <a:rPr lang="pl-PL" sz="1800" b="1" dirty="0">
                <a:solidFill>
                  <a:schemeClr val="accent4">
                    <a:lumMod val="75000"/>
                  </a:schemeClr>
                </a:solidFill>
                <a:latin typeface="Open Sans"/>
                <a:ea typeface="Open Sans"/>
                <a:cs typeface="Open Sans"/>
              </a:rPr>
              <a:t>(ważna zmiana)</a:t>
            </a:r>
            <a:endParaRPr lang="pl-PL" sz="1600" b="1" dirty="0">
              <a:solidFill>
                <a:schemeClr val="accent4">
                  <a:lumMod val="75000"/>
                </a:schemeClr>
              </a:solidFill>
            </a:endParaRPr>
          </a:p>
          <a:p>
            <a:pPr marL="685800" lvl="1" indent="-228600" algn="just">
              <a:lnSpc>
                <a:spcPct val="150000"/>
              </a:lnSpc>
              <a:buFont typeface="Courier New"/>
              <a:buChar char="o"/>
            </a:pPr>
            <a:r>
              <a:rPr lang="pl-PL" sz="1800" dirty="0">
                <a:latin typeface="Open Sans"/>
                <a:ea typeface="Open Sans"/>
                <a:cs typeface="Open Sans"/>
              </a:rPr>
              <a:t>nastąpiła zmiana własności elementu infrastruktury, która daje przedsiębiorstwu lub podmiotowi publicznemu nienależną korzyść, </a:t>
            </a:r>
            <a:r>
              <a:rPr lang="pl-PL" sz="1800" dirty="0">
                <a:solidFill>
                  <a:schemeClr val="accent4">
                    <a:lumMod val="75000"/>
                  </a:schemeClr>
                </a:solidFill>
                <a:latin typeface="Open Sans"/>
                <a:ea typeface="Open Sans"/>
                <a:cs typeface="Open Sans"/>
              </a:rPr>
              <a:t>(zapis bez zmian)</a:t>
            </a:r>
            <a:endParaRPr lang="pl-PL" sz="1600" dirty="0">
              <a:solidFill>
                <a:schemeClr val="accent4">
                  <a:lumMod val="75000"/>
                </a:schemeClr>
              </a:solidFill>
            </a:endParaRPr>
          </a:p>
          <a:p>
            <a:pPr marL="685800" lvl="1" indent="-228600" algn="just">
              <a:lnSpc>
                <a:spcPct val="150000"/>
              </a:lnSpc>
              <a:buFont typeface="Courier New"/>
              <a:buChar char="o"/>
            </a:pPr>
            <a:r>
              <a:rPr lang="pl-PL" sz="1800" dirty="0">
                <a:latin typeface="Open Sans"/>
                <a:ea typeface="Open Sans"/>
                <a:cs typeface="Open Sans"/>
              </a:rPr>
              <a:t>nastąpiła istotna zmiana wpływająca na charakter projektu, jego cele lub warunki realizacji, która mogłaby doprowadzić do naruszenia jego pierwotnych celów, </a:t>
            </a:r>
            <a:r>
              <a:rPr lang="pl-PL" sz="1800" dirty="0">
                <a:solidFill>
                  <a:schemeClr val="accent4">
                    <a:lumMod val="75000"/>
                  </a:schemeClr>
                </a:solidFill>
                <a:latin typeface="Open Sans"/>
                <a:ea typeface="Open Sans"/>
                <a:cs typeface="Open Sans"/>
              </a:rPr>
              <a:t>(zapis bez zmian),</a:t>
            </a: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6027742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7" y="452113"/>
            <a:ext cx="9852025" cy="979488"/>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636" y="1325165"/>
            <a:ext cx="9733714" cy="4406421"/>
          </a:xfrm>
        </p:spPr>
        <p:txBody>
          <a:bodyPr vert="horz" lIns="0" tIns="0" rIns="0" bIns="0" rtlCol="0" anchor="t">
            <a:normAutofit/>
          </a:bodyPr>
          <a:lstStyle/>
          <a:p>
            <a:pPr marL="0" indent="0" algn="just">
              <a:lnSpc>
                <a:spcPct val="150000"/>
              </a:lnSpc>
              <a:buNone/>
            </a:pPr>
            <a:r>
              <a:rPr lang="pl-PL" sz="1800" b="1" dirty="0">
                <a:solidFill>
                  <a:schemeClr val="accent4">
                    <a:lumMod val="75000"/>
                  </a:schemeClr>
                </a:solidFill>
                <a:latin typeface="Open Sans"/>
                <a:ea typeface="Open Sans"/>
                <a:cs typeface="Open Sans"/>
              </a:rPr>
              <a:t>Zasada faktycznego poniesionego kosztu</a:t>
            </a:r>
            <a:endParaRPr lang="pl-PL" b="1" dirty="0">
              <a:solidFill>
                <a:schemeClr val="accent4">
                  <a:lumMod val="75000"/>
                </a:schemeClr>
              </a:solidFill>
            </a:endParaRPr>
          </a:p>
          <a:p>
            <a:pPr marL="228600" indent="-228600" algn="just">
              <a:lnSpc>
                <a:spcPct val="150000"/>
              </a:lnSpc>
              <a:buFont typeface="Wingdings"/>
              <a:buChar char="Ø"/>
            </a:pPr>
            <a:r>
              <a:rPr lang="pl-PL" sz="1800" dirty="0">
                <a:latin typeface="Open Sans"/>
                <a:ea typeface="Open Sans"/>
                <a:cs typeface="Open Sans"/>
              </a:rPr>
              <a:t>Do dofinansowania kwalifikuje się wydatek, który został faktycznie poniesiony, </a:t>
            </a:r>
            <a:r>
              <a:rPr lang="pl-PL" sz="1800" dirty="0">
                <a:solidFill>
                  <a:schemeClr val="accent4">
                    <a:lumMod val="75000"/>
                  </a:schemeClr>
                </a:solidFill>
                <a:latin typeface="Open Sans"/>
                <a:ea typeface="Open Sans"/>
                <a:cs typeface="Open Sans"/>
              </a:rPr>
              <a:t>(zapis </a:t>
            </a:r>
            <a:br>
              <a:rPr lang="pl-PL" sz="1800" dirty="0">
                <a:solidFill>
                  <a:schemeClr val="accent4">
                    <a:lumMod val="75000"/>
                  </a:schemeClr>
                </a:solidFill>
                <a:latin typeface="Open Sans"/>
                <a:ea typeface="Open Sans"/>
                <a:cs typeface="Open Sans"/>
              </a:rPr>
            </a:br>
            <a:r>
              <a:rPr lang="pl-PL" sz="1800" dirty="0">
                <a:solidFill>
                  <a:schemeClr val="accent4">
                    <a:lumMod val="75000"/>
                  </a:schemeClr>
                </a:solidFill>
                <a:latin typeface="Open Sans"/>
                <a:ea typeface="Open Sans"/>
                <a:cs typeface="Open Sans"/>
              </a:rPr>
              <a:t>w nowej formie, zasada obowiązująca).  </a:t>
            </a:r>
          </a:p>
          <a:p>
            <a:pPr marL="228600" indent="-228600" algn="just">
              <a:lnSpc>
                <a:spcPct val="150000"/>
              </a:lnSpc>
              <a:buFont typeface="Wingdings"/>
              <a:buChar char="Ø"/>
            </a:pPr>
            <a:r>
              <a:rPr lang="pl-PL" sz="1600" dirty="0">
                <a:latin typeface="Open Sans"/>
                <a:ea typeface="Open Sans"/>
                <a:cs typeface="Open Sans"/>
              </a:rPr>
              <a:t>Pod pojęciem wydatku faktycznie poniesionego należy rozumieć wydatek poniesiony w znaczeniu kasowym, tj. rozchód środków pieniężnych z kasy lub rachunku płatniczego (obciążenie rachunku płatniczego beneficjenta).  </a:t>
            </a:r>
            <a:r>
              <a:rPr lang="pl-PL" sz="1600" dirty="0">
                <a:solidFill>
                  <a:schemeClr val="accent4">
                    <a:lumMod val="75000"/>
                  </a:schemeClr>
                </a:solidFill>
                <a:latin typeface="Open Sans"/>
                <a:ea typeface="Open Sans"/>
                <a:cs typeface="Open Sans"/>
              </a:rPr>
              <a:t>(zapis w nowej formie, zasad obowiązująca). </a:t>
            </a:r>
          </a:p>
          <a:p>
            <a:pPr marL="228600" indent="-228600" algn="just">
              <a:lnSpc>
                <a:spcPct val="150000"/>
              </a:lnSpc>
              <a:buFont typeface="Wingdings"/>
              <a:buChar char="Ø"/>
            </a:pPr>
            <a:r>
              <a:rPr lang="pl-PL" sz="1600" dirty="0">
                <a:latin typeface="Open Sans"/>
                <a:ea typeface="Open Sans"/>
                <a:cs typeface="Open Sans"/>
              </a:rPr>
              <a:t>Wyjątki od reguły faktycznego poniesienia stanowią </a:t>
            </a:r>
            <a:r>
              <a:rPr lang="pl-PL" sz="1600" dirty="0">
                <a:solidFill>
                  <a:schemeClr val="accent4">
                    <a:lumMod val="75000"/>
                  </a:schemeClr>
                </a:solidFill>
                <a:latin typeface="Open Sans"/>
                <a:ea typeface="Open Sans"/>
                <a:cs typeface="Open Sans"/>
              </a:rPr>
              <a:t>(zapis w nowej formie zasad obowiązująca).:</a:t>
            </a:r>
            <a:endParaRPr lang="pl-PL" dirty="0">
              <a:solidFill>
                <a:schemeClr val="accent4">
                  <a:lumMod val="75000"/>
                </a:schemeClr>
              </a:solidFill>
            </a:endParaRPr>
          </a:p>
          <a:p>
            <a:pPr marL="0" indent="0" algn="just">
              <a:lnSpc>
                <a:spcPct val="150000"/>
              </a:lnSpc>
              <a:buNone/>
            </a:pPr>
            <a:endParaRPr lang="pl-PL" sz="1600" dirty="0"/>
          </a:p>
          <a:p>
            <a:pPr marL="0" indent="0" algn="just">
              <a:lnSpc>
                <a:spcPct val="150000"/>
              </a:lnSpc>
              <a:buNone/>
            </a:pPr>
            <a:endParaRPr lang="pl-PL" sz="1800" i="1" dirty="0">
              <a:latin typeface="Open Sans"/>
              <a:ea typeface="Open Sans"/>
              <a:cs typeface="Open Sans"/>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19182407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7" y="452113"/>
            <a:ext cx="9852025" cy="979488"/>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636" y="1325165"/>
            <a:ext cx="9733714" cy="4406421"/>
          </a:xfrm>
        </p:spPr>
        <p:txBody>
          <a:bodyPr vert="horz" lIns="0" tIns="0" rIns="0" bIns="0" rtlCol="0" anchor="t">
            <a:normAutofit/>
          </a:bodyPr>
          <a:lstStyle/>
          <a:p>
            <a:pPr marL="0" indent="0" algn="just">
              <a:lnSpc>
                <a:spcPct val="150000"/>
              </a:lnSpc>
              <a:buNone/>
            </a:pPr>
            <a:r>
              <a:rPr lang="pl-PL" sz="1800" b="1" dirty="0">
                <a:solidFill>
                  <a:schemeClr val="accent4">
                    <a:lumMod val="75000"/>
                  </a:schemeClr>
                </a:solidFill>
                <a:latin typeface="Open Sans"/>
                <a:ea typeface="Open Sans"/>
                <a:cs typeface="Open Sans"/>
              </a:rPr>
              <a:t>Zasada faktycznego poniesionego kosztu</a:t>
            </a:r>
            <a:endParaRPr lang="pl-PL" b="1" dirty="0">
              <a:solidFill>
                <a:schemeClr val="accent4">
                  <a:lumMod val="75000"/>
                </a:schemeClr>
              </a:solidFill>
            </a:endParaRPr>
          </a:p>
          <a:p>
            <a:pPr marL="228600" indent="-228600" algn="just">
              <a:lnSpc>
                <a:spcPct val="150000"/>
              </a:lnSpc>
              <a:buFont typeface="Wingdings"/>
              <a:buChar char="Ø"/>
            </a:pPr>
            <a:r>
              <a:rPr lang="pl-PL" sz="1600" dirty="0">
                <a:latin typeface="Open Sans"/>
                <a:ea typeface="Open Sans"/>
                <a:cs typeface="Open Sans"/>
              </a:rPr>
              <a:t>Wyjątki od reguły faktycznego poniesienia stanowią </a:t>
            </a:r>
            <a:r>
              <a:rPr lang="pl-PL" sz="1600" dirty="0">
                <a:solidFill>
                  <a:schemeClr val="accent4">
                    <a:lumMod val="75000"/>
                  </a:schemeClr>
                </a:solidFill>
                <a:latin typeface="Open Sans"/>
                <a:ea typeface="Open Sans"/>
                <a:cs typeface="Open Sans"/>
              </a:rPr>
              <a:t>(zapis w nowej formie zasad obowiązująca):</a:t>
            </a:r>
          </a:p>
          <a:p>
            <a:pPr marL="685800" lvl="1" indent="-228600" algn="just">
              <a:buFont typeface="Courier New"/>
              <a:buChar char="o"/>
            </a:pPr>
            <a:r>
              <a:rPr lang="pl-PL" sz="1600" dirty="0">
                <a:latin typeface="Open Sans"/>
                <a:ea typeface="Open Sans"/>
                <a:cs typeface="Open Sans"/>
              </a:rPr>
              <a:t>wkład niepieniężny,</a:t>
            </a:r>
          </a:p>
          <a:p>
            <a:pPr marL="685800" lvl="1" indent="-228600" algn="just">
              <a:buFont typeface="Courier New"/>
              <a:buChar char="o"/>
            </a:pPr>
            <a:r>
              <a:rPr lang="pl-PL" sz="1600" dirty="0">
                <a:latin typeface="Open Sans"/>
                <a:ea typeface="Open Sans"/>
                <a:cs typeface="Open Sans"/>
              </a:rPr>
              <a:t>dodatki i wynagrodzenia wypłacone uczestnikom projektu przez stronę trzecią i poświadczone beneficjentowi projektu EFS+,</a:t>
            </a:r>
            <a:endParaRPr lang="pl-PL" sz="1600" dirty="0"/>
          </a:p>
          <a:p>
            <a:pPr marL="685800" lvl="1" indent="-228600" algn="just">
              <a:buFont typeface="Courier New"/>
              <a:buChar char="o"/>
            </a:pPr>
            <a:r>
              <a:rPr lang="pl-PL" sz="1600" dirty="0">
                <a:latin typeface="Open Sans"/>
                <a:ea typeface="Open Sans"/>
                <a:cs typeface="Open Sans"/>
              </a:rPr>
              <a:t>koszty amortyzacji, </a:t>
            </a:r>
          </a:p>
          <a:p>
            <a:pPr marL="685800" lvl="1" indent="-228600" algn="just">
              <a:buFont typeface="Courier New"/>
              <a:buChar char="o"/>
            </a:pPr>
            <a:r>
              <a:rPr lang="pl-PL" sz="1600" dirty="0">
                <a:latin typeface="Open Sans"/>
                <a:ea typeface="Open Sans"/>
                <a:cs typeface="Open Sans"/>
              </a:rPr>
              <a:t>rozliczenia dokonywane na podstawie noty księgowej, </a:t>
            </a:r>
          </a:p>
          <a:p>
            <a:pPr marL="685800" lvl="1" indent="-228600" algn="just">
              <a:buFont typeface="Courier New"/>
              <a:buChar char="o"/>
            </a:pPr>
            <a:r>
              <a:rPr lang="pl-PL" sz="1600" dirty="0">
                <a:latin typeface="Open Sans"/>
                <a:ea typeface="Open Sans"/>
                <a:cs typeface="Open Sans"/>
              </a:rPr>
              <a:t>potrącenia,</a:t>
            </a:r>
          </a:p>
          <a:p>
            <a:pPr marL="685800" lvl="1" indent="-228600" algn="just">
              <a:buFont typeface="Courier New"/>
              <a:buChar char="o"/>
            </a:pPr>
            <a:r>
              <a:rPr lang="pl-PL" sz="1600" dirty="0">
                <a:latin typeface="Open Sans"/>
                <a:ea typeface="Open Sans"/>
                <a:cs typeface="Open Sans"/>
              </a:rPr>
              <a:t>skuteczne złożenie depozytu sądowego przez beneficjenta w związku z realizacją projektu, </a:t>
            </a:r>
            <a:endParaRPr lang="pl-PL" sz="1600" dirty="0"/>
          </a:p>
          <a:p>
            <a:pPr marL="685800" lvl="1" indent="-228600" algn="just">
              <a:buFont typeface="Courier New"/>
              <a:buChar char="o"/>
            </a:pPr>
            <a:r>
              <a:rPr lang="pl-PL" sz="1600" dirty="0">
                <a:latin typeface="Open Sans"/>
                <a:ea typeface="Open Sans"/>
                <a:cs typeface="Open Sans"/>
              </a:rPr>
              <a:t>wydatek z tytułu udzielonej gwarancji/poręczenia</a:t>
            </a:r>
            <a:endParaRPr lang="pl-PL" sz="1600" dirty="0"/>
          </a:p>
          <a:p>
            <a:pPr marL="228600" indent="-228600" algn="just">
              <a:buFont typeface="Wingdings"/>
              <a:buChar char="Ø"/>
            </a:pPr>
            <a:endParaRPr lang="pl-PL" sz="1600" dirty="0">
              <a:latin typeface="Open Sans"/>
              <a:ea typeface="Open Sans"/>
              <a:cs typeface="Open Sans"/>
            </a:endParaRPr>
          </a:p>
          <a:p>
            <a:pPr marL="0" indent="0" algn="just">
              <a:lnSpc>
                <a:spcPct val="150000"/>
              </a:lnSpc>
              <a:buNone/>
            </a:pPr>
            <a:endParaRPr lang="pl-PL" sz="1800" i="1" dirty="0">
              <a:latin typeface="Open Sans"/>
              <a:ea typeface="Open Sans"/>
              <a:cs typeface="Open Sans"/>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12173511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7" y="452113"/>
            <a:ext cx="9852025" cy="979488"/>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636" y="1325165"/>
            <a:ext cx="9733714" cy="4406421"/>
          </a:xfrm>
        </p:spPr>
        <p:txBody>
          <a:bodyPr vert="horz" lIns="0" tIns="0" rIns="0" bIns="0" rtlCol="0" anchor="t">
            <a:normAutofit/>
          </a:bodyPr>
          <a:lstStyle/>
          <a:p>
            <a:pPr marL="0" indent="0" algn="just">
              <a:lnSpc>
                <a:spcPct val="150000"/>
              </a:lnSpc>
              <a:buNone/>
            </a:pPr>
            <a:r>
              <a:rPr lang="pl-PL" sz="1800" b="1" dirty="0">
                <a:solidFill>
                  <a:schemeClr val="accent4">
                    <a:lumMod val="75000"/>
                  </a:schemeClr>
                </a:solidFill>
                <a:latin typeface="Open Sans"/>
                <a:ea typeface="Open Sans"/>
                <a:cs typeface="Open Sans"/>
              </a:rPr>
              <a:t>Zasada faktycznego poniesionego kosztu</a:t>
            </a:r>
            <a:endParaRPr lang="pl-PL" b="1" dirty="0">
              <a:solidFill>
                <a:schemeClr val="accent4">
                  <a:lumMod val="75000"/>
                </a:schemeClr>
              </a:solidFill>
            </a:endParaRPr>
          </a:p>
          <a:p>
            <a:pPr marL="228600" indent="-228600" algn="just">
              <a:lnSpc>
                <a:spcPct val="150000"/>
              </a:lnSpc>
              <a:buFont typeface="Wingdings"/>
              <a:buChar char="Ø"/>
            </a:pPr>
            <a:r>
              <a:rPr lang="pl-PL" sz="1600" dirty="0">
                <a:latin typeface="Open Sans"/>
                <a:ea typeface="Open Sans"/>
                <a:cs typeface="Open Sans"/>
              </a:rPr>
              <a:t>Wyjątki od reguły faktycznego poniesienia stanowią </a:t>
            </a:r>
            <a:r>
              <a:rPr lang="pl-PL" sz="1600" dirty="0">
                <a:solidFill>
                  <a:schemeClr val="accent4">
                    <a:lumMod val="75000"/>
                  </a:schemeClr>
                </a:solidFill>
                <a:latin typeface="Open Sans"/>
                <a:ea typeface="Open Sans"/>
                <a:cs typeface="Open Sans"/>
              </a:rPr>
              <a:t>(zapis w nowej formie zasad obowiązująca):</a:t>
            </a:r>
          </a:p>
          <a:p>
            <a:pPr lvl="1" algn="just">
              <a:lnSpc>
                <a:spcPct val="150000"/>
              </a:lnSpc>
              <a:buFont typeface="Courier New"/>
              <a:buChar char="o"/>
            </a:pPr>
            <a:r>
              <a:rPr lang="pl-PL" sz="1600" dirty="0">
                <a:latin typeface="Open Sans"/>
                <a:ea typeface="Open Sans"/>
                <a:cs typeface="Open Sans"/>
              </a:rPr>
              <a:t>wydatki poniesione przez partnera prywatnego w ramach projektów hybrydowych</a:t>
            </a:r>
            <a:endParaRPr lang="pl-PL" sz="1600" dirty="0"/>
          </a:p>
          <a:p>
            <a:pPr lvl="1" algn="just">
              <a:lnSpc>
                <a:spcPct val="150000"/>
              </a:lnSpc>
              <a:buFont typeface="Courier New"/>
              <a:buChar char="o"/>
            </a:pPr>
            <a:r>
              <a:rPr lang="pl-PL" sz="1600" dirty="0">
                <a:latin typeface="Open Sans"/>
                <a:ea typeface="Open Sans"/>
                <a:cs typeface="Open Sans"/>
              </a:rPr>
              <a:t>odpisy na Zakładowy Fundusz Świadczeń Socjalnych, </a:t>
            </a:r>
            <a:endParaRPr lang="pl-PL" sz="1600" dirty="0"/>
          </a:p>
          <a:p>
            <a:pPr lvl="1" algn="just">
              <a:lnSpc>
                <a:spcPct val="150000"/>
              </a:lnSpc>
              <a:buFont typeface="Courier New"/>
              <a:buChar char="o"/>
            </a:pPr>
            <a:r>
              <a:rPr lang="pl-PL" sz="1600" dirty="0">
                <a:latin typeface="Open Sans"/>
                <a:ea typeface="Open Sans"/>
                <a:cs typeface="Open Sans"/>
              </a:rPr>
              <a:t>płatności dokonywane w imieniu beneficjenta z rachunku ministra właściwego do spraw finansów publicznych w Banku Gospodarstwa Krajowego</a:t>
            </a:r>
            <a:endParaRPr lang="pl-PL" sz="1600" dirty="0"/>
          </a:p>
          <a:p>
            <a:pPr marL="228600" indent="-228600" algn="just">
              <a:buFont typeface="Wingdings"/>
              <a:buChar char="Ø"/>
            </a:pPr>
            <a:endParaRPr lang="pl-PL" sz="1600" dirty="0"/>
          </a:p>
          <a:p>
            <a:pPr marL="228600" indent="-228600" algn="just">
              <a:buFont typeface="Wingdings"/>
              <a:buChar char="Ø"/>
            </a:pPr>
            <a:endParaRPr lang="pl-PL" sz="1600" dirty="0">
              <a:latin typeface="Open Sans"/>
              <a:ea typeface="Open Sans"/>
              <a:cs typeface="Open Sans"/>
            </a:endParaRPr>
          </a:p>
          <a:p>
            <a:pPr marL="0" indent="0" algn="just">
              <a:lnSpc>
                <a:spcPct val="150000"/>
              </a:lnSpc>
              <a:buNone/>
            </a:pPr>
            <a:endParaRPr lang="pl-PL" sz="1800" i="1" dirty="0">
              <a:latin typeface="Open Sans"/>
              <a:ea typeface="Open Sans"/>
              <a:cs typeface="Open Sans"/>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11044608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7" y="452113"/>
            <a:ext cx="9852025" cy="979488"/>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636" y="1325165"/>
            <a:ext cx="9733714" cy="4406421"/>
          </a:xfrm>
        </p:spPr>
        <p:txBody>
          <a:bodyPr vert="horz" lIns="0" tIns="0" rIns="0" bIns="0" rtlCol="0" anchor="t">
            <a:normAutofit/>
          </a:bodyPr>
          <a:lstStyle/>
          <a:p>
            <a:pPr marL="0" indent="0" algn="just">
              <a:lnSpc>
                <a:spcPct val="150000"/>
              </a:lnSpc>
              <a:buNone/>
            </a:pPr>
            <a:r>
              <a:rPr lang="pl-PL" sz="1800" b="1" dirty="0">
                <a:solidFill>
                  <a:schemeClr val="accent4">
                    <a:lumMod val="75000"/>
                  </a:schemeClr>
                </a:solidFill>
                <a:latin typeface="Open Sans"/>
                <a:ea typeface="Open Sans"/>
                <a:cs typeface="Open Sans"/>
              </a:rPr>
              <a:t>Zasada faktycznego poniesionego kosztu</a:t>
            </a:r>
            <a:endParaRPr lang="pl-PL" b="1" dirty="0">
              <a:solidFill>
                <a:schemeClr val="accent4">
                  <a:lumMod val="75000"/>
                </a:schemeClr>
              </a:solidFill>
            </a:endParaRPr>
          </a:p>
          <a:p>
            <a:pPr marL="228600" indent="-228600" algn="just">
              <a:lnSpc>
                <a:spcPct val="150000"/>
              </a:lnSpc>
              <a:buFont typeface="Wingdings"/>
              <a:buChar char="Ø"/>
            </a:pPr>
            <a:r>
              <a:rPr lang="pl-PL" sz="1600" dirty="0">
                <a:latin typeface="Open Sans"/>
                <a:ea typeface="Open Sans"/>
                <a:cs typeface="Open Sans"/>
              </a:rPr>
              <a:t>Wydatek kwalifikowalny polegający na wniesieniu wkładu niepieniężnego uważa się za poniesiony, jeżeli wkład własny został faktycznie wniesiony, tzn. Istnieje udokumentowane potwierdzenie jego wykorzystania w ramach projektu</a:t>
            </a:r>
            <a:r>
              <a:rPr lang="pl-PL" sz="1600" dirty="0">
                <a:solidFill>
                  <a:schemeClr val="accent4">
                    <a:lumMod val="75000"/>
                  </a:schemeClr>
                </a:solidFill>
                <a:latin typeface="Open Sans"/>
                <a:ea typeface="Open Sans"/>
                <a:cs typeface="Open Sans"/>
              </a:rPr>
              <a:t> (zapis w nowej formie, zasad obowiązująca).</a:t>
            </a:r>
            <a:endParaRPr lang="pl-PL" sz="1600" dirty="0">
              <a:solidFill>
                <a:schemeClr val="accent4">
                  <a:lumMod val="75000"/>
                </a:schemeClr>
              </a:solidFill>
            </a:endParaRPr>
          </a:p>
          <a:p>
            <a:pPr marL="228600" indent="-228600" algn="just">
              <a:lnSpc>
                <a:spcPct val="150000"/>
              </a:lnSpc>
              <a:buFont typeface="Wingdings"/>
              <a:buChar char="Ø"/>
            </a:pPr>
            <a:r>
              <a:rPr lang="pl-PL" sz="1600" dirty="0">
                <a:latin typeface="Open Sans"/>
                <a:ea typeface="Open Sans"/>
                <a:cs typeface="Open Sans"/>
              </a:rPr>
              <a:t>Za kwalifikowalne mogą być uznane zaliczki wypłacone przez beneficjenta zgodnie </a:t>
            </a:r>
            <a:br>
              <a:rPr lang="pl-PL" sz="1600" dirty="0">
                <a:latin typeface="Open Sans"/>
                <a:ea typeface="Open Sans"/>
                <a:cs typeface="Open Sans"/>
              </a:rPr>
            </a:br>
            <a:r>
              <a:rPr lang="pl-PL" sz="1600" dirty="0">
                <a:latin typeface="Open Sans"/>
                <a:ea typeface="Open Sans"/>
                <a:cs typeface="Open Sans"/>
              </a:rPr>
              <a:t>z postanowieniami umowy. Jeśli element objęty zaliczką nie jest w ramach tego projektu kwalifikowalny lub nie zostanie zrealizowany lub dostarczony w okresie kwalifikowalności projektu, zaliczka przestaje być wydatkiem kwalifikowalnym </a:t>
            </a:r>
            <a:r>
              <a:rPr lang="pl-PL" sz="1600" dirty="0">
                <a:solidFill>
                  <a:schemeClr val="accent4">
                    <a:lumMod val="75000"/>
                  </a:schemeClr>
                </a:solidFill>
                <a:latin typeface="Open Sans"/>
                <a:ea typeface="Open Sans"/>
                <a:cs typeface="Open Sans"/>
              </a:rPr>
              <a:t>(zapis w nowej formie, zasada obowiązująca).</a:t>
            </a:r>
          </a:p>
          <a:p>
            <a:pPr marL="342900" indent="-342900" algn="just">
              <a:lnSpc>
                <a:spcPct val="150000"/>
              </a:lnSpc>
              <a:buAutoNum type="arabicPeriod"/>
            </a:pPr>
            <a:endParaRPr lang="pl-PL" sz="1600" dirty="0"/>
          </a:p>
          <a:p>
            <a:pPr marL="0" indent="0" algn="just">
              <a:buNone/>
            </a:pPr>
            <a:endParaRPr lang="pl-PL" sz="1600" dirty="0"/>
          </a:p>
          <a:p>
            <a:pPr marL="228600" indent="-228600" algn="just">
              <a:buFont typeface="Wingdings"/>
              <a:buChar char="Ø"/>
            </a:pPr>
            <a:endParaRPr lang="pl-PL" sz="1600" dirty="0"/>
          </a:p>
          <a:p>
            <a:pPr marL="228600" indent="-228600" algn="just">
              <a:buFont typeface="Wingdings"/>
              <a:buChar char="Ø"/>
            </a:pPr>
            <a:endParaRPr lang="pl-PL" sz="1600" dirty="0">
              <a:latin typeface="Open Sans"/>
              <a:ea typeface="Open Sans"/>
              <a:cs typeface="Open Sans"/>
            </a:endParaRPr>
          </a:p>
          <a:p>
            <a:pPr marL="0" indent="0" algn="just">
              <a:lnSpc>
                <a:spcPct val="150000"/>
              </a:lnSpc>
              <a:buNone/>
            </a:pPr>
            <a:endParaRPr lang="pl-PL" sz="1800" i="1" dirty="0">
              <a:latin typeface="Open Sans"/>
              <a:ea typeface="Open Sans"/>
              <a:cs typeface="Open Sans"/>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35386347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7" y="452113"/>
            <a:ext cx="9852025" cy="979488"/>
          </a:xfrm>
        </p:spPr>
        <p:txBody>
          <a:bodyPr>
            <a:noAutofit/>
          </a:bodyPr>
          <a:lstStyle/>
          <a:p>
            <a:pPr algn="ctr">
              <a:lnSpc>
                <a:spcPct val="100000"/>
              </a:lnSpc>
            </a:pPr>
            <a:r>
              <a:rPr lang="pl-PL" sz="2000" dirty="0">
                <a:latin typeface="Open Sans"/>
                <a:ea typeface="Open Sans"/>
                <a:cs typeface="Open Sans"/>
              </a:rPr>
              <a:t>Zasady kwalifikowalności </a:t>
            </a:r>
            <a:r>
              <a:rPr lang="pl-PL" sz="2000" dirty="0" err="1">
                <a:latin typeface="Open Sans"/>
                <a:ea typeface="Open Sans"/>
                <a:cs typeface="Open Sans"/>
              </a:rPr>
              <a:t>wperspektywie</a:t>
            </a:r>
            <a:r>
              <a:rPr lang="pl-PL" sz="2000" dirty="0">
                <a:latin typeface="Open Sans"/>
                <a:ea typeface="Open Sans"/>
                <a:cs typeface="Open Sans"/>
              </a:rPr>
              <a:t> finansowej 2021-2027</a:t>
            </a: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636" y="1325165"/>
            <a:ext cx="9733714" cy="4406421"/>
          </a:xfrm>
        </p:spPr>
        <p:txBody>
          <a:bodyPr vert="horz" lIns="0" tIns="0" rIns="0" bIns="0" rtlCol="0" anchor="t">
            <a:normAutofit/>
          </a:bodyPr>
          <a:lstStyle/>
          <a:p>
            <a:pPr marL="0" indent="0" algn="just">
              <a:lnSpc>
                <a:spcPct val="150000"/>
              </a:lnSpc>
              <a:buNone/>
            </a:pPr>
            <a:r>
              <a:rPr lang="pl-PL" sz="1800" b="1" dirty="0">
                <a:solidFill>
                  <a:schemeClr val="accent4">
                    <a:lumMod val="75000"/>
                  </a:schemeClr>
                </a:solidFill>
                <a:latin typeface="Open Sans"/>
                <a:ea typeface="Open Sans"/>
                <a:cs typeface="Open Sans"/>
              </a:rPr>
              <a:t>Zasada faktycznego poniesionego kosztu</a:t>
            </a:r>
            <a:endParaRPr lang="pl-PL" b="1" dirty="0">
              <a:solidFill>
                <a:schemeClr val="accent4">
                  <a:lumMod val="75000"/>
                </a:schemeClr>
              </a:solidFill>
            </a:endParaRPr>
          </a:p>
          <a:p>
            <a:pPr marL="228600" indent="-228600" algn="just">
              <a:lnSpc>
                <a:spcPct val="150000"/>
              </a:lnSpc>
              <a:buFont typeface="Wingdings"/>
              <a:buChar char="Ø"/>
            </a:pPr>
            <a:r>
              <a:rPr lang="pl-PL" sz="1600" dirty="0">
                <a:latin typeface="Open Sans"/>
                <a:ea typeface="Open Sans"/>
                <a:cs typeface="Open Sans"/>
              </a:rPr>
              <a:t>Co do zasady, za kwalifikowalne uznawane są wydatki ponoszone przez beneficjenta na rzecz wykonawcy. Wydatki ponoszone przez beneficjenta na rzecz innych podmiotów uczestniczących w realizacji tej umowy, w tym podwykonawców, mogą zostać uznane za kwalifikowalne w następujących przypadkach </a:t>
            </a:r>
            <a:r>
              <a:rPr lang="pl-PL" sz="1600" dirty="0">
                <a:solidFill>
                  <a:schemeClr val="accent4">
                    <a:lumMod val="75000"/>
                  </a:schemeClr>
                </a:solidFill>
                <a:latin typeface="Open Sans"/>
                <a:ea typeface="Open Sans"/>
                <a:cs typeface="Open Sans"/>
              </a:rPr>
              <a:t>(zapis w nowej formie, zasad obowiązująca):</a:t>
            </a:r>
            <a:endParaRPr lang="pl-PL" sz="1600">
              <a:solidFill>
                <a:schemeClr val="accent4">
                  <a:lumMod val="75000"/>
                </a:schemeClr>
              </a:solidFill>
            </a:endParaRPr>
          </a:p>
          <a:p>
            <a:pPr marL="685800" lvl="1" indent="-228600" algn="just">
              <a:lnSpc>
                <a:spcPct val="150000"/>
              </a:lnSpc>
              <a:buFont typeface="Courier New"/>
              <a:buChar char="o"/>
            </a:pPr>
            <a:r>
              <a:rPr lang="pl-PL" sz="1600" dirty="0">
                <a:latin typeface="Open Sans"/>
                <a:ea typeface="Open Sans"/>
                <a:cs typeface="Open Sans"/>
              </a:rPr>
              <a:t>w przypadku dokonania przez wykonawcę cesji wierzytelności,</a:t>
            </a:r>
            <a:endParaRPr lang="pl-PL" sz="1600"/>
          </a:p>
          <a:p>
            <a:pPr marL="685800" lvl="1" indent="-228600" algn="just">
              <a:lnSpc>
                <a:spcPct val="150000"/>
              </a:lnSpc>
              <a:buFont typeface="Courier New"/>
              <a:buChar char="o"/>
            </a:pPr>
            <a:r>
              <a:rPr lang="pl-PL" sz="1600" dirty="0">
                <a:latin typeface="Open Sans"/>
                <a:ea typeface="Open Sans"/>
                <a:cs typeface="Open Sans"/>
              </a:rPr>
              <a:t>przypadku, gdy beneficjent dokonuje płatności bezpośrednio na rzecz podwykonawcy,</a:t>
            </a:r>
            <a:endParaRPr lang="pl-PL" sz="1600"/>
          </a:p>
          <a:p>
            <a:pPr marL="228600" indent="-228600" algn="just">
              <a:lnSpc>
                <a:spcPct val="150000"/>
              </a:lnSpc>
              <a:buFont typeface="Wingdings"/>
              <a:buChar char="Ø"/>
            </a:pPr>
            <a:r>
              <a:rPr lang="pl-PL" sz="1600" dirty="0">
                <a:latin typeface="Open Sans"/>
                <a:ea typeface="Open Sans"/>
                <a:cs typeface="Open Sans"/>
              </a:rPr>
              <a:t>Dowodem poniesienia wydatku jest zapłacona faktura, inny dokument księgowy o równoważnej wartości dowodowej wraz odpowiednim dokumentem potwierdzającym dokonanie płatności (o ile dotyczy) </a:t>
            </a:r>
            <a:r>
              <a:rPr lang="pl-PL" sz="1600" dirty="0">
                <a:solidFill>
                  <a:schemeClr val="accent4">
                    <a:lumMod val="75000"/>
                  </a:schemeClr>
                </a:solidFill>
                <a:latin typeface="Open Sans"/>
                <a:ea typeface="Open Sans"/>
                <a:cs typeface="Open Sans"/>
              </a:rPr>
              <a:t>(zapis w nowej formie, zasada obowiązująca).</a:t>
            </a:r>
            <a:endParaRPr lang="pl-PL" sz="1600">
              <a:solidFill>
                <a:schemeClr val="accent4">
                  <a:lumMod val="75000"/>
                </a:schemeClr>
              </a:solidFill>
              <a:latin typeface="Open Sans"/>
              <a:ea typeface="Open Sans"/>
              <a:cs typeface="Open Sans"/>
            </a:endParaRPr>
          </a:p>
          <a:p>
            <a:pPr marL="0" indent="0" algn="just">
              <a:buNone/>
            </a:pPr>
            <a:endParaRPr lang="pl-PL" sz="1600" dirty="0"/>
          </a:p>
          <a:p>
            <a:pPr marL="228600" indent="-228600" algn="just">
              <a:buFont typeface="Wingdings"/>
              <a:buChar char="Ø"/>
            </a:pPr>
            <a:endParaRPr lang="pl-PL" sz="1600" dirty="0"/>
          </a:p>
          <a:p>
            <a:pPr marL="0" indent="0" algn="just">
              <a:buNone/>
            </a:pPr>
            <a:endParaRPr lang="pl-PL" sz="1600" dirty="0"/>
          </a:p>
          <a:p>
            <a:pPr marL="228600" indent="-228600" algn="just">
              <a:buFont typeface="Wingdings"/>
              <a:buChar char="Ø"/>
            </a:pPr>
            <a:endParaRPr lang="pl-PL" sz="1600"/>
          </a:p>
          <a:p>
            <a:pPr marL="228600" indent="-228600" algn="just">
              <a:buFont typeface="Wingdings"/>
              <a:buChar char="Ø"/>
            </a:pPr>
            <a:endParaRPr lang="pl-PL" sz="1600" dirty="0">
              <a:latin typeface="Open Sans"/>
              <a:ea typeface="Open Sans"/>
              <a:cs typeface="Open Sans"/>
            </a:endParaRPr>
          </a:p>
          <a:p>
            <a:pPr marL="0" indent="0" algn="just">
              <a:lnSpc>
                <a:spcPct val="150000"/>
              </a:lnSpc>
              <a:buNone/>
            </a:pPr>
            <a:endParaRPr lang="pl-PL" sz="1800" i="1" dirty="0">
              <a:latin typeface="Open Sans"/>
              <a:ea typeface="Open Sans"/>
              <a:cs typeface="Open Sans"/>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18201325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7" y="452113"/>
            <a:ext cx="9852025" cy="979488"/>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636" y="1325165"/>
            <a:ext cx="9733714" cy="4406421"/>
          </a:xfrm>
        </p:spPr>
        <p:txBody>
          <a:bodyPr vert="horz" lIns="0" tIns="0" rIns="0" bIns="0" rtlCol="0" anchor="t">
            <a:normAutofit fontScale="92500" lnSpcReduction="20000"/>
          </a:bodyPr>
          <a:lstStyle/>
          <a:p>
            <a:pPr marL="0" indent="0" algn="just">
              <a:lnSpc>
                <a:spcPct val="160000"/>
              </a:lnSpc>
              <a:buNone/>
            </a:pPr>
            <a:r>
              <a:rPr lang="pl-PL" sz="1800" b="1" dirty="0">
                <a:solidFill>
                  <a:schemeClr val="accent4">
                    <a:lumMod val="75000"/>
                  </a:schemeClr>
                </a:solidFill>
                <a:latin typeface="Open Sans"/>
                <a:ea typeface="Open Sans"/>
                <a:cs typeface="Open Sans"/>
              </a:rPr>
              <a:t>Zasada faktycznego poniesionego kosztu</a:t>
            </a:r>
            <a:endParaRPr lang="pl-PL" b="1" dirty="0">
              <a:solidFill>
                <a:schemeClr val="accent4">
                  <a:lumMod val="75000"/>
                </a:schemeClr>
              </a:solidFill>
            </a:endParaRPr>
          </a:p>
          <a:p>
            <a:pPr marL="228600" indent="-228600" algn="just">
              <a:lnSpc>
                <a:spcPct val="160000"/>
              </a:lnSpc>
              <a:buFont typeface="Wingdings"/>
              <a:buChar char="Ø"/>
            </a:pPr>
            <a:r>
              <a:rPr lang="pl-PL" sz="1600" dirty="0">
                <a:latin typeface="Open Sans"/>
                <a:ea typeface="Open Sans"/>
                <a:cs typeface="Open Sans"/>
              </a:rPr>
              <a:t>Za datę poniesienia wydatku przyjmuje się: </a:t>
            </a:r>
            <a:r>
              <a:rPr lang="pl-PL" sz="1600" dirty="0">
                <a:solidFill>
                  <a:schemeClr val="accent4">
                    <a:lumMod val="75000"/>
                  </a:schemeClr>
                </a:solidFill>
                <a:latin typeface="Open Sans"/>
                <a:ea typeface="Open Sans"/>
                <a:cs typeface="Open Sans"/>
              </a:rPr>
              <a:t>(zapis w nowej formie, zasad obowiązująca):</a:t>
            </a:r>
            <a:endParaRPr lang="pl-PL" sz="1600">
              <a:solidFill>
                <a:schemeClr val="accent4">
                  <a:lumMod val="75000"/>
                </a:schemeClr>
              </a:solidFill>
            </a:endParaRPr>
          </a:p>
          <a:p>
            <a:pPr marL="685800" lvl="1" indent="-228600" algn="just">
              <a:lnSpc>
                <a:spcPct val="160000"/>
              </a:lnSpc>
              <a:buFont typeface="Courier New"/>
              <a:buChar char="o"/>
            </a:pPr>
            <a:r>
              <a:rPr lang="pl-PL" sz="1600" dirty="0">
                <a:latin typeface="Open Sans"/>
                <a:ea typeface="Open Sans"/>
                <a:cs typeface="Open Sans"/>
              </a:rPr>
              <a:t>w przypadku wydatków pieniężnych:</a:t>
            </a:r>
            <a:endParaRPr lang="pl-PL" sz="1600"/>
          </a:p>
          <a:p>
            <a:pPr marL="685800" lvl="1" indent="-228600" algn="just">
              <a:lnSpc>
                <a:spcPct val="160000"/>
              </a:lnSpc>
              <a:buFont typeface="Courier New"/>
              <a:buChar char="o"/>
            </a:pPr>
            <a:r>
              <a:rPr lang="pl-PL" sz="1600" dirty="0">
                <a:latin typeface="Open Sans"/>
                <a:ea typeface="Open Sans"/>
                <a:cs typeface="Open Sans"/>
              </a:rPr>
              <a:t>dokonanych przelewem lub obciążeniową kartą płatniczą – datę obciążenia rachunku płatniczego, tj. datę księgowania operacji,</a:t>
            </a:r>
            <a:endParaRPr lang="pl-PL" sz="1600"/>
          </a:p>
          <a:p>
            <a:pPr marL="685800" lvl="1" indent="-228600" algn="just">
              <a:lnSpc>
                <a:spcPct val="160000"/>
              </a:lnSpc>
              <a:buFont typeface="Courier New"/>
              <a:buChar char="o"/>
            </a:pPr>
            <a:r>
              <a:rPr lang="pl-PL" sz="1600" dirty="0">
                <a:latin typeface="Open Sans"/>
                <a:ea typeface="Open Sans"/>
                <a:cs typeface="Open Sans"/>
              </a:rPr>
              <a:t>dokonanych kartą kredytową lub podobnym instrumentem płatniczym o odroczonej płatności – datę transakcji skutkującej obciążeniem rachunku karty kredytowej lub podobnego instrumentu,</a:t>
            </a:r>
            <a:endParaRPr lang="pl-PL" sz="1600"/>
          </a:p>
          <a:p>
            <a:pPr marL="685800" lvl="1" indent="-228600" algn="just">
              <a:lnSpc>
                <a:spcPct val="160000"/>
              </a:lnSpc>
              <a:buFont typeface="Courier New"/>
              <a:buChar char="o"/>
            </a:pPr>
            <a:r>
              <a:rPr lang="pl-PL" sz="1600" dirty="0">
                <a:latin typeface="Open Sans"/>
                <a:ea typeface="Open Sans"/>
                <a:cs typeface="Open Sans"/>
              </a:rPr>
              <a:t>dokonanych gotówką – datę faktycznego dokonania płatności,</a:t>
            </a:r>
            <a:endParaRPr lang="pl-PL"/>
          </a:p>
          <a:p>
            <a:pPr marL="685800" lvl="1" indent="-228600" algn="just">
              <a:lnSpc>
                <a:spcPct val="160000"/>
              </a:lnSpc>
              <a:buFont typeface="Courier New"/>
              <a:buChar char="o"/>
            </a:pPr>
            <a:r>
              <a:rPr lang="pl-PL" sz="1600" dirty="0">
                <a:latin typeface="Open Sans"/>
                <a:ea typeface="Open Sans"/>
                <a:cs typeface="Open Sans"/>
              </a:rPr>
              <a:t>w przypadku wkładu niepieniężnego – datę faktycznego wniesienia wkładu(np. datę pierwszego wykorzystania środka trwałego na rzecz projektu lub wykonania nieodpłatnej pracy przez wolontariusza) lub inną datę wskazaną przez beneficjenta i zaakceptowaną przez właściwą instytucję będącą stroną umowy,</a:t>
            </a:r>
            <a:endParaRPr lang="pl-PL" sz="1600"/>
          </a:p>
          <a:p>
            <a:pPr marL="228600" indent="-228600" algn="just">
              <a:buFont typeface="Wingdings"/>
              <a:buChar char="•"/>
            </a:pPr>
            <a:endParaRPr lang="pl-PL" sz="1600" dirty="0"/>
          </a:p>
          <a:p>
            <a:pPr marL="0" indent="0" algn="just">
              <a:buNone/>
            </a:pPr>
            <a:endParaRPr lang="pl-PL" sz="1600" dirty="0"/>
          </a:p>
          <a:p>
            <a:pPr marL="228600" indent="-228600" algn="just">
              <a:buFont typeface="Wingdings"/>
              <a:buChar char="Ø"/>
            </a:pPr>
            <a:endParaRPr lang="pl-PL" sz="1600" dirty="0"/>
          </a:p>
          <a:p>
            <a:pPr marL="0" indent="0" algn="just">
              <a:buNone/>
            </a:pPr>
            <a:endParaRPr lang="pl-PL" sz="1600" dirty="0"/>
          </a:p>
          <a:p>
            <a:pPr marL="228600" indent="-228600" algn="just">
              <a:buFont typeface="Wingdings"/>
              <a:buChar char="Ø"/>
            </a:pPr>
            <a:endParaRPr lang="pl-PL" sz="1600"/>
          </a:p>
          <a:p>
            <a:pPr marL="228600" indent="-228600" algn="just">
              <a:buFont typeface="Wingdings"/>
              <a:buChar char="Ø"/>
            </a:pPr>
            <a:endParaRPr lang="pl-PL" sz="1600" dirty="0">
              <a:latin typeface="Open Sans"/>
              <a:ea typeface="Open Sans"/>
              <a:cs typeface="Open Sans"/>
            </a:endParaRPr>
          </a:p>
          <a:p>
            <a:pPr marL="0" indent="0" algn="just">
              <a:lnSpc>
                <a:spcPct val="150000"/>
              </a:lnSpc>
              <a:buNone/>
            </a:pPr>
            <a:endParaRPr lang="pl-PL" sz="1800" i="1" dirty="0">
              <a:latin typeface="Open Sans"/>
              <a:ea typeface="Open Sans"/>
              <a:cs typeface="Open Sans"/>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2799393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563194"/>
            <a:ext cx="9852025" cy="979488"/>
          </a:xfrm>
        </p:spPr>
        <p:txBody>
          <a:bodyPr>
            <a:noAutofit/>
          </a:bodyPr>
          <a:lstStyle/>
          <a:p>
            <a:pPr algn="ctr">
              <a:lnSpc>
                <a:spcPts val="3265"/>
              </a:lnSpc>
            </a:pPr>
            <a:r>
              <a:rPr lang="pl-PL" sz="2000" dirty="0">
                <a:latin typeface="Open Sans"/>
                <a:ea typeface="Open Sans"/>
                <a:cs typeface="Open Sans"/>
              </a:rPr>
              <a:t>Zasady kwalifikowalności w perspektywie finansowej 2021-2027:</a:t>
            </a:r>
            <a:endParaRPr lang="pl-PL" sz="2000" b="0" dirty="0">
              <a:latin typeface="Open Sans"/>
              <a:ea typeface="Open Sans"/>
              <a:cs typeface="Open Sans"/>
            </a:endParaRPr>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923923" y="1542682"/>
            <a:ext cx="10344150" cy="3985080"/>
          </a:xfrm>
        </p:spPr>
        <p:txBody>
          <a:bodyPr vert="horz" lIns="0" tIns="0" rIns="0" bIns="0" rtlCol="0" anchor="t">
            <a:noAutofit/>
          </a:bodyPr>
          <a:lstStyle/>
          <a:p>
            <a:pPr marL="0" indent="0" algn="just">
              <a:lnSpc>
                <a:spcPct val="150000"/>
              </a:lnSpc>
              <a:buNone/>
            </a:pPr>
            <a:r>
              <a:rPr lang="pl-PL" sz="1800" dirty="0">
                <a:latin typeface="Open Sans"/>
                <a:ea typeface="Open Sans"/>
                <a:cs typeface="Open Sans"/>
              </a:rPr>
              <a:t>Punktem wyjścia dla oceny kwalifikowalności wydatków jest zatwierdzony wniosek </a:t>
            </a:r>
            <a:br>
              <a:rPr lang="pl-PL" sz="1800" dirty="0">
                <a:latin typeface="Open Sans"/>
                <a:ea typeface="Open Sans"/>
                <a:cs typeface="Open Sans"/>
              </a:rPr>
            </a:br>
            <a:r>
              <a:rPr lang="pl-PL" sz="1800" dirty="0">
                <a:latin typeface="Open Sans"/>
                <a:ea typeface="Open Sans"/>
                <a:cs typeface="Open Sans"/>
              </a:rPr>
              <a:t>o dofinansowanie projektu. Zatwierdzenie projektu do dofinansowania i podpisania </a:t>
            </a:r>
            <a:br>
              <a:rPr lang="pl-PL" sz="1800" dirty="0">
                <a:latin typeface="Open Sans"/>
                <a:ea typeface="Open Sans"/>
                <a:cs typeface="Open Sans"/>
              </a:rPr>
            </a:br>
            <a:r>
              <a:rPr lang="pl-PL" sz="1800" dirty="0">
                <a:latin typeface="Open Sans"/>
                <a:ea typeface="Open Sans"/>
                <a:cs typeface="Open Sans"/>
              </a:rPr>
              <a:t>z beneficjentem umowy o dofinasowanie projektu </a:t>
            </a:r>
            <a:r>
              <a:rPr lang="pl-PL" sz="1800" b="1" dirty="0">
                <a:solidFill>
                  <a:schemeClr val="accent4">
                    <a:lumMod val="75000"/>
                  </a:schemeClr>
                </a:solidFill>
                <a:latin typeface="Open Sans"/>
                <a:ea typeface="Open Sans"/>
                <a:cs typeface="Open Sans"/>
              </a:rPr>
              <a:t>nie oznacza jednak, że wszystkie wydatki, które beneficjent przedstawił we wniosku o płatność w trakcie realizacji projektu, zostaną poświadczone, zrefundowane lub rozliczone.</a:t>
            </a:r>
            <a:r>
              <a:rPr lang="pl-PL" sz="1800" b="1" dirty="0">
                <a:latin typeface="Open Sans"/>
                <a:ea typeface="Open Sans"/>
                <a:cs typeface="Open Sans"/>
              </a:rPr>
              <a:t> </a:t>
            </a:r>
            <a:r>
              <a:rPr lang="pl-PL" sz="1800" dirty="0">
                <a:latin typeface="Open Sans"/>
                <a:ea typeface="Open Sans"/>
                <a:cs typeface="Open Sans"/>
              </a:rPr>
              <a:t>Ocena kwalifikowalności poniesionych wydatków jest prowadzona także po zakończeniu realizacji projektu w zakresie obowiązków nałożonych na beneficjenta umową o dofinansowanie projektu oraz wynikających z przepisów prawa</a:t>
            </a:r>
            <a:r>
              <a:rPr lang="pl-PL" sz="1800" dirty="0">
                <a:solidFill>
                  <a:srgbClr val="0070C0"/>
                </a:solidFill>
                <a:latin typeface="Open Sans"/>
                <a:ea typeface="Open Sans"/>
                <a:cs typeface="Open Sans"/>
              </a:rPr>
              <a:t> (zapis bez zmian).</a:t>
            </a:r>
            <a:r>
              <a:rPr lang="pl-PL" sz="1800" b="1" dirty="0">
                <a:solidFill>
                  <a:srgbClr val="0070C0"/>
                </a:solidFill>
                <a:latin typeface="Open Sans"/>
                <a:ea typeface="Open Sans"/>
                <a:cs typeface="Open Sans"/>
              </a:rPr>
              <a:t> </a:t>
            </a:r>
            <a:endParaRPr lang="pl-PL" sz="1800" b="1" dirty="0">
              <a:solidFill>
                <a:srgbClr val="0070C0"/>
              </a:solidFill>
              <a:ea typeface="Open Sans"/>
              <a:cs typeface="Open Sans"/>
            </a:endParaRPr>
          </a:p>
          <a:p>
            <a:pPr marL="0" indent="0" algn="just">
              <a:lnSpc>
                <a:spcPct val="150000"/>
              </a:lnSpc>
              <a:buNone/>
            </a:pPr>
            <a:endParaRPr lang="pl-PL" sz="1800" dirty="0"/>
          </a:p>
          <a:p>
            <a:pPr marL="0" indent="0">
              <a:buNone/>
            </a:pPr>
            <a:endParaRPr lang="pl-PL" sz="1800" dirty="0">
              <a:latin typeface="+mn-lt"/>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6197154"/>
            <a:ext cx="5465075" cy="359665"/>
          </a:xfrm>
          <a:prstGeom prst="rect">
            <a:avLst/>
          </a:prstGeom>
        </p:spPr>
      </p:pic>
    </p:spTree>
    <p:extLst>
      <p:ext uri="{BB962C8B-B14F-4D97-AF65-F5344CB8AC3E}">
        <p14:creationId xmlns:p14="http://schemas.microsoft.com/office/powerpoint/2010/main" val="38934679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7" y="452113"/>
            <a:ext cx="9852025" cy="979488"/>
          </a:xfrm>
        </p:spPr>
        <p:txBody>
          <a:bodyPr>
            <a:noAutofit/>
          </a:bodyPr>
          <a:lstStyle/>
          <a:p>
            <a:pPr algn="ctr">
              <a:lnSpc>
                <a:spcPct val="100000"/>
              </a:lnSpc>
            </a:pPr>
            <a:r>
              <a:rPr lang="pl-PL" sz="2000" dirty="0">
                <a:latin typeface="Open Sans"/>
                <a:ea typeface="Open Sans"/>
                <a:cs typeface="Open Sans"/>
              </a:rPr>
              <a:t>Zasady kwalifikowalności </a:t>
            </a:r>
            <a:r>
              <a:rPr lang="pl-PL" sz="2000" dirty="0" err="1">
                <a:latin typeface="Open Sans"/>
                <a:ea typeface="Open Sans"/>
                <a:cs typeface="Open Sans"/>
              </a:rPr>
              <a:t>wperspektywie</a:t>
            </a:r>
            <a:r>
              <a:rPr lang="pl-PL" sz="2000" dirty="0">
                <a:latin typeface="Open Sans"/>
                <a:ea typeface="Open Sans"/>
                <a:cs typeface="Open Sans"/>
              </a:rPr>
              <a:t> finansowej 2021-2027</a:t>
            </a: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636" y="1325165"/>
            <a:ext cx="9733714" cy="4406421"/>
          </a:xfrm>
        </p:spPr>
        <p:txBody>
          <a:bodyPr vert="horz" lIns="0" tIns="0" rIns="0" bIns="0" rtlCol="0" anchor="t">
            <a:normAutofit/>
          </a:bodyPr>
          <a:lstStyle/>
          <a:p>
            <a:pPr marL="0" indent="0" algn="just">
              <a:lnSpc>
                <a:spcPct val="150000"/>
              </a:lnSpc>
              <a:buNone/>
            </a:pPr>
            <a:r>
              <a:rPr lang="pl-PL" sz="1800" b="1" dirty="0">
                <a:solidFill>
                  <a:schemeClr val="accent4">
                    <a:lumMod val="75000"/>
                  </a:schemeClr>
                </a:solidFill>
                <a:latin typeface="Open Sans"/>
                <a:ea typeface="Open Sans"/>
                <a:cs typeface="Open Sans"/>
              </a:rPr>
              <a:t>Zasada faktycznego poniesionego kosztu</a:t>
            </a:r>
            <a:endParaRPr lang="pl-PL" b="1" dirty="0">
              <a:solidFill>
                <a:schemeClr val="accent4">
                  <a:lumMod val="75000"/>
                </a:schemeClr>
              </a:solidFill>
            </a:endParaRPr>
          </a:p>
          <a:p>
            <a:pPr marL="228600" indent="-228600" algn="just">
              <a:lnSpc>
                <a:spcPct val="150000"/>
              </a:lnSpc>
              <a:buFont typeface="Wingdings"/>
              <a:buChar char="Ø"/>
            </a:pPr>
            <a:r>
              <a:rPr lang="pl-PL" sz="1600" dirty="0">
                <a:latin typeface="Open Sans"/>
                <a:ea typeface="Open Sans"/>
                <a:cs typeface="Open Sans"/>
              </a:rPr>
              <a:t>Za datę poniesienia wydatku przyjmuje się:</a:t>
            </a:r>
            <a:r>
              <a:rPr lang="pl-PL" sz="1600" dirty="0">
                <a:solidFill>
                  <a:schemeClr val="accent4">
                    <a:lumMod val="75000"/>
                  </a:schemeClr>
                </a:solidFill>
                <a:latin typeface="Open Sans"/>
                <a:ea typeface="Open Sans"/>
                <a:cs typeface="Open Sans"/>
              </a:rPr>
              <a:t> (zapis w nowej formie, zasad obowiązująca):</a:t>
            </a:r>
            <a:endParaRPr lang="pl-PL" sz="1600">
              <a:solidFill>
                <a:schemeClr val="accent4">
                  <a:lumMod val="75000"/>
                </a:schemeClr>
              </a:solidFill>
            </a:endParaRPr>
          </a:p>
          <a:p>
            <a:pPr marL="685800" lvl="1" indent="-228600" algn="just">
              <a:lnSpc>
                <a:spcPct val="150000"/>
              </a:lnSpc>
              <a:buFont typeface="Courier New"/>
              <a:buChar char="o"/>
            </a:pPr>
            <a:r>
              <a:rPr lang="pl-PL" sz="1600" dirty="0">
                <a:latin typeface="Open Sans"/>
                <a:ea typeface="Open Sans"/>
                <a:cs typeface="Open Sans"/>
              </a:rPr>
              <a:t>w przypadku amortyzacji – datę dokonania odpisu amortyzacyjnego,</a:t>
            </a:r>
            <a:endParaRPr lang="pl-PL" sz="1600"/>
          </a:p>
          <a:p>
            <a:pPr marL="685800" lvl="1" indent="-228600" algn="just">
              <a:lnSpc>
                <a:spcPct val="150000"/>
              </a:lnSpc>
              <a:buFont typeface="Courier New"/>
              <a:buChar char="o"/>
            </a:pPr>
            <a:r>
              <a:rPr lang="pl-PL" sz="1600" dirty="0">
                <a:latin typeface="Open Sans"/>
                <a:ea typeface="Open Sans"/>
                <a:cs typeface="Open Sans"/>
              </a:rPr>
              <a:t>w przypadku potrącenia – datę potrącenia </a:t>
            </a:r>
            <a:endParaRPr lang="pl-PL" sz="1600"/>
          </a:p>
          <a:p>
            <a:pPr marL="685800" lvl="1" indent="-228600" algn="just">
              <a:lnSpc>
                <a:spcPct val="150000"/>
              </a:lnSpc>
              <a:buFont typeface="Courier New"/>
              <a:buChar char="o"/>
            </a:pPr>
            <a:r>
              <a:rPr lang="pl-PL" sz="1600" dirty="0">
                <a:latin typeface="Open Sans"/>
                <a:ea typeface="Open Sans"/>
                <a:cs typeface="Open Sans"/>
              </a:rPr>
              <a:t>w przypadku depozytu sądowego – datę faktycznego wniesienia depozytu</a:t>
            </a:r>
            <a:endParaRPr lang="pl-PL" sz="1600"/>
          </a:p>
          <a:p>
            <a:pPr marL="685800" lvl="1" indent="-228600" algn="just">
              <a:lnSpc>
                <a:spcPct val="150000"/>
              </a:lnSpc>
              <a:buFont typeface="Courier New"/>
              <a:buChar char="o"/>
            </a:pPr>
            <a:r>
              <a:rPr lang="pl-PL" sz="1600" dirty="0">
                <a:latin typeface="Open Sans"/>
                <a:ea typeface="Open Sans"/>
                <a:cs typeface="Open Sans"/>
              </a:rPr>
              <a:t> w przypadku rozliczeń na podstawie noty księgowej – datę zaksięgowania noty</a:t>
            </a:r>
            <a:endParaRPr lang="pl-PL" sz="1600"/>
          </a:p>
          <a:p>
            <a:pPr marL="0" indent="0" algn="just">
              <a:lnSpc>
                <a:spcPct val="150000"/>
              </a:lnSpc>
              <a:buNone/>
            </a:pPr>
            <a:endParaRPr lang="pl-PL" sz="1600" dirty="0"/>
          </a:p>
          <a:p>
            <a:pPr marL="0" indent="0" algn="just">
              <a:lnSpc>
                <a:spcPct val="150000"/>
              </a:lnSpc>
              <a:buNone/>
            </a:pPr>
            <a:r>
              <a:rPr lang="pl-PL" sz="1600" dirty="0">
                <a:latin typeface="Open Sans"/>
                <a:ea typeface="Open Sans"/>
                <a:cs typeface="Open Sans"/>
              </a:rPr>
              <a:t>Warunki i procedury dokumentowania wydatków, o których nie ma mowy w Wytycznych,  określa  IZ </a:t>
            </a:r>
            <a:r>
              <a:rPr lang="pl-PL" sz="1600" dirty="0">
                <a:solidFill>
                  <a:schemeClr val="accent4">
                    <a:lumMod val="75000"/>
                  </a:schemeClr>
                </a:solidFill>
                <a:latin typeface="Open Sans"/>
                <a:ea typeface="Open Sans"/>
                <a:cs typeface="Open Sans"/>
              </a:rPr>
              <a:t>(</a:t>
            </a:r>
            <a:r>
              <a:rPr lang="pl-PL" sz="1600" i="1" dirty="0">
                <a:solidFill>
                  <a:schemeClr val="accent4">
                    <a:lumMod val="75000"/>
                  </a:schemeClr>
                </a:solidFill>
                <a:latin typeface="Open Sans"/>
                <a:ea typeface="Open Sans"/>
                <a:cs typeface="Open Sans"/>
              </a:rPr>
              <a:t>zapis w nowej formie, zasada obowiązująca). </a:t>
            </a:r>
            <a:endParaRPr lang="pl-PL" sz="1600" i="1">
              <a:solidFill>
                <a:schemeClr val="accent4">
                  <a:lumMod val="75000"/>
                </a:schemeClr>
              </a:solidFill>
            </a:endParaRPr>
          </a:p>
          <a:p>
            <a:pPr marL="228600" indent="-228600" algn="just">
              <a:buFont typeface="Wingdings"/>
              <a:buChar char="•"/>
            </a:pPr>
            <a:endParaRPr lang="pl-PL" sz="1600" dirty="0"/>
          </a:p>
          <a:p>
            <a:pPr marL="0" indent="0" algn="just">
              <a:buNone/>
            </a:pPr>
            <a:endParaRPr lang="pl-PL" sz="1600" dirty="0"/>
          </a:p>
          <a:p>
            <a:pPr marL="228600" indent="-228600" algn="just">
              <a:buFont typeface="Wingdings"/>
              <a:buChar char="Ø"/>
            </a:pPr>
            <a:endParaRPr lang="pl-PL" sz="1600" dirty="0"/>
          </a:p>
          <a:p>
            <a:pPr marL="0" indent="0" algn="just">
              <a:buNone/>
            </a:pPr>
            <a:endParaRPr lang="pl-PL" sz="1600" dirty="0"/>
          </a:p>
          <a:p>
            <a:pPr marL="228600" indent="-228600" algn="just">
              <a:buFont typeface="Wingdings"/>
              <a:buChar char="Ø"/>
            </a:pPr>
            <a:endParaRPr lang="pl-PL" sz="1600"/>
          </a:p>
          <a:p>
            <a:pPr marL="228600" indent="-228600" algn="just">
              <a:buFont typeface="Wingdings"/>
              <a:buChar char="Ø"/>
            </a:pPr>
            <a:endParaRPr lang="pl-PL" sz="1600" dirty="0">
              <a:latin typeface="Open Sans"/>
              <a:ea typeface="Open Sans"/>
              <a:cs typeface="Open Sans"/>
            </a:endParaRPr>
          </a:p>
          <a:p>
            <a:pPr marL="0" indent="0" algn="just">
              <a:lnSpc>
                <a:spcPct val="150000"/>
              </a:lnSpc>
              <a:buNone/>
            </a:pPr>
            <a:endParaRPr lang="pl-PL" sz="1800" i="1" dirty="0">
              <a:latin typeface="Open Sans"/>
              <a:ea typeface="Open Sans"/>
              <a:cs typeface="Open Sans"/>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33115157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7" y="452113"/>
            <a:ext cx="9852025" cy="979488"/>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048831" y="851238"/>
            <a:ext cx="9733714" cy="4406421"/>
          </a:xfrm>
        </p:spPr>
        <p:txBody>
          <a:bodyPr vert="horz" lIns="0" tIns="0" rIns="0" bIns="0" rtlCol="0" anchor="t">
            <a:noAutofit/>
          </a:bodyPr>
          <a:lstStyle/>
          <a:p>
            <a:pPr marL="0" indent="0" algn="just">
              <a:lnSpc>
                <a:spcPct val="150000"/>
              </a:lnSpc>
              <a:buNone/>
            </a:pPr>
            <a:r>
              <a:rPr lang="pl-PL" sz="1800" b="1" dirty="0">
                <a:solidFill>
                  <a:schemeClr val="accent4">
                    <a:lumMod val="75000"/>
                  </a:schemeClr>
                </a:solidFill>
                <a:latin typeface="Open Sans"/>
                <a:ea typeface="Open Sans"/>
                <a:cs typeface="Open Sans"/>
              </a:rPr>
              <a:t>Podmioty upoważnione do ponoszenia wydatków:</a:t>
            </a:r>
          </a:p>
          <a:p>
            <a:pPr marL="285750" indent="-285750" algn="just">
              <a:lnSpc>
                <a:spcPct val="150000"/>
              </a:lnSpc>
              <a:buFont typeface="Wingdings"/>
              <a:buChar char="Ø"/>
            </a:pPr>
            <a:r>
              <a:rPr lang="pl-PL" sz="1800" dirty="0">
                <a:latin typeface="Open Sans"/>
                <a:ea typeface="Open Sans"/>
                <a:cs typeface="Open Sans"/>
              </a:rPr>
              <a:t>Dopuszczalna jest sytuacja, w której podmiot upoważniony przez beneficjenta do ponoszenia wydatków kwalifikowalnych jest właścicielem części majątku wytworzonego w związku z realizacją projektu. </a:t>
            </a:r>
            <a:r>
              <a:rPr lang="pl-PL" sz="1800" i="1" dirty="0">
                <a:solidFill>
                  <a:schemeClr val="accent4">
                    <a:lumMod val="75000"/>
                  </a:schemeClr>
                </a:solidFill>
                <a:latin typeface="Open Sans"/>
                <a:ea typeface="Open Sans"/>
                <a:cs typeface="Open Sans"/>
              </a:rPr>
              <a:t>(zapis bez zmian)</a:t>
            </a:r>
            <a:endParaRPr lang="pl-PL" sz="1800" i="1">
              <a:solidFill>
                <a:schemeClr val="accent4">
                  <a:lumMod val="75000"/>
                </a:schemeClr>
              </a:solidFill>
            </a:endParaRPr>
          </a:p>
          <a:p>
            <a:pPr marL="285750" indent="-285750" algn="just">
              <a:lnSpc>
                <a:spcPct val="150000"/>
              </a:lnSpc>
              <a:buFont typeface="Wingdings"/>
              <a:buChar char="Ø"/>
            </a:pPr>
            <a:r>
              <a:rPr lang="pl-PL" sz="1800" dirty="0">
                <a:latin typeface="Open Sans"/>
                <a:ea typeface="Open Sans"/>
                <a:cs typeface="Open Sans"/>
              </a:rPr>
              <a:t>Podmiot upoważniony musi być wskazany w umowie o dofinansowanie projektu.</a:t>
            </a:r>
            <a:r>
              <a:rPr lang="pl-PL" sz="1800" dirty="0">
                <a:solidFill>
                  <a:schemeClr val="accent4">
                    <a:lumMod val="75000"/>
                  </a:schemeClr>
                </a:solidFill>
                <a:latin typeface="Open Sans"/>
                <a:ea typeface="Open Sans"/>
                <a:cs typeface="Open Sans"/>
              </a:rPr>
              <a:t> </a:t>
            </a:r>
            <a:r>
              <a:rPr lang="pl-PL" sz="1800" i="1" dirty="0">
                <a:solidFill>
                  <a:schemeClr val="accent4">
                    <a:lumMod val="75000"/>
                  </a:schemeClr>
                </a:solidFill>
                <a:latin typeface="Open Sans"/>
                <a:ea typeface="Open Sans"/>
                <a:cs typeface="Calibri"/>
              </a:rPr>
              <a:t>(zapis bez zmian)</a:t>
            </a:r>
          </a:p>
          <a:p>
            <a:pPr marL="285750" indent="-285750" algn="just">
              <a:lnSpc>
                <a:spcPct val="150000"/>
              </a:lnSpc>
              <a:buFont typeface="Wingdings"/>
              <a:buChar char="Ø"/>
            </a:pPr>
            <a:r>
              <a:rPr lang="pl-PL" sz="1800" dirty="0">
                <a:latin typeface="Open Sans"/>
                <a:ea typeface="Open Sans"/>
                <a:cs typeface="Open Sans"/>
              </a:rPr>
              <a:t>Beneficjent, niezależnie od tego, czy sam ponosi wydatki kwalifikowalne, czy upoważni inny podmiot do ich ponoszenia, jest: </a:t>
            </a:r>
            <a:r>
              <a:rPr lang="pl-PL" sz="1800" i="1" dirty="0">
                <a:solidFill>
                  <a:schemeClr val="accent4">
                    <a:lumMod val="75000"/>
                  </a:schemeClr>
                </a:solidFill>
                <a:latin typeface="Open Sans"/>
                <a:ea typeface="Open Sans"/>
                <a:cs typeface="Calibri"/>
              </a:rPr>
              <a:t>(zapis bez zmian)</a:t>
            </a:r>
          </a:p>
          <a:p>
            <a:pPr marL="685800" lvl="1" indent="-228600" algn="just">
              <a:lnSpc>
                <a:spcPct val="150000"/>
              </a:lnSpc>
              <a:buFont typeface="Courier New"/>
              <a:buChar char="o"/>
            </a:pPr>
            <a:r>
              <a:rPr lang="pl-PL" sz="1800" dirty="0">
                <a:latin typeface="Open Sans"/>
                <a:ea typeface="Open Sans"/>
                <a:cs typeface="Open Sans"/>
              </a:rPr>
              <a:t>odpowiedzialny za prawidłową realizację projektu i za prawidłowość całości wydatków kwalifikowalnych ponoszonych w ramach projektu,</a:t>
            </a:r>
          </a:p>
          <a:p>
            <a:pPr marL="685800" lvl="1" indent="-228600" algn="just">
              <a:lnSpc>
                <a:spcPct val="150000"/>
              </a:lnSpc>
              <a:buFont typeface="Courier New"/>
              <a:buChar char="o"/>
            </a:pPr>
            <a:r>
              <a:rPr lang="pl-PL" sz="1800" dirty="0">
                <a:latin typeface="Open Sans"/>
                <a:ea typeface="Open Sans"/>
                <a:cs typeface="Open Sans"/>
              </a:rPr>
              <a:t>odpowiedzialny za zapewnienie trwałości projektu,</a:t>
            </a:r>
            <a:endParaRPr lang="pl-PL" sz="1800">
              <a:latin typeface="Open Sans"/>
              <a:ea typeface="Open Sans"/>
              <a:cs typeface="Open Sans"/>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28454257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7" y="452113"/>
            <a:ext cx="9852025" cy="979488"/>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048831" y="1009214"/>
            <a:ext cx="9733714" cy="4406421"/>
          </a:xfrm>
        </p:spPr>
        <p:txBody>
          <a:bodyPr vert="horz" lIns="0" tIns="0" rIns="0" bIns="0" rtlCol="0" anchor="t">
            <a:noAutofit/>
          </a:bodyPr>
          <a:lstStyle/>
          <a:p>
            <a:pPr marL="0" indent="0" algn="just">
              <a:lnSpc>
                <a:spcPct val="150000"/>
              </a:lnSpc>
              <a:buNone/>
            </a:pPr>
            <a:r>
              <a:rPr lang="pl-PL" sz="1800" b="1" dirty="0">
                <a:solidFill>
                  <a:schemeClr val="accent4">
                    <a:lumMod val="75000"/>
                  </a:schemeClr>
                </a:solidFill>
                <a:latin typeface="Open Sans"/>
                <a:ea typeface="Open Sans"/>
                <a:cs typeface="Open Sans"/>
              </a:rPr>
              <a:t>Podmioty upoważnione do ponoszenia wydatków:</a:t>
            </a:r>
          </a:p>
          <a:p>
            <a:pPr marL="685800" lvl="1" indent="-228600" algn="just">
              <a:lnSpc>
                <a:spcPct val="150000"/>
              </a:lnSpc>
              <a:buFont typeface="Courier New"/>
              <a:buChar char="o"/>
            </a:pPr>
            <a:r>
              <a:rPr lang="pl-PL" sz="1800" dirty="0">
                <a:latin typeface="Open Sans"/>
                <a:ea typeface="Open Sans"/>
                <a:cs typeface="Open Sans"/>
              </a:rPr>
              <a:t>podmiotem właściwym do przedstawiania wniosków o płatność oraz otrzymywania dofinansowania ze środków przeznaczonych na realizację programu.</a:t>
            </a:r>
          </a:p>
          <a:p>
            <a:pPr marL="228600" indent="-228600" algn="just">
              <a:lnSpc>
                <a:spcPct val="150000"/>
              </a:lnSpc>
              <a:buClr>
                <a:srgbClr val="003399"/>
              </a:buClr>
              <a:buFont typeface="Wingdings"/>
              <a:buChar char="Ø"/>
            </a:pPr>
            <a:r>
              <a:rPr lang="pl-PL" sz="1800" dirty="0">
                <a:latin typeface="Open Sans"/>
                <a:ea typeface="Open Sans"/>
                <a:cs typeface="Open Sans"/>
              </a:rPr>
              <a:t>Dopuszczalna jest sytuacja, aby koszty poniesione przez inny podmiot związane </a:t>
            </a:r>
            <a:br>
              <a:rPr lang="pl-PL" sz="1800" dirty="0">
                <a:latin typeface="Open Sans"/>
                <a:ea typeface="Open Sans"/>
                <a:cs typeface="Open Sans"/>
              </a:rPr>
            </a:br>
            <a:r>
              <a:rPr lang="pl-PL" sz="1800" dirty="0">
                <a:latin typeface="Open Sans"/>
                <a:ea typeface="Open Sans"/>
                <a:cs typeface="Open Sans"/>
              </a:rPr>
              <a:t>z przygotowaniem albo realizacją projektu przed podpisaniem umowy o dofinansowanie były kwalifikowalne, a jednocześnie beneficjent nie wskazał tego podmiotu jako upoważnionego do ponoszenia wydatków w przyszłości. W takim przypadku we wniosku o dofinansowanie należy wskazać ten podmiot oraz dodatkowo opisać strukturę własności majątku wytworzonego w związku z realizacją projektu oraz sposób zapewnienia trwałości projektu. </a:t>
            </a:r>
            <a:r>
              <a:rPr lang="pl-PL" sz="1800" i="1" dirty="0">
                <a:solidFill>
                  <a:schemeClr val="accent4">
                    <a:lumMod val="75000"/>
                  </a:schemeClr>
                </a:solidFill>
                <a:latin typeface="Open Sans"/>
                <a:ea typeface="Open Sans"/>
                <a:cs typeface="Open Sans"/>
              </a:rPr>
              <a:t>(zapis bez zmian)</a:t>
            </a: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23714764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B246389-183C-3480-9ED9-CF4F4A7C53C3}"/>
              </a:ext>
              <a:ext uri="{C183D7F6-B498-43B3-948B-1728B52AA6E4}">
                <adec:decorative xmlns:adec="http://schemas.microsoft.com/office/drawing/2017/decorative" val="1"/>
              </a:ext>
            </a:extLst>
          </p:cNvPr>
          <p:cNvSpPr>
            <a:spLocks noGrp="1"/>
          </p:cNvSpPr>
          <p:nvPr>
            <p:ph type="title"/>
          </p:nvPr>
        </p:nvSpPr>
        <p:spPr>
          <a:xfrm>
            <a:off x="1001470" y="-1227276"/>
            <a:ext cx="9852728" cy="979757"/>
          </a:xfrm>
        </p:spPr>
        <p:txBody>
          <a:bodyPr/>
          <a:lstStyle/>
          <a:p>
            <a:r>
              <a:rPr lang="pl-PL" dirty="0"/>
              <a:t>METODYKA KRYTERIÓW </a:t>
            </a:r>
          </a:p>
        </p:txBody>
      </p:sp>
      <p:sp>
        <p:nvSpPr>
          <p:cNvPr id="7" name="Tytuł 6">
            <a:extLst>
              <a:ext uri="{FF2B5EF4-FFF2-40B4-BE49-F238E27FC236}">
                <a16:creationId xmlns:a16="http://schemas.microsoft.com/office/drawing/2014/main" id="{309EE228-CAF8-695B-E0BA-661EA178F72F}"/>
              </a:ext>
              <a:ext uri="{C183D7F6-B498-43B3-948B-1728B52AA6E4}">
                <adec:decorative xmlns:adec="http://schemas.microsoft.com/office/drawing/2017/decorative" val="0"/>
              </a:ext>
            </a:extLst>
          </p:cNvPr>
          <p:cNvSpPr txBox="1">
            <a:spLocks/>
          </p:cNvSpPr>
          <p:nvPr/>
        </p:nvSpPr>
        <p:spPr>
          <a:xfrm>
            <a:off x="1001470" y="417156"/>
            <a:ext cx="10189057" cy="422197"/>
          </a:xfrm>
          <a:prstGeom prst="rect">
            <a:avLst/>
          </a:prstGeom>
        </p:spPr>
        <p:txBody>
          <a:bodyPr vert="horz" lIns="0" tIns="0" rIns="0" bIns="0" rtlCol="0" anchor="t" anchorCtr="0">
            <a:noAutofit/>
          </a:bodyPr>
          <a:lstStyle>
            <a:lvl1pPr algn="l" defTabSz="914406" rtl="0" eaLnBrk="1" latinLnBrk="0" hangingPunct="1">
              <a:lnSpc>
                <a:spcPts val="3266"/>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algn="ctr">
              <a:lnSpc>
                <a:spcPct val="100000"/>
              </a:lnSpc>
            </a:pPr>
            <a:r>
              <a:rPr lang="pl-PL" sz="2000" dirty="0">
                <a:latin typeface="Open Sans"/>
                <a:ea typeface="Open Sans"/>
                <a:cs typeface="Open Sans"/>
              </a:rPr>
              <a:t>Zasady kwalifikowalności w perspektywie finansowej 2021-2027</a:t>
            </a: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 uri="{C183D7F6-B498-43B3-948B-1728B52AA6E4}">
                <adec:decorative xmlns:adec="http://schemas.microsoft.com/office/drawing/2017/decorative" val="0"/>
              </a:ext>
            </a:extLst>
          </p:cNvPr>
          <p:cNvSpPr>
            <a:spLocks noGrp="1"/>
          </p:cNvSpPr>
          <p:nvPr>
            <p:ph idx="1"/>
          </p:nvPr>
        </p:nvSpPr>
        <p:spPr>
          <a:xfrm>
            <a:off x="1108337" y="1439848"/>
            <a:ext cx="9733714" cy="3985080"/>
          </a:xfrm>
        </p:spPr>
        <p:txBody>
          <a:bodyPr vert="horz" lIns="0" tIns="0" rIns="0" bIns="0" rtlCol="0" anchor="t">
            <a:normAutofit fontScale="92500" lnSpcReduction="20000"/>
          </a:bodyPr>
          <a:lstStyle/>
          <a:p>
            <a:pPr marL="0" indent="0" algn="ctr" defTabSz="914400">
              <a:lnSpc>
                <a:spcPct val="150000"/>
              </a:lnSpc>
              <a:spcBef>
                <a:spcPts val="0"/>
              </a:spcBef>
              <a:buClr>
                <a:schemeClr val="tx2"/>
              </a:buClr>
              <a:buNone/>
              <a:defRPr/>
            </a:pPr>
            <a:r>
              <a:rPr lang="pl-PL" sz="2000" b="1" strike="sngStrike" dirty="0">
                <a:solidFill>
                  <a:schemeClr val="accent4">
                    <a:lumMod val="75000"/>
                  </a:schemeClr>
                </a:solidFill>
                <a:latin typeface="Open Sans"/>
                <a:ea typeface="Open Sans"/>
                <a:cs typeface="Arial"/>
              </a:rPr>
              <a:t>Rozeznanie rynku</a:t>
            </a:r>
            <a:endParaRPr lang="pl-PL" sz="2000" b="0" i="0" u="none" strike="sngStrike" kern="1200" cap="none" spc="0" normalizeH="0" baseline="0" noProof="0" dirty="0">
              <a:ln>
                <a:noFill/>
              </a:ln>
              <a:solidFill>
                <a:schemeClr val="accent4">
                  <a:lumMod val="75000"/>
                </a:schemeClr>
              </a:solidFill>
              <a:effectLst/>
              <a:uLnTx/>
              <a:uFillTx/>
              <a:latin typeface="Open Sans"/>
              <a:ea typeface="Open Sans" panose="020B0606030504020204" pitchFamily="34" charset="0"/>
              <a:cs typeface="Arial" panose="020B0604020202020204" pitchFamily="34" charset="0"/>
            </a:endParaRPr>
          </a:p>
          <a:p>
            <a:pPr marL="228600" indent="-228600" defTabSz="914400">
              <a:lnSpc>
                <a:spcPct val="150000"/>
              </a:lnSpc>
              <a:spcBef>
                <a:spcPts val="0"/>
              </a:spcBef>
              <a:buFont typeface="Wingdings"/>
              <a:buChar char="Ø"/>
              <a:defRPr/>
            </a:pPr>
            <a:r>
              <a:rPr lang="pl-PL" sz="1800" b="1" i="1" dirty="0">
                <a:solidFill>
                  <a:schemeClr val="accent4">
                    <a:lumMod val="75000"/>
                  </a:schemeClr>
                </a:solidFill>
                <a:latin typeface="Open Sans"/>
                <a:ea typeface="Open Sans"/>
                <a:cs typeface="Arial"/>
              </a:rPr>
              <a:t>ZAPISY ZOSTAŁY USUNIĘTE</a:t>
            </a:r>
          </a:p>
          <a:p>
            <a:pPr marL="0" indent="0" defTabSz="914400">
              <a:lnSpc>
                <a:spcPct val="150000"/>
              </a:lnSpc>
              <a:spcBef>
                <a:spcPts val="0"/>
              </a:spcBef>
              <a:buNone/>
              <a:defRPr/>
            </a:pPr>
            <a:endParaRPr lang="pl-PL" sz="1800" b="1" i="1" dirty="0">
              <a:solidFill>
                <a:srgbClr val="0070C0"/>
              </a:solidFill>
              <a:latin typeface="Open Sans"/>
              <a:ea typeface="Open Sans"/>
              <a:cs typeface="Arial"/>
            </a:endParaRPr>
          </a:p>
          <a:p>
            <a:pPr marL="0" indent="0" algn="ctr">
              <a:lnSpc>
                <a:spcPct val="150000"/>
              </a:lnSpc>
              <a:spcBef>
                <a:spcPts val="0"/>
              </a:spcBef>
              <a:buClr>
                <a:srgbClr val="003399"/>
              </a:buClr>
              <a:buNone/>
            </a:pPr>
            <a:r>
              <a:rPr lang="pl-PL" sz="2000" b="1" dirty="0">
                <a:solidFill>
                  <a:schemeClr val="accent4">
                    <a:lumMod val="75000"/>
                  </a:schemeClr>
                </a:solidFill>
                <a:latin typeface="Open Sans"/>
                <a:ea typeface="Open Sans"/>
                <a:cs typeface="Arial"/>
              </a:rPr>
              <a:t>Zasada konkurencyjności</a:t>
            </a:r>
            <a:endParaRPr lang="pl-PL" sz="2000" b="1" i="1" dirty="0">
              <a:solidFill>
                <a:schemeClr val="accent4">
                  <a:lumMod val="75000"/>
                </a:schemeClr>
              </a:solidFill>
              <a:latin typeface="Open Sans"/>
              <a:ea typeface="Open Sans" panose="020B0606030504020204" pitchFamily="34" charset="0"/>
              <a:cs typeface="Arial" panose="020B0604020202020204" pitchFamily="34" charset="0"/>
            </a:endParaRPr>
          </a:p>
          <a:p>
            <a:pPr marL="228600" indent="-228600">
              <a:lnSpc>
                <a:spcPct val="150000"/>
              </a:lnSpc>
              <a:spcBef>
                <a:spcPts val="0"/>
              </a:spcBef>
              <a:buFont typeface="Wingdings"/>
              <a:buChar char="Ø"/>
            </a:pPr>
            <a:r>
              <a:rPr lang="pl-PL" sz="1800" u="sng" dirty="0">
                <a:latin typeface="Open Sans"/>
                <a:ea typeface="Open Sans"/>
                <a:cs typeface="Arial"/>
              </a:rPr>
              <a:t>stosuje się powyżej 50 000 zł netto</a:t>
            </a:r>
          </a:p>
          <a:p>
            <a:pPr marL="228600" indent="-228600">
              <a:lnSpc>
                <a:spcPct val="150000"/>
              </a:lnSpc>
              <a:spcBef>
                <a:spcPts val="0"/>
              </a:spcBef>
              <a:buFont typeface="Wingdings"/>
              <a:buChar char="Ø"/>
            </a:pPr>
            <a:r>
              <a:rPr lang="pl-PL" sz="1800" dirty="0"/>
              <a:t>Właściwa instytucja zobowiązuje beneficjenta w umowie o dofinansowanie projektu, </a:t>
            </a:r>
            <a:br>
              <a:rPr lang="pl-PL" sz="1800" dirty="0"/>
            </a:br>
            <a:r>
              <a:rPr lang="pl-PL" sz="1800" dirty="0"/>
              <a:t>a wnioskodawców w regulaminie wyboru projektów – do przygotowania i przeprowadzenia postępowania o udzielenie zamówienia w sposób zapewniający zachowanie uczciwej konkurencji oraz równe traktowanie wykonawców, a także do działania w sposób przejrzysty </a:t>
            </a:r>
            <a:br>
              <a:rPr lang="pl-PL" sz="1800" dirty="0"/>
            </a:br>
            <a:r>
              <a:rPr lang="pl-PL" sz="1800" dirty="0"/>
              <a:t>i proporcjonalny – zgodnie z procedurą określoną w niniejszym podrozdziale (zasada konkurencyjności). </a:t>
            </a:r>
            <a:r>
              <a:rPr lang="pl-PL" sz="1800" b="1" i="1" dirty="0">
                <a:solidFill>
                  <a:srgbClr val="00B0F0"/>
                </a:solidFill>
              </a:rPr>
              <a:t>(NOWY ZAPIS, ZASADA OBOWIĄZUJĄCA)</a:t>
            </a:r>
            <a:endParaRPr lang="pl-PL" sz="1800" b="1" i="1" u="sng" dirty="0">
              <a:solidFill>
                <a:srgbClr val="00B0F0"/>
              </a:solidFill>
              <a:latin typeface="Open Sans"/>
              <a:ea typeface="Open Sans" panose="020B0606030504020204" pitchFamily="34" charset="0"/>
              <a:cs typeface="Arial" panose="020B0604020202020204" pitchFamily="34" charset="0"/>
            </a:endParaRPr>
          </a:p>
          <a:p>
            <a:pPr marL="228600" indent="-228600">
              <a:lnSpc>
                <a:spcPct val="150000"/>
              </a:lnSpc>
              <a:spcBef>
                <a:spcPts val="0"/>
              </a:spcBef>
              <a:buFont typeface="Wingdings"/>
              <a:buChar char="Ø"/>
            </a:pPr>
            <a:endParaRPr lang="pl-PL" sz="1800" u="sng" dirty="0">
              <a:latin typeface="Open Sans"/>
              <a:ea typeface="Open Sans" panose="020B0606030504020204" pitchFamily="34" charset="0"/>
              <a:cs typeface="Arial" panose="020B0604020202020204" pitchFamily="34" charset="0"/>
            </a:endParaRPr>
          </a:p>
          <a:p>
            <a:pPr marL="228600" indent="-228600">
              <a:lnSpc>
                <a:spcPct val="150000"/>
              </a:lnSpc>
              <a:spcBef>
                <a:spcPts val="0"/>
              </a:spcBef>
              <a:buClr>
                <a:schemeClr val="tx2"/>
              </a:buClr>
              <a:buFont typeface="Wingdings" panose="05000000000000000000" pitchFamily="2" charset="2"/>
              <a:buChar char="ü"/>
            </a:pPr>
            <a:endParaRPr lang="pl-PL" sz="1800" dirty="0">
              <a:latin typeface="Open Sans"/>
              <a:ea typeface="Open Sans" panose="020B0606030504020204" pitchFamily="34" charset="0"/>
              <a:cs typeface="Arial" panose="020B0604020202020204" pitchFamily="34" charset="0"/>
            </a:endParaRPr>
          </a:p>
          <a:p>
            <a:pPr marL="228600" indent="-228600">
              <a:buClr>
                <a:schemeClr val="tx2"/>
              </a:buClr>
              <a:buFont typeface="Wingdings" panose="05000000000000000000" pitchFamily="2" charset="2"/>
              <a:buChar char="ü"/>
            </a:pPr>
            <a:endParaRPr lang="pl-PL" sz="1800" dirty="0">
              <a:latin typeface="Open Sans"/>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8046048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B246389-183C-3480-9ED9-CF4F4A7C53C3}"/>
              </a:ext>
              <a:ext uri="{C183D7F6-B498-43B3-948B-1728B52AA6E4}">
                <adec:decorative xmlns:adec="http://schemas.microsoft.com/office/drawing/2017/decorative" val="1"/>
              </a:ext>
            </a:extLst>
          </p:cNvPr>
          <p:cNvSpPr>
            <a:spLocks noGrp="1"/>
          </p:cNvSpPr>
          <p:nvPr>
            <p:ph type="title"/>
          </p:nvPr>
        </p:nvSpPr>
        <p:spPr>
          <a:xfrm>
            <a:off x="1001470" y="-1227276"/>
            <a:ext cx="9852728" cy="979757"/>
          </a:xfrm>
        </p:spPr>
        <p:txBody>
          <a:bodyPr/>
          <a:lstStyle/>
          <a:p>
            <a:r>
              <a:rPr lang="pl-PL" dirty="0"/>
              <a:t>METODYKA KRYTERIÓW </a:t>
            </a:r>
          </a:p>
        </p:txBody>
      </p:sp>
      <p:sp>
        <p:nvSpPr>
          <p:cNvPr id="7" name="Tytuł 6">
            <a:extLst>
              <a:ext uri="{FF2B5EF4-FFF2-40B4-BE49-F238E27FC236}">
                <a16:creationId xmlns:a16="http://schemas.microsoft.com/office/drawing/2014/main" id="{309EE228-CAF8-695B-E0BA-661EA178F72F}"/>
              </a:ext>
              <a:ext uri="{C183D7F6-B498-43B3-948B-1728B52AA6E4}">
                <adec:decorative xmlns:adec="http://schemas.microsoft.com/office/drawing/2017/decorative" val="0"/>
              </a:ext>
            </a:extLst>
          </p:cNvPr>
          <p:cNvSpPr txBox="1">
            <a:spLocks/>
          </p:cNvSpPr>
          <p:nvPr/>
        </p:nvSpPr>
        <p:spPr>
          <a:xfrm>
            <a:off x="1001470" y="417156"/>
            <a:ext cx="10189057" cy="422197"/>
          </a:xfrm>
          <a:prstGeom prst="rect">
            <a:avLst/>
          </a:prstGeom>
        </p:spPr>
        <p:txBody>
          <a:bodyPr vert="horz" lIns="0" tIns="0" rIns="0" bIns="0" rtlCol="0" anchor="t" anchorCtr="0">
            <a:noAutofit/>
          </a:bodyPr>
          <a:lstStyle>
            <a:lvl1pPr algn="l" defTabSz="914406" rtl="0" eaLnBrk="1" latinLnBrk="0" hangingPunct="1">
              <a:lnSpc>
                <a:spcPts val="3266"/>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algn="ctr">
              <a:lnSpc>
                <a:spcPct val="100000"/>
              </a:lnSpc>
            </a:pPr>
            <a:r>
              <a:rPr lang="pl-PL" sz="2000" dirty="0">
                <a:latin typeface="Open Sans"/>
                <a:ea typeface="Open Sans"/>
                <a:cs typeface="Open Sans"/>
              </a:rPr>
              <a:t>Zasady kwalifikowalności w perspektywie finansowej 2021-2027</a:t>
            </a: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 uri="{C183D7F6-B498-43B3-948B-1728B52AA6E4}">
                <adec:decorative xmlns:adec="http://schemas.microsoft.com/office/drawing/2017/decorative" val="0"/>
              </a:ext>
            </a:extLst>
          </p:cNvPr>
          <p:cNvSpPr>
            <a:spLocks noGrp="1"/>
          </p:cNvSpPr>
          <p:nvPr>
            <p:ph idx="1"/>
          </p:nvPr>
        </p:nvSpPr>
        <p:spPr>
          <a:xfrm>
            <a:off x="758757" y="1021404"/>
            <a:ext cx="10719881" cy="4756826"/>
          </a:xfrm>
        </p:spPr>
        <p:txBody>
          <a:bodyPr vert="horz" lIns="0" tIns="0" rIns="0" bIns="0" rtlCol="0" anchor="t">
            <a:normAutofit/>
          </a:bodyPr>
          <a:lstStyle/>
          <a:p>
            <a:pPr marL="0" indent="0" algn="ctr">
              <a:lnSpc>
                <a:spcPct val="150000"/>
              </a:lnSpc>
              <a:spcBef>
                <a:spcPts val="0"/>
              </a:spcBef>
              <a:buNone/>
            </a:pPr>
            <a:r>
              <a:rPr lang="pl-PL" sz="1800" b="1" dirty="0">
                <a:solidFill>
                  <a:schemeClr val="accent4">
                    <a:lumMod val="75000"/>
                  </a:schemeClr>
                </a:solidFill>
                <a:latin typeface="Open Sans"/>
                <a:ea typeface="Open Sans"/>
                <a:cs typeface="Arial"/>
              </a:rPr>
              <a:t>Zasada konkurencyjności</a:t>
            </a:r>
            <a:endParaRPr lang="pl-PL" sz="1800" u="sng" dirty="0">
              <a:latin typeface="Open Sans"/>
              <a:ea typeface="Open Sans" panose="020B0606030504020204" pitchFamily="34" charset="0"/>
              <a:cs typeface="Arial"/>
            </a:endParaRPr>
          </a:p>
          <a:p>
            <a:pPr marL="228600" indent="-228600">
              <a:lnSpc>
                <a:spcPct val="150000"/>
              </a:lnSpc>
              <a:spcBef>
                <a:spcPts val="0"/>
              </a:spcBef>
              <a:buFont typeface="Wingdings"/>
              <a:buChar char="Ø"/>
            </a:pPr>
            <a:r>
              <a:rPr lang="pl-PL" sz="1800" u="sng" dirty="0">
                <a:latin typeface="Open Sans"/>
                <a:ea typeface="Open Sans" panose="020B0606030504020204" pitchFamily="34" charset="0"/>
                <a:cs typeface="Arial"/>
              </a:rPr>
              <a:t>Szacunkowa wartość zamówienia: </a:t>
            </a:r>
            <a:r>
              <a:rPr lang="pl-PL" sz="1800" b="1" i="1" dirty="0">
                <a:solidFill>
                  <a:srgbClr val="00B0F0"/>
                </a:solidFill>
              </a:rPr>
              <a:t>(NOWE ZAPISY, ZASADA OBOWIĄZUJĄCA)</a:t>
            </a:r>
            <a:endParaRPr lang="pl-PL" sz="1800" dirty="0"/>
          </a:p>
          <a:p>
            <a:pPr marL="685802" lvl="1" indent="-228600">
              <a:lnSpc>
                <a:spcPct val="150000"/>
              </a:lnSpc>
              <a:spcBef>
                <a:spcPts val="0"/>
              </a:spcBef>
              <a:buFont typeface="Courier New" pitchFamily="49" charset="0"/>
              <a:buChar char="o"/>
            </a:pPr>
            <a:r>
              <a:rPr lang="pl-PL" sz="1800" dirty="0"/>
              <a:t>Podstawą obliczenia szacunkowej wartości zamówienia w ramach projektu jest całkowite szacunkowe wynagrodzenie wykonawcy, bez podatku od towarów i usług, ustalone z należytą starannością. Szacowanie jest dokumentowane w sposób zapewniający właściwą ścieżkę audytu (np. w zatwierdzonym wniosku o dofinansowanie projektu lub w notatce z szacowania). </a:t>
            </a:r>
          </a:p>
          <a:p>
            <a:pPr marL="685802" lvl="1" indent="-228600">
              <a:lnSpc>
                <a:spcPct val="150000"/>
              </a:lnSpc>
              <a:spcBef>
                <a:spcPts val="0"/>
              </a:spcBef>
              <a:buFont typeface="Courier New" pitchFamily="49" charset="0"/>
              <a:buChar char="o"/>
            </a:pPr>
            <a:r>
              <a:rPr lang="pl-PL" sz="1800" dirty="0"/>
              <a:t>Podmioty będące zamawiającymi w rozumieniu </a:t>
            </a:r>
            <a:r>
              <a:rPr lang="pl-PL" sz="1800" dirty="0" err="1"/>
              <a:t>Pzp</a:t>
            </a:r>
            <a:r>
              <a:rPr lang="pl-PL" sz="1800" dirty="0"/>
              <a:t> w pierwszej kolejności dokonują szacowania wartości zamówienia zgodnie z przepisami tej ustawy, natomiast po stwierdzeniu, że szacunkowa wartość zamówienia ustalona na podstawie </a:t>
            </a:r>
            <a:r>
              <a:rPr lang="pl-PL" sz="1800" dirty="0" err="1"/>
              <a:t>Pzp</a:t>
            </a:r>
            <a:r>
              <a:rPr lang="pl-PL" sz="1800" dirty="0"/>
              <a:t> nie przekracza wartości, od której istnieje obowiązek stosowania </a:t>
            </a:r>
            <a:r>
              <a:rPr lang="pl-PL" sz="1800" dirty="0" err="1"/>
              <a:t>Pzp</a:t>
            </a:r>
            <a:r>
              <a:rPr lang="pl-PL" sz="1800" dirty="0"/>
              <a:t>, ustalają wartość zamówienia w ramach projektu.</a:t>
            </a: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4352245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B246389-183C-3480-9ED9-CF4F4A7C53C3}"/>
              </a:ext>
              <a:ext uri="{C183D7F6-B498-43B3-948B-1728B52AA6E4}">
                <adec:decorative xmlns:adec="http://schemas.microsoft.com/office/drawing/2017/decorative" val="1"/>
              </a:ext>
            </a:extLst>
          </p:cNvPr>
          <p:cNvSpPr>
            <a:spLocks noGrp="1"/>
          </p:cNvSpPr>
          <p:nvPr>
            <p:ph type="title"/>
          </p:nvPr>
        </p:nvSpPr>
        <p:spPr>
          <a:xfrm>
            <a:off x="1001470" y="-1227276"/>
            <a:ext cx="9852728" cy="979757"/>
          </a:xfrm>
        </p:spPr>
        <p:txBody>
          <a:bodyPr/>
          <a:lstStyle/>
          <a:p>
            <a:r>
              <a:rPr lang="pl-PL" dirty="0"/>
              <a:t>METODYKA KRYTERIÓW </a:t>
            </a:r>
          </a:p>
        </p:txBody>
      </p:sp>
      <p:sp>
        <p:nvSpPr>
          <p:cNvPr id="7" name="Tytuł 6">
            <a:extLst>
              <a:ext uri="{FF2B5EF4-FFF2-40B4-BE49-F238E27FC236}">
                <a16:creationId xmlns:a16="http://schemas.microsoft.com/office/drawing/2014/main" id="{309EE228-CAF8-695B-E0BA-661EA178F72F}"/>
              </a:ext>
              <a:ext uri="{C183D7F6-B498-43B3-948B-1728B52AA6E4}">
                <adec:decorative xmlns:adec="http://schemas.microsoft.com/office/drawing/2017/decorative" val="0"/>
              </a:ext>
            </a:extLst>
          </p:cNvPr>
          <p:cNvSpPr txBox="1">
            <a:spLocks/>
          </p:cNvSpPr>
          <p:nvPr/>
        </p:nvSpPr>
        <p:spPr>
          <a:xfrm>
            <a:off x="1001470" y="417156"/>
            <a:ext cx="10189057" cy="422197"/>
          </a:xfrm>
          <a:prstGeom prst="rect">
            <a:avLst/>
          </a:prstGeom>
        </p:spPr>
        <p:txBody>
          <a:bodyPr vert="horz" lIns="0" tIns="0" rIns="0" bIns="0" rtlCol="0" anchor="t" anchorCtr="0">
            <a:noAutofit/>
          </a:bodyPr>
          <a:lstStyle>
            <a:lvl1pPr algn="l" defTabSz="914406" rtl="0" eaLnBrk="1" latinLnBrk="0" hangingPunct="1">
              <a:lnSpc>
                <a:spcPts val="3266"/>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algn="ctr">
              <a:lnSpc>
                <a:spcPct val="100000"/>
              </a:lnSpc>
            </a:pPr>
            <a:r>
              <a:rPr lang="pl-PL" sz="2000" dirty="0">
                <a:latin typeface="Open Sans"/>
                <a:ea typeface="Open Sans"/>
                <a:cs typeface="Open Sans"/>
              </a:rPr>
              <a:t>Zasady kwalifikowalności w perspektywie finansowej 2021-2027</a:t>
            </a: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 uri="{C183D7F6-B498-43B3-948B-1728B52AA6E4}">
                <adec:decorative xmlns:adec="http://schemas.microsoft.com/office/drawing/2017/decorative" val="0"/>
              </a:ext>
            </a:extLst>
          </p:cNvPr>
          <p:cNvSpPr>
            <a:spLocks noGrp="1"/>
          </p:cNvSpPr>
          <p:nvPr>
            <p:ph idx="1"/>
          </p:nvPr>
        </p:nvSpPr>
        <p:spPr>
          <a:xfrm>
            <a:off x="758757" y="1021404"/>
            <a:ext cx="10719881" cy="4756826"/>
          </a:xfrm>
        </p:spPr>
        <p:txBody>
          <a:bodyPr vert="horz" lIns="0" tIns="0" rIns="0" bIns="0" rtlCol="0" anchor="t">
            <a:normAutofit lnSpcReduction="10000"/>
          </a:bodyPr>
          <a:lstStyle/>
          <a:p>
            <a:pPr marL="0" indent="0" algn="ctr">
              <a:lnSpc>
                <a:spcPct val="150000"/>
              </a:lnSpc>
              <a:spcBef>
                <a:spcPts val="0"/>
              </a:spcBef>
              <a:buNone/>
            </a:pPr>
            <a:r>
              <a:rPr lang="pl-PL" sz="1800" b="1" dirty="0">
                <a:solidFill>
                  <a:schemeClr val="accent4">
                    <a:lumMod val="75000"/>
                  </a:schemeClr>
                </a:solidFill>
                <a:latin typeface="Open Sans"/>
                <a:ea typeface="Open Sans"/>
                <a:cs typeface="Arial"/>
              </a:rPr>
              <a:t>Zasada konkurencyjności</a:t>
            </a:r>
            <a:endParaRPr lang="pl-PL" sz="1800" u="sng" dirty="0">
              <a:latin typeface="Open Sans"/>
              <a:ea typeface="Open Sans" panose="020B0606030504020204" pitchFamily="34" charset="0"/>
              <a:cs typeface="Arial"/>
            </a:endParaRPr>
          </a:p>
          <a:p>
            <a:pPr marL="228600" indent="-228600">
              <a:lnSpc>
                <a:spcPct val="150000"/>
              </a:lnSpc>
              <a:spcBef>
                <a:spcPts val="0"/>
              </a:spcBef>
              <a:buFont typeface="Wingdings"/>
              <a:buChar char="Ø"/>
            </a:pPr>
            <a:r>
              <a:rPr lang="pl-PL" sz="1800" u="sng" dirty="0">
                <a:latin typeface="Open Sans"/>
                <a:ea typeface="Open Sans" panose="020B0606030504020204" pitchFamily="34" charset="0"/>
                <a:cs typeface="Arial"/>
              </a:rPr>
              <a:t>Szacunkowa wartość zamówienia: </a:t>
            </a:r>
            <a:r>
              <a:rPr lang="pl-PL" sz="1800" b="1" i="1" dirty="0">
                <a:solidFill>
                  <a:srgbClr val="00B0F0"/>
                </a:solidFill>
              </a:rPr>
              <a:t>(NOWE ZAPISY, ZASADA OBOWIĄZUJĄCA)</a:t>
            </a:r>
            <a:endParaRPr lang="pl-PL" sz="1800" dirty="0"/>
          </a:p>
          <a:p>
            <a:pPr marL="685802" lvl="1" indent="-228600">
              <a:lnSpc>
                <a:spcPct val="150000"/>
              </a:lnSpc>
              <a:spcBef>
                <a:spcPts val="0"/>
              </a:spcBef>
              <a:buFont typeface="Courier New" pitchFamily="49" charset="0"/>
              <a:buChar char="o"/>
            </a:pPr>
            <a:r>
              <a:rPr lang="pl-PL" sz="1800" dirty="0"/>
              <a:t>Wyboru metody wykorzystywanej do obliczania szacunkowej wartości zamówienia nie można dokonywać z zamiarem wyłączenia zamówienia z zakresu stosowania zasady konkurencyjności. Zabronione jest zaniżanie wartości szacunkowej zamówienia lub jego podział skutkujący zaniżeniem jego wartości szacunkowej. </a:t>
            </a:r>
          </a:p>
          <a:p>
            <a:pPr marL="685802" lvl="1" indent="-228600">
              <a:lnSpc>
                <a:spcPct val="150000"/>
              </a:lnSpc>
              <a:spcBef>
                <a:spcPts val="0"/>
              </a:spcBef>
              <a:buFont typeface="Courier New" pitchFamily="49" charset="0"/>
              <a:buChar char="o"/>
            </a:pPr>
            <a:r>
              <a:rPr lang="pl-PL" sz="1800" dirty="0"/>
              <a:t>Obliczając szacunkową wartość zamówienia należy wziąć pod uwagę konieczność łącznego spełnienia trzech przesłanek (tożsamości): </a:t>
            </a:r>
          </a:p>
          <a:p>
            <a:pPr marL="1143006" lvl="2" indent="-228600">
              <a:lnSpc>
                <a:spcPct val="150000"/>
              </a:lnSpc>
              <a:spcBef>
                <a:spcPts val="0"/>
              </a:spcBef>
              <a:buFont typeface="Wingdings" pitchFamily="2" charset="2"/>
              <a:buChar char="§"/>
            </a:pPr>
            <a:r>
              <a:rPr lang="pl-PL" sz="1800" dirty="0"/>
              <a:t>usługi, dostawy oraz roboty budowlane są tożsame rodzajowo lub funkcjonalnie (tożsamość przedmiotowa), przy czym tożsamość rodzajowa dostaw obejmuje dostawy podobne, </a:t>
            </a:r>
          </a:p>
          <a:p>
            <a:pPr marL="1143006" lvl="2" indent="-228600">
              <a:lnSpc>
                <a:spcPct val="150000"/>
              </a:lnSpc>
              <a:spcBef>
                <a:spcPts val="0"/>
              </a:spcBef>
              <a:buFont typeface="Wingdings" pitchFamily="2" charset="2"/>
              <a:buChar char="§"/>
            </a:pPr>
            <a:r>
              <a:rPr lang="pl-PL" sz="1800" dirty="0"/>
              <a:t>możliwe jest udzielenie zamówienia w tym samym czasie (tożsamość czasowa),</a:t>
            </a: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39244586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B246389-183C-3480-9ED9-CF4F4A7C53C3}"/>
              </a:ext>
              <a:ext uri="{C183D7F6-B498-43B3-948B-1728B52AA6E4}">
                <adec:decorative xmlns:adec="http://schemas.microsoft.com/office/drawing/2017/decorative" val="1"/>
              </a:ext>
            </a:extLst>
          </p:cNvPr>
          <p:cNvSpPr>
            <a:spLocks noGrp="1"/>
          </p:cNvSpPr>
          <p:nvPr>
            <p:ph type="title"/>
          </p:nvPr>
        </p:nvSpPr>
        <p:spPr>
          <a:xfrm>
            <a:off x="1001470" y="-1227276"/>
            <a:ext cx="9852728" cy="979757"/>
          </a:xfrm>
        </p:spPr>
        <p:txBody>
          <a:bodyPr/>
          <a:lstStyle/>
          <a:p>
            <a:r>
              <a:rPr lang="pl-PL" dirty="0"/>
              <a:t>METODYKA KRYTERIÓW </a:t>
            </a:r>
          </a:p>
        </p:txBody>
      </p:sp>
      <p:sp>
        <p:nvSpPr>
          <p:cNvPr id="7" name="Tytuł 6">
            <a:extLst>
              <a:ext uri="{FF2B5EF4-FFF2-40B4-BE49-F238E27FC236}">
                <a16:creationId xmlns:a16="http://schemas.microsoft.com/office/drawing/2014/main" id="{309EE228-CAF8-695B-E0BA-661EA178F72F}"/>
              </a:ext>
              <a:ext uri="{C183D7F6-B498-43B3-948B-1728B52AA6E4}">
                <adec:decorative xmlns:adec="http://schemas.microsoft.com/office/drawing/2017/decorative" val="0"/>
              </a:ext>
            </a:extLst>
          </p:cNvPr>
          <p:cNvSpPr txBox="1">
            <a:spLocks/>
          </p:cNvSpPr>
          <p:nvPr/>
        </p:nvSpPr>
        <p:spPr>
          <a:xfrm>
            <a:off x="1001470" y="417156"/>
            <a:ext cx="10189057" cy="422197"/>
          </a:xfrm>
          <a:prstGeom prst="rect">
            <a:avLst/>
          </a:prstGeom>
        </p:spPr>
        <p:txBody>
          <a:bodyPr vert="horz" lIns="0" tIns="0" rIns="0" bIns="0" rtlCol="0" anchor="t" anchorCtr="0">
            <a:noAutofit/>
          </a:bodyPr>
          <a:lstStyle>
            <a:lvl1pPr algn="l" defTabSz="914406" rtl="0" eaLnBrk="1" latinLnBrk="0" hangingPunct="1">
              <a:lnSpc>
                <a:spcPts val="3266"/>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algn="ctr">
              <a:lnSpc>
                <a:spcPct val="100000"/>
              </a:lnSpc>
            </a:pPr>
            <a:r>
              <a:rPr lang="pl-PL" sz="2000" dirty="0">
                <a:latin typeface="Open Sans"/>
                <a:ea typeface="Open Sans"/>
                <a:cs typeface="Open Sans"/>
              </a:rPr>
              <a:t>Zasady kwalifikowalności w perspektywie finansowej 2021-2027</a:t>
            </a: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 uri="{C183D7F6-B498-43B3-948B-1728B52AA6E4}">
                <adec:decorative xmlns:adec="http://schemas.microsoft.com/office/drawing/2017/decorative" val="0"/>
              </a:ext>
            </a:extLst>
          </p:cNvPr>
          <p:cNvSpPr>
            <a:spLocks noGrp="1"/>
          </p:cNvSpPr>
          <p:nvPr>
            <p:ph idx="1"/>
          </p:nvPr>
        </p:nvSpPr>
        <p:spPr>
          <a:xfrm>
            <a:off x="758757" y="1021404"/>
            <a:ext cx="10719881" cy="4756826"/>
          </a:xfrm>
        </p:spPr>
        <p:txBody>
          <a:bodyPr vert="horz" lIns="0" tIns="0" rIns="0" bIns="0" rtlCol="0" anchor="t">
            <a:normAutofit lnSpcReduction="10000"/>
          </a:bodyPr>
          <a:lstStyle/>
          <a:p>
            <a:pPr marL="0" indent="0" algn="ctr">
              <a:lnSpc>
                <a:spcPct val="150000"/>
              </a:lnSpc>
              <a:spcBef>
                <a:spcPts val="0"/>
              </a:spcBef>
              <a:buNone/>
            </a:pPr>
            <a:r>
              <a:rPr lang="pl-PL" sz="1800" b="1" dirty="0">
                <a:solidFill>
                  <a:schemeClr val="accent4">
                    <a:lumMod val="75000"/>
                  </a:schemeClr>
                </a:solidFill>
                <a:latin typeface="Open Sans"/>
                <a:ea typeface="Open Sans"/>
                <a:cs typeface="Arial"/>
              </a:rPr>
              <a:t>Zasada konkurencyjności</a:t>
            </a:r>
            <a:endParaRPr lang="pl-PL" sz="1800" u="sng" dirty="0">
              <a:latin typeface="Open Sans"/>
              <a:ea typeface="Open Sans" panose="020B0606030504020204" pitchFamily="34" charset="0"/>
              <a:cs typeface="Arial"/>
            </a:endParaRPr>
          </a:p>
          <a:p>
            <a:pPr marL="228600" indent="-228600">
              <a:lnSpc>
                <a:spcPct val="150000"/>
              </a:lnSpc>
              <a:spcBef>
                <a:spcPts val="0"/>
              </a:spcBef>
              <a:buFont typeface="Wingdings"/>
              <a:buChar char="Ø"/>
            </a:pPr>
            <a:r>
              <a:rPr lang="pl-PL" sz="1600" u="sng" dirty="0">
                <a:latin typeface="Open Sans"/>
                <a:ea typeface="Open Sans" panose="020B0606030504020204" pitchFamily="34" charset="0"/>
                <a:cs typeface="Arial"/>
              </a:rPr>
              <a:t>Szacunkowa wartość zamówienia: </a:t>
            </a:r>
            <a:endParaRPr lang="pl-PL" sz="1600" dirty="0"/>
          </a:p>
          <a:p>
            <a:pPr marL="1143006" lvl="2" indent="-228600">
              <a:lnSpc>
                <a:spcPct val="150000"/>
              </a:lnSpc>
              <a:spcBef>
                <a:spcPts val="0"/>
              </a:spcBef>
              <a:buFont typeface="Wingdings" pitchFamily="2" charset="2"/>
              <a:buChar char="§"/>
            </a:pPr>
            <a:r>
              <a:rPr lang="pl-PL" sz="1600" dirty="0"/>
              <a:t>możliwe jest wykonanie zamówienia przez jednego wykonawcę (tożsamość podmiotowa).</a:t>
            </a:r>
          </a:p>
          <a:p>
            <a:pPr marL="228600" indent="-228600">
              <a:lnSpc>
                <a:spcPct val="150000"/>
              </a:lnSpc>
              <a:spcBef>
                <a:spcPts val="0"/>
              </a:spcBef>
              <a:buNone/>
            </a:pPr>
            <a:r>
              <a:rPr lang="pl-PL" sz="1600" dirty="0"/>
              <a:t>	Tożsamości należy rozumieć zgodnie z wykładnią przepisów </a:t>
            </a:r>
            <a:r>
              <a:rPr lang="pl-PL" sz="1600" dirty="0" err="1"/>
              <a:t>Pzp</a:t>
            </a:r>
            <a:r>
              <a:rPr lang="pl-PL" sz="1600" dirty="0"/>
              <a:t> dotyczących szacowania wartości zamówienia.</a:t>
            </a:r>
          </a:p>
          <a:p>
            <a:pPr marL="228600" indent="-228600">
              <a:lnSpc>
                <a:spcPct val="150000"/>
              </a:lnSpc>
              <a:spcBef>
                <a:spcPts val="0"/>
              </a:spcBef>
              <a:buFont typeface="Wingdings" pitchFamily="2" charset="2"/>
              <a:buChar char="Ø"/>
            </a:pPr>
            <a:r>
              <a:rPr lang="pl-PL" sz="1600" dirty="0"/>
              <a:t>Minimalny termin składania ofert </a:t>
            </a:r>
            <a:r>
              <a:rPr lang="pl-PL" sz="1600"/>
              <a:t>wynosi: </a:t>
            </a:r>
            <a:r>
              <a:rPr lang="pl-PL" sz="1600" b="1" i="1">
                <a:solidFill>
                  <a:srgbClr val="00B0F0"/>
                </a:solidFill>
              </a:rPr>
              <a:t>(NOWE ZAPISY, ZASADA OBOWIĄZUJĄCA)</a:t>
            </a:r>
            <a:endParaRPr lang="pl-PL" sz="1600" dirty="0"/>
          </a:p>
          <a:p>
            <a:pPr marL="685802" lvl="1" indent="-228600">
              <a:lnSpc>
                <a:spcPct val="150000"/>
              </a:lnSpc>
              <a:spcBef>
                <a:spcPts val="0"/>
              </a:spcBef>
              <a:buFont typeface="Courier New" pitchFamily="49" charset="0"/>
              <a:buChar char="o"/>
            </a:pPr>
            <a:r>
              <a:rPr lang="pl-PL" sz="1600" dirty="0"/>
              <a:t>7 dni – w przypadku dostaw i usług,</a:t>
            </a:r>
          </a:p>
          <a:p>
            <a:pPr marL="685802" lvl="1" indent="-228600">
              <a:lnSpc>
                <a:spcPct val="150000"/>
              </a:lnSpc>
              <a:spcBef>
                <a:spcPts val="0"/>
              </a:spcBef>
              <a:buFont typeface="Courier New" pitchFamily="49" charset="0"/>
              <a:buChar char="o"/>
            </a:pPr>
            <a:r>
              <a:rPr lang="pl-PL" sz="1600" dirty="0"/>
              <a:t>14 dni – w przypadku robót budowlanych,</a:t>
            </a:r>
          </a:p>
          <a:p>
            <a:pPr marL="228600" indent="-228600">
              <a:lnSpc>
                <a:spcPct val="150000"/>
              </a:lnSpc>
              <a:spcBef>
                <a:spcPts val="0"/>
              </a:spcBef>
              <a:buNone/>
            </a:pPr>
            <a:r>
              <a:rPr lang="pl-PL" sz="1600" dirty="0"/>
              <a:t>	z tym, że wyznaczony termin składania ofert powinien uwzględniać złożoność zamówienia oraz czas potrzebny na sporządzenie ofert. W przypadku zamówień, których szacunkowa wartość jest równa lub przekracza 5 382 000 EUR w przypadku robót budowlanych, a 750 000 EUR w przypadku dostaw i usług7 minimalny termin składania ofert wynosi 30 dni. Bieg terminu składania ofert rozpoczyna się dnia następującego po dniu upublicznienia zapytania ofertowego, a kończy się z upływem ostatniego dnia (zastosowanie ma art. 115 Kodeksu cywilnego). O terminowym złożeniu oferty decyduje data złożenia oferty za pośrednictwem BK2021.</a:t>
            </a: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36905745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B246389-183C-3480-9ED9-CF4F4A7C53C3}"/>
              </a:ext>
              <a:ext uri="{C183D7F6-B498-43B3-948B-1728B52AA6E4}">
                <adec:decorative xmlns:adec="http://schemas.microsoft.com/office/drawing/2017/decorative" val="1"/>
              </a:ext>
            </a:extLst>
          </p:cNvPr>
          <p:cNvSpPr>
            <a:spLocks noGrp="1"/>
          </p:cNvSpPr>
          <p:nvPr>
            <p:ph type="title"/>
          </p:nvPr>
        </p:nvSpPr>
        <p:spPr>
          <a:xfrm>
            <a:off x="1001470" y="-1227276"/>
            <a:ext cx="9852728" cy="979757"/>
          </a:xfrm>
        </p:spPr>
        <p:txBody>
          <a:bodyPr/>
          <a:lstStyle/>
          <a:p>
            <a:r>
              <a:rPr lang="pl-PL"/>
              <a:t>METODYKA KRYTERIÓW </a:t>
            </a:r>
          </a:p>
        </p:txBody>
      </p:sp>
      <p:sp>
        <p:nvSpPr>
          <p:cNvPr id="7" name="Tytuł 6">
            <a:extLst>
              <a:ext uri="{FF2B5EF4-FFF2-40B4-BE49-F238E27FC236}">
                <a16:creationId xmlns:a16="http://schemas.microsoft.com/office/drawing/2014/main" id="{309EE228-CAF8-695B-E0BA-661EA178F72F}"/>
              </a:ext>
              <a:ext uri="{C183D7F6-B498-43B3-948B-1728B52AA6E4}">
                <adec:decorative xmlns:adec="http://schemas.microsoft.com/office/drawing/2017/decorative" val="0"/>
              </a:ext>
            </a:extLst>
          </p:cNvPr>
          <p:cNvSpPr txBox="1">
            <a:spLocks/>
          </p:cNvSpPr>
          <p:nvPr/>
        </p:nvSpPr>
        <p:spPr>
          <a:xfrm>
            <a:off x="1001470" y="417156"/>
            <a:ext cx="10189057" cy="422197"/>
          </a:xfrm>
          <a:prstGeom prst="rect">
            <a:avLst/>
          </a:prstGeom>
        </p:spPr>
        <p:txBody>
          <a:bodyPr vert="horz" lIns="0" tIns="0" rIns="0" bIns="0" rtlCol="0" anchor="t" anchorCtr="0">
            <a:noAutofit/>
          </a:bodyPr>
          <a:lstStyle>
            <a:lvl1pPr algn="l" defTabSz="914406" rtl="0" eaLnBrk="1" latinLnBrk="0" hangingPunct="1">
              <a:lnSpc>
                <a:spcPts val="3266"/>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algn="ctr">
              <a:lnSpc>
                <a:spcPct val="100000"/>
              </a:lnSpc>
            </a:pPr>
            <a:r>
              <a:rPr lang="pl-PL" sz="2000" dirty="0">
                <a:latin typeface="Open Sans"/>
                <a:ea typeface="Open Sans"/>
                <a:cs typeface="Open Sans"/>
              </a:rPr>
              <a:t>Zasady kwalifikowalności w perspektywie finansowej 2021-2027</a:t>
            </a:r>
            <a:br>
              <a:rPr lang="pl-PL" sz="2000" dirty="0"/>
            </a:br>
            <a:endParaRPr lang="pl-PL" sz="2000" dirty="0"/>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5" name="pole tekstowe 4">
            <a:extLst>
              <a:ext uri="{FF2B5EF4-FFF2-40B4-BE49-F238E27FC236}">
                <a16:creationId xmlns:a16="http://schemas.microsoft.com/office/drawing/2014/main" id="{BDB8B5CC-535F-9FCF-CA64-DE48DEE4F169}"/>
              </a:ext>
            </a:extLst>
          </p:cNvPr>
          <p:cNvSpPr txBox="1"/>
          <p:nvPr/>
        </p:nvSpPr>
        <p:spPr>
          <a:xfrm>
            <a:off x="724829" y="919975"/>
            <a:ext cx="11151219" cy="58650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pl-PL" b="1" dirty="0">
                <a:solidFill>
                  <a:schemeClr val="accent4">
                    <a:lumMod val="75000"/>
                  </a:schemeClr>
                </a:solidFill>
                <a:latin typeface="Open Sans"/>
                <a:ea typeface="Open Sans"/>
                <a:cs typeface="Calibri"/>
              </a:rPr>
              <a:t>Wkład własny:</a:t>
            </a:r>
          </a:p>
          <a:p>
            <a:pPr marL="285750" indent="-285750">
              <a:lnSpc>
                <a:spcPct val="150000"/>
              </a:lnSpc>
              <a:buFont typeface="Wingdings"/>
              <a:buChar char="Ø"/>
            </a:pPr>
            <a:r>
              <a:rPr lang="pl-PL" dirty="0">
                <a:latin typeface="Open Sans"/>
                <a:ea typeface="Open Sans"/>
                <a:cs typeface="Calibri"/>
              </a:rPr>
              <a:t>Beneficjent jest zobowiązany do wniesienia wkładu własnego w wysokości określonej zgodnie </a:t>
            </a:r>
            <a:br>
              <a:rPr lang="pl-PL" dirty="0">
                <a:latin typeface="Open Sans"/>
                <a:ea typeface="Open Sans"/>
                <a:cs typeface="Calibri"/>
              </a:rPr>
            </a:br>
            <a:r>
              <a:rPr lang="pl-PL" dirty="0">
                <a:latin typeface="Open Sans"/>
                <a:ea typeface="Open Sans"/>
                <a:cs typeface="Calibri"/>
              </a:rPr>
              <a:t>z Umową o dofinansowanie projektu oraz obowiązującym Wnioskiem o dofinansowanie projektu.</a:t>
            </a:r>
          </a:p>
          <a:p>
            <a:pPr>
              <a:lnSpc>
                <a:spcPct val="150000"/>
              </a:lnSpc>
            </a:pPr>
            <a:r>
              <a:rPr lang="pl-PL" b="1" dirty="0">
                <a:solidFill>
                  <a:schemeClr val="accent4">
                    <a:lumMod val="75000"/>
                  </a:schemeClr>
                </a:solidFill>
                <a:latin typeface="Open Sans"/>
                <a:ea typeface="Open Sans"/>
                <a:cs typeface="Calibri"/>
              </a:rPr>
              <a:t>Wkład niepieniężny:</a:t>
            </a:r>
          </a:p>
          <a:p>
            <a:pPr marL="285750" indent="-285750">
              <a:lnSpc>
                <a:spcPct val="150000"/>
              </a:lnSpc>
              <a:buFont typeface="Wingdings"/>
              <a:buChar char="Ø"/>
            </a:pPr>
            <a:r>
              <a:rPr lang="pl-PL" dirty="0">
                <a:latin typeface="Open Sans"/>
                <a:ea typeface="+mn-lt"/>
                <a:cs typeface="+mn-lt"/>
              </a:rPr>
              <a:t>Wkład niepieniężny stanowiący część lub całość wkładu własnego, wniesiony na rzecz projektu, może stanowić wydatek kwalifikowalny, o ile spełnione są następujące warunki: </a:t>
            </a:r>
            <a:endParaRPr lang="pl-PL" b="1" dirty="0">
              <a:latin typeface="Open Sans"/>
              <a:ea typeface="+mn-lt"/>
              <a:cs typeface="+mn-lt"/>
            </a:endParaRPr>
          </a:p>
          <a:p>
            <a:pPr marL="742950" lvl="1" indent="-285750">
              <a:lnSpc>
                <a:spcPct val="150000"/>
              </a:lnSpc>
              <a:buFont typeface="Courier New"/>
              <a:buChar char="o"/>
            </a:pPr>
            <a:r>
              <a:rPr lang="pl-PL" dirty="0">
                <a:latin typeface="Open Sans"/>
                <a:ea typeface="+mn-lt"/>
                <a:cs typeface="+mn-lt"/>
              </a:rPr>
              <a:t>kwota dofinansowania w momencie końcowego rozliczenia projektu nie przekracza kwoty całkowitych wydatków kwalifikowalnych z wyłączeniem wkładu niepieniężnego </a:t>
            </a:r>
            <a:r>
              <a:rPr lang="pl-PL" b="1" i="1" dirty="0">
                <a:solidFill>
                  <a:schemeClr val="accent4">
                    <a:lumMod val="75000"/>
                  </a:schemeClr>
                </a:solidFill>
                <a:latin typeface="Open Sans"/>
                <a:ea typeface="+mn-lt"/>
                <a:cs typeface="+mn-lt"/>
              </a:rPr>
              <a:t>(NOWY ZAPIS, ZASADA OBOWIĄZUJĄCA)</a:t>
            </a:r>
            <a:r>
              <a:rPr lang="pl-PL" dirty="0">
                <a:latin typeface="Open Sans"/>
                <a:ea typeface="+mn-lt"/>
                <a:cs typeface="+mn-lt"/>
              </a:rPr>
              <a:t>,</a:t>
            </a:r>
            <a:endParaRPr lang="pl-PL" b="1" dirty="0">
              <a:latin typeface="Open Sans"/>
              <a:ea typeface="Open Sans"/>
              <a:cs typeface="Calibri"/>
            </a:endParaRPr>
          </a:p>
          <a:p>
            <a:pPr marL="742950" lvl="1" indent="-285750">
              <a:lnSpc>
                <a:spcPct val="150000"/>
              </a:lnSpc>
              <a:buFont typeface="Courier New"/>
              <a:buChar char="o"/>
            </a:pPr>
            <a:r>
              <a:rPr lang="pl-PL" dirty="0">
                <a:latin typeface="Open Sans"/>
                <a:ea typeface="+mn-lt"/>
                <a:cs typeface="+mn-lt"/>
              </a:rPr>
              <a:t>wkład niepieniężny polega na wniesieniu (wykorzystaniu na rzecz projektu):</a:t>
            </a:r>
            <a:endParaRPr lang="pl-PL" dirty="0">
              <a:latin typeface="Open Sans"/>
              <a:ea typeface="Open Sans"/>
              <a:cs typeface="Calibri"/>
            </a:endParaRPr>
          </a:p>
          <a:p>
            <a:pPr marL="1200150" lvl="2" indent="-285750">
              <a:lnSpc>
                <a:spcPct val="150000"/>
              </a:lnSpc>
              <a:buFont typeface="Wingdings"/>
              <a:buChar char="§"/>
            </a:pPr>
            <a:r>
              <a:rPr lang="pl-PL" dirty="0">
                <a:latin typeface="Open Sans"/>
                <a:ea typeface="Open Sans"/>
                <a:cs typeface="Calibri"/>
              </a:rPr>
              <a:t>nieruchomości, </a:t>
            </a:r>
            <a:r>
              <a:rPr lang="pl-PL" i="1" dirty="0">
                <a:solidFill>
                  <a:schemeClr val="accent4">
                    <a:lumMod val="75000"/>
                  </a:schemeClr>
                </a:solidFill>
                <a:latin typeface="Open Sans"/>
                <a:ea typeface="Open Sans"/>
                <a:cs typeface="Calibri"/>
              </a:rPr>
              <a:t>(zapis bez zmian)</a:t>
            </a:r>
          </a:p>
          <a:p>
            <a:pPr marL="1200150" lvl="2" indent="-285750">
              <a:lnSpc>
                <a:spcPct val="150000"/>
              </a:lnSpc>
              <a:buFont typeface="Wingdings"/>
              <a:buChar char="§"/>
            </a:pPr>
            <a:r>
              <a:rPr lang="pl-PL" dirty="0">
                <a:latin typeface="Open Sans"/>
                <a:ea typeface="Open Sans"/>
                <a:cs typeface="Calibri"/>
              </a:rPr>
              <a:t>urządzeń, </a:t>
            </a:r>
            <a:r>
              <a:rPr lang="pl-PL" i="1" dirty="0">
                <a:solidFill>
                  <a:schemeClr val="accent4">
                    <a:lumMod val="75000"/>
                  </a:schemeClr>
                </a:solidFill>
                <a:latin typeface="Open Sans"/>
                <a:ea typeface="+mn-lt"/>
                <a:cs typeface="+mn-lt"/>
              </a:rPr>
              <a:t>(zapis bez zmian)</a:t>
            </a:r>
            <a:endParaRPr lang="pl-PL" dirty="0">
              <a:solidFill>
                <a:schemeClr val="accent4">
                  <a:lumMod val="75000"/>
                </a:schemeClr>
              </a:solidFill>
              <a:latin typeface="Open Sans"/>
              <a:ea typeface="Open Sans"/>
              <a:cs typeface="Calibri"/>
            </a:endParaRPr>
          </a:p>
          <a:p>
            <a:pPr marL="1200150" lvl="2" indent="-285750">
              <a:lnSpc>
                <a:spcPct val="150000"/>
              </a:lnSpc>
              <a:buFont typeface="Wingdings"/>
              <a:buChar char="§"/>
            </a:pPr>
            <a:r>
              <a:rPr lang="pl-PL" dirty="0">
                <a:latin typeface="Open Sans"/>
                <a:ea typeface="Open Sans"/>
                <a:cs typeface="Calibri"/>
              </a:rPr>
              <a:t>materiałów (surowców), </a:t>
            </a:r>
            <a:r>
              <a:rPr lang="pl-PL" i="1" dirty="0">
                <a:solidFill>
                  <a:schemeClr val="accent4">
                    <a:lumMod val="75000"/>
                  </a:schemeClr>
                </a:solidFill>
                <a:latin typeface="Open Sans"/>
                <a:ea typeface="+mn-lt"/>
                <a:cs typeface="+mn-lt"/>
              </a:rPr>
              <a:t>(zapis bez zmian)</a:t>
            </a:r>
            <a:endParaRPr lang="pl-PL" dirty="0">
              <a:solidFill>
                <a:schemeClr val="accent4">
                  <a:lumMod val="75000"/>
                </a:schemeClr>
              </a:solidFill>
              <a:latin typeface="Open Sans"/>
              <a:ea typeface="Open Sans"/>
              <a:cs typeface="Calibri"/>
            </a:endParaRPr>
          </a:p>
          <a:p>
            <a:pPr>
              <a:lnSpc>
                <a:spcPct val="150000"/>
              </a:lnSpc>
            </a:pPr>
            <a:endParaRPr lang="pl-PL" dirty="0">
              <a:latin typeface="Open Sans"/>
              <a:ea typeface="Open Sans"/>
              <a:cs typeface="Calibri"/>
            </a:endParaRPr>
          </a:p>
        </p:txBody>
      </p:sp>
    </p:spTree>
    <p:extLst>
      <p:ext uri="{BB962C8B-B14F-4D97-AF65-F5344CB8AC3E}">
        <p14:creationId xmlns:p14="http://schemas.microsoft.com/office/powerpoint/2010/main" val="11889177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B246389-183C-3480-9ED9-CF4F4A7C53C3}"/>
              </a:ext>
              <a:ext uri="{C183D7F6-B498-43B3-948B-1728B52AA6E4}">
                <adec:decorative xmlns:adec="http://schemas.microsoft.com/office/drawing/2017/decorative" val="1"/>
              </a:ext>
            </a:extLst>
          </p:cNvPr>
          <p:cNvSpPr>
            <a:spLocks noGrp="1"/>
          </p:cNvSpPr>
          <p:nvPr>
            <p:ph type="title"/>
          </p:nvPr>
        </p:nvSpPr>
        <p:spPr>
          <a:xfrm>
            <a:off x="1001470" y="-1227276"/>
            <a:ext cx="9852728" cy="979757"/>
          </a:xfrm>
        </p:spPr>
        <p:txBody>
          <a:bodyPr/>
          <a:lstStyle/>
          <a:p>
            <a:r>
              <a:rPr lang="pl-PL"/>
              <a:t>METODYKA KRYTERIÓW </a:t>
            </a:r>
          </a:p>
        </p:txBody>
      </p:sp>
      <p:sp>
        <p:nvSpPr>
          <p:cNvPr id="7" name="Tytuł 6">
            <a:extLst>
              <a:ext uri="{FF2B5EF4-FFF2-40B4-BE49-F238E27FC236}">
                <a16:creationId xmlns:a16="http://schemas.microsoft.com/office/drawing/2014/main" id="{309EE228-CAF8-695B-E0BA-661EA178F72F}"/>
              </a:ext>
              <a:ext uri="{C183D7F6-B498-43B3-948B-1728B52AA6E4}">
                <adec:decorative xmlns:adec="http://schemas.microsoft.com/office/drawing/2017/decorative" val="0"/>
              </a:ext>
            </a:extLst>
          </p:cNvPr>
          <p:cNvSpPr txBox="1">
            <a:spLocks/>
          </p:cNvSpPr>
          <p:nvPr/>
        </p:nvSpPr>
        <p:spPr>
          <a:xfrm>
            <a:off x="1001470" y="417156"/>
            <a:ext cx="10189057" cy="422197"/>
          </a:xfrm>
          <a:prstGeom prst="rect">
            <a:avLst/>
          </a:prstGeom>
        </p:spPr>
        <p:txBody>
          <a:bodyPr vert="horz" lIns="0" tIns="0" rIns="0" bIns="0" rtlCol="0" anchor="t" anchorCtr="0">
            <a:noAutofit/>
          </a:bodyPr>
          <a:lstStyle>
            <a:lvl1pPr algn="l" defTabSz="914406" rtl="0" eaLnBrk="1" latinLnBrk="0" hangingPunct="1">
              <a:lnSpc>
                <a:spcPts val="3266"/>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algn="ctr">
              <a:lnSpc>
                <a:spcPct val="100000"/>
              </a:lnSpc>
            </a:pPr>
            <a:r>
              <a:rPr lang="pl-PL" sz="2000" dirty="0">
                <a:latin typeface="Open Sans"/>
                <a:ea typeface="Open Sans"/>
                <a:cs typeface="Open Sans"/>
              </a:rPr>
              <a:t>Zasady kwalifikowalności w perspektywie finansowej 2021-2027</a:t>
            </a:r>
            <a:br>
              <a:rPr lang="pl-PL" sz="2000" dirty="0"/>
            </a:br>
            <a:endParaRPr lang="pl-PL" sz="2000" dirty="0"/>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5" name="pole tekstowe 4">
            <a:extLst>
              <a:ext uri="{FF2B5EF4-FFF2-40B4-BE49-F238E27FC236}">
                <a16:creationId xmlns:a16="http://schemas.microsoft.com/office/drawing/2014/main" id="{BDB8B5CC-535F-9FCF-CA64-DE48DEE4F169}"/>
              </a:ext>
            </a:extLst>
          </p:cNvPr>
          <p:cNvSpPr txBox="1"/>
          <p:nvPr/>
        </p:nvSpPr>
        <p:spPr>
          <a:xfrm>
            <a:off x="279504" y="1401159"/>
            <a:ext cx="11151219" cy="46185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200150" lvl="2" indent="-285750">
              <a:lnSpc>
                <a:spcPct val="150000"/>
              </a:lnSpc>
              <a:buFont typeface="Wingdings"/>
              <a:buChar char="§"/>
            </a:pPr>
            <a:r>
              <a:rPr lang="pl-PL" dirty="0">
                <a:latin typeface="Open Sans"/>
                <a:ea typeface="Open Sans"/>
                <a:cs typeface="Calibri"/>
              </a:rPr>
              <a:t>wartości niematerialnych i prawnych, </a:t>
            </a:r>
            <a:r>
              <a:rPr lang="pl-PL" i="1" dirty="0">
                <a:solidFill>
                  <a:schemeClr val="accent4">
                    <a:lumMod val="75000"/>
                  </a:schemeClr>
                </a:solidFill>
                <a:latin typeface="Open Sans"/>
                <a:ea typeface="Open Sans"/>
                <a:cs typeface="Calibri"/>
              </a:rPr>
              <a:t>(zapis bez zmian)</a:t>
            </a:r>
            <a:endParaRPr lang="pl-PL" b="1" dirty="0">
              <a:solidFill>
                <a:schemeClr val="accent4">
                  <a:lumMod val="75000"/>
                </a:schemeClr>
              </a:solidFill>
              <a:latin typeface="Open Sans"/>
              <a:ea typeface="Open Sans"/>
              <a:cs typeface="Calibri"/>
            </a:endParaRPr>
          </a:p>
          <a:p>
            <a:pPr marL="1200150" lvl="2" indent="-285750">
              <a:lnSpc>
                <a:spcPct val="150000"/>
              </a:lnSpc>
              <a:buFont typeface="Wingdings"/>
              <a:buChar char="§"/>
            </a:pPr>
            <a:r>
              <a:rPr lang="pl-PL" dirty="0">
                <a:latin typeface="Open Sans"/>
                <a:ea typeface="Open Sans"/>
                <a:cs typeface="Calibri"/>
              </a:rPr>
              <a:t>ekspertyz, </a:t>
            </a:r>
            <a:r>
              <a:rPr lang="pl-PL" i="1" dirty="0">
                <a:solidFill>
                  <a:schemeClr val="accent4">
                    <a:lumMod val="75000"/>
                  </a:schemeClr>
                </a:solidFill>
                <a:latin typeface="Open Sans"/>
                <a:ea typeface="+mn-lt"/>
                <a:cs typeface="+mn-lt"/>
              </a:rPr>
              <a:t>(zapis bez zmian)</a:t>
            </a:r>
            <a:endParaRPr lang="pl-PL" i="1" dirty="0">
              <a:solidFill>
                <a:schemeClr val="accent4">
                  <a:lumMod val="75000"/>
                </a:schemeClr>
              </a:solidFill>
              <a:latin typeface="Open Sans"/>
              <a:ea typeface="Open Sans"/>
              <a:cs typeface="Calibri"/>
            </a:endParaRPr>
          </a:p>
          <a:p>
            <a:pPr marL="1200150" lvl="2" indent="-285750">
              <a:lnSpc>
                <a:spcPct val="150000"/>
              </a:lnSpc>
              <a:buFont typeface="Wingdings"/>
              <a:buChar char="§"/>
            </a:pPr>
            <a:r>
              <a:rPr lang="pl-PL" dirty="0">
                <a:solidFill>
                  <a:srgbClr val="000000"/>
                </a:solidFill>
                <a:latin typeface="Open Sans"/>
                <a:ea typeface="Open Sans"/>
                <a:cs typeface="Calibri"/>
              </a:rPr>
              <a:t>nieodpłatnej pracy wykonywanej przez wolontariuszy, </a:t>
            </a:r>
            <a:r>
              <a:rPr lang="pl-PL" i="1" dirty="0">
                <a:solidFill>
                  <a:schemeClr val="accent4">
                    <a:lumMod val="75000"/>
                  </a:schemeClr>
                </a:solidFill>
                <a:latin typeface="Open Sans"/>
                <a:ea typeface="+mn-lt"/>
                <a:cs typeface="+mn-lt"/>
              </a:rPr>
              <a:t>(zapis bez zmian)</a:t>
            </a:r>
            <a:endParaRPr lang="pl-PL" dirty="0">
              <a:solidFill>
                <a:schemeClr val="accent4">
                  <a:lumMod val="75000"/>
                </a:schemeClr>
              </a:solidFill>
              <a:latin typeface="Open Sans"/>
              <a:ea typeface="Open Sans"/>
              <a:cs typeface="Calibri"/>
            </a:endParaRPr>
          </a:p>
          <a:p>
            <a:pPr marL="1200150" lvl="2" indent="-285750">
              <a:lnSpc>
                <a:spcPct val="150000"/>
              </a:lnSpc>
              <a:buFont typeface="Wingdings"/>
              <a:buChar char="§"/>
            </a:pPr>
            <a:r>
              <a:rPr lang="pl-PL" dirty="0">
                <a:solidFill>
                  <a:srgbClr val="000000"/>
                </a:solidFill>
                <a:latin typeface="Open Sans"/>
                <a:ea typeface="Open Sans"/>
                <a:cs typeface="Calibri"/>
              </a:rPr>
              <a:t>nieodpłatnej pracy społecznej członków stowarzyszenia. </a:t>
            </a:r>
            <a:r>
              <a:rPr lang="pl-PL" b="1" i="1" dirty="0">
                <a:solidFill>
                  <a:schemeClr val="accent4">
                    <a:lumMod val="75000"/>
                  </a:schemeClr>
                </a:solidFill>
                <a:latin typeface="Open Sans"/>
                <a:ea typeface="Open Sans"/>
                <a:cs typeface="Calibri"/>
              </a:rPr>
              <a:t>(NOWY ZAPIS, ZASADA OBOWIĄZUJĄCA)</a:t>
            </a:r>
            <a:endParaRPr lang="pl-PL" dirty="0">
              <a:solidFill>
                <a:schemeClr val="accent4">
                  <a:lumMod val="75000"/>
                </a:schemeClr>
              </a:solidFill>
              <a:latin typeface="Open Sans"/>
              <a:ea typeface="Open Sans"/>
              <a:cs typeface="Calibri"/>
            </a:endParaRPr>
          </a:p>
          <a:p>
            <a:pPr marL="742950" lvl="1" indent="-285750">
              <a:lnSpc>
                <a:spcPct val="150000"/>
              </a:lnSpc>
              <a:buFont typeface="Courier New"/>
              <a:buChar char="o"/>
            </a:pPr>
            <a:r>
              <a:rPr lang="pl-PL" dirty="0">
                <a:latin typeface="Open Sans"/>
                <a:ea typeface="+mn-lt"/>
                <a:cs typeface="+mn-lt"/>
              </a:rPr>
              <a:t>Wkład niepieniężny polega na wniesieniu (wykorzystaniu na rzecz projektu) składników majątku beneficjenta lub majątku innych podmiotów, jeżeli możliwość taka wynika z przepisów prawa oraz zostanie to ujęte w zatwierdzonym wniosku o dofinansowanie projektu.</a:t>
            </a:r>
            <a:r>
              <a:rPr lang="pl-PL" dirty="0">
                <a:solidFill>
                  <a:schemeClr val="accent4">
                    <a:lumMod val="75000"/>
                  </a:schemeClr>
                </a:solidFill>
                <a:latin typeface="Open Sans"/>
                <a:ea typeface="+mn-lt"/>
                <a:cs typeface="+mn-lt"/>
              </a:rPr>
              <a:t> </a:t>
            </a:r>
            <a:r>
              <a:rPr lang="pl-PL" i="1" dirty="0">
                <a:solidFill>
                  <a:schemeClr val="accent4">
                    <a:lumMod val="75000"/>
                  </a:schemeClr>
                </a:solidFill>
                <a:latin typeface="Open Sans"/>
                <a:ea typeface="+mn-lt"/>
                <a:cs typeface="+mn-lt"/>
              </a:rPr>
              <a:t>(zapis bez zmian)</a:t>
            </a:r>
            <a:endParaRPr lang="pl-PL" dirty="0">
              <a:solidFill>
                <a:schemeClr val="accent4">
                  <a:lumMod val="75000"/>
                </a:schemeClr>
              </a:solidFill>
              <a:latin typeface="Open Sans"/>
              <a:ea typeface="Open Sans"/>
              <a:cs typeface="Calibri"/>
            </a:endParaRPr>
          </a:p>
          <a:p>
            <a:pPr marL="742950" lvl="1" indent="-285750">
              <a:lnSpc>
                <a:spcPct val="150000"/>
              </a:lnSpc>
              <a:buFont typeface="Courier New"/>
              <a:buChar char="o"/>
            </a:pPr>
            <a:r>
              <a:rPr lang="pl-PL" dirty="0">
                <a:latin typeface="Open Sans"/>
                <a:ea typeface="+mn-lt"/>
                <a:cs typeface="+mn-lt"/>
              </a:rPr>
              <a:t>Wartość wkładu niepieniężnego została należycie potwierdzona dokumentami o wartości dowodowej równoważnej fakturom lub innymi dokumentami. </a:t>
            </a:r>
            <a:r>
              <a:rPr lang="pl-PL" i="1" dirty="0">
                <a:solidFill>
                  <a:schemeClr val="accent4">
                    <a:lumMod val="75000"/>
                  </a:schemeClr>
                </a:solidFill>
                <a:latin typeface="Open Sans"/>
                <a:ea typeface="+mn-lt"/>
                <a:cs typeface="+mn-lt"/>
              </a:rPr>
              <a:t>(zapis bez zmian)</a:t>
            </a:r>
            <a:endParaRPr lang="pl-PL" dirty="0">
              <a:solidFill>
                <a:schemeClr val="accent4">
                  <a:lumMod val="75000"/>
                </a:schemeClr>
              </a:solidFill>
              <a:latin typeface="Open Sans"/>
              <a:ea typeface="Open Sans"/>
              <a:cs typeface="Calibri"/>
            </a:endParaRPr>
          </a:p>
          <a:p>
            <a:pPr>
              <a:lnSpc>
                <a:spcPct val="150000"/>
              </a:lnSpc>
            </a:pPr>
            <a:endParaRPr lang="pl-PL" dirty="0">
              <a:solidFill>
                <a:srgbClr val="000000"/>
              </a:solidFill>
              <a:latin typeface="Open Sans"/>
              <a:ea typeface="Open Sans"/>
              <a:cs typeface="Calibri"/>
            </a:endParaRPr>
          </a:p>
        </p:txBody>
      </p:sp>
    </p:spTree>
    <p:extLst>
      <p:ext uri="{BB962C8B-B14F-4D97-AF65-F5344CB8AC3E}">
        <p14:creationId xmlns:p14="http://schemas.microsoft.com/office/powerpoint/2010/main" val="26563729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B246389-183C-3480-9ED9-CF4F4A7C53C3}"/>
              </a:ext>
              <a:ext uri="{C183D7F6-B498-43B3-948B-1728B52AA6E4}">
                <adec:decorative xmlns:adec="http://schemas.microsoft.com/office/drawing/2017/decorative" val="1"/>
              </a:ext>
            </a:extLst>
          </p:cNvPr>
          <p:cNvSpPr>
            <a:spLocks noGrp="1"/>
          </p:cNvSpPr>
          <p:nvPr>
            <p:ph type="title"/>
          </p:nvPr>
        </p:nvSpPr>
        <p:spPr>
          <a:xfrm>
            <a:off x="1001470" y="-1227276"/>
            <a:ext cx="9852728" cy="979757"/>
          </a:xfrm>
        </p:spPr>
        <p:txBody>
          <a:bodyPr/>
          <a:lstStyle/>
          <a:p>
            <a:r>
              <a:rPr lang="pl-PL"/>
              <a:t>METODYKA KRYTERIÓW </a:t>
            </a:r>
          </a:p>
        </p:txBody>
      </p:sp>
      <p:sp>
        <p:nvSpPr>
          <p:cNvPr id="7" name="Tytuł 6">
            <a:extLst>
              <a:ext uri="{FF2B5EF4-FFF2-40B4-BE49-F238E27FC236}">
                <a16:creationId xmlns:a16="http://schemas.microsoft.com/office/drawing/2014/main" id="{309EE228-CAF8-695B-E0BA-661EA178F72F}"/>
              </a:ext>
              <a:ext uri="{C183D7F6-B498-43B3-948B-1728B52AA6E4}">
                <adec:decorative xmlns:adec="http://schemas.microsoft.com/office/drawing/2017/decorative" val="0"/>
              </a:ext>
            </a:extLst>
          </p:cNvPr>
          <p:cNvSpPr txBox="1">
            <a:spLocks/>
          </p:cNvSpPr>
          <p:nvPr/>
        </p:nvSpPr>
        <p:spPr>
          <a:xfrm>
            <a:off x="1001470" y="417156"/>
            <a:ext cx="10189057" cy="422197"/>
          </a:xfrm>
          <a:prstGeom prst="rect">
            <a:avLst/>
          </a:prstGeom>
        </p:spPr>
        <p:txBody>
          <a:bodyPr vert="horz" lIns="0" tIns="0" rIns="0" bIns="0" rtlCol="0" anchor="t" anchorCtr="0">
            <a:noAutofit/>
          </a:bodyPr>
          <a:lstStyle>
            <a:lvl1pPr algn="l" defTabSz="914406" rtl="0" eaLnBrk="1" latinLnBrk="0" hangingPunct="1">
              <a:lnSpc>
                <a:spcPts val="3266"/>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algn="ctr">
              <a:lnSpc>
                <a:spcPct val="100000"/>
              </a:lnSpc>
            </a:pPr>
            <a:r>
              <a:rPr lang="pl-PL" sz="2000" dirty="0">
                <a:latin typeface="Open Sans"/>
                <a:ea typeface="Open Sans"/>
                <a:cs typeface="Open Sans"/>
              </a:rPr>
              <a:t>Zasady kwalifikowalności w perspektywie finansowej 2021-2027</a:t>
            </a:r>
            <a:br>
              <a:rPr lang="pl-PL" sz="2000" dirty="0"/>
            </a:br>
            <a:endParaRPr lang="pl-PL" sz="2000" dirty="0"/>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5" name="pole tekstowe 4">
            <a:extLst>
              <a:ext uri="{FF2B5EF4-FFF2-40B4-BE49-F238E27FC236}">
                <a16:creationId xmlns:a16="http://schemas.microsoft.com/office/drawing/2014/main" id="{BDB8B5CC-535F-9FCF-CA64-DE48DEE4F169}"/>
              </a:ext>
            </a:extLst>
          </p:cNvPr>
          <p:cNvSpPr txBox="1"/>
          <p:nvPr/>
        </p:nvSpPr>
        <p:spPr>
          <a:xfrm>
            <a:off x="396045" y="1508735"/>
            <a:ext cx="11151219" cy="33720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200150" lvl="2" indent="-285750">
              <a:lnSpc>
                <a:spcPct val="150000"/>
              </a:lnSpc>
              <a:buFont typeface="Wingdings"/>
              <a:buChar char="§"/>
            </a:pPr>
            <a:endParaRPr lang="pl-PL" i="1" dirty="0">
              <a:solidFill>
                <a:schemeClr val="accent4">
                  <a:lumMod val="75000"/>
                </a:schemeClr>
              </a:solidFill>
              <a:latin typeface="Open Sans"/>
              <a:ea typeface="Open Sans"/>
              <a:cs typeface="Calibri"/>
            </a:endParaRPr>
          </a:p>
          <a:p>
            <a:pPr marL="742950" lvl="1" indent="-285750">
              <a:lnSpc>
                <a:spcPct val="150000"/>
              </a:lnSpc>
              <a:buFont typeface="Courier New"/>
              <a:buChar char="o"/>
            </a:pPr>
            <a:r>
              <a:rPr lang="pl-PL" dirty="0">
                <a:latin typeface="Open Sans"/>
                <a:ea typeface="+mn-lt"/>
                <a:cs typeface="+mn-lt"/>
              </a:rPr>
              <a:t>Wartość przypisana wkładowi niepieniężnemu nie przekracza stawek rynkowych. </a:t>
            </a:r>
            <a:r>
              <a:rPr lang="pl-PL" i="1" dirty="0">
                <a:solidFill>
                  <a:schemeClr val="accent4">
                    <a:lumMod val="75000"/>
                  </a:schemeClr>
                </a:solidFill>
                <a:latin typeface="Open Sans"/>
                <a:ea typeface="+mn-lt"/>
                <a:cs typeface="+mn-lt"/>
              </a:rPr>
              <a:t>(zapis bez zmian)</a:t>
            </a:r>
          </a:p>
          <a:p>
            <a:pPr marL="742950" lvl="1" indent="-285750">
              <a:lnSpc>
                <a:spcPct val="150000"/>
              </a:lnSpc>
              <a:buFont typeface="Courier New"/>
              <a:buChar char="o"/>
            </a:pPr>
            <a:r>
              <a:rPr lang="pl-PL" dirty="0">
                <a:latin typeface="Open Sans"/>
                <a:ea typeface="+mn-lt"/>
                <a:cs typeface="+mn-lt"/>
              </a:rPr>
              <a:t>Wartość i dostarczenie wkładu niepieniężnego mogą być poddane niezależnej ocenie </a:t>
            </a:r>
            <a:br>
              <a:rPr lang="pl-PL" dirty="0">
                <a:latin typeface="Open Sans"/>
                <a:ea typeface="+mn-lt"/>
                <a:cs typeface="+mn-lt"/>
              </a:rPr>
            </a:br>
            <a:r>
              <a:rPr lang="pl-PL" dirty="0">
                <a:latin typeface="Open Sans"/>
                <a:ea typeface="+mn-lt"/>
                <a:cs typeface="+mn-lt"/>
              </a:rPr>
              <a:t>i weryfikacji. </a:t>
            </a:r>
            <a:r>
              <a:rPr lang="pl-PL" i="1" dirty="0">
                <a:solidFill>
                  <a:schemeClr val="accent4">
                    <a:lumMod val="75000"/>
                  </a:schemeClr>
                </a:solidFill>
                <a:latin typeface="Open Sans"/>
                <a:ea typeface="+mn-lt"/>
                <a:cs typeface="+mn-lt"/>
              </a:rPr>
              <a:t>(zapis bez zmian)</a:t>
            </a:r>
          </a:p>
          <a:p>
            <a:pPr marL="742950" lvl="1" indent="-285750">
              <a:lnSpc>
                <a:spcPct val="150000"/>
              </a:lnSpc>
              <a:buFont typeface="Courier New"/>
              <a:buChar char="o"/>
            </a:pPr>
            <a:r>
              <a:rPr lang="pl-PL" dirty="0">
                <a:latin typeface="Open Sans"/>
                <a:ea typeface="+mn-lt"/>
                <a:cs typeface="+mn-lt"/>
              </a:rPr>
              <a:t>Wkład niepieniężny nie był uprzednio współfinansowany ze środków UE. </a:t>
            </a:r>
            <a:r>
              <a:rPr lang="pl-PL" b="1" i="1" dirty="0">
                <a:solidFill>
                  <a:schemeClr val="accent4">
                    <a:lumMod val="75000"/>
                  </a:schemeClr>
                </a:solidFill>
                <a:latin typeface="Open Sans"/>
                <a:ea typeface="+mn-lt"/>
                <a:cs typeface="+mn-lt"/>
              </a:rPr>
              <a:t>(NOWY ZAPIS DOPRECYZOWUJĄCY)</a:t>
            </a:r>
            <a:endParaRPr lang="pl-PL" b="1" i="1" dirty="0">
              <a:solidFill>
                <a:schemeClr val="accent4">
                  <a:lumMod val="75000"/>
                </a:schemeClr>
              </a:solidFill>
              <a:latin typeface="Open Sans"/>
              <a:ea typeface="Open Sans"/>
              <a:cs typeface="Calibri"/>
            </a:endParaRPr>
          </a:p>
          <a:p>
            <a:pPr>
              <a:lnSpc>
                <a:spcPct val="150000"/>
              </a:lnSpc>
            </a:pPr>
            <a:endParaRPr lang="pl-PL" dirty="0">
              <a:solidFill>
                <a:srgbClr val="000000"/>
              </a:solidFill>
              <a:latin typeface="Open Sans"/>
              <a:ea typeface="Open Sans"/>
              <a:cs typeface="Calibri"/>
            </a:endParaRPr>
          </a:p>
        </p:txBody>
      </p:sp>
    </p:spTree>
    <p:extLst>
      <p:ext uri="{BB962C8B-B14F-4D97-AF65-F5344CB8AC3E}">
        <p14:creationId xmlns:p14="http://schemas.microsoft.com/office/powerpoint/2010/main" val="3344026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563194"/>
            <a:ext cx="9852025" cy="979488"/>
          </a:xfrm>
        </p:spPr>
        <p:txBody>
          <a:bodyPr>
            <a:noAutofit/>
          </a:bodyPr>
          <a:lstStyle/>
          <a:p>
            <a:pPr algn="ctr">
              <a:lnSpc>
                <a:spcPts val="3265"/>
              </a:lnSpc>
            </a:pPr>
            <a:r>
              <a:rPr lang="pl-PL" sz="2000" dirty="0">
                <a:latin typeface="Open Sans"/>
                <a:ea typeface="Open Sans"/>
                <a:cs typeface="Open Sans"/>
              </a:rPr>
              <a:t>Zasady kwalifikowalności w perspektywie finansowej 2021-2027:</a:t>
            </a:r>
            <a:endParaRPr lang="pl-PL" sz="2000" b="0" dirty="0">
              <a:latin typeface="Open Sans"/>
              <a:ea typeface="Open Sans"/>
              <a:cs typeface="Open Sans"/>
            </a:endParaRPr>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923923" y="1542682"/>
            <a:ext cx="10344150" cy="4496068"/>
          </a:xfrm>
        </p:spPr>
        <p:txBody>
          <a:bodyPr vert="horz" lIns="0" tIns="0" rIns="0" bIns="0" rtlCol="0" anchor="t">
            <a:noAutofit/>
          </a:bodyPr>
          <a:lstStyle/>
          <a:p>
            <a:pPr marL="0" indent="0" algn="just">
              <a:lnSpc>
                <a:spcPct val="150000"/>
              </a:lnSpc>
              <a:buNone/>
            </a:pPr>
            <a:r>
              <a:rPr lang="pl-PL" sz="1800" b="1" dirty="0">
                <a:latin typeface="Open Sans"/>
                <a:ea typeface="Open Sans"/>
                <a:cs typeface="Open Sans"/>
              </a:rPr>
              <a:t>Wydatek jest kwalifikowalny, jeżeli: </a:t>
            </a:r>
            <a:r>
              <a:rPr lang="pl-PL" sz="1800" b="1" dirty="0">
                <a:solidFill>
                  <a:srgbClr val="0070C0"/>
                </a:solidFill>
                <a:latin typeface="Open Sans"/>
                <a:ea typeface="Open Sans"/>
                <a:cs typeface="Open Sans"/>
              </a:rPr>
              <a:t>(zapis w zmienionym brzmieniu, brakuje </a:t>
            </a:r>
            <a:r>
              <a:rPr lang="pl-PL" sz="1800" b="1" strike="sngStrike" dirty="0">
                <a:solidFill>
                  <a:srgbClr val="0070C0"/>
                </a:solidFill>
                <a:latin typeface="Open Sans"/>
                <a:ea typeface="Open Sans"/>
                <a:cs typeface="Open Sans"/>
              </a:rPr>
              <a:t>łącznie spełniają wszystkie warunki</a:t>
            </a:r>
            <a:r>
              <a:rPr lang="pl-PL" sz="1800" b="1" dirty="0">
                <a:solidFill>
                  <a:srgbClr val="0070C0"/>
                </a:solidFill>
                <a:latin typeface="Open Sans"/>
                <a:ea typeface="Open Sans"/>
                <a:cs typeface="Open Sans"/>
              </a:rPr>
              <a:t>).</a:t>
            </a:r>
            <a:endParaRPr lang="pl-PL" sz="1600" dirty="0">
              <a:solidFill>
                <a:srgbClr val="0070C0"/>
              </a:solidFill>
            </a:endParaRPr>
          </a:p>
          <a:p>
            <a:pPr marL="685800" lvl="1" indent="-228600" algn="just">
              <a:lnSpc>
                <a:spcPct val="150000"/>
              </a:lnSpc>
              <a:buFont typeface="Wingdings"/>
              <a:buChar char="Ø"/>
            </a:pPr>
            <a:r>
              <a:rPr lang="pl-PL" sz="1800" dirty="0">
                <a:latin typeface="Open Sans"/>
                <a:ea typeface="Open Sans"/>
                <a:cs typeface="Open Sans"/>
              </a:rPr>
              <a:t>jest zgodny z przepisami prawa, </a:t>
            </a:r>
            <a:r>
              <a:rPr lang="pl-PL" sz="1800" i="1" dirty="0">
                <a:solidFill>
                  <a:srgbClr val="0070C0"/>
                </a:solidFill>
                <a:latin typeface="Open Sans"/>
                <a:ea typeface="Open Sans"/>
                <a:cs typeface="Open Sans"/>
              </a:rPr>
              <a:t>(zapis bez zmian</a:t>
            </a:r>
            <a:r>
              <a:rPr lang="pl-PL" sz="1800" dirty="0">
                <a:solidFill>
                  <a:srgbClr val="0070C0"/>
                </a:solidFill>
                <a:latin typeface="Open Sans"/>
                <a:ea typeface="Open Sans"/>
                <a:cs typeface="Open Sans"/>
              </a:rPr>
              <a:t>)</a:t>
            </a:r>
            <a:endParaRPr lang="pl-PL" sz="1600" dirty="0">
              <a:solidFill>
                <a:srgbClr val="0070C0"/>
              </a:solidFill>
            </a:endParaRPr>
          </a:p>
          <a:p>
            <a:pPr marL="685800" lvl="1" indent="-228600" algn="just">
              <a:lnSpc>
                <a:spcPct val="150000"/>
              </a:lnSpc>
              <a:buFont typeface="Wingdings"/>
              <a:buChar char="Ø"/>
            </a:pPr>
            <a:r>
              <a:rPr lang="pl-PL" sz="1800" dirty="0">
                <a:latin typeface="Open Sans"/>
                <a:ea typeface="Open Sans"/>
                <a:cs typeface="Open Sans"/>
              </a:rPr>
              <a:t>jest zgodny z umową o dofinansowanie projektu i Wytycznymi  </a:t>
            </a:r>
            <a:r>
              <a:rPr lang="pl-PL" sz="1800" i="1" dirty="0">
                <a:solidFill>
                  <a:srgbClr val="0070C0"/>
                </a:solidFill>
                <a:latin typeface="Open Sans"/>
                <a:ea typeface="Open Sans"/>
                <a:cs typeface="Open Sans"/>
              </a:rPr>
              <a:t>(zapis bez zmian</a:t>
            </a:r>
            <a:r>
              <a:rPr lang="pl-PL" sz="1800" dirty="0">
                <a:solidFill>
                  <a:srgbClr val="0070C0"/>
                </a:solidFill>
                <a:latin typeface="Open Sans"/>
                <a:ea typeface="Open Sans"/>
                <a:cs typeface="Open Sans"/>
              </a:rPr>
              <a:t>)</a:t>
            </a:r>
            <a:endParaRPr lang="pl-PL" sz="1600" dirty="0">
              <a:solidFill>
                <a:srgbClr val="0070C0"/>
              </a:solidFill>
            </a:endParaRPr>
          </a:p>
          <a:p>
            <a:pPr marL="685800" lvl="1" indent="-228600" algn="just">
              <a:lnSpc>
                <a:spcPct val="150000"/>
              </a:lnSpc>
              <a:buFont typeface="Wingdings"/>
              <a:buChar char="Ø"/>
            </a:pPr>
            <a:r>
              <a:rPr lang="pl-PL" sz="1800" dirty="0">
                <a:latin typeface="Open Sans"/>
                <a:ea typeface="Open Sans"/>
                <a:cs typeface="Open Sans"/>
              </a:rPr>
              <a:t>został faktycznie poniesiony </a:t>
            </a:r>
            <a:r>
              <a:rPr lang="pl-PL" sz="1800" i="1" dirty="0">
                <a:solidFill>
                  <a:srgbClr val="0070C0"/>
                </a:solidFill>
                <a:latin typeface="Open Sans"/>
                <a:ea typeface="Open Sans"/>
                <a:cs typeface="Open Sans"/>
              </a:rPr>
              <a:t>(zapis bez zmian</a:t>
            </a:r>
            <a:r>
              <a:rPr lang="pl-PL" sz="1800" dirty="0">
                <a:solidFill>
                  <a:srgbClr val="0070C0"/>
                </a:solidFill>
                <a:latin typeface="Open Sans"/>
                <a:ea typeface="Open Sans"/>
                <a:cs typeface="Open Sans"/>
              </a:rPr>
              <a:t>)</a:t>
            </a:r>
            <a:endParaRPr lang="pl-PL" sz="1600" dirty="0">
              <a:solidFill>
                <a:srgbClr val="000000"/>
              </a:solidFill>
              <a:latin typeface="Open Sans"/>
              <a:ea typeface="Open Sans"/>
              <a:cs typeface="Open Sans"/>
            </a:endParaRPr>
          </a:p>
          <a:p>
            <a:pPr marL="685800" lvl="1" indent="-228600" algn="just">
              <a:lnSpc>
                <a:spcPct val="150000"/>
              </a:lnSpc>
              <a:buFont typeface="Wingdings"/>
              <a:buChar char="Ø"/>
            </a:pPr>
            <a:r>
              <a:rPr lang="pl-PL" sz="1800" dirty="0">
                <a:solidFill>
                  <a:srgbClr val="000000"/>
                </a:solidFill>
                <a:latin typeface="Open Sans"/>
                <a:ea typeface="Open Sans"/>
                <a:cs typeface="Open Sans"/>
              </a:rPr>
              <a:t>spełnia</a:t>
            </a:r>
            <a:r>
              <a:rPr lang="pl-PL" sz="1800" dirty="0">
                <a:latin typeface="Open Sans"/>
                <a:ea typeface="Open Sans"/>
                <a:cs typeface="Open Sans"/>
              </a:rPr>
              <a:t> warunki określone w programie i SZOP oraz regulaminie wyboru projektów, </a:t>
            </a:r>
            <a:r>
              <a:rPr lang="pl-PL" sz="1800" i="1" dirty="0">
                <a:solidFill>
                  <a:srgbClr val="0070C0"/>
                </a:solidFill>
                <a:latin typeface="Open Sans"/>
                <a:ea typeface="Open Sans"/>
                <a:cs typeface="Open Sans"/>
              </a:rPr>
              <a:t>(zapis bez zmian</a:t>
            </a:r>
            <a:r>
              <a:rPr lang="pl-PL" sz="1800" dirty="0">
                <a:solidFill>
                  <a:srgbClr val="0070C0"/>
                </a:solidFill>
                <a:latin typeface="Open Sans"/>
                <a:ea typeface="Open Sans"/>
                <a:cs typeface="Open Sans"/>
              </a:rPr>
              <a:t>)</a:t>
            </a:r>
            <a:endParaRPr lang="pl-PL" sz="1600" dirty="0">
              <a:solidFill>
                <a:srgbClr val="0070C0"/>
              </a:solidFill>
            </a:endParaRPr>
          </a:p>
          <a:p>
            <a:pPr marL="685800" lvl="1" indent="-228600" algn="just">
              <a:lnSpc>
                <a:spcPct val="150000"/>
              </a:lnSpc>
              <a:buFont typeface="Wingdings"/>
              <a:buChar char="Ø"/>
            </a:pPr>
            <a:r>
              <a:rPr lang="pl-PL" sz="1800" dirty="0">
                <a:latin typeface="Open Sans"/>
                <a:ea typeface="Open Sans"/>
                <a:cs typeface="Open Sans"/>
              </a:rPr>
              <a:t>jest niezbędny do realizacji celów projektu i został poniesiony w związku z realizacją projektu lub jego przygotowaniem,</a:t>
            </a:r>
            <a:r>
              <a:rPr lang="pl-PL" sz="1800" dirty="0">
                <a:solidFill>
                  <a:srgbClr val="0070C0"/>
                </a:solidFill>
                <a:latin typeface="Open Sans"/>
                <a:ea typeface="Open Sans"/>
                <a:cs typeface="Open Sans"/>
              </a:rPr>
              <a:t> </a:t>
            </a:r>
            <a:r>
              <a:rPr lang="pl-PL" sz="1800" i="1" dirty="0">
                <a:solidFill>
                  <a:srgbClr val="0070C0"/>
                </a:solidFill>
                <a:latin typeface="Open Sans"/>
                <a:ea typeface="Open Sans"/>
                <a:cs typeface="Open Sans"/>
              </a:rPr>
              <a:t>(zapis bez zmian</a:t>
            </a:r>
            <a:r>
              <a:rPr lang="pl-PL" sz="1800" dirty="0">
                <a:solidFill>
                  <a:srgbClr val="0070C0"/>
                </a:solidFill>
                <a:latin typeface="Open Sans"/>
                <a:ea typeface="Open Sans"/>
                <a:cs typeface="Open Sans"/>
              </a:rPr>
              <a:t>)</a:t>
            </a:r>
            <a:endParaRPr lang="pl-PL" sz="1600" dirty="0">
              <a:solidFill>
                <a:srgbClr val="0070C0"/>
              </a:solidFill>
            </a:endParaRPr>
          </a:p>
          <a:p>
            <a:pPr marL="0" indent="0" algn="just">
              <a:lnSpc>
                <a:spcPct val="150000"/>
              </a:lnSpc>
              <a:buNone/>
            </a:pPr>
            <a:endParaRPr lang="pl-PL" sz="1800" dirty="0">
              <a:solidFill>
                <a:srgbClr val="0070C0"/>
              </a:solidFill>
              <a:ea typeface="Open Sans"/>
              <a:cs typeface="Open Sans"/>
            </a:endParaRPr>
          </a:p>
          <a:p>
            <a:pPr marL="0" indent="0" algn="just">
              <a:lnSpc>
                <a:spcPts val="2700"/>
              </a:lnSpc>
              <a:buNone/>
            </a:pPr>
            <a:endParaRPr lang="pl-PL" sz="1800" dirty="0">
              <a:latin typeface="Open Sans"/>
            </a:endParaRPr>
          </a:p>
          <a:p>
            <a:pPr marL="0" indent="0">
              <a:buNone/>
            </a:pPr>
            <a:endParaRPr lang="pl-PL" sz="1800" dirty="0">
              <a:latin typeface="+mn-lt"/>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6197154"/>
            <a:ext cx="5465075" cy="359665"/>
          </a:xfrm>
          <a:prstGeom prst="rect">
            <a:avLst/>
          </a:prstGeom>
        </p:spPr>
      </p:pic>
    </p:spTree>
    <p:extLst>
      <p:ext uri="{BB962C8B-B14F-4D97-AF65-F5344CB8AC3E}">
        <p14:creationId xmlns:p14="http://schemas.microsoft.com/office/powerpoint/2010/main" val="24646878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B246389-183C-3480-9ED9-CF4F4A7C53C3}"/>
              </a:ext>
              <a:ext uri="{C183D7F6-B498-43B3-948B-1728B52AA6E4}">
                <adec:decorative xmlns:adec="http://schemas.microsoft.com/office/drawing/2017/decorative" val="1"/>
              </a:ext>
            </a:extLst>
          </p:cNvPr>
          <p:cNvSpPr>
            <a:spLocks noGrp="1"/>
          </p:cNvSpPr>
          <p:nvPr>
            <p:ph type="title"/>
          </p:nvPr>
        </p:nvSpPr>
        <p:spPr>
          <a:xfrm>
            <a:off x="1001470" y="-1227276"/>
            <a:ext cx="9852728" cy="979757"/>
          </a:xfrm>
        </p:spPr>
        <p:txBody>
          <a:bodyPr/>
          <a:lstStyle/>
          <a:p>
            <a:r>
              <a:rPr lang="pl-PL"/>
              <a:t>METODYKA KRYTERIÓW </a:t>
            </a:r>
          </a:p>
        </p:txBody>
      </p:sp>
      <p:sp>
        <p:nvSpPr>
          <p:cNvPr id="7" name="Tytuł 6">
            <a:extLst>
              <a:ext uri="{FF2B5EF4-FFF2-40B4-BE49-F238E27FC236}">
                <a16:creationId xmlns:a16="http://schemas.microsoft.com/office/drawing/2014/main" id="{309EE228-CAF8-695B-E0BA-661EA178F72F}"/>
              </a:ext>
              <a:ext uri="{C183D7F6-B498-43B3-948B-1728B52AA6E4}">
                <adec:decorative xmlns:adec="http://schemas.microsoft.com/office/drawing/2017/decorative" val="0"/>
              </a:ext>
            </a:extLst>
          </p:cNvPr>
          <p:cNvSpPr txBox="1">
            <a:spLocks/>
          </p:cNvSpPr>
          <p:nvPr/>
        </p:nvSpPr>
        <p:spPr>
          <a:xfrm>
            <a:off x="1001470" y="587485"/>
            <a:ext cx="10189057" cy="422197"/>
          </a:xfrm>
          <a:prstGeom prst="rect">
            <a:avLst/>
          </a:prstGeom>
        </p:spPr>
        <p:txBody>
          <a:bodyPr vert="horz" lIns="0" tIns="0" rIns="0" bIns="0" rtlCol="0" anchor="t" anchorCtr="0">
            <a:noAutofit/>
          </a:bodyPr>
          <a:lstStyle>
            <a:lvl1pPr algn="l" defTabSz="914406" rtl="0" eaLnBrk="1" latinLnBrk="0" hangingPunct="1">
              <a:lnSpc>
                <a:spcPts val="3266"/>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algn="ctr">
              <a:lnSpc>
                <a:spcPct val="100000"/>
              </a:lnSpc>
            </a:pPr>
            <a:r>
              <a:rPr lang="pl-PL" sz="2000" dirty="0">
                <a:latin typeface="Open Sans"/>
                <a:ea typeface="Open Sans"/>
                <a:cs typeface="Open Sans"/>
              </a:rPr>
              <a:t>Zasady kwalifikowalności w perspektywie finansowej 2021-2027</a:t>
            </a:r>
            <a:br>
              <a:rPr lang="pl-PL" sz="2000" dirty="0"/>
            </a:br>
            <a:endParaRPr lang="pl-PL" sz="2000" dirty="0"/>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5" name="pole tekstowe 4">
            <a:extLst>
              <a:ext uri="{FF2B5EF4-FFF2-40B4-BE49-F238E27FC236}">
                <a16:creationId xmlns:a16="http://schemas.microsoft.com/office/drawing/2014/main" id="{BDB8B5CC-535F-9FCF-CA64-DE48DEE4F169}"/>
              </a:ext>
            </a:extLst>
          </p:cNvPr>
          <p:cNvSpPr txBox="1"/>
          <p:nvPr/>
        </p:nvSpPr>
        <p:spPr>
          <a:xfrm>
            <a:off x="1085861" y="1335146"/>
            <a:ext cx="9878232" cy="54508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Wingdings"/>
              <a:buChar char="Ø"/>
            </a:pPr>
            <a:r>
              <a:rPr lang="pl-PL" dirty="0">
                <a:latin typeface="Open Sans"/>
                <a:ea typeface="+mn-lt"/>
                <a:cs typeface="+mn-lt"/>
              </a:rPr>
              <a:t>W przypadku wykorzystania środków trwałych lub wartości niematerialnych i prawnych na rzecz projektu, ich wartość określana jest proporcjonalnie do zakresu ich wykorzystania w projekcie. </a:t>
            </a:r>
            <a:r>
              <a:rPr lang="pl-PL" i="1" dirty="0">
                <a:solidFill>
                  <a:schemeClr val="accent4">
                    <a:lumMod val="75000"/>
                  </a:schemeClr>
                </a:solidFill>
                <a:latin typeface="Open Sans"/>
                <a:ea typeface="+mn-lt"/>
                <a:cs typeface="+mn-lt"/>
              </a:rPr>
              <a:t>(zapis bez zmian)</a:t>
            </a:r>
          </a:p>
          <a:p>
            <a:pPr marL="285750" indent="-285750">
              <a:lnSpc>
                <a:spcPct val="150000"/>
              </a:lnSpc>
              <a:buFont typeface="Wingdings"/>
              <a:buChar char="Ø"/>
            </a:pPr>
            <a:r>
              <a:rPr lang="pl-PL" dirty="0">
                <a:latin typeface="Open Sans"/>
                <a:ea typeface="+mn-lt"/>
                <a:cs typeface="+mn-lt"/>
              </a:rPr>
              <a:t>W przypadku wykorzystania nieruchomości na rzecz projektu: </a:t>
            </a:r>
            <a:endParaRPr lang="pl-PL" i="1" dirty="0">
              <a:solidFill>
                <a:srgbClr val="0070C0"/>
              </a:solidFill>
              <a:latin typeface="Open Sans"/>
              <a:ea typeface="+mn-lt"/>
              <a:cs typeface="+mn-lt"/>
            </a:endParaRPr>
          </a:p>
          <a:p>
            <a:pPr marL="742950" lvl="1" indent="-285750">
              <a:lnSpc>
                <a:spcPct val="150000"/>
              </a:lnSpc>
              <a:buFont typeface="Courier New"/>
              <a:buChar char="o"/>
            </a:pPr>
            <a:r>
              <a:rPr lang="pl-PL" dirty="0">
                <a:latin typeface="Open Sans"/>
                <a:ea typeface="+mn-lt"/>
                <a:cs typeface="+mn-lt"/>
              </a:rPr>
              <a:t>wartość nieruchomości jest potwierdzona operatem szacunkowym sporządzonym przez uprawnionego rzeczoznawcę, aktualnym w momencie złożenia rozliczającego go wniosku o płatność, </a:t>
            </a:r>
            <a:r>
              <a:rPr lang="pl-PL" i="1" dirty="0">
                <a:solidFill>
                  <a:schemeClr val="accent4">
                    <a:lumMod val="75000"/>
                  </a:schemeClr>
                </a:solidFill>
                <a:latin typeface="Open Sans"/>
                <a:ea typeface="+mn-lt"/>
                <a:cs typeface="+mn-lt"/>
              </a:rPr>
              <a:t>(zapis bez zmian)</a:t>
            </a:r>
          </a:p>
          <a:p>
            <a:pPr marL="742950" lvl="1" indent="-285750">
              <a:lnSpc>
                <a:spcPct val="150000"/>
              </a:lnSpc>
              <a:buFont typeface="Courier New"/>
              <a:buChar char="o"/>
            </a:pPr>
            <a:r>
              <a:rPr lang="pl-PL" dirty="0">
                <a:latin typeface="Open Sans"/>
                <a:ea typeface="+mn-lt"/>
                <a:cs typeface="+mn-lt"/>
              </a:rPr>
              <a:t>jeżeli wkładem niepieniężnym nie jest cała nieruchomość, a jedynie jej część (na przykład tylko pomieszczenia), operat szacunkowy nie jest wymagany – w takim przypadku wartość wkładu wycenia się jako koszt amortyzacji lub wynajmu (np. </a:t>
            </a:r>
            <a:br>
              <a:rPr lang="pl-PL" dirty="0">
                <a:latin typeface="Open Sans"/>
                <a:ea typeface="+mn-lt"/>
                <a:cs typeface="+mn-lt"/>
              </a:rPr>
            </a:br>
            <a:r>
              <a:rPr lang="pl-PL" dirty="0">
                <a:latin typeface="Open Sans"/>
                <a:ea typeface="+mn-lt"/>
                <a:cs typeface="+mn-lt"/>
              </a:rPr>
              <a:t>w oparciu o cennik danej instytucji), </a:t>
            </a:r>
            <a:r>
              <a:rPr lang="pl-PL" i="1" dirty="0">
                <a:solidFill>
                  <a:schemeClr val="accent4">
                    <a:lumMod val="75000"/>
                  </a:schemeClr>
                </a:solidFill>
                <a:latin typeface="Open Sans"/>
                <a:ea typeface="+mn-lt"/>
                <a:cs typeface="+mn-lt"/>
              </a:rPr>
              <a:t>(zapis bez zmian)</a:t>
            </a:r>
          </a:p>
          <a:p>
            <a:pPr lvl="2">
              <a:lnSpc>
                <a:spcPct val="150000"/>
              </a:lnSpc>
            </a:pPr>
            <a:endParaRPr lang="pl-PL" i="1" dirty="0">
              <a:solidFill>
                <a:srgbClr val="0070C0"/>
              </a:solidFill>
              <a:cs typeface="Calibri"/>
            </a:endParaRPr>
          </a:p>
          <a:p>
            <a:pPr>
              <a:lnSpc>
                <a:spcPct val="150000"/>
              </a:lnSpc>
            </a:pPr>
            <a:endParaRPr lang="pl-PL" dirty="0">
              <a:cs typeface="Calibri"/>
            </a:endParaRPr>
          </a:p>
        </p:txBody>
      </p:sp>
    </p:spTree>
    <p:extLst>
      <p:ext uri="{BB962C8B-B14F-4D97-AF65-F5344CB8AC3E}">
        <p14:creationId xmlns:p14="http://schemas.microsoft.com/office/powerpoint/2010/main" val="26110965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B246389-183C-3480-9ED9-CF4F4A7C53C3}"/>
              </a:ext>
              <a:ext uri="{C183D7F6-B498-43B3-948B-1728B52AA6E4}">
                <adec:decorative xmlns:adec="http://schemas.microsoft.com/office/drawing/2017/decorative" val="1"/>
              </a:ext>
            </a:extLst>
          </p:cNvPr>
          <p:cNvSpPr>
            <a:spLocks noGrp="1"/>
          </p:cNvSpPr>
          <p:nvPr>
            <p:ph type="title"/>
          </p:nvPr>
        </p:nvSpPr>
        <p:spPr>
          <a:xfrm>
            <a:off x="1001470" y="-1227276"/>
            <a:ext cx="9852728" cy="979757"/>
          </a:xfrm>
        </p:spPr>
        <p:txBody>
          <a:bodyPr/>
          <a:lstStyle/>
          <a:p>
            <a:r>
              <a:rPr lang="pl-PL"/>
              <a:t>METODYKA KRYTERIÓW </a:t>
            </a:r>
          </a:p>
        </p:txBody>
      </p:sp>
      <p:sp>
        <p:nvSpPr>
          <p:cNvPr id="7" name="Tytuł 6">
            <a:extLst>
              <a:ext uri="{FF2B5EF4-FFF2-40B4-BE49-F238E27FC236}">
                <a16:creationId xmlns:a16="http://schemas.microsoft.com/office/drawing/2014/main" id="{309EE228-CAF8-695B-E0BA-661EA178F72F}"/>
              </a:ext>
              <a:ext uri="{C183D7F6-B498-43B3-948B-1728B52AA6E4}">
                <adec:decorative xmlns:adec="http://schemas.microsoft.com/office/drawing/2017/decorative" val="0"/>
              </a:ext>
            </a:extLst>
          </p:cNvPr>
          <p:cNvSpPr txBox="1">
            <a:spLocks/>
          </p:cNvSpPr>
          <p:nvPr/>
        </p:nvSpPr>
        <p:spPr>
          <a:xfrm>
            <a:off x="1055258" y="542662"/>
            <a:ext cx="10189057" cy="422197"/>
          </a:xfrm>
          <a:prstGeom prst="rect">
            <a:avLst/>
          </a:prstGeom>
        </p:spPr>
        <p:txBody>
          <a:bodyPr vert="horz" lIns="0" tIns="0" rIns="0" bIns="0" rtlCol="0" anchor="t" anchorCtr="0">
            <a:noAutofit/>
          </a:bodyPr>
          <a:lstStyle>
            <a:lvl1pPr algn="l" defTabSz="914406" rtl="0" eaLnBrk="1" latinLnBrk="0" hangingPunct="1">
              <a:lnSpc>
                <a:spcPts val="3266"/>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algn="ctr">
              <a:lnSpc>
                <a:spcPct val="100000"/>
              </a:lnSpc>
            </a:pPr>
            <a:r>
              <a:rPr lang="pl-PL" sz="2000" dirty="0">
                <a:latin typeface="Open Sans"/>
                <a:ea typeface="Open Sans"/>
                <a:cs typeface="Open Sans"/>
              </a:rPr>
              <a:t>Zasady kwalifikowalności w perspektywie finansowej 2021-2027</a:t>
            </a:r>
            <a:br>
              <a:rPr lang="pl-PL" sz="2000" dirty="0"/>
            </a:br>
            <a:endParaRPr lang="pl-PL" sz="2000" dirty="0"/>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5" name="pole tekstowe 4">
            <a:extLst>
              <a:ext uri="{FF2B5EF4-FFF2-40B4-BE49-F238E27FC236}">
                <a16:creationId xmlns:a16="http://schemas.microsoft.com/office/drawing/2014/main" id="{BDB8B5CC-535F-9FCF-CA64-DE48DEE4F169}"/>
              </a:ext>
            </a:extLst>
          </p:cNvPr>
          <p:cNvSpPr txBox="1"/>
          <p:nvPr/>
        </p:nvSpPr>
        <p:spPr>
          <a:xfrm>
            <a:off x="790027" y="1379970"/>
            <a:ext cx="10451972" cy="29578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Wingdings"/>
              <a:buChar char="Ø"/>
            </a:pPr>
            <a:endParaRPr lang="pl-PL" dirty="0">
              <a:solidFill>
                <a:srgbClr val="000000"/>
              </a:solidFill>
              <a:latin typeface="Open Sans"/>
              <a:ea typeface="+mn-lt"/>
              <a:cs typeface="+mn-lt"/>
            </a:endParaRPr>
          </a:p>
          <a:p>
            <a:pPr marL="742950" lvl="1" indent="-285750">
              <a:lnSpc>
                <a:spcPct val="150000"/>
              </a:lnSpc>
              <a:buFont typeface="Courier New"/>
              <a:buChar char="o"/>
            </a:pPr>
            <a:r>
              <a:rPr lang="pl-PL" dirty="0">
                <a:latin typeface="Open Sans"/>
                <a:ea typeface="+mn-lt"/>
                <a:cs typeface="+mn-lt"/>
              </a:rPr>
              <a:t>możliwe jest dokonanie płatności na potrzeby umowy nabycia innych niż własność praw do nieruchomości (np. dzierżawa, najem) o wartości nominalnej rocznie nieprzekraczającej kwoty 1 PLN. </a:t>
            </a:r>
            <a:r>
              <a:rPr lang="pl-PL" b="1" i="1" dirty="0">
                <a:solidFill>
                  <a:schemeClr val="accent4">
                    <a:lumMod val="75000"/>
                  </a:schemeClr>
                </a:solidFill>
                <a:latin typeface="Open Sans"/>
                <a:ea typeface="+mn-lt"/>
                <a:cs typeface="+mn-lt"/>
              </a:rPr>
              <a:t>(NOWY ZAPIS)</a:t>
            </a:r>
            <a:endParaRPr lang="pl-PL" b="1" i="1">
              <a:solidFill>
                <a:schemeClr val="accent4">
                  <a:lumMod val="75000"/>
                </a:schemeClr>
              </a:solidFill>
              <a:latin typeface="Open Sans"/>
              <a:ea typeface="Open Sans"/>
              <a:cs typeface="Calibri"/>
            </a:endParaRPr>
          </a:p>
          <a:p>
            <a:pPr marL="285750" indent="-285750">
              <a:lnSpc>
                <a:spcPct val="150000"/>
              </a:lnSpc>
              <a:buFont typeface="Wingdings"/>
              <a:buChar char="Ø"/>
            </a:pPr>
            <a:r>
              <a:rPr lang="pl-PL" dirty="0">
                <a:latin typeface="Open Sans"/>
                <a:ea typeface="+mn-lt"/>
                <a:cs typeface="+mn-lt"/>
              </a:rPr>
              <a:t>Wydatki poniesione na wycenę wkładu niepieniężnego są kwalifikowalne.</a:t>
            </a:r>
            <a:r>
              <a:rPr lang="pl-PL" dirty="0">
                <a:solidFill>
                  <a:schemeClr val="accent4">
                    <a:lumMod val="75000"/>
                  </a:schemeClr>
                </a:solidFill>
                <a:latin typeface="Open Sans"/>
                <a:ea typeface="+mn-lt"/>
                <a:cs typeface="+mn-lt"/>
              </a:rPr>
              <a:t> </a:t>
            </a:r>
            <a:r>
              <a:rPr lang="pl-PL" i="1" dirty="0">
                <a:solidFill>
                  <a:schemeClr val="accent4">
                    <a:lumMod val="75000"/>
                  </a:schemeClr>
                </a:solidFill>
                <a:latin typeface="Open Sans"/>
                <a:ea typeface="+mn-lt"/>
                <a:cs typeface="+mn-lt"/>
              </a:rPr>
              <a:t>(zapis bez zmian)</a:t>
            </a:r>
            <a:endParaRPr lang="pl-PL" dirty="0">
              <a:solidFill>
                <a:schemeClr val="accent4">
                  <a:lumMod val="75000"/>
                </a:schemeClr>
              </a:solidFill>
              <a:latin typeface="Open Sans"/>
              <a:cs typeface="Calibri"/>
            </a:endParaRPr>
          </a:p>
          <a:p>
            <a:pPr marL="1200150" lvl="2" indent="-285750">
              <a:lnSpc>
                <a:spcPct val="150000"/>
              </a:lnSpc>
              <a:buFont typeface="Wingdings"/>
              <a:buChar char="§"/>
            </a:pPr>
            <a:endParaRPr lang="pl-PL" i="1">
              <a:solidFill>
                <a:srgbClr val="0070C0"/>
              </a:solidFill>
              <a:cs typeface="Calibri"/>
            </a:endParaRPr>
          </a:p>
          <a:p>
            <a:pPr>
              <a:lnSpc>
                <a:spcPct val="150000"/>
              </a:lnSpc>
            </a:pPr>
            <a:endParaRPr lang="pl-PL">
              <a:cs typeface="Calibri"/>
            </a:endParaRPr>
          </a:p>
        </p:txBody>
      </p:sp>
    </p:spTree>
    <p:extLst>
      <p:ext uri="{BB962C8B-B14F-4D97-AF65-F5344CB8AC3E}">
        <p14:creationId xmlns:p14="http://schemas.microsoft.com/office/powerpoint/2010/main" val="27685457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B246389-183C-3480-9ED9-CF4F4A7C53C3}"/>
              </a:ext>
              <a:ext uri="{C183D7F6-B498-43B3-948B-1728B52AA6E4}">
                <adec:decorative xmlns:adec="http://schemas.microsoft.com/office/drawing/2017/decorative" val="1"/>
              </a:ext>
            </a:extLst>
          </p:cNvPr>
          <p:cNvSpPr>
            <a:spLocks noGrp="1"/>
          </p:cNvSpPr>
          <p:nvPr>
            <p:ph type="title"/>
          </p:nvPr>
        </p:nvSpPr>
        <p:spPr>
          <a:xfrm>
            <a:off x="1001470" y="-1227276"/>
            <a:ext cx="9852728" cy="979757"/>
          </a:xfrm>
        </p:spPr>
        <p:txBody>
          <a:bodyPr/>
          <a:lstStyle/>
          <a:p>
            <a:r>
              <a:rPr lang="pl-PL"/>
              <a:t>METODYKA KRYTERIÓW </a:t>
            </a:r>
          </a:p>
        </p:txBody>
      </p:sp>
      <p:sp>
        <p:nvSpPr>
          <p:cNvPr id="7" name="Tytuł 6">
            <a:extLst>
              <a:ext uri="{FF2B5EF4-FFF2-40B4-BE49-F238E27FC236}">
                <a16:creationId xmlns:a16="http://schemas.microsoft.com/office/drawing/2014/main" id="{309EE228-CAF8-695B-E0BA-661EA178F72F}"/>
              </a:ext>
              <a:ext uri="{C183D7F6-B498-43B3-948B-1728B52AA6E4}">
                <adec:decorative xmlns:adec="http://schemas.microsoft.com/office/drawing/2017/decorative" val="0"/>
              </a:ext>
            </a:extLst>
          </p:cNvPr>
          <p:cNvSpPr txBox="1">
            <a:spLocks/>
          </p:cNvSpPr>
          <p:nvPr/>
        </p:nvSpPr>
        <p:spPr>
          <a:xfrm>
            <a:off x="1001470" y="417156"/>
            <a:ext cx="10189057" cy="422197"/>
          </a:xfrm>
          <a:prstGeom prst="rect">
            <a:avLst/>
          </a:prstGeom>
        </p:spPr>
        <p:txBody>
          <a:bodyPr vert="horz" lIns="0" tIns="0" rIns="0" bIns="0" rtlCol="0" anchor="t" anchorCtr="0">
            <a:noAutofit/>
          </a:bodyPr>
          <a:lstStyle>
            <a:lvl1pPr algn="l" defTabSz="914406" rtl="0" eaLnBrk="1" latinLnBrk="0" hangingPunct="1">
              <a:lnSpc>
                <a:spcPts val="3266"/>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algn="ctr">
              <a:lnSpc>
                <a:spcPct val="100000"/>
              </a:lnSpc>
            </a:pPr>
            <a:r>
              <a:rPr lang="pl-PL" sz="2000" dirty="0">
                <a:latin typeface="Open Sans"/>
                <a:ea typeface="Open Sans"/>
                <a:cs typeface="Open Sans"/>
              </a:rPr>
              <a:t>Zasady kwalifikowalności w perspektywie finansowej 2021-2027</a:t>
            </a:r>
            <a:br>
              <a:rPr lang="pl-PL" sz="2000" dirty="0"/>
            </a:br>
            <a:endParaRPr lang="pl-PL" sz="2000" dirty="0"/>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5" name="pole tekstowe 4">
            <a:extLst>
              <a:ext uri="{FF2B5EF4-FFF2-40B4-BE49-F238E27FC236}">
                <a16:creationId xmlns:a16="http://schemas.microsoft.com/office/drawing/2014/main" id="{BDB8B5CC-535F-9FCF-CA64-DE48DEE4F169}"/>
              </a:ext>
            </a:extLst>
          </p:cNvPr>
          <p:cNvSpPr txBox="1"/>
          <p:nvPr/>
        </p:nvSpPr>
        <p:spPr>
          <a:xfrm>
            <a:off x="886891" y="1712130"/>
            <a:ext cx="10254750" cy="37888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Wingdings"/>
              <a:buChar char="Ø"/>
            </a:pPr>
            <a:r>
              <a:rPr lang="pl-PL" dirty="0">
                <a:latin typeface="Open Sans"/>
                <a:ea typeface="+mn-lt"/>
                <a:cs typeface="+mn-lt"/>
              </a:rPr>
              <a:t>W przypadku nieodpłatnej pracy powinny zostać spełnione łącznie następujące warunki: </a:t>
            </a:r>
            <a:r>
              <a:rPr lang="pl-PL" b="1" i="1" dirty="0">
                <a:solidFill>
                  <a:srgbClr val="0070C0"/>
                </a:solidFill>
                <a:latin typeface="Open Sans"/>
                <a:ea typeface="+mn-lt"/>
                <a:cs typeface="+mn-lt"/>
              </a:rPr>
              <a:t>(</a:t>
            </a:r>
            <a:r>
              <a:rPr lang="pl-PL" b="1" i="1" dirty="0">
                <a:solidFill>
                  <a:schemeClr val="accent4">
                    <a:lumMod val="75000"/>
                  </a:schemeClr>
                </a:solidFill>
                <a:latin typeface="Open Sans"/>
                <a:ea typeface="+mn-lt"/>
                <a:cs typeface="+mn-lt"/>
              </a:rPr>
              <a:t>POPRZEDNI ZAPIS WSKAZYWAŁ TYLKO NA WOLONTARIUSZY, ZASADA OBOWIĄZUJĄCA)</a:t>
            </a:r>
          </a:p>
          <a:p>
            <a:pPr marL="742950" lvl="1" indent="-285750">
              <a:lnSpc>
                <a:spcPct val="150000"/>
              </a:lnSpc>
              <a:buFont typeface="Courier New"/>
              <a:buChar char="o"/>
            </a:pPr>
            <a:r>
              <a:rPr lang="pl-PL" dirty="0">
                <a:latin typeface="Open Sans"/>
                <a:ea typeface="+mn-lt"/>
                <a:cs typeface="+mn-lt"/>
              </a:rPr>
              <a:t>osoba jest świadoma charakteru swojego udziału w realizacji projektu (tzn. świadoma nieodpłatnego udziału), </a:t>
            </a:r>
            <a:r>
              <a:rPr lang="pl-PL" i="1" dirty="0">
                <a:solidFill>
                  <a:schemeClr val="accent4">
                    <a:lumMod val="75000"/>
                  </a:schemeClr>
                </a:solidFill>
                <a:latin typeface="Open Sans"/>
                <a:ea typeface="+mn-lt"/>
                <a:cs typeface="+mn-lt"/>
              </a:rPr>
              <a:t>(zapis bez zmian)</a:t>
            </a:r>
          </a:p>
          <a:p>
            <a:pPr marL="742950" lvl="1" indent="-285750">
              <a:lnSpc>
                <a:spcPct val="150000"/>
              </a:lnSpc>
              <a:buFont typeface="Courier New"/>
              <a:buChar char="o"/>
            </a:pPr>
            <a:r>
              <a:rPr lang="pl-PL" dirty="0">
                <a:latin typeface="Open Sans"/>
                <a:ea typeface="+mn-lt"/>
                <a:cs typeface="+mn-lt"/>
              </a:rPr>
              <a:t>należy zdefiniować: </a:t>
            </a:r>
          </a:p>
          <a:p>
            <a:pPr marL="742950" lvl="1" indent="-285750">
              <a:lnSpc>
                <a:spcPct val="150000"/>
              </a:lnSpc>
              <a:buFont typeface="Courier New"/>
              <a:buChar char="o"/>
            </a:pPr>
            <a:r>
              <a:rPr lang="pl-PL" dirty="0">
                <a:latin typeface="Open Sans"/>
                <a:ea typeface="+mn-lt"/>
                <a:cs typeface="+mn-lt"/>
              </a:rPr>
              <a:t>rodzaj nieodpłatnej pracy (określić stanowisko w projekcie); </a:t>
            </a:r>
          </a:p>
          <a:p>
            <a:pPr marL="1200150" lvl="2" indent="-285750">
              <a:lnSpc>
                <a:spcPct val="150000"/>
              </a:lnSpc>
              <a:buFont typeface="Wingdings"/>
              <a:buChar char="§"/>
            </a:pPr>
            <a:r>
              <a:rPr lang="pl-PL" dirty="0">
                <a:latin typeface="Open Sans"/>
                <a:ea typeface="+mn-lt"/>
                <a:cs typeface="+mn-lt"/>
              </a:rPr>
              <a:t>zadania wykonywane i wykazywane przez tę osobę muszą być zgodne z tytułem nieodpłatnej pracy (stanowiska),</a:t>
            </a:r>
            <a:r>
              <a:rPr lang="pl-PL" dirty="0">
                <a:solidFill>
                  <a:schemeClr val="accent4">
                    <a:lumMod val="75000"/>
                  </a:schemeClr>
                </a:solidFill>
                <a:latin typeface="Open Sans"/>
                <a:ea typeface="+mn-lt"/>
                <a:cs typeface="+mn-lt"/>
              </a:rPr>
              <a:t> </a:t>
            </a:r>
            <a:r>
              <a:rPr lang="pl-PL" i="1" dirty="0">
                <a:solidFill>
                  <a:schemeClr val="accent4">
                    <a:lumMod val="75000"/>
                  </a:schemeClr>
                </a:solidFill>
                <a:latin typeface="Open Sans"/>
                <a:ea typeface="+mn-lt"/>
                <a:cs typeface="+mn-lt"/>
              </a:rPr>
              <a:t>(zapis bez zmian)</a:t>
            </a:r>
          </a:p>
          <a:p>
            <a:pPr>
              <a:lnSpc>
                <a:spcPct val="150000"/>
              </a:lnSpc>
            </a:pPr>
            <a:endParaRPr lang="pl-PL" dirty="0">
              <a:latin typeface="Open Sans"/>
              <a:ea typeface="Open Sans"/>
              <a:cs typeface="Calibri"/>
            </a:endParaRPr>
          </a:p>
        </p:txBody>
      </p:sp>
    </p:spTree>
    <p:extLst>
      <p:ext uri="{BB962C8B-B14F-4D97-AF65-F5344CB8AC3E}">
        <p14:creationId xmlns:p14="http://schemas.microsoft.com/office/powerpoint/2010/main" val="33003245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B246389-183C-3480-9ED9-CF4F4A7C53C3}"/>
              </a:ext>
              <a:ext uri="{C183D7F6-B498-43B3-948B-1728B52AA6E4}">
                <adec:decorative xmlns:adec="http://schemas.microsoft.com/office/drawing/2017/decorative" val="1"/>
              </a:ext>
            </a:extLst>
          </p:cNvPr>
          <p:cNvSpPr>
            <a:spLocks noGrp="1"/>
          </p:cNvSpPr>
          <p:nvPr>
            <p:ph type="title"/>
          </p:nvPr>
        </p:nvSpPr>
        <p:spPr>
          <a:xfrm>
            <a:off x="1001470" y="-1227276"/>
            <a:ext cx="9852728" cy="979757"/>
          </a:xfrm>
        </p:spPr>
        <p:txBody>
          <a:bodyPr/>
          <a:lstStyle/>
          <a:p>
            <a:r>
              <a:rPr lang="pl-PL"/>
              <a:t>METODYKA KRYTERIÓW </a:t>
            </a:r>
          </a:p>
        </p:txBody>
      </p:sp>
      <p:sp>
        <p:nvSpPr>
          <p:cNvPr id="7" name="Tytuł 6">
            <a:extLst>
              <a:ext uri="{FF2B5EF4-FFF2-40B4-BE49-F238E27FC236}">
                <a16:creationId xmlns:a16="http://schemas.microsoft.com/office/drawing/2014/main" id="{309EE228-CAF8-695B-E0BA-661EA178F72F}"/>
              </a:ext>
              <a:ext uri="{C183D7F6-B498-43B3-948B-1728B52AA6E4}">
                <adec:decorative xmlns:adec="http://schemas.microsoft.com/office/drawing/2017/decorative" val="0"/>
              </a:ext>
            </a:extLst>
          </p:cNvPr>
          <p:cNvSpPr txBox="1">
            <a:spLocks/>
          </p:cNvSpPr>
          <p:nvPr/>
        </p:nvSpPr>
        <p:spPr>
          <a:xfrm>
            <a:off x="1001470" y="417156"/>
            <a:ext cx="10189057" cy="422197"/>
          </a:xfrm>
          <a:prstGeom prst="rect">
            <a:avLst/>
          </a:prstGeom>
        </p:spPr>
        <p:txBody>
          <a:bodyPr vert="horz" lIns="0" tIns="0" rIns="0" bIns="0" rtlCol="0" anchor="t" anchorCtr="0">
            <a:noAutofit/>
          </a:bodyPr>
          <a:lstStyle>
            <a:lvl1pPr algn="l" defTabSz="914406" rtl="0" eaLnBrk="1" latinLnBrk="0" hangingPunct="1">
              <a:lnSpc>
                <a:spcPts val="3266"/>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algn="ctr">
              <a:lnSpc>
                <a:spcPct val="100000"/>
              </a:lnSpc>
            </a:pPr>
            <a:r>
              <a:rPr lang="pl-PL" sz="2000" dirty="0">
                <a:latin typeface="Open Sans"/>
                <a:ea typeface="Open Sans"/>
                <a:cs typeface="Open Sans"/>
              </a:rPr>
              <a:t>Zasady kwalifikowalności w perspektywie finansowej 2021-2027</a:t>
            </a:r>
            <a:br>
              <a:rPr lang="pl-PL" sz="2000" dirty="0"/>
            </a:br>
            <a:endParaRPr lang="pl-PL" sz="2000" dirty="0"/>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5" name="pole tekstowe 4">
            <a:extLst>
              <a:ext uri="{FF2B5EF4-FFF2-40B4-BE49-F238E27FC236}">
                <a16:creationId xmlns:a16="http://schemas.microsoft.com/office/drawing/2014/main" id="{BDB8B5CC-535F-9FCF-CA64-DE48DEE4F169}"/>
              </a:ext>
            </a:extLst>
          </p:cNvPr>
          <p:cNvSpPr txBox="1"/>
          <p:nvPr/>
        </p:nvSpPr>
        <p:spPr>
          <a:xfrm>
            <a:off x="1003433" y="1165283"/>
            <a:ext cx="9851338" cy="42043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Wingdings"/>
              <a:buChar char="Ø"/>
            </a:pPr>
            <a:endParaRPr lang="pl-PL" b="1" i="1" dirty="0">
              <a:solidFill>
                <a:schemeClr val="accent4">
                  <a:lumMod val="75000"/>
                </a:schemeClr>
              </a:solidFill>
              <a:ea typeface="+mn-lt"/>
              <a:cs typeface="+mn-lt"/>
            </a:endParaRPr>
          </a:p>
          <a:p>
            <a:pPr marL="742950" lvl="1" indent="-285750">
              <a:lnSpc>
                <a:spcPct val="150000"/>
              </a:lnSpc>
              <a:buFont typeface="Courier New"/>
              <a:buChar char="o"/>
            </a:pPr>
            <a:r>
              <a:rPr lang="pl-PL" dirty="0">
                <a:latin typeface="Open Sans"/>
                <a:ea typeface="+mn-lt"/>
                <a:cs typeface="+mn-lt"/>
              </a:rPr>
              <a:t>wartość wkładu niepieniężnego w przypadku nieodpłatnej pracy określa się: </a:t>
            </a:r>
          </a:p>
          <a:p>
            <a:pPr marL="1200150" lvl="2" indent="-285750">
              <a:lnSpc>
                <a:spcPct val="150000"/>
              </a:lnSpc>
              <a:buFont typeface="Wingdings"/>
              <a:buChar char="§"/>
            </a:pPr>
            <a:r>
              <a:rPr lang="pl-PL" dirty="0">
                <a:latin typeface="Open Sans"/>
                <a:ea typeface="+mn-lt"/>
                <a:cs typeface="+mn-lt"/>
              </a:rPr>
              <a:t>z uwzględnieniem ilości czasu poświęconego na jej wykonanie oraz </a:t>
            </a:r>
          </a:p>
          <a:p>
            <a:pPr marL="1200150" lvl="2" indent="-285750">
              <a:lnSpc>
                <a:spcPct val="150000"/>
              </a:lnSpc>
              <a:buFont typeface="Wingdings"/>
              <a:buChar char="§"/>
            </a:pPr>
            <a:r>
              <a:rPr lang="pl-PL" dirty="0">
                <a:latin typeface="Open Sans"/>
                <a:ea typeface="+mn-lt"/>
                <a:cs typeface="+mn-lt"/>
              </a:rPr>
              <a:t>średniej wysokości wynagrodzenia (wg stawki godzinowej lub dziennej) za dany rodzaj pracy obowiązującej u danego pracodawcy lub w danym regionie (wyliczonej np. w oparciu o dane GUS), lub płacy minimalnej określonej na podstawie obowiązujących przepisów, w zależności od zapisów wniosku </a:t>
            </a:r>
            <a:br>
              <a:rPr lang="pl-PL" dirty="0">
                <a:latin typeface="Open Sans"/>
                <a:ea typeface="+mn-lt"/>
                <a:cs typeface="+mn-lt"/>
              </a:rPr>
            </a:br>
            <a:r>
              <a:rPr lang="pl-PL" dirty="0">
                <a:latin typeface="Open Sans"/>
                <a:ea typeface="+mn-lt"/>
                <a:cs typeface="+mn-lt"/>
              </a:rPr>
              <a:t>o dofinansowanie projektu, </a:t>
            </a:r>
            <a:r>
              <a:rPr lang="pl-PL" i="1" dirty="0">
                <a:solidFill>
                  <a:schemeClr val="accent4">
                    <a:lumMod val="75000"/>
                  </a:schemeClr>
                </a:solidFill>
                <a:latin typeface="Open Sans"/>
                <a:ea typeface="+mn-lt"/>
                <a:cs typeface="+mn-lt"/>
              </a:rPr>
              <a:t>(zapis bez zmian)</a:t>
            </a:r>
            <a:endParaRPr lang="pl-PL" dirty="0">
              <a:solidFill>
                <a:schemeClr val="accent4">
                  <a:lumMod val="75000"/>
                </a:schemeClr>
              </a:solidFill>
              <a:latin typeface="Open Sans"/>
              <a:cs typeface="Calibri"/>
            </a:endParaRPr>
          </a:p>
          <a:p>
            <a:pPr marL="1200150" lvl="2" indent="-285750">
              <a:lnSpc>
                <a:spcPct val="150000"/>
              </a:lnSpc>
              <a:buFont typeface="Wingdings"/>
              <a:buChar char="§"/>
            </a:pPr>
            <a:endParaRPr lang="pl-PL" i="1" dirty="0">
              <a:solidFill>
                <a:srgbClr val="0070C0"/>
              </a:solidFill>
              <a:cs typeface="Calibri"/>
            </a:endParaRPr>
          </a:p>
          <a:p>
            <a:pPr>
              <a:lnSpc>
                <a:spcPct val="150000"/>
              </a:lnSpc>
            </a:pPr>
            <a:endParaRPr lang="pl-PL" dirty="0">
              <a:cs typeface="Calibri"/>
            </a:endParaRPr>
          </a:p>
        </p:txBody>
      </p:sp>
    </p:spTree>
    <p:extLst>
      <p:ext uri="{BB962C8B-B14F-4D97-AF65-F5344CB8AC3E}">
        <p14:creationId xmlns:p14="http://schemas.microsoft.com/office/powerpoint/2010/main" val="11649022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B246389-183C-3480-9ED9-CF4F4A7C53C3}"/>
              </a:ext>
              <a:ext uri="{C183D7F6-B498-43B3-948B-1728B52AA6E4}">
                <adec:decorative xmlns:adec="http://schemas.microsoft.com/office/drawing/2017/decorative" val="1"/>
              </a:ext>
            </a:extLst>
          </p:cNvPr>
          <p:cNvSpPr>
            <a:spLocks noGrp="1"/>
          </p:cNvSpPr>
          <p:nvPr>
            <p:ph type="title"/>
          </p:nvPr>
        </p:nvSpPr>
        <p:spPr>
          <a:xfrm>
            <a:off x="1001470" y="-1227276"/>
            <a:ext cx="9852728" cy="979757"/>
          </a:xfrm>
        </p:spPr>
        <p:txBody>
          <a:bodyPr/>
          <a:lstStyle/>
          <a:p>
            <a:r>
              <a:rPr lang="pl-PL"/>
              <a:t>METODYKA KRYTERIÓW </a:t>
            </a:r>
          </a:p>
        </p:txBody>
      </p:sp>
      <p:sp>
        <p:nvSpPr>
          <p:cNvPr id="7" name="Tytuł 6">
            <a:extLst>
              <a:ext uri="{FF2B5EF4-FFF2-40B4-BE49-F238E27FC236}">
                <a16:creationId xmlns:a16="http://schemas.microsoft.com/office/drawing/2014/main" id="{309EE228-CAF8-695B-E0BA-661EA178F72F}"/>
              </a:ext>
              <a:ext uri="{C183D7F6-B498-43B3-948B-1728B52AA6E4}">
                <adec:decorative xmlns:adec="http://schemas.microsoft.com/office/drawing/2017/decorative" val="0"/>
              </a:ext>
            </a:extLst>
          </p:cNvPr>
          <p:cNvSpPr txBox="1">
            <a:spLocks/>
          </p:cNvSpPr>
          <p:nvPr/>
        </p:nvSpPr>
        <p:spPr>
          <a:xfrm>
            <a:off x="1001470" y="417156"/>
            <a:ext cx="10189057" cy="422197"/>
          </a:xfrm>
          <a:prstGeom prst="rect">
            <a:avLst/>
          </a:prstGeom>
        </p:spPr>
        <p:txBody>
          <a:bodyPr vert="horz" lIns="0" tIns="0" rIns="0" bIns="0" rtlCol="0" anchor="t" anchorCtr="0">
            <a:noAutofit/>
          </a:bodyPr>
          <a:lstStyle>
            <a:lvl1pPr algn="l" defTabSz="914406" rtl="0" eaLnBrk="1" latinLnBrk="0" hangingPunct="1">
              <a:lnSpc>
                <a:spcPts val="3266"/>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algn="ctr">
              <a:lnSpc>
                <a:spcPct val="100000"/>
              </a:lnSpc>
            </a:pPr>
            <a:r>
              <a:rPr lang="pl-PL" sz="2000" dirty="0">
                <a:latin typeface="Open Sans"/>
                <a:ea typeface="Open Sans"/>
                <a:cs typeface="Open Sans"/>
              </a:rPr>
              <a:t>Zasady kwalifikowalności w perspektywie finansowej 2021-2027</a:t>
            </a:r>
            <a:br>
              <a:rPr lang="pl-PL" sz="2000" dirty="0"/>
            </a:br>
            <a:endParaRPr lang="pl-PL" sz="2000" dirty="0"/>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5" name="pole tekstowe 4">
            <a:extLst>
              <a:ext uri="{FF2B5EF4-FFF2-40B4-BE49-F238E27FC236}">
                <a16:creationId xmlns:a16="http://schemas.microsoft.com/office/drawing/2014/main" id="{BDB8B5CC-535F-9FCF-CA64-DE48DEE4F169}"/>
              </a:ext>
            </a:extLst>
          </p:cNvPr>
          <p:cNvSpPr txBox="1"/>
          <p:nvPr/>
        </p:nvSpPr>
        <p:spPr>
          <a:xfrm>
            <a:off x="846259" y="1088210"/>
            <a:ext cx="10505761" cy="5449569"/>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Wingdings"/>
              <a:buChar char="Ø"/>
            </a:pPr>
            <a:r>
              <a:rPr lang="pl-PL" dirty="0">
                <a:latin typeface="Open Sans"/>
                <a:ea typeface="+mn-lt"/>
                <a:cs typeface="+mn-lt"/>
              </a:rPr>
              <a:t>W przypadku nieodpłatnej pracy powinny zostać spełnione łącznie następujące warunki: </a:t>
            </a:r>
            <a:r>
              <a:rPr lang="pl-PL" b="1" i="1" dirty="0">
                <a:solidFill>
                  <a:schemeClr val="accent4">
                    <a:lumMod val="75000"/>
                  </a:schemeClr>
                </a:solidFill>
                <a:latin typeface="Open Sans"/>
                <a:ea typeface="+mn-lt"/>
                <a:cs typeface="+mn-lt"/>
              </a:rPr>
              <a:t>(POPRZEDNI ZAPIS WSKAZYWAŁ TYLKO NA WOLONTARIUSZY, ZASADA OBOWIĄZUJĄCA)</a:t>
            </a:r>
          </a:p>
          <a:p>
            <a:pPr marL="742950" lvl="1" indent="-285750">
              <a:lnSpc>
                <a:spcPct val="150000"/>
              </a:lnSpc>
              <a:buFont typeface="Courier New"/>
              <a:buChar char="o"/>
            </a:pPr>
            <a:r>
              <a:rPr lang="pl-PL" dirty="0">
                <a:latin typeface="Open Sans"/>
                <a:ea typeface="+mn-lt"/>
                <a:cs typeface="+mn-lt"/>
              </a:rPr>
              <a:t>wycena nieodpłatnej dobrowolnej pracy może uwzględniać wszystkie koszty, które zostałyby poniesione w przypadku jej odpłatnego wykonywania: </a:t>
            </a:r>
            <a:r>
              <a:rPr lang="pl-PL" i="1" dirty="0">
                <a:solidFill>
                  <a:schemeClr val="accent4">
                    <a:lumMod val="75000"/>
                  </a:schemeClr>
                </a:solidFill>
                <a:latin typeface="Open Sans"/>
                <a:ea typeface="+mn-lt"/>
                <a:cs typeface="+mn-lt"/>
              </a:rPr>
              <a:t>(zapis bez zmian)</a:t>
            </a:r>
          </a:p>
          <a:p>
            <a:pPr marL="1200150" lvl="2" indent="-285750">
              <a:lnSpc>
                <a:spcPct val="150000"/>
              </a:lnSpc>
              <a:buFont typeface="Wingdings"/>
              <a:buChar char="§"/>
            </a:pPr>
            <a:r>
              <a:rPr lang="pl-PL" dirty="0">
                <a:latin typeface="Open Sans"/>
                <a:ea typeface="+mn-lt"/>
                <a:cs typeface="+mn-lt"/>
              </a:rPr>
              <a:t>koszt składek na ubezpieczenia społeczne oraz </a:t>
            </a:r>
          </a:p>
          <a:p>
            <a:pPr marL="1200150" lvl="2" indent="-285750">
              <a:lnSpc>
                <a:spcPct val="150000"/>
              </a:lnSpc>
              <a:buFont typeface="Wingdings"/>
              <a:buChar char="§"/>
            </a:pPr>
            <a:r>
              <a:rPr lang="pl-PL" dirty="0">
                <a:latin typeface="Open Sans"/>
                <a:ea typeface="+mn-lt"/>
                <a:cs typeface="+mn-lt"/>
              </a:rPr>
              <a:t>wszystkie pozostałe koszty wynikające z charakteru danego świadczenia, </a:t>
            </a:r>
          </a:p>
          <a:p>
            <a:pPr marL="1200150" lvl="2" indent="-285750">
              <a:lnSpc>
                <a:spcPct val="150000"/>
              </a:lnSpc>
              <a:buFont typeface="Wingdings"/>
              <a:buChar char="§"/>
            </a:pPr>
            <a:r>
              <a:rPr lang="pl-PL" dirty="0">
                <a:latin typeface="Open Sans"/>
                <a:ea typeface="+mn-lt"/>
                <a:cs typeface="+mn-lt"/>
              </a:rPr>
              <a:t>koszt podróży służbowych i diet </a:t>
            </a:r>
          </a:p>
          <a:p>
            <a:pPr marL="1200150" lvl="2" indent="-285750">
              <a:lnSpc>
                <a:spcPct val="150000"/>
              </a:lnSpc>
              <a:buFont typeface="Wingdings"/>
              <a:buChar char="§"/>
            </a:pPr>
            <a:r>
              <a:rPr lang="pl-PL" dirty="0">
                <a:latin typeface="Open Sans"/>
                <a:ea typeface="+mn-lt"/>
                <a:cs typeface="+mn-lt"/>
              </a:rPr>
              <a:t>innych niezbędnych kosztów ponoszonych przez osobę świadczącą nieodpłatną pracę </a:t>
            </a:r>
          </a:p>
          <a:p>
            <a:pPr marL="742950" lvl="1" indent="-285750">
              <a:lnSpc>
                <a:spcPct val="150000"/>
              </a:lnSpc>
              <a:buFont typeface="Courier New"/>
              <a:buChar char="o"/>
            </a:pPr>
            <a:r>
              <a:rPr lang="pl-PL" dirty="0">
                <a:latin typeface="Open Sans"/>
                <a:ea typeface="+mn-lt"/>
                <a:cs typeface="+mn-lt"/>
              </a:rPr>
              <a:t>wycena wykonywanego świadczenia może być przedmiotem odrębnej kontroli </a:t>
            </a:r>
            <a:br>
              <a:rPr lang="pl-PL" dirty="0">
                <a:latin typeface="Open Sans"/>
                <a:ea typeface="+mn-lt"/>
                <a:cs typeface="+mn-lt"/>
              </a:rPr>
            </a:br>
            <a:r>
              <a:rPr lang="pl-PL" dirty="0">
                <a:latin typeface="Open Sans"/>
                <a:ea typeface="+mn-lt"/>
                <a:cs typeface="+mn-lt"/>
              </a:rPr>
              <a:t>i oceny. </a:t>
            </a:r>
            <a:r>
              <a:rPr lang="pl-PL" i="1" dirty="0">
                <a:solidFill>
                  <a:schemeClr val="accent4">
                    <a:lumMod val="75000"/>
                  </a:schemeClr>
                </a:solidFill>
                <a:latin typeface="Open Sans"/>
                <a:ea typeface="+mn-lt"/>
                <a:cs typeface="+mn-lt"/>
              </a:rPr>
              <a:t>(zapis bez zmian)</a:t>
            </a:r>
            <a:endParaRPr lang="pl-PL" dirty="0">
              <a:solidFill>
                <a:schemeClr val="accent4">
                  <a:lumMod val="75000"/>
                </a:schemeClr>
              </a:solidFill>
              <a:latin typeface="Open Sans"/>
              <a:ea typeface="Open Sans"/>
              <a:cs typeface="Calibri"/>
            </a:endParaRPr>
          </a:p>
          <a:p>
            <a:pPr marL="1200150" lvl="2" indent="-285750">
              <a:lnSpc>
                <a:spcPct val="150000"/>
              </a:lnSpc>
              <a:buFont typeface="Wingdings"/>
              <a:buChar char="§"/>
            </a:pPr>
            <a:endParaRPr lang="pl-PL" i="1" dirty="0">
              <a:solidFill>
                <a:srgbClr val="0070C0"/>
              </a:solidFill>
              <a:latin typeface="Open Sans"/>
              <a:ea typeface="Open Sans"/>
              <a:cs typeface="Calibri"/>
            </a:endParaRPr>
          </a:p>
          <a:p>
            <a:pPr>
              <a:lnSpc>
                <a:spcPct val="150000"/>
              </a:lnSpc>
            </a:pPr>
            <a:endParaRPr lang="pl-PL" dirty="0">
              <a:latin typeface="Open Sans"/>
              <a:ea typeface="Open Sans"/>
              <a:cs typeface="Calibri"/>
            </a:endParaRPr>
          </a:p>
        </p:txBody>
      </p:sp>
    </p:spTree>
    <p:extLst>
      <p:ext uri="{BB962C8B-B14F-4D97-AF65-F5344CB8AC3E}">
        <p14:creationId xmlns:p14="http://schemas.microsoft.com/office/powerpoint/2010/main" val="17716602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7" y="452113"/>
            <a:ext cx="9852025" cy="728477"/>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636" y="1325165"/>
            <a:ext cx="9733714" cy="4406421"/>
          </a:xfrm>
          <a:ln>
            <a:solidFill>
              <a:schemeClr val="bg1"/>
            </a:solidFill>
          </a:ln>
        </p:spPr>
        <p:txBody>
          <a:bodyPr vert="horz" lIns="0" tIns="0" rIns="0" bIns="0" rtlCol="0" anchor="t">
            <a:normAutofit fontScale="77500" lnSpcReduction="20000"/>
          </a:bodyPr>
          <a:lstStyle/>
          <a:p>
            <a:pPr marL="0" indent="0" algn="just">
              <a:lnSpc>
                <a:spcPct val="150000"/>
              </a:lnSpc>
              <a:buNone/>
            </a:pPr>
            <a:r>
              <a:rPr lang="pl-PL" sz="2000" b="1" dirty="0">
                <a:solidFill>
                  <a:schemeClr val="accent4">
                    <a:lumMod val="75000"/>
                  </a:schemeClr>
                </a:solidFill>
                <a:latin typeface="Open Sans"/>
                <a:ea typeface="Open Sans"/>
                <a:cs typeface="Open Sans"/>
              </a:rPr>
              <a:t>VAT</a:t>
            </a:r>
            <a:endParaRPr lang="pl-PL" sz="2000" b="1" i="1" dirty="0">
              <a:solidFill>
                <a:schemeClr val="accent4">
                  <a:lumMod val="75000"/>
                </a:schemeClr>
              </a:solidFill>
            </a:endParaRPr>
          </a:p>
          <a:p>
            <a:pPr marL="228600" indent="-228600" algn="just">
              <a:lnSpc>
                <a:spcPct val="150000"/>
              </a:lnSpc>
              <a:buFont typeface="Wingdings"/>
              <a:buChar char="Ø"/>
            </a:pPr>
            <a:r>
              <a:rPr lang="pl-PL" sz="1600" dirty="0">
                <a:latin typeface="Open Sans"/>
                <a:ea typeface="Open Sans"/>
                <a:cs typeface="Open Sans"/>
              </a:rPr>
              <a:t>P</a:t>
            </a:r>
            <a:r>
              <a:rPr lang="pl-PL" sz="1800" dirty="0">
                <a:latin typeface="Open Sans"/>
                <a:ea typeface="Open Sans"/>
                <a:cs typeface="Open Sans"/>
              </a:rPr>
              <a:t>odatek VAT w projekcie, którego łączny koszt jest mniejszy niż 5 mln EUR (włączając VAT) może być kwalifikowalny, z wyjątkiem </a:t>
            </a:r>
            <a:r>
              <a:rPr lang="pl-PL" sz="1800" i="1" dirty="0">
                <a:solidFill>
                  <a:schemeClr val="accent1"/>
                </a:solidFill>
                <a:latin typeface="Open Sans"/>
                <a:ea typeface="Open Sans"/>
                <a:cs typeface="Open Sans"/>
              </a:rPr>
              <a:t>(nowa zasada, ważna zmiana</a:t>
            </a:r>
            <a:r>
              <a:rPr lang="pl-PL" sz="1800" dirty="0">
                <a:solidFill>
                  <a:schemeClr val="accent1"/>
                </a:solidFill>
                <a:latin typeface="Open Sans"/>
                <a:ea typeface="Open Sans"/>
                <a:cs typeface="Open Sans"/>
              </a:rPr>
              <a:t>)</a:t>
            </a:r>
            <a:r>
              <a:rPr lang="pl-PL" sz="1800" dirty="0">
                <a:latin typeface="Open Sans"/>
                <a:ea typeface="Open Sans"/>
                <a:cs typeface="Open Sans"/>
              </a:rPr>
              <a:t>.  W SZOP, regulaminie wyboru projektów lub  umowie o dofinansowanie projektu IZ/IP/IW  w ramach EFRR/FS/FST może wyłączyć możliwość kwalifikowania podatku VAT </a:t>
            </a:r>
            <a:r>
              <a:rPr lang="pl-PL" sz="1800" i="1" dirty="0">
                <a:solidFill>
                  <a:schemeClr val="accent4">
                    <a:lumMod val="75000"/>
                  </a:schemeClr>
                </a:solidFill>
                <a:latin typeface="Open Sans"/>
                <a:ea typeface="Open Sans"/>
                <a:cs typeface="Open Sans"/>
              </a:rPr>
              <a:t>(nowy zapis). </a:t>
            </a:r>
            <a:endParaRPr lang="pl-PL" sz="1800" i="1" dirty="0">
              <a:solidFill>
                <a:schemeClr val="accent4">
                  <a:lumMod val="75000"/>
                </a:schemeClr>
              </a:solidFill>
            </a:endParaRPr>
          </a:p>
          <a:p>
            <a:pPr marL="228600" indent="-228600" algn="just">
              <a:lnSpc>
                <a:spcPct val="150000"/>
              </a:lnSpc>
              <a:buFont typeface="Wingdings"/>
              <a:buChar char="Ø"/>
            </a:pPr>
            <a:r>
              <a:rPr lang="pl-PL" sz="1800" dirty="0">
                <a:latin typeface="Open Sans"/>
                <a:ea typeface="Open Sans"/>
                <a:cs typeface="Open Sans"/>
              </a:rPr>
              <a:t>Podatek VAT w projekcie, którego łączny koszt wynosi co najmniej </a:t>
            </a:r>
            <a:r>
              <a:rPr lang="pl-PL" sz="1800">
                <a:latin typeface="Open Sans"/>
                <a:ea typeface="Open Sans"/>
                <a:cs typeface="Open Sans"/>
              </a:rPr>
              <a:t>5 mln </a:t>
            </a:r>
            <a:r>
              <a:rPr lang="pl-PL" sz="1800" dirty="0">
                <a:latin typeface="Open Sans"/>
                <a:ea typeface="Open Sans"/>
                <a:cs typeface="Open Sans"/>
              </a:rPr>
              <a:t>EUR (włączając VAT), jest niekwalifikowalny, z wyjątkiem gdy brak jest prawnej możliwości odzyskiwania podatku VAT</a:t>
            </a:r>
            <a:r>
              <a:rPr lang="pl-PL" sz="1800" dirty="0">
                <a:solidFill>
                  <a:schemeClr val="accent4">
                    <a:lumMod val="75000"/>
                  </a:schemeClr>
                </a:solidFill>
                <a:latin typeface="Open Sans"/>
                <a:ea typeface="Open Sans"/>
                <a:cs typeface="Open Sans"/>
              </a:rPr>
              <a:t> </a:t>
            </a:r>
            <a:r>
              <a:rPr lang="pl-PL" sz="1800" i="1" dirty="0">
                <a:solidFill>
                  <a:schemeClr val="accent4">
                    <a:lumMod val="75000"/>
                  </a:schemeClr>
                </a:solidFill>
                <a:latin typeface="Open Sans"/>
                <a:ea typeface="Open Sans"/>
                <a:cs typeface="Open Sans"/>
              </a:rPr>
              <a:t>(nowy zapis).</a:t>
            </a:r>
            <a:r>
              <a:rPr lang="pl-PL" sz="1800" i="1" dirty="0">
                <a:latin typeface="Open Sans"/>
                <a:ea typeface="Open Sans"/>
                <a:cs typeface="Open Sans"/>
              </a:rPr>
              <a:t> </a:t>
            </a:r>
            <a:r>
              <a:rPr lang="pl-PL" sz="1800" dirty="0">
                <a:latin typeface="Open Sans"/>
                <a:ea typeface="Open Sans"/>
                <a:cs typeface="Open Sans"/>
              </a:rPr>
              <a:t>W takich sytuacjach do wniosku o dofinansowanie składa się "Oświadczenie o kwalifikowalności VAT" w dwóch częściach: </a:t>
            </a:r>
            <a:endParaRPr lang="pl-PL" sz="1800" dirty="0"/>
          </a:p>
          <a:p>
            <a:pPr marL="685800" lvl="1" indent="-228600" algn="just">
              <a:lnSpc>
                <a:spcPct val="150000"/>
              </a:lnSpc>
              <a:buFont typeface="Courier New"/>
              <a:buChar char="o"/>
            </a:pPr>
            <a:r>
              <a:rPr lang="pl-PL" sz="1800" dirty="0">
                <a:latin typeface="Open Sans"/>
                <a:ea typeface="Open Sans"/>
                <a:cs typeface="Open Sans"/>
              </a:rPr>
              <a:t>Beneficjent oświadcza, iż w chwili składania wniosku o dofinansowanie projektu nie ma prawnej możliwości odzyskania podatku VAT, </a:t>
            </a:r>
            <a:endParaRPr lang="pl-PL" sz="1800" dirty="0"/>
          </a:p>
          <a:p>
            <a:pPr marL="685800" lvl="1" indent="-228600" algn="just">
              <a:lnSpc>
                <a:spcPct val="150000"/>
              </a:lnSpc>
              <a:buFont typeface="Courier New"/>
              <a:buChar char="o"/>
            </a:pPr>
            <a:r>
              <a:rPr lang="pl-PL" sz="1800" dirty="0">
                <a:latin typeface="Open Sans"/>
                <a:ea typeface="Open Sans"/>
                <a:cs typeface="Open Sans"/>
              </a:rPr>
              <a:t>Beneficjent zobowiązuje się do zwrotu zrefundowanej ze środków unijnych części VAT, jeżeli zaistnieją przesłanki umożliwiające odzyskanie tego podatku; w okresie realizacji projektu, jak i po jego zakończeniu, </a:t>
            </a:r>
            <a:endParaRPr lang="pl-PL" sz="1800" dirty="0"/>
          </a:p>
          <a:p>
            <a:pPr marL="228600" indent="-228600" algn="just">
              <a:buFont typeface="Wingdings"/>
              <a:buChar char="Ø"/>
            </a:pPr>
            <a:endParaRPr lang="pl-PL" sz="1600" dirty="0"/>
          </a:p>
          <a:p>
            <a:pPr marL="0" indent="0" algn="just">
              <a:buNone/>
            </a:pPr>
            <a:endParaRPr lang="pl-PL" sz="1600" dirty="0"/>
          </a:p>
          <a:p>
            <a:pPr marL="228600" indent="-228600" algn="just">
              <a:buFont typeface="Wingdings"/>
              <a:buChar char="Ø"/>
            </a:pPr>
            <a:endParaRPr lang="pl-PL" sz="1600" dirty="0"/>
          </a:p>
          <a:p>
            <a:pPr marL="228600" indent="-228600" algn="just">
              <a:buFont typeface="Wingdings"/>
              <a:buChar char="Ø"/>
            </a:pPr>
            <a:endParaRPr lang="pl-PL" sz="1600" dirty="0"/>
          </a:p>
          <a:p>
            <a:pPr marL="0" indent="0" algn="just">
              <a:lnSpc>
                <a:spcPct val="150000"/>
              </a:lnSpc>
              <a:buNone/>
            </a:pPr>
            <a:endParaRPr lang="pl-PL" sz="1800" i="1" dirty="0">
              <a:latin typeface="Open Sans"/>
              <a:ea typeface="Open Sans"/>
              <a:cs typeface="Open Sans"/>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4886441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7" y="452113"/>
            <a:ext cx="9852025" cy="728477"/>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636" y="1325165"/>
            <a:ext cx="9733714" cy="4406421"/>
          </a:xfrm>
          <a:ln>
            <a:solidFill>
              <a:schemeClr val="bg1"/>
            </a:solidFill>
          </a:ln>
        </p:spPr>
        <p:txBody>
          <a:bodyPr vert="horz" lIns="0" tIns="0" rIns="0" bIns="0" rtlCol="0" anchor="t">
            <a:normAutofit fontScale="85000" lnSpcReduction="20000"/>
          </a:bodyPr>
          <a:lstStyle/>
          <a:p>
            <a:pPr marL="0" indent="0" algn="just">
              <a:lnSpc>
                <a:spcPct val="150000"/>
              </a:lnSpc>
              <a:buNone/>
            </a:pPr>
            <a:r>
              <a:rPr lang="pl-PL" sz="2000" b="1" dirty="0">
                <a:solidFill>
                  <a:schemeClr val="accent4">
                    <a:lumMod val="75000"/>
                  </a:schemeClr>
                </a:solidFill>
                <a:latin typeface="Open Sans"/>
                <a:ea typeface="Open Sans"/>
                <a:cs typeface="Open Sans"/>
              </a:rPr>
              <a:t>VAT</a:t>
            </a:r>
            <a:endParaRPr lang="pl-PL" sz="2000" b="1">
              <a:solidFill>
                <a:schemeClr val="accent4">
                  <a:lumMod val="75000"/>
                </a:schemeClr>
              </a:solidFill>
            </a:endParaRPr>
          </a:p>
          <a:p>
            <a:pPr marL="228600" indent="-228600" algn="just">
              <a:lnSpc>
                <a:spcPct val="150000"/>
              </a:lnSpc>
              <a:buFont typeface="Wingdings"/>
              <a:buChar char="Ø"/>
            </a:pPr>
            <a:r>
              <a:rPr lang="pl-PL" sz="1600" dirty="0">
                <a:latin typeface="Open Sans"/>
                <a:ea typeface="Open Sans"/>
                <a:cs typeface="Open Sans"/>
              </a:rPr>
              <a:t>Do przeliczenia łącznego kosztu projektu, stosuje się miesięczny obrachunkowy kurs wymiany walut stosowany przez KE, aktualny w dniu zawarcia umowy o dofinansowanie projektu, lub w dniu zawarcia aneksu do umowy wynikającego ze zmian łącznego kosztu projektu </a:t>
            </a:r>
            <a:r>
              <a:rPr lang="pl-PL" sz="1600" dirty="0">
                <a:solidFill>
                  <a:schemeClr val="accent4">
                    <a:lumMod val="75000"/>
                  </a:schemeClr>
                </a:solidFill>
                <a:latin typeface="Open Sans"/>
                <a:ea typeface="Open Sans"/>
                <a:cs typeface="Open Sans"/>
              </a:rPr>
              <a:t>(</a:t>
            </a:r>
            <a:r>
              <a:rPr lang="pl-PL" sz="1600" i="1" dirty="0">
                <a:solidFill>
                  <a:schemeClr val="accent4">
                    <a:lumMod val="75000"/>
                  </a:schemeClr>
                </a:solidFill>
                <a:latin typeface="Open Sans"/>
                <a:ea typeface="Open Sans"/>
                <a:cs typeface="Open Sans"/>
              </a:rPr>
              <a:t>nowy zapis). </a:t>
            </a:r>
            <a:r>
              <a:rPr lang="pl-PL" sz="1600" dirty="0">
                <a:solidFill>
                  <a:schemeClr val="accent4">
                    <a:lumMod val="75000"/>
                  </a:schemeClr>
                </a:solidFill>
                <a:latin typeface="Open Sans"/>
                <a:ea typeface="Open Sans"/>
                <a:cs typeface="Open Sans"/>
              </a:rPr>
              <a:t> </a:t>
            </a:r>
            <a:endParaRPr lang="pl-PL" sz="1600" i="1">
              <a:solidFill>
                <a:schemeClr val="accent4">
                  <a:lumMod val="75000"/>
                </a:schemeClr>
              </a:solidFill>
            </a:endParaRPr>
          </a:p>
          <a:p>
            <a:pPr marL="228600" indent="-228600" algn="just">
              <a:lnSpc>
                <a:spcPct val="150000"/>
              </a:lnSpc>
              <a:buFont typeface="Wingdings"/>
              <a:buChar char="Ø"/>
            </a:pPr>
            <a:r>
              <a:rPr lang="pl-PL" sz="1600" dirty="0">
                <a:latin typeface="Open Sans"/>
                <a:ea typeface="Open Sans"/>
                <a:cs typeface="Open Sans"/>
              </a:rPr>
              <a:t>Ponowne badanie kwalifikowalności podatku VAT jest wymagane w przypadku zmiany łącznego kosztu projektu mającego wpływ na kwalifikowalność VAT </a:t>
            </a:r>
            <a:r>
              <a:rPr lang="pl-PL" sz="1600" dirty="0">
                <a:solidFill>
                  <a:schemeClr val="accent4">
                    <a:lumMod val="75000"/>
                  </a:schemeClr>
                </a:solidFill>
                <a:latin typeface="Open Sans"/>
                <a:ea typeface="Open Sans"/>
                <a:cs typeface="Open Sans"/>
              </a:rPr>
              <a:t>(</a:t>
            </a:r>
            <a:r>
              <a:rPr lang="pl-PL" sz="1600" i="1" dirty="0">
                <a:solidFill>
                  <a:schemeClr val="accent4">
                    <a:lumMod val="75000"/>
                  </a:schemeClr>
                </a:solidFill>
                <a:latin typeface="Open Sans"/>
                <a:ea typeface="Open Sans"/>
                <a:cs typeface="Open Sans"/>
              </a:rPr>
              <a:t>nowy zapis).</a:t>
            </a:r>
            <a:endParaRPr lang="pl-PL" sz="1600" i="1">
              <a:solidFill>
                <a:schemeClr val="accent4">
                  <a:lumMod val="75000"/>
                </a:schemeClr>
              </a:solidFill>
            </a:endParaRPr>
          </a:p>
          <a:p>
            <a:pPr marL="228600" indent="-228600" algn="just">
              <a:lnSpc>
                <a:spcPct val="150000"/>
              </a:lnSpc>
              <a:buFont typeface="Wingdings"/>
              <a:buChar char="Ø"/>
            </a:pPr>
            <a:r>
              <a:rPr lang="pl-PL" sz="1600" dirty="0">
                <a:latin typeface="Open Sans"/>
                <a:ea typeface="Open Sans"/>
                <a:cs typeface="Open Sans"/>
              </a:rPr>
              <a:t>Zapłacony podatek VAT może być kwalifikowalny wyłącznie wówczas, gdy zgodnie z obowiązującym prawem, nie przysługuje prawo do odliczenia podatku (potencjalnie prawnej możliwości), nieskorzystanie tej możliwości wyklucza uznanie wydatku za kwalifikowalny, dotyczy to </a:t>
            </a:r>
            <a:r>
              <a:rPr lang="pl-PL" sz="1600" i="1" dirty="0">
                <a:solidFill>
                  <a:schemeClr val="accent4">
                    <a:lumMod val="75000"/>
                  </a:schemeClr>
                </a:solidFill>
                <a:latin typeface="Open Sans"/>
                <a:ea typeface="Open Sans"/>
                <a:cs typeface="Open Sans"/>
              </a:rPr>
              <a:t> (nowy zapis);</a:t>
            </a:r>
            <a:endParaRPr lang="pl-PL" sz="1600" i="1" err="1">
              <a:solidFill>
                <a:schemeClr val="accent4">
                  <a:lumMod val="75000"/>
                </a:schemeClr>
              </a:solidFill>
            </a:endParaRPr>
          </a:p>
          <a:p>
            <a:pPr marL="685800" lvl="1" indent="-228600" algn="just">
              <a:lnSpc>
                <a:spcPct val="150000"/>
              </a:lnSpc>
              <a:buFont typeface="Courier New"/>
              <a:buChar char="o"/>
            </a:pPr>
            <a:r>
              <a:rPr lang="pl-PL" sz="1600" dirty="0">
                <a:latin typeface="Open Sans"/>
                <a:ea typeface="Open Sans"/>
                <a:cs typeface="Open Sans"/>
              </a:rPr>
              <a:t>Beneficjentów</a:t>
            </a:r>
            <a:endParaRPr lang="pl-PL" sz="1600"/>
          </a:p>
          <a:p>
            <a:pPr marL="685800" lvl="1" indent="-228600" algn="just">
              <a:lnSpc>
                <a:spcPct val="150000"/>
              </a:lnSpc>
              <a:buFont typeface="Courier New"/>
              <a:buChar char="o"/>
            </a:pPr>
            <a:r>
              <a:rPr lang="pl-PL" sz="1600" dirty="0">
                <a:latin typeface="Open Sans"/>
                <a:ea typeface="Open Sans"/>
                <a:cs typeface="Open Sans"/>
              </a:rPr>
              <a:t>Podmiotów zaangażowanych w realizację projektu lub wykorzystujących da działalności opodatkowanej produktu będące efektem realizacji projektu, zarówno w fazie realizacyjnej jak i operacyjnej ,</a:t>
            </a:r>
            <a:endParaRPr lang="pl-PL" sz="1600"/>
          </a:p>
          <a:p>
            <a:pPr marL="685800" lvl="1" indent="-228600" algn="just">
              <a:lnSpc>
                <a:spcPct val="150000"/>
              </a:lnSpc>
              <a:buFont typeface="Courier New"/>
              <a:buChar char="o"/>
            </a:pPr>
            <a:r>
              <a:rPr lang="pl-PL" sz="1600" dirty="0">
                <a:latin typeface="Open Sans"/>
                <a:ea typeface="Open Sans"/>
                <a:cs typeface="Open Sans"/>
              </a:rPr>
              <a:t>Uczestników projektu, czy innemu podmiotowi otrzymującemu wsparcie z EFS+, </a:t>
            </a:r>
            <a:endParaRPr lang="pl-PL" sz="1600"/>
          </a:p>
          <a:p>
            <a:pPr marL="0" indent="0" algn="just">
              <a:buNone/>
            </a:pPr>
            <a:endParaRPr lang="pl-PL" sz="1600" dirty="0"/>
          </a:p>
          <a:p>
            <a:pPr marL="228600" indent="-228600" algn="just">
              <a:buFont typeface="Wingdings"/>
              <a:buChar char="Ø"/>
            </a:pPr>
            <a:endParaRPr lang="pl-PL" sz="1600"/>
          </a:p>
          <a:p>
            <a:pPr marL="228600" indent="-228600" algn="just">
              <a:buFont typeface="Wingdings"/>
              <a:buChar char="Ø"/>
            </a:pPr>
            <a:endParaRPr lang="pl-PL" sz="1600" dirty="0"/>
          </a:p>
          <a:p>
            <a:pPr marL="0" indent="0" algn="just">
              <a:lnSpc>
                <a:spcPct val="150000"/>
              </a:lnSpc>
              <a:buNone/>
            </a:pPr>
            <a:endParaRPr lang="pl-PL" sz="1800" i="1" dirty="0">
              <a:latin typeface="Open Sans"/>
              <a:ea typeface="Open Sans"/>
              <a:cs typeface="Open Sans"/>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5024672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7" y="452113"/>
            <a:ext cx="9852025" cy="728477"/>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636" y="1325165"/>
            <a:ext cx="9733714" cy="4406421"/>
          </a:xfrm>
          <a:ln>
            <a:solidFill>
              <a:schemeClr val="bg1"/>
            </a:solidFill>
          </a:ln>
        </p:spPr>
        <p:txBody>
          <a:bodyPr vert="horz" lIns="0" tIns="0" rIns="0" bIns="0" rtlCol="0" anchor="t">
            <a:normAutofit/>
          </a:bodyPr>
          <a:lstStyle/>
          <a:p>
            <a:pPr marL="0" indent="0" algn="just">
              <a:lnSpc>
                <a:spcPct val="150000"/>
              </a:lnSpc>
              <a:buNone/>
            </a:pPr>
            <a:r>
              <a:rPr lang="pl-PL" sz="1800" b="1" dirty="0">
                <a:solidFill>
                  <a:schemeClr val="accent4">
                    <a:lumMod val="75000"/>
                  </a:schemeClr>
                </a:solidFill>
                <a:latin typeface="Open Sans"/>
                <a:ea typeface="Open Sans"/>
                <a:cs typeface="Open Sans"/>
              </a:rPr>
              <a:t>VAT</a:t>
            </a:r>
            <a:endParaRPr lang="pl-PL" sz="1600" b="1" dirty="0">
              <a:solidFill>
                <a:schemeClr val="accent4">
                  <a:lumMod val="75000"/>
                </a:schemeClr>
              </a:solidFill>
            </a:endParaRPr>
          </a:p>
          <a:p>
            <a:pPr marL="228600" indent="-228600" algn="just">
              <a:lnSpc>
                <a:spcPct val="150000"/>
              </a:lnSpc>
              <a:buFont typeface="Wingdings"/>
              <a:buChar char="Ø"/>
            </a:pPr>
            <a:r>
              <a:rPr lang="pl-PL" sz="1600" dirty="0">
                <a:latin typeface="Open Sans"/>
                <a:ea typeface="Open Sans"/>
                <a:cs typeface="Open Sans"/>
              </a:rPr>
              <a:t>Za posiadanie prawa do doliczenia podatku nie uznaje się możliwość określonej w art..113 i w art.. 90 ust. 10 pkt 2 ustawy z VAT </a:t>
            </a:r>
            <a:endParaRPr lang="pl-PL" sz="1600" i="1" dirty="0">
              <a:solidFill>
                <a:srgbClr val="003D84"/>
              </a:solidFill>
            </a:endParaRPr>
          </a:p>
          <a:p>
            <a:pPr marL="228600" indent="-228600" algn="just">
              <a:lnSpc>
                <a:spcPct val="150000"/>
              </a:lnSpc>
              <a:buFont typeface="Wingdings"/>
              <a:buChar char="Ø"/>
            </a:pPr>
            <a:r>
              <a:rPr lang="pl-PL" sz="1600" dirty="0">
                <a:latin typeface="Open Sans"/>
                <a:ea typeface="Open Sans"/>
                <a:cs typeface="Open Sans"/>
              </a:rPr>
              <a:t>Kwalifikowalność </a:t>
            </a:r>
            <a:r>
              <a:rPr lang="pl-PL" sz="1600" dirty="0">
                <a:solidFill>
                  <a:srgbClr val="000000"/>
                </a:solidFill>
                <a:latin typeface="Open Sans"/>
                <a:ea typeface="Open Sans"/>
                <a:cs typeface="Open Sans"/>
              </a:rPr>
              <a:t>podatku VAT podlega dodatkowym ograniczeniom wynikającymi z zasad udzielenia pomocy publicznej </a:t>
            </a:r>
            <a:r>
              <a:rPr lang="pl-PL" sz="1600" dirty="0">
                <a:solidFill>
                  <a:schemeClr val="accent4">
                    <a:lumMod val="75000"/>
                  </a:schemeClr>
                </a:solidFill>
                <a:latin typeface="Open Sans"/>
                <a:ea typeface="Open Sans"/>
                <a:cs typeface="Open Sans"/>
              </a:rPr>
              <a:t>(</a:t>
            </a:r>
            <a:r>
              <a:rPr lang="pl-PL" sz="1600" i="1" dirty="0">
                <a:solidFill>
                  <a:schemeClr val="accent4">
                    <a:lumMod val="75000"/>
                  </a:schemeClr>
                </a:solidFill>
                <a:latin typeface="Open Sans"/>
                <a:ea typeface="Open Sans"/>
                <a:cs typeface="Open Sans"/>
              </a:rPr>
              <a:t>nowy zapis).  </a:t>
            </a:r>
            <a:endParaRPr lang="pl-PL" sz="1600" i="1" dirty="0">
              <a:solidFill>
                <a:schemeClr val="accent4">
                  <a:lumMod val="75000"/>
                </a:schemeClr>
              </a:solidFill>
            </a:endParaRPr>
          </a:p>
          <a:p>
            <a:pPr marL="228600" indent="-228600" algn="just">
              <a:lnSpc>
                <a:spcPct val="150000"/>
              </a:lnSpc>
              <a:buFont typeface="Wingdings"/>
              <a:buChar char="Ø"/>
            </a:pPr>
            <a:r>
              <a:rPr lang="pl-PL" sz="1600" dirty="0">
                <a:latin typeface="Open Sans"/>
                <a:ea typeface="Open Sans"/>
                <a:cs typeface="Open Sans"/>
              </a:rPr>
              <a:t>Podatek VAT jest kwalifikowalny w odniesieniu do wdrażania instrumentów finansowych do inwestycji dokonywanych poprzez ostatecznych odbiorców</a:t>
            </a:r>
            <a:r>
              <a:rPr lang="pl-PL" sz="1600" dirty="0">
                <a:solidFill>
                  <a:srgbClr val="000000"/>
                </a:solidFill>
                <a:latin typeface="Open Sans"/>
                <a:ea typeface="Open Sans"/>
                <a:cs typeface="Open Sans"/>
              </a:rPr>
              <a:t> </a:t>
            </a:r>
            <a:r>
              <a:rPr lang="pl-PL" sz="1600" dirty="0">
                <a:solidFill>
                  <a:schemeClr val="accent4">
                    <a:lumMod val="75000"/>
                  </a:schemeClr>
                </a:solidFill>
                <a:latin typeface="Open Sans"/>
                <a:ea typeface="Open Sans"/>
                <a:cs typeface="Open Sans"/>
              </a:rPr>
              <a:t>(</a:t>
            </a:r>
            <a:r>
              <a:rPr lang="pl-PL" sz="1600" i="1" dirty="0">
                <a:solidFill>
                  <a:schemeClr val="accent4">
                    <a:lumMod val="75000"/>
                  </a:schemeClr>
                </a:solidFill>
                <a:latin typeface="Open Sans"/>
                <a:ea typeface="Open Sans"/>
                <a:cs typeface="Open Sans"/>
              </a:rPr>
              <a:t>nowy zapis).</a:t>
            </a:r>
            <a:endParaRPr lang="pl-PL" sz="1600" i="1" dirty="0">
              <a:solidFill>
                <a:schemeClr val="accent4">
                  <a:lumMod val="75000"/>
                </a:schemeClr>
              </a:solidFill>
            </a:endParaRPr>
          </a:p>
          <a:p>
            <a:pPr marL="0" indent="0" algn="just">
              <a:buNone/>
            </a:pPr>
            <a:endParaRPr lang="pl-PL" sz="1600" dirty="0"/>
          </a:p>
          <a:p>
            <a:pPr marL="228600" indent="-228600" algn="just">
              <a:buFont typeface="Wingdings"/>
              <a:buChar char="Ø"/>
            </a:pPr>
            <a:endParaRPr lang="pl-PL" sz="1600" dirty="0"/>
          </a:p>
          <a:p>
            <a:pPr marL="228600" indent="-228600" algn="just">
              <a:buFont typeface="Wingdings"/>
              <a:buChar char="Ø"/>
            </a:pPr>
            <a:endParaRPr lang="pl-PL" sz="1600" dirty="0"/>
          </a:p>
          <a:p>
            <a:pPr marL="0" indent="0" algn="just">
              <a:lnSpc>
                <a:spcPct val="150000"/>
              </a:lnSpc>
              <a:buNone/>
            </a:pPr>
            <a:endParaRPr lang="pl-PL" sz="1800" i="1" dirty="0">
              <a:latin typeface="Open Sans"/>
              <a:ea typeface="Open Sans"/>
              <a:cs typeface="Open Sans"/>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12412832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B246389-183C-3480-9ED9-CF4F4A7C53C3}"/>
              </a:ext>
              <a:ext uri="{C183D7F6-B498-43B3-948B-1728B52AA6E4}">
                <adec:decorative xmlns:adec="http://schemas.microsoft.com/office/drawing/2017/decorative" val="1"/>
              </a:ext>
            </a:extLst>
          </p:cNvPr>
          <p:cNvSpPr>
            <a:spLocks noGrp="1"/>
          </p:cNvSpPr>
          <p:nvPr>
            <p:ph type="title"/>
          </p:nvPr>
        </p:nvSpPr>
        <p:spPr>
          <a:xfrm>
            <a:off x="1001470" y="-1227276"/>
            <a:ext cx="9852728" cy="979757"/>
          </a:xfrm>
        </p:spPr>
        <p:txBody>
          <a:bodyPr/>
          <a:lstStyle/>
          <a:p>
            <a:r>
              <a:rPr lang="pl-PL"/>
              <a:t>METODYKA KRYTERIÓW </a:t>
            </a:r>
          </a:p>
        </p:txBody>
      </p:sp>
      <p:sp>
        <p:nvSpPr>
          <p:cNvPr id="7" name="Tytuł 6">
            <a:extLst>
              <a:ext uri="{FF2B5EF4-FFF2-40B4-BE49-F238E27FC236}">
                <a16:creationId xmlns:a16="http://schemas.microsoft.com/office/drawing/2014/main" id="{309EE228-CAF8-695B-E0BA-661EA178F72F}"/>
              </a:ext>
              <a:ext uri="{C183D7F6-B498-43B3-948B-1728B52AA6E4}">
                <adec:decorative xmlns:adec="http://schemas.microsoft.com/office/drawing/2017/decorative" val="0"/>
              </a:ext>
            </a:extLst>
          </p:cNvPr>
          <p:cNvSpPr txBox="1">
            <a:spLocks/>
          </p:cNvSpPr>
          <p:nvPr/>
        </p:nvSpPr>
        <p:spPr>
          <a:xfrm>
            <a:off x="1001470" y="417156"/>
            <a:ext cx="10189057" cy="422197"/>
          </a:xfrm>
          <a:prstGeom prst="rect">
            <a:avLst/>
          </a:prstGeom>
        </p:spPr>
        <p:txBody>
          <a:bodyPr vert="horz" lIns="0" tIns="0" rIns="0" bIns="0" rtlCol="0" anchor="t" anchorCtr="0">
            <a:noAutofit/>
          </a:bodyPr>
          <a:lstStyle>
            <a:lvl1pPr algn="l" defTabSz="914406" rtl="0" eaLnBrk="1" latinLnBrk="0" hangingPunct="1">
              <a:lnSpc>
                <a:spcPts val="3266"/>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algn="ctr">
              <a:lnSpc>
                <a:spcPct val="100000"/>
              </a:lnSpc>
            </a:pPr>
            <a:r>
              <a:rPr lang="pl-PL" sz="2000" dirty="0">
                <a:latin typeface="Open Sans"/>
                <a:ea typeface="Open Sans"/>
                <a:cs typeface="Open Sans"/>
              </a:rPr>
              <a:t>Zasady kwalifikowalności w perspektywie finansowej 2021-2027</a:t>
            </a:r>
            <a:br>
              <a:rPr lang="pl-PL" sz="2000" dirty="0"/>
            </a:br>
            <a:endParaRPr lang="pl-PL" sz="2000" dirty="0"/>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5" name="pole tekstowe 4">
            <a:extLst>
              <a:ext uri="{FF2B5EF4-FFF2-40B4-BE49-F238E27FC236}">
                <a16:creationId xmlns:a16="http://schemas.microsoft.com/office/drawing/2014/main" id="{BDB8B5CC-535F-9FCF-CA64-DE48DEE4F169}"/>
              </a:ext>
            </a:extLst>
          </p:cNvPr>
          <p:cNvSpPr txBox="1"/>
          <p:nvPr/>
        </p:nvSpPr>
        <p:spPr>
          <a:xfrm>
            <a:off x="1055241" y="1293234"/>
            <a:ext cx="10407150" cy="48543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pl-PL" sz="1600" b="1" dirty="0">
                <a:solidFill>
                  <a:schemeClr val="accent4">
                    <a:lumMod val="75000"/>
                  </a:schemeClr>
                </a:solidFill>
                <a:latin typeface="Open Sans"/>
                <a:ea typeface="Open Sans"/>
                <a:cs typeface="Calibri"/>
              </a:rPr>
              <a:t>Opłaty finansowe:</a:t>
            </a:r>
          </a:p>
          <a:p>
            <a:pPr marL="342900" indent="-342900">
              <a:lnSpc>
                <a:spcPct val="150000"/>
              </a:lnSpc>
              <a:buFont typeface="Wingdings"/>
              <a:buChar char="Ø"/>
            </a:pPr>
            <a:r>
              <a:rPr lang="pl-PL" sz="1600" dirty="0">
                <a:latin typeface="Open Sans"/>
                <a:ea typeface="+mn-lt"/>
                <a:cs typeface="+mn-lt"/>
              </a:rPr>
              <a:t>Następujące opłaty finansowe mogą być uznane za kwalifikowalne w ramach kosztów bezpośrednich projektu: </a:t>
            </a:r>
            <a:r>
              <a:rPr lang="pl-PL" sz="1600" b="1" i="1" dirty="0">
                <a:solidFill>
                  <a:schemeClr val="accent4">
                    <a:lumMod val="75000"/>
                  </a:schemeClr>
                </a:solidFill>
                <a:latin typeface="Open Sans"/>
                <a:ea typeface="+mn-lt"/>
                <a:cs typeface="+mn-lt"/>
              </a:rPr>
              <a:t>(NOWY ZAPIS, DOTYCZY TYLKO KOSZTÓW BEZPOŚREDNICH, ZNIKAJĄ KOSZTY ZALICZANE DO POŚREDNICH)</a:t>
            </a:r>
          </a:p>
          <a:p>
            <a:pPr marL="800100" lvl="1" indent="-342900">
              <a:lnSpc>
                <a:spcPct val="150000"/>
              </a:lnSpc>
              <a:buFont typeface="Courier New"/>
              <a:buChar char="o"/>
            </a:pPr>
            <a:r>
              <a:rPr lang="pl-PL" sz="1600" dirty="0">
                <a:latin typeface="Open Sans"/>
                <a:ea typeface="+mn-lt"/>
                <a:cs typeface="+mn-lt"/>
              </a:rPr>
              <a:t>opłaty notarialne, opłaty administracyjne związane z uzyskiwaniem wszelkiego rodzaju pozwoleń, czy zgód niezbędnych do realizacji projektu,</a:t>
            </a:r>
            <a:endParaRPr lang="pl-PL" sz="1600" b="1">
              <a:solidFill>
                <a:srgbClr val="000000"/>
              </a:solidFill>
              <a:latin typeface="Open Sans"/>
              <a:ea typeface="Open Sans"/>
              <a:cs typeface="Calibri"/>
            </a:endParaRPr>
          </a:p>
          <a:p>
            <a:pPr marL="800100" lvl="1" indent="-342900">
              <a:lnSpc>
                <a:spcPct val="150000"/>
              </a:lnSpc>
              <a:buFont typeface="Courier New"/>
              <a:buChar char="o"/>
            </a:pPr>
            <a:r>
              <a:rPr lang="pl-PL" sz="1600" dirty="0">
                <a:latin typeface="Open Sans"/>
                <a:ea typeface="+mn-lt"/>
                <a:cs typeface="+mn-lt"/>
              </a:rPr>
              <a:t>koszty ubezpieczeń lub gwarancji bankowych, o ile są wymagane przez przepisy prawa, SZOP lub regulamin wyboru projektów, z wyłączeniem wydatków na ubezpieczenia dotyczących fazy eksploatacyjnej projektu,</a:t>
            </a:r>
          </a:p>
          <a:p>
            <a:pPr marL="800100" lvl="1" indent="-342900">
              <a:lnSpc>
                <a:spcPct val="150000"/>
              </a:lnSpc>
              <a:buFont typeface="Courier New"/>
              <a:buChar char="o"/>
            </a:pPr>
            <a:r>
              <a:rPr lang="pl-PL" sz="1600" dirty="0">
                <a:latin typeface="Open Sans"/>
                <a:ea typeface="+mn-lt"/>
                <a:cs typeface="+mn-lt"/>
              </a:rPr>
              <a:t>wydatki na ewaluację, o ile ich poniesienie jest wymagane przez właściwą instytucję będącą stroną umowy.</a:t>
            </a:r>
            <a:endParaRPr lang="pl-PL" sz="1600" dirty="0">
              <a:solidFill>
                <a:srgbClr val="000000"/>
              </a:solidFill>
              <a:latin typeface="Open Sans"/>
              <a:ea typeface="Open Sans"/>
              <a:cs typeface="Calibri"/>
            </a:endParaRPr>
          </a:p>
          <a:p>
            <a:pPr marL="1200150" lvl="2" indent="-285750">
              <a:lnSpc>
                <a:spcPct val="150000"/>
              </a:lnSpc>
              <a:buFont typeface="Wingdings"/>
              <a:buChar char="§"/>
            </a:pPr>
            <a:endParaRPr lang="pl-PL" sz="1600" i="1" dirty="0">
              <a:solidFill>
                <a:srgbClr val="0070C0"/>
              </a:solidFill>
              <a:latin typeface="Open Sans"/>
              <a:ea typeface="Open Sans"/>
              <a:cs typeface="Calibri"/>
            </a:endParaRPr>
          </a:p>
          <a:p>
            <a:pPr>
              <a:lnSpc>
                <a:spcPct val="150000"/>
              </a:lnSpc>
            </a:pPr>
            <a:endParaRPr lang="pl-PL" sz="1600" dirty="0">
              <a:solidFill>
                <a:srgbClr val="000000"/>
              </a:solidFill>
              <a:latin typeface="Open Sans"/>
              <a:ea typeface="Open Sans"/>
              <a:cs typeface="Calibri"/>
            </a:endParaRPr>
          </a:p>
        </p:txBody>
      </p:sp>
    </p:spTree>
    <p:extLst>
      <p:ext uri="{BB962C8B-B14F-4D97-AF65-F5344CB8AC3E}">
        <p14:creationId xmlns:p14="http://schemas.microsoft.com/office/powerpoint/2010/main" val="23831269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B246389-183C-3480-9ED9-CF4F4A7C53C3}"/>
              </a:ext>
              <a:ext uri="{C183D7F6-B498-43B3-948B-1728B52AA6E4}">
                <adec:decorative xmlns:adec="http://schemas.microsoft.com/office/drawing/2017/decorative" val="1"/>
              </a:ext>
            </a:extLst>
          </p:cNvPr>
          <p:cNvSpPr>
            <a:spLocks noGrp="1"/>
          </p:cNvSpPr>
          <p:nvPr>
            <p:ph type="title"/>
          </p:nvPr>
        </p:nvSpPr>
        <p:spPr>
          <a:xfrm>
            <a:off x="1001470" y="-1227276"/>
            <a:ext cx="9852728" cy="979757"/>
          </a:xfrm>
        </p:spPr>
        <p:txBody>
          <a:bodyPr/>
          <a:lstStyle/>
          <a:p>
            <a:r>
              <a:rPr lang="pl-PL"/>
              <a:t>METODYKA KRYTERIÓW </a:t>
            </a:r>
          </a:p>
        </p:txBody>
      </p:sp>
      <p:sp>
        <p:nvSpPr>
          <p:cNvPr id="7" name="Tytuł 6">
            <a:extLst>
              <a:ext uri="{FF2B5EF4-FFF2-40B4-BE49-F238E27FC236}">
                <a16:creationId xmlns:a16="http://schemas.microsoft.com/office/drawing/2014/main" id="{309EE228-CAF8-695B-E0BA-661EA178F72F}"/>
              </a:ext>
              <a:ext uri="{C183D7F6-B498-43B3-948B-1728B52AA6E4}">
                <adec:decorative xmlns:adec="http://schemas.microsoft.com/office/drawing/2017/decorative" val="0"/>
              </a:ext>
            </a:extLst>
          </p:cNvPr>
          <p:cNvSpPr txBox="1">
            <a:spLocks/>
          </p:cNvSpPr>
          <p:nvPr/>
        </p:nvSpPr>
        <p:spPr>
          <a:xfrm>
            <a:off x="1001470" y="417156"/>
            <a:ext cx="10189057" cy="422197"/>
          </a:xfrm>
          <a:prstGeom prst="rect">
            <a:avLst/>
          </a:prstGeom>
        </p:spPr>
        <p:txBody>
          <a:bodyPr vert="horz" lIns="0" tIns="0" rIns="0" bIns="0" rtlCol="0" anchor="t" anchorCtr="0">
            <a:noAutofit/>
          </a:bodyPr>
          <a:lstStyle>
            <a:lvl1pPr algn="l" defTabSz="914406" rtl="0" eaLnBrk="1" latinLnBrk="0" hangingPunct="1">
              <a:lnSpc>
                <a:spcPts val="3266"/>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algn="ctr">
              <a:lnSpc>
                <a:spcPct val="100000"/>
              </a:lnSpc>
            </a:pPr>
            <a:r>
              <a:rPr lang="pl-PL" sz="2000" dirty="0">
                <a:latin typeface="Open Sans"/>
                <a:ea typeface="Open Sans"/>
                <a:cs typeface="Open Sans"/>
              </a:rPr>
              <a:t>Zasady kwalifikowalności w perspektywie finansowej 2021-2027</a:t>
            </a:r>
            <a:br>
              <a:rPr lang="pl-PL" sz="2000" dirty="0"/>
            </a:br>
            <a:endParaRPr lang="pl-PL" sz="2000" dirty="0"/>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5" name="pole tekstowe 4">
            <a:extLst>
              <a:ext uri="{FF2B5EF4-FFF2-40B4-BE49-F238E27FC236}">
                <a16:creationId xmlns:a16="http://schemas.microsoft.com/office/drawing/2014/main" id="{BDB8B5CC-535F-9FCF-CA64-DE48DEE4F169}"/>
              </a:ext>
            </a:extLst>
          </p:cNvPr>
          <p:cNvSpPr txBox="1"/>
          <p:nvPr/>
        </p:nvSpPr>
        <p:spPr>
          <a:xfrm>
            <a:off x="929735" y="1266340"/>
            <a:ext cx="10837455" cy="58650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pl-PL" b="1" dirty="0">
                <a:solidFill>
                  <a:schemeClr val="accent4">
                    <a:lumMod val="75000"/>
                  </a:schemeClr>
                </a:solidFill>
                <a:latin typeface="Open Sans"/>
                <a:ea typeface="Open Sans"/>
                <a:cs typeface="Calibri"/>
              </a:rPr>
              <a:t>Opłaty finansowe: </a:t>
            </a:r>
            <a:r>
              <a:rPr lang="pl-PL" b="1" i="1" dirty="0">
                <a:solidFill>
                  <a:schemeClr val="accent4">
                    <a:lumMod val="75000"/>
                  </a:schemeClr>
                </a:solidFill>
                <a:latin typeface="Open Sans"/>
                <a:ea typeface="Open Sans"/>
                <a:cs typeface="Calibri"/>
              </a:rPr>
              <a:t>(ZAPISY USUNIĘTE)</a:t>
            </a:r>
          </a:p>
          <a:p>
            <a:pPr marL="342900" indent="-342900">
              <a:lnSpc>
                <a:spcPct val="150000"/>
              </a:lnSpc>
              <a:buFont typeface="Wingdings"/>
              <a:buChar char="Ø"/>
            </a:pPr>
            <a:r>
              <a:rPr lang="pl-PL" dirty="0">
                <a:solidFill>
                  <a:srgbClr val="000000"/>
                </a:solidFill>
                <a:latin typeface="Open Sans"/>
                <a:ea typeface="Open Sans"/>
                <a:cs typeface="Calibri"/>
              </a:rPr>
              <a:t>Usunięto zapisy dotyczące kwalifikowania opłat finansowych zaliczanych do kosztów pośrednich:</a:t>
            </a:r>
          </a:p>
          <a:p>
            <a:pPr marL="800100" lvl="1" indent="-342900">
              <a:lnSpc>
                <a:spcPct val="150000"/>
              </a:lnSpc>
              <a:buFont typeface="Courier New"/>
              <a:buChar char="o"/>
            </a:pPr>
            <a:r>
              <a:rPr lang="pl-PL" dirty="0">
                <a:latin typeface="Open Sans"/>
                <a:ea typeface="+mn-lt"/>
                <a:cs typeface="+mn-lt"/>
              </a:rPr>
              <a:t>opłaty związane z otwarciem oraz prowadzeniem wyodrębnionego na rzecz projektu rachunku bankowego, </a:t>
            </a:r>
          </a:p>
          <a:p>
            <a:pPr marL="800100" lvl="1" indent="-342900">
              <a:lnSpc>
                <a:spcPct val="150000"/>
              </a:lnSpc>
              <a:buFont typeface="Courier New"/>
              <a:buChar char="o"/>
            </a:pPr>
            <a:r>
              <a:rPr lang="pl-PL" dirty="0">
                <a:latin typeface="Open Sans"/>
                <a:ea typeface="+mn-lt"/>
                <a:cs typeface="+mn-lt"/>
              </a:rPr>
              <a:t>opłaty od transakcji płatniczych, z wyjątkiem prowizji za przewalutowanie,</a:t>
            </a:r>
            <a:endParaRPr lang="pl-PL" dirty="0">
              <a:solidFill>
                <a:srgbClr val="000000"/>
              </a:solidFill>
              <a:latin typeface="Open Sans"/>
              <a:ea typeface="Open Sans"/>
              <a:cs typeface="Calibri"/>
            </a:endParaRPr>
          </a:p>
          <a:p>
            <a:pPr marL="800100" lvl="1" indent="-342900">
              <a:lnSpc>
                <a:spcPct val="150000"/>
              </a:lnSpc>
              <a:buFont typeface="Courier New"/>
              <a:buChar char="o"/>
            </a:pPr>
            <a:r>
              <a:rPr lang="pl-PL" dirty="0">
                <a:latin typeface="Open Sans"/>
                <a:ea typeface="+mn-lt"/>
                <a:cs typeface="+mn-lt"/>
              </a:rPr>
              <a:t>wydatki poniesione na instrumenty zabezpieczające realizację umowy o dofinansowanie projektu,</a:t>
            </a:r>
          </a:p>
          <a:p>
            <a:pPr marL="800100" lvl="1" indent="-342900">
              <a:lnSpc>
                <a:spcPct val="150000"/>
              </a:lnSpc>
              <a:buFont typeface="Courier New"/>
              <a:buChar char="o"/>
            </a:pPr>
            <a:r>
              <a:rPr lang="pl-PL" dirty="0">
                <a:latin typeface="Open Sans"/>
                <a:ea typeface="+mn-lt"/>
                <a:cs typeface="+mn-lt"/>
              </a:rPr>
              <a:t>wydatki poniesione na doradztwo związane z obsługą projektu: prawne, finansowe, techniczne,</a:t>
            </a:r>
            <a:endParaRPr lang="pl-PL" dirty="0">
              <a:solidFill>
                <a:srgbClr val="000000"/>
              </a:solidFill>
              <a:latin typeface="Open Sans"/>
              <a:ea typeface="Open Sans"/>
              <a:cs typeface="Calibri"/>
            </a:endParaRPr>
          </a:p>
          <a:p>
            <a:pPr marL="800100" lvl="1" indent="-342900">
              <a:lnSpc>
                <a:spcPct val="150000"/>
              </a:lnSpc>
              <a:buFont typeface="Courier New"/>
              <a:buChar char="o"/>
            </a:pPr>
            <a:r>
              <a:rPr lang="pl-PL" dirty="0">
                <a:solidFill>
                  <a:srgbClr val="000000"/>
                </a:solidFill>
                <a:latin typeface="Open Sans"/>
                <a:ea typeface="Open Sans"/>
                <a:cs typeface="Calibri"/>
              </a:rPr>
              <a:t>wydatki w zakresie audytu i księgowości,</a:t>
            </a:r>
          </a:p>
          <a:p>
            <a:pPr marL="800100" lvl="1" indent="-342900">
              <a:lnSpc>
                <a:spcPct val="150000"/>
              </a:lnSpc>
              <a:buFont typeface="Courier New"/>
              <a:buChar char="o"/>
            </a:pPr>
            <a:r>
              <a:rPr lang="pl-PL" dirty="0">
                <a:latin typeface="Open Sans"/>
                <a:ea typeface="+mn-lt"/>
                <a:cs typeface="+mn-lt"/>
              </a:rPr>
              <a:t>wydatki poniesione z tytułu korzystania z infrastruktury udostępnionej w technologii chmury obliczeniowej.</a:t>
            </a:r>
            <a:endParaRPr lang="pl-PL" dirty="0">
              <a:solidFill>
                <a:srgbClr val="000000"/>
              </a:solidFill>
              <a:latin typeface="Open Sans"/>
              <a:ea typeface="Open Sans"/>
              <a:cs typeface="Calibri"/>
            </a:endParaRPr>
          </a:p>
          <a:p>
            <a:pPr marL="1200150" lvl="2" indent="-285750">
              <a:lnSpc>
                <a:spcPct val="150000"/>
              </a:lnSpc>
              <a:buFont typeface="Wingdings"/>
              <a:buChar char="§"/>
            </a:pPr>
            <a:endParaRPr lang="pl-PL" i="1" dirty="0">
              <a:solidFill>
                <a:srgbClr val="0070C0"/>
              </a:solidFill>
              <a:latin typeface="Open Sans"/>
              <a:ea typeface="Open Sans"/>
              <a:cs typeface="Calibri"/>
            </a:endParaRPr>
          </a:p>
          <a:p>
            <a:pPr>
              <a:lnSpc>
                <a:spcPct val="150000"/>
              </a:lnSpc>
            </a:pPr>
            <a:endParaRPr lang="pl-PL" dirty="0">
              <a:solidFill>
                <a:srgbClr val="000000"/>
              </a:solidFill>
              <a:latin typeface="Open Sans"/>
              <a:ea typeface="Open Sans"/>
              <a:cs typeface="Calibri"/>
            </a:endParaRPr>
          </a:p>
        </p:txBody>
      </p:sp>
    </p:spTree>
    <p:extLst>
      <p:ext uri="{BB962C8B-B14F-4D97-AF65-F5344CB8AC3E}">
        <p14:creationId xmlns:p14="http://schemas.microsoft.com/office/powerpoint/2010/main" val="137517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563194"/>
            <a:ext cx="9852025" cy="979488"/>
          </a:xfrm>
        </p:spPr>
        <p:txBody>
          <a:bodyPr>
            <a:noAutofit/>
          </a:bodyPr>
          <a:lstStyle/>
          <a:p>
            <a:pPr algn="ctr">
              <a:lnSpc>
                <a:spcPts val="3265"/>
              </a:lnSpc>
            </a:pPr>
            <a:r>
              <a:rPr lang="pl-PL" sz="2000" dirty="0">
                <a:latin typeface="Open Sans"/>
                <a:ea typeface="Open Sans"/>
                <a:cs typeface="Open Sans"/>
              </a:rPr>
              <a:t>Zasady kwalifikowalności w perspektywie finansowej 2021-2027:</a:t>
            </a:r>
            <a:endParaRPr lang="pl-PL" sz="2000" b="0" dirty="0">
              <a:latin typeface="Open Sans"/>
              <a:ea typeface="Open Sans"/>
              <a:cs typeface="Open Sans"/>
            </a:endParaRPr>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923923" y="1138136"/>
            <a:ext cx="10344150" cy="4389626"/>
          </a:xfrm>
        </p:spPr>
        <p:txBody>
          <a:bodyPr vert="horz" lIns="0" tIns="0" rIns="0" bIns="0" rtlCol="0" anchor="t">
            <a:noAutofit/>
          </a:bodyPr>
          <a:lstStyle/>
          <a:p>
            <a:pPr marL="0" indent="0" algn="just">
              <a:lnSpc>
                <a:spcPct val="150000"/>
              </a:lnSpc>
              <a:buNone/>
            </a:pPr>
            <a:r>
              <a:rPr lang="pl-PL" sz="1800" b="1" dirty="0">
                <a:latin typeface="Open Sans"/>
                <a:ea typeface="Open Sans"/>
                <a:cs typeface="Open Sans"/>
              </a:rPr>
              <a:t>Wydatek jest kwalifikowalny, jeżeli:</a:t>
            </a:r>
            <a:r>
              <a:rPr lang="pl-PL" sz="1800" b="1" dirty="0">
                <a:solidFill>
                  <a:srgbClr val="0070C0"/>
                </a:solidFill>
                <a:latin typeface="Open Sans"/>
                <a:ea typeface="Open Sans"/>
                <a:cs typeface="Open Sans"/>
              </a:rPr>
              <a:t> (zapis w zmienionym brzmieniu, brakuje </a:t>
            </a:r>
            <a:r>
              <a:rPr lang="pl-PL" sz="1800" b="1" strike="sngStrike" dirty="0">
                <a:solidFill>
                  <a:srgbClr val="0070C0"/>
                </a:solidFill>
                <a:latin typeface="Open Sans"/>
                <a:ea typeface="Open Sans"/>
                <a:cs typeface="Open Sans"/>
              </a:rPr>
              <a:t>łącznie spełniają wszystkie warunki</a:t>
            </a:r>
            <a:r>
              <a:rPr lang="pl-PL" sz="1800" b="1" dirty="0">
                <a:solidFill>
                  <a:srgbClr val="0070C0"/>
                </a:solidFill>
                <a:latin typeface="Open Sans"/>
                <a:ea typeface="Open Sans"/>
                <a:cs typeface="Open Sans"/>
              </a:rPr>
              <a:t>).</a:t>
            </a:r>
            <a:endParaRPr lang="pl-PL" sz="1600" dirty="0">
              <a:solidFill>
                <a:srgbClr val="0070C0"/>
              </a:solidFill>
            </a:endParaRPr>
          </a:p>
          <a:p>
            <a:pPr marL="685800" lvl="1" indent="-228600" algn="just">
              <a:lnSpc>
                <a:spcPct val="150000"/>
              </a:lnSpc>
              <a:buFont typeface="Wingdings"/>
              <a:buChar char="Ø"/>
            </a:pPr>
            <a:r>
              <a:rPr lang="pl-PL" sz="1800" dirty="0">
                <a:latin typeface="Open Sans"/>
                <a:ea typeface="Open Sans"/>
                <a:cs typeface="Open Sans"/>
              </a:rPr>
              <a:t>został dokonany w sposób przejrzysty, racjonalny i efektywny, z zachowaniem zasad uzyskiwania najlepszych efektów z danych nakładów, </a:t>
            </a:r>
            <a:r>
              <a:rPr lang="pl-PL" sz="1800" i="1" dirty="0">
                <a:solidFill>
                  <a:srgbClr val="0070C0"/>
                </a:solidFill>
                <a:latin typeface="Open Sans"/>
                <a:ea typeface="Open Sans"/>
                <a:cs typeface="Open Sans"/>
              </a:rPr>
              <a:t>(zapis bez zmian</a:t>
            </a:r>
            <a:r>
              <a:rPr lang="pl-PL" sz="1800" dirty="0">
                <a:solidFill>
                  <a:srgbClr val="0070C0"/>
                </a:solidFill>
                <a:latin typeface="Open Sans"/>
                <a:ea typeface="Open Sans"/>
                <a:cs typeface="Open Sans"/>
              </a:rPr>
              <a:t>)</a:t>
            </a:r>
            <a:endParaRPr lang="pl-PL" sz="1600" dirty="0">
              <a:solidFill>
                <a:srgbClr val="0070C0"/>
              </a:solidFill>
            </a:endParaRPr>
          </a:p>
          <a:p>
            <a:pPr marL="685800" lvl="1" indent="-228600" algn="just">
              <a:lnSpc>
                <a:spcPct val="150000"/>
              </a:lnSpc>
              <a:buFont typeface="Wingdings"/>
              <a:buChar char="Ø"/>
            </a:pPr>
            <a:r>
              <a:rPr lang="pl-PL" sz="1800" dirty="0">
                <a:latin typeface="Open Sans"/>
                <a:ea typeface="Open Sans"/>
                <a:cs typeface="Open Sans"/>
              </a:rPr>
              <a:t>został należycie udokumentowany </a:t>
            </a:r>
            <a:r>
              <a:rPr lang="pl-PL" sz="1800" i="1" dirty="0">
                <a:solidFill>
                  <a:srgbClr val="0070C0"/>
                </a:solidFill>
                <a:latin typeface="Open Sans"/>
                <a:ea typeface="Open Sans"/>
                <a:cs typeface="Open Sans"/>
              </a:rPr>
              <a:t>(zapis bez zmian</a:t>
            </a:r>
            <a:r>
              <a:rPr lang="pl-PL" sz="1800" dirty="0">
                <a:solidFill>
                  <a:srgbClr val="0070C0"/>
                </a:solidFill>
                <a:latin typeface="Open Sans"/>
                <a:ea typeface="Open Sans"/>
                <a:cs typeface="Open Sans"/>
              </a:rPr>
              <a:t>)</a:t>
            </a:r>
            <a:endParaRPr lang="pl-PL" sz="1600" dirty="0">
              <a:solidFill>
                <a:srgbClr val="0070C0"/>
              </a:solidFill>
            </a:endParaRPr>
          </a:p>
          <a:p>
            <a:pPr marL="685800" lvl="1" indent="-228600" algn="just">
              <a:lnSpc>
                <a:spcPct val="150000"/>
              </a:lnSpc>
              <a:buFont typeface="Wingdings"/>
              <a:buChar char="Ø"/>
            </a:pPr>
            <a:r>
              <a:rPr lang="pl-PL" sz="1800" dirty="0">
                <a:solidFill>
                  <a:srgbClr val="000000"/>
                </a:solidFill>
                <a:latin typeface="Open Sans"/>
                <a:ea typeface="Open Sans"/>
                <a:cs typeface="Open Sans"/>
              </a:rPr>
              <a:t>został</a:t>
            </a:r>
            <a:r>
              <a:rPr lang="pl-PL" sz="1800" dirty="0">
                <a:latin typeface="Open Sans"/>
                <a:ea typeface="Open Sans"/>
                <a:cs typeface="Open Sans"/>
              </a:rPr>
              <a:t> rozliczony we wniosku beneficjenta o płatność, </a:t>
            </a:r>
            <a:r>
              <a:rPr lang="pl-PL" sz="1800" i="1" dirty="0">
                <a:solidFill>
                  <a:srgbClr val="0070C0"/>
                </a:solidFill>
                <a:latin typeface="Open Sans"/>
                <a:ea typeface="Open Sans"/>
                <a:cs typeface="Open Sans"/>
              </a:rPr>
              <a:t>(zapis bez zmian</a:t>
            </a:r>
            <a:r>
              <a:rPr lang="pl-PL" sz="1800" dirty="0">
                <a:solidFill>
                  <a:srgbClr val="0070C0"/>
                </a:solidFill>
                <a:latin typeface="Open Sans"/>
                <a:ea typeface="Open Sans"/>
                <a:cs typeface="Open Sans"/>
              </a:rPr>
              <a:t>)</a:t>
            </a:r>
            <a:endParaRPr lang="pl-PL" sz="1600" dirty="0">
              <a:solidFill>
                <a:srgbClr val="0070C0"/>
              </a:solidFill>
            </a:endParaRPr>
          </a:p>
          <a:p>
            <a:pPr marL="685800" lvl="1" indent="-228600" algn="just">
              <a:lnSpc>
                <a:spcPct val="150000"/>
              </a:lnSpc>
              <a:buFont typeface="Wingdings"/>
              <a:buChar char="Ø"/>
            </a:pPr>
            <a:r>
              <a:rPr lang="pl-PL" sz="1800" dirty="0">
                <a:latin typeface="Open Sans"/>
                <a:ea typeface="Open Sans"/>
                <a:cs typeface="Open Sans"/>
              </a:rPr>
              <a:t>dotyczy towarów dostarczonych lub usług wykonanych lub robót budowlanych zrealizowanych, w tym zaliczek </a:t>
            </a:r>
            <a:r>
              <a:rPr lang="pl-PL" sz="1800" i="1" dirty="0">
                <a:solidFill>
                  <a:srgbClr val="0070C0"/>
                </a:solidFill>
                <a:latin typeface="Open Sans"/>
                <a:ea typeface="Open Sans"/>
                <a:cs typeface="Open Sans"/>
              </a:rPr>
              <a:t>(zapis bez zmian</a:t>
            </a:r>
            <a:r>
              <a:rPr lang="pl-PL" sz="1800" dirty="0">
                <a:solidFill>
                  <a:srgbClr val="0070C0"/>
                </a:solidFill>
                <a:latin typeface="Open Sans"/>
                <a:ea typeface="Open Sans"/>
                <a:cs typeface="Open Sans"/>
              </a:rPr>
              <a:t>)</a:t>
            </a:r>
          </a:p>
          <a:p>
            <a:pPr marL="685800" lvl="1" indent="-228600" algn="just">
              <a:lnSpc>
                <a:spcPct val="150000"/>
              </a:lnSpc>
              <a:buFont typeface="Wingdings"/>
              <a:buChar char="Ø"/>
            </a:pPr>
            <a:r>
              <a:rPr lang="pl-PL" sz="1600" dirty="0">
                <a:latin typeface="Open Sans"/>
                <a:ea typeface="Open Sans"/>
                <a:cs typeface="Open Sans"/>
              </a:rPr>
              <a:t>został uwzględniony w budżecie projektu współfinasowanego (</a:t>
            </a:r>
            <a:r>
              <a:rPr lang="pl-PL" sz="1600" dirty="0">
                <a:solidFill>
                  <a:srgbClr val="0070C0"/>
                </a:solidFill>
                <a:latin typeface="Open Sans"/>
                <a:ea typeface="Open Sans"/>
                <a:cs typeface="Open Sans"/>
              </a:rPr>
              <a:t>zapis usunięty) *</a:t>
            </a:r>
          </a:p>
          <a:p>
            <a:pPr marL="457200" lvl="1" indent="0" algn="just">
              <a:lnSpc>
                <a:spcPct val="150000"/>
              </a:lnSpc>
              <a:buNone/>
            </a:pPr>
            <a:r>
              <a:rPr lang="pl-PL" sz="1200" dirty="0">
                <a:latin typeface="Open Sans"/>
                <a:ea typeface="Open Sans"/>
                <a:cs typeface="Open Sans"/>
              </a:rPr>
              <a:t>*wydatki muszą być zgodne z umową, załącznikiem do umowy o dofinansowanie jest wniosek o dofinansowanie</a:t>
            </a:r>
            <a:r>
              <a:rPr lang="pl-PL" sz="1400" dirty="0">
                <a:latin typeface="Open Sans"/>
                <a:ea typeface="Open Sans"/>
                <a:cs typeface="Open Sans"/>
              </a:rPr>
              <a:t>, </a:t>
            </a:r>
            <a:endParaRPr lang="pl-PL" sz="1400" dirty="0"/>
          </a:p>
          <a:p>
            <a:pPr marL="685800" lvl="1" indent="-228600" algn="just">
              <a:lnSpc>
                <a:spcPct val="150000"/>
              </a:lnSpc>
              <a:buFont typeface="Wingdings"/>
              <a:buChar char="Ø"/>
            </a:pPr>
            <a:endParaRPr lang="pl-PL" sz="1400" dirty="0">
              <a:solidFill>
                <a:srgbClr val="0070C0"/>
              </a:solidFill>
            </a:endParaRPr>
          </a:p>
          <a:p>
            <a:pPr marL="457200" lvl="1" indent="0" algn="just">
              <a:lnSpc>
                <a:spcPct val="150000"/>
              </a:lnSpc>
              <a:buNone/>
            </a:pPr>
            <a:endParaRPr lang="pl-PL" sz="1600" dirty="0">
              <a:solidFill>
                <a:srgbClr val="0070C0"/>
              </a:solidFill>
            </a:endParaRPr>
          </a:p>
          <a:p>
            <a:pPr marL="0" indent="0" algn="just">
              <a:lnSpc>
                <a:spcPts val="2700"/>
              </a:lnSpc>
              <a:buNone/>
            </a:pPr>
            <a:endParaRPr lang="pl-PL" sz="1800" dirty="0">
              <a:solidFill>
                <a:srgbClr val="0070C0"/>
              </a:solidFill>
              <a:ea typeface="Open Sans"/>
              <a:cs typeface="Open Sans"/>
            </a:endParaRPr>
          </a:p>
          <a:p>
            <a:pPr marL="0" indent="0" algn="just">
              <a:lnSpc>
                <a:spcPts val="2700"/>
              </a:lnSpc>
              <a:buNone/>
            </a:pPr>
            <a:endParaRPr lang="pl-PL" sz="1800" dirty="0">
              <a:latin typeface="Open Sans"/>
            </a:endParaRPr>
          </a:p>
          <a:p>
            <a:pPr marL="0" indent="0">
              <a:buNone/>
            </a:pPr>
            <a:endParaRPr lang="pl-PL" sz="1800" dirty="0">
              <a:latin typeface="+mn-lt"/>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6197154"/>
            <a:ext cx="5465075" cy="359665"/>
          </a:xfrm>
          <a:prstGeom prst="rect">
            <a:avLst/>
          </a:prstGeom>
        </p:spPr>
      </p:pic>
    </p:spTree>
    <p:extLst>
      <p:ext uri="{BB962C8B-B14F-4D97-AF65-F5344CB8AC3E}">
        <p14:creationId xmlns:p14="http://schemas.microsoft.com/office/powerpoint/2010/main" val="28913832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B246389-183C-3480-9ED9-CF4F4A7C53C3}"/>
              </a:ext>
              <a:ext uri="{C183D7F6-B498-43B3-948B-1728B52AA6E4}">
                <adec:decorative xmlns:adec="http://schemas.microsoft.com/office/drawing/2017/decorative" val="1"/>
              </a:ext>
            </a:extLst>
          </p:cNvPr>
          <p:cNvSpPr>
            <a:spLocks noGrp="1"/>
          </p:cNvSpPr>
          <p:nvPr>
            <p:ph type="title"/>
          </p:nvPr>
        </p:nvSpPr>
        <p:spPr>
          <a:xfrm>
            <a:off x="1001470" y="-1227276"/>
            <a:ext cx="9852728" cy="979757"/>
          </a:xfrm>
        </p:spPr>
        <p:txBody>
          <a:bodyPr/>
          <a:lstStyle/>
          <a:p>
            <a:r>
              <a:rPr lang="pl-PL"/>
              <a:t>METODYKA KRYTERIÓW </a:t>
            </a:r>
          </a:p>
        </p:txBody>
      </p:sp>
      <p:sp>
        <p:nvSpPr>
          <p:cNvPr id="7" name="Tytuł 6">
            <a:extLst>
              <a:ext uri="{FF2B5EF4-FFF2-40B4-BE49-F238E27FC236}">
                <a16:creationId xmlns:a16="http://schemas.microsoft.com/office/drawing/2014/main" id="{309EE228-CAF8-695B-E0BA-661EA178F72F}"/>
              </a:ext>
              <a:ext uri="{C183D7F6-B498-43B3-948B-1728B52AA6E4}">
                <adec:decorative xmlns:adec="http://schemas.microsoft.com/office/drawing/2017/decorative" val="0"/>
              </a:ext>
            </a:extLst>
          </p:cNvPr>
          <p:cNvSpPr txBox="1">
            <a:spLocks/>
          </p:cNvSpPr>
          <p:nvPr/>
        </p:nvSpPr>
        <p:spPr>
          <a:xfrm>
            <a:off x="1001470" y="417156"/>
            <a:ext cx="10189057" cy="422197"/>
          </a:xfrm>
          <a:prstGeom prst="rect">
            <a:avLst/>
          </a:prstGeom>
        </p:spPr>
        <p:txBody>
          <a:bodyPr vert="horz" lIns="0" tIns="0" rIns="0" bIns="0" rtlCol="0" anchor="t" anchorCtr="0">
            <a:noAutofit/>
          </a:bodyPr>
          <a:lstStyle>
            <a:lvl1pPr algn="l" defTabSz="914406" rtl="0" eaLnBrk="1" latinLnBrk="0" hangingPunct="1">
              <a:lnSpc>
                <a:spcPts val="3266"/>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algn="ctr">
              <a:lnSpc>
                <a:spcPct val="100000"/>
              </a:lnSpc>
            </a:pPr>
            <a:r>
              <a:rPr lang="pl-PL" sz="2000" dirty="0">
                <a:latin typeface="Open Sans"/>
                <a:ea typeface="Open Sans"/>
                <a:cs typeface="Open Sans"/>
              </a:rPr>
              <a:t>Zasady kwalifikowalności w perspektywie finansowej 2021-2027</a:t>
            </a:r>
            <a:br>
              <a:rPr lang="pl-PL" sz="2000" dirty="0"/>
            </a:br>
            <a:endParaRPr lang="pl-PL" sz="2000" dirty="0"/>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5" name="pole tekstowe 4">
            <a:extLst>
              <a:ext uri="{FF2B5EF4-FFF2-40B4-BE49-F238E27FC236}">
                <a16:creationId xmlns:a16="http://schemas.microsoft.com/office/drawing/2014/main" id="{BDB8B5CC-535F-9FCF-CA64-DE48DEE4F169}"/>
              </a:ext>
            </a:extLst>
          </p:cNvPr>
          <p:cNvSpPr txBox="1"/>
          <p:nvPr/>
        </p:nvSpPr>
        <p:spPr>
          <a:xfrm>
            <a:off x="1002384" y="1251670"/>
            <a:ext cx="10281644" cy="49028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pl-PL" sz="1500" b="1" dirty="0">
                <a:solidFill>
                  <a:schemeClr val="accent4">
                    <a:lumMod val="75000"/>
                  </a:schemeClr>
                </a:solidFill>
                <a:latin typeface="Open Sans"/>
                <a:ea typeface="Open Sans"/>
                <a:cs typeface="Calibri"/>
              </a:rPr>
              <a:t>Metody uproszczone rozliczania wydatków</a:t>
            </a:r>
          </a:p>
          <a:p>
            <a:pPr marL="342900" indent="-342900">
              <a:lnSpc>
                <a:spcPct val="150000"/>
              </a:lnSpc>
              <a:buFont typeface="Wingdings"/>
              <a:buChar char="Ø"/>
            </a:pPr>
            <a:r>
              <a:rPr lang="pl-PL" sz="1500" dirty="0">
                <a:solidFill>
                  <a:srgbClr val="000000"/>
                </a:solidFill>
                <a:latin typeface="Open Sans"/>
                <a:ea typeface="Open Sans"/>
                <a:cs typeface="Calibri"/>
              </a:rPr>
              <a:t>Decyzję</a:t>
            </a:r>
            <a:r>
              <a:rPr lang="pl-PL" sz="1500" dirty="0">
                <a:latin typeface="Open Sans"/>
                <a:ea typeface="+mn-lt"/>
                <a:cs typeface="+mn-lt"/>
              </a:rPr>
              <a:t> o dopuszczalności i sposobie wdrożenia uproszczonych metod rozliczania wydatków dla programu, podejmuje właściwa IZ. </a:t>
            </a:r>
            <a:r>
              <a:rPr lang="pl-PL" sz="1500" i="1" dirty="0">
                <a:solidFill>
                  <a:schemeClr val="accent4">
                    <a:lumMod val="75000"/>
                  </a:schemeClr>
                </a:solidFill>
                <a:latin typeface="Open Sans"/>
                <a:ea typeface="+mn-lt"/>
                <a:cs typeface="+mn-lt"/>
              </a:rPr>
              <a:t>(zapis bez zmian)</a:t>
            </a:r>
          </a:p>
          <a:p>
            <a:pPr marL="342900" indent="-342900">
              <a:lnSpc>
                <a:spcPct val="150000"/>
              </a:lnSpc>
              <a:buFont typeface="Wingdings"/>
              <a:buChar char="Ø"/>
            </a:pPr>
            <a:r>
              <a:rPr lang="pl-PL" sz="1500" dirty="0">
                <a:solidFill>
                  <a:srgbClr val="000000"/>
                </a:solidFill>
                <a:latin typeface="Open Sans"/>
                <a:ea typeface="Open Sans"/>
                <a:cs typeface="Calibri"/>
              </a:rPr>
              <a:t>Metody uproszczone: </a:t>
            </a:r>
            <a:r>
              <a:rPr lang="pl-PL" sz="1500" i="1" dirty="0">
                <a:solidFill>
                  <a:schemeClr val="accent4">
                    <a:lumMod val="75000"/>
                  </a:schemeClr>
                </a:solidFill>
                <a:latin typeface="Open Sans"/>
                <a:ea typeface="Open Sans"/>
                <a:cs typeface="Calibri"/>
              </a:rPr>
              <a:t>(zapis bez zmian)</a:t>
            </a:r>
            <a:endParaRPr lang="pl-PL" sz="1500">
              <a:solidFill>
                <a:schemeClr val="accent4">
                  <a:lumMod val="75000"/>
                </a:schemeClr>
              </a:solidFill>
              <a:latin typeface="Open Sans"/>
              <a:ea typeface="Open Sans"/>
              <a:cs typeface="Calibri"/>
            </a:endParaRPr>
          </a:p>
          <a:p>
            <a:pPr marL="800100" lvl="1" indent="-342900">
              <a:lnSpc>
                <a:spcPct val="150000"/>
              </a:lnSpc>
              <a:buFont typeface="Courier New"/>
              <a:buChar char="o"/>
            </a:pPr>
            <a:r>
              <a:rPr lang="pl-PL" sz="1500" dirty="0">
                <a:solidFill>
                  <a:srgbClr val="000000"/>
                </a:solidFill>
                <a:latin typeface="Open Sans"/>
                <a:ea typeface="Open Sans"/>
                <a:cs typeface="Calibri"/>
              </a:rPr>
              <a:t>stawki jednostkowe,</a:t>
            </a:r>
          </a:p>
          <a:p>
            <a:pPr marL="800100" lvl="1" indent="-342900">
              <a:lnSpc>
                <a:spcPct val="150000"/>
              </a:lnSpc>
              <a:buFont typeface="Courier New"/>
              <a:buChar char="o"/>
            </a:pPr>
            <a:r>
              <a:rPr lang="pl-PL" sz="1500" dirty="0">
                <a:solidFill>
                  <a:srgbClr val="000000"/>
                </a:solidFill>
                <a:latin typeface="Open Sans"/>
                <a:ea typeface="Open Sans"/>
                <a:cs typeface="Calibri"/>
              </a:rPr>
              <a:t>kwoty ryczałtowe,</a:t>
            </a:r>
          </a:p>
          <a:p>
            <a:pPr marL="800100" lvl="1" indent="-342900">
              <a:lnSpc>
                <a:spcPct val="150000"/>
              </a:lnSpc>
              <a:buFont typeface="Courier New"/>
              <a:buChar char="o"/>
            </a:pPr>
            <a:r>
              <a:rPr lang="pl-PL" sz="1500" dirty="0">
                <a:solidFill>
                  <a:srgbClr val="000000"/>
                </a:solidFill>
                <a:latin typeface="Open Sans"/>
                <a:ea typeface="Open Sans"/>
                <a:cs typeface="Calibri"/>
              </a:rPr>
              <a:t>stawki ryczałtowe.</a:t>
            </a:r>
          </a:p>
          <a:p>
            <a:pPr marL="342900" indent="-342900">
              <a:lnSpc>
                <a:spcPct val="150000"/>
              </a:lnSpc>
              <a:buFont typeface="Wingdings"/>
              <a:buChar char="Ø"/>
            </a:pPr>
            <a:r>
              <a:rPr lang="pl-PL" sz="1500" dirty="0">
                <a:latin typeface="Open Sans"/>
                <a:ea typeface="+mn-lt"/>
                <a:cs typeface="+mn-lt"/>
              </a:rPr>
              <a:t>Projekt współfinansowany ze środków EFRR, </a:t>
            </a:r>
            <a:r>
              <a:rPr lang="pl-PL" sz="1500" b="1" u="sng" dirty="0">
                <a:latin typeface="Open Sans"/>
                <a:ea typeface="+mn-lt"/>
                <a:cs typeface="+mn-lt"/>
              </a:rPr>
              <a:t>EFS+</a:t>
            </a:r>
            <a:r>
              <a:rPr lang="pl-PL" sz="1500" dirty="0">
                <a:latin typeface="Open Sans"/>
                <a:ea typeface="+mn-lt"/>
                <a:cs typeface="+mn-lt"/>
              </a:rPr>
              <a:t> lub FST, którego łączny koszt wyrażony w PLN nie przekracza równowartości 200 tys. EUR w dniu zawarcia umowy o dofinansowanie projektu musi być rozliczany za pomocą uproszczonych metod rozliczania wydatków. </a:t>
            </a:r>
            <a:r>
              <a:rPr lang="pl-PL" sz="1500" b="1" i="1" dirty="0">
                <a:solidFill>
                  <a:schemeClr val="accent4">
                    <a:lumMod val="75000"/>
                  </a:schemeClr>
                </a:solidFill>
                <a:latin typeface="Open Sans"/>
                <a:ea typeface="+mn-lt"/>
                <a:cs typeface="+mn-lt"/>
              </a:rPr>
              <a:t>(NOWY ZAPIS, NOWA ZASADA)</a:t>
            </a:r>
            <a:endParaRPr lang="pl-PL" sz="1500" b="1" i="1">
              <a:solidFill>
                <a:schemeClr val="accent4">
                  <a:lumMod val="75000"/>
                </a:schemeClr>
              </a:solidFill>
              <a:latin typeface="Open Sans"/>
              <a:ea typeface="Open Sans"/>
              <a:cs typeface="Calibri"/>
            </a:endParaRPr>
          </a:p>
          <a:p>
            <a:pPr marL="800100" lvl="1" indent="-342900">
              <a:lnSpc>
                <a:spcPct val="150000"/>
              </a:lnSpc>
              <a:buFont typeface="Courier New"/>
              <a:buChar char="o"/>
            </a:pPr>
            <a:r>
              <a:rPr lang="pl-PL" sz="1500" dirty="0">
                <a:latin typeface="Open Sans"/>
                <a:ea typeface="+mn-lt"/>
                <a:cs typeface="+mn-lt"/>
              </a:rPr>
              <a:t>do przeliczenia łącznego kosztu projektu stosuje się miesięczny obrachunkowy kurs wymiany waluty stosowany przez KE aktualny na dzień ogłoszenia naboru.</a:t>
            </a:r>
            <a:endParaRPr lang="pl-PL" sz="1500" b="1" i="1">
              <a:solidFill>
                <a:srgbClr val="0070C0"/>
              </a:solidFill>
              <a:latin typeface="Open Sans"/>
              <a:ea typeface="Open Sans"/>
              <a:cs typeface="Calibri"/>
            </a:endParaRPr>
          </a:p>
          <a:p>
            <a:pPr marL="1200150" lvl="2" indent="-285750">
              <a:lnSpc>
                <a:spcPct val="150000"/>
              </a:lnSpc>
              <a:buFont typeface="Wingdings"/>
              <a:buChar char="§"/>
            </a:pPr>
            <a:endParaRPr lang="pl-PL" sz="1500" i="1" dirty="0">
              <a:solidFill>
                <a:srgbClr val="0070C0"/>
              </a:solidFill>
              <a:latin typeface="Open Sans"/>
              <a:ea typeface="Open Sans"/>
              <a:cs typeface="Calibri"/>
            </a:endParaRPr>
          </a:p>
          <a:p>
            <a:pPr>
              <a:lnSpc>
                <a:spcPct val="150000"/>
              </a:lnSpc>
            </a:pPr>
            <a:endParaRPr lang="pl-PL" sz="1500" dirty="0">
              <a:solidFill>
                <a:srgbClr val="000000"/>
              </a:solidFill>
              <a:latin typeface="Open Sans"/>
              <a:ea typeface="Open Sans"/>
              <a:cs typeface="Calibri"/>
            </a:endParaRPr>
          </a:p>
        </p:txBody>
      </p:sp>
    </p:spTree>
    <p:extLst>
      <p:ext uri="{BB962C8B-B14F-4D97-AF65-F5344CB8AC3E}">
        <p14:creationId xmlns:p14="http://schemas.microsoft.com/office/powerpoint/2010/main" val="12130881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B246389-183C-3480-9ED9-CF4F4A7C53C3}"/>
              </a:ext>
              <a:ext uri="{C183D7F6-B498-43B3-948B-1728B52AA6E4}">
                <adec:decorative xmlns:adec="http://schemas.microsoft.com/office/drawing/2017/decorative" val="1"/>
              </a:ext>
            </a:extLst>
          </p:cNvPr>
          <p:cNvSpPr>
            <a:spLocks noGrp="1"/>
          </p:cNvSpPr>
          <p:nvPr>
            <p:ph type="title"/>
          </p:nvPr>
        </p:nvSpPr>
        <p:spPr>
          <a:xfrm>
            <a:off x="1001470" y="-1227276"/>
            <a:ext cx="9852728" cy="979757"/>
          </a:xfrm>
        </p:spPr>
        <p:txBody>
          <a:bodyPr/>
          <a:lstStyle/>
          <a:p>
            <a:r>
              <a:rPr lang="pl-PL"/>
              <a:t>METODYKA KRYTERIÓW </a:t>
            </a:r>
          </a:p>
        </p:txBody>
      </p:sp>
      <p:sp>
        <p:nvSpPr>
          <p:cNvPr id="7" name="Tytuł 6">
            <a:extLst>
              <a:ext uri="{FF2B5EF4-FFF2-40B4-BE49-F238E27FC236}">
                <a16:creationId xmlns:a16="http://schemas.microsoft.com/office/drawing/2014/main" id="{309EE228-CAF8-695B-E0BA-661EA178F72F}"/>
              </a:ext>
              <a:ext uri="{C183D7F6-B498-43B3-948B-1728B52AA6E4}">
                <adec:decorative xmlns:adec="http://schemas.microsoft.com/office/drawing/2017/decorative" val="0"/>
              </a:ext>
            </a:extLst>
          </p:cNvPr>
          <p:cNvSpPr txBox="1">
            <a:spLocks/>
          </p:cNvSpPr>
          <p:nvPr/>
        </p:nvSpPr>
        <p:spPr>
          <a:xfrm>
            <a:off x="1001470" y="417156"/>
            <a:ext cx="10189057" cy="422197"/>
          </a:xfrm>
          <a:prstGeom prst="rect">
            <a:avLst/>
          </a:prstGeom>
        </p:spPr>
        <p:txBody>
          <a:bodyPr vert="horz" lIns="0" tIns="0" rIns="0" bIns="0" rtlCol="0" anchor="t" anchorCtr="0">
            <a:noAutofit/>
          </a:bodyPr>
          <a:lstStyle>
            <a:lvl1pPr algn="l" defTabSz="914406" rtl="0" eaLnBrk="1" latinLnBrk="0" hangingPunct="1">
              <a:lnSpc>
                <a:spcPts val="3266"/>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algn="ctr">
              <a:lnSpc>
                <a:spcPct val="100000"/>
              </a:lnSpc>
            </a:pPr>
            <a:r>
              <a:rPr lang="pl-PL" sz="2000" dirty="0">
                <a:latin typeface="Open Sans"/>
                <a:ea typeface="Open Sans"/>
                <a:cs typeface="Open Sans"/>
              </a:rPr>
              <a:t>Zasady kwalifikowalności w perspektywie finansowej 2021-2027</a:t>
            </a:r>
            <a:br>
              <a:rPr lang="pl-PL" sz="2000" dirty="0"/>
            </a:br>
            <a:endParaRPr lang="pl-PL" sz="2000" dirty="0"/>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5" name="pole tekstowe 4">
            <a:extLst>
              <a:ext uri="{FF2B5EF4-FFF2-40B4-BE49-F238E27FC236}">
                <a16:creationId xmlns:a16="http://schemas.microsoft.com/office/drawing/2014/main" id="{BDB8B5CC-535F-9FCF-CA64-DE48DEE4F169}"/>
              </a:ext>
            </a:extLst>
          </p:cNvPr>
          <p:cNvSpPr txBox="1"/>
          <p:nvPr/>
        </p:nvSpPr>
        <p:spPr>
          <a:xfrm>
            <a:off x="625867" y="1058521"/>
            <a:ext cx="11151219" cy="54508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pl-PL" b="1" dirty="0">
                <a:solidFill>
                  <a:schemeClr val="accent4">
                    <a:lumMod val="75000"/>
                  </a:schemeClr>
                </a:solidFill>
                <a:cs typeface="Calibri"/>
              </a:rPr>
              <a:t>Metody uproszczone rozliczania wydatków</a:t>
            </a:r>
          </a:p>
          <a:p>
            <a:pPr marL="342900" indent="-342900">
              <a:lnSpc>
                <a:spcPct val="150000"/>
              </a:lnSpc>
              <a:buFont typeface="Wingdings"/>
              <a:buChar char="Ø"/>
            </a:pPr>
            <a:r>
              <a:rPr lang="pl-PL" dirty="0">
                <a:solidFill>
                  <a:srgbClr val="000000"/>
                </a:solidFill>
                <a:cs typeface="Calibri"/>
              </a:rPr>
              <a:t>W</a:t>
            </a:r>
            <a:r>
              <a:rPr lang="pl-PL" dirty="0">
                <a:ea typeface="+mn-lt"/>
                <a:cs typeface="+mn-lt"/>
              </a:rPr>
              <a:t> przypadku zastosowania stawki ryczałtowej, koszty, które stanowią podstawę rozliczania pozostałych kosztów projektu za pomocą tej stawki mogą być rozliczane na podstawie rzeczywiście ponoszonych wydatków. </a:t>
            </a:r>
            <a:endParaRPr lang="pl-PL" i="1" dirty="0">
              <a:solidFill>
                <a:srgbClr val="0070C0"/>
              </a:solidFill>
              <a:ea typeface="+mn-lt"/>
              <a:cs typeface="+mn-lt"/>
            </a:endParaRPr>
          </a:p>
          <a:p>
            <a:pPr marL="800100" lvl="1" indent="-342900">
              <a:lnSpc>
                <a:spcPct val="150000"/>
              </a:lnSpc>
              <a:buFont typeface="Courier New"/>
              <a:buChar char="o"/>
            </a:pPr>
            <a:r>
              <a:rPr lang="pl-PL" dirty="0">
                <a:ea typeface="+mn-lt"/>
                <a:cs typeface="+mn-lt"/>
              </a:rPr>
              <a:t>Dodatki i wynagrodzenia wypłacane uczestnikom projektu mogą być rozliczane na podstawie rzeczywiście ponoszonych wydatków. Obowiązek stosowania uproszczonych metod rozliczania wydatków.</a:t>
            </a:r>
            <a:endParaRPr lang="pl-PL" dirty="0">
              <a:solidFill>
                <a:srgbClr val="000000"/>
              </a:solidFill>
              <a:cs typeface="Calibri"/>
            </a:endParaRPr>
          </a:p>
          <a:p>
            <a:pPr marL="342900" indent="-342900">
              <a:lnSpc>
                <a:spcPct val="150000"/>
              </a:lnSpc>
              <a:buFont typeface="Wingdings"/>
              <a:buChar char="Ø"/>
            </a:pPr>
            <a:r>
              <a:rPr lang="pl-PL" dirty="0">
                <a:ea typeface="+mn-lt"/>
                <a:cs typeface="+mn-lt"/>
              </a:rPr>
              <a:t>Obowiązek stosowania uproszczonych metod rozliczania wydatków, nie dotyczy: </a:t>
            </a:r>
            <a:r>
              <a:rPr lang="pl-PL" b="1" i="1" dirty="0">
                <a:solidFill>
                  <a:schemeClr val="accent4">
                    <a:lumMod val="75000"/>
                  </a:schemeClr>
                </a:solidFill>
                <a:ea typeface="+mn-lt"/>
                <a:cs typeface="+mn-lt"/>
              </a:rPr>
              <a:t>(NOWY ZAPIS, NOWA ZASADA)</a:t>
            </a:r>
            <a:endParaRPr lang="pl-PL" dirty="0">
              <a:solidFill>
                <a:schemeClr val="accent4">
                  <a:lumMod val="75000"/>
                </a:schemeClr>
              </a:solidFill>
              <a:cs typeface="Calibri"/>
            </a:endParaRPr>
          </a:p>
          <a:p>
            <a:pPr marL="800100" lvl="1" indent="-342900">
              <a:lnSpc>
                <a:spcPct val="150000"/>
              </a:lnSpc>
              <a:buFont typeface="Courier New"/>
              <a:buChar char="o"/>
            </a:pPr>
            <a:r>
              <a:rPr lang="pl-PL" dirty="0">
                <a:ea typeface="+mn-lt"/>
                <a:cs typeface="+mn-lt"/>
              </a:rPr>
              <a:t>projektów otrzymujących wsparcie w ramach pomocy publicznej, które nie stanowi pomocy de minimis, </a:t>
            </a:r>
            <a:br>
              <a:rPr lang="pl-PL" dirty="0">
                <a:ea typeface="+mn-lt"/>
                <a:cs typeface="+mn-lt"/>
              </a:rPr>
            </a:br>
            <a:r>
              <a:rPr lang="pl-PL" dirty="0">
                <a:ea typeface="+mn-lt"/>
                <a:cs typeface="+mn-lt"/>
              </a:rPr>
              <a:t>w tym projektów łączących pomoc publiczną i pomoc de minimis,</a:t>
            </a:r>
          </a:p>
          <a:p>
            <a:pPr marL="800100" lvl="1" indent="-342900">
              <a:lnSpc>
                <a:spcPct val="150000"/>
              </a:lnSpc>
              <a:buFont typeface="Courier New"/>
              <a:buChar char="o"/>
            </a:pPr>
            <a:r>
              <a:rPr lang="pl-PL" dirty="0">
                <a:ea typeface="+mn-lt"/>
                <a:cs typeface="+mn-lt"/>
              </a:rPr>
              <a:t>projektów z obszaru badań i innowacji, o ile IZ wyłączyła projekt z tego wymogu, a komitet monitorujący wyraził uprzednią zgodę na takie wyłączenie.</a:t>
            </a:r>
            <a:endParaRPr lang="pl-PL" dirty="0">
              <a:solidFill>
                <a:srgbClr val="000000"/>
              </a:solidFill>
              <a:cs typeface="Calibri"/>
            </a:endParaRPr>
          </a:p>
          <a:p>
            <a:pPr marL="342900" indent="-342900">
              <a:lnSpc>
                <a:spcPct val="150000"/>
              </a:lnSpc>
              <a:buFont typeface="Courier New"/>
              <a:buChar char="o"/>
            </a:pPr>
            <a:endParaRPr lang="pl-PL" dirty="0">
              <a:solidFill>
                <a:srgbClr val="000000"/>
              </a:solidFill>
              <a:cs typeface="Calibri"/>
            </a:endParaRPr>
          </a:p>
          <a:p>
            <a:pPr marL="1200150" lvl="2" indent="-285750">
              <a:lnSpc>
                <a:spcPct val="150000"/>
              </a:lnSpc>
              <a:buFont typeface="Wingdings"/>
              <a:buChar char="§"/>
            </a:pPr>
            <a:endParaRPr lang="pl-PL" i="1" dirty="0">
              <a:solidFill>
                <a:srgbClr val="0070C0"/>
              </a:solidFill>
              <a:cs typeface="Calibri"/>
            </a:endParaRPr>
          </a:p>
          <a:p>
            <a:pPr>
              <a:lnSpc>
                <a:spcPct val="150000"/>
              </a:lnSpc>
            </a:pPr>
            <a:endParaRPr lang="pl-PL" dirty="0">
              <a:solidFill>
                <a:srgbClr val="000000"/>
              </a:solidFill>
              <a:cs typeface="Calibri"/>
            </a:endParaRPr>
          </a:p>
        </p:txBody>
      </p:sp>
    </p:spTree>
    <p:extLst>
      <p:ext uri="{BB962C8B-B14F-4D97-AF65-F5344CB8AC3E}">
        <p14:creationId xmlns:p14="http://schemas.microsoft.com/office/powerpoint/2010/main" val="15474687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B246389-183C-3480-9ED9-CF4F4A7C53C3}"/>
              </a:ext>
              <a:ext uri="{C183D7F6-B498-43B3-948B-1728B52AA6E4}">
                <adec:decorative xmlns:adec="http://schemas.microsoft.com/office/drawing/2017/decorative" val="1"/>
              </a:ext>
            </a:extLst>
          </p:cNvPr>
          <p:cNvSpPr>
            <a:spLocks noGrp="1"/>
          </p:cNvSpPr>
          <p:nvPr>
            <p:ph type="title"/>
          </p:nvPr>
        </p:nvSpPr>
        <p:spPr>
          <a:xfrm>
            <a:off x="1001470" y="-1227276"/>
            <a:ext cx="9852728" cy="979757"/>
          </a:xfrm>
        </p:spPr>
        <p:txBody>
          <a:bodyPr/>
          <a:lstStyle/>
          <a:p>
            <a:r>
              <a:rPr lang="pl-PL"/>
              <a:t>METODYKA KRYTERIÓW </a:t>
            </a:r>
          </a:p>
        </p:txBody>
      </p:sp>
      <p:sp>
        <p:nvSpPr>
          <p:cNvPr id="7" name="Tytuł 6">
            <a:extLst>
              <a:ext uri="{FF2B5EF4-FFF2-40B4-BE49-F238E27FC236}">
                <a16:creationId xmlns:a16="http://schemas.microsoft.com/office/drawing/2014/main" id="{309EE228-CAF8-695B-E0BA-661EA178F72F}"/>
              </a:ext>
              <a:ext uri="{C183D7F6-B498-43B3-948B-1728B52AA6E4}">
                <adec:decorative xmlns:adec="http://schemas.microsoft.com/office/drawing/2017/decorative" val="0"/>
              </a:ext>
            </a:extLst>
          </p:cNvPr>
          <p:cNvSpPr txBox="1">
            <a:spLocks/>
          </p:cNvSpPr>
          <p:nvPr/>
        </p:nvSpPr>
        <p:spPr>
          <a:xfrm>
            <a:off x="1001470" y="417156"/>
            <a:ext cx="10189057" cy="422197"/>
          </a:xfrm>
          <a:prstGeom prst="rect">
            <a:avLst/>
          </a:prstGeom>
        </p:spPr>
        <p:txBody>
          <a:bodyPr vert="horz" lIns="0" tIns="0" rIns="0" bIns="0" rtlCol="0" anchor="t" anchorCtr="0">
            <a:noAutofit/>
          </a:bodyPr>
          <a:lstStyle>
            <a:lvl1pPr algn="l" defTabSz="914406" rtl="0" eaLnBrk="1" latinLnBrk="0" hangingPunct="1">
              <a:lnSpc>
                <a:spcPts val="3266"/>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algn="ctr">
              <a:lnSpc>
                <a:spcPct val="100000"/>
              </a:lnSpc>
            </a:pPr>
            <a:r>
              <a:rPr lang="pl-PL" sz="2000" dirty="0">
                <a:latin typeface="Open Sans"/>
                <a:ea typeface="Open Sans"/>
                <a:cs typeface="Open Sans"/>
              </a:rPr>
              <a:t>Zasady kwalifikowalności w perspektywie finansowej 2021-2027</a:t>
            </a:r>
            <a:br>
              <a:rPr lang="pl-PL" sz="2000" dirty="0"/>
            </a:br>
            <a:endParaRPr lang="pl-PL" sz="2000" dirty="0"/>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5" name="pole tekstowe 4">
            <a:extLst>
              <a:ext uri="{FF2B5EF4-FFF2-40B4-BE49-F238E27FC236}">
                <a16:creationId xmlns:a16="http://schemas.microsoft.com/office/drawing/2014/main" id="{BDB8B5CC-535F-9FCF-CA64-DE48DEE4F169}"/>
              </a:ext>
            </a:extLst>
          </p:cNvPr>
          <p:cNvSpPr txBox="1"/>
          <p:nvPr/>
        </p:nvSpPr>
        <p:spPr>
          <a:xfrm>
            <a:off x="1119856" y="1095544"/>
            <a:ext cx="9949950" cy="59416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pl-PL" sz="1500" b="1" dirty="0">
                <a:solidFill>
                  <a:schemeClr val="accent4">
                    <a:lumMod val="75000"/>
                  </a:schemeClr>
                </a:solidFill>
                <a:latin typeface="Open Sans"/>
                <a:ea typeface="Open Sans"/>
                <a:cs typeface="Calibri"/>
              </a:rPr>
              <a:t>Metody uproszczone rozliczania wydatków</a:t>
            </a:r>
          </a:p>
          <a:p>
            <a:pPr marL="342900" indent="-342900">
              <a:lnSpc>
                <a:spcPct val="150000"/>
              </a:lnSpc>
              <a:buFont typeface="Wingdings"/>
              <a:buChar char="Ø"/>
            </a:pPr>
            <a:r>
              <a:rPr lang="pl-PL" sz="1500" dirty="0">
                <a:latin typeface="Open Sans"/>
                <a:ea typeface="+mn-lt"/>
                <a:cs typeface="+mn-lt"/>
              </a:rPr>
              <a:t>Uproszczone metody rozliczania wydatków można łączyć w ramach projektu, o ile każda uproszczona metoda dotyczy odrębnej kategorii kosztów. </a:t>
            </a:r>
            <a:endParaRPr lang="pl-PL" sz="1500" i="1" dirty="0">
              <a:solidFill>
                <a:srgbClr val="0070C0"/>
              </a:solidFill>
              <a:latin typeface="Open Sans"/>
              <a:ea typeface="+mn-lt"/>
              <a:cs typeface="+mn-lt"/>
            </a:endParaRPr>
          </a:p>
          <a:p>
            <a:pPr marL="342900" indent="-342900">
              <a:lnSpc>
                <a:spcPct val="150000"/>
              </a:lnSpc>
              <a:buFont typeface="Wingdings"/>
              <a:buChar char="Ø"/>
            </a:pPr>
            <a:r>
              <a:rPr lang="pl-PL" sz="1500" dirty="0">
                <a:latin typeface="Open Sans"/>
                <a:ea typeface="+mn-lt"/>
                <a:cs typeface="+mn-lt"/>
              </a:rPr>
              <a:t>Uproszczone metody rozliczania wydatków można łączyć w ramach projektu z wydatkami, które zostały faktycznie poniesione, o ile wydatki rozliczane za pomocą uproszczonych metod i wydatki faktycznie poniesione dotyczą odrębnych kategorii kosztów. Zakazane jest podwójne finansowanie wydatków, </a:t>
            </a:r>
            <a:br>
              <a:rPr lang="pl-PL" sz="1500" dirty="0">
                <a:latin typeface="Open Sans"/>
                <a:ea typeface="+mn-lt"/>
                <a:cs typeface="+mn-lt"/>
              </a:rPr>
            </a:br>
            <a:r>
              <a:rPr lang="pl-PL" sz="1500" dirty="0">
                <a:latin typeface="Open Sans"/>
                <a:ea typeface="+mn-lt"/>
                <a:cs typeface="+mn-lt"/>
              </a:rPr>
              <a:t>w szczególności kosztów zaangażowania personelu projektu. </a:t>
            </a:r>
            <a:endParaRPr lang="pl-PL" sz="1500" i="1" dirty="0">
              <a:solidFill>
                <a:srgbClr val="0070C0"/>
              </a:solidFill>
              <a:latin typeface="Open Sans"/>
              <a:ea typeface="Open Sans"/>
              <a:cs typeface="Calibri"/>
            </a:endParaRPr>
          </a:p>
          <a:p>
            <a:pPr marL="342900" indent="-342900">
              <a:lnSpc>
                <a:spcPct val="150000"/>
              </a:lnSpc>
              <a:buFont typeface="Wingdings"/>
              <a:buChar char="Ø"/>
            </a:pPr>
            <a:r>
              <a:rPr lang="pl-PL" sz="1500" dirty="0">
                <a:latin typeface="Open Sans"/>
                <a:ea typeface="+mn-lt"/>
                <a:cs typeface="+mn-lt"/>
              </a:rPr>
              <a:t>Wyboru sposobu rozliczania wydatków dokonuje się do momentu zawarcia umowy o dofinansowanie projektu.</a:t>
            </a:r>
          </a:p>
          <a:p>
            <a:pPr marL="342900" indent="-342900">
              <a:lnSpc>
                <a:spcPct val="150000"/>
              </a:lnSpc>
              <a:buFont typeface="Wingdings"/>
              <a:buChar char="Ø"/>
            </a:pPr>
            <a:r>
              <a:rPr lang="pl-PL" sz="1500" dirty="0">
                <a:latin typeface="Open Sans"/>
                <a:ea typeface="+mn-lt"/>
                <a:cs typeface="+mn-lt"/>
              </a:rPr>
              <a:t>Wyjątkowo, wprowadzenie uproszczonych metod rozliczania wydatków na pozostałą część projektu dopuszczalne jest w przypadku projektów wieloletnich. W takich przypadkach okres, za który deklarowane są koszty faktycznie poniesione powinien być wyraźnie oddzielony od okresu, za który koszty są deklarowane na podstawie uproszczonych metod rozliczania wydatków, tak aby uniknąć podwójnego finansowania kosztów projektu. </a:t>
            </a:r>
            <a:endParaRPr lang="pl-PL" sz="1500" dirty="0">
              <a:solidFill>
                <a:srgbClr val="000000"/>
              </a:solidFill>
              <a:latin typeface="Open Sans"/>
              <a:ea typeface="Open Sans"/>
              <a:cs typeface="Calibri"/>
            </a:endParaRPr>
          </a:p>
          <a:p>
            <a:pPr marL="342900" indent="-342900">
              <a:lnSpc>
                <a:spcPct val="150000"/>
              </a:lnSpc>
              <a:buFont typeface="Courier New"/>
              <a:buChar char="o"/>
            </a:pPr>
            <a:endParaRPr lang="pl-PL" sz="1500" dirty="0">
              <a:solidFill>
                <a:srgbClr val="000000"/>
              </a:solidFill>
              <a:latin typeface="Open Sans"/>
              <a:ea typeface="Open Sans"/>
              <a:cs typeface="Calibri"/>
            </a:endParaRPr>
          </a:p>
          <a:p>
            <a:pPr marL="1200150" lvl="2" indent="-285750">
              <a:lnSpc>
                <a:spcPct val="150000"/>
              </a:lnSpc>
              <a:buFont typeface="Wingdings"/>
              <a:buChar char="§"/>
            </a:pPr>
            <a:endParaRPr lang="pl-PL" sz="1500" i="1" dirty="0">
              <a:solidFill>
                <a:srgbClr val="0070C0"/>
              </a:solidFill>
              <a:latin typeface="Open Sans"/>
              <a:ea typeface="Open Sans"/>
              <a:cs typeface="Calibri"/>
            </a:endParaRPr>
          </a:p>
          <a:p>
            <a:pPr>
              <a:lnSpc>
                <a:spcPct val="150000"/>
              </a:lnSpc>
            </a:pPr>
            <a:endParaRPr lang="pl-PL" sz="1500" dirty="0">
              <a:solidFill>
                <a:srgbClr val="000000"/>
              </a:solidFill>
              <a:latin typeface="Open Sans"/>
              <a:ea typeface="Open Sans"/>
              <a:cs typeface="Calibri"/>
            </a:endParaRPr>
          </a:p>
        </p:txBody>
      </p:sp>
    </p:spTree>
    <p:extLst>
      <p:ext uri="{BB962C8B-B14F-4D97-AF65-F5344CB8AC3E}">
        <p14:creationId xmlns:p14="http://schemas.microsoft.com/office/powerpoint/2010/main" val="11441927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B246389-183C-3480-9ED9-CF4F4A7C53C3}"/>
              </a:ext>
              <a:ext uri="{C183D7F6-B498-43B3-948B-1728B52AA6E4}">
                <adec:decorative xmlns:adec="http://schemas.microsoft.com/office/drawing/2017/decorative" val="1"/>
              </a:ext>
            </a:extLst>
          </p:cNvPr>
          <p:cNvSpPr>
            <a:spLocks noGrp="1"/>
          </p:cNvSpPr>
          <p:nvPr>
            <p:ph type="title"/>
          </p:nvPr>
        </p:nvSpPr>
        <p:spPr>
          <a:xfrm>
            <a:off x="1001470" y="-1227276"/>
            <a:ext cx="9852728" cy="979757"/>
          </a:xfrm>
        </p:spPr>
        <p:txBody>
          <a:bodyPr/>
          <a:lstStyle/>
          <a:p>
            <a:r>
              <a:rPr lang="pl-PL"/>
              <a:t>METODYKA KRYTERIÓW </a:t>
            </a:r>
          </a:p>
        </p:txBody>
      </p:sp>
      <p:sp>
        <p:nvSpPr>
          <p:cNvPr id="7" name="Tytuł 6">
            <a:extLst>
              <a:ext uri="{FF2B5EF4-FFF2-40B4-BE49-F238E27FC236}">
                <a16:creationId xmlns:a16="http://schemas.microsoft.com/office/drawing/2014/main" id="{309EE228-CAF8-695B-E0BA-661EA178F72F}"/>
              </a:ext>
              <a:ext uri="{C183D7F6-B498-43B3-948B-1728B52AA6E4}">
                <adec:decorative xmlns:adec="http://schemas.microsoft.com/office/drawing/2017/decorative" val="0"/>
              </a:ext>
            </a:extLst>
          </p:cNvPr>
          <p:cNvSpPr txBox="1">
            <a:spLocks/>
          </p:cNvSpPr>
          <p:nvPr/>
        </p:nvSpPr>
        <p:spPr>
          <a:xfrm>
            <a:off x="1001470" y="417156"/>
            <a:ext cx="10189057" cy="422197"/>
          </a:xfrm>
          <a:prstGeom prst="rect">
            <a:avLst/>
          </a:prstGeom>
        </p:spPr>
        <p:txBody>
          <a:bodyPr vert="horz" lIns="0" tIns="0" rIns="0" bIns="0" rtlCol="0" anchor="t" anchorCtr="0">
            <a:noAutofit/>
          </a:bodyPr>
          <a:lstStyle>
            <a:lvl1pPr algn="l" defTabSz="914406" rtl="0" eaLnBrk="1" latinLnBrk="0" hangingPunct="1">
              <a:lnSpc>
                <a:spcPts val="3266"/>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algn="ctr">
              <a:lnSpc>
                <a:spcPct val="100000"/>
              </a:lnSpc>
            </a:pPr>
            <a:r>
              <a:rPr lang="pl-PL" sz="2000" dirty="0">
                <a:latin typeface="Open Sans"/>
                <a:ea typeface="Open Sans"/>
                <a:cs typeface="Open Sans"/>
              </a:rPr>
              <a:t>Zasady kwalifikowalności w perspektywie finansowej 2021-2027</a:t>
            </a:r>
            <a:br>
              <a:rPr lang="pl-PL" sz="2000" dirty="0"/>
            </a:br>
            <a:endParaRPr lang="pl-PL" sz="2000" dirty="0"/>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5" name="pole tekstowe 4">
            <a:extLst>
              <a:ext uri="{FF2B5EF4-FFF2-40B4-BE49-F238E27FC236}">
                <a16:creationId xmlns:a16="http://schemas.microsoft.com/office/drawing/2014/main" id="{BDB8B5CC-535F-9FCF-CA64-DE48DEE4F169}"/>
              </a:ext>
            </a:extLst>
          </p:cNvPr>
          <p:cNvSpPr txBox="1"/>
          <p:nvPr/>
        </p:nvSpPr>
        <p:spPr>
          <a:xfrm>
            <a:off x="1003315" y="1395686"/>
            <a:ext cx="10048561" cy="55953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pl-PL" sz="1500" b="1" dirty="0">
                <a:solidFill>
                  <a:schemeClr val="accent4">
                    <a:lumMod val="75000"/>
                  </a:schemeClr>
                </a:solidFill>
                <a:latin typeface="Open Sans"/>
                <a:ea typeface="Open Sans"/>
                <a:cs typeface="Calibri"/>
              </a:rPr>
              <a:t>Metody uproszczone rozliczania wydatków</a:t>
            </a:r>
          </a:p>
          <a:p>
            <a:pPr marL="342900" indent="-342900">
              <a:lnSpc>
                <a:spcPct val="150000"/>
              </a:lnSpc>
              <a:buFont typeface="Wingdings"/>
              <a:buChar char="Ø"/>
            </a:pPr>
            <a:r>
              <a:rPr lang="pl-PL" sz="1500" dirty="0">
                <a:latin typeface="Open Sans"/>
                <a:ea typeface="+mn-lt"/>
                <a:cs typeface="+mn-lt"/>
              </a:rPr>
              <a:t>Warunki rozliczania kosztów uproszczoną metodą rozliczania wydatków określa umowa o dofinansowanie projektu, w szczególności: </a:t>
            </a:r>
          </a:p>
          <a:p>
            <a:pPr marL="800100" lvl="1" indent="-342900">
              <a:lnSpc>
                <a:spcPct val="150000"/>
              </a:lnSpc>
              <a:buFont typeface="Courier New"/>
              <a:buChar char="o"/>
            </a:pPr>
            <a:r>
              <a:rPr lang="pl-PL" sz="1500" dirty="0">
                <a:latin typeface="Open Sans"/>
                <a:ea typeface="+mn-lt"/>
                <a:cs typeface="+mn-lt"/>
              </a:rPr>
              <a:t>nazwę i koszt objęty uproszczoną metodą rozliczania wydatków,</a:t>
            </a:r>
          </a:p>
          <a:p>
            <a:pPr marL="800100" lvl="1" indent="-342900">
              <a:lnSpc>
                <a:spcPct val="150000"/>
              </a:lnSpc>
              <a:buFont typeface="Courier New"/>
              <a:buChar char="o"/>
            </a:pPr>
            <a:r>
              <a:rPr lang="pl-PL" sz="1500" dirty="0">
                <a:latin typeface="Open Sans"/>
                <a:ea typeface="+mn-lt"/>
                <a:cs typeface="+mn-lt"/>
              </a:rPr>
              <a:t>wskaźnik rozliczający uproszczoną metodę rozliczania wydatków (nie dotyczy stawki ryczałtowej), </a:t>
            </a:r>
          </a:p>
          <a:p>
            <a:pPr marL="800100" lvl="1" indent="-342900">
              <a:lnSpc>
                <a:spcPct val="150000"/>
              </a:lnSpc>
              <a:buFont typeface="Courier New"/>
              <a:buChar char="o"/>
            </a:pPr>
            <a:r>
              <a:rPr lang="pl-PL" sz="1500" dirty="0">
                <a:latin typeface="Open Sans"/>
                <a:ea typeface="+mn-lt"/>
                <a:cs typeface="+mn-lt"/>
              </a:rPr>
              <a:t>dokumenty potwierdzające osiągnięcie rezultatów, wykonanie produktów lub zrealizowanie działań zgodnie z zatwierdzonym wnioskiem o dofinansowanie projektu (nie dotyczy stawki ryczałtowej).</a:t>
            </a:r>
            <a:endParaRPr lang="pl-PL" sz="1500" dirty="0">
              <a:solidFill>
                <a:srgbClr val="000000"/>
              </a:solidFill>
              <a:latin typeface="Open Sans"/>
              <a:ea typeface="Open Sans"/>
              <a:cs typeface="Calibri"/>
            </a:endParaRPr>
          </a:p>
          <a:p>
            <a:pPr marL="342900" indent="-342900">
              <a:lnSpc>
                <a:spcPct val="150000"/>
              </a:lnSpc>
              <a:buFont typeface="Wingdings"/>
              <a:buChar char="Ø"/>
            </a:pPr>
            <a:r>
              <a:rPr lang="pl-PL" sz="1500" dirty="0">
                <a:latin typeface="Open Sans"/>
                <a:ea typeface="+mn-lt"/>
                <a:cs typeface="+mn-lt"/>
              </a:rPr>
              <a:t>Koszty rozliczane uproszczoną metodą rozliczania wydatków są traktowane jak wydatki faktycznie poniesione. Nie ma obowiązku gromadzenia faktur i innych dokumentów księgowych o równoważnej wartości dowodowej na potwierdzenie poniesienia wydatku w ramach projektu. </a:t>
            </a:r>
            <a:r>
              <a:rPr lang="pl-PL" sz="1500" i="1" dirty="0">
                <a:solidFill>
                  <a:schemeClr val="accent4">
                    <a:lumMod val="75000"/>
                  </a:schemeClr>
                </a:solidFill>
                <a:latin typeface="Open Sans"/>
                <a:ea typeface="+mn-lt"/>
                <a:cs typeface="+mn-lt"/>
              </a:rPr>
              <a:t>(zapis bez zmian)</a:t>
            </a:r>
            <a:endParaRPr lang="pl-PL" sz="1500" i="1" dirty="0">
              <a:solidFill>
                <a:schemeClr val="accent4">
                  <a:lumMod val="75000"/>
                </a:schemeClr>
              </a:solidFill>
              <a:latin typeface="Open Sans"/>
              <a:ea typeface="Open Sans"/>
              <a:cs typeface="Calibri"/>
            </a:endParaRPr>
          </a:p>
          <a:p>
            <a:pPr marL="342900" indent="-342900">
              <a:lnSpc>
                <a:spcPct val="150000"/>
              </a:lnSpc>
              <a:buFont typeface="Wingdings"/>
              <a:buChar char="Ø"/>
            </a:pPr>
            <a:r>
              <a:rPr lang="pl-PL" sz="1500" dirty="0">
                <a:solidFill>
                  <a:srgbClr val="000000"/>
                </a:solidFill>
                <a:latin typeface="Open Sans"/>
                <a:ea typeface="Open Sans"/>
                <a:cs typeface="Calibri"/>
              </a:rPr>
              <a:t>Rozliczenie</a:t>
            </a:r>
            <a:r>
              <a:rPr lang="pl-PL" sz="1500" dirty="0">
                <a:latin typeface="Open Sans"/>
                <a:ea typeface="+mn-lt"/>
                <a:cs typeface="+mn-lt"/>
              </a:rPr>
              <a:t> kosztów za pomocą uproszczonej metody rozliczania wydatków dokonywane jest w oparciu </a:t>
            </a:r>
            <a:br>
              <a:rPr lang="pl-PL" sz="1500" dirty="0">
                <a:latin typeface="Open Sans"/>
                <a:ea typeface="+mn-lt"/>
                <a:cs typeface="+mn-lt"/>
              </a:rPr>
            </a:br>
            <a:r>
              <a:rPr lang="pl-PL" sz="1500" dirty="0">
                <a:latin typeface="Open Sans"/>
                <a:ea typeface="+mn-lt"/>
                <a:cs typeface="+mn-lt"/>
              </a:rPr>
              <a:t>o faktyczny postęp realizacji projektu i osiągnięte wskaźniki, przy czym:</a:t>
            </a:r>
            <a:endParaRPr lang="pl-PL" sz="1500" dirty="0">
              <a:solidFill>
                <a:srgbClr val="000000"/>
              </a:solidFill>
              <a:latin typeface="Open Sans"/>
              <a:ea typeface="Open Sans"/>
              <a:cs typeface="Calibri"/>
            </a:endParaRPr>
          </a:p>
          <a:p>
            <a:pPr marL="342900" indent="-342900">
              <a:lnSpc>
                <a:spcPct val="150000"/>
              </a:lnSpc>
              <a:buFont typeface="Wingdings"/>
              <a:buChar char="Ø"/>
            </a:pPr>
            <a:endParaRPr lang="pl-PL" sz="1500" dirty="0">
              <a:solidFill>
                <a:srgbClr val="000000"/>
              </a:solidFill>
              <a:latin typeface="Open Sans"/>
              <a:ea typeface="Open Sans"/>
              <a:cs typeface="Calibri"/>
            </a:endParaRPr>
          </a:p>
          <a:p>
            <a:pPr marL="342900" indent="-342900">
              <a:lnSpc>
                <a:spcPct val="150000"/>
              </a:lnSpc>
              <a:buFont typeface="Courier New"/>
              <a:buChar char="o"/>
            </a:pPr>
            <a:endParaRPr lang="pl-PL" sz="1500" dirty="0">
              <a:solidFill>
                <a:srgbClr val="000000"/>
              </a:solidFill>
              <a:latin typeface="Open Sans"/>
              <a:ea typeface="Open Sans"/>
              <a:cs typeface="Calibri"/>
            </a:endParaRPr>
          </a:p>
          <a:p>
            <a:pPr marL="1200150" lvl="2" indent="-285750">
              <a:lnSpc>
                <a:spcPct val="150000"/>
              </a:lnSpc>
              <a:buFont typeface="Wingdings"/>
              <a:buChar char="§"/>
            </a:pPr>
            <a:endParaRPr lang="pl-PL" sz="1500" i="1" dirty="0">
              <a:solidFill>
                <a:srgbClr val="0070C0"/>
              </a:solidFill>
              <a:latin typeface="Open Sans"/>
              <a:ea typeface="Open Sans"/>
              <a:cs typeface="Calibri"/>
            </a:endParaRPr>
          </a:p>
          <a:p>
            <a:pPr>
              <a:lnSpc>
                <a:spcPct val="150000"/>
              </a:lnSpc>
            </a:pPr>
            <a:endParaRPr lang="pl-PL" sz="1500" dirty="0">
              <a:solidFill>
                <a:srgbClr val="000000"/>
              </a:solidFill>
              <a:latin typeface="Open Sans"/>
              <a:ea typeface="Open Sans"/>
              <a:cs typeface="Calibri"/>
            </a:endParaRPr>
          </a:p>
        </p:txBody>
      </p:sp>
    </p:spTree>
    <p:extLst>
      <p:ext uri="{BB962C8B-B14F-4D97-AF65-F5344CB8AC3E}">
        <p14:creationId xmlns:p14="http://schemas.microsoft.com/office/powerpoint/2010/main" val="9899158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B246389-183C-3480-9ED9-CF4F4A7C53C3}"/>
              </a:ext>
              <a:ext uri="{C183D7F6-B498-43B3-948B-1728B52AA6E4}">
                <adec:decorative xmlns:adec="http://schemas.microsoft.com/office/drawing/2017/decorative" val="1"/>
              </a:ext>
            </a:extLst>
          </p:cNvPr>
          <p:cNvSpPr>
            <a:spLocks noGrp="1"/>
          </p:cNvSpPr>
          <p:nvPr>
            <p:ph type="title"/>
          </p:nvPr>
        </p:nvSpPr>
        <p:spPr>
          <a:xfrm>
            <a:off x="1001470" y="-1227276"/>
            <a:ext cx="9852728" cy="979757"/>
          </a:xfrm>
        </p:spPr>
        <p:txBody>
          <a:bodyPr/>
          <a:lstStyle/>
          <a:p>
            <a:r>
              <a:rPr lang="pl-PL"/>
              <a:t>METODYKA KRYTERIÓW </a:t>
            </a:r>
          </a:p>
        </p:txBody>
      </p:sp>
      <p:sp>
        <p:nvSpPr>
          <p:cNvPr id="7" name="Tytuł 6">
            <a:extLst>
              <a:ext uri="{FF2B5EF4-FFF2-40B4-BE49-F238E27FC236}">
                <a16:creationId xmlns:a16="http://schemas.microsoft.com/office/drawing/2014/main" id="{309EE228-CAF8-695B-E0BA-661EA178F72F}"/>
              </a:ext>
              <a:ext uri="{C183D7F6-B498-43B3-948B-1728B52AA6E4}">
                <adec:decorative xmlns:adec="http://schemas.microsoft.com/office/drawing/2017/decorative" val="0"/>
              </a:ext>
            </a:extLst>
          </p:cNvPr>
          <p:cNvSpPr txBox="1">
            <a:spLocks/>
          </p:cNvSpPr>
          <p:nvPr/>
        </p:nvSpPr>
        <p:spPr>
          <a:xfrm>
            <a:off x="1001470" y="417156"/>
            <a:ext cx="10189057" cy="422197"/>
          </a:xfrm>
          <a:prstGeom prst="rect">
            <a:avLst/>
          </a:prstGeom>
        </p:spPr>
        <p:txBody>
          <a:bodyPr vert="horz" lIns="0" tIns="0" rIns="0" bIns="0" rtlCol="0" anchor="t" anchorCtr="0">
            <a:noAutofit/>
          </a:bodyPr>
          <a:lstStyle>
            <a:lvl1pPr algn="l" defTabSz="914406" rtl="0" eaLnBrk="1" latinLnBrk="0" hangingPunct="1">
              <a:lnSpc>
                <a:spcPts val="3266"/>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algn="ctr">
              <a:lnSpc>
                <a:spcPct val="100000"/>
              </a:lnSpc>
            </a:pPr>
            <a:r>
              <a:rPr lang="pl-PL" sz="2000" dirty="0">
                <a:latin typeface="Open Sans"/>
                <a:ea typeface="Open Sans"/>
                <a:cs typeface="Open Sans"/>
              </a:rPr>
              <a:t>Zasady kwalifikowalności w perspektywie finansowej 2021-2027</a:t>
            </a:r>
            <a:br>
              <a:rPr lang="pl-PL" sz="2000" dirty="0"/>
            </a:br>
            <a:endParaRPr lang="pl-PL" sz="2000" dirty="0"/>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5" name="pole tekstowe 4">
            <a:extLst>
              <a:ext uri="{FF2B5EF4-FFF2-40B4-BE49-F238E27FC236}">
                <a16:creationId xmlns:a16="http://schemas.microsoft.com/office/drawing/2014/main" id="{BDB8B5CC-535F-9FCF-CA64-DE48DEE4F169}"/>
              </a:ext>
            </a:extLst>
          </p:cNvPr>
          <p:cNvSpPr txBox="1"/>
          <p:nvPr/>
        </p:nvSpPr>
        <p:spPr>
          <a:xfrm>
            <a:off x="1003315" y="1315004"/>
            <a:ext cx="10102350" cy="5797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pl-PL" sz="1500" b="1" dirty="0">
                <a:solidFill>
                  <a:schemeClr val="accent4">
                    <a:lumMod val="75000"/>
                  </a:schemeClr>
                </a:solidFill>
                <a:latin typeface="Open Sans"/>
                <a:ea typeface="Open Sans"/>
                <a:cs typeface="Calibri"/>
              </a:rPr>
              <a:t>Metody uproszczone rozliczania wydatków</a:t>
            </a:r>
          </a:p>
          <a:p>
            <a:pPr marL="800100" lvl="1" indent="-342900">
              <a:lnSpc>
                <a:spcPct val="150000"/>
              </a:lnSpc>
              <a:buFont typeface="Courier New"/>
              <a:buChar char="o"/>
            </a:pPr>
            <a:r>
              <a:rPr lang="pl-PL" sz="1500" dirty="0">
                <a:latin typeface="Open Sans"/>
                <a:ea typeface="+mn-lt"/>
                <a:cs typeface="+mn-lt"/>
              </a:rPr>
              <a:t>w przypadku stawek jednostkowych – rozliczenie następuje według określonej kwoty stawki jednostkowej i liczby stawek jednostkowych (produktów lub rezultatów) zrealizowanych w ramach projektu, </a:t>
            </a:r>
          </a:p>
          <a:p>
            <a:pPr marL="800100" lvl="1" indent="-342900">
              <a:lnSpc>
                <a:spcPct val="150000"/>
              </a:lnSpc>
              <a:buFont typeface="Courier New"/>
              <a:buChar char="o"/>
            </a:pPr>
            <a:r>
              <a:rPr lang="pl-PL" sz="1500" dirty="0">
                <a:latin typeface="Open Sans"/>
                <a:ea typeface="+mn-lt"/>
                <a:cs typeface="+mn-lt"/>
              </a:rPr>
              <a:t>w przypadku kwot ryczałtowych – rozliczenie kwoty ryczałtowej jest uzależnione od zrealizowania objętych nią działań w całości albo dokonywane jest w etapach (tzw. kamienie milowe) w sposób określony w metodyce, o ile uzasadnia to charakter projektu, </a:t>
            </a:r>
          </a:p>
          <a:p>
            <a:pPr marL="800100" lvl="1" indent="-342900">
              <a:lnSpc>
                <a:spcPct val="150000"/>
              </a:lnSpc>
              <a:buFont typeface="Courier New"/>
              <a:buChar char="o"/>
            </a:pPr>
            <a:r>
              <a:rPr lang="pl-PL" sz="1500" dirty="0">
                <a:latin typeface="Open Sans"/>
                <a:ea typeface="+mn-lt"/>
                <a:cs typeface="+mn-lt"/>
              </a:rPr>
              <a:t>w przypadku stawek ryczałtowych – rozliczenie następuje według określonej stawki ryczałtowej odnoszonej do kwalifikowalnych kosztów będących podstawą rozliczenia.</a:t>
            </a:r>
            <a:endParaRPr lang="pl-PL" sz="1500">
              <a:solidFill>
                <a:srgbClr val="000000"/>
              </a:solidFill>
              <a:latin typeface="Open Sans"/>
              <a:ea typeface="Open Sans"/>
              <a:cs typeface="Calibri"/>
            </a:endParaRPr>
          </a:p>
          <a:p>
            <a:pPr marL="342900" indent="-342900">
              <a:lnSpc>
                <a:spcPct val="150000"/>
              </a:lnSpc>
              <a:buFont typeface="Wingdings"/>
              <a:buChar char="Ø"/>
            </a:pPr>
            <a:r>
              <a:rPr lang="pl-PL" sz="1500" dirty="0">
                <a:latin typeface="Open Sans"/>
                <a:ea typeface="+mn-lt"/>
                <a:cs typeface="+mn-lt"/>
              </a:rPr>
              <a:t>W przypadku niezrealizowania określonych w umowie o dofinansowanie projektu wskaźników produktu lub rezultatu, dofinansowanie projektu jest odpowiednio obniżane, w przypadku: </a:t>
            </a:r>
          </a:p>
          <a:p>
            <a:pPr marL="800100" lvl="1" indent="-342900">
              <a:lnSpc>
                <a:spcPct val="150000"/>
              </a:lnSpc>
              <a:buFont typeface="Courier New"/>
              <a:buChar char="o"/>
            </a:pPr>
            <a:r>
              <a:rPr lang="pl-PL" sz="1500" dirty="0">
                <a:latin typeface="Open Sans"/>
                <a:ea typeface="+mn-lt"/>
                <a:cs typeface="+mn-lt"/>
              </a:rPr>
              <a:t>stawek jednostkowych – niezrealizowane lub niewłaściwie zrealizowane działania objęte stawką są niekwalifikowalne,</a:t>
            </a:r>
            <a:endParaRPr lang="pl-PL" sz="1500" dirty="0">
              <a:solidFill>
                <a:srgbClr val="000000"/>
              </a:solidFill>
              <a:latin typeface="Open Sans"/>
              <a:cs typeface="Calibri"/>
            </a:endParaRPr>
          </a:p>
          <a:p>
            <a:pPr marL="342900" indent="-342900">
              <a:lnSpc>
                <a:spcPct val="150000"/>
              </a:lnSpc>
              <a:buFont typeface="Courier New"/>
              <a:buChar char="o"/>
            </a:pPr>
            <a:endParaRPr lang="pl-PL">
              <a:solidFill>
                <a:srgbClr val="000000"/>
              </a:solidFill>
              <a:cs typeface="Calibri"/>
            </a:endParaRPr>
          </a:p>
          <a:p>
            <a:pPr marL="1200150" lvl="2" indent="-285750">
              <a:lnSpc>
                <a:spcPct val="150000"/>
              </a:lnSpc>
              <a:buFont typeface="Wingdings"/>
              <a:buChar char="§"/>
            </a:pPr>
            <a:endParaRPr lang="pl-PL" i="1">
              <a:solidFill>
                <a:srgbClr val="0070C0"/>
              </a:solidFill>
              <a:cs typeface="Calibri"/>
            </a:endParaRPr>
          </a:p>
          <a:p>
            <a:pPr>
              <a:lnSpc>
                <a:spcPct val="150000"/>
              </a:lnSpc>
            </a:pPr>
            <a:endParaRPr lang="pl-PL">
              <a:solidFill>
                <a:srgbClr val="000000"/>
              </a:solidFill>
              <a:cs typeface="Calibri"/>
            </a:endParaRPr>
          </a:p>
        </p:txBody>
      </p:sp>
    </p:spTree>
    <p:extLst>
      <p:ext uri="{BB962C8B-B14F-4D97-AF65-F5344CB8AC3E}">
        <p14:creationId xmlns:p14="http://schemas.microsoft.com/office/powerpoint/2010/main" val="42911036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B246389-183C-3480-9ED9-CF4F4A7C53C3}"/>
              </a:ext>
              <a:ext uri="{C183D7F6-B498-43B3-948B-1728B52AA6E4}">
                <adec:decorative xmlns:adec="http://schemas.microsoft.com/office/drawing/2017/decorative" val="1"/>
              </a:ext>
            </a:extLst>
          </p:cNvPr>
          <p:cNvSpPr>
            <a:spLocks noGrp="1"/>
          </p:cNvSpPr>
          <p:nvPr>
            <p:ph type="title"/>
          </p:nvPr>
        </p:nvSpPr>
        <p:spPr>
          <a:xfrm>
            <a:off x="1001470" y="-1227276"/>
            <a:ext cx="9852728" cy="979757"/>
          </a:xfrm>
        </p:spPr>
        <p:txBody>
          <a:bodyPr/>
          <a:lstStyle/>
          <a:p>
            <a:r>
              <a:rPr lang="pl-PL"/>
              <a:t>METODYKA KRYTERIÓW </a:t>
            </a:r>
          </a:p>
        </p:txBody>
      </p:sp>
      <p:sp>
        <p:nvSpPr>
          <p:cNvPr id="7" name="Tytuł 6">
            <a:extLst>
              <a:ext uri="{FF2B5EF4-FFF2-40B4-BE49-F238E27FC236}">
                <a16:creationId xmlns:a16="http://schemas.microsoft.com/office/drawing/2014/main" id="{309EE228-CAF8-695B-E0BA-661EA178F72F}"/>
              </a:ext>
              <a:ext uri="{C183D7F6-B498-43B3-948B-1728B52AA6E4}">
                <adec:decorative xmlns:adec="http://schemas.microsoft.com/office/drawing/2017/decorative" val="0"/>
              </a:ext>
            </a:extLst>
          </p:cNvPr>
          <p:cNvSpPr txBox="1">
            <a:spLocks/>
          </p:cNvSpPr>
          <p:nvPr/>
        </p:nvSpPr>
        <p:spPr>
          <a:xfrm>
            <a:off x="1001470" y="417156"/>
            <a:ext cx="10189057" cy="422197"/>
          </a:xfrm>
          <a:prstGeom prst="rect">
            <a:avLst/>
          </a:prstGeom>
        </p:spPr>
        <p:txBody>
          <a:bodyPr vert="horz" lIns="0" tIns="0" rIns="0" bIns="0" rtlCol="0" anchor="t" anchorCtr="0">
            <a:noAutofit/>
          </a:bodyPr>
          <a:lstStyle>
            <a:lvl1pPr algn="l" defTabSz="914406" rtl="0" eaLnBrk="1" latinLnBrk="0" hangingPunct="1">
              <a:lnSpc>
                <a:spcPts val="3266"/>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algn="ctr">
              <a:lnSpc>
                <a:spcPct val="100000"/>
              </a:lnSpc>
            </a:pPr>
            <a:r>
              <a:rPr lang="pl-PL" sz="2000" dirty="0">
                <a:latin typeface="Open Sans"/>
                <a:ea typeface="Open Sans"/>
                <a:cs typeface="Open Sans"/>
              </a:rPr>
              <a:t>Zasady kwalifikowalności w perspektywie finansowej 2021-2027</a:t>
            </a:r>
            <a:br>
              <a:rPr lang="pl-PL" sz="2000" dirty="0"/>
            </a:br>
            <a:endParaRPr lang="pl-PL" sz="2000" dirty="0"/>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5" name="pole tekstowe 4">
            <a:extLst>
              <a:ext uri="{FF2B5EF4-FFF2-40B4-BE49-F238E27FC236}">
                <a16:creationId xmlns:a16="http://schemas.microsoft.com/office/drawing/2014/main" id="{BDB8B5CC-535F-9FCF-CA64-DE48DEE4F169}"/>
              </a:ext>
            </a:extLst>
          </p:cNvPr>
          <p:cNvSpPr txBox="1"/>
          <p:nvPr/>
        </p:nvSpPr>
        <p:spPr>
          <a:xfrm>
            <a:off x="1125445" y="1493949"/>
            <a:ext cx="10138209" cy="42043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pl-PL" b="1" dirty="0">
                <a:solidFill>
                  <a:schemeClr val="accent4">
                    <a:lumMod val="75000"/>
                  </a:schemeClr>
                </a:solidFill>
                <a:latin typeface="Open Sans"/>
                <a:ea typeface="Open Sans"/>
                <a:cs typeface="Calibri"/>
              </a:rPr>
              <a:t>Metody uproszczone rozliczania wydatków</a:t>
            </a:r>
          </a:p>
          <a:p>
            <a:pPr marL="800100" lvl="1" indent="-342900">
              <a:lnSpc>
                <a:spcPct val="150000"/>
              </a:lnSpc>
              <a:buFont typeface="Courier New"/>
              <a:buChar char="o"/>
            </a:pPr>
            <a:r>
              <a:rPr lang="pl-PL" dirty="0">
                <a:latin typeface="Open Sans"/>
                <a:ea typeface="+mn-lt"/>
                <a:cs typeface="+mn-lt"/>
              </a:rPr>
              <a:t>kwot ryczałtowych – w przypadku niezrealizowania w pełni wskaźników produktu lub rezultatu objętych kwotą ryczałtową, dana kwota jest uznana za niekwalifikowalną (rozliczenie w systemie „spełnia – nie spełnia”), </a:t>
            </a:r>
          </a:p>
          <a:p>
            <a:pPr marL="800100" lvl="1" indent="-342900">
              <a:lnSpc>
                <a:spcPct val="150000"/>
              </a:lnSpc>
              <a:buFont typeface="Courier New"/>
              <a:buChar char="o"/>
            </a:pPr>
            <a:r>
              <a:rPr lang="pl-PL" dirty="0">
                <a:latin typeface="Open Sans"/>
                <a:ea typeface="+mn-lt"/>
                <a:cs typeface="+mn-lt"/>
              </a:rPr>
              <a:t>stawek ryczałtowych – rozliczenie następuje w oparciu o przedstawiane do rozliczenia kwalifikowalne koszty będące podstawą rozliczenia stawek.</a:t>
            </a:r>
            <a:endParaRPr lang="pl-PL">
              <a:solidFill>
                <a:srgbClr val="000000"/>
              </a:solidFill>
              <a:latin typeface="Open Sans"/>
              <a:ea typeface="Open Sans"/>
              <a:cs typeface="Calibri"/>
            </a:endParaRPr>
          </a:p>
          <a:p>
            <a:pPr marL="342900" indent="-342900">
              <a:lnSpc>
                <a:spcPct val="150000"/>
              </a:lnSpc>
              <a:buFont typeface="Wingdings"/>
              <a:buChar char="Ø"/>
            </a:pPr>
            <a:endParaRPr lang="pl-PL" dirty="0">
              <a:solidFill>
                <a:srgbClr val="000000"/>
              </a:solidFill>
              <a:latin typeface="Open Sans"/>
              <a:ea typeface="Open Sans"/>
              <a:cs typeface="Calibri"/>
            </a:endParaRPr>
          </a:p>
          <a:p>
            <a:pPr marL="342900" indent="-342900">
              <a:lnSpc>
                <a:spcPct val="150000"/>
              </a:lnSpc>
              <a:buFont typeface="Courier New"/>
              <a:buChar char="o"/>
            </a:pPr>
            <a:endParaRPr lang="pl-PL" dirty="0">
              <a:solidFill>
                <a:srgbClr val="000000"/>
              </a:solidFill>
              <a:latin typeface="Open Sans"/>
              <a:ea typeface="Open Sans"/>
              <a:cs typeface="Calibri"/>
            </a:endParaRPr>
          </a:p>
          <a:p>
            <a:pPr marL="1200150" lvl="2" indent="-285750">
              <a:lnSpc>
                <a:spcPct val="150000"/>
              </a:lnSpc>
              <a:buFont typeface="Wingdings"/>
              <a:buChar char="§"/>
            </a:pPr>
            <a:endParaRPr lang="pl-PL" i="1" dirty="0">
              <a:solidFill>
                <a:srgbClr val="0070C0"/>
              </a:solidFill>
              <a:latin typeface="Open Sans"/>
              <a:ea typeface="Open Sans"/>
              <a:cs typeface="Calibri"/>
            </a:endParaRPr>
          </a:p>
          <a:p>
            <a:pPr>
              <a:lnSpc>
                <a:spcPct val="150000"/>
              </a:lnSpc>
            </a:pPr>
            <a:endParaRPr lang="pl-PL" dirty="0">
              <a:solidFill>
                <a:srgbClr val="000000"/>
              </a:solidFill>
              <a:latin typeface="Open Sans"/>
              <a:ea typeface="Open Sans"/>
              <a:cs typeface="Calibri"/>
            </a:endParaRPr>
          </a:p>
        </p:txBody>
      </p:sp>
    </p:spTree>
    <p:extLst>
      <p:ext uri="{BB962C8B-B14F-4D97-AF65-F5344CB8AC3E}">
        <p14:creationId xmlns:p14="http://schemas.microsoft.com/office/powerpoint/2010/main" val="20764484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7" y="452113"/>
            <a:ext cx="9852025" cy="728477"/>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636" y="1325165"/>
            <a:ext cx="9733714" cy="4406421"/>
          </a:xfrm>
          <a:ln>
            <a:solidFill>
              <a:schemeClr val="bg1"/>
            </a:solidFill>
          </a:ln>
        </p:spPr>
        <p:txBody>
          <a:bodyPr vert="horz" lIns="0" tIns="0" rIns="0" bIns="0" rtlCol="0" anchor="t">
            <a:normAutofit/>
          </a:bodyPr>
          <a:lstStyle/>
          <a:p>
            <a:pPr marL="0" indent="0" algn="just">
              <a:lnSpc>
                <a:spcPct val="150000"/>
              </a:lnSpc>
              <a:buNone/>
            </a:pPr>
            <a:r>
              <a:rPr lang="pl-PL" sz="1800" b="1" dirty="0">
                <a:solidFill>
                  <a:schemeClr val="accent4">
                    <a:lumMod val="75000"/>
                  </a:schemeClr>
                </a:solidFill>
                <a:latin typeface="Open Sans"/>
                <a:ea typeface="Open Sans"/>
                <a:cs typeface="Open Sans"/>
              </a:rPr>
              <a:t>Koszty pośrednie </a:t>
            </a:r>
            <a:r>
              <a:rPr lang="pl-PL" sz="1800" dirty="0">
                <a:solidFill>
                  <a:schemeClr val="accent4">
                    <a:lumMod val="75000"/>
                  </a:schemeClr>
                </a:solidFill>
                <a:latin typeface="Open Sans"/>
                <a:ea typeface="Open Sans"/>
                <a:cs typeface="Open Sans"/>
              </a:rPr>
              <a:t>(nowy rozdział, zasada obowiązujące)</a:t>
            </a:r>
            <a:endParaRPr lang="pl-PL" sz="1600" dirty="0">
              <a:solidFill>
                <a:schemeClr val="accent4">
                  <a:lumMod val="75000"/>
                </a:schemeClr>
              </a:solidFill>
            </a:endParaRPr>
          </a:p>
          <a:p>
            <a:pPr marL="228600" indent="-228600" algn="just">
              <a:buFont typeface="Wingdings"/>
              <a:buChar char="Ø"/>
            </a:pPr>
            <a:r>
              <a:rPr lang="pl-PL" sz="1600" dirty="0">
                <a:latin typeface="Open Sans"/>
                <a:ea typeface="Open Sans"/>
                <a:cs typeface="Open Sans"/>
              </a:rPr>
              <a:t>Koszty pośrednie projektu są kwalifikowalne, chyba że co innego stanowią program, SZOP, wytyczne, regulamin wyboru projektów lub umowa o dofinansowanie projektu.</a:t>
            </a:r>
            <a:endParaRPr lang="pl-PL" sz="1600" i="1" dirty="0">
              <a:solidFill>
                <a:srgbClr val="003D84"/>
              </a:solidFill>
            </a:endParaRPr>
          </a:p>
          <a:p>
            <a:pPr marL="228600" indent="-228600" algn="just">
              <a:buFont typeface="Wingdings"/>
              <a:buChar char="Ø"/>
            </a:pPr>
            <a:r>
              <a:rPr lang="pl-PL" sz="1600" dirty="0">
                <a:solidFill>
                  <a:schemeClr val="accent4">
                    <a:lumMod val="75000"/>
                  </a:schemeClr>
                </a:solidFill>
                <a:latin typeface="Open Sans"/>
                <a:ea typeface="Open Sans"/>
                <a:cs typeface="Open Sans"/>
              </a:rPr>
              <a:t>Katalog kosztów pośrednich projektu EFRR/FS/FST definiuje właściwa IZ. Katalog ten obejmuje </a:t>
            </a:r>
            <a:br>
              <a:rPr lang="pl-PL" sz="1600" dirty="0">
                <a:solidFill>
                  <a:schemeClr val="accent4">
                    <a:lumMod val="75000"/>
                  </a:schemeClr>
                </a:solidFill>
                <a:latin typeface="Open Sans"/>
                <a:ea typeface="Open Sans"/>
                <a:cs typeface="Open Sans"/>
              </a:rPr>
            </a:br>
            <a:r>
              <a:rPr lang="pl-PL" sz="1600" dirty="0">
                <a:solidFill>
                  <a:schemeClr val="accent4">
                    <a:lumMod val="75000"/>
                  </a:schemeClr>
                </a:solidFill>
                <a:latin typeface="Open Sans"/>
                <a:ea typeface="Open Sans"/>
                <a:cs typeface="Open Sans"/>
              </a:rPr>
              <a:t>w szczególności: </a:t>
            </a:r>
            <a:endParaRPr lang="pl-PL" sz="1600" i="1" dirty="0">
              <a:solidFill>
                <a:schemeClr val="accent4">
                  <a:lumMod val="75000"/>
                </a:schemeClr>
              </a:solidFill>
            </a:endParaRPr>
          </a:p>
          <a:p>
            <a:pPr marL="685800" lvl="1" indent="-228600" algn="just">
              <a:buFont typeface="Courier New"/>
              <a:buChar char="o"/>
            </a:pPr>
            <a:r>
              <a:rPr lang="pl-PL" sz="1600" dirty="0">
                <a:latin typeface="Open Sans"/>
                <a:ea typeface="Open Sans"/>
                <a:cs typeface="Open Sans"/>
              </a:rPr>
              <a:t>koszty koordynatora projektu oraz innego personelu zaangażowanego w zarządzanie, rozliczanie, monitorowanie projektu lub prowadzenie innych działań administracyjnych </a:t>
            </a:r>
            <a:br>
              <a:rPr lang="pl-PL" sz="1600" dirty="0">
                <a:latin typeface="Open Sans"/>
                <a:ea typeface="Open Sans"/>
                <a:cs typeface="Open Sans"/>
              </a:rPr>
            </a:br>
            <a:r>
              <a:rPr lang="pl-PL" sz="1600" dirty="0">
                <a:latin typeface="Open Sans"/>
                <a:ea typeface="Open Sans"/>
                <a:cs typeface="Open Sans"/>
              </a:rPr>
              <a:t>w projekcie, w szczególności koszty wynagrodzenia tych osób, ich delegacji służbowych i szkoleń,</a:t>
            </a:r>
          </a:p>
          <a:p>
            <a:pPr marL="685800" lvl="1" indent="-228600" algn="just">
              <a:buFont typeface="Courier New"/>
              <a:buChar char="o"/>
            </a:pPr>
            <a:r>
              <a:rPr lang="pl-PL" sz="1600" dirty="0">
                <a:latin typeface="Open Sans"/>
                <a:ea typeface="Open Sans"/>
                <a:cs typeface="Open Sans"/>
              </a:rPr>
              <a:t>koszty zarządu (wynagrodzenia osób uprawnionych do reprezentowania jednostki, których zakresy czynności nie są przypisane wyłącznie do projektu, np. kierownika jednostki), </a:t>
            </a:r>
            <a:endParaRPr lang="pl-PL" dirty="0"/>
          </a:p>
          <a:p>
            <a:pPr marL="685800" lvl="1" indent="-228600" algn="just">
              <a:buFont typeface="Courier New"/>
              <a:buChar char="o"/>
            </a:pPr>
            <a:r>
              <a:rPr lang="pl-PL" sz="1600" dirty="0">
                <a:latin typeface="Open Sans"/>
                <a:ea typeface="Open Sans"/>
                <a:cs typeface="Open Sans"/>
              </a:rPr>
              <a:t>koszty personelu obsługowego (obsługa kadrowa, finansowa, administracyjna, sekretariat, kancelaria, obsługa prawna, w tym dotycząca zamówień) na potrzeby funkcjonowania jednostki,</a:t>
            </a:r>
            <a:endParaRPr lang="pl-PL" sz="1600" dirty="0"/>
          </a:p>
          <a:p>
            <a:pPr marL="228600" indent="-228600" algn="just">
              <a:buFont typeface="Wingdings"/>
              <a:buChar char="Ø"/>
            </a:pPr>
            <a:endParaRPr lang="pl-PL" sz="1600" dirty="0">
              <a:solidFill>
                <a:srgbClr val="000000"/>
              </a:solidFill>
            </a:endParaRPr>
          </a:p>
          <a:p>
            <a:pPr marL="228600" indent="-228600" algn="just">
              <a:buFont typeface="Wingdings"/>
              <a:buChar char="Ø"/>
            </a:pPr>
            <a:endParaRPr lang="pl-PL" sz="1600" dirty="0">
              <a:solidFill>
                <a:srgbClr val="000000"/>
              </a:solidFill>
            </a:endParaRPr>
          </a:p>
          <a:p>
            <a:pPr marL="0" indent="0" algn="just">
              <a:lnSpc>
                <a:spcPct val="150000"/>
              </a:lnSpc>
              <a:buNone/>
            </a:pPr>
            <a:endParaRPr lang="pl-PL" sz="1800" i="1" dirty="0">
              <a:solidFill>
                <a:srgbClr val="000000"/>
              </a:solidFill>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6467727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7" y="452113"/>
            <a:ext cx="9852025" cy="728477"/>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636" y="1325165"/>
            <a:ext cx="9733714" cy="4406421"/>
          </a:xfrm>
          <a:ln>
            <a:solidFill>
              <a:schemeClr val="bg1"/>
            </a:solidFill>
          </a:ln>
        </p:spPr>
        <p:txBody>
          <a:bodyPr vert="horz" lIns="0" tIns="0" rIns="0" bIns="0" rtlCol="0" anchor="t">
            <a:normAutofit lnSpcReduction="10000"/>
          </a:bodyPr>
          <a:lstStyle/>
          <a:p>
            <a:pPr marL="228600" indent="-228600" algn="just">
              <a:lnSpc>
                <a:spcPct val="150000"/>
              </a:lnSpc>
              <a:buFont typeface="Wingdings"/>
              <a:buChar char="Ø"/>
            </a:pPr>
            <a:r>
              <a:rPr lang="pl-PL" sz="1800" b="1" dirty="0">
                <a:solidFill>
                  <a:schemeClr val="accent4">
                    <a:lumMod val="75000"/>
                  </a:schemeClr>
                </a:solidFill>
                <a:latin typeface="Open Sans"/>
                <a:ea typeface="Open Sans"/>
                <a:cs typeface="Open Sans"/>
              </a:rPr>
              <a:t>Koszty pośrednie projektu EFS+ stanowią następujące koszty administracyjne związane z techniczną obsługą realizacji projektu: </a:t>
            </a:r>
            <a:r>
              <a:rPr lang="pl-PL" sz="1600" dirty="0">
                <a:solidFill>
                  <a:schemeClr val="accent4">
                    <a:lumMod val="75000"/>
                  </a:schemeClr>
                </a:solidFill>
                <a:latin typeface="Open Sans"/>
                <a:ea typeface="Open Sans"/>
                <a:cs typeface="Open Sans"/>
              </a:rPr>
              <a:t> </a:t>
            </a:r>
            <a:endParaRPr lang="pl-PL" sz="1600" i="1" dirty="0">
              <a:solidFill>
                <a:schemeClr val="accent4">
                  <a:lumMod val="75000"/>
                </a:schemeClr>
              </a:solidFill>
            </a:endParaRPr>
          </a:p>
          <a:p>
            <a:pPr marL="685800" lvl="1" indent="-228600" algn="just">
              <a:buFont typeface="Courier New"/>
              <a:buChar char="o"/>
            </a:pPr>
            <a:r>
              <a:rPr lang="pl-PL" sz="1600" dirty="0">
                <a:latin typeface="Open Sans"/>
                <a:ea typeface="Open Sans"/>
                <a:cs typeface="Open Sans"/>
              </a:rPr>
              <a:t>koszty koordynatora lub kierownika projektu oraz innego personelu bezpośrednio angażowanego w zarządzanie, rozliczanie, monitorowanie  projektu lub prowadzenie innych działań administracyjnych w projekcie, w tym koszty wynagrodzenia tych osób, wyposażenia ich stanowiska pracy, ich przejazdów, delegacji służbowych i szkole oraz koszty związane </a:t>
            </a:r>
            <a:br>
              <a:rPr lang="pl-PL" sz="1600" dirty="0">
                <a:latin typeface="Open Sans"/>
                <a:ea typeface="Open Sans"/>
                <a:cs typeface="Open Sans"/>
              </a:rPr>
            </a:br>
            <a:r>
              <a:rPr lang="pl-PL" sz="1600" dirty="0">
                <a:latin typeface="Open Sans"/>
                <a:ea typeface="Open Sans"/>
                <a:cs typeface="Open Sans"/>
              </a:rPr>
              <a:t>z wdrażaniem polityki równych szans przez te osoby, </a:t>
            </a:r>
          </a:p>
          <a:p>
            <a:pPr marL="685800" lvl="1" indent="-228600" algn="just">
              <a:buFont typeface="Courier New"/>
              <a:buChar char="o"/>
            </a:pPr>
            <a:r>
              <a:rPr lang="pl-PL" sz="1600" dirty="0">
                <a:latin typeface="Open Sans"/>
                <a:ea typeface="Open Sans"/>
                <a:cs typeface="Open Sans"/>
              </a:rPr>
              <a:t>koszty zarządu (koszty wynagrodzenia osób uprawnionych do reprezentowania jednostki, których zakresy czynności nie są przypisane wyłącznie do projektu, np. kierownik jednostki),</a:t>
            </a:r>
            <a:endParaRPr lang="pl-PL" sz="1600" dirty="0"/>
          </a:p>
          <a:p>
            <a:pPr marL="685800" lvl="1" indent="-228600" algn="just">
              <a:buFont typeface="Courier New"/>
              <a:buChar char="o"/>
            </a:pPr>
            <a:r>
              <a:rPr lang="pl-PL" sz="1600" dirty="0">
                <a:latin typeface="Open Sans"/>
                <a:ea typeface="Open Sans"/>
                <a:cs typeface="Open Sans"/>
              </a:rPr>
              <a:t>koszty personelu obsługowego (obsługa kadrowa, finansowa, administracyjna, sekretariat, kancelaria, obsługa prawna, w tym ta dotycząca zamówień) na potrzeby funkcjonowania jednostki,</a:t>
            </a:r>
            <a:endParaRPr lang="pl-PL" sz="1600" dirty="0"/>
          </a:p>
          <a:p>
            <a:pPr marL="685800" lvl="1" indent="-228600" algn="just">
              <a:buFont typeface="Courier New"/>
              <a:buChar char="o"/>
            </a:pPr>
            <a:r>
              <a:rPr lang="pl-PL" sz="1600" dirty="0">
                <a:latin typeface="Open Sans"/>
                <a:ea typeface="Open Sans"/>
                <a:cs typeface="Open Sans"/>
              </a:rPr>
              <a:t>koszty obsługi księgowej (wynagrodzenia osób księgujących wydatki w projekcie, w tym zlecenia prowadzenia obsługi księgowej projektu biuru rachunkowemu),</a:t>
            </a:r>
            <a:endParaRPr lang="pl-PL" sz="1600" dirty="0"/>
          </a:p>
          <a:p>
            <a:pPr marL="228600" indent="-228600" algn="just">
              <a:buFont typeface="Wingdings"/>
              <a:buChar char="Ø"/>
            </a:pPr>
            <a:endParaRPr lang="pl-PL" sz="1600" dirty="0"/>
          </a:p>
          <a:p>
            <a:pPr marL="228600" indent="-228600" algn="just">
              <a:buFont typeface="Wingdings"/>
              <a:buChar char="Ø"/>
            </a:pPr>
            <a:endParaRPr lang="pl-PL" sz="1600" dirty="0">
              <a:solidFill>
                <a:srgbClr val="000000"/>
              </a:solidFill>
            </a:endParaRPr>
          </a:p>
          <a:p>
            <a:pPr marL="228600" indent="-228600" algn="just">
              <a:buFont typeface="Wingdings"/>
              <a:buChar char="Ø"/>
            </a:pPr>
            <a:endParaRPr lang="pl-PL" sz="1600" dirty="0">
              <a:solidFill>
                <a:srgbClr val="000000"/>
              </a:solidFill>
            </a:endParaRPr>
          </a:p>
          <a:p>
            <a:pPr marL="0" indent="0" algn="just">
              <a:lnSpc>
                <a:spcPct val="150000"/>
              </a:lnSpc>
              <a:buNone/>
            </a:pPr>
            <a:endParaRPr lang="pl-PL" sz="1800" i="1" dirty="0">
              <a:solidFill>
                <a:srgbClr val="000000"/>
              </a:solidFill>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7564477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7" y="452113"/>
            <a:ext cx="9852025" cy="728477"/>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636" y="1325165"/>
            <a:ext cx="9733714" cy="4406421"/>
          </a:xfrm>
          <a:ln>
            <a:solidFill>
              <a:schemeClr val="bg1"/>
            </a:solidFill>
          </a:ln>
        </p:spPr>
        <p:txBody>
          <a:bodyPr vert="horz" lIns="0" tIns="0" rIns="0" bIns="0" rtlCol="0" anchor="t">
            <a:normAutofit/>
          </a:bodyPr>
          <a:lstStyle/>
          <a:p>
            <a:pPr marL="228600" indent="-228600" algn="just">
              <a:lnSpc>
                <a:spcPct val="150000"/>
              </a:lnSpc>
              <a:buFont typeface="Wingdings"/>
              <a:buChar char="Ø"/>
            </a:pPr>
            <a:r>
              <a:rPr lang="pl-PL" sz="1800" b="1" dirty="0">
                <a:solidFill>
                  <a:schemeClr val="accent4">
                    <a:lumMod val="75000"/>
                  </a:schemeClr>
                </a:solidFill>
                <a:latin typeface="Open Sans"/>
                <a:ea typeface="Open Sans"/>
                <a:cs typeface="Open Sans"/>
              </a:rPr>
              <a:t>Koszty pośrednie projektu EFS+ stanowią następujące koszty administracyjne związane z techniczną obsługą realizacji projektu: </a:t>
            </a:r>
            <a:r>
              <a:rPr lang="pl-PL" sz="1600" dirty="0">
                <a:solidFill>
                  <a:schemeClr val="accent4">
                    <a:lumMod val="75000"/>
                  </a:schemeClr>
                </a:solidFill>
                <a:latin typeface="Open Sans"/>
                <a:ea typeface="Open Sans"/>
                <a:cs typeface="Open Sans"/>
              </a:rPr>
              <a:t> </a:t>
            </a:r>
            <a:endParaRPr lang="pl-PL" sz="1600" i="1" dirty="0">
              <a:solidFill>
                <a:schemeClr val="accent4">
                  <a:lumMod val="75000"/>
                </a:schemeClr>
              </a:solidFill>
            </a:endParaRPr>
          </a:p>
          <a:p>
            <a:pPr marL="685800" lvl="1" indent="-228600" algn="just">
              <a:buFont typeface="Courier New"/>
              <a:buChar char="o"/>
            </a:pPr>
            <a:r>
              <a:rPr lang="pl-PL" sz="1600" dirty="0">
                <a:latin typeface="Open Sans"/>
                <a:ea typeface="Open Sans"/>
                <a:cs typeface="Open Sans"/>
              </a:rPr>
              <a:t>koszty utrzymania powierzchni biurowych (czynsz, najem, opłaty administracyjne) związanych </a:t>
            </a:r>
            <a:br>
              <a:rPr lang="pl-PL" sz="1600" dirty="0">
                <a:latin typeface="Open Sans"/>
                <a:ea typeface="Open Sans"/>
                <a:cs typeface="Open Sans"/>
              </a:rPr>
            </a:br>
            <a:r>
              <a:rPr lang="pl-PL" sz="1600" dirty="0">
                <a:latin typeface="Open Sans"/>
                <a:ea typeface="Open Sans"/>
                <a:cs typeface="Open Sans"/>
              </a:rPr>
              <a:t>z obsługą administracyjną projektu,</a:t>
            </a:r>
            <a:endParaRPr lang="pl-PL" sz="1600" dirty="0"/>
          </a:p>
          <a:p>
            <a:pPr marL="685800" lvl="1" indent="-228600" algn="just">
              <a:buFont typeface="Courier New"/>
              <a:buChar char="o"/>
            </a:pPr>
            <a:r>
              <a:rPr lang="pl-PL" sz="1600" dirty="0">
                <a:latin typeface="Open Sans"/>
                <a:ea typeface="Open Sans"/>
                <a:cs typeface="Open Sans"/>
              </a:rPr>
              <a:t>wydatki związane z otworzeniem lub prowadzeniem wyodrębnionego na rzecz projektu subkonta na rachunku płatniczym lub odrębnego rachunku płatniczego,</a:t>
            </a:r>
            <a:endParaRPr lang="pl-PL" sz="1600" dirty="0"/>
          </a:p>
          <a:p>
            <a:pPr marL="685800" lvl="1" indent="-228600" algn="just">
              <a:buFont typeface="Courier New"/>
              <a:buChar char="o"/>
            </a:pPr>
            <a:r>
              <a:rPr lang="pl-PL" sz="1600" dirty="0">
                <a:latin typeface="Open Sans"/>
                <a:ea typeface="Open Sans"/>
                <a:cs typeface="Open Sans"/>
              </a:rPr>
              <a:t>działania informacyjno-promocyjne projektu (np. zakup materiałów promocyjnych </a:t>
            </a:r>
            <a:br>
              <a:rPr lang="pl-PL" sz="1600" dirty="0">
                <a:latin typeface="Open Sans"/>
                <a:ea typeface="Open Sans"/>
                <a:cs typeface="Open Sans"/>
              </a:rPr>
            </a:br>
            <a:r>
              <a:rPr lang="pl-PL" sz="1600" dirty="0">
                <a:latin typeface="Open Sans"/>
                <a:ea typeface="Open Sans"/>
                <a:cs typeface="Open Sans"/>
              </a:rPr>
              <a:t>i informacyjnych, zakup ogłoszeń prasowych, utworzenie i prowadzenie strony internetowej </a:t>
            </a:r>
            <a:br>
              <a:rPr lang="pl-PL" sz="1600" dirty="0">
                <a:latin typeface="Open Sans"/>
                <a:ea typeface="Open Sans"/>
                <a:cs typeface="Open Sans"/>
              </a:rPr>
            </a:br>
            <a:r>
              <a:rPr lang="pl-PL" sz="1600" dirty="0">
                <a:latin typeface="Open Sans"/>
                <a:ea typeface="Open Sans"/>
                <a:cs typeface="Open Sans"/>
              </a:rPr>
              <a:t>o projekcie, oznakowanie projektu, plakaty, ulotki, itp.), </a:t>
            </a:r>
            <a:endParaRPr lang="pl-PL" sz="1600" dirty="0"/>
          </a:p>
          <a:p>
            <a:pPr marL="685800" lvl="1" indent="-228600" algn="just">
              <a:buFont typeface="Courier New"/>
              <a:buChar char="o"/>
            </a:pPr>
            <a:r>
              <a:rPr lang="pl-PL" sz="1600" dirty="0">
                <a:latin typeface="Open Sans"/>
                <a:ea typeface="Open Sans"/>
                <a:cs typeface="Open Sans"/>
              </a:rPr>
              <a:t>amortyzacja, najem lub zakup aktywów (środków trwałych i wartości niematerialnych </a:t>
            </a:r>
            <a:br>
              <a:rPr lang="pl-PL" sz="1600" dirty="0">
                <a:latin typeface="Open Sans"/>
                <a:ea typeface="Open Sans"/>
                <a:cs typeface="Open Sans"/>
              </a:rPr>
            </a:br>
            <a:r>
              <a:rPr lang="pl-PL" sz="1600" dirty="0">
                <a:latin typeface="Open Sans"/>
                <a:ea typeface="Open Sans"/>
                <a:cs typeface="Open Sans"/>
              </a:rPr>
              <a:t>i prawnych) używanych na potrzeby osób, zaangażowanych do projektu rozliczanych w kosztach pośrednich,</a:t>
            </a:r>
          </a:p>
          <a:p>
            <a:pPr marL="0" indent="0" algn="just">
              <a:lnSpc>
                <a:spcPct val="150000"/>
              </a:lnSpc>
              <a:buNone/>
            </a:pPr>
            <a:endParaRPr lang="pl-PL" sz="1800" i="1" dirty="0">
              <a:solidFill>
                <a:srgbClr val="000000"/>
              </a:solidFill>
            </a:endParaRPr>
          </a:p>
          <a:p>
            <a:pPr marL="0" indent="0" algn="just">
              <a:lnSpc>
                <a:spcPct val="150000"/>
              </a:lnSpc>
              <a:buNone/>
            </a:pPr>
            <a:endParaRPr lang="pl-PL" sz="1800" i="1" dirty="0">
              <a:solidFill>
                <a:srgbClr val="000000"/>
              </a:solidFill>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17149800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7" y="452113"/>
            <a:ext cx="9852025" cy="728477"/>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636" y="1325165"/>
            <a:ext cx="9733714" cy="4406421"/>
          </a:xfrm>
          <a:ln>
            <a:solidFill>
              <a:schemeClr val="bg1"/>
            </a:solidFill>
          </a:ln>
        </p:spPr>
        <p:txBody>
          <a:bodyPr vert="horz" lIns="0" tIns="0" rIns="0" bIns="0" rtlCol="0" anchor="t">
            <a:normAutofit/>
          </a:bodyPr>
          <a:lstStyle/>
          <a:p>
            <a:pPr marL="228600" indent="-228600" algn="just">
              <a:lnSpc>
                <a:spcPct val="150000"/>
              </a:lnSpc>
              <a:buFont typeface="Wingdings"/>
              <a:buChar char="Ø"/>
            </a:pPr>
            <a:r>
              <a:rPr lang="pl-PL" sz="1800" b="1" dirty="0">
                <a:solidFill>
                  <a:schemeClr val="accent4">
                    <a:lumMod val="75000"/>
                  </a:schemeClr>
                </a:solidFill>
                <a:latin typeface="Open Sans"/>
                <a:ea typeface="Open Sans"/>
                <a:cs typeface="Open Sans"/>
              </a:rPr>
              <a:t>Koszty pośrednie projektu EFS+ stanowią następujące koszty administracyjne związane z techniczną obsługą realizacji projektu: </a:t>
            </a:r>
            <a:r>
              <a:rPr lang="pl-PL" sz="1600" dirty="0">
                <a:solidFill>
                  <a:schemeClr val="accent4">
                    <a:lumMod val="75000"/>
                  </a:schemeClr>
                </a:solidFill>
                <a:latin typeface="Open Sans"/>
                <a:ea typeface="Open Sans"/>
                <a:cs typeface="Open Sans"/>
              </a:rPr>
              <a:t> </a:t>
            </a:r>
            <a:endParaRPr lang="pl-PL" sz="1600" i="1" dirty="0">
              <a:solidFill>
                <a:schemeClr val="accent4">
                  <a:lumMod val="75000"/>
                </a:schemeClr>
              </a:solidFill>
            </a:endParaRPr>
          </a:p>
          <a:p>
            <a:pPr lvl="1" algn="just">
              <a:buFont typeface="Courier New"/>
              <a:buChar char="o"/>
            </a:pPr>
            <a:r>
              <a:rPr lang="pl-PL" sz="1600" dirty="0">
                <a:latin typeface="Open Sans"/>
                <a:ea typeface="Open Sans"/>
                <a:cs typeface="Open Sans"/>
              </a:rPr>
              <a:t>opłaty za energię elektryczną, cieplną, gazową i wodę, opłaty przesyłowe, opłaty za sprzątanie, ochronę, opłaty za odprowadzanie ścieków w zakresie związanym z obsługą administracyjną projektu,</a:t>
            </a:r>
          </a:p>
          <a:p>
            <a:pPr lvl="1" algn="just">
              <a:buFont typeface="Courier New"/>
              <a:buChar char="o"/>
            </a:pPr>
            <a:r>
              <a:rPr lang="pl-PL" sz="1600" dirty="0">
                <a:latin typeface="Open Sans"/>
                <a:ea typeface="Open Sans"/>
                <a:cs typeface="Open Sans"/>
              </a:rPr>
              <a:t>koszty usług pocztowych, telefonicznych, internetowych, kurierskich związanych z obsługą administracyjną projektu, </a:t>
            </a:r>
          </a:p>
          <a:p>
            <a:pPr lvl="1" algn="just">
              <a:buFont typeface="Courier New"/>
              <a:buChar char="o"/>
            </a:pPr>
            <a:r>
              <a:rPr lang="pl-PL" sz="1600" dirty="0">
                <a:latin typeface="Open Sans"/>
                <a:ea typeface="Open Sans"/>
                <a:cs typeface="Open Sans"/>
              </a:rPr>
              <a:t>koszty biurowe związane z obsługą administracyjną projektu (np. Zakup materiałów biurowych </a:t>
            </a:r>
            <a:br>
              <a:rPr lang="pl-PL" sz="1600" dirty="0">
                <a:latin typeface="Open Sans"/>
                <a:ea typeface="Open Sans"/>
                <a:cs typeface="Open Sans"/>
              </a:rPr>
            </a:br>
            <a:r>
              <a:rPr lang="pl-PL" sz="1600" dirty="0">
                <a:latin typeface="Open Sans"/>
                <a:ea typeface="Open Sans"/>
                <a:cs typeface="Open Sans"/>
              </a:rPr>
              <a:t>i artykułów piśmienniczych, koszty usług powielania dokumentów),</a:t>
            </a:r>
            <a:endParaRPr lang="pl-PL" dirty="0"/>
          </a:p>
          <a:p>
            <a:pPr lvl="1" algn="just">
              <a:buFont typeface="Courier New"/>
              <a:buChar char="o"/>
            </a:pPr>
            <a:r>
              <a:rPr lang="pl-PL" sz="1600" dirty="0">
                <a:latin typeface="Open Sans"/>
                <a:ea typeface="Open Sans"/>
                <a:cs typeface="Open Sans"/>
              </a:rPr>
              <a:t>koszty zabezpieczenia prawidłowej realizacji umowy,</a:t>
            </a:r>
            <a:endParaRPr lang="pl-PL" sz="1600" dirty="0">
              <a:solidFill>
                <a:srgbClr val="000000"/>
              </a:solidFill>
              <a:latin typeface="Open Sans"/>
              <a:ea typeface="Open Sans"/>
              <a:cs typeface="Open Sans"/>
            </a:endParaRPr>
          </a:p>
          <a:p>
            <a:pPr lvl="1" algn="just">
              <a:buFont typeface="Courier New"/>
              <a:buChar char="o"/>
            </a:pPr>
            <a:r>
              <a:rPr lang="pl-PL" sz="1600" dirty="0">
                <a:latin typeface="Open Sans"/>
                <a:ea typeface="Open Sans"/>
                <a:cs typeface="Open Sans"/>
              </a:rPr>
              <a:t>koszty ubezpieczeń majątkowych</a:t>
            </a:r>
            <a:endParaRPr lang="pl-PL" sz="1600" dirty="0">
              <a:solidFill>
                <a:srgbClr val="000000"/>
              </a:solidFill>
              <a:latin typeface="Open Sans"/>
              <a:ea typeface="Open Sans"/>
              <a:cs typeface="Open Sans"/>
            </a:endParaRPr>
          </a:p>
          <a:p>
            <a:pPr lvl="1" algn="just">
              <a:buFont typeface="Courier New"/>
              <a:buChar char="o"/>
            </a:pPr>
            <a:endParaRPr lang="pl-PL" sz="1600" dirty="0">
              <a:solidFill>
                <a:srgbClr val="000000"/>
              </a:solidFill>
            </a:endParaRPr>
          </a:p>
          <a:p>
            <a:pPr marL="0" indent="0" algn="just">
              <a:lnSpc>
                <a:spcPct val="150000"/>
              </a:lnSpc>
              <a:buNone/>
            </a:pPr>
            <a:endParaRPr lang="pl-PL" sz="1800" i="1" dirty="0">
              <a:solidFill>
                <a:srgbClr val="000000"/>
              </a:solidFill>
            </a:endParaRPr>
          </a:p>
          <a:p>
            <a:pPr marL="0" indent="0" algn="just">
              <a:lnSpc>
                <a:spcPct val="150000"/>
              </a:lnSpc>
              <a:buNone/>
            </a:pPr>
            <a:endParaRPr lang="pl-PL" sz="1800" i="1" dirty="0">
              <a:solidFill>
                <a:srgbClr val="000000"/>
              </a:solidFill>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2079202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45FD4C6-8C45-14AF-3685-09F5EF4640FB}"/>
              </a:ext>
            </a:extLst>
          </p:cNvPr>
          <p:cNvSpPr>
            <a:spLocks noGrp="1"/>
          </p:cNvSpPr>
          <p:nvPr>
            <p:ph type="title"/>
          </p:nvPr>
        </p:nvSpPr>
        <p:spPr>
          <a:xfrm>
            <a:off x="1169854" y="553033"/>
            <a:ext cx="9852728" cy="979757"/>
          </a:xfrm>
        </p:spPr>
        <p:txBody>
          <a:bodyPr>
            <a:normAutofit/>
          </a:bodyPr>
          <a:lstStyle/>
          <a:p>
            <a:pPr algn="ctr"/>
            <a:r>
              <a:rPr lang="pl-PL" sz="2000" dirty="0">
                <a:latin typeface="Open Sans"/>
                <a:ea typeface="Open Sans"/>
                <a:cs typeface="Open Sans"/>
              </a:rPr>
              <a:t>Zasady kwalifikowalności w perspektywie finansowej 2021-2027:</a:t>
            </a:r>
            <a:endParaRPr lang="pl-PL" sz="2000" dirty="0"/>
          </a:p>
        </p:txBody>
      </p:sp>
      <p:sp>
        <p:nvSpPr>
          <p:cNvPr id="3" name="Symbol zastępczy zawartości 2">
            <a:extLst>
              <a:ext uri="{FF2B5EF4-FFF2-40B4-BE49-F238E27FC236}">
                <a16:creationId xmlns:a16="http://schemas.microsoft.com/office/drawing/2014/main" id="{26171A3C-76B5-0CC4-FADF-82C20543B8C3}"/>
              </a:ext>
            </a:extLst>
          </p:cNvPr>
          <p:cNvSpPr>
            <a:spLocks noGrp="1"/>
          </p:cNvSpPr>
          <p:nvPr>
            <p:ph idx="1"/>
          </p:nvPr>
        </p:nvSpPr>
        <p:spPr>
          <a:xfrm>
            <a:off x="941609" y="1479971"/>
            <a:ext cx="10371660" cy="4216257"/>
          </a:xfrm>
        </p:spPr>
        <p:txBody>
          <a:bodyPr/>
          <a:lstStyle/>
          <a:p>
            <a:pPr marL="0" indent="0">
              <a:lnSpc>
                <a:spcPts val="2700"/>
              </a:lnSpc>
              <a:buNone/>
            </a:pPr>
            <a:r>
              <a:rPr lang="pl-PL" sz="2000" dirty="0">
                <a:solidFill>
                  <a:schemeClr val="accent4">
                    <a:lumMod val="75000"/>
                  </a:schemeClr>
                </a:solidFill>
                <a:latin typeface="Open Sans"/>
                <a:ea typeface="Open Sans"/>
                <a:cs typeface="Arial"/>
              </a:rPr>
              <a:t>Wydatkami niekwalifikowalnymi są wydatki wskazane w:</a:t>
            </a:r>
          </a:p>
          <a:p>
            <a:pPr marL="342900" indent="-342900" algn="just">
              <a:lnSpc>
                <a:spcPts val="2700"/>
              </a:lnSpc>
              <a:buFont typeface="Wingdings"/>
              <a:buChar char="Ø"/>
            </a:pPr>
            <a:r>
              <a:rPr lang="pl-PL" sz="2000" dirty="0">
                <a:latin typeface="Open Sans" panose="020B0606030504020204" pitchFamily="34" charset="0"/>
                <a:ea typeface="Open Sans" panose="020B0606030504020204" pitchFamily="34" charset="0"/>
                <a:cs typeface="Open Sans" panose="020B0606030504020204" pitchFamily="34" charset="0"/>
              </a:rPr>
              <a:t>art. 64 rozporządzenia ogólnego, </a:t>
            </a:r>
          </a:p>
          <a:p>
            <a:pPr marL="342900" indent="-342900" algn="just">
              <a:lnSpc>
                <a:spcPts val="2700"/>
              </a:lnSpc>
              <a:buFont typeface="Wingdings"/>
              <a:buChar char="Ø"/>
            </a:pPr>
            <a:r>
              <a:rPr lang="pl-PL" sz="2000" dirty="0">
                <a:latin typeface="Open Sans" panose="020B0606030504020204" pitchFamily="34" charset="0"/>
                <a:ea typeface="Open Sans" panose="020B0606030504020204" pitchFamily="34" charset="0"/>
                <a:cs typeface="Open Sans" panose="020B0606030504020204" pitchFamily="34" charset="0"/>
              </a:rPr>
              <a:t>art. 7 ust. 1 i 5 rozporządzenia EFRR i FS, </a:t>
            </a:r>
          </a:p>
          <a:p>
            <a:pPr marL="342900" indent="-342900" algn="just">
              <a:lnSpc>
                <a:spcPts val="2700"/>
              </a:lnSpc>
              <a:buFont typeface="Wingdings"/>
              <a:buChar char="Ø"/>
            </a:pPr>
            <a:r>
              <a:rPr lang="pl-PL" sz="2000" dirty="0">
                <a:latin typeface="Open Sans" panose="020B0606030504020204" pitchFamily="34" charset="0"/>
                <a:ea typeface="Open Sans" panose="020B0606030504020204" pitchFamily="34" charset="0"/>
                <a:cs typeface="Open Sans" panose="020B0606030504020204" pitchFamily="34" charset="0"/>
              </a:rPr>
              <a:t>art. 16 ust. 1 rozporządzenia EFS+,</a:t>
            </a:r>
          </a:p>
          <a:p>
            <a:pPr marL="342900" indent="-342900" algn="just">
              <a:lnSpc>
                <a:spcPts val="2700"/>
              </a:lnSpc>
              <a:buFont typeface="Wingdings"/>
              <a:buChar char="Ø"/>
            </a:pPr>
            <a:r>
              <a:rPr lang="pl-PL" sz="2000" dirty="0">
                <a:latin typeface="Open Sans" panose="020B0606030504020204" pitchFamily="34" charset="0"/>
                <a:ea typeface="Open Sans" panose="020B0606030504020204" pitchFamily="34" charset="0"/>
                <a:cs typeface="Open Sans" panose="020B0606030504020204" pitchFamily="34" charset="0"/>
              </a:rPr>
              <a:t>art. 9 rozporządzenia FST .</a:t>
            </a:r>
          </a:p>
          <a:p>
            <a:pPr marL="342900" indent="-342900" algn="just">
              <a:lnSpc>
                <a:spcPts val="2700"/>
              </a:lnSpc>
              <a:buFont typeface="Wingdings"/>
              <a:buChar char="Ø"/>
            </a:pPr>
            <a:endParaRPr lang="pl-PL" sz="1800" dirty="0">
              <a:latin typeface="Open Sans" panose="020B0606030504020204" pitchFamily="34" charset="0"/>
              <a:ea typeface="Open Sans" panose="020B0606030504020204" pitchFamily="34" charset="0"/>
              <a:cs typeface="Open Sans" panose="020B0606030504020204" pitchFamily="34" charset="0"/>
            </a:endParaRPr>
          </a:p>
          <a:p>
            <a:pPr marL="0" indent="0" algn="just">
              <a:lnSpc>
                <a:spcPts val="2700"/>
              </a:lnSpc>
              <a:buNone/>
            </a:pPr>
            <a:r>
              <a:rPr lang="pl-PL"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Właściwa instytucja może określić w programie, SZOP lub regulaminie wyboru projektów inne wydatki niekwalifikowalne, o ile wyłączenie to nie stoi w sprzeczności z Wytycznymi.</a:t>
            </a:r>
            <a:endParaRPr lang="pl-PL" sz="18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pl-PL" dirty="0"/>
          </a:p>
        </p:txBody>
      </p:sp>
      <p:sp>
        <p:nvSpPr>
          <p:cNvPr id="4" name="Symbol zastępczy numeru slajdu 3">
            <a:extLst>
              <a:ext uri="{FF2B5EF4-FFF2-40B4-BE49-F238E27FC236}">
                <a16:creationId xmlns:a16="http://schemas.microsoft.com/office/drawing/2014/main" id="{E9F8D04E-1CE1-048A-FE12-8FE6801B39DC}"/>
              </a:ext>
            </a:extLst>
          </p:cNvPr>
          <p:cNvSpPr>
            <a:spLocks noGrp="1"/>
          </p:cNvSpPr>
          <p:nvPr>
            <p:ph type="sldNum" sz="quarter" idx="10"/>
          </p:nvPr>
        </p:nvSpPr>
        <p:spPr/>
        <p:txBody>
          <a:bodyPr/>
          <a:lstStyle/>
          <a:p>
            <a:fld id="{EB4015AA-59F6-416B-87A6-8E3D940284E2}" type="slidenum">
              <a:rPr lang="pl-PL" smtClean="0"/>
              <a:pPr/>
              <a:t>8</a:t>
            </a:fld>
            <a:endParaRPr lang="pl-PL" dirty="0"/>
          </a:p>
        </p:txBody>
      </p:sp>
      <p:pic>
        <p:nvPicPr>
          <p:cNvPr id="5" name="Obraz 4">
            <a:extLst>
              <a:ext uri="{FF2B5EF4-FFF2-40B4-BE49-F238E27FC236}">
                <a16:creationId xmlns:a16="http://schemas.microsoft.com/office/drawing/2014/main" id="{F75DC6ED-330D-CB42-256D-0BF0CD47577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6197154"/>
            <a:ext cx="5465075" cy="359665"/>
          </a:xfrm>
          <a:prstGeom prst="rect">
            <a:avLst/>
          </a:prstGeom>
        </p:spPr>
      </p:pic>
    </p:spTree>
    <p:extLst>
      <p:ext uri="{BB962C8B-B14F-4D97-AF65-F5344CB8AC3E}">
        <p14:creationId xmlns:p14="http://schemas.microsoft.com/office/powerpoint/2010/main" val="177929407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7" y="452113"/>
            <a:ext cx="9852025" cy="728477"/>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636" y="1325165"/>
            <a:ext cx="9733714" cy="4406421"/>
          </a:xfrm>
          <a:ln>
            <a:solidFill>
              <a:schemeClr val="bg1"/>
            </a:solidFill>
          </a:ln>
        </p:spPr>
        <p:txBody>
          <a:bodyPr vert="horz" lIns="0" tIns="0" rIns="0" bIns="0" rtlCol="0" anchor="t">
            <a:normAutofit/>
          </a:bodyPr>
          <a:lstStyle/>
          <a:p>
            <a:pPr marL="228600" indent="-228600" algn="just">
              <a:lnSpc>
                <a:spcPct val="150000"/>
              </a:lnSpc>
              <a:buFont typeface="Wingdings"/>
              <a:buChar char="Ø"/>
            </a:pPr>
            <a:r>
              <a:rPr lang="pl-PL" sz="1800" b="1" dirty="0">
                <a:solidFill>
                  <a:schemeClr val="accent4">
                    <a:lumMod val="75000"/>
                  </a:schemeClr>
                </a:solidFill>
                <a:latin typeface="Open Sans"/>
                <a:ea typeface="Open Sans"/>
                <a:cs typeface="Open Sans"/>
              </a:rPr>
              <a:t>Koszty pośrednie projektu EFS+ rozlicza się za pomocą następujących stawek ryczałtowych: </a:t>
            </a:r>
            <a:endParaRPr lang="pl-PL" sz="1600" i="1" dirty="0">
              <a:solidFill>
                <a:schemeClr val="accent4">
                  <a:lumMod val="75000"/>
                </a:schemeClr>
              </a:solidFill>
            </a:endParaRPr>
          </a:p>
          <a:p>
            <a:pPr marL="685800" lvl="1" indent="-228600" algn="just">
              <a:lnSpc>
                <a:spcPct val="150000"/>
              </a:lnSpc>
              <a:buFont typeface="Courier New"/>
              <a:buChar char="o"/>
            </a:pPr>
            <a:r>
              <a:rPr lang="pl-PL" sz="1800" dirty="0">
                <a:latin typeface="Open Sans"/>
                <a:ea typeface="Open Sans"/>
                <a:cs typeface="Open Sans"/>
              </a:rPr>
              <a:t>25% kosztów bezpośrednich – w przypadku projektów o wartości kosztów bezpośrednich do 830 tys. PLN włącznie,</a:t>
            </a:r>
            <a:endParaRPr lang="pl-PL" dirty="0">
              <a:latin typeface="Open Sans"/>
              <a:ea typeface="Open Sans"/>
              <a:cs typeface="Open Sans"/>
            </a:endParaRPr>
          </a:p>
          <a:p>
            <a:pPr marL="685800" lvl="1" indent="-228600" algn="just">
              <a:lnSpc>
                <a:spcPct val="150000"/>
              </a:lnSpc>
              <a:buFont typeface="Courier New"/>
              <a:buChar char="o"/>
            </a:pPr>
            <a:r>
              <a:rPr lang="pl-PL" sz="1800" dirty="0">
                <a:latin typeface="Open Sans"/>
                <a:ea typeface="Open Sans"/>
                <a:cs typeface="Open Sans"/>
              </a:rPr>
              <a:t>20% kosztów bezpośrednich – w przypadku projektów o wartości kosztów bezpośrednich powyżej 830 tys. PLN do 1 740 tys. PLN włącznie,</a:t>
            </a:r>
            <a:endParaRPr lang="pl-PL" sz="1600" dirty="0">
              <a:latin typeface="Open Sans"/>
              <a:ea typeface="Open Sans"/>
              <a:cs typeface="Open Sans"/>
            </a:endParaRPr>
          </a:p>
          <a:p>
            <a:pPr marL="685800" lvl="1" indent="-228600" algn="just">
              <a:lnSpc>
                <a:spcPct val="150000"/>
              </a:lnSpc>
              <a:buFont typeface="Courier New"/>
              <a:buChar char="o"/>
            </a:pPr>
            <a:r>
              <a:rPr lang="pl-PL" sz="1800" dirty="0">
                <a:latin typeface="Open Sans"/>
                <a:ea typeface="Open Sans"/>
                <a:cs typeface="Open Sans"/>
              </a:rPr>
              <a:t>15% kosztów bezpośrednich – w przypadku projektów o wartości kosztów bezpośrednich powyżej 1 740 tys. PLN do 4 550 tys. PLN włącznie,</a:t>
            </a:r>
            <a:endParaRPr lang="pl-PL" sz="1600" dirty="0">
              <a:latin typeface="Open Sans"/>
              <a:ea typeface="Open Sans"/>
              <a:cs typeface="Open Sans"/>
            </a:endParaRPr>
          </a:p>
          <a:p>
            <a:pPr marL="685800" lvl="1" indent="-228600" algn="just">
              <a:lnSpc>
                <a:spcPct val="150000"/>
              </a:lnSpc>
              <a:buFont typeface="Courier New"/>
              <a:buChar char="o"/>
            </a:pPr>
            <a:r>
              <a:rPr lang="pl-PL" sz="1800" dirty="0">
                <a:latin typeface="Open Sans"/>
                <a:ea typeface="Open Sans"/>
                <a:cs typeface="Open Sans"/>
              </a:rPr>
              <a:t>10% kosztów bezpośrednich – w przypadku projektów o wartości kosztów bezpośrednich przekraczającej 4 550 tys. PLN,</a:t>
            </a:r>
            <a:endParaRPr lang="pl-PL" sz="1600" dirty="0">
              <a:latin typeface="Open Sans"/>
              <a:ea typeface="Open Sans"/>
              <a:cs typeface="Open Sans"/>
            </a:endParaRPr>
          </a:p>
          <a:p>
            <a:pPr marL="0" indent="0" algn="just">
              <a:lnSpc>
                <a:spcPct val="150000"/>
              </a:lnSpc>
              <a:buNone/>
            </a:pPr>
            <a:endParaRPr lang="pl-PL" sz="1600" i="1" dirty="0">
              <a:solidFill>
                <a:schemeClr val="accent4">
                  <a:lumMod val="75000"/>
                </a:schemeClr>
              </a:solidFill>
            </a:endParaRPr>
          </a:p>
          <a:p>
            <a:pPr marL="228600" indent="-228600" algn="just">
              <a:buFont typeface="Wingdings"/>
              <a:buChar char="Ø"/>
            </a:pPr>
            <a:endParaRPr lang="pl-PL" sz="1600" dirty="0">
              <a:solidFill>
                <a:srgbClr val="000000"/>
              </a:solidFill>
              <a:latin typeface="Open Sans"/>
              <a:ea typeface="Open Sans"/>
              <a:cs typeface="Open Sans"/>
            </a:endParaRPr>
          </a:p>
          <a:p>
            <a:pPr marL="228600" indent="-228600" algn="just">
              <a:buFont typeface="Wingdings"/>
              <a:buChar char="Ø"/>
            </a:pPr>
            <a:endParaRPr lang="pl-PL" sz="1600" dirty="0">
              <a:solidFill>
                <a:srgbClr val="000000"/>
              </a:solidFill>
            </a:endParaRPr>
          </a:p>
          <a:p>
            <a:pPr marL="0" indent="0" algn="just">
              <a:lnSpc>
                <a:spcPct val="150000"/>
              </a:lnSpc>
              <a:buNone/>
            </a:pPr>
            <a:endParaRPr lang="pl-PL" sz="1800" i="1" dirty="0">
              <a:solidFill>
                <a:srgbClr val="000000"/>
              </a:solidFill>
            </a:endParaRPr>
          </a:p>
          <a:p>
            <a:pPr marL="0" indent="0" algn="just">
              <a:lnSpc>
                <a:spcPct val="150000"/>
              </a:lnSpc>
              <a:buNone/>
            </a:pPr>
            <a:endParaRPr lang="pl-PL" sz="1800" i="1" dirty="0">
              <a:solidFill>
                <a:srgbClr val="000000"/>
              </a:solidFill>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273129764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7" y="452113"/>
            <a:ext cx="9852025" cy="728477"/>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636" y="1531354"/>
            <a:ext cx="9733714" cy="4200232"/>
          </a:xfrm>
          <a:ln>
            <a:solidFill>
              <a:schemeClr val="bg1"/>
            </a:solidFill>
          </a:ln>
        </p:spPr>
        <p:txBody>
          <a:bodyPr vert="horz" lIns="0" tIns="0" rIns="0" bIns="0" rtlCol="0" anchor="t">
            <a:normAutofit/>
          </a:bodyPr>
          <a:lstStyle/>
          <a:p>
            <a:pPr marL="228600" indent="-228600" algn="just">
              <a:lnSpc>
                <a:spcPct val="150000"/>
              </a:lnSpc>
              <a:buFont typeface="Wingdings"/>
              <a:buChar char="Ø"/>
            </a:pPr>
            <a:r>
              <a:rPr lang="pl-PL" sz="1800" b="1" dirty="0">
                <a:solidFill>
                  <a:schemeClr val="accent4">
                    <a:lumMod val="75000"/>
                  </a:schemeClr>
                </a:solidFill>
                <a:latin typeface="Open Sans"/>
                <a:ea typeface="Open Sans"/>
                <a:cs typeface="Open Sans"/>
              </a:rPr>
              <a:t>Niedopuszczalna jest sytuacja, w której koszty pośrednie zostaną rozliczone </a:t>
            </a:r>
            <a:br>
              <a:rPr lang="pl-PL" sz="1800" b="1" dirty="0">
                <a:solidFill>
                  <a:schemeClr val="accent4">
                    <a:lumMod val="75000"/>
                  </a:schemeClr>
                </a:solidFill>
                <a:latin typeface="Open Sans"/>
                <a:ea typeface="Open Sans"/>
                <a:cs typeface="Open Sans"/>
              </a:rPr>
            </a:br>
            <a:r>
              <a:rPr lang="pl-PL" sz="1800" b="1" dirty="0">
                <a:solidFill>
                  <a:schemeClr val="accent4">
                    <a:lumMod val="75000"/>
                  </a:schemeClr>
                </a:solidFill>
                <a:latin typeface="Open Sans"/>
                <a:ea typeface="Open Sans"/>
                <a:cs typeface="Open Sans"/>
              </a:rPr>
              <a:t>w ramach kosztów bezpośrednich</a:t>
            </a:r>
            <a:endParaRPr lang="pl-PL" sz="1600" i="1" dirty="0">
              <a:solidFill>
                <a:schemeClr val="accent4">
                  <a:lumMod val="75000"/>
                </a:schemeClr>
              </a:solidFill>
            </a:endParaRPr>
          </a:p>
          <a:p>
            <a:pPr marL="685800" lvl="1" indent="-228600" algn="just">
              <a:lnSpc>
                <a:spcPct val="150000"/>
              </a:lnSpc>
              <a:buFont typeface="Courier New"/>
              <a:buChar char="o"/>
            </a:pPr>
            <a:r>
              <a:rPr lang="pl-PL" sz="1800" dirty="0">
                <a:solidFill>
                  <a:srgbClr val="000000"/>
                </a:solidFill>
                <a:latin typeface="Open Sans"/>
                <a:ea typeface="Open Sans"/>
                <a:cs typeface="Open Sans"/>
              </a:rPr>
              <a:t>Na etapie wyboru projektu</a:t>
            </a:r>
            <a:r>
              <a:rPr lang="pl-PL" sz="1800" dirty="0">
                <a:latin typeface="Open Sans"/>
                <a:ea typeface="Open Sans"/>
                <a:cs typeface="Open Sans"/>
              </a:rPr>
              <a:t> właściwa instytucja dokonująca oceny kwalifikowalności weryfikuje, czy w ramach zadań obejmujących koszty bezpośrednie nie zostały wykazane koszty, które stanowią koszty pośrednie.   </a:t>
            </a:r>
            <a:endParaRPr lang="pl-PL" sz="1600" dirty="0">
              <a:latin typeface="Open Sans"/>
              <a:ea typeface="Open Sans"/>
              <a:cs typeface="Open Sans"/>
            </a:endParaRPr>
          </a:p>
          <a:p>
            <a:pPr marL="685800" lvl="1" indent="-228600" algn="just">
              <a:lnSpc>
                <a:spcPct val="150000"/>
              </a:lnSpc>
              <a:buFont typeface="Courier New"/>
              <a:buChar char="o"/>
            </a:pPr>
            <a:r>
              <a:rPr lang="pl-PL" sz="1800" dirty="0">
                <a:latin typeface="Open Sans"/>
                <a:ea typeface="Open Sans"/>
                <a:cs typeface="Open Sans"/>
              </a:rPr>
              <a:t>Dodatkowo, na etapie realizacji projektu właściwa instytucja zatwierdzająca wniosek beneficjent o płatność weryfikuje, czy w zestawieniu poniesionych kosztów bezpośrednich nie zostały wykazane koszty pośrednie. </a:t>
            </a:r>
            <a:endParaRPr lang="pl-PL" sz="1600" dirty="0">
              <a:latin typeface="Open Sans"/>
              <a:ea typeface="Open Sans"/>
              <a:cs typeface="Open Sans"/>
            </a:endParaRPr>
          </a:p>
          <a:p>
            <a:pPr marL="685800" lvl="1" indent="-228600" algn="just">
              <a:buFont typeface="Courier New"/>
              <a:buChar char="o"/>
            </a:pPr>
            <a:r>
              <a:rPr lang="pl-PL" sz="1800" dirty="0">
                <a:latin typeface="Open Sans"/>
                <a:ea typeface="Open Sans"/>
                <a:cs typeface="Open Sans"/>
              </a:rPr>
              <a:t>Koszty pośrednie rozliczone w ramach kosztów bezpośrednich są niekwalifikowalne</a:t>
            </a:r>
            <a:endParaRPr lang="pl-PL" sz="1600" dirty="0">
              <a:latin typeface="Open Sans"/>
              <a:ea typeface="Open Sans"/>
              <a:cs typeface="Open Sans"/>
            </a:endParaRPr>
          </a:p>
          <a:p>
            <a:pPr marL="685800" lvl="1" indent="-228600" algn="just">
              <a:buFont typeface="Courier New"/>
              <a:buChar char="o"/>
            </a:pPr>
            <a:r>
              <a:rPr lang="pl-PL" sz="1800" dirty="0">
                <a:latin typeface="Open Sans"/>
                <a:ea typeface="Open Sans"/>
                <a:cs typeface="Open Sans"/>
              </a:rPr>
              <a:t>W ramach kosztów pośrednich nie są wykazywane wydatki objęte </a:t>
            </a:r>
            <a:r>
              <a:rPr lang="pl-PL" sz="1800" dirty="0" err="1">
                <a:latin typeface="Open Sans"/>
                <a:ea typeface="Open Sans"/>
                <a:cs typeface="Open Sans"/>
              </a:rPr>
              <a:t>crossfinancingiem</a:t>
            </a:r>
            <a:r>
              <a:rPr lang="pl-PL" sz="1800" dirty="0">
                <a:latin typeface="Open Sans"/>
                <a:ea typeface="Open Sans"/>
                <a:cs typeface="Open Sans"/>
              </a:rPr>
              <a:t>. </a:t>
            </a:r>
            <a:endParaRPr lang="pl-PL" sz="1600" dirty="0">
              <a:latin typeface="Open Sans"/>
              <a:ea typeface="Open Sans"/>
              <a:cs typeface="Open Sans"/>
            </a:endParaRPr>
          </a:p>
          <a:p>
            <a:pPr marL="0" indent="0" algn="just">
              <a:buNone/>
            </a:pPr>
            <a:endParaRPr lang="pl-PL" sz="1800" dirty="0">
              <a:solidFill>
                <a:srgbClr val="000000"/>
              </a:solidFill>
            </a:endParaRPr>
          </a:p>
          <a:p>
            <a:pPr marL="0" indent="0" algn="just">
              <a:buNone/>
            </a:pPr>
            <a:endParaRPr lang="pl-PL" sz="1800" dirty="0">
              <a:solidFill>
                <a:srgbClr val="000000"/>
              </a:solidFill>
            </a:endParaRPr>
          </a:p>
          <a:p>
            <a:pPr marL="228600" indent="-228600" algn="just">
              <a:buFont typeface="Wingdings"/>
              <a:buChar char="Ø"/>
            </a:pPr>
            <a:endParaRPr lang="pl-PL" sz="1600" dirty="0">
              <a:solidFill>
                <a:srgbClr val="000000"/>
              </a:solidFill>
            </a:endParaRPr>
          </a:p>
          <a:p>
            <a:pPr marL="228600" indent="-228600" algn="just">
              <a:buFont typeface="Wingdings"/>
              <a:buChar char="Ø"/>
            </a:pPr>
            <a:endParaRPr lang="pl-PL" sz="1600" dirty="0">
              <a:solidFill>
                <a:srgbClr val="000000"/>
              </a:solidFill>
            </a:endParaRPr>
          </a:p>
          <a:p>
            <a:pPr marL="0" indent="0" algn="just">
              <a:lnSpc>
                <a:spcPct val="150000"/>
              </a:lnSpc>
              <a:buNone/>
            </a:pPr>
            <a:endParaRPr lang="pl-PL" sz="1800" i="1" dirty="0">
              <a:solidFill>
                <a:srgbClr val="000000"/>
              </a:solidFill>
            </a:endParaRPr>
          </a:p>
          <a:p>
            <a:pPr marL="0" indent="0" algn="just">
              <a:lnSpc>
                <a:spcPct val="150000"/>
              </a:lnSpc>
              <a:buNone/>
            </a:pPr>
            <a:endParaRPr lang="pl-PL" sz="1800" i="1" dirty="0">
              <a:solidFill>
                <a:srgbClr val="000000"/>
              </a:solidFill>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17458583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7" y="452113"/>
            <a:ext cx="9852025" cy="728477"/>
          </a:xfrm>
        </p:spPr>
        <p:txBody>
          <a:bodyPr>
            <a:noAutofit/>
          </a:bodyPr>
          <a:lstStyle/>
          <a:p>
            <a:pPr algn="ctr">
              <a:lnSpc>
                <a:spcPct val="100000"/>
              </a:lnSpc>
            </a:pPr>
            <a:r>
              <a:rPr lang="pl-PL" sz="2000" dirty="0">
                <a:latin typeface="Open Sans"/>
                <a:ea typeface="Open Sans"/>
                <a:cs typeface="Open Sans"/>
              </a:rPr>
              <a:t>Zasady kwalifikowalności w perspektywie finansowej 2021-2027</a:t>
            </a: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636" y="1293779"/>
            <a:ext cx="9733714" cy="4437807"/>
          </a:xfrm>
          <a:ln>
            <a:solidFill>
              <a:schemeClr val="bg1"/>
            </a:solidFill>
          </a:ln>
        </p:spPr>
        <p:txBody>
          <a:bodyPr vert="horz" lIns="0" tIns="0" rIns="0" bIns="0" rtlCol="0" anchor="t">
            <a:normAutofit fontScale="70000" lnSpcReduction="20000"/>
          </a:bodyPr>
          <a:lstStyle/>
          <a:p>
            <a:pPr marL="228600" indent="-228600" algn="just">
              <a:lnSpc>
                <a:spcPct val="150000"/>
              </a:lnSpc>
              <a:buFont typeface="Wingdings"/>
              <a:buChar char="Ø"/>
            </a:pPr>
            <a:r>
              <a:rPr lang="pl-PL" sz="2300" b="1" u="sng" dirty="0">
                <a:solidFill>
                  <a:schemeClr val="accent4">
                    <a:lumMod val="75000"/>
                  </a:schemeClr>
                </a:solidFill>
                <a:latin typeface="Open Sans"/>
                <a:ea typeface="Open Sans"/>
                <a:cs typeface="Open Sans"/>
              </a:rPr>
              <a:t>Niedopuszczalna jest sytuacja, w której koszty pośrednie zostaną rozliczone w ramach kosztów bezpośrednich</a:t>
            </a:r>
            <a:endParaRPr lang="pl-PL" sz="2300" i="1" u="sng" dirty="0">
              <a:solidFill>
                <a:schemeClr val="accent4">
                  <a:lumMod val="75000"/>
                </a:schemeClr>
              </a:solidFill>
            </a:endParaRPr>
          </a:p>
          <a:p>
            <a:pPr marL="685800" lvl="1" indent="-228600" algn="just">
              <a:buFont typeface="Courier New"/>
              <a:buChar char="o"/>
            </a:pPr>
            <a:r>
              <a:rPr lang="pl-PL" sz="1800" dirty="0">
                <a:latin typeface="Open Sans"/>
                <a:ea typeface="Open Sans"/>
                <a:cs typeface="Open Sans"/>
              </a:rPr>
              <a:t>W ramach kosztów pośrednich rozliczanych za pomocą stawki ryczałtowej wkład własny uznaje się za wkład pieniężny.</a:t>
            </a:r>
          </a:p>
          <a:p>
            <a:pPr marL="685800" lvl="1" indent="-228600" algn="just">
              <a:buFont typeface="Courier New"/>
              <a:buChar char="o"/>
            </a:pPr>
            <a:r>
              <a:rPr lang="pl-PL" sz="1800" dirty="0">
                <a:latin typeface="Open Sans"/>
                <a:ea typeface="Open Sans"/>
                <a:cs typeface="Open Sans"/>
              </a:rPr>
              <a:t>Podstawa wyliczenia kosztów pośrednich rozliczanych stawka ryczałtową ulega pomniejszeniu (poprzez pomniejszenie kwoty kosztów bezpośrednich) o kwotę stawek jednostkowych i kwot ryczałtowych, jeśli uwzględniają koszty pośrednie.</a:t>
            </a:r>
          </a:p>
          <a:p>
            <a:pPr marL="685800" lvl="1" indent="-228600" algn="just">
              <a:buFont typeface="Courier New"/>
              <a:buChar char="o"/>
            </a:pPr>
            <a:r>
              <a:rPr lang="pl-PL" sz="1800" dirty="0">
                <a:latin typeface="Open Sans"/>
                <a:ea typeface="Open Sans"/>
                <a:cs typeface="Open Sans"/>
              </a:rPr>
              <a:t>Do personelu projektu, którego koszt zaangażowania rozliczny jest w ramach kosztów pośrednich projektu, nie stosuje się wytycznych dotyczących kwalifikowalności personelu projektu w wyjątkiem wymogu, aby osoba upoważniona do dysponowania środkami stanowiącymi dofinansowanie projektu oraz podejmowania wiążących decyzji finansowych w imieniu beneficjenta nie może być osobą prawomocnie skazaną </a:t>
            </a:r>
            <a:r>
              <a:rPr lang="pl-PL" sz="1800" dirty="0">
                <a:solidFill>
                  <a:schemeClr val="accent4">
                    <a:lumMod val="75000"/>
                  </a:schemeClr>
                </a:solidFill>
                <a:latin typeface="Open Sans"/>
                <a:ea typeface="Open Sans"/>
                <a:cs typeface="Open Sans"/>
              </a:rPr>
              <a:t>(nowy zapis)</a:t>
            </a:r>
            <a:r>
              <a:rPr lang="pl-PL" sz="1800" dirty="0">
                <a:latin typeface="Open Sans"/>
                <a:ea typeface="Open Sans"/>
                <a:cs typeface="Open Sans"/>
              </a:rPr>
              <a:t>  .</a:t>
            </a:r>
          </a:p>
          <a:p>
            <a:pPr marL="685800" lvl="1" indent="-228600" algn="just">
              <a:buFont typeface="Courier New"/>
              <a:buChar char="o"/>
            </a:pPr>
            <a:r>
              <a:rPr lang="pl-PL" sz="1800" dirty="0">
                <a:latin typeface="Open Sans"/>
                <a:ea typeface="Open Sans"/>
                <a:cs typeface="Open Sans"/>
              </a:rPr>
              <a:t>Właściwa instytucja będąca stroną umowy może obniżyć stawkę ryczałtową kosztów pośrednich w przypadku rażącego naruszenia przez beneficjenta postanowień umowy o dofinansowanie w zakresie zarządzania projektami EFS +</a:t>
            </a:r>
            <a:endParaRPr lang="pl-PL" dirty="0"/>
          </a:p>
          <a:p>
            <a:pPr marL="685800" lvl="1" indent="-228600" algn="just">
              <a:buFont typeface="Courier New"/>
              <a:buChar char="o"/>
            </a:pPr>
            <a:endParaRPr lang="pl-PL" sz="1600" dirty="0">
              <a:solidFill>
                <a:srgbClr val="000000"/>
              </a:solidFill>
            </a:endParaRPr>
          </a:p>
          <a:p>
            <a:pPr marL="228600" indent="-228600" algn="just">
              <a:buFont typeface="Wingdings"/>
              <a:buChar char="Ø"/>
            </a:pPr>
            <a:endParaRPr lang="pl-PL" sz="1600" dirty="0">
              <a:solidFill>
                <a:srgbClr val="000000"/>
              </a:solidFill>
            </a:endParaRPr>
          </a:p>
          <a:p>
            <a:pPr marL="0" indent="0" algn="just">
              <a:lnSpc>
                <a:spcPct val="150000"/>
              </a:lnSpc>
              <a:buNone/>
            </a:pPr>
            <a:endParaRPr lang="pl-PL" sz="1800" i="1" dirty="0">
              <a:solidFill>
                <a:srgbClr val="000000"/>
              </a:solidFill>
            </a:endParaRPr>
          </a:p>
          <a:p>
            <a:pPr marL="0" indent="0" algn="just">
              <a:lnSpc>
                <a:spcPct val="150000"/>
              </a:lnSpc>
              <a:buNone/>
            </a:pPr>
            <a:endParaRPr lang="pl-PL" sz="1800" i="1" dirty="0">
              <a:solidFill>
                <a:srgbClr val="000000"/>
              </a:solidFill>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31505286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9D1E9A1-8357-6293-E367-DAD5B5FDE31E}"/>
              </a:ext>
              <a:ext uri="{C183D7F6-B498-43B3-948B-1728B52AA6E4}">
                <adec:decorative xmlns:adec="http://schemas.microsoft.com/office/drawing/2017/decorative" val="1"/>
              </a:ext>
            </a:extLst>
          </p:cNvPr>
          <p:cNvSpPr>
            <a:spLocks noGrp="1"/>
          </p:cNvSpPr>
          <p:nvPr>
            <p:ph type="ctrTitle"/>
          </p:nvPr>
        </p:nvSpPr>
        <p:spPr>
          <a:xfrm>
            <a:off x="1537855" y="-1468437"/>
            <a:ext cx="8728364" cy="1177492"/>
          </a:xfrm>
        </p:spPr>
        <p:txBody>
          <a:bodyPr>
            <a:normAutofit/>
          </a:bodyPr>
          <a:lstStyle/>
          <a:p>
            <a:r>
              <a:rPr lang="pl-PL" sz="1800" dirty="0"/>
              <a:t>Kryteria</a:t>
            </a:r>
            <a:r>
              <a:rPr lang="pl-PL" sz="1800" baseline="0" dirty="0"/>
              <a:t> wyboru projektów dla Działania 10.3, 10.6</a:t>
            </a:r>
            <a:endParaRPr lang="pl-PL" sz="1800" dirty="0"/>
          </a:p>
        </p:txBody>
      </p:sp>
      <p:pic>
        <p:nvPicPr>
          <p:cNvPr id="22" name="Obraz 21">
            <a:extLst>
              <a:ext uri="{FF2B5EF4-FFF2-40B4-BE49-F238E27FC236}">
                <a16:creationId xmlns:a16="http://schemas.microsoft.com/office/drawing/2014/main" id="{44CF8B1A-47E1-5D3B-8025-7B056477D13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4573" cy="6858000"/>
          </a:xfrm>
          <a:prstGeom prst="rect">
            <a:avLst/>
          </a:prstGeom>
        </p:spPr>
      </p:pic>
      <p:sp>
        <p:nvSpPr>
          <p:cNvPr id="13" name="pole tekstowe 12">
            <a:extLst>
              <a:ext uri="{FF2B5EF4-FFF2-40B4-BE49-F238E27FC236}">
                <a16:creationId xmlns:a16="http://schemas.microsoft.com/office/drawing/2014/main" id="{E42790BC-FC6D-E939-27BE-64C73D482FE0}"/>
              </a:ext>
            </a:extLst>
          </p:cNvPr>
          <p:cNvSpPr txBox="1"/>
          <p:nvPr/>
        </p:nvSpPr>
        <p:spPr>
          <a:xfrm>
            <a:off x="1393372" y="2592354"/>
            <a:ext cx="8229600" cy="461665"/>
          </a:xfrm>
          <a:prstGeom prst="rect">
            <a:avLst/>
          </a:prstGeom>
          <a:noFill/>
        </p:spPr>
        <p:txBody>
          <a:bodyPr wrap="square" lIns="91440" tIns="45720" rIns="91440" bIns="45720" anchor="t">
            <a:spAutoFit/>
          </a:bodyPr>
          <a:lstStyle/>
          <a:p>
            <a:pPr algn="ctr">
              <a:defRPr/>
            </a:pPr>
            <a:r>
              <a:rPr lang="pl-PL" sz="2400" b="1">
                <a:solidFill>
                  <a:srgbClr val="002060"/>
                </a:solidFill>
                <a:latin typeface="Open Sans"/>
                <a:ea typeface="Open Sans"/>
                <a:cs typeface="Open Sans"/>
              </a:rPr>
              <a:t>Pytania i dyskusja</a:t>
            </a:r>
            <a:endParaRPr kumimoji="0" lang="pl-PL" sz="24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7579651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5B61B3D2-7076-968B-215C-15C94B9ECD7A}"/>
              </a:ext>
            </a:extLst>
          </p:cNvPr>
          <p:cNvSpPr>
            <a:spLocks noGrp="1"/>
          </p:cNvSpPr>
          <p:nvPr>
            <p:ph type="ctrTitle"/>
          </p:nvPr>
        </p:nvSpPr>
        <p:spPr>
          <a:xfrm>
            <a:off x="1911926" y="-2387600"/>
            <a:ext cx="8756073" cy="1099127"/>
          </a:xfrm>
        </p:spPr>
        <p:txBody>
          <a:bodyPr vert="horz" lIns="91440" tIns="45720" rIns="91440" bIns="45720" rtlCol="0" anchor="b">
            <a:normAutofit/>
          </a:bodyPr>
          <a:lstStyle/>
          <a:p>
            <a:r>
              <a:rPr lang="pl-PL" sz="2400" dirty="0"/>
              <a:t>Dziękuję za uwagę</a:t>
            </a:r>
          </a:p>
        </p:txBody>
      </p:sp>
      <p:sp>
        <p:nvSpPr>
          <p:cNvPr id="6" name="pole tekstowe 5">
            <a:extLst>
              <a:ext uri="{FF2B5EF4-FFF2-40B4-BE49-F238E27FC236}">
                <a16:creationId xmlns:a16="http://schemas.microsoft.com/office/drawing/2014/main" id="{44C57BAA-8E55-0569-4860-AB7E0A69E3E9}"/>
              </a:ext>
            </a:extLst>
          </p:cNvPr>
          <p:cNvSpPr txBox="1"/>
          <p:nvPr/>
        </p:nvSpPr>
        <p:spPr>
          <a:xfrm>
            <a:off x="315465" y="4117099"/>
            <a:ext cx="4581427" cy="646331"/>
          </a:xfrm>
          <a:prstGeom prst="rect">
            <a:avLst/>
          </a:prstGeom>
          <a:noFill/>
        </p:spPr>
        <p:txBody>
          <a:bodyPr wrap="square" rtlCol="0">
            <a:spAutoFit/>
          </a:bodyPr>
          <a:lstStyle/>
          <a:p>
            <a:r>
              <a:rPr lang="pl-PL" sz="36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Dziękuję za uwagę.</a:t>
            </a:r>
          </a:p>
        </p:txBody>
      </p:sp>
      <p:sp>
        <p:nvSpPr>
          <p:cNvPr id="4" name="pole tekstowe 3">
            <a:extLst>
              <a:ext uri="{FF2B5EF4-FFF2-40B4-BE49-F238E27FC236}">
                <a16:creationId xmlns:a16="http://schemas.microsoft.com/office/drawing/2014/main" id="{D35F7253-29C0-6707-7E20-0B3303FAD51F}"/>
              </a:ext>
            </a:extLst>
          </p:cNvPr>
          <p:cNvSpPr txBox="1"/>
          <p:nvPr/>
        </p:nvSpPr>
        <p:spPr>
          <a:xfrm>
            <a:off x="5242931" y="1949052"/>
            <a:ext cx="6359559" cy="1891287"/>
          </a:xfrm>
          <a:prstGeom prst="rect">
            <a:avLst/>
          </a:prstGeom>
          <a:noFill/>
        </p:spPr>
        <p:txBody>
          <a:bodyPr wrap="square" rtlCol="0">
            <a:spAutoFit/>
          </a:bodyPr>
          <a:lstStyle/>
          <a:p>
            <a:pPr algn="ctr">
              <a:lnSpc>
                <a:spcPct val="150000"/>
              </a:lnSpc>
            </a:pPr>
            <a:r>
              <a:rPr lang="pl-PL" sz="2000" b="1" dirty="0">
                <a:solidFill>
                  <a:srgbClr val="0070C0"/>
                </a:solidFill>
              </a:rPr>
              <a:t>Departament Wdrażania EFS w UMWL</a:t>
            </a:r>
          </a:p>
          <a:p>
            <a:pPr algn="ctr">
              <a:lnSpc>
                <a:spcPct val="150000"/>
              </a:lnSpc>
            </a:pPr>
            <a:r>
              <a:rPr lang="pl-PL" sz="2000" dirty="0">
                <a:solidFill>
                  <a:srgbClr val="0070C0"/>
                </a:solidFill>
              </a:rPr>
              <a:t>ul. Czechowska 19, pok. nr 1, 20-072 Lublin</a:t>
            </a:r>
          </a:p>
          <a:p>
            <a:pPr algn="ctr">
              <a:lnSpc>
                <a:spcPct val="150000"/>
              </a:lnSpc>
            </a:pPr>
            <a:r>
              <a:rPr lang="pl-PL" sz="2000" dirty="0">
                <a:solidFill>
                  <a:srgbClr val="0070C0"/>
                </a:solidFill>
              </a:rPr>
              <a:t>efs@lubelskie.pl</a:t>
            </a:r>
          </a:p>
          <a:p>
            <a:pPr algn="ctr">
              <a:lnSpc>
                <a:spcPct val="150000"/>
              </a:lnSpc>
            </a:pPr>
            <a:r>
              <a:rPr lang="pl-PL" sz="2000" dirty="0">
                <a:solidFill>
                  <a:srgbClr val="0070C0"/>
                </a:solidFill>
              </a:rPr>
              <a:t>tel. (81) 441 68 43, 800 888 337</a:t>
            </a:r>
          </a:p>
        </p:txBody>
      </p:sp>
      <p:pic>
        <p:nvPicPr>
          <p:cNvPr id="8" name="Obraz 7">
            <a:extLst>
              <a:ext uri="{FF2B5EF4-FFF2-40B4-BE49-F238E27FC236}">
                <a16:creationId xmlns:a16="http://schemas.microsoft.com/office/drawing/2014/main" id="{6CE62E79-8BF6-7D2B-DED5-DE206B47CBD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721" y="10856"/>
            <a:ext cx="12192000" cy="6847144"/>
          </a:xfrm>
          <a:prstGeom prst="rect">
            <a:avLst/>
          </a:prstGeom>
        </p:spPr>
      </p:pic>
      <p:sp>
        <p:nvSpPr>
          <p:cNvPr id="2" name="Prostokąt: zaokrąglone rogi 1">
            <a:extLst>
              <a:ext uri="{FF2B5EF4-FFF2-40B4-BE49-F238E27FC236}">
                <a16:creationId xmlns:a16="http://schemas.microsoft.com/office/drawing/2014/main" id="{1FCDACC8-06CC-17E7-0965-98FA6EBD11A4}"/>
              </a:ext>
              <a:ext uri="{C183D7F6-B498-43B3-948B-1728B52AA6E4}">
                <adec:decorative xmlns:adec="http://schemas.microsoft.com/office/drawing/2017/decorative" val="1"/>
              </a:ext>
            </a:extLst>
          </p:cNvPr>
          <p:cNvSpPr/>
          <p:nvPr/>
        </p:nvSpPr>
        <p:spPr>
          <a:xfrm>
            <a:off x="5036084" y="1890169"/>
            <a:ext cx="6653713" cy="2226930"/>
          </a:xfrm>
          <a:prstGeom prst="roundRect">
            <a:avLst>
              <a:gd name="adj" fmla="val 10000"/>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alpha val="80000"/>
              <a:hueOff val="0"/>
              <a:satOff val="0"/>
              <a:lumOff val="0"/>
              <a:alphaOff val="0"/>
            </a:schemeClr>
          </a:fillRef>
          <a:effectRef idx="0">
            <a:schemeClr val="accent1">
              <a:alpha val="80000"/>
              <a:hueOff val="0"/>
              <a:satOff val="0"/>
              <a:lumOff val="0"/>
              <a:alphaOff val="0"/>
            </a:schemeClr>
          </a:effectRef>
          <a:fontRef idx="minor">
            <a:schemeClr val="lt1"/>
          </a:fontRef>
        </p:style>
        <p:txBody>
          <a:bodyPr/>
          <a:lstStyle/>
          <a:p>
            <a:endParaRPr lang="pl-PL"/>
          </a:p>
        </p:txBody>
      </p:sp>
      <p:sp>
        <p:nvSpPr>
          <p:cNvPr id="3" name="Prostokąt: zaokrąglone rogi 2">
            <a:extLst>
              <a:ext uri="{FF2B5EF4-FFF2-40B4-BE49-F238E27FC236}">
                <a16:creationId xmlns:a16="http://schemas.microsoft.com/office/drawing/2014/main" id="{E6D9BFC7-D772-F2FD-43D3-ADB411EDDEAD}"/>
              </a:ext>
              <a:ext uri="{C183D7F6-B498-43B3-948B-1728B52AA6E4}">
                <adec:decorative xmlns:adec="http://schemas.microsoft.com/office/drawing/2017/decorative" val="1"/>
              </a:ext>
            </a:extLst>
          </p:cNvPr>
          <p:cNvSpPr/>
          <p:nvPr/>
        </p:nvSpPr>
        <p:spPr>
          <a:xfrm>
            <a:off x="5123393" y="2087432"/>
            <a:ext cx="6479097" cy="1891287"/>
          </a:xfrm>
          <a:prstGeom prst="roundRect">
            <a:avLst>
              <a:gd name="adj" fmla="val 10000"/>
            </a:avLst>
          </a:prstGeom>
          <a:scene3d>
            <a:camera prst="orthographicFront"/>
            <a:lightRig rig="chilly" dir="t"/>
          </a:scene3d>
          <a:sp3d z="12700" extrusionH="1700" prstMaterial="dkEdge">
            <a:bevelT w="25400" h="6350" prst="softRound"/>
            <a:bevelB w="0" h="0" prst="convex"/>
          </a:sp3d>
        </p:spPr>
        <p:style>
          <a:lnRef idx="1">
            <a:schemeClr val="accent1">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pl-PL" dirty="0"/>
          </a:p>
        </p:txBody>
      </p:sp>
      <p:pic>
        <p:nvPicPr>
          <p:cNvPr id="11" name="Obraz 10">
            <a:extLst>
              <a:ext uri="{FF2B5EF4-FFF2-40B4-BE49-F238E27FC236}">
                <a16:creationId xmlns:a16="http://schemas.microsoft.com/office/drawing/2014/main" id="{7A564037-B62D-C8D4-3919-BD2842C0AB1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2721" y="4365838"/>
            <a:ext cx="4865030" cy="963251"/>
          </a:xfrm>
          <a:prstGeom prst="rect">
            <a:avLst/>
          </a:prstGeom>
        </p:spPr>
      </p:pic>
      <p:sp>
        <p:nvSpPr>
          <p:cNvPr id="7" name="pole tekstowe 6">
            <a:extLst>
              <a:ext uri="{FF2B5EF4-FFF2-40B4-BE49-F238E27FC236}">
                <a16:creationId xmlns:a16="http://schemas.microsoft.com/office/drawing/2014/main" id="{615EC660-AC2A-1DD6-CAD1-D29BD08A74AF}"/>
              </a:ext>
            </a:extLst>
          </p:cNvPr>
          <p:cNvSpPr txBox="1"/>
          <p:nvPr/>
        </p:nvSpPr>
        <p:spPr>
          <a:xfrm>
            <a:off x="5699463" y="2103622"/>
            <a:ext cx="5575177" cy="1710084"/>
          </a:xfrm>
          <a:prstGeom prst="rect">
            <a:avLst/>
          </a:prstGeom>
          <a:noFill/>
        </p:spPr>
        <p:txBody>
          <a:bodyPr wrap="square" rtlCol="0">
            <a:spAutoFit/>
          </a:bodyPr>
          <a:lstStyle/>
          <a:p>
            <a:pPr algn="ctr">
              <a:lnSpc>
                <a:spcPct val="150000"/>
              </a:lnSpc>
            </a:pPr>
            <a:r>
              <a:rPr lang="pl-PL"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Departament Wdrażania EFS w UMWL</a:t>
            </a:r>
          </a:p>
          <a:p>
            <a:pPr algn="ctr">
              <a:lnSpc>
                <a:spcPct val="150000"/>
              </a:lnSpc>
            </a:pPr>
            <a:r>
              <a:rPr lang="pl-PL"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ul. Czechowska 19, 20-072 Lublin</a:t>
            </a:r>
          </a:p>
          <a:p>
            <a:pPr algn="ctr">
              <a:lnSpc>
                <a:spcPct val="150000"/>
              </a:lnSpc>
            </a:pPr>
            <a:r>
              <a:rPr lang="pl-PL"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defs@lubelskie.pl</a:t>
            </a:r>
          </a:p>
          <a:p>
            <a:pPr algn="ctr">
              <a:lnSpc>
                <a:spcPct val="150000"/>
              </a:lnSpc>
            </a:pPr>
            <a:r>
              <a:rPr lang="pl-PL"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tel. 81 441 68 50</a:t>
            </a:r>
          </a:p>
        </p:txBody>
      </p:sp>
    </p:spTree>
    <p:extLst>
      <p:ext uri="{BB962C8B-B14F-4D97-AF65-F5344CB8AC3E}">
        <p14:creationId xmlns:p14="http://schemas.microsoft.com/office/powerpoint/2010/main" val="980189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descr="ZASADY NABORU PROJEKTÓW&#10;">
            <a:extLst>
              <a:ext uri="{FF2B5EF4-FFF2-40B4-BE49-F238E27FC236}">
                <a16:creationId xmlns:a16="http://schemas.microsoft.com/office/drawing/2014/main" id="{5963667F-1751-DA36-D17A-9631EEDEE6AB}"/>
              </a:ext>
            </a:extLst>
          </p:cNvPr>
          <p:cNvSpPr>
            <a:spLocks noGrp="1"/>
          </p:cNvSpPr>
          <p:nvPr>
            <p:ph type="title"/>
          </p:nvPr>
        </p:nvSpPr>
        <p:spPr>
          <a:xfrm>
            <a:off x="1169981" y="234731"/>
            <a:ext cx="9852025" cy="979488"/>
          </a:xfrm>
        </p:spPr>
        <p:txBody>
          <a:bodyPr>
            <a:noAutofit/>
          </a:bodyPr>
          <a:lstStyle/>
          <a:p>
            <a:pPr algn="ctr">
              <a:lnSpc>
                <a:spcPct val="100000"/>
              </a:lnSpc>
            </a:pPr>
            <a:r>
              <a:rPr lang="pl-PL" sz="2000" dirty="0">
                <a:latin typeface="Open Sans"/>
                <a:ea typeface="Open Sans"/>
                <a:cs typeface="Open Sans"/>
              </a:rPr>
              <a:t> </a:t>
            </a:r>
            <a:br>
              <a:rPr lang="pl-PL" sz="2000" dirty="0"/>
            </a:br>
            <a:r>
              <a:rPr lang="pl-PL" sz="2000" dirty="0">
                <a:latin typeface="Open Sans"/>
                <a:ea typeface="Open Sans"/>
                <a:cs typeface="Open Sans"/>
              </a:rPr>
              <a:t>Zasady kwalifikowalności w perspektywie finansowej 2021-2027:</a:t>
            </a:r>
            <a:endParaRPr lang="pl-PL" sz="2000" dirty="0"/>
          </a:p>
        </p:txBody>
      </p:sp>
      <p:pic>
        <p:nvPicPr>
          <p:cNvPr id="3" name="Obraz 2" descr="ZASADY NABORU PROJEKTÓW">
            <a:extLst>
              <a:ext uri="{FF2B5EF4-FFF2-40B4-BE49-F238E27FC236}">
                <a16:creationId xmlns:a16="http://schemas.microsoft.com/office/drawing/2014/main" id="{E60AC9CC-7D60-3E3E-2158-0669442D9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4" name="Symbol zastępczy zawartości 3">
            <a:extLst>
              <a:ext uri="{FF2B5EF4-FFF2-40B4-BE49-F238E27FC236}">
                <a16:creationId xmlns:a16="http://schemas.microsoft.com/office/drawing/2014/main" id="{EC6C09CA-6801-66DA-4F52-8B4FE666DDAA}"/>
              </a:ext>
              <a:ext uri="{C183D7F6-B498-43B3-948B-1728B52AA6E4}">
                <adec:decorative xmlns:adec="http://schemas.microsoft.com/office/drawing/2017/decorative" val="1"/>
              </a:ext>
            </a:extLst>
          </p:cNvPr>
          <p:cNvSpPr>
            <a:spLocks noGrp="1"/>
          </p:cNvSpPr>
          <p:nvPr>
            <p:ph idx="1"/>
          </p:nvPr>
        </p:nvSpPr>
        <p:spPr>
          <a:xfrm>
            <a:off x="913555" y="992717"/>
            <a:ext cx="10355915" cy="4651064"/>
          </a:xfrm>
        </p:spPr>
        <p:txBody>
          <a:bodyPr vert="horz" lIns="0" tIns="0" rIns="0" bIns="0" rtlCol="0" anchor="t">
            <a:noAutofit/>
          </a:bodyPr>
          <a:lstStyle/>
          <a:p>
            <a:pPr marL="0" indent="0" algn="just">
              <a:lnSpc>
                <a:spcPts val="2700"/>
              </a:lnSpc>
              <a:buNone/>
            </a:pPr>
            <a:r>
              <a:rPr lang="pl-PL" sz="1800" dirty="0">
                <a:solidFill>
                  <a:schemeClr val="accent4">
                    <a:lumMod val="75000"/>
                  </a:schemeClr>
                </a:solidFill>
                <a:latin typeface="Open Sans"/>
                <a:ea typeface="Open Sans"/>
                <a:cs typeface="Arial"/>
              </a:rPr>
              <a:t>Wydatkami niekwalifikowalnymi są:</a:t>
            </a:r>
            <a:endParaRPr lang="pl-PL" sz="1800">
              <a:solidFill>
                <a:schemeClr val="accent4">
                  <a:lumMod val="75000"/>
                </a:schemeClr>
              </a:solidFill>
              <a:latin typeface="Open Sans"/>
              <a:ea typeface="Open Sans" panose="020B0606030504020204" pitchFamily="34" charset="0"/>
              <a:cs typeface="Arial" panose="020B0604020202020204" pitchFamily="34" charset="0"/>
            </a:endParaRPr>
          </a:p>
          <a:p>
            <a:pPr marL="342900" indent="-342900" algn="just">
              <a:lnSpc>
                <a:spcPts val="2700"/>
              </a:lnSpc>
              <a:buFont typeface="Wingdings"/>
              <a:buChar char="Ø"/>
            </a:pPr>
            <a:r>
              <a:rPr lang="pl-PL" sz="1800" dirty="0">
                <a:latin typeface="Open Sans"/>
                <a:ea typeface="Open Sans"/>
                <a:cs typeface="Arial"/>
              </a:rPr>
              <a:t>kary i grzywny, </a:t>
            </a:r>
            <a:r>
              <a:rPr lang="pl-PL" sz="1800" i="1" dirty="0">
                <a:solidFill>
                  <a:schemeClr val="accent4">
                    <a:lumMod val="75000"/>
                  </a:schemeClr>
                </a:solidFill>
                <a:latin typeface="Open Sans"/>
                <a:ea typeface="Open Sans"/>
                <a:cs typeface="Arial"/>
              </a:rPr>
              <a:t>(zapis bez zmian)</a:t>
            </a:r>
            <a:endParaRPr lang="pl-PL" sz="1800" i="1">
              <a:solidFill>
                <a:schemeClr val="accent4">
                  <a:lumMod val="75000"/>
                </a:schemeClr>
              </a:solidFill>
              <a:latin typeface="Open Sans"/>
              <a:ea typeface="Open Sans" panose="020B0606030504020204" pitchFamily="34" charset="0"/>
              <a:cs typeface="Arial" panose="020B0604020202020204" pitchFamily="34" charset="0"/>
            </a:endParaRPr>
          </a:p>
          <a:p>
            <a:pPr marL="342900" indent="-342900" algn="just">
              <a:lnSpc>
                <a:spcPts val="2700"/>
              </a:lnSpc>
              <a:buFont typeface="Wingdings"/>
              <a:buChar char="Ø"/>
            </a:pPr>
            <a:r>
              <a:rPr lang="pl-PL" sz="1800" dirty="0">
                <a:latin typeface="Open Sans"/>
                <a:ea typeface="Open Sans"/>
                <a:cs typeface="Arial"/>
              </a:rPr>
              <a:t>koszty postępowania sądowego, wydatki związane z przygotowaniem i obsługą prawną spraw sądowych oraz wydatki poniesione na funkcjonowanie komisji rozjemczych, </a:t>
            </a:r>
            <a:r>
              <a:rPr lang="pl-PL" sz="1800" i="1" dirty="0">
                <a:solidFill>
                  <a:schemeClr val="accent4">
                    <a:lumMod val="75000"/>
                  </a:schemeClr>
                </a:solidFill>
                <a:latin typeface="Open Sans"/>
                <a:ea typeface="Open Sans"/>
                <a:cs typeface="Arial"/>
              </a:rPr>
              <a:t>(zapis bez zmian)</a:t>
            </a:r>
            <a:endParaRPr lang="pl-PL" sz="1800" i="1">
              <a:solidFill>
                <a:schemeClr val="accent4">
                  <a:lumMod val="75000"/>
                </a:schemeClr>
              </a:solidFill>
              <a:latin typeface="Open Sans"/>
              <a:ea typeface="Open Sans" panose="020B0606030504020204" pitchFamily="34" charset="0"/>
              <a:cs typeface="Arial" panose="020B0604020202020204" pitchFamily="34" charset="0"/>
            </a:endParaRPr>
          </a:p>
          <a:p>
            <a:pPr marL="342900" indent="-342900" algn="just">
              <a:lnSpc>
                <a:spcPts val="2700"/>
              </a:lnSpc>
              <a:buFont typeface="Wingdings"/>
              <a:buChar char="Ø"/>
            </a:pPr>
            <a:r>
              <a:rPr lang="pl-PL" sz="1800" dirty="0">
                <a:latin typeface="Open Sans"/>
                <a:ea typeface="Open Sans"/>
                <a:cs typeface="Arial"/>
              </a:rPr>
              <a:t>koszty pożyczki lub kredytu zaciągniętego na prefinansowanie dotacji, </a:t>
            </a:r>
            <a:r>
              <a:rPr lang="pl-PL" sz="1800" i="1" dirty="0">
                <a:solidFill>
                  <a:schemeClr val="accent4">
                    <a:lumMod val="75000"/>
                  </a:schemeClr>
                </a:solidFill>
                <a:latin typeface="Open Sans"/>
                <a:ea typeface="Open Sans"/>
                <a:cs typeface="Arial"/>
              </a:rPr>
              <a:t>(zapis bez zmian)</a:t>
            </a:r>
            <a:endParaRPr lang="pl-PL" sz="1800" i="1" dirty="0">
              <a:solidFill>
                <a:schemeClr val="accent4">
                  <a:lumMod val="75000"/>
                </a:schemeClr>
              </a:solidFill>
              <a:latin typeface="Open Sans"/>
              <a:ea typeface="Open Sans" panose="020B0606030504020204" pitchFamily="34" charset="0"/>
              <a:cs typeface="Arial" panose="020B0604020202020204" pitchFamily="34" charset="0"/>
            </a:endParaRPr>
          </a:p>
          <a:p>
            <a:pPr marL="342900" indent="-342900" algn="just">
              <a:lnSpc>
                <a:spcPts val="2700"/>
              </a:lnSpc>
              <a:buFont typeface="Wingdings"/>
              <a:buChar char="Ø"/>
            </a:pPr>
            <a:r>
              <a:rPr lang="pl-PL" sz="1800" dirty="0">
                <a:latin typeface="Open Sans"/>
                <a:ea typeface="Open Sans"/>
                <a:cs typeface="Arial"/>
              </a:rPr>
              <a:t>prowizje pobierane w ramach operacji wymiany walut, </a:t>
            </a:r>
            <a:r>
              <a:rPr lang="pl-PL" sz="1800" i="1" dirty="0">
                <a:solidFill>
                  <a:schemeClr val="accent4">
                    <a:lumMod val="75000"/>
                  </a:schemeClr>
                </a:solidFill>
                <a:latin typeface="Open Sans"/>
                <a:ea typeface="Open Sans"/>
                <a:cs typeface="Arial"/>
              </a:rPr>
              <a:t>(zapis bez zmian)</a:t>
            </a:r>
            <a:endParaRPr lang="pl-PL" sz="1800" i="1" dirty="0">
              <a:solidFill>
                <a:schemeClr val="accent4">
                  <a:lumMod val="75000"/>
                </a:schemeClr>
              </a:solidFill>
              <a:latin typeface="Open Sans"/>
              <a:ea typeface="Open Sans" panose="020B0606030504020204" pitchFamily="34" charset="0"/>
              <a:cs typeface="Arial" panose="020B0604020202020204" pitchFamily="34" charset="0"/>
            </a:endParaRPr>
          </a:p>
          <a:p>
            <a:pPr marL="342900" indent="-342900" algn="just">
              <a:lnSpc>
                <a:spcPts val="2700"/>
              </a:lnSpc>
              <a:buFont typeface="Wingdings"/>
              <a:buChar char="Ø"/>
            </a:pPr>
            <a:r>
              <a:rPr lang="pl-PL" sz="1800" dirty="0">
                <a:latin typeface="Open Sans"/>
                <a:ea typeface="Open Sans"/>
                <a:cs typeface="Arial"/>
              </a:rPr>
              <a:t>rozliczony notą księgową koszt zakupu środka trwałego będącego własnością beneficjenta lub prawa przysługującego beneficjentowi (taki środek trwały może zostać wniesiony do projektu w formie wkłady niepieniężnego), </a:t>
            </a:r>
            <a:r>
              <a:rPr lang="pl-PL" sz="1800" i="1" dirty="0">
                <a:solidFill>
                  <a:schemeClr val="accent4">
                    <a:lumMod val="75000"/>
                  </a:schemeClr>
                </a:solidFill>
                <a:latin typeface="Open Sans"/>
                <a:ea typeface="Open Sans"/>
                <a:cs typeface="Arial"/>
              </a:rPr>
              <a:t>(zapis bez zmian)</a:t>
            </a:r>
            <a:endParaRPr lang="pl-PL" sz="1800" i="1">
              <a:solidFill>
                <a:schemeClr val="accent4">
                  <a:lumMod val="75000"/>
                </a:schemeClr>
              </a:solidFill>
              <a:latin typeface="Open Sans"/>
              <a:ea typeface="Open Sans" panose="020B0606030504020204" pitchFamily="34" charset="0"/>
              <a:cs typeface="Arial" panose="020B0604020202020204" pitchFamily="34" charset="0"/>
            </a:endParaRPr>
          </a:p>
          <a:p>
            <a:pPr marL="342900" indent="-342900" algn="just">
              <a:lnSpc>
                <a:spcPts val="2700"/>
              </a:lnSpc>
              <a:buFont typeface="Wingdings"/>
              <a:buChar char="Ø"/>
            </a:pPr>
            <a:r>
              <a:rPr lang="pl-PL" sz="1800" dirty="0">
                <a:latin typeface="Open Sans"/>
                <a:ea typeface="Open Sans"/>
                <a:cs typeface="Arial"/>
              </a:rPr>
              <a:t>nagrody jubileuszowe przeznaczone dla personelu projektu, </a:t>
            </a:r>
            <a:r>
              <a:rPr lang="pl-PL" sz="1800" i="1" dirty="0">
                <a:solidFill>
                  <a:schemeClr val="accent4">
                    <a:lumMod val="75000"/>
                  </a:schemeClr>
                </a:solidFill>
                <a:latin typeface="Open Sans"/>
                <a:ea typeface="Open Sans"/>
                <a:cs typeface="Arial"/>
              </a:rPr>
              <a:t>(zapis bez zmian, przy czym przeniesiony z innego miejsca w Wytycznych)</a:t>
            </a:r>
            <a:endParaRPr lang="pl-PL" sz="1800" i="1">
              <a:solidFill>
                <a:schemeClr val="accent4">
                  <a:lumMod val="75000"/>
                </a:schemeClr>
              </a:solidFill>
              <a:latin typeface="Open Sans"/>
              <a:ea typeface="Open Sans" panose="020B0606030504020204" pitchFamily="34" charset="0"/>
              <a:cs typeface="Arial" panose="020B0604020202020204" pitchFamily="34" charset="0"/>
            </a:endParaRPr>
          </a:p>
          <a:p>
            <a:pPr marL="342900" indent="-342900" algn="just">
              <a:lnSpc>
                <a:spcPts val="2700"/>
              </a:lnSpc>
              <a:buFont typeface="Wingdings" panose="05000000000000000000" pitchFamily="2" charset="2"/>
              <a:buChar char="ü"/>
            </a:pPr>
            <a:endParaRPr lang="pl-PL" sz="1800" dirty="0">
              <a:latin typeface="Open Sans"/>
              <a:ea typeface="Open Sans" panose="020B0606030504020204" pitchFamily="34" charset="0"/>
              <a:cs typeface="Arial" panose="020B0604020202020204" pitchFamily="34" charset="0"/>
            </a:endParaRPr>
          </a:p>
          <a:p>
            <a:pPr marL="342900" indent="-342900" algn="just">
              <a:lnSpc>
                <a:spcPts val="2700"/>
              </a:lnSpc>
              <a:buFont typeface="Wingdings" panose="05000000000000000000" pitchFamily="2" charset="2"/>
              <a:buChar char="ü"/>
            </a:pPr>
            <a:endParaRPr lang="pl-PL" sz="1800" dirty="0">
              <a:latin typeface="Open Sans"/>
              <a:ea typeface="Open Sans" panose="020B0606030504020204" pitchFamily="34" charset="0"/>
              <a:cs typeface="Arial" panose="020B0604020202020204" pitchFamily="34" charset="0"/>
            </a:endParaRPr>
          </a:p>
          <a:p>
            <a:pPr marL="342900" indent="-342900" algn="just">
              <a:lnSpc>
                <a:spcPts val="2700"/>
              </a:lnSpc>
              <a:buFont typeface="Wingdings" panose="05000000000000000000" pitchFamily="2" charset="2"/>
              <a:buChar char="ü"/>
            </a:pPr>
            <a:endParaRPr lang="pl-PL" sz="1800" dirty="0">
              <a:latin typeface="Open Sans"/>
              <a:ea typeface="Open Sans" panose="020B0606030504020204" pitchFamily="34" charset="0"/>
              <a:cs typeface="Arial" panose="020B0604020202020204" pitchFamily="34" charset="0"/>
            </a:endParaRPr>
          </a:p>
          <a:p>
            <a:pPr marL="0" indent="0">
              <a:buNone/>
            </a:pPr>
            <a:endParaRPr lang="pl-PL" sz="1800" dirty="0">
              <a:latin typeface="Open Sans"/>
            </a:endParaRPr>
          </a:p>
        </p:txBody>
      </p:sp>
    </p:spTree>
    <p:extLst>
      <p:ext uri="{BB962C8B-B14F-4D97-AF65-F5344CB8AC3E}">
        <p14:creationId xmlns:p14="http://schemas.microsoft.com/office/powerpoint/2010/main" val="735022639"/>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otyw pakietu Office">
  <a:themeElements>
    <a:clrScheme name="Niestandardowy 8">
      <a:dk1>
        <a:srgbClr val="000000"/>
      </a:dk1>
      <a:lt1>
        <a:srgbClr val="FFFFFF"/>
      </a:lt1>
      <a:dk2>
        <a:srgbClr val="002073"/>
      </a:dk2>
      <a:lt2>
        <a:srgbClr val="FFFFFF"/>
      </a:lt2>
      <a:accent1>
        <a:srgbClr val="003399"/>
      </a:accent1>
      <a:accent2>
        <a:srgbClr val="A6D3FF"/>
      </a:accent2>
      <a:accent3>
        <a:srgbClr val="FFD618"/>
      </a:accent3>
      <a:accent4>
        <a:srgbClr val="0051B0"/>
      </a:accent4>
      <a:accent5>
        <a:srgbClr val="6BB1E2"/>
      </a:accent5>
      <a:accent6>
        <a:srgbClr val="FFE60B"/>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1" id="{436F5452-C95B-4D43-A1C6-1CA5BE69C951}" vid="{ABE25C27-1E66-47F3-AA86-B88226738C33}"/>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2982</TotalTime>
  <Words>8567</Words>
  <Application>Microsoft Office PowerPoint</Application>
  <PresentationFormat>Panoramiczny</PresentationFormat>
  <Paragraphs>617</Paragraphs>
  <Slides>84</Slides>
  <Notes>3</Notes>
  <HiddenSlides>0</HiddenSlides>
  <MMClips>0</MMClips>
  <ScaleCrop>false</ScaleCrop>
  <HeadingPairs>
    <vt:vector size="6" baseType="variant">
      <vt:variant>
        <vt:lpstr>Używane czcionki</vt:lpstr>
      </vt:variant>
      <vt:variant>
        <vt:i4>7</vt:i4>
      </vt:variant>
      <vt:variant>
        <vt:lpstr>Motyw</vt:lpstr>
      </vt:variant>
      <vt:variant>
        <vt:i4>2</vt:i4>
      </vt:variant>
      <vt:variant>
        <vt:lpstr>Tytuły slajdów</vt:lpstr>
      </vt:variant>
      <vt:variant>
        <vt:i4>84</vt:i4>
      </vt:variant>
    </vt:vector>
  </HeadingPairs>
  <TitlesOfParts>
    <vt:vector size="93" baseType="lpstr">
      <vt:lpstr>Arial</vt:lpstr>
      <vt:lpstr>Calibri</vt:lpstr>
      <vt:lpstr>Calibri Light</vt:lpstr>
      <vt:lpstr>Courier New</vt:lpstr>
      <vt:lpstr>Courier New,monospace</vt:lpstr>
      <vt:lpstr>Open Sans</vt:lpstr>
      <vt:lpstr>Wingdings</vt:lpstr>
      <vt:lpstr>Motyw pakietu Office</vt:lpstr>
      <vt:lpstr>1_Motyw pakietu Office</vt:lpstr>
      <vt:lpstr>Fundusze Europejskie dla Lubelskiego 2021-2027 </vt:lpstr>
      <vt:lpstr>Zasady aplikowania o środki dostępne dla Jednostek Samorządu Terytorialnego (w tym kryteria wyboru projektów) w ramach Działań wdrażanych przez Departament Wdrażania Europejskiego Funduszu Społecznego</vt:lpstr>
      <vt:lpstr>Zasady kwalifikowalności w perspektywie finansowej 2021-2027:</vt:lpstr>
      <vt:lpstr>Zasady kwalifikowalności w perspektywie finansowej 2021-2027</vt:lpstr>
      <vt:lpstr>Zasady kwalifikowalności w perspektywie finansowej 2021-2027:</vt:lpstr>
      <vt:lpstr>Zasady kwalifikowalności w perspektywie finansowej 2021-2027:</vt:lpstr>
      <vt:lpstr>Zasady kwalifikowalności w perspektywie finansowej 2021-2027:</vt:lpstr>
      <vt:lpstr>Zasady kwalifikowalności w perspektywie finansowej 2021-2027:</vt:lpstr>
      <vt:lpstr>  Zasady kwalifikowalności w perspektywie finansowej 2021-2027:</vt:lpstr>
      <vt:lpstr>  Zasady kwalifikowalności w perspektywie finansowej 2021-2027:</vt:lpstr>
      <vt:lpstr>  Zasady kwalifikowalności w perspektywie finansowej 2021-2027:</vt:lpstr>
      <vt:lpstr>  Zasady kwalifikowalności w perspektywie finansowej 2021-2027:</vt:lpstr>
      <vt:lpstr>  Zasady kwalifikowalności w perspektywie finansowej 2021-2027:</vt:lpstr>
      <vt:lpstr>  Zasady kwalifikowalności w perspektywie finansowej 2021-2027:</vt:lpstr>
      <vt:lpstr>Zasady kwalifikowalności w perspektywie finansowej 2021-2027: </vt:lpstr>
      <vt:lpstr>Zasady kwalifikowalności w perspektywie finansowej 2021-2027: </vt:lpstr>
      <vt:lpstr>Zasady kwalifikowalności w perspektywie finansowej 2021-2027: </vt:lpstr>
      <vt:lpstr>Zasady kwalifikowalności w perspektywie finansowej 2021-2027</vt:lpstr>
      <vt:lpstr>Zasady kwalifikowalności w perspektywie finansowej 2021-2027</vt:lpstr>
      <vt:lpstr>Zasady kwalifikowalności z perspektywie finansowej 2021-2027</vt:lpstr>
      <vt:lpstr>Zasady kwalifikowalności w perspektywie finansowej 2021-2027:</vt:lpstr>
      <vt:lpstr>Zasady kwalifikowalności w perspektywie finansowej 2021-2027:</vt:lpstr>
      <vt:lpstr>Zasady kwalifikowalności w perspektywie finansowej 2021-2027:</vt:lpstr>
      <vt:lpstr>Zasady kwalifikowalności w perspektywie finansowej 2021-2027:</vt:lpstr>
      <vt:lpstr>Zasady kwalifikowalności w perspektywie finansowej 2021-2027:</vt:lpstr>
      <vt:lpstr>Zasady kwalifikowalności w perspektywie finansowej 2021-2027:</vt:lpstr>
      <vt:lpstr> Zasady kwalifikowalności w perspektywie finansowej 2021-2027:</vt:lpstr>
      <vt:lpstr>Zasady kwalifikowalności w perspektywie finansowej 2021-2027:</vt:lpstr>
      <vt:lpstr>Zasady kwalifikowalności w perspektywie finansowej 2021-2027:</vt:lpstr>
      <vt:lpstr>Zasady kwalifikowalności w perspektywie finansowej 2021-2027:</vt:lpstr>
      <vt:lpstr>Zasady kwalifikowalności w perspektywie finansowej 2021-2027:</vt:lpstr>
      <vt:lpstr>Zasady kwalifikowalności w perspektywie finansowej 2021-2027:</vt:lpstr>
      <vt:lpstr>Zasady kwalifikowalności w perspektywie finansowej 2021-2027:</vt:lpstr>
      <vt:lpstr> Zasady kwalifikowalności w perspektywie finansowej 2021-2027:</vt:lpstr>
      <vt:lpstr>Zasady kwalifikowalności w perspektywie finansowej 2021-2027:</vt:lpstr>
      <vt:lpstr>Zasady kwalifikowalności w perspektywie finansowej 2021-2027:</vt:lpstr>
      <vt:lpstr>Zasady kwalifikowalności w perspektywie finansowej 2021-2027:</vt:lpstr>
      <vt:lpstr>Zasady kwalifikowalności w perspektywie finansowej 2021-2027:</vt:lpstr>
      <vt:lpstr>Zasady kwalifikowalności w perspektywie finansowej 2021-2027:</vt:lpstr>
      <vt:lpstr>Zasady kwalifikowalności w perspektywie finansowej 2021-2027:</vt:lpstr>
      <vt:lpstr>Zasady kwalifikowalności w perspektywie finansowej 2021-2027:</vt:lpstr>
      <vt:lpstr>Zasady kwalifikowalności w perspektywie finansowej 2021-2027:</vt:lpstr>
      <vt:lpstr>Zasady kwalifikowalności w perspektywie finansowej 2021-2027</vt:lpstr>
      <vt:lpstr>Zasady kwalifikowalności w perspektywie finansowej 2021-2027</vt:lpstr>
      <vt:lpstr>Zasady kwalifikowalności w perspektywie finansowej 2021-2027</vt:lpstr>
      <vt:lpstr>Zasady kwalifikowalności w perspektywie finansowej 2021-2027</vt:lpstr>
      <vt:lpstr>Zasady kwalifikowalności w perspektywie finansowej 2021-2027</vt:lpstr>
      <vt:lpstr>Zasady kwalifikowalności wperspektywie finansowej 2021-2027</vt:lpstr>
      <vt:lpstr>Zasady kwalifikowalności w perspektywie finansowej 2021-2027</vt:lpstr>
      <vt:lpstr>Zasady kwalifikowalności wperspektywie finansowej 2021-2027</vt:lpstr>
      <vt:lpstr>Zasady kwalifikowalności w perspektywie finansowej 2021-2027</vt:lpstr>
      <vt:lpstr>Zasady kwalifikowalności w perspektywie finansowej 2021-2027</vt:lpstr>
      <vt:lpstr>METODYKA KRYTERIÓW </vt:lpstr>
      <vt:lpstr>METODYKA KRYTERIÓW </vt:lpstr>
      <vt:lpstr>METODYKA KRYTERIÓW </vt:lpstr>
      <vt:lpstr>METODYKA KRYTERIÓW </vt:lpstr>
      <vt:lpstr>METODYKA KRYTERIÓW </vt:lpstr>
      <vt:lpstr>METODYKA KRYTERIÓW </vt:lpstr>
      <vt:lpstr>METODYKA KRYTERIÓW </vt:lpstr>
      <vt:lpstr>METODYKA KRYTERIÓW </vt:lpstr>
      <vt:lpstr>METODYKA KRYTERIÓW </vt:lpstr>
      <vt:lpstr>METODYKA KRYTERIÓW </vt:lpstr>
      <vt:lpstr>METODYKA KRYTERIÓW </vt:lpstr>
      <vt:lpstr>METODYKA KRYTERIÓW </vt:lpstr>
      <vt:lpstr>Zasady kwalifikowalności w perspektywie finansowej 2021-2027</vt:lpstr>
      <vt:lpstr>Zasady kwalifikowalności w perspektywie finansowej 2021-2027</vt:lpstr>
      <vt:lpstr>Zasady kwalifikowalności w perspektywie finansowej 2021-2027</vt:lpstr>
      <vt:lpstr>METODYKA KRYTERIÓW </vt:lpstr>
      <vt:lpstr>METODYKA KRYTERIÓW </vt:lpstr>
      <vt:lpstr>METODYKA KRYTERIÓW </vt:lpstr>
      <vt:lpstr>METODYKA KRYTERIÓW </vt:lpstr>
      <vt:lpstr>METODYKA KRYTERIÓW </vt:lpstr>
      <vt:lpstr>METODYKA KRYTERIÓW </vt:lpstr>
      <vt:lpstr>METODYKA KRYTERIÓW </vt:lpstr>
      <vt:lpstr>METODYKA KRYTERIÓW </vt:lpstr>
      <vt:lpstr>Zasady kwalifikowalności w perspektywie finansowej 2021-2027</vt:lpstr>
      <vt:lpstr>Zasady kwalifikowalności w perspektywie finansowej 2021-2027</vt:lpstr>
      <vt:lpstr>Zasady kwalifikowalności w perspektywie finansowej 2021-2027</vt:lpstr>
      <vt:lpstr>Zasady kwalifikowalności w perspektywie finansowej 2021-2027</vt:lpstr>
      <vt:lpstr>Zasady kwalifikowalności w perspektywie finansowej 2021-2027</vt:lpstr>
      <vt:lpstr>Zasady kwalifikowalności w perspektywie finansowej 2021-2027</vt:lpstr>
      <vt:lpstr>Zasady kwalifikowalności w perspektywie finansowej 2021-2027</vt:lpstr>
      <vt:lpstr>Kryteria wyboru projektów dla Działania 10.3, 10.6</vt:lpstr>
      <vt:lpstr>Dziękuję za uwagę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Adrianna Iwan</dc:creator>
  <cp:lastModifiedBy>Elzbieta Solan-Bartoszek</cp:lastModifiedBy>
  <cp:revision>5718</cp:revision>
  <dcterms:created xsi:type="dcterms:W3CDTF">2022-11-15T13:19:44Z</dcterms:created>
  <dcterms:modified xsi:type="dcterms:W3CDTF">2023-10-23T12:27:43Z</dcterms:modified>
</cp:coreProperties>
</file>