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1" r:id="rId2"/>
    <p:sldMasterId id="2147483753" r:id="rId3"/>
  </p:sldMasterIdLst>
  <p:notesMasterIdLst>
    <p:notesMasterId r:id="rId18"/>
  </p:notesMasterIdLst>
  <p:sldIdLst>
    <p:sldId id="1042" r:id="rId4"/>
    <p:sldId id="1056" r:id="rId5"/>
    <p:sldId id="662" r:id="rId6"/>
    <p:sldId id="307" r:id="rId7"/>
    <p:sldId id="283" r:id="rId8"/>
    <p:sldId id="1093" r:id="rId9"/>
    <p:sldId id="1094" r:id="rId10"/>
    <p:sldId id="309" r:id="rId11"/>
    <p:sldId id="1161" r:id="rId12"/>
    <p:sldId id="1162" r:id="rId13"/>
    <p:sldId id="981" r:id="rId14"/>
    <p:sldId id="1071" r:id="rId15"/>
    <p:sldId id="669" r:id="rId16"/>
    <p:sldId id="1045" r:id="rId17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7632D14-1D6A-4E47-BEFF-F45D2A190907}">
          <p14:sldIdLst>
            <p14:sldId id="1042"/>
            <p14:sldId id="1056"/>
            <p14:sldId id="662"/>
            <p14:sldId id="307"/>
            <p14:sldId id="283"/>
            <p14:sldId id="1093"/>
            <p14:sldId id="1094"/>
            <p14:sldId id="309"/>
            <p14:sldId id="1161"/>
            <p14:sldId id="1162"/>
            <p14:sldId id="981"/>
            <p14:sldId id="1071"/>
            <p14:sldId id="669"/>
          </p14:sldIdLst>
        </p14:section>
        <p14:section name="Sekcja bez tytułu" id="{B4ADA4CC-DEFB-418E-8ACF-1508F180A718}">
          <p14:sldIdLst>
            <p14:sldId id="10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Kordowska Maria" initials="KM" lastIdx="4" clrIdx="1">
    <p:extLst>
      <p:ext uri="{19B8F6BF-5375-455C-9EA6-DF929625EA0E}">
        <p15:presenceInfo xmlns:p15="http://schemas.microsoft.com/office/powerpoint/2012/main" userId="S::Maria.Kordowska@mfipr.gov.pl::3774e866-ffd1-43b9-9e93-6210f6e8c6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740" autoAdjust="0"/>
  </p:normalViewPr>
  <p:slideViewPr>
    <p:cSldViewPr showGuides="1">
      <p:cViewPr varScale="1">
        <p:scale>
          <a:sx n="49" d="100"/>
          <a:sy n="49" d="100"/>
        </p:scale>
        <p:origin x="1950" y="-36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1241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zy Maj" userId="075950f5-4edc-4b40-96b6-6f786f85c7d6" providerId="ADAL" clId="{ABEDBE43-4157-4D1C-B907-F833ED33DD23}"/>
    <pc:docChg chg="modSld">
      <pc:chgData name="Jerzy Maj" userId="075950f5-4edc-4b40-96b6-6f786f85c7d6" providerId="ADAL" clId="{ABEDBE43-4157-4D1C-B907-F833ED33DD23}" dt="2023-10-20T06:40:11.749" v="1" actId="6549"/>
      <pc:docMkLst>
        <pc:docMk/>
      </pc:docMkLst>
      <pc:sldChg chg="modSp mod">
        <pc:chgData name="Jerzy Maj" userId="075950f5-4edc-4b40-96b6-6f786f85c7d6" providerId="ADAL" clId="{ABEDBE43-4157-4D1C-B907-F833ED33DD23}" dt="2023-10-20T06:40:11.749" v="1" actId="6549"/>
        <pc:sldMkLst>
          <pc:docMk/>
          <pc:sldMk cId="4005407964" sldId="1042"/>
        </pc:sldMkLst>
        <pc:spChg chg="mod">
          <ac:chgData name="Jerzy Maj" userId="075950f5-4edc-4b40-96b6-6f786f85c7d6" providerId="ADAL" clId="{ABEDBE43-4157-4D1C-B907-F833ED33DD23}" dt="2023-10-20T06:40:11.749" v="1" actId="6549"/>
          <ac:spMkLst>
            <pc:docMk/>
            <pc:sldMk cId="4005407964" sldId="1042"/>
            <ac:spMk id="5" creationId="{89ED42FB-2A61-4869-A297-2CDB6008CF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24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0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28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lokalizacja</a:t>
            </a:r>
            <a:r>
              <a:rPr lang="en-US" sz="1200" dirty="0"/>
              <a:t> i </a:t>
            </a:r>
            <a:r>
              <a:rPr lang="en-US" sz="1200" dirty="0" err="1"/>
              <a:t>obszary</a:t>
            </a:r>
            <a:r>
              <a:rPr lang="en-US" sz="1200" dirty="0"/>
              <a:t> </a:t>
            </a:r>
            <a:r>
              <a:rPr lang="en-US" sz="1200" dirty="0" err="1"/>
              <a:t>działalności</a:t>
            </a:r>
            <a:r>
              <a:rPr lang="pl-PL" sz="1200" dirty="0"/>
              <a:t> Sieci Punktów Informacyjnych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53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36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26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94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50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64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59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D94CA2-33AC-462F-8588-B4E6BB46DC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08" y="6350695"/>
            <a:ext cx="7816195" cy="101620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B676503-45E5-4DE1-9EDB-FB67A11417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73819"/>
            <a:ext cx="3954285" cy="7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F7B42-3B46-46E3-85FF-7A021704E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17D31A-CB5A-4752-B965-AE9BE3392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9672A5-03A6-4261-B000-AF9D5292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B7EB8A-A0EF-442E-9EF5-F057BC25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811E10-ED34-468C-A60D-B6C2B267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56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DC8B9-DD6A-4E1C-92F4-944E8BDC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D6CCF-514F-4B7B-B9C8-5C7246F1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552AF5-1EE2-4FC8-AFE9-C85E7E19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DD2C1D-BD04-4A6C-9058-16188B1F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728FA8-B409-4C41-863E-6FFC365C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5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D6B95-66ED-40A2-AD81-51221EA9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26D0BE-0F13-4345-9FF8-F88FAF033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EA57AB-29AA-4568-B05A-38690DD3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44816D-C13A-458F-91FF-20DC9DB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F214FC-8833-4F68-B0F2-E80D775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25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1BA9B-437B-44DA-AFFC-B9BC3F7E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C092F-9646-42AD-85B9-E0640C3B6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FB781B-EE85-4719-93C8-C01CC840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C008D2-7217-4B0A-B2ED-3EB1AB38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B303A5-6375-4CFA-87C7-5D6FA063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87D5AF-791D-4153-857E-C2441D67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0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31DD61-C5A5-4643-ABBA-5134E8C1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46597F-DCB7-4582-9132-79060AEE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0EADF5-9159-4DB2-B229-E33877F0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912D54-1975-417F-AC05-D0D4572EE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243339-247A-4149-B709-0EAE819E6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43E8132-D80B-4171-A36A-D4E12515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D67BE9-5676-4D9F-9563-CD2CC046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5C0E4C-E574-40CB-A933-D6302D70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02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1F867-850F-49AE-A8AE-1DB33679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E25CC1-6A30-4BEC-BC82-992656AE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CFF99-AC91-416F-9396-3EBF278A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5A7D143-58B5-482B-A974-D6E6C027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2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E324847-D099-433A-9E53-63632C70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FA7692-0849-46AA-8A9A-ED13ECBB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EF26F9-5CC0-47AD-B57A-809B1312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20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9C0B7-9CDB-424D-BBF5-9340404C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2C90C5-EBA7-47C4-907F-8BDC8876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8FA5EB-B42D-49B2-B092-AF594028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B07AFF-B761-4341-A5D4-9D1B1C4F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BA9E1A-6578-4442-BEBB-C44049C6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89B475-9C59-4E93-9B42-50D81C9F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45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FBA54-9E18-4C8E-8621-13E649B6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5B3223-078C-4685-B129-4E56E2F1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7DD35A-FDB2-4397-AB0A-2C06050B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35E323-F52F-4D9D-A178-9592FDD7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7788D0-742A-499D-92AF-36AC98B6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D452D9-9F7C-4413-A39F-135E021F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40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01D9DC0-F5C3-463E-91F7-EDB0BA97AE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68194"/>
            <a:ext cx="3960813" cy="721949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75CA37D-6AD5-49D7-9F35-CD6AEB62F0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6" y="6357504"/>
            <a:ext cx="7974198" cy="10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EA40F-FC69-42BE-B5A1-30CD6D00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AAD4EA-0509-4CF7-AAD2-7B0DAF0C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FB9513-3554-4102-8169-3B275462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9B8F2E-51D6-4DF7-9F8F-CED73D78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303C0D-F851-407B-B75D-1A7CCFA0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66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E1A936-797F-4C81-8D6A-B5CF1A5E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D298AF-67F5-4A0F-A750-DEF380524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AD081F-37A9-4127-BB0D-25A169F1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5B7DC8-CE48-44FE-9AFD-7B6EEC8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F22123-DF0E-44E7-9119-7B1546A7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45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20.10.2023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D10497-C7B3-45A4-A15A-D1C750DE3E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410" y="6390767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20.10.2023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1155469-CB1D-4376-9A3A-BFBBF57A5D0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0925" y="6400521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4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20.10.2023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1DBBF15-C236-41DA-B87F-CFFC4C4F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749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2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6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021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813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3917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1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610911-15D0-4EF5-B7F0-BBD68E72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6" y="6418678"/>
            <a:ext cx="7519005" cy="9775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6A993-CE91-4E0D-855D-56FBD17FB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74" y="4489842"/>
            <a:ext cx="3942701" cy="7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655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D4787E-4F6A-48B2-9E80-CFC6424BA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533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3922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CD0022-394D-4334-8063-C618E3B71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6390514"/>
            <a:ext cx="7235429" cy="9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F0409B-C86C-4883-BD82-203D84FB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69CCF6-81C9-4CA9-9254-617005FE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4E7937-0DBA-44EB-B1BF-ECD91ADE8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4DC-2527-40E3-97A6-D527D3F8AE2B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297CAD-6FE3-4122-9163-E92C30229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910584-9902-4C23-8891-AE922E4D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3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70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owoczesnagospodarka.gov.pl/strony/ankieta-potrzeb-przedsiebiorcy/" TargetMode="Externa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hyperlink" Target="http://www.funduszeeuropejskie.gov.pl/" TargetMode="External"/><Relationship Id="rId4" Type="http://schemas.openxmlformats.org/officeDocument/2006/relationships/hyperlink" Target="http://www.funduszeue.lubelskie.p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ife.lublin@lubelskie.pl" TargetMode="External"/><Relationship Id="rId2" Type="http://schemas.openxmlformats.org/officeDocument/2006/relationships/hyperlink" Target="mailto:agnieszka.brzozowska@lubelskie.pl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lm@feu.lubelskie.pl" TargetMode="External"/><Relationship Id="rId2" Type="http://schemas.openxmlformats.org/officeDocument/2006/relationships/hyperlink" Target="http://www.kontakt@feu.lubelskie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amosc@feu.lubelskie.p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brzozowska@lubelskie.p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hyperlink" Target="mailto:drpo@lubelskie.pl" TargetMode="External"/><Relationship Id="rId4" Type="http://schemas.openxmlformats.org/officeDocument/2006/relationships/hyperlink" Target="mailto:krzysztof.prybula@lubelskie.p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oir.gov.pl/strony/o-programie/fe-dla-nowoczesnej-gospodarki/konsultacje-spoleczne-feng/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EC4F37B1-F6F3-413E-B51F-FCA692C02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3059757"/>
            <a:ext cx="7920115" cy="10877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pl-PL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dirty="0"/>
            </a:b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7E7029C-870B-8FCF-A87C-CCC9522FC209}"/>
              </a:ext>
            </a:extLst>
          </p:cNvPr>
          <p:cNvSpPr txBox="1"/>
          <p:nvPr/>
        </p:nvSpPr>
        <p:spPr>
          <a:xfrm>
            <a:off x="1025426" y="351943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zadania </a:t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Punktów Informacyjnych Funduszy Europejskich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9ED42FB-2A61-4869-A297-2CDB6008CFBF}"/>
              </a:ext>
            </a:extLst>
          </p:cNvPr>
          <p:cNvSpPr txBox="1"/>
          <p:nvPr/>
        </p:nvSpPr>
        <p:spPr>
          <a:xfrm>
            <a:off x="2602544" y="5436021"/>
            <a:ext cx="5342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Lublin, </a:t>
            </a:r>
            <a:br>
              <a:rPr lang="pl-PL" sz="20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października 2023 roku </a:t>
            </a:r>
          </a:p>
        </p:txBody>
      </p:sp>
    </p:spTree>
    <p:extLst>
      <p:ext uri="{BB962C8B-B14F-4D97-AF65-F5344CB8AC3E}">
        <p14:creationId xmlns:p14="http://schemas.microsoft.com/office/powerpoint/2010/main" val="400540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B5C7FD-245E-6F41-A207-5CA9C4D7F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71" y="6482274"/>
            <a:ext cx="9010669" cy="993734"/>
          </a:xfrm>
          <a:prstGeom prst="rect">
            <a:avLst/>
          </a:prstGeom>
        </p:spPr>
      </p:pic>
      <p:pic>
        <p:nvPicPr>
          <p:cNvPr id="4" name="Obraz 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7CD21AF1-656C-4E60-9448-A552F49D6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323453"/>
            <a:ext cx="6257784" cy="59828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677CA72-314A-4590-927A-CAB4C9DF6B31}"/>
              </a:ext>
            </a:extLst>
          </p:cNvPr>
          <p:cNvSpPr txBox="1"/>
          <p:nvPr/>
        </p:nvSpPr>
        <p:spPr>
          <a:xfrm>
            <a:off x="6642050" y="1907629"/>
            <a:ext cx="37375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skorzystania z usługi zapraszamy do wypełnienia ankiety potrzeb przedsiębiorcy na stronie: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https://www.nowoczesnagospodarka.gov.pl/strony/ankieta-potrzeb-przedsiebiorcy/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846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577D5F-352F-FE44-E1EC-D7DB06B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737" y="1403573"/>
            <a:ext cx="8784495" cy="4995102"/>
          </a:xfrm>
        </p:spPr>
        <p:txBody>
          <a:bodyPr>
            <a:no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lang="pl-PL" sz="1200" dirty="0">
              <a:latin typeface="+mn-l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FAB427D-A4CB-197B-C403-25FDA861B765}"/>
              </a:ext>
            </a:extLst>
          </p:cNvPr>
          <p:cNvSpPr txBox="1">
            <a:spLocks/>
          </p:cNvSpPr>
          <p:nvPr/>
        </p:nvSpPr>
        <p:spPr>
          <a:xfrm>
            <a:off x="-134932" y="5425313"/>
            <a:ext cx="3960440" cy="252222"/>
          </a:xfrm>
          <a:prstGeom prst="rect">
            <a:avLst/>
          </a:prstGeom>
        </p:spPr>
        <p:txBody>
          <a:bodyPr vert="horz" wrap="square" lIns="0" tIns="9118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754" marR="0" lvl="0" indent="0" algn="r" defTabSz="801929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57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F0B462-5E5A-4565-5829-04F9EF7F0210}"/>
              </a:ext>
            </a:extLst>
          </p:cNvPr>
          <p:cNvSpPr/>
          <p:nvPr/>
        </p:nvSpPr>
        <p:spPr>
          <a:xfrm>
            <a:off x="1241450" y="5075981"/>
            <a:ext cx="8496512" cy="8640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www.funduszeeuropejskie.gov.pl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36E96F-4B7D-43A7-7ABB-9C777DD267AF}"/>
              </a:ext>
            </a:extLst>
          </p:cNvPr>
          <p:cNvSpPr txBox="1"/>
          <p:nvPr/>
        </p:nvSpPr>
        <p:spPr>
          <a:xfrm>
            <a:off x="1241450" y="5041545"/>
            <a:ext cx="8454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informacji o programach krajowych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7649A2-036A-F2B3-107B-282495C3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81" y="179437"/>
            <a:ext cx="8598251" cy="48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0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8F49D58-A9FB-6521-B8B5-35A60664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38" y="6592307"/>
            <a:ext cx="6071870" cy="829310"/>
          </a:xfrm>
          <a:prstGeom prst="rect">
            <a:avLst/>
          </a:prstGeom>
          <a:noFill/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DE8981F4-0E55-1B50-4832-7CB5881C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6"/>
            <a:ext cx="9072719" cy="755706"/>
          </a:xfrm>
        </p:spPr>
        <p:txBody>
          <a:bodyPr>
            <a:no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 na spotkania informacyjne </a:t>
            </a:r>
            <a:b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webinaria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6DFC6D3-93E9-00F9-63F9-FB2DFCA4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899517"/>
            <a:ext cx="8640382" cy="5692790"/>
          </a:xfrm>
        </p:spPr>
        <p:txBody>
          <a:bodyPr>
            <a:noAutofit/>
          </a:bodyPr>
          <a:lstStyle/>
          <a:p>
            <a:pPr marL="0" indent="0">
              <a:buClr>
                <a:srgbClr val="003399"/>
              </a:buClr>
              <a:buNone/>
              <a:defRPr/>
            </a:pPr>
            <a:endParaRPr lang="pl-PL" sz="1800" dirty="0">
              <a:solidFill>
                <a:srgbClr val="0070C0"/>
              </a:solidFill>
              <a:latin typeface="+mn-lt"/>
            </a:endParaRPr>
          </a:p>
          <a:p>
            <a:pPr marL="0" indent="0">
              <a:buClr>
                <a:srgbClr val="003399"/>
              </a:buClr>
              <a:buNone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zarejestrowania się na spotkanie należy </a:t>
            </a:r>
            <a:r>
              <a:rPr lang="pl-PL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wypełnić formularz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rekrutacyjny w zakładce 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Wydarzenia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www.funduszeUE.lubelskie.pl</a:t>
            </a: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w zakładce 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 i konferencje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wybierając województwo lubelskie na </a:t>
            </a: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www.funduszeeuropejskie.gov.pl</a:t>
            </a:r>
            <a:r>
              <a:rPr lang="pl-PL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lang="pl-PL" b="0" i="0" u="none" strike="noStrike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6" name="Obraz 5" descr="Obraz zawierający tekst, Ludzka twarz, zrzut ekranu, osoba&#10;&#10;Opis wygenerowany automatycznie">
            <a:extLst>
              <a:ext uri="{FF2B5EF4-FFF2-40B4-BE49-F238E27FC236}">
                <a16:creationId xmlns:a16="http://schemas.microsoft.com/office/drawing/2014/main" id="{1EF01BB7-2219-48E1-8F10-F3719B8A3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46" y="2411685"/>
            <a:ext cx="7344816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6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E08B9-4D6A-4286-B779-E1A00FAA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81" y="296902"/>
            <a:ext cx="8640381" cy="8640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Znajdź nas na </a:t>
            </a:r>
            <a:r>
              <a:rPr lang="pl-PL" sz="2000" b="1" dirty="0" err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Facebook’u</a:t>
            </a:r>
            <a:br>
              <a:rPr lang="pl-PL" sz="20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577D5F-352F-FE44-E1EC-D7DB06B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67" y="1160999"/>
            <a:ext cx="8784495" cy="4995102"/>
          </a:xfrm>
        </p:spPr>
        <p:txBody>
          <a:bodyPr>
            <a:noAutofit/>
          </a:bodyPr>
          <a:lstStyle/>
          <a:p>
            <a:pPr marL="7701" marR="0" lvl="0" indent="0" algn="just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latin typeface="+mn-lt"/>
            </a:endParaRP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701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lang="pl-PL" sz="1200" dirty="0">
              <a:latin typeface="+mn-l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FAB427D-A4CB-197B-C403-25FDA861B765}"/>
              </a:ext>
            </a:extLst>
          </p:cNvPr>
          <p:cNvSpPr txBox="1">
            <a:spLocks/>
          </p:cNvSpPr>
          <p:nvPr/>
        </p:nvSpPr>
        <p:spPr>
          <a:xfrm>
            <a:off x="-134932" y="5425313"/>
            <a:ext cx="3960440" cy="252222"/>
          </a:xfrm>
          <a:prstGeom prst="rect">
            <a:avLst/>
          </a:prstGeom>
        </p:spPr>
        <p:txBody>
          <a:bodyPr vert="horz" wrap="square" lIns="0" tIns="9118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754" marR="0" lvl="0" indent="0" algn="r" defTabSz="801929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57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/>
            </a:endParaRPr>
          </a:p>
        </p:txBody>
      </p:sp>
      <p:pic>
        <p:nvPicPr>
          <p:cNvPr id="3" name="Obraz 2" descr="Obraz zawierający tekst, Ludzka twarz, zrzut ekranu, ubrania&#10;&#10;Opis wygenerowany automatycznie">
            <a:extLst>
              <a:ext uri="{FF2B5EF4-FFF2-40B4-BE49-F238E27FC236}">
                <a16:creationId xmlns:a16="http://schemas.microsoft.com/office/drawing/2014/main" id="{CB205846-6139-BB68-127B-4577FB92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7"/>
          <a:stretch/>
        </p:blipFill>
        <p:spPr>
          <a:xfrm>
            <a:off x="412091" y="839282"/>
            <a:ext cx="9867246" cy="5591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83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2699717"/>
            <a:ext cx="7920115" cy="3600400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2E2B068-A832-FEF8-0AD4-5EBAC0AEC4BB}"/>
              </a:ext>
            </a:extLst>
          </p:cNvPr>
          <p:cNvSpPr txBox="1"/>
          <p:nvPr/>
        </p:nvSpPr>
        <p:spPr>
          <a:xfrm>
            <a:off x="1361690" y="3131765"/>
            <a:ext cx="8567766" cy="238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501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pl-PL" b="1" spc="-1" dirty="0">
                <a:solidFill>
                  <a:srgbClr val="002073"/>
                </a:solidFill>
                <a:latin typeface="Arial"/>
                <a:ea typeface="Open Sans"/>
              </a:rPr>
              <a:t>Jerzy Maj</a:t>
            </a:r>
          </a:p>
          <a:p>
            <a:r>
              <a:rPr lang="pl-PL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l-PL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pecjalista ds. Funduszy Europejskich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3501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pl-PL" b="1" i="0" u="none" strike="noStrike" kern="1200" cap="none" spc="-1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+mn-cs"/>
              </a:rPr>
              <a:t>łówny Punkt Informacyjny Funduszy Europejskich w Lublinie</a:t>
            </a:r>
            <a:br>
              <a:rPr kumimoji="0" lang="pl-PL" b="1" i="0" u="none" strike="noStrike" kern="1200" cap="none" spc="-1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+mn-cs"/>
              </a:rPr>
            </a:br>
            <a:r>
              <a:rPr kumimoji="0" lang="pl-PL" b="1" i="0" u="none" strike="noStrike" kern="1200" cap="none" spc="-1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+mn-cs"/>
              </a:rPr>
              <a:t>tel.: 81 44 16 </a:t>
            </a:r>
            <a:r>
              <a:rPr lang="pl-PL" b="1" spc="-1" dirty="0">
                <a:solidFill>
                  <a:srgbClr val="002073"/>
                </a:solidFill>
                <a:latin typeface="Arial"/>
                <a:ea typeface="Open Sans"/>
              </a:rPr>
              <a:t>865</a:t>
            </a:r>
            <a:r>
              <a:rPr kumimoji="0" lang="pl-PL" b="1" i="0" u="none" strike="noStrike" kern="1200" cap="none" spc="-1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+mn-cs"/>
              </a:rPr>
              <a:t>, 81 44 16 864</a:t>
            </a:r>
          </a:p>
          <a:p>
            <a:pPr marL="0" marR="0" lvl="0" indent="0" algn="l" defTabSz="457200" rtl="0" eaLnBrk="1" fontAlgn="auto" latinLnBrk="0" hangingPunct="1">
              <a:lnSpc>
                <a:spcPts val="3501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b="0" i="0" u="none" strike="noStrike" kern="1200" cap="none" spc="-1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+mn-cs"/>
              </a:rPr>
              <a:t>e-mail: </a:t>
            </a:r>
            <a:r>
              <a:rPr kumimoji="0" lang="pl-PL" b="0" i="0" u="none" strike="noStrike" kern="1200" cap="none" spc="-1" normalizeH="0" baseline="0" noProof="0" dirty="0" err="1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+mn-cs"/>
              </a:rPr>
              <a:t>jerzy</a:t>
            </a:r>
            <a:r>
              <a:rPr lang="pl-PL" spc="-1" dirty="0">
                <a:solidFill>
                  <a:srgbClr val="002073"/>
                </a:solidFill>
                <a:latin typeface="Arial"/>
                <a:ea typeface="Open Sans"/>
              </a:rPr>
              <a:t>.maj</a:t>
            </a:r>
            <a:r>
              <a:rPr lang="pl-PL" spc="-1" dirty="0">
                <a:solidFill>
                  <a:srgbClr val="002073"/>
                </a:solidFill>
                <a:latin typeface="Arial"/>
                <a:ea typeface="Open Sans"/>
                <a:hlinkClick r:id="rId2"/>
              </a:rPr>
              <a:t>@lubelskie.pl</a:t>
            </a:r>
            <a:r>
              <a:rPr lang="pl-PL" spc="-1" dirty="0">
                <a:solidFill>
                  <a:srgbClr val="002073"/>
                </a:solidFill>
                <a:latin typeface="Arial"/>
                <a:ea typeface="Open Sans"/>
              </a:rPr>
              <a:t>, </a:t>
            </a:r>
            <a:r>
              <a:rPr lang="pl-PL" spc="-1" dirty="0">
                <a:solidFill>
                  <a:srgbClr val="002073"/>
                </a:solidFill>
                <a:latin typeface="Arial"/>
                <a:ea typeface="Open Sans"/>
                <a:hlinkClick r:id="rId3"/>
              </a:rPr>
              <a:t>pife.lublin@lubelskie.pl</a:t>
            </a:r>
            <a:r>
              <a:rPr lang="pl-PL" spc="-1" dirty="0">
                <a:solidFill>
                  <a:srgbClr val="002073"/>
                </a:solidFill>
                <a:latin typeface="Arial"/>
                <a:ea typeface="Open Sans"/>
              </a:rPr>
              <a:t> </a:t>
            </a:r>
            <a:endParaRPr kumimoji="0" lang="pl-PL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5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760DA-E080-F181-9955-5B2460A9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755501"/>
            <a:ext cx="8640382" cy="4392288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08F124C2-8A33-E4D8-D9B8-A4F15CDBD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52" y="1079696"/>
            <a:ext cx="6217385" cy="54002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7794312-DA8C-0EA8-F2E8-BCA5829CBFD0}"/>
              </a:ext>
            </a:extLst>
          </p:cNvPr>
          <p:cNvSpPr txBox="1"/>
          <p:nvPr/>
        </p:nvSpPr>
        <p:spPr>
          <a:xfrm>
            <a:off x="685228" y="2302509"/>
            <a:ext cx="36525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Sieć Punktów Informacyjnych </a:t>
            </a:r>
          </a:p>
          <a:p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Funduszy Europejskich (PIFE) </a:t>
            </a:r>
          </a:p>
          <a:p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koordynowana przez </a:t>
            </a:r>
          </a:p>
          <a:p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Ministerstwo </a:t>
            </a:r>
            <a:b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Funduszy i Polityki Regionalnej</a:t>
            </a: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Centralny Punkt Informacyjny </a:t>
            </a:r>
            <a:b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Funduszy Europejskich (CPI)</a:t>
            </a:r>
          </a:p>
          <a:p>
            <a:endParaRPr lang="pl-PL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Głównych Punktów Informacyjnych </a:t>
            </a:r>
            <a:b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Funduszy Europejskich (GPI)</a:t>
            </a:r>
          </a:p>
          <a:p>
            <a:endParaRPr lang="pl-PL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Lokalnych Punktów Informacyjnych </a:t>
            </a:r>
            <a:b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Funduszy Europejskich (LPI)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D09F1F-5EB0-4EA4-DD5E-05B74946A7BF}"/>
              </a:ext>
            </a:extLst>
          </p:cNvPr>
          <p:cNvSpPr txBox="1"/>
          <p:nvPr/>
        </p:nvSpPr>
        <p:spPr>
          <a:xfrm>
            <a:off x="675699" y="754296"/>
            <a:ext cx="70567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www.pife.gov.pl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891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E08B9-4D6A-4286-B779-E1A00FAA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992" y="740415"/>
            <a:ext cx="4986339" cy="663604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L</a:t>
            </a:r>
            <a:r>
              <a:rPr lang="en-US" sz="2000" dirty="0" err="1"/>
              <a:t>okalizacja</a:t>
            </a:r>
            <a:r>
              <a:rPr lang="en-US" sz="2000" dirty="0"/>
              <a:t> i </a:t>
            </a:r>
            <a:r>
              <a:rPr lang="en-US" sz="2000" dirty="0" err="1"/>
              <a:t>obszary</a:t>
            </a:r>
            <a:r>
              <a:rPr lang="en-US" sz="2000" dirty="0"/>
              <a:t> </a:t>
            </a:r>
            <a:r>
              <a:rPr lang="en-US" sz="2000" dirty="0" err="1"/>
              <a:t>działalności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Sieci Punktów Informacyjnych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577D5F-352F-FE44-E1EC-D7DB06B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906" y="1691605"/>
            <a:ext cx="4608512" cy="7200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GPI Lublin: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Miasto Lublin, powiaty: lubartowski, lubelski, łukowski, kraśnicki, opolski, puławski, radzyński, rycki, świdnicki</a:t>
            </a:r>
            <a:endParaRPr lang="pl-PL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LPI</a:t>
            </a:r>
            <a:r>
              <a:rPr lang="pl-PL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Chełm: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Miasto Biała Podlaska, Miasto Chełm, powiaty: bialski, chełmski, łęczyński, parczewski, włodawski</a:t>
            </a:r>
          </a:p>
          <a:p>
            <a:pPr>
              <a:lnSpc>
                <a:spcPct val="100000"/>
              </a:lnSpc>
            </a:pPr>
            <a:r>
              <a:rPr lang="pl-PL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LPI Zamość: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Miasto Zamość, powiaty: biłgorajski, hrubieszowski, janowski, krasnostawski, tomaszowski, zamojski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lang="pl-PL" sz="1200" dirty="0">
              <a:latin typeface="+mn-l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FAB427D-A4CB-197B-C403-25FDA861B765}"/>
              </a:ext>
            </a:extLst>
          </p:cNvPr>
          <p:cNvSpPr txBox="1">
            <a:spLocks/>
          </p:cNvSpPr>
          <p:nvPr/>
        </p:nvSpPr>
        <p:spPr>
          <a:xfrm>
            <a:off x="-134932" y="5425313"/>
            <a:ext cx="3960440" cy="252222"/>
          </a:xfrm>
          <a:prstGeom prst="rect">
            <a:avLst/>
          </a:prstGeom>
        </p:spPr>
        <p:txBody>
          <a:bodyPr vert="horz" wrap="square" lIns="0" tIns="9118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754" marR="0" lvl="0" indent="0" algn="r" defTabSz="801929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57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78AD153-405E-297B-4C02-2C8BFCBB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4" b="3274"/>
          <a:stretch/>
        </p:blipFill>
        <p:spPr>
          <a:xfrm>
            <a:off x="330602" y="756921"/>
            <a:ext cx="4986338" cy="575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89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D009E-B95B-812F-1F39-04589D57A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853626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Sieć Punktów Informacyjnych Funduszy Europejskich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województwie lubelskim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GPI Lublin, ul. Stefczyka 3b, pok. 0.1, 0.1a, 0.1b, </a:t>
            </a:r>
            <a:b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tel.: 81 44 16 864, (865), (546)</a:t>
            </a:r>
            <a:b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2"/>
              </a:rPr>
              <a:t>www.kontakt@feu.lubelskie.pl</a:t>
            </a: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b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br>
              <a:rPr kumimoji="0" lang="pl-PL" altLang="zh-CN" sz="1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LPI Chełm, ul. Mickiewicza 37, pok. 112, </a:t>
            </a:r>
            <a:b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tel.: 82 565 19 21,  514 924 194, </a:t>
            </a: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3"/>
              </a:rPr>
              <a:t>www.chelm@feu.lubelskie.pl</a:t>
            </a: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b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b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LPI Zamość, ul. Partyzantów 3, pok. 22,  </a:t>
            </a:r>
            <a:br>
              <a:rPr lang="pl-PL" altLang="zh-CN" sz="16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tel.: 84 638 02 67,  514 923 981, </a:t>
            </a: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zamosc@feu.lubelskie.p</a:t>
            </a:r>
            <a: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br>
              <a:rPr kumimoji="0" lang="pl-PL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br>
              <a:rPr kumimoji="0" lang="pl-PL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555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43E26-FB45-4EFF-B304-E8E1CAC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PIFE - zakres usług: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47E81-7CAE-4B53-A59A-CD2F491FB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szkolenia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spotkania informacyjne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ebinary</a:t>
            </a: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potkania w szkołach ponadpodstawowych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ystąpienia w chara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kterze prelegenta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konsultacje indywidualne, telefoniczne i mailowe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919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CD09F2F-BFED-C09F-5C5D-9D290C72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52" y="971525"/>
            <a:ext cx="2298391" cy="53649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FB5C7FD-245E-6F41-A207-5CA9C4D7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71" y="6482274"/>
            <a:ext cx="9010669" cy="993734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3E1AA3-08CE-7F8C-6C8A-FBBD15091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1450" y="1979837"/>
            <a:ext cx="8424838" cy="4680002"/>
          </a:xfrm>
        </p:spPr>
        <p:txBody>
          <a:bodyPr/>
          <a:lstStyle/>
          <a:p>
            <a:pPr marL="251986" marR="0" lvl="0" indent="-251986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Partnerstwo Publiczno-Prywatne 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986" marR="0" lvl="0" indent="-251986" algn="just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 1 stycznia 2022 roku w Głównym Punkcie Informacyjnym Funduszy Europejskich  w Lublinie pracę rozpoczęli konsultanci ds. partnerstwa publiczno-prywatnego (PPP).</a:t>
            </a:r>
          </a:p>
          <a:p>
            <a:pPr marL="251986" marR="0" lvl="0" indent="-251986" algn="just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Partnerstwo publiczno-prywatne pozwala na wykorzystanie kapitału, wiedzy i doświadczenia przedsiębiorców w realizacji i finansowaniu inwestycji publicznych. W ten sposób można dostarczać wysokiej jakości usługi publiczne. Włączenie do tego typu przedsięwzięć finansowania z Funduszy Europejskich (tzw. formuła hybrydowa) dodatkowo zwiększa ich efektywność i płynące z ich realizacji korzyści przede wszystkim dla strony publicznej.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14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CD09F2F-BFED-C09F-5C5D-9D290C72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52" y="971525"/>
            <a:ext cx="2298391" cy="53649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FB5C7FD-245E-6F41-A207-5CA9C4D7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71" y="6482274"/>
            <a:ext cx="9010669" cy="993734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3E1AA3-08CE-7F8C-6C8A-FBBD15091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1450" y="1979837"/>
            <a:ext cx="8424838" cy="4680002"/>
          </a:xfrm>
        </p:spPr>
        <p:txBody>
          <a:bodyPr/>
          <a:lstStyle/>
          <a:p>
            <a:pPr marL="251986" marR="0" lvl="0" indent="-251986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Partnerstwo Publiczno-Prywatne cd.</a:t>
            </a: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51986" marR="0" lvl="0" indent="-251986" algn="just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Konsultanci w GPI wyjaśnią, czym jest PPP i jakie daje korzyści, wstępnie przeanalizują możliwości realizacji projektu w tej formule oraz wskażą ew. programy operacyjne, które pozwalają włączyć do projektu finansowanie                    z Funduszy Europejskich. </a:t>
            </a:r>
          </a:p>
          <a:p>
            <a:pPr marL="251986" marR="0" lvl="0" indent="-251986" algn="just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Konsultanci świadczą usługi zarówno w siedzibie GPI, jak również poza siedzibą Punktu – w formie warsztatów, szkoleń, czy spotkań indywidulanych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 promotorami projektów (w formule stacjonarnej i on-line) oraz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trybie komunikacji elektronicznej.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65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B3385-01D1-4824-85B0-9D93082A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1976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Partnerstwo Publiczno-Prywatne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Konsultanci ds. PPP udzielają informacji na temat projektów PPP i projektów hybrydowych.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Główny Punkt Informacyjny Funduszy Europejskich w Lublinie,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ul. Stefczyka 3b, pokój 0.2, adresy e-mail: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agnieszka.brzozowska@lubelskie.pl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krzysztof.prybula@lubelskie.pl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drpo@lubelskie.pl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81 44 16 546 oraz 81 44 16 865.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91F7D1-EC89-404F-B2C8-F91938A0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94" y="5147989"/>
            <a:ext cx="8640382" cy="4392288"/>
          </a:xfrm>
        </p:spPr>
        <p:txBody>
          <a:bodyPr/>
          <a:lstStyle/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9D936B-3AC9-3260-4FF8-450F3B05A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162" y="539477"/>
            <a:ext cx="229839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B5C7FD-245E-6F41-A207-5CA9C4D7F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71" y="6482274"/>
            <a:ext cx="9010669" cy="9937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769101E-37B4-4F9B-B5C1-8A3E880F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4" y="395461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448C490-9FC7-4522-A46A-38F7D9841F9A}"/>
              </a:ext>
            </a:extLst>
          </p:cNvPr>
          <p:cNvSpPr txBox="1"/>
          <p:nvPr/>
        </p:nvSpPr>
        <p:spPr>
          <a:xfrm>
            <a:off x="3545706" y="395461"/>
            <a:ext cx="6408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Innopoint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jest nową usługą w sieci PIFE skierowaną do tych przedsiębiorców, którzy będą chcieli skorzystać z programu </a:t>
            </a:r>
            <a:r>
              <a:rPr lang="pl-PL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Fundusze Europejskie dla Nowoczesnej Gospodarki</a:t>
            </a:r>
            <a:r>
              <a:rPr lang="pl-PL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(FENG)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wspierającego innowacyjne przedsięwzięcia, pomysły, projekty. Przedsiębiorca będzie mógł otrzymać zindywidualizowaną informację, czy jego pomysł wpisuje się w założenia tego programu i czy będzie miał szansę na realizację. </a:t>
            </a:r>
            <a:endParaRPr lang="pl-PL" sz="16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797B0C2-F0F0-46A8-8A86-0AA4D085B71D}"/>
              </a:ext>
            </a:extLst>
          </p:cNvPr>
          <p:cNvSpPr txBox="1"/>
          <p:nvPr/>
        </p:nvSpPr>
        <p:spPr>
          <a:xfrm>
            <a:off x="1097434" y="2915741"/>
            <a:ext cx="8856984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350"/>
              </a:spcBef>
              <a:spcAft>
                <a:spcPts val="1350"/>
              </a:spcAft>
            </a:pP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Innopoint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odpowiada na potrzebę jeszcze precyzyjniejszej informacji dla przedsiębiorców w zakresie wsparcia Badań, Rozwoju i Innowacji, a także jeszcze większego zindywidualizowania usługi względem klienta. Specjaliści ds. Funduszy Europejskich pomogą przedsiębiorcom zainteresowanym innowacjami. Tym, którzy mają konkretne pomysły na innowacyjny projekt, wskażą kolejne etapy postępowania oraz konkurs, w ramach którego będą mogli ubiegać się o dofinansowanie. Przedsiębiorcom, których pomysły wymagają dopracowania, zaproponują konsultacje z ekspertami branżowymi lub finansowymi, natomiast tych, którzy chcieliby się rozwijać poprzez innowacje, ale nie mają pomysłu, jak to zrobić, skierują do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Innovation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Coacha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Skorzystanie z usługi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Innopoint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będzie łatwe i dostępne i przede wszystkim bezpłatne.</a:t>
            </a:r>
          </a:p>
          <a:p>
            <a:pPr algn="just" fontAlgn="base">
              <a:spcBef>
                <a:spcPts val="1350"/>
              </a:spcBef>
              <a:spcAft>
                <a:spcPts val="1350"/>
              </a:spcAft>
            </a:pP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03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7148</TotalTime>
  <Words>880</Words>
  <Application>Microsoft Office PowerPoint</Application>
  <PresentationFormat>Niestandardowy</PresentationFormat>
  <Paragraphs>78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Wingdings</vt:lpstr>
      <vt:lpstr>Motyw pakietu Office</vt:lpstr>
      <vt:lpstr>Projekt niestandardowy</vt:lpstr>
      <vt:lpstr>1_Motyw pakietu Office</vt:lpstr>
      <vt:lpstr>   </vt:lpstr>
      <vt:lpstr>Prezentacja programu PowerPoint</vt:lpstr>
      <vt:lpstr>Lokalizacja i obszary działalności  Sieci Punktów Informacyjnych</vt:lpstr>
      <vt:lpstr>Sieć Punktów Informacyjnych Funduszy Europejskich  w województwie lubelskim  GPI Lublin, ul. Stefczyka 3b, pok. 0.1, 0.1a, 0.1b,  tel.: 81 44 16 864, (865), (546) www.kontakt@feu.lubelskie.pl      LPI Chełm, ul. Mickiewicza 37, pok. 112,  tel.: 82 565 19 21,  514 924 194, www.chelm@feu.lubelskie.pl      LPI Zamość, ul. Partyzantów 3, pok. 22,   tel.: 84 638 02 67,  514 923 981, zamosc@feu.lubelskie.pl   </vt:lpstr>
      <vt:lpstr>PIFE - zakres usług:     </vt:lpstr>
      <vt:lpstr>Prezentacja programu PowerPoint</vt:lpstr>
      <vt:lpstr>Prezentacja programu PowerPoint</vt:lpstr>
      <vt:lpstr>Partnerstwo Publiczno-Prywatne    Konsultanci ds. PPP udzielają informacji na temat projektów PPP i projektów hybrydowych. Kontakt:  Główny Punkt Informacyjny Funduszy Europejskich w Lublinie,  ul. Stefczyka 3b, pokój 0.2, adresy e-mail:  agnieszka.brzozowska@lubelskie.pl  krzysztof.prybula@lubelskie.pl  drpo@lubelskie.pl  tel. 81 44 16 546 oraz 81 44 16 865. </vt:lpstr>
      <vt:lpstr>Prezentacja programu PowerPoint</vt:lpstr>
      <vt:lpstr>Prezentacja programu PowerPoint</vt:lpstr>
      <vt:lpstr>Prezentacja programu PowerPoint</vt:lpstr>
      <vt:lpstr>Zapraszamy na spotkania informacyjne  i webinaria </vt:lpstr>
      <vt:lpstr>Znajdź nas na Facebook’u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Jerzy Maj</cp:lastModifiedBy>
  <cp:revision>116</cp:revision>
  <cp:lastPrinted>2023-09-27T12:15:31Z</cp:lastPrinted>
  <dcterms:created xsi:type="dcterms:W3CDTF">2022-06-22T09:40:44Z</dcterms:created>
  <dcterms:modified xsi:type="dcterms:W3CDTF">2023-10-20T06:40:20Z</dcterms:modified>
</cp:coreProperties>
</file>