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1" r:id="rId1"/>
  </p:sldMasterIdLst>
  <p:notesMasterIdLst>
    <p:notesMasterId r:id="rId57"/>
  </p:notesMasterIdLst>
  <p:sldIdLst>
    <p:sldId id="256" r:id="rId2"/>
    <p:sldId id="949" r:id="rId3"/>
    <p:sldId id="867" r:id="rId4"/>
    <p:sldId id="943" r:id="rId5"/>
    <p:sldId id="944" r:id="rId6"/>
    <p:sldId id="860" r:id="rId7"/>
    <p:sldId id="869" r:id="rId8"/>
    <p:sldId id="861" r:id="rId9"/>
    <p:sldId id="848" r:id="rId10"/>
    <p:sldId id="923" r:id="rId11"/>
    <p:sldId id="871" r:id="rId12"/>
    <p:sldId id="910" r:id="rId13"/>
    <p:sldId id="929" r:id="rId14"/>
    <p:sldId id="950" r:id="rId15"/>
    <p:sldId id="951" r:id="rId16"/>
    <p:sldId id="952" r:id="rId17"/>
    <p:sldId id="953" r:id="rId18"/>
    <p:sldId id="954" r:id="rId19"/>
    <p:sldId id="955" r:id="rId20"/>
    <p:sldId id="956" r:id="rId21"/>
    <p:sldId id="957" r:id="rId22"/>
    <p:sldId id="958" r:id="rId23"/>
    <p:sldId id="959" r:id="rId24"/>
    <p:sldId id="960" r:id="rId25"/>
    <p:sldId id="962" r:id="rId26"/>
    <p:sldId id="961" r:id="rId27"/>
    <p:sldId id="963" r:id="rId28"/>
    <p:sldId id="964" r:id="rId29"/>
    <p:sldId id="965" r:id="rId30"/>
    <p:sldId id="966" r:id="rId31"/>
    <p:sldId id="967" r:id="rId32"/>
    <p:sldId id="968" r:id="rId33"/>
    <p:sldId id="969" r:id="rId34"/>
    <p:sldId id="970" r:id="rId35"/>
    <p:sldId id="971" r:id="rId36"/>
    <p:sldId id="972" r:id="rId37"/>
    <p:sldId id="973" r:id="rId38"/>
    <p:sldId id="974" r:id="rId39"/>
    <p:sldId id="975" r:id="rId40"/>
    <p:sldId id="976" r:id="rId41"/>
    <p:sldId id="978" r:id="rId42"/>
    <p:sldId id="979" r:id="rId43"/>
    <p:sldId id="980" r:id="rId44"/>
    <p:sldId id="981" r:id="rId45"/>
    <p:sldId id="982" r:id="rId46"/>
    <p:sldId id="983" r:id="rId47"/>
    <p:sldId id="984" r:id="rId48"/>
    <p:sldId id="985" r:id="rId49"/>
    <p:sldId id="990" r:id="rId50"/>
    <p:sldId id="986" r:id="rId51"/>
    <p:sldId id="991" r:id="rId52"/>
    <p:sldId id="987" r:id="rId53"/>
    <p:sldId id="988" r:id="rId54"/>
    <p:sldId id="989" r:id="rId55"/>
    <p:sldId id="847" r:id="rId56"/>
  </p:sldIdLst>
  <p:sldSz cx="10691813" cy="7559675"/>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1" userDrawn="1">
          <p15:clr>
            <a:srgbClr val="A4A3A4"/>
          </p15:clr>
        </p15:guide>
        <p15:guide id="2" pos="336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lenik Agnieszka" initials="PA" lastIdx="1" clrIdx="0">
    <p:extLst>
      <p:ext uri="{19B8F6BF-5375-455C-9EA6-DF929625EA0E}">
        <p15:presenceInfo xmlns:p15="http://schemas.microsoft.com/office/powerpoint/2012/main" userId="S::Agnieszka.Palenik@mfipr.gov.pl::6a0c958d-6557-4bbd-8aa6-03360055b1e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0000"/>
    <a:srgbClr val="700000"/>
    <a:srgbClr val="8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AAAFFD4-991C-45EE-9DA6-52F5803722B2}" v="28" dt="2023-11-28T10:48:07.451"/>
  </p1510:revLst>
</p1510:revInfo>
</file>

<file path=ppt/tableStyles.xml><?xml version="1.0" encoding="utf-8"?>
<a:tblStyleLst xmlns:a="http://schemas.openxmlformats.org/drawingml/2006/main" def="{00A15C55-8517-42AA-B614-E9B94910E393}">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yl pośredni 2 — Ak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653" autoAdjust="0"/>
    <p:restoredTop sz="96357" autoAdjust="0"/>
  </p:normalViewPr>
  <p:slideViewPr>
    <p:cSldViewPr showGuides="1">
      <p:cViewPr varScale="1">
        <p:scale>
          <a:sx n="100" d="100"/>
          <a:sy n="100" d="100"/>
        </p:scale>
        <p:origin x="906" y="78"/>
      </p:cViewPr>
      <p:guideLst>
        <p:guide orient="horz" pos="2381"/>
        <p:guide pos="3368"/>
      </p:guideLst>
    </p:cSldViewPr>
  </p:slideViewPr>
  <p:outlineViewPr>
    <p:cViewPr>
      <p:scale>
        <a:sx n="33" d="100"/>
        <a:sy n="33" d="100"/>
      </p:scale>
      <p:origin x="0" y="-48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76" d="100"/>
          <a:sy n="76" d="100"/>
        </p:scale>
        <p:origin x="2886"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diagrams/_rels/data1.xml.rels><?xml version="1.0" encoding="UTF-8" standalone="yes"?>
<Relationships xmlns="http://schemas.openxmlformats.org/package/2006/relationships"><Relationship Id="rId1" Type="http://schemas.openxmlformats.org/officeDocument/2006/relationships/hyperlink" Target="https://www.funduszeeuropejskie.gov.pl/media/122927/zamowienia_udzielane_w_ramach_projektow.pdf"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https://www.funduszeeuropejskie.gov.pl/media/122927/zamowienia_udzielane_w_ramach_projektow.pdf"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FAD692-3E55-46C5-8D59-92DBA24E9368}" type="doc">
      <dgm:prSet loTypeId="urn:microsoft.com/office/officeart/2005/8/layout/hierarchy1" loCatId="hierarchy" qsTypeId="urn:microsoft.com/office/officeart/2005/8/quickstyle/simple2" qsCatId="simple" csTypeId="urn:microsoft.com/office/officeart/2005/8/colors/accent1_2" csCatId="accent1"/>
      <dgm:spPr/>
      <dgm:t>
        <a:bodyPr/>
        <a:lstStyle/>
        <a:p>
          <a:endParaRPr lang="en-US"/>
        </a:p>
      </dgm:t>
    </dgm:pt>
    <dgm:pt modelId="{F776E6A9-B5F9-4477-B184-DEFB413B9B0F}">
      <dgm:prSet/>
      <dgm:spPr/>
      <dgm:t>
        <a:bodyPr/>
        <a:lstStyle/>
        <a:p>
          <a:pPr>
            <a:lnSpc>
              <a:spcPct val="114000"/>
            </a:lnSpc>
          </a:pPr>
          <a:r>
            <a:rPr lang="pl-PL" b="1" dirty="0">
              <a:solidFill>
                <a:schemeClr val="accent2">
                  <a:lumMod val="25000"/>
                </a:schemeClr>
              </a:solidFill>
              <a:latin typeface="Arial" panose="020B0604020202020204" pitchFamily="34" charset="0"/>
              <a:cs typeface="Arial" panose="020B0604020202020204" pitchFamily="34" charset="0"/>
            </a:rPr>
            <a:t>Podręcznik beneficjenta i wnioskodawcy programów polityki spójności 2021-2027</a:t>
          </a:r>
          <a:endParaRPr lang="en-US" dirty="0">
            <a:solidFill>
              <a:schemeClr val="accent2">
                <a:lumMod val="25000"/>
              </a:schemeClr>
            </a:solidFill>
            <a:latin typeface="Arial" panose="020B0604020202020204" pitchFamily="34" charset="0"/>
            <a:cs typeface="Arial" panose="020B0604020202020204" pitchFamily="34" charset="0"/>
          </a:endParaRPr>
        </a:p>
      </dgm:t>
    </dgm:pt>
    <dgm:pt modelId="{E06ED2CA-39D2-4713-991D-85637FC0714C}" type="parTrans" cxnId="{41CAAF05-094F-4E8D-9E33-8680936AAD3F}">
      <dgm:prSet/>
      <dgm:spPr/>
      <dgm:t>
        <a:bodyPr/>
        <a:lstStyle/>
        <a:p>
          <a:endParaRPr lang="en-US"/>
        </a:p>
      </dgm:t>
    </dgm:pt>
    <dgm:pt modelId="{C2EBF717-3771-4CBF-9DF4-A1F9A24EC706}" type="sibTrans" cxnId="{41CAAF05-094F-4E8D-9E33-8680936AAD3F}">
      <dgm:prSet/>
      <dgm:spPr/>
      <dgm:t>
        <a:bodyPr/>
        <a:lstStyle/>
        <a:p>
          <a:endParaRPr lang="en-US"/>
        </a:p>
      </dgm:t>
    </dgm:pt>
    <dgm:pt modelId="{D38F07B3-643E-4907-94F1-8509C5BF9EDB}">
      <dgm:prSet/>
      <dgm:spPr/>
      <dgm:t>
        <a:bodyPr/>
        <a:lstStyle/>
        <a:p>
          <a:r>
            <a:rPr lang="pl-PL">
              <a:hlinkClick xmlns:r="http://schemas.openxmlformats.org/officeDocument/2006/relationships" r:id="rId1"/>
            </a:rPr>
            <a:t>Podręcznik Beneficjenta </a:t>
          </a:r>
          <a:endParaRPr lang="en-US"/>
        </a:p>
      </dgm:t>
    </dgm:pt>
    <dgm:pt modelId="{32D368F3-3921-4CE3-A1B3-248D98751172}" type="parTrans" cxnId="{89281B98-E718-4005-8306-3DA97B83F5B6}">
      <dgm:prSet/>
      <dgm:spPr/>
      <dgm:t>
        <a:bodyPr/>
        <a:lstStyle/>
        <a:p>
          <a:endParaRPr lang="en-US"/>
        </a:p>
      </dgm:t>
    </dgm:pt>
    <dgm:pt modelId="{0797CD94-26B9-4FFE-A840-9F971B5A71FD}" type="sibTrans" cxnId="{89281B98-E718-4005-8306-3DA97B83F5B6}">
      <dgm:prSet/>
      <dgm:spPr/>
      <dgm:t>
        <a:bodyPr/>
        <a:lstStyle/>
        <a:p>
          <a:endParaRPr lang="en-US"/>
        </a:p>
      </dgm:t>
    </dgm:pt>
    <dgm:pt modelId="{C4617AE7-4975-410A-84C6-2C5DBABC7859}" type="pres">
      <dgm:prSet presAssocID="{BBFAD692-3E55-46C5-8D59-92DBA24E9368}" presName="hierChild1" presStyleCnt="0">
        <dgm:presLayoutVars>
          <dgm:chPref val="1"/>
          <dgm:dir/>
          <dgm:animOne val="branch"/>
          <dgm:animLvl val="lvl"/>
          <dgm:resizeHandles/>
        </dgm:presLayoutVars>
      </dgm:prSet>
      <dgm:spPr/>
    </dgm:pt>
    <dgm:pt modelId="{4E00486B-6BDF-4137-8B2F-7237EC150634}" type="pres">
      <dgm:prSet presAssocID="{F776E6A9-B5F9-4477-B184-DEFB413B9B0F}" presName="hierRoot1" presStyleCnt="0"/>
      <dgm:spPr/>
    </dgm:pt>
    <dgm:pt modelId="{1E3CDE02-4ED5-498F-B5BC-77F3116E54C6}" type="pres">
      <dgm:prSet presAssocID="{F776E6A9-B5F9-4477-B184-DEFB413B9B0F}" presName="composite" presStyleCnt="0"/>
      <dgm:spPr/>
    </dgm:pt>
    <dgm:pt modelId="{FB41ACCE-06E9-454B-810E-7843BC8C3ECA}" type="pres">
      <dgm:prSet presAssocID="{F776E6A9-B5F9-4477-B184-DEFB413B9B0F}" presName="background" presStyleLbl="node0" presStyleIdx="0" presStyleCnt="2"/>
      <dgm:spPr/>
    </dgm:pt>
    <dgm:pt modelId="{985D232E-BA63-49C1-BD68-7743414039E0}" type="pres">
      <dgm:prSet presAssocID="{F776E6A9-B5F9-4477-B184-DEFB413B9B0F}" presName="text" presStyleLbl="fgAcc0" presStyleIdx="0" presStyleCnt="2">
        <dgm:presLayoutVars>
          <dgm:chPref val="3"/>
        </dgm:presLayoutVars>
      </dgm:prSet>
      <dgm:spPr/>
    </dgm:pt>
    <dgm:pt modelId="{252E5157-A911-4D03-A7BD-2425E533FEA0}" type="pres">
      <dgm:prSet presAssocID="{F776E6A9-B5F9-4477-B184-DEFB413B9B0F}" presName="hierChild2" presStyleCnt="0"/>
      <dgm:spPr/>
    </dgm:pt>
    <dgm:pt modelId="{6077AB01-0332-426A-A075-D4DC77EB8779}" type="pres">
      <dgm:prSet presAssocID="{D38F07B3-643E-4907-94F1-8509C5BF9EDB}" presName="hierRoot1" presStyleCnt="0"/>
      <dgm:spPr/>
    </dgm:pt>
    <dgm:pt modelId="{3C8C61D9-BFD0-406D-A599-5C52190EC460}" type="pres">
      <dgm:prSet presAssocID="{D38F07B3-643E-4907-94F1-8509C5BF9EDB}" presName="composite" presStyleCnt="0"/>
      <dgm:spPr/>
    </dgm:pt>
    <dgm:pt modelId="{62047FFE-834D-4E6D-9B2F-17E627DB7164}" type="pres">
      <dgm:prSet presAssocID="{D38F07B3-643E-4907-94F1-8509C5BF9EDB}" presName="background" presStyleLbl="node0" presStyleIdx="1" presStyleCnt="2"/>
      <dgm:spPr/>
    </dgm:pt>
    <dgm:pt modelId="{FF87649F-E3A4-43CF-969D-9C8184311AC7}" type="pres">
      <dgm:prSet presAssocID="{D38F07B3-643E-4907-94F1-8509C5BF9EDB}" presName="text" presStyleLbl="fgAcc0" presStyleIdx="1" presStyleCnt="2">
        <dgm:presLayoutVars>
          <dgm:chPref val="3"/>
        </dgm:presLayoutVars>
      </dgm:prSet>
      <dgm:spPr/>
    </dgm:pt>
    <dgm:pt modelId="{BF8A7791-86F9-476F-87D5-71B958F44F88}" type="pres">
      <dgm:prSet presAssocID="{D38F07B3-643E-4907-94F1-8509C5BF9EDB}" presName="hierChild2" presStyleCnt="0"/>
      <dgm:spPr/>
    </dgm:pt>
  </dgm:ptLst>
  <dgm:cxnLst>
    <dgm:cxn modelId="{41CAAF05-094F-4E8D-9E33-8680936AAD3F}" srcId="{BBFAD692-3E55-46C5-8D59-92DBA24E9368}" destId="{F776E6A9-B5F9-4477-B184-DEFB413B9B0F}" srcOrd="0" destOrd="0" parTransId="{E06ED2CA-39D2-4713-991D-85637FC0714C}" sibTransId="{C2EBF717-3771-4CBF-9DF4-A1F9A24EC706}"/>
    <dgm:cxn modelId="{57B6B181-3DBF-42EB-89B8-1796A68BB58C}" type="presOf" srcId="{F776E6A9-B5F9-4477-B184-DEFB413B9B0F}" destId="{985D232E-BA63-49C1-BD68-7743414039E0}" srcOrd="0" destOrd="0" presId="urn:microsoft.com/office/officeart/2005/8/layout/hierarchy1"/>
    <dgm:cxn modelId="{4C83A290-3187-48A1-8C72-A8F6B8AFCB4C}" type="presOf" srcId="{D38F07B3-643E-4907-94F1-8509C5BF9EDB}" destId="{FF87649F-E3A4-43CF-969D-9C8184311AC7}" srcOrd="0" destOrd="0" presId="urn:microsoft.com/office/officeart/2005/8/layout/hierarchy1"/>
    <dgm:cxn modelId="{89281B98-E718-4005-8306-3DA97B83F5B6}" srcId="{BBFAD692-3E55-46C5-8D59-92DBA24E9368}" destId="{D38F07B3-643E-4907-94F1-8509C5BF9EDB}" srcOrd="1" destOrd="0" parTransId="{32D368F3-3921-4CE3-A1B3-248D98751172}" sibTransId="{0797CD94-26B9-4FFE-A840-9F971B5A71FD}"/>
    <dgm:cxn modelId="{EF3FA9B0-57A6-46D7-94C1-60B707ADD732}" type="presOf" srcId="{BBFAD692-3E55-46C5-8D59-92DBA24E9368}" destId="{C4617AE7-4975-410A-84C6-2C5DBABC7859}" srcOrd="0" destOrd="0" presId="urn:microsoft.com/office/officeart/2005/8/layout/hierarchy1"/>
    <dgm:cxn modelId="{C234A04E-2332-442D-B81B-501FC0F057E4}" type="presParOf" srcId="{C4617AE7-4975-410A-84C6-2C5DBABC7859}" destId="{4E00486B-6BDF-4137-8B2F-7237EC150634}" srcOrd="0" destOrd="0" presId="urn:microsoft.com/office/officeart/2005/8/layout/hierarchy1"/>
    <dgm:cxn modelId="{2C1332F5-D835-4F89-958D-F5A45612E322}" type="presParOf" srcId="{4E00486B-6BDF-4137-8B2F-7237EC150634}" destId="{1E3CDE02-4ED5-498F-B5BC-77F3116E54C6}" srcOrd="0" destOrd="0" presId="urn:microsoft.com/office/officeart/2005/8/layout/hierarchy1"/>
    <dgm:cxn modelId="{6DBA5C0B-CC10-4930-BBD3-9652B87BF994}" type="presParOf" srcId="{1E3CDE02-4ED5-498F-B5BC-77F3116E54C6}" destId="{FB41ACCE-06E9-454B-810E-7843BC8C3ECA}" srcOrd="0" destOrd="0" presId="urn:microsoft.com/office/officeart/2005/8/layout/hierarchy1"/>
    <dgm:cxn modelId="{DB501475-389D-4D25-A056-4C19E7B5CEA8}" type="presParOf" srcId="{1E3CDE02-4ED5-498F-B5BC-77F3116E54C6}" destId="{985D232E-BA63-49C1-BD68-7743414039E0}" srcOrd="1" destOrd="0" presId="urn:microsoft.com/office/officeart/2005/8/layout/hierarchy1"/>
    <dgm:cxn modelId="{C15CB234-774F-4DFC-9B08-43AD55570165}" type="presParOf" srcId="{4E00486B-6BDF-4137-8B2F-7237EC150634}" destId="{252E5157-A911-4D03-A7BD-2425E533FEA0}" srcOrd="1" destOrd="0" presId="urn:microsoft.com/office/officeart/2005/8/layout/hierarchy1"/>
    <dgm:cxn modelId="{447092B4-8E47-4672-8F31-5328E0DE1F67}" type="presParOf" srcId="{C4617AE7-4975-410A-84C6-2C5DBABC7859}" destId="{6077AB01-0332-426A-A075-D4DC77EB8779}" srcOrd="1" destOrd="0" presId="urn:microsoft.com/office/officeart/2005/8/layout/hierarchy1"/>
    <dgm:cxn modelId="{62045DF5-17E2-4E47-ABC9-351AA59607DA}" type="presParOf" srcId="{6077AB01-0332-426A-A075-D4DC77EB8779}" destId="{3C8C61D9-BFD0-406D-A599-5C52190EC460}" srcOrd="0" destOrd="0" presId="urn:microsoft.com/office/officeart/2005/8/layout/hierarchy1"/>
    <dgm:cxn modelId="{F4E1AD29-6D0E-4FDB-A8CB-C8DD882DDF3F}" type="presParOf" srcId="{3C8C61D9-BFD0-406D-A599-5C52190EC460}" destId="{62047FFE-834D-4E6D-9B2F-17E627DB7164}" srcOrd="0" destOrd="0" presId="urn:microsoft.com/office/officeart/2005/8/layout/hierarchy1"/>
    <dgm:cxn modelId="{7475DBFD-E766-43E7-B646-F51D73760636}" type="presParOf" srcId="{3C8C61D9-BFD0-406D-A599-5C52190EC460}" destId="{FF87649F-E3A4-43CF-969D-9C8184311AC7}" srcOrd="1" destOrd="0" presId="urn:microsoft.com/office/officeart/2005/8/layout/hierarchy1"/>
    <dgm:cxn modelId="{056288F3-1A81-4109-8139-E1B229E12646}" type="presParOf" srcId="{6077AB01-0332-426A-A075-D4DC77EB8779}" destId="{BF8A7791-86F9-476F-87D5-71B958F44F88}"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13FB9B7-5F01-49E9-AB3B-06D7DA3664CC}" type="doc">
      <dgm:prSet loTypeId="urn:microsoft.com/office/officeart/2008/layout/LinedList" loCatId="list" qsTypeId="urn:microsoft.com/office/officeart/2005/8/quickstyle/simple2" qsCatId="simple" csTypeId="urn:microsoft.com/office/officeart/2005/8/colors/accent1_2" csCatId="accent1" phldr="1"/>
      <dgm:spPr/>
      <dgm:t>
        <a:bodyPr/>
        <a:lstStyle/>
        <a:p>
          <a:endParaRPr lang="en-US"/>
        </a:p>
      </dgm:t>
    </dgm:pt>
    <dgm:pt modelId="{6276F587-D19B-48D2-9771-3893C64539DE}">
      <dgm:prSet custT="1"/>
      <dgm:spPr/>
      <dgm:t>
        <a:bodyPr/>
        <a:lstStyle/>
        <a:p>
          <a:pPr>
            <a:lnSpc>
              <a:spcPct val="114000"/>
            </a:lnSpc>
          </a:pPr>
          <a:r>
            <a:rPr lang="pl-PL" sz="1800" dirty="0">
              <a:solidFill>
                <a:schemeClr val="accent2">
                  <a:lumMod val="25000"/>
                </a:schemeClr>
              </a:solidFill>
              <a:latin typeface="Arial" panose="020B0604020202020204" pitchFamily="34" charset="0"/>
              <a:cs typeface="Arial" panose="020B0604020202020204" pitchFamily="34" charset="0"/>
            </a:rPr>
            <a:t>Beneficjent udziela je w oparciu o funkcjonujący w przedsiębiorstwie regulamin/procedurę dokonywania zakupów,</a:t>
          </a:r>
          <a:endParaRPr lang="en-US" sz="1800" dirty="0">
            <a:solidFill>
              <a:schemeClr val="accent2">
                <a:lumMod val="25000"/>
              </a:schemeClr>
            </a:solidFill>
            <a:latin typeface="Arial" panose="020B0604020202020204" pitchFamily="34" charset="0"/>
            <a:cs typeface="Arial" panose="020B0604020202020204" pitchFamily="34" charset="0"/>
          </a:endParaRPr>
        </a:p>
      </dgm:t>
    </dgm:pt>
    <dgm:pt modelId="{E435A2DC-6A62-4F99-BBAB-04106ED66B07}" type="parTrans" cxnId="{53AB0B6C-C17A-4A88-8B65-6552CEAF4B11}">
      <dgm:prSet/>
      <dgm:spPr/>
      <dgm:t>
        <a:bodyPr/>
        <a:lstStyle/>
        <a:p>
          <a:endParaRPr lang="en-US"/>
        </a:p>
      </dgm:t>
    </dgm:pt>
    <dgm:pt modelId="{5F9C712C-BCA9-495B-B984-437B1C8A8E6E}" type="sibTrans" cxnId="{53AB0B6C-C17A-4A88-8B65-6552CEAF4B11}">
      <dgm:prSet/>
      <dgm:spPr/>
      <dgm:t>
        <a:bodyPr/>
        <a:lstStyle/>
        <a:p>
          <a:endParaRPr lang="en-US"/>
        </a:p>
      </dgm:t>
    </dgm:pt>
    <dgm:pt modelId="{80889ACD-C6CA-4336-AF03-2E738BB73AAC}">
      <dgm:prSet custT="1"/>
      <dgm:spPr/>
      <dgm:t>
        <a:bodyPr/>
        <a:lstStyle/>
        <a:p>
          <a:pPr>
            <a:lnSpc>
              <a:spcPct val="114000"/>
            </a:lnSpc>
          </a:pPr>
          <a:r>
            <a:rPr lang="pl-PL" sz="1800" dirty="0">
              <a:solidFill>
                <a:schemeClr val="accent2">
                  <a:lumMod val="25000"/>
                </a:schemeClr>
              </a:solidFill>
              <a:latin typeface="Arial" panose="020B0604020202020204" pitchFamily="34" charset="0"/>
              <a:cs typeface="Arial" panose="020B0604020202020204" pitchFamily="34" charset="0"/>
            </a:rPr>
            <a:t>jeżeli Beneficjent nie posiada takiego regulaminu/procedury dokonywania zakupów/zamówień mając na uwadze konieczność zachowania racjonalności, efektywności i przejrzystości wydatku oraz zachowania zasady uzyskiwania najlepszych efektów z danych nakładów powinien dokonać analizy rynku,</a:t>
          </a:r>
          <a:endParaRPr lang="en-US" sz="1800" dirty="0">
            <a:solidFill>
              <a:schemeClr val="accent2">
                <a:lumMod val="25000"/>
              </a:schemeClr>
            </a:solidFill>
            <a:latin typeface="Arial" panose="020B0604020202020204" pitchFamily="34" charset="0"/>
            <a:cs typeface="Arial" panose="020B0604020202020204" pitchFamily="34" charset="0"/>
          </a:endParaRPr>
        </a:p>
      </dgm:t>
    </dgm:pt>
    <dgm:pt modelId="{E6375287-7C40-45E7-8E02-1F7FE084E388}" type="parTrans" cxnId="{956C470C-3A6F-4020-9B07-5B0DD912FFC2}">
      <dgm:prSet/>
      <dgm:spPr/>
      <dgm:t>
        <a:bodyPr/>
        <a:lstStyle/>
        <a:p>
          <a:endParaRPr lang="en-US"/>
        </a:p>
      </dgm:t>
    </dgm:pt>
    <dgm:pt modelId="{6AAC83EF-0644-410E-BE9A-5FA533BA722B}" type="sibTrans" cxnId="{956C470C-3A6F-4020-9B07-5B0DD912FFC2}">
      <dgm:prSet/>
      <dgm:spPr/>
      <dgm:t>
        <a:bodyPr/>
        <a:lstStyle/>
        <a:p>
          <a:endParaRPr lang="en-US"/>
        </a:p>
      </dgm:t>
    </dgm:pt>
    <dgm:pt modelId="{3210CFDD-4B3B-4FEF-B5CA-50B105A0803C}">
      <dgm:prSet custT="1"/>
      <dgm:spPr/>
      <dgm:t>
        <a:bodyPr/>
        <a:lstStyle/>
        <a:p>
          <a:pPr>
            <a:lnSpc>
              <a:spcPct val="114000"/>
            </a:lnSpc>
          </a:pPr>
          <a:r>
            <a:rPr lang="pl-PL" sz="1800" dirty="0">
              <a:solidFill>
                <a:schemeClr val="accent2">
                  <a:lumMod val="25000"/>
                </a:schemeClr>
              </a:solidFill>
              <a:latin typeface="Arial" panose="020B0604020202020204" pitchFamily="34" charset="0"/>
              <a:cs typeface="Arial" panose="020B0604020202020204" pitchFamily="34" charset="0"/>
            </a:rPr>
            <a:t>co do zasady LAWP nie wymaga okazania dokumentów potwierdzających przeprowadzenie analizy rynku (Beneficjent może zostać zobowiązany do udokumentowania sposobu jego wyceny przedstawiając np. oferty otrzymane od potencjalnych wykonawców lub wydruki ze stron internetowych/wiadomość email z opisem przedmiotu zamówienia i ceną),</a:t>
          </a:r>
          <a:endParaRPr lang="en-US" sz="1800" dirty="0">
            <a:solidFill>
              <a:schemeClr val="accent2">
                <a:lumMod val="25000"/>
              </a:schemeClr>
            </a:solidFill>
            <a:latin typeface="Arial" panose="020B0604020202020204" pitchFamily="34" charset="0"/>
            <a:cs typeface="Arial" panose="020B0604020202020204" pitchFamily="34" charset="0"/>
          </a:endParaRPr>
        </a:p>
      </dgm:t>
    </dgm:pt>
    <dgm:pt modelId="{20C93A08-0C3E-4BF9-AFF8-00677109DBC2}" type="parTrans" cxnId="{0BBEA297-B1DF-4CF1-94CB-E39A6B8CE404}">
      <dgm:prSet/>
      <dgm:spPr/>
      <dgm:t>
        <a:bodyPr/>
        <a:lstStyle/>
        <a:p>
          <a:endParaRPr lang="en-US"/>
        </a:p>
      </dgm:t>
    </dgm:pt>
    <dgm:pt modelId="{B0F5BB36-F796-4D37-9AC2-8D54CB7FA972}" type="sibTrans" cxnId="{0BBEA297-B1DF-4CF1-94CB-E39A6B8CE404}">
      <dgm:prSet/>
      <dgm:spPr/>
      <dgm:t>
        <a:bodyPr/>
        <a:lstStyle/>
        <a:p>
          <a:endParaRPr lang="en-US"/>
        </a:p>
      </dgm:t>
    </dgm:pt>
    <dgm:pt modelId="{4AC5A3C6-0CE6-4F5C-A432-21EC47576069}">
      <dgm:prSet custT="1"/>
      <dgm:spPr/>
      <dgm:t>
        <a:bodyPr/>
        <a:lstStyle/>
        <a:p>
          <a:r>
            <a:rPr lang="pl-PL" sz="1800" dirty="0">
              <a:solidFill>
                <a:schemeClr val="accent2">
                  <a:lumMod val="25000"/>
                </a:schemeClr>
              </a:solidFill>
              <a:latin typeface="Arial" panose="020B0604020202020204" pitchFamily="34" charset="0"/>
              <a:cs typeface="Arial" panose="020B0604020202020204" pitchFamily="34" charset="0"/>
            </a:rPr>
            <a:t>zawarcie pisemnej umowy z wykonawcą nie jest wymagane.</a:t>
          </a:r>
          <a:endParaRPr lang="en-US" sz="1800" dirty="0">
            <a:solidFill>
              <a:schemeClr val="accent2">
                <a:lumMod val="25000"/>
              </a:schemeClr>
            </a:solidFill>
            <a:latin typeface="Arial" panose="020B0604020202020204" pitchFamily="34" charset="0"/>
            <a:cs typeface="Arial" panose="020B0604020202020204" pitchFamily="34" charset="0"/>
          </a:endParaRPr>
        </a:p>
      </dgm:t>
    </dgm:pt>
    <dgm:pt modelId="{D313F476-917F-4E7E-A36F-54211E79BF7C}" type="parTrans" cxnId="{CD36146F-835E-4AA4-9066-B6C5E55ADCA6}">
      <dgm:prSet/>
      <dgm:spPr/>
      <dgm:t>
        <a:bodyPr/>
        <a:lstStyle/>
        <a:p>
          <a:endParaRPr lang="en-US"/>
        </a:p>
      </dgm:t>
    </dgm:pt>
    <dgm:pt modelId="{9C7AEAC1-F357-425A-947D-8C2CD7A9B03C}" type="sibTrans" cxnId="{CD36146F-835E-4AA4-9066-B6C5E55ADCA6}">
      <dgm:prSet/>
      <dgm:spPr/>
      <dgm:t>
        <a:bodyPr/>
        <a:lstStyle/>
        <a:p>
          <a:endParaRPr lang="en-US"/>
        </a:p>
      </dgm:t>
    </dgm:pt>
    <dgm:pt modelId="{9D48F6D6-9F0C-4004-9320-2AD73DC2A767}" type="pres">
      <dgm:prSet presAssocID="{F13FB9B7-5F01-49E9-AB3B-06D7DA3664CC}" presName="vert0" presStyleCnt="0">
        <dgm:presLayoutVars>
          <dgm:dir/>
          <dgm:animOne val="branch"/>
          <dgm:animLvl val="lvl"/>
        </dgm:presLayoutVars>
      </dgm:prSet>
      <dgm:spPr/>
    </dgm:pt>
    <dgm:pt modelId="{B7BE29C1-DD52-4E8B-829A-A8BB78CD286A}" type="pres">
      <dgm:prSet presAssocID="{6276F587-D19B-48D2-9771-3893C64539DE}" presName="thickLine" presStyleLbl="alignNode1" presStyleIdx="0" presStyleCnt="4"/>
      <dgm:spPr/>
    </dgm:pt>
    <dgm:pt modelId="{ACD134C0-ABB3-4B56-AC3C-83FB08DCD860}" type="pres">
      <dgm:prSet presAssocID="{6276F587-D19B-48D2-9771-3893C64539DE}" presName="horz1" presStyleCnt="0"/>
      <dgm:spPr/>
    </dgm:pt>
    <dgm:pt modelId="{5C681311-1F7E-4804-87E6-4FF9FEEA6792}" type="pres">
      <dgm:prSet presAssocID="{6276F587-D19B-48D2-9771-3893C64539DE}" presName="tx1" presStyleLbl="revTx" presStyleIdx="0" presStyleCnt="4"/>
      <dgm:spPr/>
    </dgm:pt>
    <dgm:pt modelId="{E429680F-CA37-4257-B4C9-565B9749FD78}" type="pres">
      <dgm:prSet presAssocID="{6276F587-D19B-48D2-9771-3893C64539DE}" presName="vert1" presStyleCnt="0"/>
      <dgm:spPr/>
    </dgm:pt>
    <dgm:pt modelId="{C4ECF443-DE94-4228-A5C8-08810DBA64D8}" type="pres">
      <dgm:prSet presAssocID="{80889ACD-C6CA-4336-AF03-2E738BB73AAC}" presName="thickLine" presStyleLbl="alignNode1" presStyleIdx="1" presStyleCnt="4"/>
      <dgm:spPr/>
    </dgm:pt>
    <dgm:pt modelId="{8410E19F-F2E8-4ABE-8B68-9D9996686065}" type="pres">
      <dgm:prSet presAssocID="{80889ACD-C6CA-4336-AF03-2E738BB73AAC}" presName="horz1" presStyleCnt="0"/>
      <dgm:spPr/>
    </dgm:pt>
    <dgm:pt modelId="{EB4225F7-A173-4C6D-A319-4D2030CAFE40}" type="pres">
      <dgm:prSet presAssocID="{80889ACD-C6CA-4336-AF03-2E738BB73AAC}" presName="tx1" presStyleLbl="revTx" presStyleIdx="1" presStyleCnt="4" custScaleY="124269"/>
      <dgm:spPr/>
    </dgm:pt>
    <dgm:pt modelId="{5648B43C-85B1-4358-B996-7C185722166B}" type="pres">
      <dgm:prSet presAssocID="{80889ACD-C6CA-4336-AF03-2E738BB73AAC}" presName="vert1" presStyleCnt="0"/>
      <dgm:spPr/>
    </dgm:pt>
    <dgm:pt modelId="{B3DB1252-F297-4DDF-80C8-141B014796B8}" type="pres">
      <dgm:prSet presAssocID="{3210CFDD-4B3B-4FEF-B5CA-50B105A0803C}" presName="thickLine" presStyleLbl="alignNode1" presStyleIdx="2" presStyleCnt="4"/>
      <dgm:spPr/>
    </dgm:pt>
    <dgm:pt modelId="{AA8B7A4E-D179-47A2-9285-A58924F89493}" type="pres">
      <dgm:prSet presAssocID="{3210CFDD-4B3B-4FEF-B5CA-50B105A0803C}" presName="horz1" presStyleCnt="0"/>
      <dgm:spPr/>
    </dgm:pt>
    <dgm:pt modelId="{740088A1-FD82-404E-B4FD-FD3BD52C8F3D}" type="pres">
      <dgm:prSet presAssocID="{3210CFDD-4B3B-4FEF-B5CA-50B105A0803C}" presName="tx1" presStyleLbl="revTx" presStyleIdx="2" presStyleCnt="4" custScaleY="142438"/>
      <dgm:spPr/>
    </dgm:pt>
    <dgm:pt modelId="{97D186BC-92DD-47FB-A5A0-871AB4ED290A}" type="pres">
      <dgm:prSet presAssocID="{3210CFDD-4B3B-4FEF-B5CA-50B105A0803C}" presName="vert1" presStyleCnt="0"/>
      <dgm:spPr/>
    </dgm:pt>
    <dgm:pt modelId="{245D7AA7-CADA-43E9-8841-7FA0A2E09F1F}" type="pres">
      <dgm:prSet presAssocID="{4AC5A3C6-0CE6-4F5C-A432-21EC47576069}" presName="thickLine" presStyleLbl="alignNode1" presStyleIdx="3" presStyleCnt="4"/>
      <dgm:spPr/>
    </dgm:pt>
    <dgm:pt modelId="{BBAA8588-E5FD-44B8-8D19-36F06D5ED1EE}" type="pres">
      <dgm:prSet presAssocID="{4AC5A3C6-0CE6-4F5C-A432-21EC47576069}" presName="horz1" presStyleCnt="0"/>
      <dgm:spPr/>
    </dgm:pt>
    <dgm:pt modelId="{6DC6A15B-7A9D-4261-9934-17CDC37F997A}" type="pres">
      <dgm:prSet presAssocID="{4AC5A3C6-0CE6-4F5C-A432-21EC47576069}" presName="tx1" presStyleLbl="revTx" presStyleIdx="3" presStyleCnt="4"/>
      <dgm:spPr/>
    </dgm:pt>
    <dgm:pt modelId="{DC9E1EC7-4769-475C-8519-9CCF3C54A0E8}" type="pres">
      <dgm:prSet presAssocID="{4AC5A3C6-0CE6-4F5C-A432-21EC47576069}" presName="vert1" presStyleCnt="0"/>
      <dgm:spPr/>
    </dgm:pt>
  </dgm:ptLst>
  <dgm:cxnLst>
    <dgm:cxn modelId="{956C470C-3A6F-4020-9B07-5B0DD912FFC2}" srcId="{F13FB9B7-5F01-49E9-AB3B-06D7DA3664CC}" destId="{80889ACD-C6CA-4336-AF03-2E738BB73AAC}" srcOrd="1" destOrd="0" parTransId="{E6375287-7C40-45E7-8E02-1F7FE084E388}" sibTransId="{6AAC83EF-0644-410E-BE9A-5FA533BA722B}"/>
    <dgm:cxn modelId="{1058644A-7C27-4070-BACE-B6C7B9C52272}" type="presOf" srcId="{3210CFDD-4B3B-4FEF-B5CA-50B105A0803C}" destId="{740088A1-FD82-404E-B4FD-FD3BD52C8F3D}" srcOrd="0" destOrd="0" presId="urn:microsoft.com/office/officeart/2008/layout/LinedList"/>
    <dgm:cxn modelId="{53AB0B6C-C17A-4A88-8B65-6552CEAF4B11}" srcId="{F13FB9B7-5F01-49E9-AB3B-06D7DA3664CC}" destId="{6276F587-D19B-48D2-9771-3893C64539DE}" srcOrd="0" destOrd="0" parTransId="{E435A2DC-6A62-4F99-BBAB-04106ED66B07}" sibTransId="{5F9C712C-BCA9-495B-B984-437B1C8A8E6E}"/>
    <dgm:cxn modelId="{CD36146F-835E-4AA4-9066-B6C5E55ADCA6}" srcId="{F13FB9B7-5F01-49E9-AB3B-06D7DA3664CC}" destId="{4AC5A3C6-0CE6-4F5C-A432-21EC47576069}" srcOrd="3" destOrd="0" parTransId="{D313F476-917F-4E7E-A36F-54211E79BF7C}" sibTransId="{9C7AEAC1-F357-425A-947D-8C2CD7A9B03C}"/>
    <dgm:cxn modelId="{80ED9594-DE8E-40BC-BCD4-27EAF6DB1F80}" type="presOf" srcId="{4AC5A3C6-0CE6-4F5C-A432-21EC47576069}" destId="{6DC6A15B-7A9D-4261-9934-17CDC37F997A}" srcOrd="0" destOrd="0" presId="urn:microsoft.com/office/officeart/2008/layout/LinedList"/>
    <dgm:cxn modelId="{0BBEA297-B1DF-4CF1-94CB-E39A6B8CE404}" srcId="{F13FB9B7-5F01-49E9-AB3B-06D7DA3664CC}" destId="{3210CFDD-4B3B-4FEF-B5CA-50B105A0803C}" srcOrd="2" destOrd="0" parTransId="{20C93A08-0C3E-4BF9-AFF8-00677109DBC2}" sibTransId="{B0F5BB36-F796-4D37-9AC2-8D54CB7FA972}"/>
    <dgm:cxn modelId="{053C86A5-E9FE-45C5-B2CA-A7452953B141}" type="presOf" srcId="{80889ACD-C6CA-4336-AF03-2E738BB73AAC}" destId="{EB4225F7-A173-4C6D-A319-4D2030CAFE40}" srcOrd="0" destOrd="0" presId="urn:microsoft.com/office/officeart/2008/layout/LinedList"/>
    <dgm:cxn modelId="{528D87F7-7F00-4523-B9BE-26C83EF40F52}" type="presOf" srcId="{6276F587-D19B-48D2-9771-3893C64539DE}" destId="{5C681311-1F7E-4804-87E6-4FF9FEEA6792}" srcOrd="0" destOrd="0" presId="urn:microsoft.com/office/officeart/2008/layout/LinedList"/>
    <dgm:cxn modelId="{871D2BFD-03B0-4679-9710-A66F66FD8691}" type="presOf" srcId="{F13FB9B7-5F01-49E9-AB3B-06D7DA3664CC}" destId="{9D48F6D6-9F0C-4004-9320-2AD73DC2A767}" srcOrd="0" destOrd="0" presId="urn:microsoft.com/office/officeart/2008/layout/LinedList"/>
    <dgm:cxn modelId="{E7661012-9E63-49C6-90A5-E34C76BD69C7}" type="presParOf" srcId="{9D48F6D6-9F0C-4004-9320-2AD73DC2A767}" destId="{B7BE29C1-DD52-4E8B-829A-A8BB78CD286A}" srcOrd="0" destOrd="0" presId="urn:microsoft.com/office/officeart/2008/layout/LinedList"/>
    <dgm:cxn modelId="{9D73B66C-292D-4240-A163-2ABC2F1C40DC}" type="presParOf" srcId="{9D48F6D6-9F0C-4004-9320-2AD73DC2A767}" destId="{ACD134C0-ABB3-4B56-AC3C-83FB08DCD860}" srcOrd="1" destOrd="0" presId="urn:microsoft.com/office/officeart/2008/layout/LinedList"/>
    <dgm:cxn modelId="{03F3414A-3DF6-4380-A0C5-B09518191DD9}" type="presParOf" srcId="{ACD134C0-ABB3-4B56-AC3C-83FB08DCD860}" destId="{5C681311-1F7E-4804-87E6-4FF9FEEA6792}" srcOrd="0" destOrd="0" presId="urn:microsoft.com/office/officeart/2008/layout/LinedList"/>
    <dgm:cxn modelId="{FD35537B-3DFB-4176-B387-A838D3B5E6EA}" type="presParOf" srcId="{ACD134C0-ABB3-4B56-AC3C-83FB08DCD860}" destId="{E429680F-CA37-4257-B4C9-565B9749FD78}" srcOrd="1" destOrd="0" presId="urn:microsoft.com/office/officeart/2008/layout/LinedList"/>
    <dgm:cxn modelId="{68E48C0E-F8F9-446D-BC2D-A1D45FB1BFD0}" type="presParOf" srcId="{9D48F6D6-9F0C-4004-9320-2AD73DC2A767}" destId="{C4ECF443-DE94-4228-A5C8-08810DBA64D8}" srcOrd="2" destOrd="0" presId="urn:microsoft.com/office/officeart/2008/layout/LinedList"/>
    <dgm:cxn modelId="{EB842289-4C2D-4BEA-8C29-32456152ED51}" type="presParOf" srcId="{9D48F6D6-9F0C-4004-9320-2AD73DC2A767}" destId="{8410E19F-F2E8-4ABE-8B68-9D9996686065}" srcOrd="3" destOrd="0" presId="urn:microsoft.com/office/officeart/2008/layout/LinedList"/>
    <dgm:cxn modelId="{75CCE9F9-E3CF-4A48-8291-E9C4E77E21D2}" type="presParOf" srcId="{8410E19F-F2E8-4ABE-8B68-9D9996686065}" destId="{EB4225F7-A173-4C6D-A319-4D2030CAFE40}" srcOrd="0" destOrd="0" presId="urn:microsoft.com/office/officeart/2008/layout/LinedList"/>
    <dgm:cxn modelId="{D30F9438-06FD-4BA8-BFD1-31136059FD9A}" type="presParOf" srcId="{8410E19F-F2E8-4ABE-8B68-9D9996686065}" destId="{5648B43C-85B1-4358-B996-7C185722166B}" srcOrd="1" destOrd="0" presId="urn:microsoft.com/office/officeart/2008/layout/LinedList"/>
    <dgm:cxn modelId="{D21DED3A-B634-4B13-A077-82302CBC9DC9}" type="presParOf" srcId="{9D48F6D6-9F0C-4004-9320-2AD73DC2A767}" destId="{B3DB1252-F297-4DDF-80C8-141B014796B8}" srcOrd="4" destOrd="0" presId="urn:microsoft.com/office/officeart/2008/layout/LinedList"/>
    <dgm:cxn modelId="{11A59565-8353-426C-9264-8ED271852A92}" type="presParOf" srcId="{9D48F6D6-9F0C-4004-9320-2AD73DC2A767}" destId="{AA8B7A4E-D179-47A2-9285-A58924F89493}" srcOrd="5" destOrd="0" presId="urn:microsoft.com/office/officeart/2008/layout/LinedList"/>
    <dgm:cxn modelId="{3188961A-F6BC-4DA7-BE20-F62D840E37ED}" type="presParOf" srcId="{AA8B7A4E-D179-47A2-9285-A58924F89493}" destId="{740088A1-FD82-404E-B4FD-FD3BD52C8F3D}" srcOrd="0" destOrd="0" presId="urn:microsoft.com/office/officeart/2008/layout/LinedList"/>
    <dgm:cxn modelId="{8771B599-74D1-4DA6-A29B-241D5223850C}" type="presParOf" srcId="{AA8B7A4E-D179-47A2-9285-A58924F89493}" destId="{97D186BC-92DD-47FB-A5A0-871AB4ED290A}" srcOrd="1" destOrd="0" presId="urn:microsoft.com/office/officeart/2008/layout/LinedList"/>
    <dgm:cxn modelId="{C142965B-D71D-49F0-8BE2-7686639AFB45}" type="presParOf" srcId="{9D48F6D6-9F0C-4004-9320-2AD73DC2A767}" destId="{245D7AA7-CADA-43E9-8841-7FA0A2E09F1F}" srcOrd="6" destOrd="0" presId="urn:microsoft.com/office/officeart/2008/layout/LinedList"/>
    <dgm:cxn modelId="{58EFD48C-A789-4AED-80DC-C8F7366B0DFC}" type="presParOf" srcId="{9D48F6D6-9F0C-4004-9320-2AD73DC2A767}" destId="{BBAA8588-E5FD-44B8-8D19-36F06D5ED1EE}" srcOrd="7" destOrd="0" presId="urn:microsoft.com/office/officeart/2008/layout/LinedList"/>
    <dgm:cxn modelId="{351776D4-27D0-4D21-9283-2395E8690415}" type="presParOf" srcId="{BBAA8588-E5FD-44B8-8D19-36F06D5ED1EE}" destId="{6DC6A15B-7A9D-4261-9934-17CDC37F997A}" srcOrd="0" destOrd="0" presId="urn:microsoft.com/office/officeart/2008/layout/LinedList"/>
    <dgm:cxn modelId="{157DC1D8-C604-4760-8BCD-9DD275FDB0F3}" type="presParOf" srcId="{BBAA8588-E5FD-44B8-8D19-36F06D5ED1EE}" destId="{DC9E1EC7-4769-475C-8519-9CCF3C54A0E8}"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99598C1-1E42-4C35-8141-E0F72900C1AD}"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657973DC-1C71-447B-826F-76840616FA86}">
      <dgm:prSet custT="1"/>
      <dgm:spPr/>
      <dgm:t>
        <a:bodyPr/>
        <a:lstStyle/>
        <a:p>
          <a:r>
            <a:rPr lang="pl-PL" sz="1800" dirty="0">
              <a:latin typeface="Arial" panose="020B0604020202020204" pitchFamily="34" charset="0"/>
              <a:cs typeface="Arial" panose="020B0604020202020204" pitchFamily="34" charset="0"/>
            </a:rPr>
            <a:t>Warunki spełnienia zasady konkurencyjności:</a:t>
          </a:r>
          <a:endParaRPr lang="en-US" sz="1800" dirty="0">
            <a:latin typeface="Arial" panose="020B0604020202020204" pitchFamily="34" charset="0"/>
            <a:cs typeface="Arial" panose="020B0604020202020204" pitchFamily="34" charset="0"/>
          </a:endParaRPr>
        </a:p>
      </dgm:t>
      <dgm:extLst>
        <a:ext uri="{E40237B7-FDA0-4F09-8148-C483321AD2D9}">
          <dgm14:cNvPr xmlns:dgm14="http://schemas.microsoft.com/office/drawing/2010/diagram" id="0" name="" descr="Warunki spełnienia zasady konkurencyjności:&#10;"/>
        </a:ext>
      </dgm:extLst>
    </dgm:pt>
    <dgm:pt modelId="{4533845C-A076-4A57-B413-9D042672FF53}" type="parTrans" cxnId="{919708D6-56DE-417D-B90C-E943FBDFE430}">
      <dgm:prSet/>
      <dgm:spPr/>
      <dgm:t>
        <a:bodyPr/>
        <a:lstStyle/>
        <a:p>
          <a:endParaRPr lang="en-US"/>
        </a:p>
      </dgm:t>
    </dgm:pt>
    <dgm:pt modelId="{876A7FE9-7EA9-4F34-9DFC-C27F978A3CAD}" type="sibTrans" cxnId="{919708D6-56DE-417D-B90C-E943FBDFE430}">
      <dgm:prSet/>
      <dgm:spPr/>
      <dgm:t>
        <a:bodyPr/>
        <a:lstStyle/>
        <a:p>
          <a:endParaRPr lang="en-US"/>
        </a:p>
      </dgm:t>
    </dgm:pt>
    <dgm:pt modelId="{C2CC2AFD-62C4-412F-BC54-D03F8E623FFB}">
      <dgm:prSet custT="1"/>
      <dgm:spPr/>
      <dgm:t>
        <a:bodyPr/>
        <a:lstStyle/>
        <a:p>
          <a:r>
            <a:rPr lang="pl-PL" sz="1800" dirty="0">
              <a:latin typeface="Arial" panose="020B0604020202020204" pitchFamily="34" charset="0"/>
              <a:cs typeface="Arial" panose="020B0604020202020204" pitchFamily="34" charset="0"/>
            </a:rPr>
            <a:t>upublicznienie zapytania ofertowego zawierającego wszelkie niezbędne informacje wynikające z Wytycznych, </a:t>
          </a:r>
          <a:endParaRPr lang="en-US" sz="1800" dirty="0">
            <a:latin typeface="Arial" panose="020B0604020202020204" pitchFamily="34" charset="0"/>
            <a:cs typeface="Arial" panose="020B0604020202020204" pitchFamily="34" charset="0"/>
          </a:endParaRPr>
        </a:p>
      </dgm:t>
      <dgm:extLst>
        <a:ext uri="{E40237B7-FDA0-4F09-8148-C483321AD2D9}">
          <dgm14:cNvPr xmlns:dgm14="http://schemas.microsoft.com/office/drawing/2010/diagram" id="0" name="" descr="upublicznienie zapytania ofertowego zawierającego wszelkie niezbędne informacje wynikające z Wytycznych, &#10;"/>
        </a:ext>
      </dgm:extLst>
    </dgm:pt>
    <dgm:pt modelId="{62FF1C2E-0ACB-4AD3-96A4-CA22AD7ED6D5}" type="parTrans" cxnId="{6ACB88F1-9F87-4B7E-BBC7-78691595183E}">
      <dgm:prSet/>
      <dgm:spPr/>
      <dgm:t>
        <a:bodyPr/>
        <a:lstStyle/>
        <a:p>
          <a:endParaRPr lang="en-US"/>
        </a:p>
      </dgm:t>
    </dgm:pt>
    <dgm:pt modelId="{4CC262CE-3074-4AC3-A995-736222905B44}" type="sibTrans" cxnId="{6ACB88F1-9F87-4B7E-BBC7-78691595183E}">
      <dgm:prSet/>
      <dgm:spPr/>
      <dgm:t>
        <a:bodyPr/>
        <a:lstStyle/>
        <a:p>
          <a:endParaRPr lang="en-US"/>
        </a:p>
      </dgm:t>
    </dgm:pt>
    <dgm:pt modelId="{8A884356-C5A7-45BF-A632-46B11CAF3498}">
      <dgm:prSet custT="1"/>
      <dgm:spPr/>
      <dgm:t>
        <a:bodyPr/>
        <a:lstStyle/>
        <a:p>
          <a:r>
            <a:rPr lang="pl-PL" sz="1800" dirty="0">
              <a:latin typeface="Arial" panose="020B0604020202020204" pitchFamily="34" charset="0"/>
              <a:cs typeface="Arial" panose="020B0604020202020204" pitchFamily="34" charset="0"/>
            </a:rPr>
            <a:t>wybór najkorzystniejszej oferty zgodnej z opisem przedmiotu zamówienia, złożonej przez wykonawcę spełniającego warunki udziału w postępowaniu w oparciu o ustalone w zapytaniu kryteria oceny ofert</a:t>
          </a:r>
          <a:r>
            <a:rPr lang="pl-PL" sz="1800" dirty="0"/>
            <a:t>.</a:t>
          </a:r>
          <a:endParaRPr lang="en-US" sz="1800" dirty="0"/>
        </a:p>
      </dgm:t>
      <dgm:extLst>
        <a:ext uri="{E40237B7-FDA0-4F09-8148-C483321AD2D9}">
          <dgm14:cNvPr xmlns:dgm14="http://schemas.microsoft.com/office/drawing/2010/diagram" id="0" name="" descr="wybór najkorzystniejszej oferty zgodnej z opisem przedmiotu zamówienia, złożonej przez wykonawcę spełniającego warunki udziału w postępowaniu w oparciu o ustalone w zapytaniu kryteria oceny ofert.&#10;"/>
        </a:ext>
      </dgm:extLst>
    </dgm:pt>
    <dgm:pt modelId="{D0EA1F57-381F-41D7-9941-022CECFC385A}" type="parTrans" cxnId="{0037B253-252B-4BF9-8ABF-64D2D08BD062}">
      <dgm:prSet/>
      <dgm:spPr/>
      <dgm:t>
        <a:bodyPr/>
        <a:lstStyle/>
        <a:p>
          <a:endParaRPr lang="en-US"/>
        </a:p>
      </dgm:t>
    </dgm:pt>
    <dgm:pt modelId="{EE8B300E-5958-40A7-BC57-34213DC534D1}" type="sibTrans" cxnId="{0037B253-252B-4BF9-8ABF-64D2D08BD062}">
      <dgm:prSet/>
      <dgm:spPr/>
      <dgm:t>
        <a:bodyPr/>
        <a:lstStyle/>
        <a:p>
          <a:endParaRPr lang="en-US"/>
        </a:p>
      </dgm:t>
    </dgm:pt>
    <dgm:pt modelId="{3950066E-2CAC-4029-B333-5F97F522AC9D}">
      <dgm:prSet custT="1"/>
      <dgm:spPr/>
      <dgm:t>
        <a:bodyPr/>
        <a:lstStyle/>
        <a:p>
          <a:r>
            <a:rPr lang="pl-PL" sz="1800" dirty="0">
              <a:latin typeface="Arial" panose="020B0604020202020204" pitchFamily="34" charset="0"/>
              <a:cs typeface="Arial" panose="020B0604020202020204" pitchFamily="34" charset="0"/>
            </a:rPr>
            <a:t>Ponadto, dla zamówień realizowanych zgodnie z zasadą konkurencyjności wymagane jest: </a:t>
          </a:r>
          <a:endParaRPr lang="en-US" sz="1800" dirty="0">
            <a:latin typeface="Arial" panose="020B0604020202020204" pitchFamily="34" charset="0"/>
            <a:cs typeface="Arial" panose="020B0604020202020204" pitchFamily="34" charset="0"/>
          </a:endParaRPr>
        </a:p>
      </dgm:t>
      <dgm:extLst>
        <a:ext uri="{E40237B7-FDA0-4F09-8148-C483321AD2D9}">
          <dgm14:cNvPr xmlns:dgm14="http://schemas.microsoft.com/office/drawing/2010/diagram" id="0" name="" descr="Ponadto, dla zamówień realizowanych zgodnie z zasadą konkurencyjności wymagane jest: &#10;"/>
        </a:ext>
      </dgm:extLst>
    </dgm:pt>
    <dgm:pt modelId="{ABA1DCDF-60BE-4234-8108-B6362ADC81DA}" type="parTrans" cxnId="{5CEB17CF-B360-4F06-861E-8629EFC3377B}">
      <dgm:prSet/>
      <dgm:spPr/>
      <dgm:t>
        <a:bodyPr/>
        <a:lstStyle/>
        <a:p>
          <a:endParaRPr lang="en-US"/>
        </a:p>
      </dgm:t>
    </dgm:pt>
    <dgm:pt modelId="{A024001E-C0E6-403A-B875-6EA5C6893F71}" type="sibTrans" cxnId="{5CEB17CF-B360-4F06-861E-8629EFC3377B}">
      <dgm:prSet/>
      <dgm:spPr/>
      <dgm:t>
        <a:bodyPr/>
        <a:lstStyle/>
        <a:p>
          <a:endParaRPr lang="en-US"/>
        </a:p>
      </dgm:t>
    </dgm:pt>
    <dgm:pt modelId="{3EEB8F64-ADB5-429C-BC5D-A359C85D19D5}">
      <dgm:prSet custT="1"/>
      <dgm:spPr/>
      <dgm:t>
        <a:bodyPr/>
        <a:lstStyle/>
        <a:p>
          <a:r>
            <a:rPr lang="pl-PL" sz="1800" dirty="0"/>
            <a:t>udokumentowanie wyboru </a:t>
          </a:r>
          <a:r>
            <a:rPr lang="pl-PL" sz="1800" dirty="0">
              <a:latin typeface="Arial" panose="020B0604020202020204" pitchFamily="34" charset="0"/>
              <a:cs typeface="Arial" panose="020B0604020202020204" pitchFamily="34" charset="0"/>
            </a:rPr>
            <a:t>wykonawcy</a:t>
          </a:r>
          <a:r>
            <a:rPr lang="pl-PL" sz="1800" dirty="0"/>
            <a:t> odpowiednim protokołem z postępowania,</a:t>
          </a:r>
          <a:endParaRPr lang="en-US" sz="1800" dirty="0"/>
        </a:p>
      </dgm:t>
      <dgm:extLst>
        <a:ext uri="{E40237B7-FDA0-4F09-8148-C483321AD2D9}">
          <dgm14:cNvPr xmlns:dgm14="http://schemas.microsoft.com/office/drawing/2010/diagram" id="0" name="" descr="udokumentowanie wyboru wykonawcy odpowiednim protokołem z postępowania,&#10;"/>
        </a:ext>
      </dgm:extLst>
    </dgm:pt>
    <dgm:pt modelId="{70BCE428-7398-4536-B54E-BC4EFD16EE96}" type="parTrans" cxnId="{5159CAB0-9C97-4106-9ACB-FE4B3D28090A}">
      <dgm:prSet/>
      <dgm:spPr/>
      <dgm:t>
        <a:bodyPr/>
        <a:lstStyle/>
        <a:p>
          <a:endParaRPr lang="en-US"/>
        </a:p>
      </dgm:t>
    </dgm:pt>
    <dgm:pt modelId="{802B06DF-F6D7-471F-A827-8538B5894216}" type="sibTrans" cxnId="{5159CAB0-9C97-4106-9ACB-FE4B3D28090A}">
      <dgm:prSet/>
      <dgm:spPr/>
      <dgm:t>
        <a:bodyPr/>
        <a:lstStyle/>
        <a:p>
          <a:endParaRPr lang="en-US"/>
        </a:p>
      </dgm:t>
    </dgm:pt>
    <dgm:pt modelId="{12087926-D401-47D5-9A03-1629CAE3F09A}">
      <dgm:prSet custT="1"/>
      <dgm:spPr/>
      <dgm:t>
        <a:bodyPr/>
        <a:lstStyle/>
        <a:p>
          <a:r>
            <a:rPr lang="pl-PL" sz="1800" dirty="0">
              <a:latin typeface="Arial" panose="020B0604020202020204" pitchFamily="34" charset="0"/>
              <a:cs typeface="Arial" panose="020B0604020202020204" pitchFamily="34" charset="0"/>
            </a:rPr>
            <a:t>zawarcie pisemnej umowy z wykonawcą, </a:t>
          </a:r>
          <a:endParaRPr lang="en-US" sz="1800" dirty="0">
            <a:latin typeface="Arial" panose="020B0604020202020204" pitchFamily="34" charset="0"/>
            <a:cs typeface="Arial" panose="020B0604020202020204" pitchFamily="34" charset="0"/>
          </a:endParaRPr>
        </a:p>
      </dgm:t>
      <dgm:extLst>
        <a:ext uri="{E40237B7-FDA0-4F09-8148-C483321AD2D9}">
          <dgm14:cNvPr xmlns:dgm14="http://schemas.microsoft.com/office/drawing/2010/diagram" id="0" name="" descr="zawarcie pisemnej umowy z wykonawcą, &#10;"/>
        </a:ext>
      </dgm:extLst>
    </dgm:pt>
    <dgm:pt modelId="{05A65B61-8560-43F6-B51D-9EB4E7458DD9}" type="parTrans" cxnId="{B8295E4A-DB28-409C-93C8-E44541C1FE51}">
      <dgm:prSet/>
      <dgm:spPr/>
      <dgm:t>
        <a:bodyPr/>
        <a:lstStyle/>
        <a:p>
          <a:endParaRPr lang="en-US"/>
        </a:p>
      </dgm:t>
    </dgm:pt>
    <dgm:pt modelId="{F8755226-12F4-4A0F-AE5C-AEF59E51CDE5}" type="sibTrans" cxnId="{B8295E4A-DB28-409C-93C8-E44541C1FE51}">
      <dgm:prSet/>
      <dgm:spPr/>
      <dgm:t>
        <a:bodyPr/>
        <a:lstStyle/>
        <a:p>
          <a:endParaRPr lang="en-US"/>
        </a:p>
      </dgm:t>
    </dgm:pt>
    <dgm:pt modelId="{34A9FB8C-DCFE-4C87-A490-BDAC21F33C84}">
      <dgm:prSet custT="1"/>
      <dgm:spPr/>
      <dgm:t>
        <a:bodyPr/>
        <a:lstStyle/>
        <a:p>
          <a:r>
            <a:rPr lang="pl-PL" sz="1800" dirty="0">
              <a:latin typeface="Arial" panose="020B0604020202020204" pitchFamily="34" charset="0"/>
              <a:cs typeface="Arial" panose="020B0604020202020204" pitchFamily="34" charset="0"/>
            </a:rPr>
            <a:t>upublicznienie wyników postępowania.</a:t>
          </a:r>
          <a:endParaRPr lang="en-US" sz="1800" dirty="0">
            <a:latin typeface="Arial" panose="020B0604020202020204" pitchFamily="34" charset="0"/>
            <a:cs typeface="Arial" panose="020B0604020202020204" pitchFamily="34" charset="0"/>
          </a:endParaRPr>
        </a:p>
      </dgm:t>
      <dgm:extLst>
        <a:ext uri="{E40237B7-FDA0-4F09-8148-C483321AD2D9}">
          <dgm14:cNvPr xmlns:dgm14="http://schemas.microsoft.com/office/drawing/2010/diagram" id="0" name="" descr="upublicznienie wyników postępowania&#10;"/>
        </a:ext>
      </dgm:extLst>
    </dgm:pt>
    <dgm:pt modelId="{A242C7FA-3E50-4D3C-819B-75419C8AA8B9}" type="parTrans" cxnId="{08E2D8E5-CE02-4A3E-BD51-138975392E2A}">
      <dgm:prSet/>
      <dgm:spPr/>
      <dgm:t>
        <a:bodyPr/>
        <a:lstStyle/>
        <a:p>
          <a:endParaRPr lang="en-US"/>
        </a:p>
      </dgm:t>
    </dgm:pt>
    <dgm:pt modelId="{509133F8-927C-491C-83F4-B83A2594B6F9}" type="sibTrans" cxnId="{08E2D8E5-CE02-4A3E-BD51-138975392E2A}">
      <dgm:prSet/>
      <dgm:spPr/>
      <dgm:t>
        <a:bodyPr/>
        <a:lstStyle/>
        <a:p>
          <a:endParaRPr lang="en-US"/>
        </a:p>
      </dgm:t>
    </dgm:pt>
    <dgm:pt modelId="{9932FC7A-D37B-4A41-9E1F-2B2E865D4F2F}" type="pres">
      <dgm:prSet presAssocID="{999598C1-1E42-4C35-8141-E0F72900C1AD}" presName="linear" presStyleCnt="0">
        <dgm:presLayoutVars>
          <dgm:animLvl val="lvl"/>
          <dgm:resizeHandles val="exact"/>
        </dgm:presLayoutVars>
      </dgm:prSet>
      <dgm:spPr/>
    </dgm:pt>
    <dgm:pt modelId="{7C59D99E-F112-4789-899B-1B49227899A5}" type="pres">
      <dgm:prSet presAssocID="{657973DC-1C71-447B-826F-76840616FA86}" presName="parentText" presStyleLbl="node1" presStyleIdx="0" presStyleCnt="7">
        <dgm:presLayoutVars>
          <dgm:chMax val="0"/>
          <dgm:bulletEnabled val="1"/>
        </dgm:presLayoutVars>
      </dgm:prSet>
      <dgm:spPr/>
    </dgm:pt>
    <dgm:pt modelId="{9BA13961-C09B-4F97-AECA-BAB370F5BE53}" type="pres">
      <dgm:prSet presAssocID="{876A7FE9-7EA9-4F34-9DFC-C27F978A3CAD}" presName="spacer" presStyleCnt="0"/>
      <dgm:spPr/>
    </dgm:pt>
    <dgm:pt modelId="{21D0BECD-97A9-40C3-89F8-CA960A9DF36C}" type="pres">
      <dgm:prSet presAssocID="{C2CC2AFD-62C4-412F-BC54-D03F8E623FFB}" presName="parentText" presStyleLbl="node1" presStyleIdx="1" presStyleCnt="7">
        <dgm:presLayoutVars>
          <dgm:chMax val="0"/>
          <dgm:bulletEnabled val="1"/>
        </dgm:presLayoutVars>
      </dgm:prSet>
      <dgm:spPr/>
    </dgm:pt>
    <dgm:pt modelId="{7665975F-E1B5-4B9C-BB0D-5166BBB660F8}" type="pres">
      <dgm:prSet presAssocID="{4CC262CE-3074-4AC3-A995-736222905B44}" presName="spacer" presStyleCnt="0"/>
      <dgm:spPr/>
    </dgm:pt>
    <dgm:pt modelId="{B9EBB168-1778-4BF0-8BC0-C58518A9BB3F}" type="pres">
      <dgm:prSet presAssocID="{8A884356-C5A7-45BF-A632-46B11CAF3498}" presName="parentText" presStyleLbl="node1" presStyleIdx="2" presStyleCnt="7" custLinFactY="0" custLinFactNeighborX="-31" custLinFactNeighborY="100000">
        <dgm:presLayoutVars>
          <dgm:chMax val="0"/>
          <dgm:bulletEnabled val="1"/>
        </dgm:presLayoutVars>
      </dgm:prSet>
      <dgm:spPr/>
    </dgm:pt>
    <dgm:pt modelId="{552DA27F-397D-4ABF-A7C3-508502EC3A1A}" type="pres">
      <dgm:prSet presAssocID="{EE8B300E-5958-40A7-BC57-34213DC534D1}" presName="spacer" presStyleCnt="0"/>
      <dgm:spPr/>
    </dgm:pt>
    <dgm:pt modelId="{66864C0B-92B5-4F9E-AE6D-DBE130C0B801}" type="pres">
      <dgm:prSet presAssocID="{3950066E-2CAC-4029-B333-5F97F522AC9D}" presName="parentText" presStyleLbl="node1" presStyleIdx="3" presStyleCnt="7">
        <dgm:presLayoutVars>
          <dgm:chMax val="0"/>
          <dgm:bulletEnabled val="1"/>
        </dgm:presLayoutVars>
      </dgm:prSet>
      <dgm:spPr/>
    </dgm:pt>
    <dgm:pt modelId="{E6E346C2-9371-47EB-8C0C-177FECC14177}" type="pres">
      <dgm:prSet presAssocID="{A024001E-C0E6-403A-B875-6EA5C6893F71}" presName="spacer" presStyleCnt="0"/>
      <dgm:spPr/>
    </dgm:pt>
    <dgm:pt modelId="{987702C2-D66A-4E32-B3DB-65C5DD602180}" type="pres">
      <dgm:prSet presAssocID="{3EEB8F64-ADB5-429C-BC5D-A359C85D19D5}" presName="parentText" presStyleLbl="node1" presStyleIdx="4" presStyleCnt="7" custLinFactNeighborX="-2" custLinFactNeighborY="-39451">
        <dgm:presLayoutVars>
          <dgm:chMax val="0"/>
          <dgm:bulletEnabled val="1"/>
        </dgm:presLayoutVars>
      </dgm:prSet>
      <dgm:spPr/>
    </dgm:pt>
    <dgm:pt modelId="{72EA21D2-94A2-4B0A-A6E6-FA1AFD2A736E}" type="pres">
      <dgm:prSet presAssocID="{802B06DF-F6D7-471F-A827-8538B5894216}" presName="spacer" presStyleCnt="0"/>
      <dgm:spPr/>
    </dgm:pt>
    <dgm:pt modelId="{C9D8A1F1-072F-4B55-B173-7408B87B5F81}" type="pres">
      <dgm:prSet presAssocID="{12087926-D401-47D5-9A03-1629CAE3F09A}" presName="parentText" presStyleLbl="node1" presStyleIdx="5" presStyleCnt="7">
        <dgm:presLayoutVars>
          <dgm:chMax val="0"/>
          <dgm:bulletEnabled val="1"/>
        </dgm:presLayoutVars>
      </dgm:prSet>
      <dgm:spPr/>
    </dgm:pt>
    <dgm:pt modelId="{479ABCCD-D368-490F-BEB8-10A23AE2CA43}" type="pres">
      <dgm:prSet presAssocID="{F8755226-12F4-4A0F-AE5C-AEF59E51CDE5}" presName="spacer" presStyleCnt="0"/>
      <dgm:spPr/>
    </dgm:pt>
    <dgm:pt modelId="{5C0D0756-B5A4-4EA0-84FB-435D2F8CD869}" type="pres">
      <dgm:prSet presAssocID="{34A9FB8C-DCFE-4C87-A490-BDAC21F33C84}" presName="parentText" presStyleLbl="node1" presStyleIdx="6" presStyleCnt="7">
        <dgm:presLayoutVars>
          <dgm:chMax val="0"/>
          <dgm:bulletEnabled val="1"/>
        </dgm:presLayoutVars>
      </dgm:prSet>
      <dgm:spPr/>
    </dgm:pt>
  </dgm:ptLst>
  <dgm:cxnLst>
    <dgm:cxn modelId="{CE44C30C-035D-4B00-BF8B-6077D83B2B22}" type="presOf" srcId="{3950066E-2CAC-4029-B333-5F97F522AC9D}" destId="{66864C0B-92B5-4F9E-AE6D-DBE130C0B801}" srcOrd="0" destOrd="0" presId="urn:microsoft.com/office/officeart/2005/8/layout/vList2"/>
    <dgm:cxn modelId="{3C41EE17-8DB5-4BAE-8152-2BDEF6334D97}" type="presOf" srcId="{657973DC-1C71-447B-826F-76840616FA86}" destId="{7C59D99E-F112-4789-899B-1B49227899A5}" srcOrd="0" destOrd="0" presId="urn:microsoft.com/office/officeart/2005/8/layout/vList2"/>
    <dgm:cxn modelId="{4586EE60-3603-4A99-B27C-F1953B437227}" type="presOf" srcId="{34A9FB8C-DCFE-4C87-A490-BDAC21F33C84}" destId="{5C0D0756-B5A4-4EA0-84FB-435D2F8CD869}" srcOrd="0" destOrd="0" presId="urn:microsoft.com/office/officeart/2005/8/layout/vList2"/>
    <dgm:cxn modelId="{4E7DAD48-39D3-45BB-BBCE-D6C17EBDAD7E}" type="presOf" srcId="{8A884356-C5A7-45BF-A632-46B11CAF3498}" destId="{B9EBB168-1778-4BF0-8BC0-C58518A9BB3F}" srcOrd="0" destOrd="0" presId="urn:microsoft.com/office/officeart/2005/8/layout/vList2"/>
    <dgm:cxn modelId="{B8295E4A-DB28-409C-93C8-E44541C1FE51}" srcId="{999598C1-1E42-4C35-8141-E0F72900C1AD}" destId="{12087926-D401-47D5-9A03-1629CAE3F09A}" srcOrd="5" destOrd="0" parTransId="{05A65B61-8560-43F6-B51D-9EB4E7458DD9}" sibTransId="{F8755226-12F4-4A0F-AE5C-AEF59E51CDE5}"/>
    <dgm:cxn modelId="{0037B253-252B-4BF9-8ABF-64D2D08BD062}" srcId="{999598C1-1E42-4C35-8141-E0F72900C1AD}" destId="{8A884356-C5A7-45BF-A632-46B11CAF3498}" srcOrd="2" destOrd="0" parTransId="{D0EA1F57-381F-41D7-9941-022CECFC385A}" sibTransId="{EE8B300E-5958-40A7-BC57-34213DC534D1}"/>
    <dgm:cxn modelId="{A933B88A-934C-463C-A1D6-D9A771753ABB}" type="presOf" srcId="{999598C1-1E42-4C35-8141-E0F72900C1AD}" destId="{9932FC7A-D37B-4A41-9E1F-2B2E865D4F2F}" srcOrd="0" destOrd="0" presId="urn:microsoft.com/office/officeart/2005/8/layout/vList2"/>
    <dgm:cxn modelId="{F815E699-9BD1-46CF-B78D-016076D98759}" type="presOf" srcId="{3EEB8F64-ADB5-429C-BC5D-A359C85D19D5}" destId="{987702C2-D66A-4E32-B3DB-65C5DD602180}" srcOrd="0" destOrd="0" presId="urn:microsoft.com/office/officeart/2005/8/layout/vList2"/>
    <dgm:cxn modelId="{5159CAB0-9C97-4106-9ACB-FE4B3D28090A}" srcId="{999598C1-1E42-4C35-8141-E0F72900C1AD}" destId="{3EEB8F64-ADB5-429C-BC5D-A359C85D19D5}" srcOrd="4" destOrd="0" parTransId="{70BCE428-7398-4536-B54E-BC4EFD16EE96}" sibTransId="{802B06DF-F6D7-471F-A827-8538B5894216}"/>
    <dgm:cxn modelId="{5CEB17CF-B360-4F06-861E-8629EFC3377B}" srcId="{999598C1-1E42-4C35-8141-E0F72900C1AD}" destId="{3950066E-2CAC-4029-B333-5F97F522AC9D}" srcOrd="3" destOrd="0" parTransId="{ABA1DCDF-60BE-4234-8108-B6362ADC81DA}" sibTransId="{A024001E-C0E6-403A-B875-6EA5C6893F71}"/>
    <dgm:cxn modelId="{3FE31CD2-F1FE-47C9-BE59-16D76E12AA39}" type="presOf" srcId="{12087926-D401-47D5-9A03-1629CAE3F09A}" destId="{C9D8A1F1-072F-4B55-B173-7408B87B5F81}" srcOrd="0" destOrd="0" presId="urn:microsoft.com/office/officeart/2005/8/layout/vList2"/>
    <dgm:cxn modelId="{919708D6-56DE-417D-B90C-E943FBDFE430}" srcId="{999598C1-1E42-4C35-8141-E0F72900C1AD}" destId="{657973DC-1C71-447B-826F-76840616FA86}" srcOrd="0" destOrd="0" parTransId="{4533845C-A076-4A57-B413-9D042672FF53}" sibTransId="{876A7FE9-7EA9-4F34-9DFC-C27F978A3CAD}"/>
    <dgm:cxn modelId="{202881D8-9D5D-4A3C-B12C-EDC8C0D9F765}" type="presOf" srcId="{C2CC2AFD-62C4-412F-BC54-D03F8E623FFB}" destId="{21D0BECD-97A9-40C3-89F8-CA960A9DF36C}" srcOrd="0" destOrd="0" presId="urn:microsoft.com/office/officeart/2005/8/layout/vList2"/>
    <dgm:cxn modelId="{08E2D8E5-CE02-4A3E-BD51-138975392E2A}" srcId="{999598C1-1E42-4C35-8141-E0F72900C1AD}" destId="{34A9FB8C-DCFE-4C87-A490-BDAC21F33C84}" srcOrd="6" destOrd="0" parTransId="{A242C7FA-3E50-4D3C-819B-75419C8AA8B9}" sibTransId="{509133F8-927C-491C-83F4-B83A2594B6F9}"/>
    <dgm:cxn modelId="{6ACB88F1-9F87-4B7E-BBC7-78691595183E}" srcId="{999598C1-1E42-4C35-8141-E0F72900C1AD}" destId="{C2CC2AFD-62C4-412F-BC54-D03F8E623FFB}" srcOrd="1" destOrd="0" parTransId="{62FF1C2E-0ACB-4AD3-96A4-CA22AD7ED6D5}" sibTransId="{4CC262CE-3074-4AC3-A995-736222905B44}"/>
    <dgm:cxn modelId="{53C7A89F-C642-4EA6-95F6-015C6383D950}" type="presParOf" srcId="{9932FC7A-D37B-4A41-9E1F-2B2E865D4F2F}" destId="{7C59D99E-F112-4789-899B-1B49227899A5}" srcOrd="0" destOrd="0" presId="urn:microsoft.com/office/officeart/2005/8/layout/vList2"/>
    <dgm:cxn modelId="{A2F8E4F7-4EBD-4D43-8ECD-628537526077}" type="presParOf" srcId="{9932FC7A-D37B-4A41-9E1F-2B2E865D4F2F}" destId="{9BA13961-C09B-4F97-AECA-BAB370F5BE53}" srcOrd="1" destOrd="0" presId="urn:microsoft.com/office/officeart/2005/8/layout/vList2"/>
    <dgm:cxn modelId="{3E0C01A1-A261-4404-9462-4431C65C7F52}" type="presParOf" srcId="{9932FC7A-D37B-4A41-9E1F-2B2E865D4F2F}" destId="{21D0BECD-97A9-40C3-89F8-CA960A9DF36C}" srcOrd="2" destOrd="0" presId="urn:microsoft.com/office/officeart/2005/8/layout/vList2"/>
    <dgm:cxn modelId="{28DD28EE-56E9-48CA-B9F2-53C09A0A58C7}" type="presParOf" srcId="{9932FC7A-D37B-4A41-9E1F-2B2E865D4F2F}" destId="{7665975F-E1B5-4B9C-BB0D-5166BBB660F8}" srcOrd="3" destOrd="0" presId="urn:microsoft.com/office/officeart/2005/8/layout/vList2"/>
    <dgm:cxn modelId="{B01E61B4-877E-437A-B51C-C0997407E0E0}" type="presParOf" srcId="{9932FC7A-D37B-4A41-9E1F-2B2E865D4F2F}" destId="{B9EBB168-1778-4BF0-8BC0-C58518A9BB3F}" srcOrd="4" destOrd="0" presId="urn:microsoft.com/office/officeart/2005/8/layout/vList2"/>
    <dgm:cxn modelId="{D468FC59-EF22-4967-9C58-17D7CA5238F3}" type="presParOf" srcId="{9932FC7A-D37B-4A41-9E1F-2B2E865D4F2F}" destId="{552DA27F-397D-4ABF-A7C3-508502EC3A1A}" srcOrd="5" destOrd="0" presId="urn:microsoft.com/office/officeart/2005/8/layout/vList2"/>
    <dgm:cxn modelId="{633AD36F-00E1-4DE2-B1F2-4292405EA1CF}" type="presParOf" srcId="{9932FC7A-D37B-4A41-9E1F-2B2E865D4F2F}" destId="{66864C0B-92B5-4F9E-AE6D-DBE130C0B801}" srcOrd="6" destOrd="0" presId="urn:microsoft.com/office/officeart/2005/8/layout/vList2"/>
    <dgm:cxn modelId="{0B13302D-9838-48EB-94D0-C67385D9EE4A}" type="presParOf" srcId="{9932FC7A-D37B-4A41-9E1F-2B2E865D4F2F}" destId="{E6E346C2-9371-47EB-8C0C-177FECC14177}" srcOrd="7" destOrd="0" presId="urn:microsoft.com/office/officeart/2005/8/layout/vList2"/>
    <dgm:cxn modelId="{3C49D298-CC3D-478A-BDA4-0D9927100D0A}" type="presParOf" srcId="{9932FC7A-D37B-4A41-9E1F-2B2E865D4F2F}" destId="{987702C2-D66A-4E32-B3DB-65C5DD602180}" srcOrd="8" destOrd="0" presId="urn:microsoft.com/office/officeart/2005/8/layout/vList2"/>
    <dgm:cxn modelId="{91D12877-3030-4676-865E-8A8754AC3CDA}" type="presParOf" srcId="{9932FC7A-D37B-4A41-9E1F-2B2E865D4F2F}" destId="{72EA21D2-94A2-4B0A-A6E6-FA1AFD2A736E}" srcOrd="9" destOrd="0" presId="urn:microsoft.com/office/officeart/2005/8/layout/vList2"/>
    <dgm:cxn modelId="{16F679A9-347A-4E3F-A865-2385232F69C0}" type="presParOf" srcId="{9932FC7A-D37B-4A41-9E1F-2B2E865D4F2F}" destId="{C9D8A1F1-072F-4B55-B173-7408B87B5F81}" srcOrd="10" destOrd="0" presId="urn:microsoft.com/office/officeart/2005/8/layout/vList2"/>
    <dgm:cxn modelId="{E0F2B9F5-1747-43ED-B121-4E022E8B5FC8}" type="presParOf" srcId="{9932FC7A-D37B-4A41-9E1F-2B2E865D4F2F}" destId="{479ABCCD-D368-490F-BEB8-10A23AE2CA43}" srcOrd="11" destOrd="0" presId="urn:microsoft.com/office/officeart/2005/8/layout/vList2"/>
    <dgm:cxn modelId="{0F4F363A-47BB-4635-91F4-4BBEFA4BEF06}" type="presParOf" srcId="{9932FC7A-D37B-4A41-9E1F-2B2E865D4F2F}" destId="{5C0D0756-B5A4-4EA0-84FB-435D2F8CD869}"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D2AB929-6726-43E1-A5EE-D5940AABC4D5}" type="doc">
      <dgm:prSet loTypeId="urn:microsoft.com/office/officeart/2005/8/layout/process4" loCatId="process" qsTypeId="urn:microsoft.com/office/officeart/2005/8/quickstyle/simple2" qsCatId="simple" csTypeId="urn:microsoft.com/office/officeart/2005/8/colors/accent1_2" csCatId="accent1" phldr="1"/>
      <dgm:spPr/>
      <dgm:t>
        <a:bodyPr/>
        <a:lstStyle/>
        <a:p>
          <a:endParaRPr lang="en-US"/>
        </a:p>
      </dgm:t>
    </dgm:pt>
    <dgm:pt modelId="{BE1A5A52-6260-48F0-96A6-E639FD4F3C18}">
      <dgm:prSet custT="1"/>
      <dgm:spPr/>
      <dgm:t>
        <a:bodyPr/>
        <a:lstStyle/>
        <a:p>
          <a:r>
            <a:rPr lang="pl-PL" sz="1800" dirty="0">
              <a:latin typeface="Arial" panose="020B0604020202020204" pitchFamily="34" charset="0"/>
              <a:cs typeface="Arial" panose="020B0604020202020204" pitchFamily="34" charset="0"/>
            </a:rPr>
            <a:t>nie mniej niż 7 dni – w przypadku dostaw i usług</a:t>
          </a:r>
          <a:endParaRPr lang="en-US" sz="1800" dirty="0">
            <a:latin typeface="Arial" panose="020B0604020202020204" pitchFamily="34" charset="0"/>
            <a:cs typeface="Arial" panose="020B0604020202020204" pitchFamily="34" charset="0"/>
          </a:endParaRPr>
        </a:p>
      </dgm:t>
      <dgm:extLst>
        <a:ext uri="{E40237B7-FDA0-4F09-8148-C483321AD2D9}">
          <dgm14:cNvPr xmlns:dgm14="http://schemas.microsoft.com/office/drawing/2010/diagram" id="0" name="" descr="nie mniej niż 7 dni – w przypadku dostaw i usług&#10;"/>
        </a:ext>
      </dgm:extLst>
    </dgm:pt>
    <dgm:pt modelId="{7098E206-79CF-469C-B006-2BA7D4AEF283}" type="parTrans" cxnId="{7A37795A-F802-4084-970C-9214FB27E189}">
      <dgm:prSet/>
      <dgm:spPr/>
      <dgm:t>
        <a:bodyPr/>
        <a:lstStyle/>
        <a:p>
          <a:endParaRPr lang="en-US"/>
        </a:p>
      </dgm:t>
    </dgm:pt>
    <dgm:pt modelId="{88658EF3-AA2A-4B2F-953A-A2AD3EA5D617}" type="sibTrans" cxnId="{7A37795A-F802-4084-970C-9214FB27E189}">
      <dgm:prSet/>
      <dgm:spPr/>
      <dgm:t>
        <a:bodyPr/>
        <a:lstStyle/>
        <a:p>
          <a:endParaRPr lang="en-US"/>
        </a:p>
      </dgm:t>
    </dgm:pt>
    <dgm:pt modelId="{47FA8CD1-A117-46A4-9262-171346D735B4}">
      <dgm:prSet custT="1"/>
      <dgm:spPr/>
      <dgm:t>
        <a:bodyPr/>
        <a:lstStyle/>
        <a:p>
          <a:pPr>
            <a:lnSpc>
              <a:spcPct val="114000"/>
            </a:lnSpc>
            <a:spcAft>
              <a:spcPts val="0"/>
            </a:spcAft>
          </a:pPr>
          <a:r>
            <a:rPr lang="pl-PL" sz="1800" dirty="0">
              <a:latin typeface="Arial" panose="020B0604020202020204" pitchFamily="34" charset="0"/>
              <a:cs typeface="Arial" panose="020B0604020202020204" pitchFamily="34" charset="0"/>
            </a:rPr>
            <a:t>nie mniej niż 30 dni – w przypadku zamówień o dużej wartości, tj. co</a:t>
          </a:r>
        </a:p>
        <a:p>
          <a:pPr>
            <a:lnSpc>
              <a:spcPct val="114000"/>
            </a:lnSpc>
            <a:spcAft>
              <a:spcPts val="0"/>
            </a:spcAft>
          </a:pPr>
          <a:r>
            <a:rPr lang="pl-PL" sz="1800" dirty="0">
              <a:latin typeface="Arial" panose="020B0604020202020204" pitchFamily="34" charset="0"/>
              <a:cs typeface="Arial" panose="020B0604020202020204" pitchFamily="34" charset="0"/>
            </a:rPr>
            <a:t>najmniej 5 382 000 EUR w przypadku robót budowlanych </a:t>
          </a:r>
          <a:r>
            <a:rPr lang="pl-PL" sz="1800">
              <a:latin typeface="Arial" panose="020B0604020202020204" pitchFamily="34" charset="0"/>
              <a:cs typeface="Arial" panose="020B0604020202020204" pitchFamily="34" charset="0"/>
            </a:rPr>
            <a:t>i 215 </a:t>
          </a:r>
          <a:r>
            <a:rPr lang="pl-PL" sz="1800" dirty="0">
              <a:latin typeface="Arial" panose="020B0604020202020204" pitchFamily="34" charset="0"/>
              <a:cs typeface="Arial" panose="020B0604020202020204" pitchFamily="34" charset="0"/>
            </a:rPr>
            <a:t>000 EUR w przypadku dostaw i usług  </a:t>
          </a:r>
          <a:endParaRPr lang="en-US" sz="1800" dirty="0">
            <a:latin typeface="Arial" panose="020B0604020202020204" pitchFamily="34" charset="0"/>
            <a:cs typeface="Arial" panose="020B0604020202020204" pitchFamily="34" charset="0"/>
          </a:endParaRPr>
        </a:p>
      </dgm:t>
      <dgm:extLst>
        <a:ext uri="{E40237B7-FDA0-4F09-8148-C483321AD2D9}">
          <dgm14:cNvPr xmlns:dgm14="http://schemas.microsoft.com/office/drawing/2010/diagram" id="0" name="" descr="nie mniej niż 30 dni – w przypadku zamówień o dużej wartości, tj. co&#10;najmniej 5 382 000 EUR w przypadku robót budowlanych i 750 000 EUR w przypadku dostaw i usług  &#10;"/>
        </a:ext>
      </dgm:extLst>
    </dgm:pt>
    <dgm:pt modelId="{0406CB77-A43A-4F46-8E95-C2D079C79A45}" type="parTrans" cxnId="{6CD42885-8879-4901-A9F5-9E1FAA8A875E}">
      <dgm:prSet/>
      <dgm:spPr/>
      <dgm:t>
        <a:bodyPr/>
        <a:lstStyle/>
        <a:p>
          <a:endParaRPr lang="en-US"/>
        </a:p>
      </dgm:t>
    </dgm:pt>
    <dgm:pt modelId="{731788F0-6574-4682-BEAA-93BC2FD7879F}" type="sibTrans" cxnId="{6CD42885-8879-4901-A9F5-9E1FAA8A875E}">
      <dgm:prSet/>
      <dgm:spPr/>
      <dgm:t>
        <a:bodyPr/>
        <a:lstStyle/>
        <a:p>
          <a:endParaRPr lang="en-US"/>
        </a:p>
      </dgm:t>
    </dgm:pt>
    <dgm:pt modelId="{D8F4B7AB-4CC5-4508-9CD8-2CD8162B672D}">
      <dgm:prSet custT="1"/>
      <dgm:spPr/>
      <dgm:t>
        <a:bodyPr/>
        <a:lstStyle/>
        <a:p>
          <a:r>
            <a:rPr lang="pl-PL" sz="1800" dirty="0">
              <a:latin typeface="Arial" panose="020B0604020202020204" pitchFamily="34" charset="0"/>
              <a:cs typeface="Arial" panose="020B0604020202020204" pitchFamily="34" charset="0"/>
            </a:rPr>
            <a:t>nie mniej niż 14 dni – w przypadku robót budowlanych</a:t>
          </a:r>
        </a:p>
      </dgm:t>
      <dgm:extLst>
        <a:ext uri="{E40237B7-FDA0-4F09-8148-C483321AD2D9}">
          <dgm14:cNvPr xmlns:dgm14="http://schemas.microsoft.com/office/drawing/2010/diagram" id="0" name="" descr="nie mniej niż 14 dni – w przypadku robót budowlanych&#10;"/>
        </a:ext>
      </dgm:extLst>
    </dgm:pt>
    <dgm:pt modelId="{003736EB-C999-4523-9C45-46FFF67CA2BE}" type="parTrans" cxnId="{D98F3EE9-1240-4309-AE94-F1A534A88557}">
      <dgm:prSet/>
      <dgm:spPr/>
      <dgm:t>
        <a:bodyPr/>
        <a:lstStyle/>
        <a:p>
          <a:endParaRPr lang="pl-PL"/>
        </a:p>
      </dgm:t>
    </dgm:pt>
    <dgm:pt modelId="{D0560B28-4685-408F-92E0-ADBBE274A636}" type="sibTrans" cxnId="{D98F3EE9-1240-4309-AE94-F1A534A88557}">
      <dgm:prSet/>
      <dgm:spPr/>
      <dgm:t>
        <a:bodyPr/>
        <a:lstStyle/>
        <a:p>
          <a:endParaRPr lang="pl-PL"/>
        </a:p>
      </dgm:t>
    </dgm:pt>
    <dgm:pt modelId="{FA97F760-DDB5-4FF1-8157-C3C7101403AE}" type="pres">
      <dgm:prSet presAssocID="{4D2AB929-6726-43E1-A5EE-D5940AABC4D5}" presName="Name0" presStyleCnt="0">
        <dgm:presLayoutVars>
          <dgm:dir/>
          <dgm:animLvl val="lvl"/>
          <dgm:resizeHandles val="exact"/>
        </dgm:presLayoutVars>
      </dgm:prSet>
      <dgm:spPr/>
    </dgm:pt>
    <dgm:pt modelId="{1BAED5B0-3590-4FBB-87ED-5A0B07F38F9B}" type="pres">
      <dgm:prSet presAssocID="{47FA8CD1-A117-46A4-9262-171346D735B4}" presName="boxAndChildren" presStyleCnt="0"/>
      <dgm:spPr/>
    </dgm:pt>
    <dgm:pt modelId="{371DD475-C81C-4DAD-A4C6-6AFD64265AD7}" type="pres">
      <dgm:prSet presAssocID="{47FA8CD1-A117-46A4-9262-171346D735B4}" presName="parentTextBox" presStyleLbl="node1" presStyleIdx="0" presStyleCnt="3" custLinFactNeighborX="-458" custLinFactNeighborY="389"/>
      <dgm:spPr/>
    </dgm:pt>
    <dgm:pt modelId="{E93DDD18-CF1C-49F8-8624-2201F00D5C46}" type="pres">
      <dgm:prSet presAssocID="{D0560B28-4685-408F-92E0-ADBBE274A636}" presName="sp" presStyleCnt="0"/>
      <dgm:spPr/>
    </dgm:pt>
    <dgm:pt modelId="{6367C186-45C1-4971-A938-6B81BE0E9D0C}" type="pres">
      <dgm:prSet presAssocID="{D8F4B7AB-4CC5-4508-9CD8-2CD8162B672D}" presName="arrowAndChildren" presStyleCnt="0"/>
      <dgm:spPr/>
    </dgm:pt>
    <dgm:pt modelId="{CE01CB8E-D8F6-45FA-A569-1422CD30EC54}" type="pres">
      <dgm:prSet presAssocID="{D8F4B7AB-4CC5-4508-9CD8-2CD8162B672D}" presName="parentTextArrow" presStyleLbl="node1" presStyleIdx="1" presStyleCnt="3" custLinFactNeighborX="369" custLinFactNeighborY="-2850"/>
      <dgm:spPr/>
    </dgm:pt>
    <dgm:pt modelId="{7A6FD26B-2742-4FD7-9B92-3053AAF49566}" type="pres">
      <dgm:prSet presAssocID="{88658EF3-AA2A-4B2F-953A-A2AD3EA5D617}" presName="sp" presStyleCnt="0"/>
      <dgm:spPr/>
    </dgm:pt>
    <dgm:pt modelId="{2B411DBD-DF83-4799-A9EC-3E9A3214979F}" type="pres">
      <dgm:prSet presAssocID="{BE1A5A52-6260-48F0-96A6-E639FD4F3C18}" presName="arrowAndChildren" presStyleCnt="0"/>
      <dgm:spPr/>
    </dgm:pt>
    <dgm:pt modelId="{8CF7883E-5533-4BEE-8B85-0BD7EBC73652}" type="pres">
      <dgm:prSet presAssocID="{BE1A5A52-6260-48F0-96A6-E639FD4F3C18}" presName="parentTextArrow" presStyleLbl="node1" presStyleIdx="2" presStyleCnt="3" custLinFactNeighborX="-458" custLinFactNeighborY="-47"/>
      <dgm:spPr/>
    </dgm:pt>
  </dgm:ptLst>
  <dgm:cxnLst>
    <dgm:cxn modelId="{F460F35B-41CE-4E46-AA5D-306A4CDF26D1}" type="presOf" srcId="{D8F4B7AB-4CC5-4508-9CD8-2CD8162B672D}" destId="{CE01CB8E-D8F6-45FA-A569-1422CD30EC54}" srcOrd="0" destOrd="0" presId="urn:microsoft.com/office/officeart/2005/8/layout/process4"/>
    <dgm:cxn modelId="{50C08844-0948-4FC9-AE42-B26B60962F8C}" type="presOf" srcId="{4D2AB929-6726-43E1-A5EE-D5940AABC4D5}" destId="{FA97F760-DDB5-4FF1-8157-C3C7101403AE}" srcOrd="0" destOrd="0" presId="urn:microsoft.com/office/officeart/2005/8/layout/process4"/>
    <dgm:cxn modelId="{7A37795A-F802-4084-970C-9214FB27E189}" srcId="{4D2AB929-6726-43E1-A5EE-D5940AABC4D5}" destId="{BE1A5A52-6260-48F0-96A6-E639FD4F3C18}" srcOrd="0" destOrd="0" parTransId="{7098E206-79CF-469C-B006-2BA7D4AEF283}" sibTransId="{88658EF3-AA2A-4B2F-953A-A2AD3EA5D617}"/>
    <dgm:cxn modelId="{6CD42885-8879-4901-A9F5-9E1FAA8A875E}" srcId="{4D2AB929-6726-43E1-A5EE-D5940AABC4D5}" destId="{47FA8CD1-A117-46A4-9262-171346D735B4}" srcOrd="2" destOrd="0" parTransId="{0406CB77-A43A-4F46-8E95-C2D079C79A45}" sibTransId="{731788F0-6574-4682-BEAA-93BC2FD7879F}"/>
    <dgm:cxn modelId="{C4279E89-2389-429F-B104-6B7F77F24F11}" type="presOf" srcId="{47FA8CD1-A117-46A4-9262-171346D735B4}" destId="{371DD475-C81C-4DAD-A4C6-6AFD64265AD7}" srcOrd="0" destOrd="0" presId="urn:microsoft.com/office/officeart/2005/8/layout/process4"/>
    <dgm:cxn modelId="{D98F3EE9-1240-4309-AE94-F1A534A88557}" srcId="{4D2AB929-6726-43E1-A5EE-D5940AABC4D5}" destId="{D8F4B7AB-4CC5-4508-9CD8-2CD8162B672D}" srcOrd="1" destOrd="0" parTransId="{003736EB-C999-4523-9C45-46FFF67CA2BE}" sibTransId="{D0560B28-4685-408F-92E0-ADBBE274A636}"/>
    <dgm:cxn modelId="{E59A03F0-95A7-47C1-8961-ECEEBBFDB64C}" type="presOf" srcId="{BE1A5A52-6260-48F0-96A6-E639FD4F3C18}" destId="{8CF7883E-5533-4BEE-8B85-0BD7EBC73652}" srcOrd="0" destOrd="0" presId="urn:microsoft.com/office/officeart/2005/8/layout/process4"/>
    <dgm:cxn modelId="{9B50A6D3-7D49-4176-9C1C-9B4B57FCFE53}" type="presParOf" srcId="{FA97F760-DDB5-4FF1-8157-C3C7101403AE}" destId="{1BAED5B0-3590-4FBB-87ED-5A0B07F38F9B}" srcOrd="0" destOrd="0" presId="urn:microsoft.com/office/officeart/2005/8/layout/process4"/>
    <dgm:cxn modelId="{1E387D27-6AE1-4613-90B8-6F1A5B5D1DE0}" type="presParOf" srcId="{1BAED5B0-3590-4FBB-87ED-5A0B07F38F9B}" destId="{371DD475-C81C-4DAD-A4C6-6AFD64265AD7}" srcOrd="0" destOrd="0" presId="urn:microsoft.com/office/officeart/2005/8/layout/process4"/>
    <dgm:cxn modelId="{3E681AE6-C0D9-47DE-BC7C-2B0846536882}" type="presParOf" srcId="{FA97F760-DDB5-4FF1-8157-C3C7101403AE}" destId="{E93DDD18-CF1C-49F8-8624-2201F00D5C46}" srcOrd="1" destOrd="0" presId="urn:microsoft.com/office/officeart/2005/8/layout/process4"/>
    <dgm:cxn modelId="{15D98985-E747-4FD8-942C-088F5C244086}" type="presParOf" srcId="{FA97F760-DDB5-4FF1-8157-C3C7101403AE}" destId="{6367C186-45C1-4971-A938-6B81BE0E9D0C}" srcOrd="2" destOrd="0" presId="urn:microsoft.com/office/officeart/2005/8/layout/process4"/>
    <dgm:cxn modelId="{C045D204-053D-48AF-96FC-7E92AF468022}" type="presParOf" srcId="{6367C186-45C1-4971-A938-6B81BE0E9D0C}" destId="{CE01CB8E-D8F6-45FA-A569-1422CD30EC54}" srcOrd="0" destOrd="0" presId="urn:microsoft.com/office/officeart/2005/8/layout/process4"/>
    <dgm:cxn modelId="{F444EF6C-E031-4E10-966C-02CA521672C2}" type="presParOf" srcId="{FA97F760-DDB5-4FF1-8157-C3C7101403AE}" destId="{7A6FD26B-2742-4FD7-9B92-3053AAF49566}" srcOrd="3" destOrd="0" presId="urn:microsoft.com/office/officeart/2005/8/layout/process4"/>
    <dgm:cxn modelId="{0AE69E34-BB92-4613-BE3F-D55567FD354C}" type="presParOf" srcId="{FA97F760-DDB5-4FF1-8157-C3C7101403AE}" destId="{2B411DBD-DF83-4799-A9EC-3E9A3214979F}" srcOrd="4" destOrd="0" presId="urn:microsoft.com/office/officeart/2005/8/layout/process4"/>
    <dgm:cxn modelId="{9E65D673-1596-4637-822D-482797900098}" type="presParOf" srcId="{2B411DBD-DF83-4799-A9EC-3E9A3214979F}" destId="{8CF7883E-5533-4BEE-8B85-0BD7EBC73652}"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5C63AF2-2BCA-486F-9CA9-F9D5AF55CDB0}" type="doc">
      <dgm:prSet loTypeId="urn:microsoft.com/office/officeart/2005/8/layout/vProcess5" loCatId="process" qsTypeId="urn:microsoft.com/office/officeart/2005/8/quickstyle/simple4" qsCatId="simple" csTypeId="urn:microsoft.com/office/officeart/2005/8/colors/accent2_2" csCatId="accent2" phldr="1"/>
      <dgm:spPr/>
      <dgm:t>
        <a:bodyPr/>
        <a:lstStyle/>
        <a:p>
          <a:endParaRPr lang="en-US"/>
        </a:p>
      </dgm:t>
    </dgm:pt>
    <dgm:pt modelId="{75F82D1F-CD67-49C8-BF71-C365AE98E7A1}">
      <dgm:prSet custT="1"/>
      <dgm:spPr/>
      <dgm:t>
        <a:bodyPr/>
        <a:lstStyle/>
        <a:p>
          <a:pPr>
            <a:lnSpc>
              <a:spcPct val="114000"/>
            </a:lnSpc>
          </a:pPr>
          <a:r>
            <a:rPr lang="pl-PL" sz="1800" dirty="0">
              <a:solidFill>
                <a:schemeClr val="accent2">
                  <a:lumMod val="25000"/>
                </a:schemeClr>
              </a:solidFill>
              <a:latin typeface="Arial" panose="020B0604020202020204" pitchFamily="34" charset="0"/>
              <a:cs typeface="Arial" panose="020B0604020202020204" pitchFamily="34" charset="0"/>
            </a:rPr>
            <a:t>Bieg terminu rozpoczyna się w dniu następującym po dniu upublicznienia zapytania ofertowego, a kończy się z upływem ostatniego dnia.  </a:t>
          </a:r>
          <a:endParaRPr lang="en-US" sz="1800" dirty="0">
            <a:solidFill>
              <a:schemeClr val="accent2">
                <a:lumMod val="25000"/>
              </a:schemeClr>
            </a:solidFill>
            <a:latin typeface="Arial" panose="020B0604020202020204" pitchFamily="34" charset="0"/>
            <a:cs typeface="Arial" panose="020B0604020202020204" pitchFamily="34" charset="0"/>
          </a:endParaRPr>
        </a:p>
      </dgm:t>
    </dgm:pt>
    <dgm:pt modelId="{1F8246DA-3C1F-4AFB-A930-8743C02B90F6}" type="parTrans" cxnId="{244002CB-780E-421C-BEEC-BABF1DBB1B8E}">
      <dgm:prSet/>
      <dgm:spPr/>
      <dgm:t>
        <a:bodyPr/>
        <a:lstStyle/>
        <a:p>
          <a:endParaRPr lang="en-US" sz="1800">
            <a:solidFill>
              <a:schemeClr val="accent2">
                <a:lumMod val="25000"/>
              </a:schemeClr>
            </a:solidFill>
            <a:latin typeface="Arial" panose="020B0604020202020204" pitchFamily="34" charset="0"/>
            <a:cs typeface="Arial" panose="020B0604020202020204" pitchFamily="34" charset="0"/>
          </a:endParaRPr>
        </a:p>
      </dgm:t>
    </dgm:pt>
    <dgm:pt modelId="{B022B7C8-BF6C-42C3-9654-48FEF6FA492B}" type="sibTrans" cxnId="{244002CB-780E-421C-BEEC-BABF1DBB1B8E}">
      <dgm:prSet custT="1"/>
      <dgm:spPr/>
      <dgm:t>
        <a:bodyPr/>
        <a:lstStyle/>
        <a:p>
          <a:endParaRPr lang="en-US" sz="1800">
            <a:solidFill>
              <a:schemeClr val="accent2">
                <a:lumMod val="25000"/>
              </a:schemeClr>
            </a:solidFill>
            <a:latin typeface="Arial" panose="020B0604020202020204" pitchFamily="34" charset="0"/>
            <a:cs typeface="Arial" panose="020B0604020202020204" pitchFamily="34" charset="0"/>
          </a:endParaRPr>
        </a:p>
      </dgm:t>
    </dgm:pt>
    <dgm:pt modelId="{AA5B85D7-80EC-4C00-B398-BA2E6F5349A4}">
      <dgm:prSet custT="1"/>
      <dgm:spPr/>
      <dgm:t>
        <a:bodyPr/>
        <a:lstStyle/>
        <a:p>
          <a:pPr>
            <a:lnSpc>
              <a:spcPct val="114000"/>
            </a:lnSpc>
          </a:pPr>
          <a:r>
            <a:rPr lang="pl-PL" sz="1800" dirty="0">
              <a:solidFill>
                <a:schemeClr val="accent2">
                  <a:lumMod val="25000"/>
                </a:schemeClr>
              </a:solidFill>
              <a:latin typeface="Arial" panose="020B0604020202020204" pitchFamily="34" charset="0"/>
              <a:cs typeface="Arial" panose="020B0604020202020204" pitchFamily="34" charset="0"/>
            </a:rPr>
            <a:t>Jeżeli koniec terminu przypada na sobotę lub dzień ustawowo wolny od pracy, termin upływa dnia następnego po dniu lub dniach wolnych od pracy.</a:t>
          </a:r>
          <a:endParaRPr lang="en-US" sz="1800" dirty="0">
            <a:solidFill>
              <a:schemeClr val="accent2">
                <a:lumMod val="25000"/>
              </a:schemeClr>
            </a:solidFill>
            <a:latin typeface="Arial" panose="020B0604020202020204" pitchFamily="34" charset="0"/>
            <a:cs typeface="Arial" panose="020B0604020202020204" pitchFamily="34" charset="0"/>
          </a:endParaRPr>
        </a:p>
      </dgm:t>
    </dgm:pt>
    <dgm:pt modelId="{FF4389C2-700B-43FD-8A20-B316527D03ED}" type="parTrans" cxnId="{443EF237-3E8F-40B1-9E90-F71FF92D6C8E}">
      <dgm:prSet/>
      <dgm:spPr/>
      <dgm:t>
        <a:bodyPr/>
        <a:lstStyle/>
        <a:p>
          <a:endParaRPr lang="en-US" sz="1800">
            <a:solidFill>
              <a:schemeClr val="accent2">
                <a:lumMod val="25000"/>
              </a:schemeClr>
            </a:solidFill>
            <a:latin typeface="Arial" panose="020B0604020202020204" pitchFamily="34" charset="0"/>
            <a:cs typeface="Arial" panose="020B0604020202020204" pitchFamily="34" charset="0"/>
          </a:endParaRPr>
        </a:p>
      </dgm:t>
    </dgm:pt>
    <dgm:pt modelId="{983D6E46-A98F-417A-B029-D5B1AF257ACE}" type="sibTrans" cxnId="{443EF237-3E8F-40B1-9E90-F71FF92D6C8E}">
      <dgm:prSet custT="1"/>
      <dgm:spPr/>
      <dgm:t>
        <a:bodyPr/>
        <a:lstStyle/>
        <a:p>
          <a:endParaRPr lang="en-US" sz="1800">
            <a:solidFill>
              <a:schemeClr val="accent2">
                <a:lumMod val="25000"/>
              </a:schemeClr>
            </a:solidFill>
            <a:latin typeface="Arial" panose="020B0604020202020204" pitchFamily="34" charset="0"/>
            <a:cs typeface="Arial" panose="020B0604020202020204" pitchFamily="34" charset="0"/>
          </a:endParaRPr>
        </a:p>
      </dgm:t>
    </dgm:pt>
    <dgm:pt modelId="{F78251D7-0AD0-4611-B0EC-0383DBAC395D}">
      <dgm:prSet custT="1"/>
      <dgm:spPr/>
      <dgm:t>
        <a:bodyPr/>
        <a:lstStyle/>
        <a:p>
          <a:pPr>
            <a:lnSpc>
              <a:spcPct val="114000"/>
            </a:lnSpc>
          </a:pPr>
          <a:r>
            <a:rPr lang="pl-PL" sz="1800" dirty="0">
              <a:solidFill>
                <a:schemeClr val="accent2">
                  <a:lumMod val="25000"/>
                </a:schemeClr>
              </a:solidFill>
              <a:latin typeface="Arial" panose="020B0604020202020204" pitchFamily="34" charset="0"/>
              <a:cs typeface="Arial" panose="020B0604020202020204" pitchFamily="34" charset="0"/>
            </a:rPr>
            <a:t>Nie jest dopuszczalne ustalenie terminów krótszych, np. poprzez wskazanie, że oferty można składać tylko osobiście w godzinach pracy przedsiębiorstwa np. do godz. 16:00 ostatniego dnia składania ofert. </a:t>
          </a:r>
          <a:endParaRPr lang="en-US" sz="1800" dirty="0">
            <a:solidFill>
              <a:schemeClr val="accent2">
                <a:lumMod val="25000"/>
              </a:schemeClr>
            </a:solidFill>
            <a:latin typeface="Arial" panose="020B0604020202020204" pitchFamily="34" charset="0"/>
            <a:cs typeface="Arial" panose="020B0604020202020204" pitchFamily="34" charset="0"/>
          </a:endParaRPr>
        </a:p>
      </dgm:t>
    </dgm:pt>
    <dgm:pt modelId="{8007965E-AD46-4509-8838-ABFFF6B1B5E5}" type="parTrans" cxnId="{E501C47C-F2E6-4045-B091-2A452DBA2AC2}">
      <dgm:prSet/>
      <dgm:spPr/>
      <dgm:t>
        <a:bodyPr/>
        <a:lstStyle/>
        <a:p>
          <a:endParaRPr lang="en-US" sz="1800">
            <a:solidFill>
              <a:schemeClr val="accent2">
                <a:lumMod val="25000"/>
              </a:schemeClr>
            </a:solidFill>
            <a:latin typeface="Arial" panose="020B0604020202020204" pitchFamily="34" charset="0"/>
            <a:cs typeface="Arial" panose="020B0604020202020204" pitchFamily="34" charset="0"/>
          </a:endParaRPr>
        </a:p>
      </dgm:t>
    </dgm:pt>
    <dgm:pt modelId="{D1BA3481-7495-4C76-8AC8-6C6C460C2543}" type="sibTrans" cxnId="{E501C47C-F2E6-4045-B091-2A452DBA2AC2}">
      <dgm:prSet custT="1"/>
      <dgm:spPr/>
      <dgm:t>
        <a:bodyPr/>
        <a:lstStyle/>
        <a:p>
          <a:endParaRPr lang="en-US" sz="1800">
            <a:solidFill>
              <a:schemeClr val="accent2">
                <a:lumMod val="25000"/>
              </a:schemeClr>
            </a:solidFill>
            <a:latin typeface="Arial" panose="020B0604020202020204" pitchFamily="34" charset="0"/>
            <a:cs typeface="Arial" panose="020B0604020202020204" pitchFamily="34" charset="0"/>
          </a:endParaRPr>
        </a:p>
      </dgm:t>
    </dgm:pt>
    <dgm:pt modelId="{BF528118-2FE8-4471-BADB-50B3B17A4E38}">
      <dgm:prSet custT="1"/>
      <dgm:spPr/>
      <dgm:t>
        <a:bodyPr/>
        <a:lstStyle/>
        <a:p>
          <a:pPr>
            <a:lnSpc>
              <a:spcPct val="114000"/>
            </a:lnSpc>
          </a:pPr>
          <a:r>
            <a:rPr lang="pl-PL" sz="1800" dirty="0">
              <a:solidFill>
                <a:schemeClr val="accent2">
                  <a:lumMod val="25000"/>
                </a:schemeClr>
              </a:solidFill>
              <a:latin typeface="Arial" panose="020B0604020202020204" pitchFamily="34" charset="0"/>
              <a:cs typeface="Arial" panose="020B0604020202020204" pitchFamily="34" charset="0"/>
            </a:rPr>
            <a:t>Należy bezwzględnie zachować minimalne terminy i przyjmować oferty do zakończenia dnia.</a:t>
          </a:r>
          <a:endParaRPr lang="en-US" sz="1800" dirty="0">
            <a:solidFill>
              <a:schemeClr val="accent2">
                <a:lumMod val="25000"/>
              </a:schemeClr>
            </a:solidFill>
            <a:latin typeface="Arial" panose="020B0604020202020204" pitchFamily="34" charset="0"/>
            <a:cs typeface="Arial" panose="020B0604020202020204" pitchFamily="34" charset="0"/>
          </a:endParaRPr>
        </a:p>
      </dgm:t>
    </dgm:pt>
    <dgm:pt modelId="{F4946996-ABD1-4A1C-8712-F543BD84996C}" type="parTrans" cxnId="{14B776AF-1641-4F78-9EC2-BCEC9E6FC412}">
      <dgm:prSet/>
      <dgm:spPr/>
      <dgm:t>
        <a:bodyPr/>
        <a:lstStyle/>
        <a:p>
          <a:endParaRPr lang="en-US" sz="1800">
            <a:solidFill>
              <a:schemeClr val="accent2">
                <a:lumMod val="25000"/>
              </a:schemeClr>
            </a:solidFill>
            <a:latin typeface="Arial" panose="020B0604020202020204" pitchFamily="34" charset="0"/>
            <a:cs typeface="Arial" panose="020B0604020202020204" pitchFamily="34" charset="0"/>
          </a:endParaRPr>
        </a:p>
      </dgm:t>
    </dgm:pt>
    <dgm:pt modelId="{A8D7420E-079A-419C-B334-D29C9D5018FF}" type="sibTrans" cxnId="{14B776AF-1641-4F78-9EC2-BCEC9E6FC412}">
      <dgm:prSet/>
      <dgm:spPr/>
      <dgm:t>
        <a:bodyPr/>
        <a:lstStyle/>
        <a:p>
          <a:endParaRPr lang="en-US" sz="1800">
            <a:solidFill>
              <a:schemeClr val="accent2">
                <a:lumMod val="25000"/>
              </a:schemeClr>
            </a:solidFill>
            <a:latin typeface="Arial" panose="020B0604020202020204" pitchFamily="34" charset="0"/>
            <a:cs typeface="Arial" panose="020B0604020202020204" pitchFamily="34" charset="0"/>
          </a:endParaRPr>
        </a:p>
      </dgm:t>
    </dgm:pt>
    <dgm:pt modelId="{541D6E9C-0317-44F7-B374-A061F30B6663}" type="pres">
      <dgm:prSet presAssocID="{85C63AF2-2BCA-486F-9CA9-F9D5AF55CDB0}" presName="outerComposite" presStyleCnt="0">
        <dgm:presLayoutVars>
          <dgm:chMax val="5"/>
          <dgm:dir/>
          <dgm:resizeHandles val="exact"/>
        </dgm:presLayoutVars>
      </dgm:prSet>
      <dgm:spPr/>
    </dgm:pt>
    <dgm:pt modelId="{1A6BAF5E-7150-4ECA-80F3-B209F62C142A}" type="pres">
      <dgm:prSet presAssocID="{85C63AF2-2BCA-486F-9CA9-F9D5AF55CDB0}" presName="dummyMaxCanvas" presStyleCnt="0">
        <dgm:presLayoutVars/>
      </dgm:prSet>
      <dgm:spPr/>
    </dgm:pt>
    <dgm:pt modelId="{2A73A682-9BF6-43C3-9757-954D2107FE92}" type="pres">
      <dgm:prSet presAssocID="{85C63AF2-2BCA-486F-9CA9-F9D5AF55CDB0}" presName="FourNodes_1" presStyleLbl="node1" presStyleIdx="0" presStyleCnt="4">
        <dgm:presLayoutVars>
          <dgm:bulletEnabled val="1"/>
        </dgm:presLayoutVars>
      </dgm:prSet>
      <dgm:spPr/>
    </dgm:pt>
    <dgm:pt modelId="{0738ACF9-B16E-4DD2-8080-433EF974A9B2}" type="pres">
      <dgm:prSet presAssocID="{85C63AF2-2BCA-486F-9CA9-F9D5AF55CDB0}" presName="FourNodes_2" presStyleLbl="node1" presStyleIdx="1" presStyleCnt="4" custLinFactNeighborX="1042" custLinFactNeighborY="716">
        <dgm:presLayoutVars>
          <dgm:bulletEnabled val="1"/>
        </dgm:presLayoutVars>
      </dgm:prSet>
      <dgm:spPr/>
    </dgm:pt>
    <dgm:pt modelId="{5FA34DD6-EF4B-47C6-9088-D5A12F750A08}" type="pres">
      <dgm:prSet presAssocID="{85C63AF2-2BCA-486F-9CA9-F9D5AF55CDB0}" presName="FourNodes_3" presStyleLbl="node1" presStyleIdx="2" presStyleCnt="4" custScaleX="99919" custScaleY="126624">
        <dgm:presLayoutVars>
          <dgm:bulletEnabled val="1"/>
        </dgm:presLayoutVars>
      </dgm:prSet>
      <dgm:spPr/>
    </dgm:pt>
    <dgm:pt modelId="{F0799FB2-DCD9-4D76-B491-80F48559A678}" type="pres">
      <dgm:prSet presAssocID="{85C63AF2-2BCA-486F-9CA9-F9D5AF55CDB0}" presName="FourNodes_4" presStyleLbl="node1" presStyleIdx="3" presStyleCnt="4">
        <dgm:presLayoutVars>
          <dgm:bulletEnabled val="1"/>
        </dgm:presLayoutVars>
      </dgm:prSet>
      <dgm:spPr/>
    </dgm:pt>
    <dgm:pt modelId="{8625E8DC-2329-43CA-BD60-7F4FD89CA2AA}" type="pres">
      <dgm:prSet presAssocID="{85C63AF2-2BCA-486F-9CA9-F9D5AF55CDB0}" presName="FourConn_1-2" presStyleLbl="fgAccFollowNode1" presStyleIdx="0" presStyleCnt="3">
        <dgm:presLayoutVars>
          <dgm:bulletEnabled val="1"/>
        </dgm:presLayoutVars>
      </dgm:prSet>
      <dgm:spPr/>
    </dgm:pt>
    <dgm:pt modelId="{40A6CBB3-DF49-4E3C-998F-DEBE91709D6A}" type="pres">
      <dgm:prSet presAssocID="{85C63AF2-2BCA-486F-9CA9-F9D5AF55CDB0}" presName="FourConn_2-3" presStyleLbl="fgAccFollowNode1" presStyleIdx="1" presStyleCnt="3">
        <dgm:presLayoutVars>
          <dgm:bulletEnabled val="1"/>
        </dgm:presLayoutVars>
      </dgm:prSet>
      <dgm:spPr/>
    </dgm:pt>
    <dgm:pt modelId="{FD0D5501-DD7F-4638-BE83-3FB7181B9403}" type="pres">
      <dgm:prSet presAssocID="{85C63AF2-2BCA-486F-9CA9-F9D5AF55CDB0}" presName="FourConn_3-4" presStyleLbl="fgAccFollowNode1" presStyleIdx="2" presStyleCnt="3">
        <dgm:presLayoutVars>
          <dgm:bulletEnabled val="1"/>
        </dgm:presLayoutVars>
      </dgm:prSet>
      <dgm:spPr/>
    </dgm:pt>
    <dgm:pt modelId="{FFF46436-D19D-4850-A213-086E899ADDA6}" type="pres">
      <dgm:prSet presAssocID="{85C63AF2-2BCA-486F-9CA9-F9D5AF55CDB0}" presName="FourNodes_1_text" presStyleLbl="node1" presStyleIdx="3" presStyleCnt="4">
        <dgm:presLayoutVars>
          <dgm:bulletEnabled val="1"/>
        </dgm:presLayoutVars>
      </dgm:prSet>
      <dgm:spPr/>
    </dgm:pt>
    <dgm:pt modelId="{CF5B7CDA-05AF-477D-A71C-25E15C663C8B}" type="pres">
      <dgm:prSet presAssocID="{85C63AF2-2BCA-486F-9CA9-F9D5AF55CDB0}" presName="FourNodes_2_text" presStyleLbl="node1" presStyleIdx="3" presStyleCnt="4">
        <dgm:presLayoutVars>
          <dgm:bulletEnabled val="1"/>
        </dgm:presLayoutVars>
      </dgm:prSet>
      <dgm:spPr/>
    </dgm:pt>
    <dgm:pt modelId="{E83BB702-44D0-4D3B-B313-0E0A1819A23D}" type="pres">
      <dgm:prSet presAssocID="{85C63AF2-2BCA-486F-9CA9-F9D5AF55CDB0}" presName="FourNodes_3_text" presStyleLbl="node1" presStyleIdx="3" presStyleCnt="4">
        <dgm:presLayoutVars>
          <dgm:bulletEnabled val="1"/>
        </dgm:presLayoutVars>
      </dgm:prSet>
      <dgm:spPr/>
    </dgm:pt>
    <dgm:pt modelId="{AB4CF2F6-6BDE-49FE-A194-30E599D18847}" type="pres">
      <dgm:prSet presAssocID="{85C63AF2-2BCA-486F-9CA9-F9D5AF55CDB0}" presName="FourNodes_4_text" presStyleLbl="node1" presStyleIdx="3" presStyleCnt="4">
        <dgm:presLayoutVars>
          <dgm:bulletEnabled val="1"/>
        </dgm:presLayoutVars>
      </dgm:prSet>
      <dgm:spPr/>
    </dgm:pt>
  </dgm:ptLst>
  <dgm:cxnLst>
    <dgm:cxn modelId="{A869630D-822D-4D34-8802-BB9B92496FC2}" type="presOf" srcId="{D1BA3481-7495-4C76-8AC8-6C6C460C2543}" destId="{FD0D5501-DD7F-4638-BE83-3FB7181B9403}" srcOrd="0" destOrd="0" presId="urn:microsoft.com/office/officeart/2005/8/layout/vProcess5"/>
    <dgm:cxn modelId="{015F4111-CAD1-4665-ABC6-C23145F27D29}" type="presOf" srcId="{B022B7C8-BF6C-42C3-9654-48FEF6FA492B}" destId="{8625E8DC-2329-43CA-BD60-7F4FD89CA2AA}" srcOrd="0" destOrd="0" presId="urn:microsoft.com/office/officeart/2005/8/layout/vProcess5"/>
    <dgm:cxn modelId="{69B11E15-FDD7-4AFE-AE44-F8F4DF13D6A2}" type="presOf" srcId="{F78251D7-0AD0-4611-B0EC-0383DBAC395D}" destId="{5FA34DD6-EF4B-47C6-9088-D5A12F750A08}" srcOrd="0" destOrd="0" presId="urn:microsoft.com/office/officeart/2005/8/layout/vProcess5"/>
    <dgm:cxn modelId="{499CB91C-A46B-4D17-9BEF-1ABC22B3CC77}" type="presOf" srcId="{BF528118-2FE8-4471-BADB-50B3B17A4E38}" destId="{AB4CF2F6-6BDE-49FE-A194-30E599D18847}" srcOrd="1" destOrd="0" presId="urn:microsoft.com/office/officeart/2005/8/layout/vProcess5"/>
    <dgm:cxn modelId="{69666D1F-5DD2-4C5C-92F6-712D123CE97D}" type="presOf" srcId="{75F82D1F-CD67-49C8-BF71-C365AE98E7A1}" destId="{2A73A682-9BF6-43C3-9757-954D2107FE92}" srcOrd="0" destOrd="0" presId="urn:microsoft.com/office/officeart/2005/8/layout/vProcess5"/>
    <dgm:cxn modelId="{443EF237-3E8F-40B1-9E90-F71FF92D6C8E}" srcId="{85C63AF2-2BCA-486F-9CA9-F9D5AF55CDB0}" destId="{AA5B85D7-80EC-4C00-B398-BA2E6F5349A4}" srcOrd="1" destOrd="0" parTransId="{FF4389C2-700B-43FD-8A20-B316527D03ED}" sibTransId="{983D6E46-A98F-417A-B029-D5B1AF257ACE}"/>
    <dgm:cxn modelId="{B7D57E5B-4DBC-4D88-B2D4-893FCC66769B}" type="presOf" srcId="{75F82D1F-CD67-49C8-BF71-C365AE98E7A1}" destId="{FFF46436-D19D-4850-A213-086E899ADDA6}" srcOrd="1" destOrd="0" presId="urn:microsoft.com/office/officeart/2005/8/layout/vProcess5"/>
    <dgm:cxn modelId="{6D5C1967-4A7D-4952-BFCA-69A89081E44F}" type="presOf" srcId="{983D6E46-A98F-417A-B029-D5B1AF257ACE}" destId="{40A6CBB3-DF49-4E3C-998F-DEBE91709D6A}" srcOrd="0" destOrd="0" presId="urn:microsoft.com/office/officeart/2005/8/layout/vProcess5"/>
    <dgm:cxn modelId="{E501C47C-F2E6-4045-B091-2A452DBA2AC2}" srcId="{85C63AF2-2BCA-486F-9CA9-F9D5AF55CDB0}" destId="{F78251D7-0AD0-4611-B0EC-0383DBAC395D}" srcOrd="2" destOrd="0" parTransId="{8007965E-AD46-4509-8838-ABFFF6B1B5E5}" sibTransId="{D1BA3481-7495-4C76-8AC8-6C6C460C2543}"/>
    <dgm:cxn modelId="{C78F7E82-D0EC-48AF-9848-D59DF281EF86}" type="presOf" srcId="{AA5B85D7-80EC-4C00-B398-BA2E6F5349A4}" destId="{0738ACF9-B16E-4DD2-8080-433EF974A9B2}" srcOrd="0" destOrd="0" presId="urn:microsoft.com/office/officeart/2005/8/layout/vProcess5"/>
    <dgm:cxn modelId="{135D5B8C-F774-41AA-8D61-01DB7F2404E3}" type="presOf" srcId="{AA5B85D7-80EC-4C00-B398-BA2E6F5349A4}" destId="{CF5B7CDA-05AF-477D-A71C-25E15C663C8B}" srcOrd="1" destOrd="0" presId="urn:microsoft.com/office/officeart/2005/8/layout/vProcess5"/>
    <dgm:cxn modelId="{14B776AF-1641-4F78-9EC2-BCEC9E6FC412}" srcId="{85C63AF2-2BCA-486F-9CA9-F9D5AF55CDB0}" destId="{BF528118-2FE8-4471-BADB-50B3B17A4E38}" srcOrd="3" destOrd="0" parTransId="{F4946996-ABD1-4A1C-8712-F543BD84996C}" sibTransId="{A8D7420E-079A-419C-B334-D29C9D5018FF}"/>
    <dgm:cxn modelId="{CB3150BF-9A89-4B16-8DAF-DFB5F1750073}" type="presOf" srcId="{85C63AF2-2BCA-486F-9CA9-F9D5AF55CDB0}" destId="{541D6E9C-0317-44F7-B374-A061F30B6663}" srcOrd="0" destOrd="0" presId="urn:microsoft.com/office/officeart/2005/8/layout/vProcess5"/>
    <dgm:cxn modelId="{244002CB-780E-421C-BEEC-BABF1DBB1B8E}" srcId="{85C63AF2-2BCA-486F-9CA9-F9D5AF55CDB0}" destId="{75F82D1F-CD67-49C8-BF71-C365AE98E7A1}" srcOrd="0" destOrd="0" parTransId="{1F8246DA-3C1F-4AFB-A930-8743C02B90F6}" sibTransId="{B022B7C8-BF6C-42C3-9654-48FEF6FA492B}"/>
    <dgm:cxn modelId="{92F6E1E9-F85D-407A-99D1-C51036AD6ED9}" type="presOf" srcId="{F78251D7-0AD0-4611-B0EC-0383DBAC395D}" destId="{E83BB702-44D0-4D3B-B313-0E0A1819A23D}" srcOrd="1" destOrd="0" presId="urn:microsoft.com/office/officeart/2005/8/layout/vProcess5"/>
    <dgm:cxn modelId="{F1339AF6-B33E-41E5-93C2-F367C7ABE9B5}" type="presOf" srcId="{BF528118-2FE8-4471-BADB-50B3B17A4E38}" destId="{F0799FB2-DCD9-4D76-B491-80F48559A678}" srcOrd="0" destOrd="0" presId="urn:microsoft.com/office/officeart/2005/8/layout/vProcess5"/>
    <dgm:cxn modelId="{A802D7D1-0CB2-45CF-9EDC-AB4D8FE7B98C}" type="presParOf" srcId="{541D6E9C-0317-44F7-B374-A061F30B6663}" destId="{1A6BAF5E-7150-4ECA-80F3-B209F62C142A}" srcOrd="0" destOrd="0" presId="urn:microsoft.com/office/officeart/2005/8/layout/vProcess5"/>
    <dgm:cxn modelId="{69C25054-DEB5-4AE7-80E8-F5A5DA1768E8}" type="presParOf" srcId="{541D6E9C-0317-44F7-B374-A061F30B6663}" destId="{2A73A682-9BF6-43C3-9757-954D2107FE92}" srcOrd="1" destOrd="0" presId="urn:microsoft.com/office/officeart/2005/8/layout/vProcess5"/>
    <dgm:cxn modelId="{15D1D552-4CE0-4CF2-99F0-AD7917602473}" type="presParOf" srcId="{541D6E9C-0317-44F7-B374-A061F30B6663}" destId="{0738ACF9-B16E-4DD2-8080-433EF974A9B2}" srcOrd="2" destOrd="0" presId="urn:microsoft.com/office/officeart/2005/8/layout/vProcess5"/>
    <dgm:cxn modelId="{B6DA3C58-1309-48D4-8C64-4B0F5CA85B62}" type="presParOf" srcId="{541D6E9C-0317-44F7-B374-A061F30B6663}" destId="{5FA34DD6-EF4B-47C6-9088-D5A12F750A08}" srcOrd="3" destOrd="0" presId="urn:microsoft.com/office/officeart/2005/8/layout/vProcess5"/>
    <dgm:cxn modelId="{F8CE9721-51E9-41F4-897B-9FB7A5DE3907}" type="presParOf" srcId="{541D6E9C-0317-44F7-B374-A061F30B6663}" destId="{F0799FB2-DCD9-4D76-B491-80F48559A678}" srcOrd="4" destOrd="0" presId="urn:microsoft.com/office/officeart/2005/8/layout/vProcess5"/>
    <dgm:cxn modelId="{44D287F6-34EB-40AE-B2EF-0DFEA4B88A13}" type="presParOf" srcId="{541D6E9C-0317-44F7-B374-A061F30B6663}" destId="{8625E8DC-2329-43CA-BD60-7F4FD89CA2AA}" srcOrd="5" destOrd="0" presId="urn:microsoft.com/office/officeart/2005/8/layout/vProcess5"/>
    <dgm:cxn modelId="{B25E5773-D822-45F7-8568-C4CC48E7E53E}" type="presParOf" srcId="{541D6E9C-0317-44F7-B374-A061F30B6663}" destId="{40A6CBB3-DF49-4E3C-998F-DEBE91709D6A}" srcOrd="6" destOrd="0" presId="urn:microsoft.com/office/officeart/2005/8/layout/vProcess5"/>
    <dgm:cxn modelId="{0D39EF32-8291-4E7A-AD6B-8F67B88E466B}" type="presParOf" srcId="{541D6E9C-0317-44F7-B374-A061F30B6663}" destId="{FD0D5501-DD7F-4638-BE83-3FB7181B9403}" srcOrd="7" destOrd="0" presId="urn:microsoft.com/office/officeart/2005/8/layout/vProcess5"/>
    <dgm:cxn modelId="{E83A9E03-7CFC-4F43-868B-86F623FF1D06}" type="presParOf" srcId="{541D6E9C-0317-44F7-B374-A061F30B6663}" destId="{FFF46436-D19D-4850-A213-086E899ADDA6}" srcOrd="8" destOrd="0" presId="urn:microsoft.com/office/officeart/2005/8/layout/vProcess5"/>
    <dgm:cxn modelId="{876EDC4C-5665-4886-9288-01A3C6D76E4B}" type="presParOf" srcId="{541D6E9C-0317-44F7-B374-A061F30B6663}" destId="{CF5B7CDA-05AF-477D-A71C-25E15C663C8B}" srcOrd="9" destOrd="0" presId="urn:microsoft.com/office/officeart/2005/8/layout/vProcess5"/>
    <dgm:cxn modelId="{66FD6108-FF2A-46C9-A3F0-BA2D88B13109}" type="presParOf" srcId="{541D6E9C-0317-44F7-B374-A061F30B6663}" destId="{E83BB702-44D0-4D3B-B313-0E0A1819A23D}" srcOrd="10" destOrd="0" presId="urn:microsoft.com/office/officeart/2005/8/layout/vProcess5"/>
    <dgm:cxn modelId="{07F359B0-1A39-46FD-A241-BBDF5A2702A6}" type="presParOf" srcId="{541D6E9C-0317-44F7-B374-A061F30B6663}" destId="{AB4CF2F6-6BDE-49FE-A194-30E599D18847}"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534B692-4EE0-4C72-A397-160303ED2807}" type="doc">
      <dgm:prSet loTypeId="urn:microsoft.com/office/officeart/2008/layout/LinedList" loCatId="list" qsTypeId="urn:microsoft.com/office/officeart/2005/8/quickstyle/simple1" qsCatId="simple" csTypeId="urn:microsoft.com/office/officeart/2005/8/colors/accent2_2" csCatId="accent2"/>
      <dgm:spPr/>
      <dgm:t>
        <a:bodyPr/>
        <a:lstStyle/>
        <a:p>
          <a:endParaRPr lang="en-US"/>
        </a:p>
      </dgm:t>
    </dgm:pt>
    <dgm:pt modelId="{473FDC03-6FC0-4E47-87BD-5F86FBEC6557}">
      <dgm:prSet custT="1"/>
      <dgm:spPr/>
      <dgm:t>
        <a:bodyPr/>
        <a:lstStyle/>
        <a:p>
          <a:r>
            <a:rPr lang="pl-PL" sz="2800" dirty="0">
              <a:solidFill>
                <a:schemeClr val="accent2">
                  <a:lumMod val="25000"/>
                </a:schemeClr>
              </a:solidFill>
              <a:latin typeface="Arial" panose="020B0604020202020204" pitchFamily="34" charset="0"/>
              <a:cs typeface="Arial" panose="020B0604020202020204" pitchFamily="34" charset="0"/>
            </a:rPr>
            <a:t>Zasada równości kobiet i mężczyzn</a:t>
          </a:r>
          <a:endParaRPr lang="en-US" sz="2800" dirty="0">
            <a:solidFill>
              <a:schemeClr val="accent2">
                <a:lumMod val="25000"/>
              </a:schemeClr>
            </a:solidFill>
            <a:latin typeface="Arial" panose="020B0604020202020204" pitchFamily="34" charset="0"/>
            <a:cs typeface="Arial" panose="020B0604020202020204" pitchFamily="34" charset="0"/>
          </a:endParaRPr>
        </a:p>
      </dgm:t>
    </dgm:pt>
    <dgm:pt modelId="{07195D1F-1C88-41CD-987C-3026B088E70F}" type="parTrans" cxnId="{AFF67729-7597-41F7-9B49-8B380347D6FE}">
      <dgm:prSet/>
      <dgm:spPr/>
      <dgm:t>
        <a:bodyPr/>
        <a:lstStyle/>
        <a:p>
          <a:endParaRPr lang="en-US"/>
        </a:p>
      </dgm:t>
    </dgm:pt>
    <dgm:pt modelId="{EE734C74-9FE3-4575-897C-AE1E0CEFDE00}" type="sibTrans" cxnId="{AFF67729-7597-41F7-9B49-8B380347D6FE}">
      <dgm:prSet/>
      <dgm:spPr/>
      <dgm:t>
        <a:bodyPr/>
        <a:lstStyle/>
        <a:p>
          <a:endParaRPr lang="en-US"/>
        </a:p>
      </dgm:t>
    </dgm:pt>
    <dgm:pt modelId="{A979BE72-C46C-460F-8FB2-AEB066D8AAF4}">
      <dgm:prSet custT="1"/>
      <dgm:spPr/>
      <dgm:t>
        <a:bodyPr/>
        <a:lstStyle/>
        <a:p>
          <a:r>
            <a:rPr lang="pl-PL" sz="2800" dirty="0">
              <a:solidFill>
                <a:schemeClr val="accent2">
                  <a:lumMod val="25000"/>
                </a:schemeClr>
              </a:solidFill>
              <a:latin typeface="Arial" panose="020B0604020202020204" pitchFamily="34" charset="0"/>
              <a:cs typeface="Arial" panose="020B0604020202020204" pitchFamily="34" charset="0"/>
            </a:rPr>
            <a:t>Zasada równości szans i niedyskryminacji </a:t>
          </a:r>
          <a:endParaRPr lang="en-US" sz="2800" dirty="0">
            <a:solidFill>
              <a:schemeClr val="accent2">
                <a:lumMod val="25000"/>
              </a:schemeClr>
            </a:solidFill>
            <a:latin typeface="Arial" panose="020B0604020202020204" pitchFamily="34" charset="0"/>
            <a:cs typeface="Arial" panose="020B0604020202020204" pitchFamily="34" charset="0"/>
          </a:endParaRPr>
        </a:p>
      </dgm:t>
    </dgm:pt>
    <dgm:pt modelId="{610D11C5-2B22-4B06-B02C-D85CC49E7AE8}" type="parTrans" cxnId="{A78116BE-0924-407D-9562-7DFF1BCE1F83}">
      <dgm:prSet/>
      <dgm:spPr/>
      <dgm:t>
        <a:bodyPr/>
        <a:lstStyle/>
        <a:p>
          <a:endParaRPr lang="en-US"/>
        </a:p>
      </dgm:t>
    </dgm:pt>
    <dgm:pt modelId="{B3E45E96-56C3-4FA1-BC92-400E0B4B3288}" type="sibTrans" cxnId="{A78116BE-0924-407D-9562-7DFF1BCE1F83}">
      <dgm:prSet/>
      <dgm:spPr/>
      <dgm:t>
        <a:bodyPr/>
        <a:lstStyle/>
        <a:p>
          <a:endParaRPr lang="en-US"/>
        </a:p>
      </dgm:t>
    </dgm:pt>
    <dgm:pt modelId="{7DD9583B-FA20-4CCA-9848-3DF7EA01612B}">
      <dgm:prSet custT="1"/>
      <dgm:spPr/>
      <dgm:t>
        <a:bodyPr/>
        <a:lstStyle/>
        <a:p>
          <a:r>
            <a:rPr lang="pl-PL" sz="2800" dirty="0">
              <a:solidFill>
                <a:schemeClr val="accent2">
                  <a:lumMod val="25000"/>
                </a:schemeClr>
              </a:solidFill>
              <a:latin typeface="Arial" panose="020B0604020202020204" pitchFamily="34" charset="0"/>
              <a:cs typeface="Arial" panose="020B0604020202020204" pitchFamily="34" charset="0"/>
            </a:rPr>
            <a:t>Zasada zrównoważonego rozwoju </a:t>
          </a:r>
          <a:endParaRPr lang="en-US" sz="2800" dirty="0">
            <a:solidFill>
              <a:schemeClr val="accent2">
                <a:lumMod val="25000"/>
              </a:schemeClr>
            </a:solidFill>
            <a:latin typeface="Arial" panose="020B0604020202020204" pitchFamily="34" charset="0"/>
            <a:cs typeface="Arial" panose="020B0604020202020204" pitchFamily="34" charset="0"/>
          </a:endParaRPr>
        </a:p>
      </dgm:t>
    </dgm:pt>
    <dgm:pt modelId="{408F96F0-355B-4A9E-8AD1-46AAF1E0500B}" type="parTrans" cxnId="{3A51877F-7E10-46FD-A850-F9E3B2FB7678}">
      <dgm:prSet/>
      <dgm:spPr/>
      <dgm:t>
        <a:bodyPr/>
        <a:lstStyle/>
        <a:p>
          <a:endParaRPr lang="en-US"/>
        </a:p>
      </dgm:t>
    </dgm:pt>
    <dgm:pt modelId="{C681F870-5444-4D86-82A3-24FACBC7EC7A}" type="sibTrans" cxnId="{3A51877F-7E10-46FD-A850-F9E3B2FB7678}">
      <dgm:prSet/>
      <dgm:spPr/>
      <dgm:t>
        <a:bodyPr/>
        <a:lstStyle/>
        <a:p>
          <a:endParaRPr lang="en-US"/>
        </a:p>
      </dgm:t>
    </dgm:pt>
    <dgm:pt modelId="{199038A4-1CDE-4566-B9ED-4E7FBB639F98}">
      <dgm:prSet custT="1"/>
      <dgm:spPr/>
      <dgm:t>
        <a:bodyPr/>
        <a:lstStyle/>
        <a:p>
          <a:r>
            <a:rPr lang="pl-PL" sz="2800" dirty="0">
              <a:solidFill>
                <a:schemeClr val="accent2">
                  <a:lumMod val="25000"/>
                </a:schemeClr>
              </a:solidFill>
              <a:latin typeface="Arial" panose="020B0604020202020204" pitchFamily="34" charset="0"/>
              <a:cs typeface="Arial" panose="020B0604020202020204" pitchFamily="34" charset="0"/>
            </a:rPr>
            <a:t>Zasada „nie czyń poważnych szkód” </a:t>
          </a:r>
          <a:endParaRPr lang="en-US" sz="2800" dirty="0">
            <a:solidFill>
              <a:schemeClr val="accent2">
                <a:lumMod val="25000"/>
              </a:schemeClr>
            </a:solidFill>
            <a:latin typeface="Arial" panose="020B0604020202020204" pitchFamily="34" charset="0"/>
            <a:cs typeface="Arial" panose="020B0604020202020204" pitchFamily="34" charset="0"/>
          </a:endParaRPr>
        </a:p>
      </dgm:t>
    </dgm:pt>
    <dgm:pt modelId="{16FA5057-9ED1-4973-A2B4-F33A83EE0D19}" type="parTrans" cxnId="{AB6A8852-04B7-4134-83AF-7F27DFF601EE}">
      <dgm:prSet/>
      <dgm:spPr/>
      <dgm:t>
        <a:bodyPr/>
        <a:lstStyle/>
        <a:p>
          <a:endParaRPr lang="en-US"/>
        </a:p>
      </dgm:t>
    </dgm:pt>
    <dgm:pt modelId="{6EF9FECF-C3A0-4356-87D7-4E3167776CFF}" type="sibTrans" cxnId="{AB6A8852-04B7-4134-83AF-7F27DFF601EE}">
      <dgm:prSet/>
      <dgm:spPr/>
      <dgm:t>
        <a:bodyPr/>
        <a:lstStyle/>
        <a:p>
          <a:endParaRPr lang="en-US"/>
        </a:p>
      </dgm:t>
    </dgm:pt>
    <dgm:pt modelId="{6A20841B-1374-4911-BDD8-97EF41B14C88}" type="pres">
      <dgm:prSet presAssocID="{0534B692-4EE0-4C72-A397-160303ED2807}" presName="vert0" presStyleCnt="0">
        <dgm:presLayoutVars>
          <dgm:dir/>
          <dgm:animOne val="branch"/>
          <dgm:animLvl val="lvl"/>
        </dgm:presLayoutVars>
      </dgm:prSet>
      <dgm:spPr/>
    </dgm:pt>
    <dgm:pt modelId="{06CEFA1F-82CF-43B5-85A8-A8B5278A60CB}" type="pres">
      <dgm:prSet presAssocID="{473FDC03-6FC0-4E47-87BD-5F86FBEC6557}" presName="thickLine" presStyleLbl="alignNode1" presStyleIdx="0" presStyleCnt="4"/>
      <dgm:spPr/>
    </dgm:pt>
    <dgm:pt modelId="{050EE171-6E69-42B7-BB4E-E19CDAB4DF35}" type="pres">
      <dgm:prSet presAssocID="{473FDC03-6FC0-4E47-87BD-5F86FBEC6557}" presName="horz1" presStyleCnt="0"/>
      <dgm:spPr/>
    </dgm:pt>
    <dgm:pt modelId="{F23B7CE0-E45B-4386-9E8F-CA902494157B}" type="pres">
      <dgm:prSet presAssocID="{473FDC03-6FC0-4E47-87BD-5F86FBEC6557}" presName="tx1" presStyleLbl="revTx" presStyleIdx="0" presStyleCnt="4"/>
      <dgm:spPr/>
    </dgm:pt>
    <dgm:pt modelId="{36BA7170-57A7-4168-9A4F-0274DC6412E0}" type="pres">
      <dgm:prSet presAssocID="{473FDC03-6FC0-4E47-87BD-5F86FBEC6557}" presName="vert1" presStyleCnt="0"/>
      <dgm:spPr/>
    </dgm:pt>
    <dgm:pt modelId="{F6AAF8A8-114F-4A84-A697-9E69468064A0}" type="pres">
      <dgm:prSet presAssocID="{A979BE72-C46C-460F-8FB2-AEB066D8AAF4}" presName="thickLine" presStyleLbl="alignNode1" presStyleIdx="1" presStyleCnt="4"/>
      <dgm:spPr/>
    </dgm:pt>
    <dgm:pt modelId="{66D2D710-3CEF-425D-A29F-E37E77ADB3AA}" type="pres">
      <dgm:prSet presAssocID="{A979BE72-C46C-460F-8FB2-AEB066D8AAF4}" presName="horz1" presStyleCnt="0"/>
      <dgm:spPr/>
    </dgm:pt>
    <dgm:pt modelId="{F5D0FCB1-AB24-4D69-9E2C-70B4E05215E2}" type="pres">
      <dgm:prSet presAssocID="{A979BE72-C46C-460F-8FB2-AEB066D8AAF4}" presName="tx1" presStyleLbl="revTx" presStyleIdx="1" presStyleCnt="4"/>
      <dgm:spPr/>
    </dgm:pt>
    <dgm:pt modelId="{213A0412-5772-49C8-B15E-7092E8C3C6A7}" type="pres">
      <dgm:prSet presAssocID="{A979BE72-C46C-460F-8FB2-AEB066D8AAF4}" presName="vert1" presStyleCnt="0"/>
      <dgm:spPr/>
    </dgm:pt>
    <dgm:pt modelId="{2B4FEDED-5E6C-446A-8E17-22DDA1D18613}" type="pres">
      <dgm:prSet presAssocID="{7DD9583B-FA20-4CCA-9848-3DF7EA01612B}" presName="thickLine" presStyleLbl="alignNode1" presStyleIdx="2" presStyleCnt="4"/>
      <dgm:spPr/>
    </dgm:pt>
    <dgm:pt modelId="{EC14238E-76AB-43B2-B3C7-818AC39EE0E9}" type="pres">
      <dgm:prSet presAssocID="{7DD9583B-FA20-4CCA-9848-3DF7EA01612B}" presName="horz1" presStyleCnt="0"/>
      <dgm:spPr/>
    </dgm:pt>
    <dgm:pt modelId="{F3AA1048-0F50-45EC-9AB9-42A4C79E0ECA}" type="pres">
      <dgm:prSet presAssocID="{7DD9583B-FA20-4CCA-9848-3DF7EA01612B}" presName="tx1" presStyleLbl="revTx" presStyleIdx="2" presStyleCnt="4"/>
      <dgm:spPr/>
    </dgm:pt>
    <dgm:pt modelId="{A706C5CB-718B-4A06-B7DE-414F3B74C059}" type="pres">
      <dgm:prSet presAssocID="{7DD9583B-FA20-4CCA-9848-3DF7EA01612B}" presName="vert1" presStyleCnt="0"/>
      <dgm:spPr/>
    </dgm:pt>
    <dgm:pt modelId="{8D8D7B37-A80B-4088-9698-42DB7DF758AE}" type="pres">
      <dgm:prSet presAssocID="{199038A4-1CDE-4566-B9ED-4E7FBB639F98}" presName="thickLine" presStyleLbl="alignNode1" presStyleIdx="3" presStyleCnt="4"/>
      <dgm:spPr/>
    </dgm:pt>
    <dgm:pt modelId="{D6D84341-DF4E-4A1F-8FD4-5DC1EE357571}" type="pres">
      <dgm:prSet presAssocID="{199038A4-1CDE-4566-B9ED-4E7FBB639F98}" presName="horz1" presStyleCnt="0"/>
      <dgm:spPr/>
    </dgm:pt>
    <dgm:pt modelId="{EE677491-EF87-4E86-A3D8-20A79655231A}" type="pres">
      <dgm:prSet presAssocID="{199038A4-1CDE-4566-B9ED-4E7FBB639F98}" presName="tx1" presStyleLbl="revTx" presStyleIdx="3" presStyleCnt="4"/>
      <dgm:spPr/>
    </dgm:pt>
    <dgm:pt modelId="{60003F4E-7B42-4D59-A87D-554C60C2137F}" type="pres">
      <dgm:prSet presAssocID="{199038A4-1CDE-4566-B9ED-4E7FBB639F98}" presName="vert1" presStyleCnt="0"/>
      <dgm:spPr/>
    </dgm:pt>
  </dgm:ptLst>
  <dgm:cxnLst>
    <dgm:cxn modelId="{AFF67729-7597-41F7-9B49-8B380347D6FE}" srcId="{0534B692-4EE0-4C72-A397-160303ED2807}" destId="{473FDC03-6FC0-4E47-87BD-5F86FBEC6557}" srcOrd="0" destOrd="0" parTransId="{07195D1F-1C88-41CD-987C-3026B088E70F}" sibTransId="{EE734C74-9FE3-4575-897C-AE1E0CEFDE00}"/>
    <dgm:cxn modelId="{F21A7C3E-4FC6-4C15-97FD-65E4C922F78F}" type="presOf" srcId="{A979BE72-C46C-460F-8FB2-AEB066D8AAF4}" destId="{F5D0FCB1-AB24-4D69-9E2C-70B4E05215E2}" srcOrd="0" destOrd="0" presId="urn:microsoft.com/office/officeart/2008/layout/LinedList"/>
    <dgm:cxn modelId="{3FE1F13F-C492-4BB2-8249-2345B8BF919E}" type="presOf" srcId="{473FDC03-6FC0-4E47-87BD-5F86FBEC6557}" destId="{F23B7CE0-E45B-4386-9E8F-CA902494157B}" srcOrd="0" destOrd="0" presId="urn:microsoft.com/office/officeart/2008/layout/LinedList"/>
    <dgm:cxn modelId="{075E3267-11E5-42A5-B180-0102B0129544}" type="presOf" srcId="{199038A4-1CDE-4566-B9ED-4E7FBB639F98}" destId="{EE677491-EF87-4E86-A3D8-20A79655231A}" srcOrd="0" destOrd="0" presId="urn:microsoft.com/office/officeart/2008/layout/LinedList"/>
    <dgm:cxn modelId="{AB6A8852-04B7-4134-83AF-7F27DFF601EE}" srcId="{0534B692-4EE0-4C72-A397-160303ED2807}" destId="{199038A4-1CDE-4566-B9ED-4E7FBB639F98}" srcOrd="3" destOrd="0" parTransId="{16FA5057-9ED1-4973-A2B4-F33A83EE0D19}" sibTransId="{6EF9FECF-C3A0-4356-87D7-4E3167776CFF}"/>
    <dgm:cxn modelId="{3A51877F-7E10-46FD-A850-F9E3B2FB7678}" srcId="{0534B692-4EE0-4C72-A397-160303ED2807}" destId="{7DD9583B-FA20-4CCA-9848-3DF7EA01612B}" srcOrd="2" destOrd="0" parTransId="{408F96F0-355B-4A9E-8AD1-46AAF1E0500B}" sibTransId="{C681F870-5444-4D86-82A3-24FACBC7EC7A}"/>
    <dgm:cxn modelId="{DBBFEE9B-63D0-4762-8FB1-24ECBA92B3F7}" type="presOf" srcId="{0534B692-4EE0-4C72-A397-160303ED2807}" destId="{6A20841B-1374-4911-BDD8-97EF41B14C88}" srcOrd="0" destOrd="0" presId="urn:microsoft.com/office/officeart/2008/layout/LinedList"/>
    <dgm:cxn modelId="{A78116BE-0924-407D-9562-7DFF1BCE1F83}" srcId="{0534B692-4EE0-4C72-A397-160303ED2807}" destId="{A979BE72-C46C-460F-8FB2-AEB066D8AAF4}" srcOrd="1" destOrd="0" parTransId="{610D11C5-2B22-4B06-B02C-D85CC49E7AE8}" sibTransId="{B3E45E96-56C3-4FA1-BC92-400E0B4B3288}"/>
    <dgm:cxn modelId="{C86E02FC-0F56-4977-9FBA-3B38EE3F4365}" type="presOf" srcId="{7DD9583B-FA20-4CCA-9848-3DF7EA01612B}" destId="{F3AA1048-0F50-45EC-9AB9-42A4C79E0ECA}" srcOrd="0" destOrd="0" presId="urn:microsoft.com/office/officeart/2008/layout/LinedList"/>
    <dgm:cxn modelId="{5B0C01C0-9135-4347-A718-326DB106F5AF}" type="presParOf" srcId="{6A20841B-1374-4911-BDD8-97EF41B14C88}" destId="{06CEFA1F-82CF-43B5-85A8-A8B5278A60CB}" srcOrd="0" destOrd="0" presId="urn:microsoft.com/office/officeart/2008/layout/LinedList"/>
    <dgm:cxn modelId="{E2ADE823-C165-45F2-8A3C-B8F87F08D474}" type="presParOf" srcId="{6A20841B-1374-4911-BDD8-97EF41B14C88}" destId="{050EE171-6E69-42B7-BB4E-E19CDAB4DF35}" srcOrd="1" destOrd="0" presId="urn:microsoft.com/office/officeart/2008/layout/LinedList"/>
    <dgm:cxn modelId="{E1AEF095-73FC-4C3F-A364-1F19EEBA3678}" type="presParOf" srcId="{050EE171-6E69-42B7-BB4E-E19CDAB4DF35}" destId="{F23B7CE0-E45B-4386-9E8F-CA902494157B}" srcOrd="0" destOrd="0" presId="urn:microsoft.com/office/officeart/2008/layout/LinedList"/>
    <dgm:cxn modelId="{A13BF805-EFB1-4FE7-A45C-77CA4737092A}" type="presParOf" srcId="{050EE171-6E69-42B7-BB4E-E19CDAB4DF35}" destId="{36BA7170-57A7-4168-9A4F-0274DC6412E0}" srcOrd="1" destOrd="0" presId="urn:microsoft.com/office/officeart/2008/layout/LinedList"/>
    <dgm:cxn modelId="{5D7C0B25-ECAE-4DD5-BB58-032E948FB83C}" type="presParOf" srcId="{6A20841B-1374-4911-BDD8-97EF41B14C88}" destId="{F6AAF8A8-114F-4A84-A697-9E69468064A0}" srcOrd="2" destOrd="0" presId="urn:microsoft.com/office/officeart/2008/layout/LinedList"/>
    <dgm:cxn modelId="{0D13F22D-57CE-4A3E-B8A4-DA39328D1901}" type="presParOf" srcId="{6A20841B-1374-4911-BDD8-97EF41B14C88}" destId="{66D2D710-3CEF-425D-A29F-E37E77ADB3AA}" srcOrd="3" destOrd="0" presId="urn:microsoft.com/office/officeart/2008/layout/LinedList"/>
    <dgm:cxn modelId="{DF36A33E-DB97-4036-934B-3E7B624A1D33}" type="presParOf" srcId="{66D2D710-3CEF-425D-A29F-E37E77ADB3AA}" destId="{F5D0FCB1-AB24-4D69-9E2C-70B4E05215E2}" srcOrd="0" destOrd="0" presId="urn:microsoft.com/office/officeart/2008/layout/LinedList"/>
    <dgm:cxn modelId="{7A37FEBD-E05E-4695-9804-F133DEB2EFEC}" type="presParOf" srcId="{66D2D710-3CEF-425D-A29F-E37E77ADB3AA}" destId="{213A0412-5772-49C8-B15E-7092E8C3C6A7}" srcOrd="1" destOrd="0" presId="urn:microsoft.com/office/officeart/2008/layout/LinedList"/>
    <dgm:cxn modelId="{B50FF271-562F-40D0-AB90-2876152B4EE2}" type="presParOf" srcId="{6A20841B-1374-4911-BDD8-97EF41B14C88}" destId="{2B4FEDED-5E6C-446A-8E17-22DDA1D18613}" srcOrd="4" destOrd="0" presId="urn:microsoft.com/office/officeart/2008/layout/LinedList"/>
    <dgm:cxn modelId="{F1A357DC-DE7D-45FF-B208-6D7527807C33}" type="presParOf" srcId="{6A20841B-1374-4911-BDD8-97EF41B14C88}" destId="{EC14238E-76AB-43B2-B3C7-818AC39EE0E9}" srcOrd="5" destOrd="0" presId="urn:microsoft.com/office/officeart/2008/layout/LinedList"/>
    <dgm:cxn modelId="{DEDB9B83-958F-43E6-86D0-6CE222EDE11C}" type="presParOf" srcId="{EC14238E-76AB-43B2-B3C7-818AC39EE0E9}" destId="{F3AA1048-0F50-45EC-9AB9-42A4C79E0ECA}" srcOrd="0" destOrd="0" presId="urn:microsoft.com/office/officeart/2008/layout/LinedList"/>
    <dgm:cxn modelId="{342B3103-808C-41C4-8B97-F4A721176E2A}" type="presParOf" srcId="{EC14238E-76AB-43B2-B3C7-818AC39EE0E9}" destId="{A706C5CB-718B-4A06-B7DE-414F3B74C059}" srcOrd="1" destOrd="0" presId="urn:microsoft.com/office/officeart/2008/layout/LinedList"/>
    <dgm:cxn modelId="{48445885-0588-4183-B174-930007CE7A24}" type="presParOf" srcId="{6A20841B-1374-4911-BDD8-97EF41B14C88}" destId="{8D8D7B37-A80B-4088-9698-42DB7DF758AE}" srcOrd="6" destOrd="0" presId="urn:microsoft.com/office/officeart/2008/layout/LinedList"/>
    <dgm:cxn modelId="{EB878BDC-5A75-4DDA-B716-84416CCFBDAA}" type="presParOf" srcId="{6A20841B-1374-4911-BDD8-97EF41B14C88}" destId="{D6D84341-DF4E-4A1F-8FD4-5DC1EE357571}" srcOrd="7" destOrd="0" presId="urn:microsoft.com/office/officeart/2008/layout/LinedList"/>
    <dgm:cxn modelId="{6C436122-2213-4FD9-AB07-88E368F9AE98}" type="presParOf" srcId="{D6D84341-DF4E-4A1F-8FD4-5DC1EE357571}" destId="{EE677491-EF87-4E86-A3D8-20A79655231A}" srcOrd="0" destOrd="0" presId="urn:microsoft.com/office/officeart/2008/layout/LinedList"/>
    <dgm:cxn modelId="{6BAFA3B0-B571-43E2-8C97-5B893732C4B8}" type="presParOf" srcId="{D6D84341-DF4E-4A1F-8FD4-5DC1EE357571}" destId="{60003F4E-7B42-4D59-A87D-554C60C2137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41ACCE-06E9-454B-810E-7843BC8C3ECA}">
      <dsp:nvSpPr>
        <dsp:cNvPr id="0" name=""/>
        <dsp:cNvSpPr/>
      </dsp:nvSpPr>
      <dsp:spPr>
        <a:xfrm>
          <a:off x="1054" y="969102"/>
          <a:ext cx="3702280" cy="235094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985D232E-BA63-49C1-BD68-7743414039E0}">
      <dsp:nvSpPr>
        <dsp:cNvPr id="0" name=""/>
        <dsp:cNvSpPr/>
      </dsp:nvSpPr>
      <dsp:spPr>
        <a:xfrm>
          <a:off x="412419" y="1359899"/>
          <a:ext cx="3702280" cy="235094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114000"/>
            </a:lnSpc>
            <a:spcBef>
              <a:spcPct val="0"/>
            </a:spcBef>
            <a:spcAft>
              <a:spcPct val="35000"/>
            </a:spcAft>
            <a:buNone/>
          </a:pPr>
          <a:r>
            <a:rPr lang="pl-PL" sz="2400" b="1" kern="1200" dirty="0">
              <a:solidFill>
                <a:schemeClr val="accent2">
                  <a:lumMod val="25000"/>
                </a:schemeClr>
              </a:solidFill>
              <a:latin typeface="Arial" panose="020B0604020202020204" pitchFamily="34" charset="0"/>
              <a:cs typeface="Arial" panose="020B0604020202020204" pitchFamily="34" charset="0"/>
            </a:rPr>
            <a:t>Podręcznik beneficjenta i wnioskodawcy programów polityki spójności 2021-2027</a:t>
          </a:r>
          <a:endParaRPr lang="en-US" sz="2400" kern="1200" dirty="0">
            <a:solidFill>
              <a:schemeClr val="accent2">
                <a:lumMod val="25000"/>
              </a:schemeClr>
            </a:solidFill>
            <a:latin typeface="Arial" panose="020B0604020202020204" pitchFamily="34" charset="0"/>
            <a:cs typeface="Arial" panose="020B0604020202020204" pitchFamily="34" charset="0"/>
          </a:endParaRPr>
        </a:p>
      </dsp:txBody>
      <dsp:txXfrm>
        <a:off x="481276" y="1428756"/>
        <a:ext cx="3564566" cy="2213233"/>
      </dsp:txXfrm>
    </dsp:sp>
    <dsp:sp modelId="{62047FFE-834D-4E6D-9B2F-17E627DB7164}">
      <dsp:nvSpPr>
        <dsp:cNvPr id="0" name=""/>
        <dsp:cNvSpPr/>
      </dsp:nvSpPr>
      <dsp:spPr>
        <a:xfrm>
          <a:off x="4526063" y="969102"/>
          <a:ext cx="3702280" cy="235094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FF87649F-E3A4-43CF-969D-9C8184311AC7}">
      <dsp:nvSpPr>
        <dsp:cNvPr id="0" name=""/>
        <dsp:cNvSpPr/>
      </dsp:nvSpPr>
      <dsp:spPr>
        <a:xfrm>
          <a:off x="4937428" y="1359899"/>
          <a:ext cx="3702280" cy="235094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pl-PL" sz="2400" kern="1200">
              <a:hlinkClick xmlns:r="http://schemas.openxmlformats.org/officeDocument/2006/relationships" r:id="rId1"/>
            </a:rPr>
            <a:t>Podręcznik Beneficjenta </a:t>
          </a:r>
          <a:endParaRPr lang="en-US" sz="2400" kern="1200"/>
        </a:p>
      </dsp:txBody>
      <dsp:txXfrm>
        <a:off x="5006285" y="1428756"/>
        <a:ext cx="3564566" cy="22132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BE29C1-DD52-4E8B-829A-A8BB78CD286A}">
      <dsp:nvSpPr>
        <dsp:cNvPr id="0" name=""/>
        <dsp:cNvSpPr/>
      </dsp:nvSpPr>
      <dsp:spPr>
        <a:xfrm>
          <a:off x="0" y="1911"/>
          <a:ext cx="864038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5C681311-1F7E-4804-87E6-4FF9FEEA6792}">
      <dsp:nvSpPr>
        <dsp:cNvPr id="0" name=""/>
        <dsp:cNvSpPr/>
      </dsp:nvSpPr>
      <dsp:spPr>
        <a:xfrm>
          <a:off x="0" y="1911"/>
          <a:ext cx="8640382" cy="1125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114000"/>
            </a:lnSpc>
            <a:spcBef>
              <a:spcPct val="0"/>
            </a:spcBef>
            <a:spcAft>
              <a:spcPct val="35000"/>
            </a:spcAft>
            <a:buNone/>
          </a:pPr>
          <a:r>
            <a:rPr lang="pl-PL" sz="1800" kern="1200" dirty="0">
              <a:solidFill>
                <a:schemeClr val="accent2">
                  <a:lumMod val="25000"/>
                </a:schemeClr>
              </a:solidFill>
              <a:latin typeface="Arial" panose="020B0604020202020204" pitchFamily="34" charset="0"/>
              <a:cs typeface="Arial" panose="020B0604020202020204" pitchFamily="34" charset="0"/>
            </a:rPr>
            <a:t>Beneficjent udziela je w oparciu o funkcjonujący w przedsiębiorstwie regulamin/procedurę dokonywania zakupów,</a:t>
          </a:r>
          <a:endParaRPr lang="en-US" sz="1800" kern="1200" dirty="0">
            <a:solidFill>
              <a:schemeClr val="accent2">
                <a:lumMod val="25000"/>
              </a:schemeClr>
            </a:solidFill>
            <a:latin typeface="Arial" panose="020B0604020202020204" pitchFamily="34" charset="0"/>
            <a:cs typeface="Arial" panose="020B0604020202020204" pitchFamily="34" charset="0"/>
          </a:endParaRPr>
        </a:p>
      </dsp:txBody>
      <dsp:txXfrm>
        <a:off x="0" y="1911"/>
        <a:ext cx="8640382" cy="1125417"/>
      </dsp:txXfrm>
    </dsp:sp>
    <dsp:sp modelId="{C4ECF443-DE94-4228-A5C8-08810DBA64D8}">
      <dsp:nvSpPr>
        <dsp:cNvPr id="0" name=""/>
        <dsp:cNvSpPr/>
      </dsp:nvSpPr>
      <dsp:spPr>
        <a:xfrm>
          <a:off x="0" y="1127328"/>
          <a:ext cx="864038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EB4225F7-A173-4C6D-A319-4D2030CAFE40}">
      <dsp:nvSpPr>
        <dsp:cNvPr id="0" name=""/>
        <dsp:cNvSpPr/>
      </dsp:nvSpPr>
      <dsp:spPr>
        <a:xfrm>
          <a:off x="0" y="1127328"/>
          <a:ext cx="8631944" cy="13985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114000"/>
            </a:lnSpc>
            <a:spcBef>
              <a:spcPct val="0"/>
            </a:spcBef>
            <a:spcAft>
              <a:spcPct val="35000"/>
            </a:spcAft>
            <a:buNone/>
          </a:pPr>
          <a:r>
            <a:rPr lang="pl-PL" sz="1800" kern="1200" dirty="0">
              <a:solidFill>
                <a:schemeClr val="accent2">
                  <a:lumMod val="25000"/>
                </a:schemeClr>
              </a:solidFill>
              <a:latin typeface="Arial" panose="020B0604020202020204" pitchFamily="34" charset="0"/>
              <a:cs typeface="Arial" panose="020B0604020202020204" pitchFamily="34" charset="0"/>
            </a:rPr>
            <a:t>jeżeli Beneficjent nie posiada takiego regulaminu/procedury dokonywania zakupów/zamówień mając na uwadze konieczność zachowania racjonalności, efektywności i przejrzystości wydatku oraz zachowania zasady uzyskiwania najlepszych efektów z danych nakładów powinien dokonać analizy rynku,</a:t>
          </a:r>
          <a:endParaRPr lang="en-US" sz="1800" kern="1200" dirty="0">
            <a:solidFill>
              <a:schemeClr val="accent2">
                <a:lumMod val="25000"/>
              </a:schemeClr>
            </a:solidFill>
            <a:latin typeface="Arial" panose="020B0604020202020204" pitchFamily="34" charset="0"/>
            <a:cs typeface="Arial" panose="020B0604020202020204" pitchFamily="34" charset="0"/>
          </a:endParaRPr>
        </a:p>
      </dsp:txBody>
      <dsp:txXfrm>
        <a:off x="0" y="1127328"/>
        <a:ext cx="8631944" cy="1398544"/>
      </dsp:txXfrm>
    </dsp:sp>
    <dsp:sp modelId="{B3DB1252-F297-4DDF-80C8-141B014796B8}">
      <dsp:nvSpPr>
        <dsp:cNvPr id="0" name=""/>
        <dsp:cNvSpPr/>
      </dsp:nvSpPr>
      <dsp:spPr>
        <a:xfrm>
          <a:off x="0" y="2525873"/>
          <a:ext cx="864038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740088A1-FD82-404E-B4FD-FD3BD52C8F3D}">
      <dsp:nvSpPr>
        <dsp:cNvPr id="0" name=""/>
        <dsp:cNvSpPr/>
      </dsp:nvSpPr>
      <dsp:spPr>
        <a:xfrm>
          <a:off x="0" y="2525873"/>
          <a:ext cx="8631944" cy="16030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114000"/>
            </a:lnSpc>
            <a:spcBef>
              <a:spcPct val="0"/>
            </a:spcBef>
            <a:spcAft>
              <a:spcPct val="35000"/>
            </a:spcAft>
            <a:buNone/>
          </a:pPr>
          <a:r>
            <a:rPr lang="pl-PL" sz="1800" kern="1200" dirty="0">
              <a:solidFill>
                <a:schemeClr val="accent2">
                  <a:lumMod val="25000"/>
                </a:schemeClr>
              </a:solidFill>
              <a:latin typeface="Arial" panose="020B0604020202020204" pitchFamily="34" charset="0"/>
              <a:cs typeface="Arial" panose="020B0604020202020204" pitchFamily="34" charset="0"/>
            </a:rPr>
            <a:t>co do zasady LAWP nie wymaga okazania dokumentów potwierdzających przeprowadzenie analizy rynku (Beneficjent może zostać zobowiązany do udokumentowania sposobu jego wyceny przedstawiając np. oferty otrzymane od potencjalnych wykonawców lub wydruki ze stron internetowych/wiadomość email z opisem przedmiotu zamówienia i ceną),</a:t>
          </a:r>
          <a:endParaRPr lang="en-US" sz="1800" kern="1200" dirty="0">
            <a:solidFill>
              <a:schemeClr val="accent2">
                <a:lumMod val="25000"/>
              </a:schemeClr>
            </a:solidFill>
            <a:latin typeface="Arial" panose="020B0604020202020204" pitchFamily="34" charset="0"/>
            <a:cs typeface="Arial" panose="020B0604020202020204" pitchFamily="34" charset="0"/>
          </a:endParaRPr>
        </a:p>
      </dsp:txBody>
      <dsp:txXfrm>
        <a:off x="0" y="2525873"/>
        <a:ext cx="8631944" cy="1603021"/>
      </dsp:txXfrm>
    </dsp:sp>
    <dsp:sp modelId="{245D7AA7-CADA-43E9-8841-7FA0A2E09F1F}">
      <dsp:nvSpPr>
        <dsp:cNvPr id="0" name=""/>
        <dsp:cNvSpPr/>
      </dsp:nvSpPr>
      <dsp:spPr>
        <a:xfrm>
          <a:off x="0" y="4128895"/>
          <a:ext cx="864038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6DC6A15B-7A9D-4261-9934-17CDC37F997A}">
      <dsp:nvSpPr>
        <dsp:cNvPr id="0" name=""/>
        <dsp:cNvSpPr/>
      </dsp:nvSpPr>
      <dsp:spPr>
        <a:xfrm>
          <a:off x="0" y="4128895"/>
          <a:ext cx="8640382" cy="1125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pl-PL" sz="1800" kern="1200" dirty="0">
              <a:solidFill>
                <a:schemeClr val="accent2">
                  <a:lumMod val="25000"/>
                </a:schemeClr>
              </a:solidFill>
              <a:latin typeface="Arial" panose="020B0604020202020204" pitchFamily="34" charset="0"/>
              <a:cs typeface="Arial" panose="020B0604020202020204" pitchFamily="34" charset="0"/>
            </a:rPr>
            <a:t>zawarcie pisemnej umowy z wykonawcą nie jest wymagane.</a:t>
          </a:r>
          <a:endParaRPr lang="en-US" sz="1800" kern="1200" dirty="0">
            <a:solidFill>
              <a:schemeClr val="accent2">
                <a:lumMod val="25000"/>
              </a:schemeClr>
            </a:solidFill>
            <a:latin typeface="Arial" panose="020B0604020202020204" pitchFamily="34" charset="0"/>
            <a:cs typeface="Arial" panose="020B0604020202020204" pitchFamily="34" charset="0"/>
          </a:endParaRPr>
        </a:p>
      </dsp:txBody>
      <dsp:txXfrm>
        <a:off x="0" y="4128895"/>
        <a:ext cx="8640382" cy="112541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59D99E-F112-4789-899B-1B49227899A5}">
      <dsp:nvSpPr>
        <dsp:cNvPr id="0" name=""/>
        <dsp:cNvSpPr/>
      </dsp:nvSpPr>
      <dsp:spPr>
        <a:xfrm>
          <a:off x="0" y="3282"/>
          <a:ext cx="8640382" cy="837494"/>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pl-PL" sz="1800" kern="1200" dirty="0">
              <a:latin typeface="Arial" panose="020B0604020202020204" pitchFamily="34" charset="0"/>
              <a:cs typeface="Arial" panose="020B0604020202020204" pitchFamily="34" charset="0"/>
            </a:rPr>
            <a:t>Warunki spełnienia zasady konkurencyjności:</a:t>
          </a:r>
          <a:endParaRPr lang="en-US" sz="1800" kern="1200" dirty="0">
            <a:latin typeface="Arial" panose="020B0604020202020204" pitchFamily="34" charset="0"/>
            <a:cs typeface="Arial" panose="020B0604020202020204" pitchFamily="34" charset="0"/>
          </a:endParaRPr>
        </a:p>
      </dsp:txBody>
      <dsp:txXfrm>
        <a:off x="40883" y="44165"/>
        <a:ext cx="8558616" cy="755728"/>
      </dsp:txXfrm>
    </dsp:sp>
    <dsp:sp modelId="{21D0BECD-97A9-40C3-89F8-CA960A9DF36C}">
      <dsp:nvSpPr>
        <dsp:cNvPr id="0" name=""/>
        <dsp:cNvSpPr/>
      </dsp:nvSpPr>
      <dsp:spPr>
        <a:xfrm>
          <a:off x="0" y="853306"/>
          <a:ext cx="8640382" cy="837494"/>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pl-PL" sz="1800" kern="1200" dirty="0">
              <a:latin typeface="Arial" panose="020B0604020202020204" pitchFamily="34" charset="0"/>
              <a:cs typeface="Arial" panose="020B0604020202020204" pitchFamily="34" charset="0"/>
            </a:rPr>
            <a:t>upublicznienie zapytania ofertowego zawierającego wszelkie niezbędne informacje wynikające z Wytycznych, </a:t>
          </a:r>
          <a:endParaRPr lang="en-US" sz="1800" kern="1200" dirty="0">
            <a:latin typeface="Arial" panose="020B0604020202020204" pitchFamily="34" charset="0"/>
            <a:cs typeface="Arial" panose="020B0604020202020204" pitchFamily="34" charset="0"/>
          </a:endParaRPr>
        </a:p>
      </dsp:txBody>
      <dsp:txXfrm>
        <a:off x="40883" y="894189"/>
        <a:ext cx="8558616" cy="755728"/>
      </dsp:txXfrm>
    </dsp:sp>
    <dsp:sp modelId="{B9EBB168-1778-4BF0-8BC0-C58518A9BB3F}">
      <dsp:nvSpPr>
        <dsp:cNvPr id="0" name=""/>
        <dsp:cNvSpPr/>
      </dsp:nvSpPr>
      <dsp:spPr>
        <a:xfrm>
          <a:off x="0" y="1715860"/>
          <a:ext cx="8640382" cy="837494"/>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pl-PL" sz="1800" kern="1200" dirty="0">
              <a:latin typeface="Arial" panose="020B0604020202020204" pitchFamily="34" charset="0"/>
              <a:cs typeface="Arial" panose="020B0604020202020204" pitchFamily="34" charset="0"/>
            </a:rPr>
            <a:t>wybór najkorzystniejszej oferty zgodnej z opisem przedmiotu zamówienia, złożonej przez wykonawcę spełniającego warunki udziału w postępowaniu w oparciu o ustalone w zapytaniu kryteria oceny ofert</a:t>
          </a:r>
          <a:r>
            <a:rPr lang="pl-PL" sz="1800" kern="1200" dirty="0"/>
            <a:t>.</a:t>
          </a:r>
          <a:endParaRPr lang="en-US" sz="1800" kern="1200" dirty="0"/>
        </a:p>
      </dsp:txBody>
      <dsp:txXfrm>
        <a:off x="40883" y="1756743"/>
        <a:ext cx="8558616" cy="755728"/>
      </dsp:txXfrm>
    </dsp:sp>
    <dsp:sp modelId="{66864C0B-92B5-4F9E-AE6D-DBE130C0B801}">
      <dsp:nvSpPr>
        <dsp:cNvPr id="0" name=""/>
        <dsp:cNvSpPr/>
      </dsp:nvSpPr>
      <dsp:spPr>
        <a:xfrm>
          <a:off x="0" y="2553355"/>
          <a:ext cx="8640382" cy="837494"/>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pl-PL" sz="1800" kern="1200" dirty="0">
              <a:latin typeface="Arial" panose="020B0604020202020204" pitchFamily="34" charset="0"/>
              <a:cs typeface="Arial" panose="020B0604020202020204" pitchFamily="34" charset="0"/>
            </a:rPr>
            <a:t>Ponadto, dla zamówień realizowanych zgodnie z zasadą konkurencyjności wymagane jest: </a:t>
          </a:r>
          <a:endParaRPr lang="en-US" sz="1800" kern="1200" dirty="0">
            <a:latin typeface="Arial" panose="020B0604020202020204" pitchFamily="34" charset="0"/>
            <a:cs typeface="Arial" panose="020B0604020202020204" pitchFamily="34" charset="0"/>
          </a:endParaRPr>
        </a:p>
      </dsp:txBody>
      <dsp:txXfrm>
        <a:off x="40883" y="2594238"/>
        <a:ext cx="8558616" cy="755728"/>
      </dsp:txXfrm>
    </dsp:sp>
    <dsp:sp modelId="{987702C2-D66A-4E32-B3DB-65C5DD602180}">
      <dsp:nvSpPr>
        <dsp:cNvPr id="0" name=""/>
        <dsp:cNvSpPr/>
      </dsp:nvSpPr>
      <dsp:spPr>
        <a:xfrm>
          <a:off x="0" y="3398436"/>
          <a:ext cx="8640382" cy="837494"/>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pl-PL" sz="1800" kern="1200" dirty="0"/>
            <a:t>udokumentowanie wyboru </a:t>
          </a:r>
          <a:r>
            <a:rPr lang="pl-PL" sz="1800" kern="1200" dirty="0">
              <a:latin typeface="Arial" panose="020B0604020202020204" pitchFamily="34" charset="0"/>
              <a:cs typeface="Arial" panose="020B0604020202020204" pitchFamily="34" charset="0"/>
            </a:rPr>
            <a:t>wykonawcy</a:t>
          </a:r>
          <a:r>
            <a:rPr lang="pl-PL" sz="1800" kern="1200" dirty="0"/>
            <a:t> odpowiednim protokołem z postępowania,</a:t>
          </a:r>
          <a:endParaRPr lang="en-US" sz="1800" kern="1200" dirty="0"/>
        </a:p>
      </dsp:txBody>
      <dsp:txXfrm>
        <a:off x="40883" y="3439319"/>
        <a:ext cx="8558616" cy="755728"/>
      </dsp:txXfrm>
    </dsp:sp>
    <dsp:sp modelId="{C9D8A1F1-072F-4B55-B173-7408B87B5F81}">
      <dsp:nvSpPr>
        <dsp:cNvPr id="0" name=""/>
        <dsp:cNvSpPr/>
      </dsp:nvSpPr>
      <dsp:spPr>
        <a:xfrm>
          <a:off x="0" y="4253403"/>
          <a:ext cx="8640382" cy="837494"/>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pl-PL" sz="1800" kern="1200" dirty="0">
              <a:latin typeface="Arial" panose="020B0604020202020204" pitchFamily="34" charset="0"/>
              <a:cs typeface="Arial" panose="020B0604020202020204" pitchFamily="34" charset="0"/>
            </a:rPr>
            <a:t>zawarcie pisemnej umowy z wykonawcą, </a:t>
          </a:r>
          <a:endParaRPr lang="en-US" sz="1800" kern="1200" dirty="0">
            <a:latin typeface="Arial" panose="020B0604020202020204" pitchFamily="34" charset="0"/>
            <a:cs typeface="Arial" panose="020B0604020202020204" pitchFamily="34" charset="0"/>
          </a:endParaRPr>
        </a:p>
      </dsp:txBody>
      <dsp:txXfrm>
        <a:off x="40883" y="4294286"/>
        <a:ext cx="8558616" cy="755728"/>
      </dsp:txXfrm>
    </dsp:sp>
    <dsp:sp modelId="{5C0D0756-B5A4-4EA0-84FB-435D2F8CD869}">
      <dsp:nvSpPr>
        <dsp:cNvPr id="0" name=""/>
        <dsp:cNvSpPr/>
      </dsp:nvSpPr>
      <dsp:spPr>
        <a:xfrm>
          <a:off x="0" y="5103428"/>
          <a:ext cx="8640382" cy="837494"/>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pl-PL" sz="1800" kern="1200" dirty="0">
              <a:latin typeface="Arial" panose="020B0604020202020204" pitchFamily="34" charset="0"/>
              <a:cs typeface="Arial" panose="020B0604020202020204" pitchFamily="34" charset="0"/>
            </a:rPr>
            <a:t>upublicznienie wyników postępowania.</a:t>
          </a:r>
          <a:endParaRPr lang="en-US" sz="1800" kern="1200" dirty="0">
            <a:latin typeface="Arial" panose="020B0604020202020204" pitchFamily="34" charset="0"/>
            <a:cs typeface="Arial" panose="020B0604020202020204" pitchFamily="34" charset="0"/>
          </a:endParaRPr>
        </a:p>
      </dsp:txBody>
      <dsp:txXfrm>
        <a:off x="40883" y="5144311"/>
        <a:ext cx="8558616" cy="75572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1DD475-C81C-4DAD-A4C6-6AFD64265AD7}">
      <dsp:nvSpPr>
        <dsp:cNvPr id="0" name=""/>
        <dsp:cNvSpPr/>
      </dsp:nvSpPr>
      <dsp:spPr>
        <a:xfrm>
          <a:off x="0" y="3632357"/>
          <a:ext cx="8640382" cy="119194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114000"/>
            </a:lnSpc>
            <a:spcBef>
              <a:spcPct val="0"/>
            </a:spcBef>
            <a:spcAft>
              <a:spcPts val="0"/>
            </a:spcAft>
            <a:buNone/>
          </a:pPr>
          <a:r>
            <a:rPr lang="pl-PL" sz="1800" kern="1200" dirty="0">
              <a:latin typeface="Arial" panose="020B0604020202020204" pitchFamily="34" charset="0"/>
              <a:cs typeface="Arial" panose="020B0604020202020204" pitchFamily="34" charset="0"/>
            </a:rPr>
            <a:t>nie mniej niż 30 dni – w przypadku zamówień o dużej wartości, tj. co</a:t>
          </a:r>
        </a:p>
        <a:p>
          <a:pPr marL="0" lvl="0" indent="0" algn="ctr" defTabSz="800100">
            <a:lnSpc>
              <a:spcPct val="114000"/>
            </a:lnSpc>
            <a:spcBef>
              <a:spcPct val="0"/>
            </a:spcBef>
            <a:spcAft>
              <a:spcPts val="0"/>
            </a:spcAft>
            <a:buNone/>
          </a:pPr>
          <a:r>
            <a:rPr lang="pl-PL" sz="1800" kern="1200" dirty="0">
              <a:latin typeface="Arial" panose="020B0604020202020204" pitchFamily="34" charset="0"/>
              <a:cs typeface="Arial" panose="020B0604020202020204" pitchFamily="34" charset="0"/>
            </a:rPr>
            <a:t>najmniej 5 382 000 EUR w przypadku robót budowlanych </a:t>
          </a:r>
          <a:r>
            <a:rPr lang="pl-PL" sz="1800" kern="1200">
              <a:latin typeface="Arial" panose="020B0604020202020204" pitchFamily="34" charset="0"/>
              <a:cs typeface="Arial" panose="020B0604020202020204" pitchFamily="34" charset="0"/>
            </a:rPr>
            <a:t>i 215 </a:t>
          </a:r>
          <a:r>
            <a:rPr lang="pl-PL" sz="1800" kern="1200" dirty="0">
              <a:latin typeface="Arial" panose="020B0604020202020204" pitchFamily="34" charset="0"/>
              <a:cs typeface="Arial" panose="020B0604020202020204" pitchFamily="34" charset="0"/>
            </a:rPr>
            <a:t>000 EUR w przypadku dostaw i usług  </a:t>
          </a:r>
          <a:endParaRPr lang="en-US" sz="1800" kern="1200" dirty="0">
            <a:latin typeface="Arial" panose="020B0604020202020204" pitchFamily="34" charset="0"/>
            <a:cs typeface="Arial" panose="020B0604020202020204" pitchFamily="34" charset="0"/>
          </a:endParaRPr>
        </a:p>
      </dsp:txBody>
      <dsp:txXfrm>
        <a:off x="0" y="3632357"/>
        <a:ext cx="8640382" cy="1191940"/>
      </dsp:txXfrm>
    </dsp:sp>
    <dsp:sp modelId="{CE01CB8E-D8F6-45FA-A569-1422CD30EC54}">
      <dsp:nvSpPr>
        <dsp:cNvPr id="0" name=""/>
        <dsp:cNvSpPr/>
      </dsp:nvSpPr>
      <dsp:spPr>
        <a:xfrm rot="10800000">
          <a:off x="0" y="1763932"/>
          <a:ext cx="8640382" cy="1833204"/>
        </a:xfrm>
        <a:prstGeom prst="upArrowCallou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pl-PL" sz="1800" kern="1200" dirty="0">
              <a:latin typeface="Arial" panose="020B0604020202020204" pitchFamily="34" charset="0"/>
              <a:cs typeface="Arial" panose="020B0604020202020204" pitchFamily="34" charset="0"/>
            </a:rPr>
            <a:t>nie mniej niż 14 dni – w przypadku robót budowlanych</a:t>
          </a:r>
        </a:p>
      </dsp:txBody>
      <dsp:txXfrm rot="10800000">
        <a:off x="0" y="1763932"/>
        <a:ext cx="8640382" cy="1191161"/>
      </dsp:txXfrm>
    </dsp:sp>
    <dsp:sp modelId="{8CF7883E-5533-4BEE-8B85-0BD7EBC73652}">
      <dsp:nvSpPr>
        <dsp:cNvPr id="0" name=""/>
        <dsp:cNvSpPr/>
      </dsp:nvSpPr>
      <dsp:spPr>
        <a:xfrm rot="10800000">
          <a:off x="0" y="0"/>
          <a:ext cx="8640382" cy="1833204"/>
        </a:xfrm>
        <a:prstGeom prst="upArrowCallou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pl-PL" sz="1800" kern="1200" dirty="0">
              <a:latin typeface="Arial" panose="020B0604020202020204" pitchFamily="34" charset="0"/>
              <a:cs typeface="Arial" panose="020B0604020202020204" pitchFamily="34" charset="0"/>
            </a:rPr>
            <a:t>nie mniej niż 7 dni – w przypadku dostaw i usług</a:t>
          </a:r>
          <a:endParaRPr lang="en-US" sz="1800" kern="1200" dirty="0">
            <a:latin typeface="Arial" panose="020B0604020202020204" pitchFamily="34" charset="0"/>
            <a:cs typeface="Arial" panose="020B0604020202020204" pitchFamily="34" charset="0"/>
          </a:endParaRPr>
        </a:p>
      </dsp:txBody>
      <dsp:txXfrm rot="10800000">
        <a:off x="0" y="0"/>
        <a:ext cx="8640382" cy="119116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73A682-9BF6-43C3-9757-954D2107FE92}">
      <dsp:nvSpPr>
        <dsp:cNvPr id="0" name=""/>
        <dsp:cNvSpPr/>
      </dsp:nvSpPr>
      <dsp:spPr>
        <a:xfrm>
          <a:off x="0" y="0"/>
          <a:ext cx="6912610" cy="1029589"/>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114000"/>
            </a:lnSpc>
            <a:spcBef>
              <a:spcPct val="0"/>
            </a:spcBef>
            <a:spcAft>
              <a:spcPct val="35000"/>
            </a:spcAft>
            <a:buNone/>
          </a:pPr>
          <a:r>
            <a:rPr lang="pl-PL" sz="1800" kern="1200" dirty="0">
              <a:solidFill>
                <a:schemeClr val="accent2">
                  <a:lumMod val="25000"/>
                </a:schemeClr>
              </a:solidFill>
              <a:latin typeface="Arial" panose="020B0604020202020204" pitchFamily="34" charset="0"/>
              <a:cs typeface="Arial" panose="020B0604020202020204" pitchFamily="34" charset="0"/>
            </a:rPr>
            <a:t>Bieg terminu rozpoczyna się w dniu następującym po dniu upublicznienia zapytania ofertowego, a kończy się z upływem ostatniego dnia.  </a:t>
          </a:r>
          <a:endParaRPr lang="en-US" sz="1800" kern="1200" dirty="0">
            <a:solidFill>
              <a:schemeClr val="accent2">
                <a:lumMod val="25000"/>
              </a:schemeClr>
            </a:solidFill>
            <a:latin typeface="Arial" panose="020B0604020202020204" pitchFamily="34" charset="0"/>
            <a:cs typeface="Arial" panose="020B0604020202020204" pitchFamily="34" charset="0"/>
          </a:endParaRPr>
        </a:p>
      </dsp:txBody>
      <dsp:txXfrm>
        <a:off x="30156" y="30156"/>
        <a:ext cx="5714602" cy="969277"/>
      </dsp:txXfrm>
    </dsp:sp>
    <dsp:sp modelId="{0738ACF9-B16E-4DD2-8080-433EF974A9B2}">
      <dsp:nvSpPr>
        <dsp:cNvPr id="0" name=""/>
        <dsp:cNvSpPr/>
      </dsp:nvSpPr>
      <dsp:spPr>
        <a:xfrm>
          <a:off x="650960" y="1224158"/>
          <a:ext cx="6912610" cy="1029589"/>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114000"/>
            </a:lnSpc>
            <a:spcBef>
              <a:spcPct val="0"/>
            </a:spcBef>
            <a:spcAft>
              <a:spcPct val="35000"/>
            </a:spcAft>
            <a:buNone/>
          </a:pPr>
          <a:r>
            <a:rPr lang="pl-PL" sz="1800" kern="1200" dirty="0">
              <a:solidFill>
                <a:schemeClr val="accent2">
                  <a:lumMod val="25000"/>
                </a:schemeClr>
              </a:solidFill>
              <a:latin typeface="Arial" panose="020B0604020202020204" pitchFamily="34" charset="0"/>
              <a:cs typeface="Arial" panose="020B0604020202020204" pitchFamily="34" charset="0"/>
            </a:rPr>
            <a:t>Jeżeli koniec terminu przypada na sobotę lub dzień ustawowo wolny od pracy, termin upływa dnia następnego po dniu lub dniach wolnych od pracy.</a:t>
          </a:r>
          <a:endParaRPr lang="en-US" sz="1800" kern="1200" dirty="0">
            <a:solidFill>
              <a:schemeClr val="accent2">
                <a:lumMod val="25000"/>
              </a:schemeClr>
            </a:solidFill>
            <a:latin typeface="Arial" panose="020B0604020202020204" pitchFamily="34" charset="0"/>
            <a:cs typeface="Arial" panose="020B0604020202020204" pitchFamily="34" charset="0"/>
          </a:endParaRPr>
        </a:p>
      </dsp:txBody>
      <dsp:txXfrm>
        <a:off x="681116" y="1254314"/>
        <a:ext cx="5604134" cy="969276"/>
      </dsp:txXfrm>
    </dsp:sp>
    <dsp:sp modelId="{5FA34DD6-EF4B-47C6-9088-D5A12F750A08}">
      <dsp:nvSpPr>
        <dsp:cNvPr id="0" name=""/>
        <dsp:cNvSpPr/>
      </dsp:nvSpPr>
      <dsp:spPr>
        <a:xfrm>
          <a:off x="1152021" y="2296515"/>
          <a:ext cx="6907011" cy="1303706"/>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114000"/>
            </a:lnSpc>
            <a:spcBef>
              <a:spcPct val="0"/>
            </a:spcBef>
            <a:spcAft>
              <a:spcPct val="35000"/>
            </a:spcAft>
            <a:buNone/>
          </a:pPr>
          <a:r>
            <a:rPr lang="pl-PL" sz="1800" kern="1200" dirty="0">
              <a:solidFill>
                <a:schemeClr val="accent2">
                  <a:lumMod val="25000"/>
                </a:schemeClr>
              </a:solidFill>
              <a:latin typeface="Arial" panose="020B0604020202020204" pitchFamily="34" charset="0"/>
              <a:cs typeface="Arial" panose="020B0604020202020204" pitchFamily="34" charset="0"/>
            </a:rPr>
            <a:t>Nie jest dopuszczalne ustalenie terminów krótszych, np. poprzez wskazanie, że oferty można składać tylko osobiście w godzinach pracy przedsiębiorstwa np. do godz. 16:00 ostatniego dnia składania ofert. </a:t>
          </a:r>
          <a:endParaRPr lang="en-US" sz="1800" kern="1200" dirty="0">
            <a:solidFill>
              <a:schemeClr val="accent2">
                <a:lumMod val="25000"/>
              </a:schemeClr>
            </a:solidFill>
            <a:latin typeface="Arial" panose="020B0604020202020204" pitchFamily="34" charset="0"/>
            <a:cs typeface="Arial" panose="020B0604020202020204" pitchFamily="34" charset="0"/>
          </a:endParaRPr>
        </a:p>
      </dsp:txBody>
      <dsp:txXfrm>
        <a:off x="1190205" y="2334699"/>
        <a:ext cx="5592123" cy="1227338"/>
      </dsp:txXfrm>
    </dsp:sp>
    <dsp:sp modelId="{F0799FB2-DCD9-4D76-B491-80F48559A678}">
      <dsp:nvSpPr>
        <dsp:cNvPr id="0" name=""/>
        <dsp:cNvSpPr/>
      </dsp:nvSpPr>
      <dsp:spPr>
        <a:xfrm>
          <a:off x="1728152" y="3650360"/>
          <a:ext cx="6912610" cy="1029589"/>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114000"/>
            </a:lnSpc>
            <a:spcBef>
              <a:spcPct val="0"/>
            </a:spcBef>
            <a:spcAft>
              <a:spcPct val="35000"/>
            </a:spcAft>
            <a:buNone/>
          </a:pPr>
          <a:r>
            <a:rPr lang="pl-PL" sz="1800" kern="1200" dirty="0">
              <a:solidFill>
                <a:schemeClr val="accent2">
                  <a:lumMod val="25000"/>
                </a:schemeClr>
              </a:solidFill>
              <a:latin typeface="Arial" panose="020B0604020202020204" pitchFamily="34" charset="0"/>
              <a:cs typeface="Arial" panose="020B0604020202020204" pitchFamily="34" charset="0"/>
            </a:rPr>
            <a:t>Należy bezwzględnie zachować minimalne terminy i przyjmować oferty do zakończenia dnia.</a:t>
          </a:r>
          <a:endParaRPr lang="en-US" sz="1800" kern="1200" dirty="0">
            <a:solidFill>
              <a:schemeClr val="accent2">
                <a:lumMod val="25000"/>
              </a:schemeClr>
            </a:solidFill>
            <a:latin typeface="Arial" panose="020B0604020202020204" pitchFamily="34" charset="0"/>
            <a:cs typeface="Arial" panose="020B0604020202020204" pitchFamily="34" charset="0"/>
          </a:endParaRPr>
        </a:p>
      </dsp:txBody>
      <dsp:txXfrm>
        <a:off x="1758308" y="3680516"/>
        <a:ext cx="5604134" cy="969277"/>
      </dsp:txXfrm>
    </dsp:sp>
    <dsp:sp modelId="{8625E8DC-2329-43CA-BD60-7F4FD89CA2AA}">
      <dsp:nvSpPr>
        <dsp:cNvPr id="0" name=""/>
        <dsp:cNvSpPr/>
      </dsp:nvSpPr>
      <dsp:spPr>
        <a:xfrm>
          <a:off x="6243377" y="788571"/>
          <a:ext cx="669232" cy="669232"/>
        </a:xfrm>
        <a:prstGeom prst="downArrow">
          <a:avLst>
            <a:gd name="adj1" fmla="val 55000"/>
            <a:gd name="adj2" fmla="val 45000"/>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a:solidFill>
              <a:schemeClr val="accent2">
                <a:lumMod val="25000"/>
              </a:schemeClr>
            </a:solidFill>
            <a:latin typeface="Arial" panose="020B0604020202020204" pitchFamily="34" charset="0"/>
            <a:cs typeface="Arial" panose="020B0604020202020204" pitchFamily="34" charset="0"/>
          </a:endParaRPr>
        </a:p>
      </dsp:txBody>
      <dsp:txXfrm>
        <a:off x="6393954" y="788571"/>
        <a:ext cx="368078" cy="503597"/>
      </dsp:txXfrm>
    </dsp:sp>
    <dsp:sp modelId="{40A6CBB3-DF49-4E3C-998F-DEBE91709D6A}">
      <dsp:nvSpPr>
        <dsp:cNvPr id="0" name=""/>
        <dsp:cNvSpPr/>
      </dsp:nvSpPr>
      <dsp:spPr>
        <a:xfrm>
          <a:off x="6822308" y="2005358"/>
          <a:ext cx="669232" cy="669232"/>
        </a:xfrm>
        <a:prstGeom prst="downArrow">
          <a:avLst>
            <a:gd name="adj1" fmla="val 55000"/>
            <a:gd name="adj2" fmla="val 45000"/>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a:solidFill>
              <a:schemeClr val="accent2">
                <a:lumMod val="25000"/>
              </a:schemeClr>
            </a:solidFill>
            <a:latin typeface="Arial" panose="020B0604020202020204" pitchFamily="34" charset="0"/>
            <a:cs typeface="Arial" panose="020B0604020202020204" pitchFamily="34" charset="0"/>
          </a:endParaRPr>
        </a:p>
      </dsp:txBody>
      <dsp:txXfrm>
        <a:off x="6972885" y="2005358"/>
        <a:ext cx="368078" cy="503597"/>
      </dsp:txXfrm>
    </dsp:sp>
    <dsp:sp modelId="{FD0D5501-DD7F-4638-BE83-3FB7181B9403}">
      <dsp:nvSpPr>
        <dsp:cNvPr id="0" name=""/>
        <dsp:cNvSpPr/>
      </dsp:nvSpPr>
      <dsp:spPr>
        <a:xfrm>
          <a:off x="7392599" y="3222145"/>
          <a:ext cx="669232" cy="669232"/>
        </a:xfrm>
        <a:prstGeom prst="downArrow">
          <a:avLst>
            <a:gd name="adj1" fmla="val 55000"/>
            <a:gd name="adj2" fmla="val 45000"/>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a:solidFill>
              <a:schemeClr val="accent2">
                <a:lumMod val="25000"/>
              </a:schemeClr>
            </a:solidFill>
            <a:latin typeface="Arial" panose="020B0604020202020204" pitchFamily="34" charset="0"/>
            <a:cs typeface="Arial" panose="020B0604020202020204" pitchFamily="34" charset="0"/>
          </a:endParaRPr>
        </a:p>
      </dsp:txBody>
      <dsp:txXfrm>
        <a:off x="7543176" y="3222145"/>
        <a:ext cx="368078" cy="50359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CEFA1F-82CF-43B5-85A8-A8B5278A60CB}">
      <dsp:nvSpPr>
        <dsp:cNvPr id="0" name=""/>
        <dsp:cNvSpPr/>
      </dsp:nvSpPr>
      <dsp:spPr>
        <a:xfrm>
          <a:off x="0" y="0"/>
          <a:ext cx="8640763"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3B7CE0-E45B-4386-9E8F-CA902494157B}">
      <dsp:nvSpPr>
        <dsp:cNvPr id="0" name=""/>
        <dsp:cNvSpPr/>
      </dsp:nvSpPr>
      <dsp:spPr>
        <a:xfrm>
          <a:off x="0" y="0"/>
          <a:ext cx="8640763" cy="11699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pl-PL" sz="2800" kern="1200" dirty="0">
              <a:solidFill>
                <a:schemeClr val="accent2">
                  <a:lumMod val="25000"/>
                </a:schemeClr>
              </a:solidFill>
              <a:latin typeface="Arial" panose="020B0604020202020204" pitchFamily="34" charset="0"/>
              <a:cs typeface="Arial" panose="020B0604020202020204" pitchFamily="34" charset="0"/>
            </a:rPr>
            <a:t>Zasada równości kobiet i mężczyzn</a:t>
          </a:r>
          <a:endParaRPr lang="en-US" sz="2800" kern="1200" dirty="0">
            <a:solidFill>
              <a:schemeClr val="accent2">
                <a:lumMod val="25000"/>
              </a:schemeClr>
            </a:solidFill>
            <a:latin typeface="Arial" panose="020B0604020202020204" pitchFamily="34" charset="0"/>
            <a:cs typeface="Arial" panose="020B0604020202020204" pitchFamily="34" charset="0"/>
          </a:endParaRPr>
        </a:p>
      </dsp:txBody>
      <dsp:txXfrm>
        <a:off x="0" y="0"/>
        <a:ext cx="8640763" cy="1169987"/>
      </dsp:txXfrm>
    </dsp:sp>
    <dsp:sp modelId="{F6AAF8A8-114F-4A84-A697-9E69468064A0}">
      <dsp:nvSpPr>
        <dsp:cNvPr id="0" name=""/>
        <dsp:cNvSpPr/>
      </dsp:nvSpPr>
      <dsp:spPr>
        <a:xfrm>
          <a:off x="0" y="1169987"/>
          <a:ext cx="8640763"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D0FCB1-AB24-4D69-9E2C-70B4E05215E2}">
      <dsp:nvSpPr>
        <dsp:cNvPr id="0" name=""/>
        <dsp:cNvSpPr/>
      </dsp:nvSpPr>
      <dsp:spPr>
        <a:xfrm>
          <a:off x="0" y="1169987"/>
          <a:ext cx="8640763" cy="11699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pl-PL" sz="2800" kern="1200" dirty="0">
              <a:solidFill>
                <a:schemeClr val="accent2">
                  <a:lumMod val="25000"/>
                </a:schemeClr>
              </a:solidFill>
              <a:latin typeface="Arial" panose="020B0604020202020204" pitchFamily="34" charset="0"/>
              <a:cs typeface="Arial" panose="020B0604020202020204" pitchFamily="34" charset="0"/>
            </a:rPr>
            <a:t>Zasada równości szans i niedyskryminacji </a:t>
          </a:r>
          <a:endParaRPr lang="en-US" sz="2800" kern="1200" dirty="0">
            <a:solidFill>
              <a:schemeClr val="accent2">
                <a:lumMod val="25000"/>
              </a:schemeClr>
            </a:solidFill>
            <a:latin typeface="Arial" panose="020B0604020202020204" pitchFamily="34" charset="0"/>
            <a:cs typeface="Arial" panose="020B0604020202020204" pitchFamily="34" charset="0"/>
          </a:endParaRPr>
        </a:p>
      </dsp:txBody>
      <dsp:txXfrm>
        <a:off x="0" y="1169987"/>
        <a:ext cx="8640763" cy="1169987"/>
      </dsp:txXfrm>
    </dsp:sp>
    <dsp:sp modelId="{2B4FEDED-5E6C-446A-8E17-22DDA1D18613}">
      <dsp:nvSpPr>
        <dsp:cNvPr id="0" name=""/>
        <dsp:cNvSpPr/>
      </dsp:nvSpPr>
      <dsp:spPr>
        <a:xfrm>
          <a:off x="0" y="2339974"/>
          <a:ext cx="8640763"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3AA1048-0F50-45EC-9AB9-42A4C79E0ECA}">
      <dsp:nvSpPr>
        <dsp:cNvPr id="0" name=""/>
        <dsp:cNvSpPr/>
      </dsp:nvSpPr>
      <dsp:spPr>
        <a:xfrm>
          <a:off x="0" y="2339974"/>
          <a:ext cx="8640763" cy="11699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pl-PL" sz="2800" kern="1200" dirty="0">
              <a:solidFill>
                <a:schemeClr val="accent2">
                  <a:lumMod val="25000"/>
                </a:schemeClr>
              </a:solidFill>
              <a:latin typeface="Arial" panose="020B0604020202020204" pitchFamily="34" charset="0"/>
              <a:cs typeface="Arial" panose="020B0604020202020204" pitchFamily="34" charset="0"/>
            </a:rPr>
            <a:t>Zasada zrównoważonego rozwoju </a:t>
          </a:r>
          <a:endParaRPr lang="en-US" sz="2800" kern="1200" dirty="0">
            <a:solidFill>
              <a:schemeClr val="accent2">
                <a:lumMod val="25000"/>
              </a:schemeClr>
            </a:solidFill>
            <a:latin typeface="Arial" panose="020B0604020202020204" pitchFamily="34" charset="0"/>
            <a:cs typeface="Arial" panose="020B0604020202020204" pitchFamily="34" charset="0"/>
          </a:endParaRPr>
        </a:p>
      </dsp:txBody>
      <dsp:txXfrm>
        <a:off x="0" y="2339974"/>
        <a:ext cx="8640763" cy="1169987"/>
      </dsp:txXfrm>
    </dsp:sp>
    <dsp:sp modelId="{8D8D7B37-A80B-4088-9698-42DB7DF758AE}">
      <dsp:nvSpPr>
        <dsp:cNvPr id="0" name=""/>
        <dsp:cNvSpPr/>
      </dsp:nvSpPr>
      <dsp:spPr>
        <a:xfrm>
          <a:off x="0" y="3509962"/>
          <a:ext cx="8640763"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677491-EF87-4E86-A3D8-20A79655231A}">
      <dsp:nvSpPr>
        <dsp:cNvPr id="0" name=""/>
        <dsp:cNvSpPr/>
      </dsp:nvSpPr>
      <dsp:spPr>
        <a:xfrm>
          <a:off x="0" y="3509962"/>
          <a:ext cx="8640763" cy="11699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pl-PL" sz="2800" kern="1200" dirty="0">
              <a:solidFill>
                <a:schemeClr val="accent2">
                  <a:lumMod val="25000"/>
                </a:schemeClr>
              </a:solidFill>
              <a:latin typeface="Arial" panose="020B0604020202020204" pitchFamily="34" charset="0"/>
              <a:cs typeface="Arial" panose="020B0604020202020204" pitchFamily="34" charset="0"/>
            </a:rPr>
            <a:t>Zasada „nie czyń poważnych szkód” </a:t>
          </a:r>
          <a:endParaRPr lang="en-US" sz="2800" kern="1200" dirty="0">
            <a:solidFill>
              <a:schemeClr val="accent2">
                <a:lumMod val="25000"/>
              </a:schemeClr>
            </a:solidFill>
            <a:latin typeface="Arial" panose="020B0604020202020204" pitchFamily="34" charset="0"/>
            <a:cs typeface="Arial" panose="020B0604020202020204" pitchFamily="34" charset="0"/>
          </a:endParaRPr>
        </a:p>
      </dsp:txBody>
      <dsp:txXfrm>
        <a:off x="0" y="3509962"/>
        <a:ext cx="8640763" cy="116998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7EEEFF2B-0721-7148-92D1-1650B5B78E9F}" type="datetimeFigureOut">
              <a:rPr lang="pl-PL" smtClean="0"/>
              <a:t>04.12.2023</a:t>
            </a:fld>
            <a:endParaRPr lang="pl-PL"/>
          </a:p>
        </p:txBody>
      </p:sp>
      <p:sp>
        <p:nvSpPr>
          <p:cNvPr id="4" name="Symbol zastępczy obrazu slajdu 3"/>
          <p:cNvSpPr>
            <a:spLocks noGrp="1" noRot="1" noChangeAspect="1"/>
          </p:cNvSpPr>
          <p:nvPr>
            <p:ph type="sldImg" idx="2"/>
          </p:nvPr>
        </p:nvSpPr>
        <p:spPr>
          <a:xfrm>
            <a:off x="1030288" y="1241425"/>
            <a:ext cx="4737100" cy="3349625"/>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2C02B4DB-5212-AD42-B2C1-BD19AC94D45E}" type="slidenum">
              <a:rPr lang="pl-PL" smtClean="0"/>
              <a:t>‹#›</a:t>
            </a:fld>
            <a:endParaRPr lang="pl-PL"/>
          </a:p>
        </p:txBody>
      </p:sp>
    </p:spTree>
    <p:extLst>
      <p:ext uri="{BB962C8B-B14F-4D97-AF65-F5344CB8AC3E}">
        <p14:creationId xmlns:p14="http://schemas.microsoft.com/office/powerpoint/2010/main" val="11927739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fld id="{2C02B4DB-5212-AD42-B2C1-BD19AC94D45E}" type="slidenum">
              <a:rPr lang="pl-PL" smtClean="0"/>
              <a:t>1</a:t>
            </a:fld>
            <a:endParaRPr lang="pl-PL"/>
          </a:p>
        </p:txBody>
      </p:sp>
    </p:spTree>
    <p:extLst>
      <p:ext uri="{BB962C8B-B14F-4D97-AF65-F5344CB8AC3E}">
        <p14:creationId xmlns:p14="http://schemas.microsoft.com/office/powerpoint/2010/main" val="11282061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C268BC-FB27-4CBD-9F49-10D37FFA5B4C}"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44675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C268BC-FB27-4CBD-9F49-10D37FFA5B4C}"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1435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C268BC-FB27-4CBD-9F49-10D37FFA5B4C}"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pl-P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10568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C268BC-FB27-4CBD-9F49-10D37FFA5B4C}"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pl-P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3235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2C02B4DB-5212-AD42-B2C1-BD19AC94D45E}" type="slidenum">
              <a:rPr lang="pl-PL" smtClean="0"/>
              <a:t>45</a:t>
            </a:fld>
            <a:endParaRPr lang="pl-PL"/>
          </a:p>
        </p:txBody>
      </p:sp>
    </p:spTree>
    <p:extLst>
      <p:ext uri="{BB962C8B-B14F-4D97-AF65-F5344CB8AC3E}">
        <p14:creationId xmlns:p14="http://schemas.microsoft.com/office/powerpoint/2010/main" val="8999848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fld id="{2C02B4DB-5212-AD42-B2C1-BD19AC94D45E}" type="slidenum">
              <a:rPr lang="pl-PL" smtClean="0"/>
              <a:t>55</a:t>
            </a:fld>
            <a:endParaRPr lang="pl-PL"/>
          </a:p>
        </p:txBody>
      </p:sp>
    </p:spTree>
    <p:extLst>
      <p:ext uri="{BB962C8B-B14F-4D97-AF65-F5344CB8AC3E}">
        <p14:creationId xmlns:p14="http://schemas.microsoft.com/office/powerpoint/2010/main" val="3809329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2C02B4DB-5212-AD42-B2C1-BD19AC94D45E}" type="slidenum">
              <a:rPr lang="pl-PL" smtClean="0"/>
              <a:t>2</a:t>
            </a:fld>
            <a:endParaRPr lang="pl-PL"/>
          </a:p>
        </p:txBody>
      </p:sp>
    </p:spTree>
    <p:extLst>
      <p:ext uri="{BB962C8B-B14F-4D97-AF65-F5344CB8AC3E}">
        <p14:creationId xmlns:p14="http://schemas.microsoft.com/office/powerpoint/2010/main" val="159010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2C02B4DB-5212-AD42-B2C1-BD19AC94D45E}" type="slidenum">
              <a:rPr lang="pl-PL" smtClean="0"/>
              <a:t>3</a:t>
            </a:fld>
            <a:endParaRPr lang="pl-PL"/>
          </a:p>
        </p:txBody>
      </p:sp>
    </p:spTree>
    <p:extLst>
      <p:ext uri="{BB962C8B-B14F-4D97-AF65-F5344CB8AC3E}">
        <p14:creationId xmlns:p14="http://schemas.microsoft.com/office/powerpoint/2010/main" val="33084875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2C02B4DB-5212-AD42-B2C1-BD19AC94D45E}" type="slidenum">
              <a:rPr lang="pl-PL" smtClean="0"/>
              <a:t>4</a:t>
            </a:fld>
            <a:endParaRPr lang="pl-PL"/>
          </a:p>
        </p:txBody>
      </p:sp>
    </p:spTree>
    <p:extLst>
      <p:ext uri="{BB962C8B-B14F-4D97-AF65-F5344CB8AC3E}">
        <p14:creationId xmlns:p14="http://schemas.microsoft.com/office/powerpoint/2010/main" val="11795030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sz="900" dirty="0"/>
          </a:p>
        </p:txBody>
      </p:sp>
      <p:sp>
        <p:nvSpPr>
          <p:cNvPr id="4" name="Symbol zastępczy numeru slajdu 3"/>
          <p:cNvSpPr>
            <a:spLocks noGrp="1"/>
          </p:cNvSpPr>
          <p:nvPr>
            <p:ph type="sldNum" sz="quarter" idx="5"/>
          </p:nvPr>
        </p:nvSpPr>
        <p:spPr/>
        <p:txBody>
          <a:bodyPr/>
          <a:lstStyle/>
          <a:p>
            <a:fld id="{2C02B4DB-5212-AD42-B2C1-BD19AC94D45E}" type="slidenum">
              <a:rPr lang="pl-PL" smtClean="0"/>
              <a:t>5</a:t>
            </a:fld>
            <a:endParaRPr lang="pl-PL"/>
          </a:p>
        </p:txBody>
      </p:sp>
    </p:spTree>
    <p:extLst>
      <p:ext uri="{BB962C8B-B14F-4D97-AF65-F5344CB8AC3E}">
        <p14:creationId xmlns:p14="http://schemas.microsoft.com/office/powerpoint/2010/main" val="34726788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sz="1000" dirty="0"/>
          </a:p>
        </p:txBody>
      </p:sp>
      <p:sp>
        <p:nvSpPr>
          <p:cNvPr id="4" name="Symbol zastępczy numeru slajdu 3"/>
          <p:cNvSpPr>
            <a:spLocks noGrp="1"/>
          </p:cNvSpPr>
          <p:nvPr>
            <p:ph type="sldNum" sz="quarter" idx="5"/>
          </p:nvPr>
        </p:nvSpPr>
        <p:spPr/>
        <p:txBody>
          <a:bodyPr/>
          <a:lstStyle/>
          <a:p>
            <a:fld id="{2C02B4DB-5212-AD42-B2C1-BD19AC94D45E}" type="slidenum">
              <a:rPr lang="pl-PL" smtClean="0"/>
              <a:t>6</a:t>
            </a:fld>
            <a:endParaRPr lang="pl-PL"/>
          </a:p>
        </p:txBody>
      </p:sp>
    </p:spTree>
    <p:extLst>
      <p:ext uri="{BB962C8B-B14F-4D97-AF65-F5344CB8AC3E}">
        <p14:creationId xmlns:p14="http://schemas.microsoft.com/office/powerpoint/2010/main" val="35448221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228600" indent="-228600">
              <a:buAutoNum type="arabicPeriod"/>
            </a:pPr>
            <a:endParaRPr lang="pl-PL" dirty="0"/>
          </a:p>
        </p:txBody>
      </p:sp>
      <p:sp>
        <p:nvSpPr>
          <p:cNvPr id="4" name="Symbol zastępczy numeru slajdu 3"/>
          <p:cNvSpPr>
            <a:spLocks noGrp="1"/>
          </p:cNvSpPr>
          <p:nvPr>
            <p:ph type="sldNum" sz="quarter" idx="5"/>
          </p:nvPr>
        </p:nvSpPr>
        <p:spPr/>
        <p:txBody>
          <a:bodyPr/>
          <a:lstStyle/>
          <a:p>
            <a:fld id="{2C02B4DB-5212-AD42-B2C1-BD19AC94D45E}" type="slidenum">
              <a:rPr lang="pl-PL" smtClean="0"/>
              <a:t>7</a:t>
            </a:fld>
            <a:endParaRPr lang="pl-PL"/>
          </a:p>
        </p:txBody>
      </p:sp>
    </p:spTree>
    <p:extLst>
      <p:ext uri="{BB962C8B-B14F-4D97-AF65-F5344CB8AC3E}">
        <p14:creationId xmlns:p14="http://schemas.microsoft.com/office/powerpoint/2010/main" val="33300348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2C02B4DB-5212-AD42-B2C1-BD19AC94D45E}" type="slidenum">
              <a:rPr lang="pl-PL" smtClean="0"/>
              <a:t>8</a:t>
            </a:fld>
            <a:endParaRPr lang="pl-PL"/>
          </a:p>
        </p:txBody>
      </p:sp>
    </p:spTree>
    <p:extLst>
      <p:ext uri="{BB962C8B-B14F-4D97-AF65-F5344CB8AC3E}">
        <p14:creationId xmlns:p14="http://schemas.microsoft.com/office/powerpoint/2010/main" val="15458160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2C02B4DB-5212-AD42-B2C1-BD19AC94D45E}" type="slidenum">
              <a:rPr lang="pl-PL" smtClean="0"/>
              <a:t>9</a:t>
            </a:fld>
            <a:endParaRPr lang="pl-PL"/>
          </a:p>
        </p:txBody>
      </p:sp>
    </p:spTree>
    <p:extLst>
      <p:ext uri="{BB962C8B-B14F-4D97-AF65-F5344CB8AC3E}">
        <p14:creationId xmlns:p14="http://schemas.microsoft.com/office/powerpoint/2010/main" val="115097429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2.png"/><Relationship Id="rId2" Type="http://schemas.openxmlformats.org/officeDocument/2006/relationships/image" Target="../media/image4.png"/><Relationship Id="rId16" Type="http://schemas.openxmlformats.org/officeDocument/2006/relationships/image" Target="../media/image21.png"/><Relationship Id="rId1" Type="http://schemas.openxmlformats.org/officeDocument/2006/relationships/slideMaster" Target="../slideMasters/slideMaster1.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10.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długi tytuł)">
    <p:spTree>
      <p:nvGrpSpPr>
        <p:cNvPr id="1" name=""/>
        <p:cNvGrpSpPr/>
        <p:nvPr/>
      </p:nvGrpSpPr>
      <p:grpSpPr>
        <a:xfrm>
          <a:off x="0" y="0"/>
          <a:ext cx="0" cy="0"/>
          <a:chOff x="0" y="0"/>
          <a:chExt cx="0" cy="0"/>
        </a:xfrm>
      </p:grpSpPr>
      <p:sp>
        <p:nvSpPr>
          <p:cNvPr id="9" name="Prostokąt 8">
            <a:extLst>
              <a:ext uri="{FF2B5EF4-FFF2-40B4-BE49-F238E27FC236}">
                <a16:creationId xmlns:a16="http://schemas.microsoft.com/office/drawing/2014/main" id="{A63EBD56-4A88-4F5C-BEAF-A33740721C44}"/>
              </a:ext>
            </a:extLst>
          </p:cNvPr>
          <p:cNvSpPr/>
          <p:nvPr userDrawn="1"/>
        </p:nvSpPr>
        <p:spPr>
          <a:xfrm>
            <a:off x="1026614" y="1973819"/>
            <a:ext cx="8639675" cy="4326381"/>
          </a:xfrm>
          <a:prstGeom prst="rect">
            <a:avLst/>
          </a:prstGeom>
          <a:solidFill>
            <a:srgbClr val="A6D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432"/>
          </a:p>
        </p:txBody>
      </p:sp>
      <p:sp>
        <p:nvSpPr>
          <p:cNvPr id="11" name="Prostokąt 10">
            <a:extLst>
              <a:ext uri="{FF2B5EF4-FFF2-40B4-BE49-F238E27FC236}">
                <a16:creationId xmlns:a16="http://schemas.microsoft.com/office/drawing/2014/main" id="{48CDFE25-4437-7188-EA7B-7D9DAD502275}"/>
              </a:ext>
            </a:extLst>
          </p:cNvPr>
          <p:cNvSpPr/>
          <p:nvPr userDrawn="1"/>
        </p:nvSpPr>
        <p:spPr>
          <a:xfrm>
            <a:off x="2" y="0"/>
            <a:ext cx="4986337" cy="269390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432"/>
          </a:p>
        </p:txBody>
      </p:sp>
      <p:pic>
        <p:nvPicPr>
          <p:cNvPr id="13" name="Obraz 12" descr="Obraz zawierający tekst&#10;&#10;Opis wygenerowany automatycznie">
            <a:extLst>
              <a:ext uri="{FF2B5EF4-FFF2-40B4-BE49-F238E27FC236}">
                <a16:creationId xmlns:a16="http://schemas.microsoft.com/office/drawing/2014/main" id="{49D1ECBE-9DB2-9B2A-CE8F-84EF95EA48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6761" y="1973819"/>
            <a:ext cx="3959225" cy="720090"/>
          </a:xfrm>
          <a:prstGeom prst="rect">
            <a:avLst/>
          </a:prstGeom>
        </p:spPr>
      </p:pic>
      <p:pic>
        <p:nvPicPr>
          <p:cNvPr id="14" name="Obraz 13">
            <a:extLst>
              <a:ext uri="{FF2B5EF4-FFF2-40B4-BE49-F238E27FC236}">
                <a16:creationId xmlns:a16="http://schemas.microsoft.com/office/drawing/2014/main" id="{2B41AD81-079D-B212-C8B7-9A9D3BEE5179}"/>
              </a:ext>
            </a:extLst>
          </p:cNvPr>
          <p:cNvPicPr>
            <a:picLocks noChangeAspect="1"/>
          </p:cNvPicPr>
          <p:nvPr userDrawn="1"/>
        </p:nvPicPr>
        <p:blipFill>
          <a:blip r:embed="rId3">
            <a:alphaModFix amt="55000"/>
            <a:extLst>
              <a:ext uri="{28A0092B-C50C-407E-A947-70E740481C1C}">
                <a14:useLocalDpi xmlns:a14="http://schemas.microsoft.com/office/drawing/2010/main" val="0"/>
              </a:ext>
            </a:extLst>
          </a:blip>
          <a:stretch>
            <a:fillRect/>
          </a:stretch>
        </p:blipFill>
        <p:spPr>
          <a:xfrm>
            <a:off x="597633" y="540402"/>
            <a:ext cx="1080000" cy="1080000"/>
          </a:xfrm>
          <a:prstGeom prst="rect">
            <a:avLst/>
          </a:prstGeom>
        </p:spPr>
      </p:pic>
      <p:pic>
        <p:nvPicPr>
          <p:cNvPr id="15" name="Obraz 14">
            <a:extLst>
              <a:ext uri="{FF2B5EF4-FFF2-40B4-BE49-F238E27FC236}">
                <a16:creationId xmlns:a16="http://schemas.microsoft.com/office/drawing/2014/main" id="{0A433181-6EED-44B3-4822-4AF9E6BA906A}"/>
              </a:ext>
            </a:extLst>
          </p:cNvPr>
          <p:cNvPicPr>
            <a:picLocks noChangeAspect="1"/>
          </p:cNvPicPr>
          <p:nvPr userDrawn="1"/>
        </p:nvPicPr>
        <p:blipFill>
          <a:blip r:embed="rId4">
            <a:alphaModFix amt="55000"/>
            <a:extLst>
              <a:ext uri="{28A0092B-C50C-407E-A947-70E740481C1C}">
                <a14:useLocalDpi xmlns:a14="http://schemas.microsoft.com/office/drawing/2010/main" val="0"/>
              </a:ext>
            </a:extLst>
          </a:blip>
          <a:stretch>
            <a:fillRect/>
          </a:stretch>
        </p:blipFill>
        <p:spPr>
          <a:xfrm>
            <a:off x="2105789" y="540402"/>
            <a:ext cx="1080000" cy="1080000"/>
          </a:xfrm>
          <a:prstGeom prst="rect">
            <a:avLst/>
          </a:prstGeom>
        </p:spPr>
      </p:pic>
      <p:pic>
        <p:nvPicPr>
          <p:cNvPr id="16" name="Obraz 15">
            <a:extLst>
              <a:ext uri="{FF2B5EF4-FFF2-40B4-BE49-F238E27FC236}">
                <a16:creationId xmlns:a16="http://schemas.microsoft.com/office/drawing/2014/main" id="{276322E5-6025-7EA2-67FB-9F57E9210052}"/>
              </a:ext>
            </a:extLst>
          </p:cNvPr>
          <p:cNvPicPr>
            <a:picLocks noChangeAspect="1"/>
          </p:cNvPicPr>
          <p:nvPr userDrawn="1"/>
        </p:nvPicPr>
        <p:blipFill>
          <a:blip r:embed="rId5">
            <a:alphaModFix amt="55000"/>
            <a:extLst>
              <a:ext uri="{28A0092B-C50C-407E-A947-70E740481C1C}">
                <a14:useLocalDpi xmlns:a14="http://schemas.microsoft.com/office/drawing/2010/main" val="0"/>
              </a:ext>
            </a:extLst>
          </a:blip>
          <a:stretch>
            <a:fillRect/>
          </a:stretch>
        </p:blipFill>
        <p:spPr>
          <a:xfrm>
            <a:off x="3613945" y="540402"/>
            <a:ext cx="1080000" cy="1080000"/>
          </a:xfrm>
          <a:prstGeom prst="rect">
            <a:avLst/>
          </a:prstGeom>
        </p:spPr>
      </p:pic>
      <p:sp>
        <p:nvSpPr>
          <p:cNvPr id="2" name="Title 1"/>
          <p:cNvSpPr>
            <a:spLocks noGrp="1"/>
          </p:cNvSpPr>
          <p:nvPr>
            <p:ph type="ctrTitle"/>
          </p:nvPr>
        </p:nvSpPr>
        <p:spPr>
          <a:xfrm>
            <a:off x="1385877" y="3059115"/>
            <a:ext cx="7920115" cy="1107676"/>
          </a:xfrm>
        </p:spPr>
        <p:txBody>
          <a:bodyPr anchor="t" anchorCtr="0">
            <a:normAutofit/>
          </a:bodyPr>
          <a:lstStyle>
            <a:lvl1pPr algn="l">
              <a:lnSpc>
                <a:spcPts val="3183"/>
              </a:lnSpc>
              <a:defRPr sz="2546"/>
            </a:lvl1pPr>
          </a:lstStyle>
          <a:p>
            <a:r>
              <a:rPr lang="pl-PL"/>
              <a:t>Kliknij, aby edytować styl</a:t>
            </a:r>
            <a:endParaRPr lang="en-US" dirty="0"/>
          </a:p>
        </p:txBody>
      </p:sp>
      <p:sp>
        <p:nvSpPr>
          <p:cNvPr id="3" name="Subtitle 2"/>
          <p:cNvSpPr>
            <a:spLocks noGrp="1"/>
          </p:cNvSpPr>
          <p:nvPr>
            <p:ph type="subTitle" idx="1"/>
          </p:nvPr>
        </p:nvSpPr>
        <p:spPr>
          <a:xfrm>
            <a:off x="1385889" y="4861795"/>
            <a:ext cx="7920037" cy="1080000"/>
          </a:xfrm>
        </p:spPr>
        <p:txBody>
          <a:bodyPr>
            <a:normAutofit/>
          </a:bodyPr>
          <a:lstStyle>
            <a:lvl1pPr marL="0" indent="0" algn="l">
              <a:lnSpc>
                <a:spcPts val="2784"/>
              </a:lnSpc>
              <a:buNone/>
              <a:defRPr sz="2228" b="1">
                <a:solidFill>
                  <a:schemeClr val="tx2"/>
                </a:solidFill>
              </a:defRPr>
            </a:lvl1pPr>
            <a:lvl2pPr marL="400967" indent="0" algn="ctr">
              <a:buNone/>
              <a:defRPr sz="1754"/>
            </a:lvl2pPr>
            <a:lvl3pPr marL="801934" indent="0" algn="ctr">
              <a:buNone/>
              <a:defRPr sz="1579"/>
            </a:lvl3pPr>
            <a:lvl4pPr marL="1202901" indent="0" algn="ctr">
              <a:buNone/>
              <a:defRPr sz="1403"/>
            </a:lvl4pPr>
            <a:lvl5pPr marL="1603868" indent="0" algn="ctr">
              <a:buNone/>
              <a:defRPr sz="1403"/>
            </a:lvl5pPr>
            <a:lvl6pPr marL="2004835" indent="0" algn="ctr">
              <a:buNone/>
              <a:defRPr sz="1403"/>
            </a:lvl6pPr>
            <a:lvl7pPr marL="2405802" indent="0" algn="ctr">
              <a:buNone/>
              <a:defRPr sz="1403"/>
            </a:lvl7pPr>
            <a:lvl8pPr marL="2806769" indent="0" algn="ctr">
              <a:buNone/>
              <a:defRPr sz="1403"/>
            </a:lvl8pPr>
            <a:lvl9pPr marL="3207736" indent="0" algn="ctr">
              <a:buNone/>
              <a:defRPr sz="1403"/>
            </a:lvl9pPr>
          </a:lstStyle>
          <a:p>
            <a:r>
              <a:rPr lang="pl-PL"/>
              <a:t>Kliknij, aby edytować styl wzorca podtytułu</a:t>
            </a:r>
            <a:endParaRPr lang="en-US" dirty="0"/>
          </a:p>
        </p:txBody>
      </p:sp>
      <p:sp>
        <p:nvSpPr>
          <p:cNvPr id="4" name="Date Placeholder 3"/>
          <p:cNvSpPr>
            <a:spLocks noGrp="1"/>
          </p:cNvSpPr>
          <p:nvPr>
            <p:ph type="dt" sz="half" idx="10"/>
          </p:nvPr>
        </p:nvSpPr>
        <p:spPr>
          <a:xfrm>
            <a:off x="7865356" y="540402"/>
            <a:ext cx="1799844" cy="349114"/>
          </a:xfrm>
          <a:prstGeom prst="rect">
            <a:avLst/>
          </a:prstGeom>
        </p:spPr>
        <p:txBody>
          <a:bodyPr lIns="0" tIns="0" rIns="0" bIns="0"/>
          <a:lstStyle>
            <a:lvl1pPr algn="r">
              <a:lnSpc>
                <a:spcPts val="1432"/>
              </a:lnSpc>
              <a:defRPr sz="1114">
                <a:solidFill>
                  <a:schemeClr val="tx2"/>
                </a:solidFill>
                <a:latin typeface="Open Sans" pitchFamily="2" charset="0"/>
                <a:ea typeface="Open Sans" pitchFamily="2" charset="0"/>
                <a:cs typeface="Open Sans" pitchFamily="2" charset="0"/>
              </a:defRPr>
            </a:lvl1pPr>
          </a:lstStyle>
          <a:p>
            <a:fld id="{D2A3D249-6366-4532-95C2-9DDC07D17B44}" type="datetime1">
              <a:rPr lang="pl-PL" smtClean="0"/>
              <a:t>04.12.2023</a:t>
            </a:fld>
            <a:endParaRPr lang="pl-PL" dirty="0"/>
          </a:p>
        </p:txBody>
      </p:sp>
      <p:pic>
        <p:nvPicPr>
          <p:cNvPr id="8" name="Obraz 7">
            <a:extLst>
              <a:ext uri="{FF2B5EF4-FFF2-40B4-BE49-F238E27FC236}">
                <a16:creationId xmlns:a16="http://schemas.microsoft.com/office/drawing/2014/main" id="{500FFCFA-D3A4-40A4-E76C-99575547246A}"/>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92000" y="6371047"/>
            <a:ext cx="1621258" cy="949192"/>
          </a:xfrm>
          <a:prstGeom prst="rect">
            <a:avLst/>
          </a:prstGeom>
        </p:spPr>
      </p:pic>
      <p:pic>
        <p:nvPicPr>
          <p:cNvPr id="10" name="Obraz 9">
            <a:extLst>
              <a:ext uri="{FF2B5EF4-FFF2-40B4-BE49-F238E27FC236}">
                <a16:creationId xmlns:a16="http://schemas.microsoft.com/office/drawing/2014/main" id="{DC91A070-16DB-C0E1-0B7B-93924541A6E7}"/>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272001" y="6371047"/>
            <a:ext cx="2633371" cy="949192"/>
          </a:xfrm>
          <a:prstGeom prst="rect">
            <a:avLst/>
          </a:prstGeom>
        </p:spPr>
      </p:pic>
      <p:pic>
        <p:nvPicPr>
          <p:cNvPr id="12" name="Obraz 11">
            <a:extLst>
              <a:ext uri="{FF2B5EF4-FFF2-40B4-BE49-F238E27FC236}">
                <a16:creationId xmlns:a16="http://schemas.microsoft.com/office/drawing/2014/main" id="{AB280FEF-799B-B9CA-10D2-815DA71DA238}"/>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722743" y="6370379"/>
            <a:ext cx="2239772" cy="950530"/>
          </a:xfrm>
          <a:prstGeom prst="rect">
            <a:avLst/>
          </a:prstGeom>
        </p:spPr>
      </p:pic>
    </p:spTree>
    <p:extLst>
      <p:ext uri="{BB962C8B-B14F-4D97-AF65-F5344CB8AC3E}">
        <p14:creationId xmlns:p14="http://schemas.microsoft.com/office/powerpoint/2010/main" val="3914504075"/>
      </p:ext>
    </p:extLst>
  </p:cSld>
  <p:clrMapOvr>
    <a:masterClrMapping/>
  </p:clrMapOvr>
  <p:extLst>
    <p:ext uri="{DCECCB84-F9BA-43D5-87BE-67443E8EF086}">
      <p15:sldGuideLst xmlns:p15="http://schemas.microsoft.com/office/powerpoint/2012/main">
        <p15:guide id="1" pos="193">
          <p15:clr>
            <a:srgbClr val="FBAE40"/>
          </p15:clr>
        </p15:guide>
        <p15:guide id="2" orient="horz" pos="113">
          <p15:clr>
            <a:srgbClr val="FBAE40"/>
          </p15:clr>
        </p15:guide>
        <p15:guide id="3" orient="horz" pos="2381">
          <p15:clr>
            <a:srgbClr val="FBAE40"/>
          </p15:clr>
        </p15:guide>
        <p15:guide id="4" orient="horz" pos="340">
          <p15:clr>
            <a:srgbClr val="FBAE40"/>
          </p15:clr>
        </p15:guide>
        <p15:guide id="5" orient="horz" pos="567">
          <p15:clr>
            <a:srgbClr val="FBAE40"/>
          </p15:clr>
        </p15:guide>
        <p15:guide id="6" orient="horz" pos="794">
          <p15:clr>
            <a:srgbClr val="FBAE40"/>
          </p15:clr>
        </p15:guide>
        <p15:guide id="7" orient="horz" pos="1020">
          <p15:clr>
            <a:srgbClr val="FBAE40"/>
          </p15:clr>
        </p15:guide>
        <p15:guide id="8" orient="horz" pos="1247">
          <p15:clr>
            <a:srgbClr val="FBAE40"/>
          </p15:clr>
        </p15:guide>
        <p15:guide id="9" orient="horz" pos="1474">
          <p15:clr>
            <a:srgbClr val="FBAE40"/>
          </p15:clr>
        </p15:guide>
        <p15:guide id="10" orient="horz" pos="1701">
          <p15:clr>
            <a:srgbClr val="FBAE40"/>
          </p15:clr>
        </p15:guide>
        <p15:guide id="11" orient="horz" pos="1927">
          <p15:clr>
            <a:srgbClr val="FBAE40"/>
          </p15:clr>
        </p15:guide>
        <p15:guide id="12" orient="horz" pos="2154">
          <p15:clr>
            <a:srgbClr val="FBAE40"/>
          </p15:clr>
        </p15:guide>
        <p15:guide id="13" orient="horz" pos="2608">
          <p15:clr>
            <a:srgbClr val="FBAE40"/>
          </p15:clr>
        </p15:guide>
        <p15:guide id="14" orient="horz" pos="2835">
          <p15:clr>
            <a:srgbClr val="FBAE40"/>
          </p15:clr>
        </p15:guide>
        <p15:guide id="15" orient="horz" pos="3061">
          <p15:clr>
            <a:srgbClr val="FBAE40"/>
          </p15:clr>
        </p15:guide>
        <p15:guide id="16" orient="horz" pos="3288">
          <p15:clr>
            <a:srgbClr val="FBAE40"/>
          </p15:clr>
        </p15:guide>
        <p15:guide id="17" orient="horz" pos="3515">
          <p15:clr>
            <a:srgbClr val="FBAE40"/>
          </p15:clr>
        </p15:guide>
        <p15:guide id="18" orient="horz" pos="3742">
          <p15:clr>
            <a:srgbClr val="FBAE40"/>
          </p15:clr>
        </p15:guide>
        <p15:guide id="19" orient="horz" pos="3968">
          <p15:clr>
            <a:srgbClr val="FBAE40"/>
          </p15:clr>
        </p15:guide>
        <p15:guide id="20" orient="horz" pos="4195">
          <p15:clr>
            <a:srgbClr val="FBAE40"/>
          </p15:clr>
        </p15:guide>
        <p15:guide id="21" orient="horz" pos="4422">
          <p15:clr>
            <a:srgbClr val="FBAE40"/>
          </p15:clr>
        </p15:guide>
        <p15:guide id="22" orient="horz" pos="4649">
          <p15:clr>
            <a:srgbClr val="FBAE40"/>
          </p15:clr>
        </p15:guide>
        <p15:guide id="23" pos="419">
          <p15:clr>
            <a:srgbClr val="FBAE40"/>
          </p15:clr>
        </p15:guide>
        <p15:guide id="24" pos="646">
          <p15:clr>
            <a:srgbClr val="FBAE40"/>
          </p15:clr>
        </p15:guide>
        <p15:guide id="25" pos="873">
          <p15:clr>
            <a:srgbClr val="FBAE40"/>
          </p15:clr>
        </p15:guide>
        <p15:guide id="26" pos="1100">
          <p15:clr>
            <a:srgbClr val="FBAE40"/>
          </p15:clr>
        </p15:guide>
        <p15:guide id="27" pos="1327">
          <p15:clr>
            <a:srgbClr val="FBAE40"/>
          </p15:clr>
        </p15:guide>
        <p15:guide id="28" pos="1553">
          <p15:clr>
            <a:srgbClr val="FBAE40"/>
          </p15:clr>
        </p15:guide>
        <p15:guide id="29" pos="1780">
          <p15:clr>
            <a:srgbClr val="FBAE40"/>
          </p15:clr>
        </p15:guide>
        <p15:guide id="30" pos="2007">
          <p15:clr>
            <a:srgbClr val="FBAE40"/>
          </p15:clr>
        </p15:guide>
        <p15:guide id="31" pos="2234">
          <p15:clr>
            <a:srgbClr val="FBAE40"/>
          </p15:clr>
        </p15:guide>
        <p15:guide id="32" pos="2460">
          <p15:clr>
            <a:srgbClr val="FBAE40"/>
          </p15:clr>
        </p15:guide>
        <p15:guide id="33" pos="2687">
          <p15:clr>
            <a:srgbClr val="FBAE40"/>
          </p15:clr>
        </p15:guide>
        <p15:guide id="34" pos="2914">
          <p15:clr>
            <a:srgbClr val="FBAE40"/>
          </p15:clr>
        </p15:guide>
        <p15:guide id="35" pos="3141">
          <p15:clr>
            <a:srgbClr val="FBAE40"/>
          </p15:clr>
        </p15:guide>
        <p15:guide id="36" pos="3368">
          <p15:clr>
            <a:srgbClr val="FBAE40"/>
          </p15:clr>
        </p15:guide>
        <p15:guide id="37" pos="3594">
          <p15:clr>
            <a:srgbClr val="FBAE40"/>
          </p15:clr>
        </p15:guide>
        <p15:guide id="38" pos="3821">
          <p15:clr>
            <a:srgbClr val="FBAE40"/>
          </p15:clr>
        </p15:guide>
        <p15:guide id="39" pos="4048">
          <p15:clr>
            <a:srgbClr val="FBAE40"/>
          </p15:clr>
        </p15:guide>
        <p15:guide id="40" pos="4275">
          <p15:clr>
            <a:srgbClr val="FBAE40"/>
          </p15:clr>
        </p15:guide>
        <p15:guide id="41" pos="4501">
          <p15:clr>
            <a:srgbClr val="FBAE40"/>
          </p15:clr>
        </p15:guide>
        <p15:guide id="42" pos="4728">
          <p15:clr>
            <a:srgbClr val="FBAE40"/>
          </p15:clr>
        </p15:guide>
        <p15:guide id="43" pos="4955">
          <p15:clr>
            <a:srgbClr val="FBAE40"/>
          </p15:clr>
        </p15:guide>
        <p15:guide id="44" pos="5182">
          <p15:clr>
            <a:srgbClr val="FBAE40"/>
          </p15:clr>
        </p15:guide>
        <p15:guide id="45" pos="5408">
          <p15:clr>
            <a:srgbClr val="FBAE40"/>
          </p15:clr>
        </p15:guide>
        <p15:guide id="46" pos="5635">
          <p15:clr>
            <a:srgbClr val="FBAE40"/>
          </p15:clr>
        </p15:guide>
        <p15:guide id="47" pos="5862">
          <p15:clr>
            <a:srgbClr val="FBAE40"/>
          </p15:clr>
        </p15:guide>
        <p15:guide id="48" pos="6089">
          <p15:clr>
            <a:srgbClr val="FBAE40"/>
          </p15:clr>
        </p15:guide>
        <p15:guide id="49" pos="6316">
          <p15:clr>
            <a:srgbClr val="FBAE40"/>
          </p15:clr>
        </p15:guide>
        <p15:guide id="50" pos="654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lajd końcowy">
    <p:spTree>
      <p:nvGrpSpPr>
        <p:cNvPr id="1" name=""/>
        <p:cNvGrpSpPr/>
        <p:nvPr/>
      </p:nvGrpSpPr>
      <p:grpSpPr>
        <a:xfrm>
          <a:off x="0" y="0"/>
          <a:ext cx="0" cy="0"/>
          <a:chOff x="0" y="0"/>
          <a:chExt cx="0" cy="0"/>
        </a:xfrm>
      </p:grpSpPr>
      <p:sp>
        <p:nvSpPr>
          <p:cNvPr id="12" name="Prostokąt 11">
            <a:extLst>
              <a:ext uri="{FF2B5EF4-FFF2-40B4-BE49-F238E27FC236}">
                <a16:creationId xmlns:a16="http://schemas.microsoft.com/office/drawing/2014/main" id="{F8E39A3A-22D6-B8ED-2F58-16F69704FFAA}"/>
              </a:ext>
            </a:extLst>
          </p:cNvPr>
          <p:cNvSpPr/>
          <p:nvPr userDrawn="1"/>
        </p:nvSpPr>
        <p:spPr>
          <a:xfrm>
            <a:off x="2465388" y="4500563"/>
            <a:ext cx="8226426" cy="17996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432"/>
          </a:p>
        </p:txBody>
      </p:sp>
      <p:sp>
        <p:nvSpPr>
          <p:cNvPr id="11" name="Symbol zastępczy obrazu 10">
            <a:extLst>
              <a:ext uri="{FF2B5EF4-FFF2-40B4-BE49-F238E27FC236}">
                <a16:creationId xmlns:a16="http://schemas.microsoft.com/office/drawing/2014/main" id="{A760FD32-D539-3290-0E5F-1B5EF08EB2F0}"/>
              </a:ext>
            </a:extLst>
          </p:cNvPr>
          <p:cNvSpPr>
            <a:spLocks noGrp="1"/>
          </p:cNvSpPr>
          <p:nvPr>
            <p:ph type="pic" sz="quarter" idx="10"/>
          </p:nvPr>
        </p:nvSpPr>
        <p:spPr>
          <a:xfrm>
            <a:off x="1025526" y="0"/>
            <a:ext cx="8640763" cy="5221288"/>
          </a:xfrm>
          <a:custGeom>
            <a:avLst/>
            <a:gdLst>
              <a:gd name="connsiteX0" fmla="*/ 0 w 8640763"/>
              <a:gd name="connsiteY0" fmla="*/ 0 h 5221288"/>
              <a:gd name="connsiteX1" fmla="*/ 8640763 w 8640763"/>
              <a:gd name="connsiteY1" fmla="*/ 0 h 5221288"/>
              <a:gd name="connsiteX2" fmla="*/ 8640763 w 8640763"/>
              <a:gd name="connsiteY2" fmla="*/ 4500563 h 5221288"/>
              <a:gd name="connsiteX3" fmla="*/ 1439863 w 8640763"/>
              <a:gd name="connsiteY3" fmla="*/ 4500563 h 5221288"/>
              <a:gd name="connsiteX4" fmla="*/ 1439863 w 8640763"/>
              <a:gd name="connsiteY4" fmla="*/ 5221288 h 5221288"/>
              <a:gd name="connsiteX5" fmla="*/ 0 w 8640763"/>
              <a:gd name="connsiteY5" fmla="*/ 5221288 h 5221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40763" h="5221288">
                <a:moveTo>
                  <a:pt x="0" y="0"/>
                </a:moveTo>
                <a:lnTo>
                  <a:pt x="8640763" y="0"/>
                </a:lnTo>
                <a:lnTo>
                  <a:pt x="8640763" y="4500563"/>
                </a:lnTo>
                <a:lnTo>
                  <a:pt x="1439863" y="4500563"/>
                </a:lnTo>
                <a:lnTo>
                  <a:pt x="1439863" y="5221288"/>
                </a:lnTo>
                <a:lnTo>
                  <a:pt x="0" y="5221288"/>
                </a:lnTo>
                <a:close/>
              </a:path>
            </a:pathLst>
          </a:custGeom>
          <a:solidFill>
            <a:schemeClr val="bg1">
              <a:lumMod val="95000"/>
            </a:schemeClr>
          </a:solidFill>
        </p:spPr>
        <p:txBody>
          <a:bodyPr wrap="square" anchor="ctr" anchorCtr="0">
            <a:noAutofit/>
          </a:bodyPr>
          <a:lstStyle>
            <a:lvl1pPr marL="0" indent="0" algn="ctr">
              <a:buFont typeface="Arial" panose="020B0604020202020204" pitchFamily="34" charset="0"/>
              <a:buNone/>
              <a:defRPr sz="795"/>
            </a:lvl1pPr>
          </a:lstStyle>
          <a:p>
            <a:r>
              <a:rPr lang="pl-PL"/>
              <a:t>Kliknij ikonę, aby dodać obraz</a:t>
            </a:r>
            <a:endParaRPr lang="pl-PL" dirty="0"/>
          </a:p>
        </p:txBody>
      </p:sp>
      <p:pic>
        <p:nvPicPr>
          <p:cNvPr id="7" name="Obraz 6" descr="Obraz zawierający tekst&#10;&#10;Opis wygenerowany automatycznie">
            <a:extLst>
              <a:ext uri="{FF2B5EF4-FFF2-40B4-BE49-F238E27FC236}">
                <a16:creationId xmlns:a16="http://schemas.microsoft.com/office/drawing/2014/main" id="{3B4B8A84-3D08-244B-BF5B-6E361D1A74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66976" y="4500564"/>
            <a:ext cx="3959225" cy="720090"/>
          </a:xfrm>
          <a:prstGeom prst="rect">
            <a:avLst/>
          </a:prstGeom>
        </p:spPr>
      </p:pic>
      <p:sp>
        <p:nvSpPr>
          <p:cNvPr id="2" name="Tytuł 1">
            <a:extLst>
              <a:ext uri="{FF2B5EF4-FFF2-40B4-BE49-F238E27FC236}">
                <a16:creationId xmlns:a16="http://schemas.microsoft.com/office/drawing/2014/main" id="{C3C397EF-E780-3941-A190-8FF660EE9016}"/>
              </a:ext>
            </a:extLst>
          </p:cNvPr>
          <p:cNvSpPr>
            <a:spLocks noGrp="1"/>
          </p:cNvSpPr>
          <p:nvPr>
            <p:ph type="title"/>
          </p:nvPr>
        </p:nvSpPr>
        <p:spPr>
          <a:xfrm>
            <a:off x="2825751" y="5593629"/>
            <a:ext cx="7559675" cy="705572"/>
          </a:xfrm>
        </p:spPr>
        <p:txBody>
          <a:bodyPr/>
          <a:lstStyle/>
          <a:p>
            <a:r>
              <a:rPr lang="pl-PL"/>
              <a:t>Kliknij, aby edytować styl</a:t>
            </a:r>
            <a:endParaRPr lang="pl-PL" dirty="0"/>
          </a:p>
        </p:txBody>
      </p:sp>
      <p:pic>
        <p:nvPicPr>
          <p:cNvPr id="8" name="Obraz 7" descr="znak Funduszy Europejskich">
            <a:extLst>
              <a:ext uri="{FF2B5EF4-FFF2-40B4-BE49-F238E27FC236}">
                <a16:creationId xmlns:a16="http://schemas.microsoft.com/office/drawing/2014/main" id="{BFD80FA4-66E0-3049-A92A-085F431CEB0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2000" y="6371047"/>
            <a:ext cx="1621258" cy="949192"/>
          </a:xfrm>
          <a:prstGeom prst="rect">
            <a:avLst/>
          </a:prstGeom>
        </p:spPr>
      </p:pic>
      <p:pic>
        <p:nvPicPr>
          <p:cNvPr id="9" name="Obraz 8" descr="flaga Unii Europejskie z dopiskiem dofinansowane przez Unię Europejską">
            <a:extLst>
              <a:ext uri="{FF2B5EF4-FFF2-40B4-BE49-F238E27FC236}">
                <a16:creationId xmlns:a16="http://schemas.microsoft.com/office/drawing/2014/main" id="{695F0183-048A-AF46-A850-8C265BFACC2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72001" y="6371047"/>
            <a:ext cx="2633371" cy="949192"/>
          </a:xfrm>
          <a:prstGeom prst="rect">
            <a:avLst/>
          </a:prstGeom>
        </p:spPr>
      </p:pic>
      <p:pic>
        <p:nvPicPr>
          <p:cNvPr id="10" name="Obraz 9" descr="barwy RP">
            <a:extLst>
              <a:ext uri="{FF2B5EF4-FFF2-40B4-BE49-F238E27FC236}">
                <a16:creationId xmlns:a16="http://schemas.microsoft.com/office/drawing/2014/main" id="{875F5C9C-57CB-134D-A405-3BC05A23D85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722743" y="6370379"/>
            <a:ext cx="2239772" cy="950530"/>
          </a:xfrm>
          <a:prstGeom prst="rect">
            <a:avLst/>
          </a:prstGeom>
        </p:spPr>
      </p:pic>
    </p:spTree>
    <p:extLst>
      <p:ext uri="{BB962C8B-B14F-4D97-AF65-F5344CB8AC3E}">
        <p14:creationId xmlns:p14="http://schemas.microsoft.com/office/powerpoint/2010/main" val="4184048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_Slajd tytułowy (krótki tytuł)">
    <p:spTree>
      <p:nvGrpSpPr>
        <p:cNvPr id="1" name=""/>
        <p:cNvGrpSpPr/>
        <p:nvPr/>
      </p:nvGrpSpPr>
      <p:grpSpPr>
        <a:xfrm>
          <a:off x="0" y="0"/>
          <a:ext cx="0" cy="0"/>
          <a:chOff x="0" y="0"/>
          <a:chExt cx="0" cy="0"/>
        </a:xfrm>
      </p:grpSpPr>
      <p:sp>
        <p:nvSpPr>
          <p:cNvPr id="17" name="Symbol zastępczy obrazu 16">
            <a:extLst>
              <a:ext uri="{FF2B5EF4-FFF2-40B4-BE49-F238E27FC236}">
                <a16:creationId xmlns:a16="http://schemas.microsoft.com/office/drawing/2014/main" id="{69383BDA-94B1-6FB6-27E3-0CC3DEDF5AF5}"/>
              </a:ext>
            </a:extLst>
          </p:cNvPr>
          <p:cNvSpPr>
            <a:spLocks noGrp="1"/>
          </p:cNvSpPr>
          <p:nvPr>
            <p:ph type="pic" sz="quarter" idx="11"/>
          </p:nvPr>
        </p:nvSpPr>
        <p:spPr>
          <a:xfrm>
            <a:off x="0" y="0"/>
            <a:ext cx="6784975" cy="5221288"/>
          </a:xfrm>
          <a:custGeom>
            <a:avLst/>
            <a:gdLst>
              <a:gd name="connsiteX0" fmla="*/ 0 w 6784975"/>
              <a:gd name="connsiteY0" fmla="*/ 0 h 5221288"/>
              <a:gd name="connsiteX1" fmla="*/ 6784975 w 6784975"/>
              <a:gd name="connsiteY1" fmla="*/ 0 h 5221288"/>
              <a:gd name="connsiteX2" fmla="*/ 6784975 w 6784975"/>
              <a:gd name="connsiteY2" fmla="*/ 4500563 h 5221288"/>
              <a:gd name="connsiteX3" fmla="*/ 2825750 w 6784975"/>
              <a:gd name="connsiteY3" fmla="*/ 4500563 h 5221288"/>
              <a:gd name="connsiteX4" fmla="*/ 2825750 w 6784975"/>
              <a:gd name="connsiteY4" fmla="*/ 5221288 h 5221288"/>
              <a:gd name="connsiteX5" fmla="*/ 0 w 6784975"/>
              <a:gd name="connsiteY5" fmla="*/ 5221288 h 5221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84975" h="5221288">
                <a:moveTo>
                  <a:pt x="0" y="0"/>
                </a:moveTo>
                <a:lnTo>
                  <a:pt x="6784975" y="0"/>
                </a:lnTo>
                <a:lnTo>
                  <a:pt x="6784975" y="4500563"/>
                </a:lnTo>
                <a:lnTo>
                  <a:pt x="2825750" y="4500563"/>
                </a:lnTo>
                <a:lnTo>
                  <a:pt x="2825750" y="5221288"/>
                </a:lnTo>
                <a:lnTo>
                  <a:pt x="0" y="5221288"/>
                </a:lnTo>
                <a:close/>
              </a:path>
            </a:pathLst>
          </a:custGeom>
          <a:solidFill>
            <a:schemeClr val="bg1">
              <a:lumMod val="95000"/>
            </a:schemeClr>
          </a:solidFill>
        </p:spPr>
        <p:txBody>
          <a:bodyPr wrap="square" anchor="ctr" anchorCtr="0">
            <a:noAutofit/>
          </a:bodyPr>
          <a:lstStyle>
            <a:lvl1pPr marL="0" indent="0" algn="ctr">
              <a:buFont typeface="Arial" panose="020B0604020202020204" pitchFamily="34" charset="0"/>
              <a:buNone/>
              <a:defRPr sz="1000"/>
            </a:lvl1pPr>
          </a:lstStyle>
          <a:p>
            <a:r>
              <a:rPr lang="pl-PL"/>
              <a:t>Kliknij ikonę, aby dodać obraz</a:t>
            </a:r>
            <a:endParaRPr lang="pl-PL" dirty="0"/>
          </a:p>
        </p:txBody>
      </p:sp>
      <p:sp>
        <p:nvSpPr>
          <p:cNvPr id="13" name="Prostokąt 12">
            <a:extLst>
              <a:ext uri="{FF2B5EF4-FFF2-40B4-BE49-F238E27FC236}">
                <a16:creationId xmlns:a16="http://schemas.microsoft.com/office/drawing/2014/main" id="{38965D1A-9BC8-2AB7-6B73-C2BBDA5D66AA}"/>
              </a:ext>
            </a:extLst>
          </p:cNvPr>
          <p:cNvSpPr/>
          <p:nvPr userDrawn="1"/>
        </p:nvSpPr>
        <p:spPr>
          <a:xfrm>
            <a:off x="2825750" y="4500563"/>
            <a:ext cx="6840538" cy="17996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itle 1"/>
          <p:cNvSpPr>
            <a:spLocks noGrp="1"/>
          </p:cNvSpPr>
          <p:nvPr>
            <p:ph type="ctrTitle"/>
          </p:nvPr>
        </p:nvSpPr>
        <p:spPr>
          <a:xfrm>
            <a:off x="3172808" y="5579563"/>
            <a:ext cx="6133117" cy="648546"/>
          </a:xfrm>
        </p:spPr>
        <p:txBody>
          <a:bodyPr anchor="t" anchorCtr="0">
            <a:normAutofit/>
          </a:bodyPr>
          <a:lstStyle>
            <a:lvl1pPr algn="l">
              <a:lnSpc>
                <a:spcPts val="3500"/>
              </a:lnSpc>
              <a:defRPr sz="2800"/>
            </a:lvl1pPr>
          </a:lstStyle>
          <a:p>
            <a:r>
              <a:rPr lang="pl-PL"/>
              <a:t>Kliknij, aby edytować styl</a:t>
            </a:r>
            <a:endParaRPr lang="en-US" dirty="0"/>
          </a:p>
        </p:txBody>
      </p:sp>
      <p:sp>
        <p:nvSpPr>
          <p:cNvPr id="4" name="Date Placeholder 3"/>
          <p:cNvSpPr>
            <a:spLocks noGrp="1"/>
          </p:cNvSpPr>
          <p:nvPr>
            <p:ph type="dt" sz="half" idx="10"/>
          </p:nvPr>
        </p:nvSpPr>
        <p:spPr>
          <a:xfrm>
            <a:off x="7866444" y="539750"/>
            <a:ext cx="1799844" cy="366725"/>
          </a:xfrm>
          <a:prstGeom prst="rect">
            <a:avLst/>
          </a:prstGeom>
        </p:spPr>
        <p:txBody>
          <a:bodyPr lIns="0" tIns="0" rIns="0" bIns="0"/>
          <a:lstStyle>
            <a:lvl1pPr algn="r">
              <a:lnSpc>
                <a:spcPts val="1800"/>
              </a:lnSpc>
              <a:defRPr sz="1400">
                <a:solidFill>
                  <a:schemeClr val="tx2"/>
                </a:solidFill>
                <a:latin typeface="Open Sans" pitchFamily="2" charset="0"/>
                <a:ea typeface="Open Sans" pitchFamily="2" charset="0"/>
                <a:cs typeface="Open Sans" pitchFamily="2" charset="0"/>
              </a:defRPr>
            </a:lvl1pPr>
          </a:lstStyle>
          <a:p>
            <a:fld id="{D857886D-A165-4D54-8DB0-CE6586ECA8EC}" type="datetime1">
              <a:rPr lang="pl-PL" smtClean="0"/>
              <a:t>04.12.2023</a:t>
            </a:fld>
            <a:endParaRPr lang="pl-PL" dirty="0"/>
          </a:p>
        </p:txBody>
      </p:sp>
      <p:pic>
        <p:nvPicPr>
          <p:cNvPr id="18" name="Obraz 17" descr="Obraz zawierający tekst&#10;&#10;Opis wygenerowany automatycznie">
            <a:extLst>
              <a:ext uri="{FF2B5EF4-FFF2-40B4-BE49-F238E27FC236}">
                <a16:creationId xmlns:a16="http://schemas.microsoft.com/office/drawing/2014/main" id="{EB4DB370-BCB9-D1E9-5613-5A9DCA5F311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25750" y="4500563"/>
            <a:ext cx="3959225" cy="720090"/>
          </a:xfrm>
          <a:prstGeom prst="rect">
            <a:avLst/>
          </a:prstGeom>
        </p:spPr>
      </p:pic>
      <p:pic>
        <p:nvPicPr>
          <p:cNvPr id="5" name="Obraz 4" descr="Obraz zawierający tekst">
            <a:extLst>
              <a:ext uri="{FF2B5EF4-FFF2-40B4-BE49-F238E27FC236}">
                <a16:creationId xmlns:a16="http://schemas.microsoft.com/office/drawing/2014/main" id="{9F68F3A2-5109-8803-6E89-2AFED5DC1A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69442" y="6300332"/>
            <a:ext cx="8370242" cy="1259343"/>
          </a:xfrm>
          <a:prstGeom prst="rect">
            <a:avLst/>
          </a:prstGeom>
        </p:spPr>
      </p:pic>
    </p:spTree>
    <p:extLst>
      <p:ext uri="{BB962C8B-B14F-4D97-AF65-F5344CB8AC3E}">
        <p14:creationId xmlns:p14="http://schemas.microsoft.com/office/powerpoint/2010/main" val="163393511"/>
      </p:ext>
    </p:extLst>
  </p:cSld>
  <p:clrMapOvr>
    <a:masterClrMapping/>
  </p:clrMapOvr>
  <p:extLst>
    <p:ext uri="{DCECCB84-F9BA-43D5-87BE-67443E8EF086}">
      <p15:sldGuideLst xmlns:p15="http://schemas.microsoft.com/office/powerpoint/2012/main">
        <p15:guide id="1" pos="192" userDrawn="1">
          <p15:clr>
            <a:srgbClr val="FBAE40"/>
          </p15:clr>
        </p15:guide>
        <p15:guide id="2" orient="horz" pos="113" userDrawn="1">
          <p15:clr>
            <a:srgbClr val="FBAE40"/>
          </p15:clr>
        </p15:guide>
        <p15:guide id="3" orient="horz" pos="2381" userDrawn="1">
          <p15:clr>
            <a:srgbClr val="FBAE40"/>
          </p15:clr>
        </p15:guide>
        <p15:guide id="4" orient="horz" pos="340" userDrawn="1">
          <p15:clr>
            <a:srgbClr val="FBAE40"/>
          </p15:clr>
        </p15:guide>
        <p15:guide id="5" orient="horz" pos="567" userDrawn="1">
          <p15:clr>
            <a:srgbClr val="FBAE40"/>
          </p15:clr>
        </p15:guide>
        <p15:guide id="6" orient="horz" pos="794" userDrawn="1">
          <p15:clr>
            <a:srgbClr val="FBAE40"/>
          </p15:clr>
        </p15:guide>
        <p15:guide id="7" orient="horz" pos="1020" userDrawn="1">
          <p15:clr>
            <a:srgbClr val="FBAE40"/>
          </p15:clr>
        </p15:guide>
        <p15:guide id="8" orient="horz" pos="1247" userDrawn="1">
          <p15:clr>
            <a:srgbClr val="FBAE40"/>
          </p15:clr>
        </p15:guide>
        <p15:guide id="9" orient="horz" pos="1474" userDrawn="1">
          <p15:clr>
            <a:srgbClr val="FBAE40"/>
          </p15:clr>
        </p15:guide>
        <p15:guide id="10" orient="horz" pos="1701" userDrawn="1">
          <p15:clr>
            <a:srgbClr val="FBAE40"/>
          </p15:clr>
        </p15:guide>
        <p15:guide id="11" orient="horz" pos="1927" userDrawn="1">
          <p15:clr>
            <a:srgbClr val="FBAE40"/>
          </p15:clr>
        </p15:guide>
        <p15:guide id="12" orient="horz" pos="2154" userDrawn="1">
          <p15:clr>
            <a:srgbClr val="FBAE40"/>
          </p15:clr>
        </p15:guide>
        <p15:guide id="13" orient="horz" pos="2608" userDrawn="1">
          <p15:clr>
            <a:srgbClr val="FBAE40"/>
          </p15:clr>
        </p15:guide>
        <p15:guide id="14" orient="horz" pos="2835" userDrawn="1">
          <p15:clr>
            <a:srgbClr val="FBAE40"/>
          </p15:clr>
        </p15:guide>
        <p15:guide id="15" orient="horz" pos="3061" userDrawn="1">
          <p15:clr>
            <a:srgbClr val="FBAE40"/>
          </p15:clr>
        </p15:guide>
        <p15:guide id="16" orient="horz" pos="3288" userDrawn="1">
          <p15:clr>
            <a:srgbClr val="FBAE40"/>
          </p15:clr>
        </p15:guide>
        <p15:guide id="17" orient="horz" pos="3515" userDrawn="1">
          <p15:clr>
            <a:srgbClr val="FBAE40"/>
          </p15:clr>
        </p15:guide>
        <p15:guide id="18" orient="horz" pos="3742" userDrawn="1">
          <p15:clr>
            <a:srgbClr val="FBAE40"/>
          </p15:clr>
        </p15:guide>
        <p15:guide id="19" orient="horz" pos="3968" userDrawn="1">
          <p15:clr>
            <a:srgbClr val="FBAE40"/>
          </p15:clr>
        </p15:guide>
        <p15:guide id="20" orient="horz" pos="4195" userDrawn="1">
          <p15:clr>
            <a:srgbClr val="FBAE40"/>
          </p15:clr>
        </p15:guide>
        <p15:guide id="21" orient="horz" pos="4422" userDrawn="1">
          <p15:clr>
            <a:srgbClr val="FBAE40"/>
          </p15:clr>
        </p15:guide>
        <p15:guide id="22" orient="horz" pos="4649" userDrawn="1">
          <p15:clr>
            <a:srgbClr val="FBAE40"/>
          </p15:clr>
        </p15:guide>
        <p15:guide id="23" pos="419" userDrawn="1">
          <p15:clr>
            <a:srgbClr val="FBAE40"/>
          </p15:clr>
        </p15:guide>
        <p15:guide id="24" pos="646" userDrawn="1">
          <p15:clr>
            <a:srgbClr val="FBAE40"/>
          </p15:clr>
        </p15:guide>
        <p15:guide id="25" pos="873" userDrawn="1">
          <p15:clr>
            <a:srgbClr val="FBAE40"/>
          </p15:clr>
        </p15:guide>
        <p15:guide id="26" pos="1100" userDrawn="1">
          <p15:clr>
            <a:srgbClr val="FBAE40"/>
          </p15:clr>
        </p15:guide>
        <p15:guide id="27" pos="1327" userDrawn="1">
          <p15:clr>
            <a:srgbClr val="FBAE40"/>
          </p15:clr>
        </p15:guide>
        <p15:guide id="28" pos="1553" userDrawn="1">
          <p15:clr>
            <a:srgbClr val="FBAE40"/>
          </p15:clr>
        </p15:guide>
        <p15:guide id="29" pos="1780" userDrawn="1">
          <p15:clr>
            <a:srgbClr val="FBAE40"/>
          </p15:clr>
        </p15:guide>
        <p15:guide id="30" pos="2007" userDrawn="1">
          <p15:clr>
            <a:srgbClr val="FBAE40"/>
          </p15:clr>
        </p15:guide>
        <p15:guide id="31" pos="2234" userDrawn="1">
          <p15:clr>
            <a:srgbClr val="FBAE40"/>
          </p15:clr>
        </p15:guide>
        <p15:guide id="32" pos="2460" userDrawn="1">
          <p15:clr>
            <a:srgbClr val="FBAE40"/>
          </p15:clr>
        </p15:guide>
        <p15:guide id="33" pos="2687" userDrawn="1">
          <p15:clr>
            <a:srgbClr val="FBAE40"/>
          </p15:clr>
        </p15:guide>
        <p15:guide id="34" pos="2914" userDrawn="1">
          <p15:clr>
            <a:srgbClr val="FBAE40"/>
          </p15:clr>
        </p15:guide>
        <p15:guide id="35" pos="3141" userDrawn="1">
          <p15:clr>
            <a:srgbClr val="FBAE40"/>
          </p15:clr>
        </p15:guide>
        <p15:guide id="36" pos="3368" userDrawn="1">
          <p15:clr>
            <a:srgbClr val="FBAE40"/>
          </p15:clr>
        </p15:guide>
        <p15:guide id="37" pos="3594" userDrawn="1">
          <p15:clr>
            <a:srgbClr val="FBAE40"/>
          </p15:clr>
        </p15:guide>
        <p15:guide id="38" pos="3821" userDrawn="1">
          <p15:clr>
            <a:srgbClr val="FBAE40"/>
          </p15:clr>
        </p15:guide>
        <p15:guide id="39" pos="4048" userDrawn="1">
          <p15:clr>
            <a:srgbClr val="FBAE40"/>
          </p15:clr>
        </p15:guide>
        <p15:guide id="40" pos="4275" userDrawn="1">
          <p15:clr>
            <a:srgbClr val="FBAE40"/>
          </p15:clr>
        </p15:guide>
        <p15:guide id="41" pos="4501" userDrawn="1">
          <p15:clr>
            <a:srgbClr val="FBAE40"/>
          </p15:clr>
        </p15:guide>
        <p15:guide id="42" pos="4728" userDrawn="1">
          <p15:clr>
            <a:srgbClr val="FBAE40"/>
          </p15:clr>
        </p15:guide>
        <p15:guide id="43" pos="4955" userDrawn="1">
          <p15:clr>
            <a:srgbClr val="FBAE40"/>
          </p15:clr>
        </p15:guide>
        <p15:guide id="44" pos="5182" userDrawn="1">
          <p15:clr>
            <a:srgbClr val="FBAE40"/>
          </p15:clr>
        </p15:guide>
        <p15:guide id="45" pos="5408" userDrawn="1">
          <p15:clr>
            <a:srgbClr val="FBAE40"/>
          </p15:clr>
        </p15:guide>
        <p15:guide id="46" pos="5635" userDrawn="1">
          <p15:clr>
            <a:srgbClr val="FBAE40"/>
          </p15:clr>
        </p15:guide>
        <p15:guide id="47" pos="5862" userDrawn="1">
          <p15:clr>
            <a:srgbClr val="FBAE40"/>
          </p15:clr>
        </p15:guide>
        <p15:guide id="48" pos="6089" userDrawn="1">
          <p15:clr>
            <a:srgbClr val="FBAE40"/>
          </p15:clr>
        </p15:guide>
        <p15:guide id="49" pos="6316" userDrawn="1">
          <p15:clr>
            <a:srgbClr val="FBAE40"/>
          </p15:clr>
        </p15:guide>
        <p15:guide id="50" pos="6542"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Slajd tytuł sekcji">
    <p:spTree>
      <p:nvGrpSpPr>
        <p:cNvPr id="1" name=""/>
        <p:cNvGrpSpPr/>
        <p:nvPr/>
      </p:nvGrpSpPr>
      <p:grpSpPr>
        <a:xfrm>
          <a:off x="0" y="0"/>
          <a:ext cx="0" cy="0"/>
          <a:chOff x="0" y="0"/>
          <a:chExt cx="0" cy="0"/>
        </a:xfrm>
      </p:grpSpPr>
      <p:sp>
        <p:nvSpPr>
          <p:cNvPr id="10" name="Prostokąt 9">
            <a:extLst>
              <a:ext uri="{FF2B5EF4-FFF2-40B4-BE49-F238E27FC236}">
                <a16:creationId xmlns:a16="http://schemas.microsoft.com/office/drawing/2014/main" id="{0D1F565A-4734-6B49-4F72-233C397DE031}"/>
              </a:ext>
            </a:extLst>
          </p:cNvPr>
          <p:cNvSpPr/>
          <p:nvPr userDrawn="1"/>
        </p:nvSpPr>
        <p:spPr>
          <a:xfrm>
            <a:off x="2825749" y="4500563"/>
            <a:ext cx="7196139" cy="21595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Symbol zastępczy obrazu 8">
            <a:extLst>
              <a:ext uri="{FF2B5EF4-FFF2-40B4-BE49-F238E27FC236}">
                <a16:creationId xmlns:a16="http://schemas.microsoft.com/office/drawing/2014/main" id="{12E8330A-FFD8-2BBA-E745-7200C0738BE5}"/>
              </a:ext>
            </a:extLst>
          </p:cNvPr>
          <p:cNvSpPr>
            <a:spLocks noGrp="1"/>
          </p:cNvSpPr>
          <p:nvPr>
            <p:ph type="pic" sz="quarter" idx="10"/>
          </p:nvPr>
        </p:nvSpPr>
        <p:spPr>
          <a:xfrm>
            <a:off x="669925" y="0"/>
            <a:ext cx="6835775" cy="4859338"/>
          </a:xfrm>
          <a:custGeom>
            <a:avLst/>
            <a:gdLst>
              <a:gd name="connsiteX0" fmla="*/ 0 w 6835775"/>
              <a:gd name="connsiteY0" fmla="*/ 0 h 4859338"/>
              <a:gd name="connsiteX1" fmla="*/ 6835775 w 6835775"/>
              <a:gd name="connsiteY1" fmla="*/ 0 h 4859338"/>
              <a:gd name="connsiteX2" fmla="*/ 6835775 w 6835775"/>
              <a:gd name="connsiteY2" fmla="*/ 4500563 h 4859338"/>
              <a:gd name="connsiteX3" fmla="*/ 2155824 w 6835775"/>
              <a:gd name="connsiteY3" fmla="*/ 4500563 h 4859338"/>
              <a:gd name="connsiteX4" fmla="*/ 2155824 w 6835775"/>
              <a:gd name="connsiteY4" fmla="*/ 4859338 h 4859338"/>
              <a:gd name="connsiteX5" fmla="*/ 0 w 6835775"/>
              <a:gd name="connsiteY5" fmla="*/ 4859338 h 4859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35775" h="4859338">
                <a:moveTo>
                  <a:pt x="0" y="0"/>
                </a:moveTo>
                <a:lnTo>
                  <a:pt x="6835775" y="0"/>
                </a:lnTo>
                <a:lnTo>
                  <a:pt x="6835775" y="4500563"/>
                </a:lnTo>
                <a:lnTo>
                  <a:pt x="2155824" y="4500563"/>
                </a:lnTo>
                <a:lnTo>
                  <a:pt x="2155824" y="4859338"/>
                </a:lnTo>
                <a:lnTo>
                  <a:pt x="0" y="4859338"/>
                </a:lnTo>
                <a:close/>
              </a:path>
            </a:pathLst>
          </a:custGeom>
          <a:solidFill>
            <a:schemeClr val="bg1">
              <a:lumMod val="95000"/>
            </a:schemeClr>
          </a:solidFill>
        </p:spPr>
        <p:txBody>
          <a:bodyPr wrap="square" anchor="ctr" anchorCtr="0">
            <a:noAutofit/>
          </a:bodyPr>
          <a:lstStyle>
            <a:lvl1pPr marL="0" indent="0" algn="ctr">
              <a:buFont typeface="Arial" panose="020B0604020202020204" pitchFamily="34" charset="0"/>
              <a:buNone/>
              <a:defRPr sz="1000"/>
            </a:lvl1pPr>
          </a:lstStyle>
          <a:p>
            <a:r>
              <a:rPr lang="pl-PL"/>
              <a:t>Kliknij ikonę, aby dodać obraz</a:t>
            </a:r>
            <a:endParaRPr lang="pl-PL" dirty="0"/>
          </a:p>
        </p:txBody>
      </p:sp>
      <p:sp>
        <p:nvSpPr>
          <p:cNvPr id="5" name="Prostokąt 4">
            <a:extLst>
              <a:ext uri="{FF2B5EF4-FFF2-40B4-BE49-F238E27FC236}">
                <a16:creationId xmlns:a16="http://schemas.microsoft.com/office/drawing/2014/main" id="{7BF7E1EF-0AB1-F3B1-F5CD-6A2AA3056193}"/>
              </a:ext>
            </a:extLst>
          </p:cNvPr>
          <p:cNvSpPr/>
          <p:nvPr userDrawn="1"/>
        </p:nvSpPr>
        <p:spPr>
          <a:xfrm>
            <a:off x="3905250" y="4500562"/>
            <a:ext cx="3600449" cy="359395"/>
          </a:xfrm>
          <a:prstGeom prst="rect">
            <a:avLst/>
          </a:prstGeom>
          <a:solidFill>
            <a:srgbClr val="0052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Prostokąt 5">
            <a:extLst>
              <a:ext uri="{FF2B5EF4-FFF2-40B4-BE49-F238E27FC236}">
                <a16:creationId xmlns:a16="http://schemas.microsoft.com/office/drawing/2014/main" id="{03E2C530-5988-0861-50D8-1C7FE1662A60}"/>
              </a:ext>
            </a:extLst>
          </p:cNvPr>
          <p:cNvSpPr/>
          <p:nvPr userDrawn="1"/>
        </p:nvSpPr>
        <p:spPr>
          <a:xfrm>
            <a:off x="2825751" y="4500561"/>
            <a:ext cx="1079500" cy="3587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itle 1"/>
          <p:cNvSpPr>
            <a:spLocks noGrp="1"/>
          </p:cNvSpPr>
          <p:nvPr>
            <p:ph type="ctrTitle"/>
          </p:nvPr>
        </p:nvSpPr>
        <p:spPr>
          <a:xfrm>
            <a:off x="3186113" y="5195719"/>
            <a:ext cx="6480176" cy="1320421"/>
          </a:xfrm>
        </p:spPr>
        <p:txBody>
          <a:bodyPr anchor="t" anchorCtr="0">
            <a:normAutofit/>
          </a:bodyPr>
          <a:lstStyle>
            <a:lvl1pPr algn="l">
              <a:lnSpc>
                <a:spcPts val="3500"/>
              </a:lnSpc>
              <a:defRPr sz="2800"/>
            </a:lvl1pPr>
          </a:lstStyle>
          <a:p>
            <a:r>
              <a:rPr lang="pl-PL"/>
              <a:t>Kliknij, aby edytować styl</a:t>
            </a:r>
            <a:endParaRPr lang="en-US" dirty="0"/>
          </a:p>
        </p:txBody>
      </p:sp>
    </p:spTree>
    <p:extLst>
      <p:ext uri="{BB962C8B-B14F-4D97-AF65-F5344CB8AC3E}">
        <p14:creationId xmlns:p14="http://schemas.microsoft.com/office/powerpoint/2010/main" val="1007901643"/>
      </p:ext>
    </p:extLst>
  </p:cSld>
  <p:clrMapOvr>
    <a:masterClrMapping/>
  </p:clrMapOvr>
  <p:extLst>
    <p:ext uri="{DCECCB84-F9BA-43D5-87BE-67443E8EF086}">
      <p15:sldGuideLst xmlns:p15="http://schemas.microsoft.com/office/powerpoint/2012/main">
        <p15:guide id="1" pos="193" userDrawn="1">
          <p15:clr>
            <a:srgbClr val="FBAE40"/>
          </p15:clr>
        </p15:guide>
        <p15:guide id="2" orient="horz" pos="113" userDrawn="1">
          <p15:clr>
            <a:srgbClr val="FBAE40"/>
          </p15:clr>
        </p15:guide>
        <p15:guide id="3" orient="horz" pos="2381" userDrawn="1">
          <p15:clr>
            <a:srgbClr val="FBAE40"/>
          </p15:clr>
        </p15:guide>
        <p15:guide id="4" orient="horz" pos="340" userDrawn="1">
          <p15:clr>
            <a:srgbClr val="FBAE40"/>
          </p15:clr>
        </p15:guide>
        <p15:guide id="5" orient="horz" pos="567" userDrawn="1">
          <p15:clr>
            <a:srgbClr val="FBAE40"/>
          </p15:clr>
        </p15:guide>
        <p15:guide id="6" orient="horz" pos="794" userDrawn="1">
          <p15:clr>
            <a:srgbClr val="FBAE40"/>
          </p15:clr>
        </p15:guide>
        <p15:guide id="7" orient="horz" pos="1020" userDrawn="1">
          <p15:clr>
            <a:srgbClr val="FBAE40"/>
          </p15:clr>
        </p15:guide>
        <p15:guide id="8" orient="horz" pos="1247" userDrawn="1">
          <p15:clr>
            <a:srgbClr val="FBAE40"/>
          </p15:clr>
        </p15:guide>
        <p15:guide id="9" orient="horz" pos="1474" userDrawn="1">
          <p15:clr>
            <a:srgbClr val="FBAE40"/>
          </p15:clr>
        </p15:guide>
        <p15:guide id="10" orient="horz" pos="1701" userDrawn="1">
          <p15:clr>
            <a:srgbClr val="FBAE40"/>
          </p15:clr>
        </p15:guide>
        <p15:guide id="11" orient="horz" pos="1927" userDrawn="1">
          <p15:clr>
            <a:srgbClr val="FBAE40"/>
          </p15:clr>
        </p15:guide>
        <p15:guide id="12" orient="horz" pos="2154" userDrawn="1">
          <p15:clr>
            <a:srgbClr val="FBAE40"/>
          </p15:clr>
        </p15:guide>
        <p15:guide id="13" orient="horz" pos="2608" userDrawn="1">
          <p15:clr>
            <a:srgbClr val="FBAE40"/>
          </p15:clr>
        </p15:guide>
        <p15:guide id="14" orient="horz" pos="2835" userDrawn="1">
          <p15:clr>
            <a:srgbClr val="FBAE40"/>
          </p15:clr>
        </p15:guide>
        <p15:guide id="15" orient="horz" pos="3061" userDrawn="1">
          <p15:clr>
            <a:srgbClr val="FBAE40"/>
          </p15:clr>
        </p15:guide>
        <p15:guide id="16" orient="horz" pos="3288" userDrawn="1">
          <p15:clr>
            <a:srgbClr val="FBAE40"/>
          </p15:clr>
        </p15:guide>
        <p15:guide id="17" orient="horz" pos="3515" userDrawn="1">
          <p15:clr>
            <a:srgbClr val="FBAE40"/>
          </p15:clr>
        </p15:guide>
        <p15:guide id="18" orient="horz" pos="3742" userDrawn="1">
          <p15:clr>
            <a:srgbClr val="FBAE40"/>
          </p15:clr>
        </p15:guide>
        <p15:guide id="19" orient="horz" pos="3968" userDrawn="1">
          <p15:clr>
            <a:srgbClr val="FBAE40"/>
          </p15:clr>
        </p15:guide>
        <p15:guide id="20" orient="horz" pos="4195" userDrawn="1">
          <p15:clr>
            <a:srgbClr val="FBAE40"/>
          </p15:clr>
        </p15:guide>
        <p15:guide id="21" orient="horz" pos="4422" userDrawn="1">
          <p15:clr>
            <a:srgbClr val="FBAE40"/>
          </p15:clr>
        </p15:guide>
        <p15:guide id="22" orient="horz" pos="4649" userDrawn="1">
          <p15:clr>
            <a:srgbClr val="FBAE40"/>
          </p15:clr>
        </p15:guide>
        <p15:guide id="23" pos="419" userDrawn="1">
          <p15:clr>
            <a:srgbClr val="FBAE40"/>
          </p15:clr>
        </p15:guide>
        <p15:guide id="24" pos="646" userDrawn="1">
          <p15:clr>
            <a:srgbClr val="FBAE40"/>
          </p15:clr>
        </p15:guide>
        <p15:guide id="25" pos="873" userDrawn="1">
          <p15:clr>
            <a:srgbClr val="FBAE40"/>
          </p15:clr>
        </p15:guide>
        <p15:guide id="26" pos="1100" userDrawn="1">
          <p15:clr>
            <a:srgbClr val="FBAE40"/>
          </p15:clr>
        </p15:guide>
        <p15:guide id="27" pos="1327" userDrawn="1">
          <p15:clr>
            <a:srgbClr val="FBAE40"/>
          </p15:clr>
        </p15:guide>
        <p15:guide id="28" pos="1553" userDrawn="1">
          <p15:clr>
            <a:srgbClr val="FBAE40"/>
          </p15:clr>
        </p15:guide>
        <p15:guide id="29" pos="1780" userDrawn="1">
          <p15:clr>
            <a:srgbClr val="FBAE40"/>
          </p15:clr>
        </p15:guide>
        <p15:guide id="30" pos="2007" userDrawn="1">
          <p15:clr>
            <a:srgbClr val="FBAE40"/>
          </p15:clr>
        </p15:guide>
        <p15:guide id="31" pos="2234" userDrawn="1">
          <p15:clr>
            <a:srgbClr val="FBAE40"/>
          </p15:clr>
        </p15:guide>
        <p15:guide id="32" pos="2460" userDrawn="1">
          <p15:clr>
            <a:srgbClr val="FBAE40"/>
          </p15:clr>
        </p15:guide>
        <p15:guide id="33" pos="2687" userDrawn="1">
          <p15:clr>
            <a:srgbClr val="FBAE40"/>
          </p15:clr>
        </p15:guide>
        <p15:guide id="34" pos="2914" userDrawn="1">
          <p15:clr>
            <a:srgbClr val="FBAE40"/>
          </p15:clr>
        </p15:guide>
        <p15:guide id="35" pos="3141" userDrawn="1">
          <p15:clr>
            <a:srgbClr val="FBAE40"/>
          </p15:clr>
        </p15:guide>
        <p15:guide id="36" pos="3368" userDrawn="1">
          <p15:clr>
            <a:srgbClr val="FBAE40"/>
          </p15:clr>
        </p15:guide>
        <p15:guide id="37" pos="3594" userDrawn="1">
          <p15:clr>
            <a:srgbClr val="FBAE40"/>
          </p15:clr>
        </p15:guide>
        <p15:guide id="38" pos="3821" userDrawn="1">
          <p15:clr>
            <a:srgbClr val="FBAE40"/>
          </p15:clr>
        </p15:guide>
        <p15:guide id="39" pos="4048" userDrawn="1">
          <p15:clr>
            <a:srgbClr val="FBAE40"/>
          </p15:clr>
        </p15:guide>
        <p15:guide id="40" pos="4275" userDrawn="1">
          <p15:clr>
            <a:srgbClr val="FBAE40"/>
          </p15:clr>
        </p15:guide>
        <p15:guide id="41" pos="4501" userDrawn="1">
          <p15:clr>
            <a:srgbClr val="FBAE40"/>
          </p15:clr>
        </p15:guide>
        <p15:guide id="42" pos="4728" userDrawn="1">
          <p15:clr>
            <a:srgbClr val="FBAE40"/>
          </p15:clr>
        </p15:guide>
        <p15:guide id="43" pos="4955" userDrawn="1">
          <p15:clr>
            <a:srgbClr val="FBAE40"/>
          </p15:clr>
        </p15:guide>
        <p15:guide id="44" pos="5182" userDrawn="1">
          <p15:clr>
            <a:srgbClr val="FBAE40"/>
          </p15:clr>
        </p15:guide>
        <p15:guide id="45" pos="5408" userDrawn="1">
          <p15:clr>
            <a:srgbClr val="FBAE40"/>
          </p15:clr>
        </p15:guide>
        <p15:guide id="46" pos="5635" userDrawn="1">
          <p15:clr>
            <a:srgbClr val="FBAE40"/>
          </p15:clr>
        </p15:guide>
        <p15:guide id="47" pos="5862" userDrawn="1">
          <p15:clr>
            <a:srgbClr val="FBAE40"/>
          </p15:clr>
        </p15:guide>
        <p15:guide id="48" pos="6089" userDrawn="1">
          <p15:clr>
            <a:srgbClr val="FBAE40"/>
          </p15:clr>
        </p15:guide>
        <p15:guide id="49" pos="6316" userDrawn="1">
          <p15:clr>
            <a:srgbClr val="FBAE40"/>
          </p15:clr>
        </p15:guide>
        <p15:guide id="50" pos="6542"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Slajd - tytuł + zdjęcie + zawartość z paskiem">
    <p:spTree>
      <p:nvGrpSpPr>
        <p:cNvPr id="1" name=""/>
        <p:cNvGrpSpPr/>
        <p:nvPr/>
      </p:nvGrpSpPr>
      <p:grpSpPr>
        <a:xfrm>
          <a:off x="0" y="0"/>
          <a:ext cx="0" cy="0"/>
          <a:chOff x="0" y="0"/>
          <a:chExt cx="0" cy="0"/>
        </a:xfrm>
      </p:grpSpPr>
      <p:sp>
        <p:nvSpPr>
          <p:cNvPr id="2" name="Title 1"/>
          <p:cNvSpPr>
            <a:spLocks noGrp="1"/>
          </p:cNvSpPr>
          <p:nvPr>
            <p:ph type="title"/>
          </p:nvPr>
        </p:nvSpPr>
        <p:spPr>
          <a:xfrm>
            <a:off x="5345906" y="899836"/>
            <a:ext cx="4320000" cy="1080001"/>
          </a:xfrm>
        </p:spPr>
        <p:txBody>
          <a:bodyPr/>
          <a:lstStyle/>
          <a:p>
            <a:r>
              <a:rPr lang="pl-PL"/>
              <a:t>Kliknij, aby edytować styl</a:t>
            </a:r>
            <a:endParaRPr lang="en-US" dirty="0"/>
          </a:p>
        </p:txBody>
      </p:sp>
      <p:sp>
        <p:nvSpPr>
          <p:cNvPr id="3" name="Content Placeholder 2"/>
          <p:cNvSpPr>
            <a:spLocks noGrp="1"/>
          </p:cNvSpPr>
          <p:nvPr>
            <p:ph sz="half" idx="1"/>
          </p:nvPr>
        </p:nvSpPr>
        <p:spPr>
          <a:xfrm>
            <a:off x="5345906" y="1979837"/>
            <a:ext cx="4320382" cy="4680002"/>
          </a:xfrm>
        </p:spPr>
        <p:txBody>
          <a:bodyPr/>
          <a:lstStyle/>
          <a:p>
            <a:pPr lvl="0"/>
            <a:r>
              <a:rPr lang="pl-PL"/>
              <a:t>Kliknij, aby edytować style wzorca tekstu</a:t>
            </a:r>
          </a:p>
          <a:p>
            <a:pPr lvl="1"/>
            <a:r>
              <a:rPr lang="pl-PL"/>
              <a:t>Drugi poziom</a:t>
            </a:r>
          </a:p>
          <a:p>
            <a:pPr lvl="2"/>
            <a:r>
              <a:rPr lang="pl-PL"/>
              <a:t>Trzeci poziom</a:t>
            </a:r>
          </a:p>
        </p:txBody>
      </p:sp>
      <p:sp>
        <p:nvSpPr>
          <p:cNvPr id="5" name="Symbol zastępczy numeru slajdu 4">
            <a:extLst>
              <a:ext uri="{FF2B5EF4-FFF2-40B4-BE49-F238E27FC236}">
                <a16:creationId xmlns:a16="http://schemas.microsoft.com/office/drawing/2014/main" id="{141AAA0E-45E9-08FB-9373-71A084B88847}"/>
              </a:ext>
            </a:extLst>
          </p:cNvPr>
          <p:cNvSpPr>
            <a:spLocks noGrp="1"/>
          </p:cNvSpPr>
          <p:nvPr>
            <p:ph type="sldNum" sz="quarter" idx="10"/>
          </p:nvPr>
        </p:nvSpPr>
        <p:spPr/>
        <p:txBody>
          <a:bodyPr/>
          <a:lstStyle/>
          <a:p>
            <a:fld id="{EB4015AA-59F6-416B-87A6-8E3D940284E2}" type="slidenum">
              <a:rPr lang="pl-PL" smtClean="0"/>
              <a:pPr/>
              <a:t>‹#›</a:t>
            </a:fld>
            <a:endParaRPr lang="pl-PL" dirty="0"/>
          </a:p>
        </p:txBody>
      </p:sp>
      <p:sp>
        <p:nvSpPr>
          <p:cNvPr id="7" name="Symbol zastępczy obrazu 6">
            <a:extLst>
              <a:ext uri="{FF2B5EF4-FFF2-40B4-BE49-F238E27FC236}">
                <a16:creationId xmlns:a16="http://schemas.microsoft.com/office/drawing/2014/main" id="{E681B9F9-7BA5-2D43-A1BD-8AF5D0250636}"/>
              </a:ext>
            </a:extLst>
          </p:cNvPr>
          <p:cNvSpPr>
            <a:spLocks noGrp="1"/>
          </p:cNvSpPr>
          <p:nvPr>
            <p:ph type="pic" sz="quarter" idx="11"/>
          </p:nvPr>
        </p:nvSpPr>
        <p:spPr>
          <a:xfrm>
            <a:off x="0" y="900113"/>
            <a:ext cx="4986338" cy="5759726"/>
          </a:xfrm>
          <a:solidFill>
            <a:schemeClr val="bg1">
              <a:lumMod val="95000"/>
            </a:schemeClr>
          </a:solidFill>
        </p:spPr>
        <p:txBody>
          <a:bodyPr anchor="ctr" anchorCtr="0"/>
          <a:lstStyle>
            <a:lvl1pPr algn="ctr">
              <a:buFont typeface="Arial" panose="020B0604020202020204" pitchFamily="34" charset="0"/>
              <a:buNone/>
              <a:defRPr sz="1000"/>
            </a:lvl1pPr>
          </a:lstStyle>
          <a:p>
            <a:r>
              <a:rPr lang="pl-PL"/>
              <a:t>Kliknij ikonę, aby dodać obraz</a:t>
            </a:r>
            <a:endParaRPr lang="pl-PL" dirty="0"/>
          </a:p>
        </p:txBody>
      </p:sp>
    </p:spTree>
    <p:extLst>
      <p:ext uri="{BB962C8B-B14F-4D97-AF65-F5344CB8AC3E}">
        <p14:creationId xmlns:p14="http://schemas.microsoft.com/office/powerpoint/2010/main" val="14539877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Slajd końcowy">
    <p:spTree>
      <p:nvGrpSpPr>
        <p:cNvPr id="1" name=""/>
        <p:cNvGrpSpPr/>
        <p:nvPr/>
      </p:nvGrpSpPr>
      <p:grpSpPr>
        <a:xfrm>
          <a:off x="0" y="0"/>
          <a:ext cx="0" cy="0"/>
          <a:chOff x="0" y="0"/>
          <a:chExt cx="0" cy="0"/>
        </a:xfrm>
      </p:grpSpPr>
      <p:sp>
        <p:nvSpPr>
          <p:cNvPr id="12" name="Prostokąt 11">
            <a:extLst>
              <a:ext uri="{FF2B5EF4-FFF2-40B4-BE49-F238E27FC236}">
                <a16:creationId xmlns:a16="http://schemas.microsoft.com/office/drawing/2014/main" id="{F8E39A3A-22D6-B8ED-2F58-16F69704FFAA}"/>
              </a:ext>
            </a:extLst>
          </p:cNvPr>
          <p:cNvSpPr/>
          <p:nvPr userDrawn="1"/>
        </p:nvSpPr>
        <p:spPr>
          <a:xfrm>
            <a:off x="2465388" y="4500563"/>
            <a:ext cx="8226426" cy="17996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Symbol zastępczy obrazu 10">
            <a:extLst>
              <a:ext uri="{FF2B5EF4-FFF2-40B4-BE49-F238E27FC236}">
                <a16:creationId xmlns:a16="http://schemas.microsoft.com/office/drawing/2014/main" id="{A760FD32-D539-3290-0E5F-1B5EF08EB2F0}"/>
              </a:ext>
            </a:extLst>
          </p:cNvPr>
          <p:cNvSpPr>
            <a:spLocks noGrp="1"/>
          </p:cNvSpPr>
          <p:nvPr>
            <p:ph type="pic" sz="quarter" idx="10"/>
          </p:nvPr>
        </p:nvSpPr>
        <p:spPr>
          <a:xfrm>
            <a:off x="1025525" y="0"/>
            <a:ext cx="8640763" cy="5221288"/>
          </a:xfrm>
          <a:custGeom>
            <a:avLst/>
            <a:gdLst>
              <a:gd name="connsiteX0" fmla="*/ 0 w 8640763"/>
              <a:gd name="connsiteY0" fmla="*/ 0 h 5221288"/>
              <a:gd name="connsiteX1" fmla="*/ 8640763 w 8640763"/>
              <a:gd name="connsiteY1" fmla="*/ 0 h 5221288"/>
              <a:gd name="connsiteX2" fmla="*/ 8640763 w 8640763"/>
              <a:gd name="connsiteY2" fmla="*/ 4500563 h 5221288"/>
              <a:gd name="connsiteX3" fmla="*/ 1439863 w 8640763"/>
              <a:gd name="connsiteY3" fmla="*/ 4500563 h 5221288"/>
              <a:gd name="connsiteX4" fmla="*/ 1439863 w 8640763"/>
              <a:gd name="connsiteY4" fmla="*/ 5221288 h 5221288"/>
              <a:gd name="connsiteX5" fmla="*/ 0 w 8640763"/>
              <a:gd name="connsiteY5" fmla="*/ 5221288 h 5221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40763" h="5221288">
                <a:moveTo>
                  <a:pt x="0" y="0"/>
                </a:moveTo>
                <a:lnTo>
                  <a:pt x="8640763" y="0"/>
                </a:lnTo>
                <a:lnTo>
                  <a:pt x="8640763" y="4500563"/>
                </a:lnTo>
                <a:lnTo>
                  <a:pt x="1439863" y="4500563"/>
                </a:lnTo>
                <a:lnTo>
                  <a:pt x="1439863" y="5221288"/>
                </a:lnTo>
                <a:lnTo>
                  <a:pt x="0" y="5221288"/>
                </a:lnTo>
                <a:close/>
              </a:path>
            </a:pathLst>
          </a:custGeom>
          <a:solidFill>
            <a:schemeClr val="bg1">
              <a:lumMod val="95000"/>
            </a:schemeClr>
          </a:solidFill>
        </p:spPr>
        <p:txBody>
          <a:bodyPr wrap="square" anchor="ctr" anchorCtr="0">
            <a:noAutofit/>
          </a:bodyPr>
          <a:lstStyle>
            <a:lvl1pPr marL="0" indent="0" algn="ctr">
              <a:buFont typeface="Arial" panose="020B0604020202020204" pitchFamily="34" charset="0"/>
              <a:buNone/>
              <a:defRPr sz="1000"/>
            </a:lvl1pPr>
          </a:lstStyle>
          <a:p>
            <a:r>
              <a:rPr lang="pl-PL"/>
              <a:t>Kliknij ikonę, aby dodać obraz</a:t>
            </a:r>
            <a:endParaRPr lang="pl-PL" dirty="0"/>
          </a:p>
        </p:txBody>
      </p:sp>
      <p:pic>
        <p:nvPicPr>
          <p:cNvPr id="7" name="Obraz 6" descr="Obraz zawierający tekst&#10;&#10;Opis wygenerowany automatycznie">
            <a:extLst>
              <a:ext uri="{FF2B5EF4-FFF2-40B4-BE49-F238E27FC236}">
                <a16:creationId xmlns:a16="http://schemas.microsoft.com/office/drawing/2014/main" id="{3B4B8A84-3D08-244B-BF5B-6E361D1A74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66975" y="4500563"/>
            <a:ext cx="3959225" cy="720090"/>
          </a:xfrm>
          <a:prstGeom prst="rect">
            <a:avLst/>
          </a:prstGeom>
        </p:spPr>
      </p:pic>
      <p:sp>
        <p:nvSpPr>
          <p:cNvPr id="2" name="Tytuł 1">
            <a:extLst>
              <a:ext uri="{FF2B5EF4-FFF2-40B4-BE49-F238E27FC236}">
                <a16:creationId xmlns:a16="http://schemas.microsoft.com/office/drawing/2014/main" id="{C3C397EF-E780-3941-A190-8FF660EE9016}"/>
              </a:ext>
            </a:extLst>
          </p:cNvPr>
          <p:cNvSpPr>
            <a:spLocks noGrp="1"/>
          </p:cNvSpPr>
          <p:nvPr>
            <p:ph type="title"/>
          </p:nvPr>
        </p:nvSpPr>
        <p:spPr>
          <a:xfrm>
            <a:off x="2825750" y="5593629"/>
            <a:ext cx="7559675" cy="705572"/>
          </a:xfrm>
        </p:spPr>
        <p:txBody>
          <a:bodyPr/>
          <a:lstStyle/>
          <a:p>
            <a:r>
              <a:rPr lang="pl-PL"/>
              <a:t>Kliknij, aby edytować styl</a:t>
            </a:r>
            <a:endParaRPr lang="pl-PL" dirty="0"/>
          </a:p>
        </p:txBody>
      </p:sp>
      <p:pic>
        <p:nvPicPr>
          <p:cNvPr id="8" name="Obraz 7" descr="znak Funduszy Europejskich">
            <a:extLst>
              <a:ext uri="{FF2B5EF4-FFF2-40B4-BE49-F238E27FC236}">
                <a16:creationId xmlns:a16="http://schemas.microsoft.com/office/drawing/2014/main" id="{BFD80FA4-66E0-3049-A92A-085F431CEB0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2000" y="6371047"/>
            <a:ext cx="1621258" cy="949192"/>
          </a:xfrm>
          <a:prstGeom prst="rect">
            <a:avLst/>
          </a:prstGeom>
        </p:spPr>
      </p:pic>
      <p:pic>
        <p:nvPicPr>
          <p:cNvPr id="9" name="Obraz 8" descr="flaga Unii Europejskie z dopiskiem dofinansowane przez Unię Europejską">
            <a:extLst>
              <a:ext uri="{FF2B5EF4-FFF2-40B4-BE49-F238E27FC236}">
                <a16:creationId xmlns:a16="http://schemas.microsoft.com/office/drawing/2014/main" id="{695F0183-048A-AF46-A850-8C265BFACC2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72000" y="6371047"/>
            <a:ext cx="2633371" cy="949192"/>
          </a:xfrm>
          <a:prstGeom prst="rect">
            <a:avLst/>
          </a:prstGeom>
        </p:spPr>
      </p:pic>
      <p:pic>
        <p:nvPicPr>
          <p:cNvPr id="10" name="Obraz 9" descr="barwy RP">
            <a:extLst>
              <a:ext uri="{FF2B5EF4-FFF2-40B4-BE49-F238E27FC236}">
                <a16:creationId xmlns:a16="http://schemas.microsoft.com/office/drawing/2014/main" id="{875F5C9C-57CB-134D-A405-3BC05A23D85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722743" y="6370378"/>
            <a:ext cx="2239772" cy="950531"/>
          </a:xfrm>
          <a:prstGeom prst="rect">
            <a:avLst/>
          </a:prstGeom>
        </p:spPr>
      </p:pic>
    </p:spTree>
    <p:extLst>
      <p:ext uri="{BB962C8B-B14F-4D97-AF65-F5344CB8AC3E}">
        <p14:creationId xmlns:p14="http://schemas.microsoft.com/office/powerpoint/2010/main" val="2785084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2_Slajd tytułowy (długi tytuł)">
    <p:spTree>
      <p:nvGrpSpPr>
        <p:cNvPr id="1" name=""/>
        <p:cNvGrpSpPr/>
        <p:nvPr/>
      </p:nvGrpSpPr>
      <p:grpSpPr>
        <a:xfrm>
          <a:off x="0" y="0"/>
          <a:ext cx="0" cy="0"/>
          <a:chOff x="0" y="0"/>
          <a:chExt cx="0" cy="0"/>
        </a:xfrm>
      </p:grpSpPr>
      <p:sp>
        <p:nvSpPr>
          <p:cNvPr id="9" name="Prostokąt 8">
            <a:extLst>
              <a:ext uri="{FF2B5EF4-FFF2-40B4-BE49-F238E27FC236}">
                <a16:creationId xmlns:a16="http://schemas.microsoft.com/office/drawing/2014/main" id="{A63EBD56-4A88-4F5C-BEAF-A33740721C44}"/>
              </a:ext>
            </a:extLst>
          </p:cNvPr>
          <p:cNvSpPr/>
          <p:nvPr userDrawn="1"/>
        </p:nvSpPr>
        <p:spPr>
          <a:xfrm>
            <a:off x="1025526" y="1983573"/>
            <a:ext cx="8640763" cy="4316627"/>
          </a:xfrm>
          <a:prstGeom prst="rect">
            <a:avLst/>
          </a:prstGeom>
          <a:solidFill>
            <a:srgbClr val="A6D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432"/>
          </a:p>
        </p:txBody>
      </p:sp>
      <p:sp>
        <p:nvSpPr>
          <p:cNvPr id="11" name="Prostokąt 10">
            <a:extLst>
              <a:ext uri="{FF2B5EF4-FFF2-40B4-BE49-F238E27FC236}">
                <a16:creationId xmlns:a16="http://schemas.microsoft.com/office/drawing/2014/main" id="{48CDFE25-4437-7188-EA7B-7D9DAD502275}"/>
              </a:ext>
              <a:ext uri="{C183D7F6-B498-43B3-948B-1728B52AA6E4}">
                <adec:decorative xmlns:adec="http://schemas.microsoft.com/office/drawing/2017/decorative" val="1"/>
              </a:ext>
            </a:extLst>
          </p:cNvPr>
          <p:cNvSpPr/>
          <p:nvPr userDrawn="1"/>
        </p:nvSpPr>
        <p:spPr>
          <a:xfrm>
            <a:off x="2" y="0"/>
            <a:ext cx="4986337" cy="269390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432"/>
          </a:p>
        </p:txBody>
      </p:sp>
      <p:pic>
        <p:nvPicPr>
          <p:cNvPr id="13" name="Obraz 12" descr="Obraz zawierający tekst&#10;&#10;Opis wygenerowany automatycznie">
            <a:extLst>
              <a:ext uri="{FF2B5EF4-FFF2-40B4-BE49-F238E27FC236}">
                <a16:creationId xmlns:a16="http://schemas.microsoft.com/office/drawing/2014/main" id="{49D1ECBE-9DB2-9B2A-CE8F-84EF95EA48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5526" y="1983572"/>
            <a:ext cx="3959225" cy="720090"/>
          </a:xfrm>
          <a:prstGeom prst="rect">
            <a:avLst/>
          </a:prstGeom>
        </p:spPr>
      </p:pic>
      <p:sp>
        <p:nvSpPr>
          <p:cNvPr id="2" name="Title 1"/>
          <p:cNvSpPr>
            <a:spLocks noGrp="1"/>
          </p:cNvSpPr>
          <p:nvPr>
            <p:ph type="ctrTitle"/>
          </p:nvPr>
        </p:nvSpPr>
        <p:spPr>
          <a:xfrm>
            <a:off x="1385877" y="3070227"/>
            <a:ext cx="7920115" cy="1087764"/>
          </a:xfrm>
        </p:spPr>
        <p:txBody>
          <a:bodyPr anchor="t" anchorCtr="0">
            <a:normAutofit/>
          </a:bodyPr>
          <a:lstStyle>
            <a:lvl1pPr algn="l">
              <a:lnSpc>
                <a:spcPts val="3183"/>
              </a:lnSpc>
              <a:defRPr sz="2546"/>
            </a:lvl1pPr>
          </a:lstStyle>
          <a:p>
            <a:r>
              <a:rPr lang="pl-PL"/>
              <a:t>Kliknij, aby edytować styl</a:t>
            </a:r>
            <a:endParaRPr lang="en-US" dirty="0"/>
          </a:p>
        </p:txBody>
      </p:sp>
      <p:sp>
        <p:nvSpPr>
          <p:cNvPr id="3" name="Subtitle 2"/>
          <p:cNvSpPr>
            <a:spLocks noGrp="1"/>
          </p:cNvSpPr>
          <p:nvPr>
            <p:ph type="subTitle" idx="1"/>
          </p:nvPr>
        </p:nvSpPr>
        <p:spPr>
          <a:xfrm>
            <a:off x="1385889" y="4861795"/>
            <a:ext cx="7920037" cy="1080000"/>
          </a:xfrm>
        </p:spPr>
        <p:txBody>
          <a:bodyPr>
            <a:normAutofit/>
          </a:bodyPr>
          <a:lstStyle>
            <a:lvl1pPr marL="0" indent="0" algn="l">
              <a:lnSpc>
                <a:spcPts val="2784"/>
              </a:lnSpc>
              <a:buNone/>
              <a:defRPr sz="2228" b="1">
                <a:solidFill>
                  <a:schemeClr val="tx2"/>
                </a:solidFill>
              </a:defRPr>
            </a:lvl1pPr>
            <a:lvl2pPr marL="400967" indent="0" algn="ctr">
              <a:buNone/>
              <a:defRPr sz="1754"/>
            </a:lvl2pPr>
            <a:lvl3pPr marL="801934" indent="0" algn="ctr">
              <a:buNone/>
              <a:defRPr sz="1579"/>
            </a:lvl3pPr>
            <a:lvl4pPr marL="1202901" indent="0" algn="ctr">
              <a:buNone/>
              <a:defRPr sz="1403"/>
            </a:lvl4pPr>
            <a:lvl5pPr marL="1603868" indent="0" algn="ctr">
              <a:buNone/>
              <a:defRPr sz="1403"/>
            </a:lvl5pPr>
            <a:lvl6pPr marL="2004835" indent="0" algn="ctr">
              <a:buNone/>
              <a:defRPr sz="1403"/>
            </a:lvl6pPr>
            <a:lvl7pPr marL="2405802" indent="0" algn="ctr">
              <a:buNone/>
              <a:defRPr sz="1403"/>
            </a:lvl7pPr>
            <a:lvl8pPr marL="2806769" indent="0" algn="ctr">
              <a:buNone/>
              <a:defRPr sz="1403"/>
            </a:lvl8pPr>
            <a:lvl9pPr marL="3207736" indent="0" algn="ctr">
              <a:buNone/>
              <a:defRPr sz="1403"/>
            </a:lvl9pPr>
          </a:lstStyle>
          <a:p>
            <a:r>
              <a:rPr lang="pl-PL"/>
              <a:t>Kliknij, aby edytować styl wzorca podtytułu</a:t>
            </a:r>
            <a:endParaRPr lang="en-US" dirty="0"/>
          </a:p>
        </p:txBody>
      </p:sp>
      <p:sp>
        <p:nvSpPr>
          <p:cNvPr id="4" name="Date Placeholder 3"/>
          <p:cNvSpPr>
            <a:spLocks noGrp="1"/>
          </p:cNvSpPr>
          <p:nvPr>
            <p:ph type="dt" sz="half" idx="10"/>
          </p:nvPr>
        </p:nvSpPr>
        <p:spPr>
          <a:xfrm>
            <a:off x="7865356" y="540402"/>
            <a:ext cx="1799844" cy="349114"/>
          </a:xfrm>
          <a:prstGeom prst="rect">
            <a:avLst/>
          </a:prstGeom>
        </p:spPr>
        <p:txBody>
          <a:bodyPr lIns="0" tIns="0" rIns="0" bIns="0"/>
          <a:lstStyle>
            <a:lvl1pPr algn="r">
              <a:lnSpc>
                <a:spcPts val="1432"/>
              </a:lnSpc>
              <a:defRPr sz="1114">
                <a:solidFill>
                  <a:schemeClr val="tx2"/>
                </a:solidFill>
                <a:latin typeface="Open Sans" pitchFamily="2" charset="0"/>
                <a:ea typeface="Open Sans" pitchFamily="2" charset="0"/>
                <a:cs typeface="Open Sans" pitchFamily="2" charset="0"/>
              </a:defRPr>
            </a:lvl1pPr>
          </a:lstStyle>
          <a:p>
            <a:fld id="{68EEE8EE-D7CF-4F1D-849B-3E54D1DD80B0}" type="datetime1">
              <a:rPr lang="pl-PL" smtClean="0"/>
              <a:t>04.12.2023</a:t>
            </a:fld>
            <a:endParaRPr lang="pl-PL" dirty="0"/>
          </a:p>
        </p:txBody>
      </p:sp>
      <p:pic>
        <p:nvPicPr>
          <p:cNvPr id="8" name="Obraz 7" descr="logo Funduszy Europejskich">
            <a:extLst>
              <a:ext uri="{FF2B5EF4-FFF2-40B4-BE49-F238E27FC236}">
                <a16:creationId xmlns:a16="http://schemas.microsoft.com/office/drawing/2014/main" id="{500FFCFA-D3A4-40A4-E76C-99575547246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2000" y="6371047"/>
            <a:ext cx="1621258" cy="949192"/>
          </a:xfrm>
          <a:prstGeom prst="rect">
            <a:avLst/>
          </a:prstGeom>
        </p:spPr>
      </p:pic>
      <p:pic>
        <p:nvPicPr>
          <p:cNvPr id="10" name="Obraz 9" descr="flaga Unii Europejskiej z dopiskiem dofinansowane przez Unię Europejską">
            <a:extLst>
              <a:ext uri="{FF2B5EF4-FFF2-40B4-BE49-F238E27FC236}">
                <a16:creationId xmlns:a16="http://schemas.microsoft.com/office/drawing/2014/main" id="{DC91A070-16DB-C0E1-0B7B-93924541A6E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72001" y="6371047"/>
            <a:ext cx="2633371" cy="949192"/>
          </a:xfrm>
          <a:prstGeom prst="rect">
            <a:avLst/>
          </a:prstGeom>
        </p:spPr>
      </p:pic>
      <p:pic>
        <p:nvPicPr>
          <p:cNvPr id="12" name="Obraz 11" descr="barwy RP">
            <a:extLst>
              <a:ext uri="{FF2B5EF4-FFF2-40B4-BE49-F238E27FC236}">
                <a16:creationId xmlns:a16="http://schemas.microsoft.com/office/drawing/2014/main" id="{AB280FEF-799B-B9CA-10D2-815DA71DA23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722743" y="6370379"/>
            <a:ext cx="2239772" cy="950530"/>
          </a:xfrm>
          <a:prstGeom prst="rect">
            <a:avLst/>
          </a:prstGeom>
        </p:spPr>
      </p:pic>
      <p:pic>
        <p:nvPicPr>
          <p:cNvPr id="6" name="Obraz 5">
            <a:extLst>
              <a:ext uri="{FF2B5EF4-FFF2-40B4-BE49-F238E27FC236}">
                <a16:creationId xmlns:a16="http://schemas.microsoft.com/office/drawing/2014/main" id="{039E0742-6ADE-F448-8437-7F591E1D07FA}"/>
              </a:ext>
            </a:extLst>
          </p:cNvPr>
          <p:cNvPicPr>
            <a:picLocks noChangeAspect="1"/>
          </p:cNvPicPr>
          <p:nvPr userDrawn="1"/>
        </p:nvPicPr>
        <p:blipFill>
          <a:blip r:embed="rId6">
            <a:alphaModFix amt="55000"/>
            <a:extLst>
              <a:ext uri="{28A0092B-C50C-407E-A947-70E740481C1C}">
                <a14:useLocalDpi xmlns:a14="http://schemas.microsoft.com/office/drawing/2010/main" val="0"/>
              </a:ext>
            </a:extLst>
          </a:blip>
          <a:stretch>
            <a:fillRect/>
          </a:stretch>
        </p:blipFill>
        <p:spPr>
          <a:xfrm>
            <a:off x="652757" y="1244366"/>
            <a:ext cx="381000" cy="381000"/>
          </a:xfrm>
          <a:prstGeom prst="rect">
            <a:avLst/>
          </a:prstGeom>
        </p:spPr>
      </p:pic>
      <p:pic>
        <p:nvPicPr>
          <p:cNvPr id="17" name="Obraz 16">
            <a:extLst>
              <a:ext uri="{FF2B5EF4-FFF2-40B4-BE49-F238E27FC236}">
                <a16:creationId xmlns:a16="http://schemas.microsoft.com/office/drawing/2014/main" id="{F60567DB-D582-D44E-A6AD-12B2B5F1FE7B}"/>
              </a:ext>
            </a:extLst>
          </p:cNvPr>
          <p:cNvPicPr>
            <a:picLocks noChangeAspect="1"/>
          </p:cNvPicPr>
          <p:nvPr userDrawn="1"/>
        </p:nvPicPr>
        <p:blipFill>
          <a:blip r:embed="rId7">
            <a:alphaModFix amt="55000"/>
            <a:extLst>
              <a:ext uri="{28A0092B-C50C-407E-A947-70E740481C1C}">
                <a14:useLocalDpi xmlns:a14="http://schemas.microsoft.com/office/drawing/2010/main" val="0"/>
              </a:ext>
            </a:extLst>
          </a:blip>
          <a:stretch>
            <a:fillRect/>
          </a:stretch>
        </p:blipFill>
        <p:spPr>
          <a:xfrm>
            <a:off x="1365251" y="545866"/>
            <a:ext cx="381000" cy="381000"/>
          </a:xfrm>
          <a:prstGeom prst="rect">
            <a:avLst/>
          </a:prstGeom>
        </p:spPr>
      </p:pic>
      <p:pic>
        <p:nvPicPr>
          <p:cNvPr id="19" name="Obraz 18">
            <a:extLst>
              <a:ext uri="{FF2B5EF4-FFF2-40B4-BE49-F238E27FC236}">
                <a16:creationId xmlns:a16="http://schemas.microsoft.com/office/drawing/2014/main" id="{39EEE39C-033E-F640-8C4C-E23D91BEA336}"/>
              </a:ext>
            </a:extLst>
          </p:cNvPr>
          <p:cNvPicPr>
            <a:picLocks noChangeAspect="1"/>
          </p:cNvPicPr>
          <p:nvPr userDrawn="1"/>
        </p:nvPicPr>
        <p:blipFill>
          <a:blip r:embed="rId8">
            <a:alphaModFix amt="55000"/>
            <a:extLst>
              <a:ext uri="{28A0092B-C50C-407E-A947-70E740481C1C}">
                <a14:useLocalDpi xmlns:a14="http://schemas.microsoft.com/office/drawing/2010/main" val="0"/>
              </a:ext>
            </a:extLst>
          </a:blip>
          <a:stretch>
            <a:fillRect/>
          </a:stretch>
        </p:blipFill>
        <p:spPr>
          <a:xfrm>
            <a:off x="1380512" y="1244366"/>
            <a:ext cx="381000" cy="381000"/>
          </a:xfrm>
          <a:prstGeom prst="rect">
            <a:avLst/>
          </a:prstGeom>
        </p:spPr>
      </p:pic>
      <p:pic>
        <p:nvPicPr>
          <p:cNvPr id="21" name="Obraz 20">
            <a:extLst>
              <a:ext uri="{FF2B5EF4-FFF2-40B4-BE49-F238E27FC236}">
                <a16:creationId xmlns:a16="http://schemas.microsoft.com/office/drawing/2014/main" id="{C169AC8E-96EA-1048-803E-97D6CEE5E102}"/>
              </a:ext>
            </a:extLst>
          </p:cNvPr>
          <p:cNvPicPr>
            <a:picLocks noChangeAspect="1"/>
          </p:cNvPicPr>
          <p:nvPr userDrawn="1"/>
        </p:nvPicPr>
        <p:blipFill>
          <a:blip r:embed="rId9">
            <a:alphaModFix amt="55000"/>
            <a:extLst>
              <a:ext uri="{28A0092B-C50C-407E-A947-70E740481C1C}">
                <a14:useLocalDpi xmlns:a14="http://schemas.microsoft.com/office/drawing/2010/main" val="0"/>
              </a:ext>
            </a:extLst>
          </a:blip>
          <a:stretch>
            <a:fillRect/>
          </a:stretch>
        </p:blipFill>
        <p:spPr>
          <a:xfrm>
            <a:off x="4265787" y="538288"/>
            <a:ext cx="381000" cy="381000"/>
          </a:xfrm>
          <a:prstGeom prst="rect">
            <a:avLst/>
          </a:prstGeom>
        </p:spPr>
      </p:pic>
      <p:pic>
        <p:nvPicPr>
          <p:cNvPr id="23" name="Obraz 22">
            <a:extLst>
              <a:ext uri="{FF2B5EF4-FFF2-40B4-BE49-F238E27FC236}">
                <a16:creationId xmlns:a16="http://schemas.microsoft.com/office/drawing/2014/main" id="{D5D90F56-CFD2-1A40-B479-B556FC2D370D}"/>
              </a:ext>
            </a:extLst>
          </p:cNvPr>
          <p:cNvPicPr>
            <a:picLocks noChangeAspect="1"/>
          </p:cNvPicPr>
          <p:nvPr userDrawn="1"/>
        </p:nvPicPr>
        <p:blipFill>
          <a:blip r:embed="rId10">
            <a:alphaModFix amt="55000"/>
            <a:extLst>
              <a:ext uri="{28A0092B-C50C-407E-A947-70E740481C1C}">
                <a14:useLocalDpi xmlns:a14="http://schemas.microsoft.com/office/drawing/2010/main" val="0"/>
              </a:ext>
            </a:extLst>
          </a:blip>
          <a:stretch>
            <a:fillRect/>
          </a:stretch>
        </p:blipFill>
        <p:spPr>
          <a:xfrm>
            <a:off x="644525" y="545866"/>
            <a:ext cx="381000" cy="381000"/>
          </a:xfrm>
          <a:prstGeom prst="rect">
            <a:avLst/>
          </a:prstGeom>
        </p:spPr>
      </p:pic>
      <p:pic>
        <p:nvPicPr>
          <p:cNvPr id="25" name="Obraz 24">
            <a:extLst>
              <a:ext uri="{FF2B5EF4-FFF2-40B4-BE49-F238E27FC236}">
                <a16:creationId xmlns:a16="http://schemas.microsoft.com/office/drawing/2014/main" id="{48E96C1A-FA5C-A24F-9872-8608B9B3BC4F}"/>
              </a:ext>
            </a:extLst>
          </p:cNvPr>
          <p:cNvPicPr>
            <a:picLocks noChangeAspect="1"/>
          </p:cNvPicPr>
          <p:nvPr userDrawn="1"/>
        </p:nvPicPr>
        <p:blipFill>
          <a:blip r:embed="rId11">
            <a:alphaModFix amt="55000"/>
            <a:extLst>
              <a:ext uri="{28A0092B-C50C-407E-A947-70E740481C1C}">
                <a14:useLocalDpi xmlns:a14="http://schemas.microsoft.com/office/drawing/2010/main" val="0"/>
              </a:ext>
            </a:extLst>
          </a:blip>
          <a:stretch>
            <a:fillRect/>
          </a:stretch>
        </p:blipFill>
        <p:spPr>
          <a:xfrm>
            <a:off x="2104294" y="1254829"/>
            <a:ext cx="381000" cy="381000"/>
          </a:xfrm>
          <a:prstGeom prst="rect">
            <a:avLst/>
          </a:prstGeom>
        </p:spPr>
      </p:pic>
      <p:pic>
        <p:nvPicPr>
          <p:cNvPr id="27" name="Obraz 26">
            <a:extLst>
              <a:ext uri="{FF2B5EF4-FFF2-40B4-BE49-F238E27FC236}">
                <a16:creationId xmlns:a16="http://schemas.microsoft.com/office/drawing/2014/main" id="{28B2440F-CBE5-784D-ADC8-E797F64F472B}"/>
              </a:ext>
            </a:extLst>
          </p:cNvPr>
          <p:cNvPicPr>
            <a:picLocks noChangeAspect="1"/>
          </p:cNvPicPr>
          <p:nvPr userDrawn="1"/>
        </p:nvPicPr>
        <p:blipFill>
          <a:blip r:embed="rId12">
            <a:alphaModFix amt="55000"/>
            <a:extLst>
              <a:ext uri="{28A0092B-C50C-407E-A947-70E740481C1C}">
                <a14:useLocalDpi xmlns:a14="http://schemas.microsoft.com/office/drawing/2010/main" val="0"/>
              </a:ext>
            </a:extLst>
          </a:blip>
          <a:stretch>
            <a:fillRect/>
          </a:stretch>
        </p:blipFill>
        <p:spPr>
          <a:xfrm>
            <a:off x="2814638" y="543567"/>
            <a:ext cx="381000" cy="381000"/>
          </a:xfrm>
          <a:prstGeom prst="rect">
            <a:avLst/>
          </a:prstGeom>
        </p:spPr>
      </p:pic>
      <p:pic>
        <p:nvPicPr>
          <p:cNvPr id="29" name="Obraz 28">
            <a:extLst>
              <a:ext uri="{FF2B5EF4-FFF2-40B4-BE49-F238E27FC236}">
                <a16:creationId xmlns:a16="http://schemas.microsoft.com/office/drawing/2014/main" id="{1C717A0E-10D0-FA43-BF65-49909BDCEAFA}"/>
              </a:ext>
            </a:extLst>
          </p:cNvPr>
          <p:cNvPicPr>
            <a:picLocks noChangeAspect="1"/>
          </p:cNvPicPr>
          <p:nvPr userDrawn="1"/>
        </p:nvPicPr>
        <p:blipFill>
          <a:blip r:embed="rId13">
            <a:alphaModFix amt="55000"/>
            <a:extLst>
              <a:ext uri="{28A0092B-C50C-407E-A947-70E740481C1C}">
                <a14:useLocalDpi xmlns:a14="http://schemas.microsoft.com/office/drawing/2010/main" val="0"/>
              </a:ext>
            </a:extLst>
          </a:blip>
          <a:stretch>
            <a:fillRect/>
          </a:stretch>
        </p:blipFill>
        <p:spPr>
          <a:xfrm>
            <a:off x="3537018" y="535268"/>
            <a:ext cx="381000" cy="381000"/>
          </a:xfrm>
          <a:prstGeom prst="rect">
            <a:avLst/>
          </a:prstGeom>
        </p:spPr>
      </p:pic>
      <p:pic>
        <p:nvPicPr>
          <p:cNvPr id="31" name="Obraz 30">
            <a:extLst>
              <a:ext uri="{FF2B5EF4-FFF2-40B4-BE49-F238E27FC236}">
                <a16:creationId xmlns:a16="http://schemas.microsoft.com/office/drawing/2014/main" id="{A2891D6F-956C-9342-B2BB-C701A5BC5154}"/>
              </a:ext>
            </a:extLst>
          </p:cNvPr>
          <p:cNvPicPr>
            <a:picLocks noChangeAspect="1"/>
          </p:cNvPicPr>
          <p:nvPr userDrawn="1"/>
        </p:nvPicPr>
        <p:blipFill>
          <a:blip r:embed="rId14">
            <a:alphaModFix amt="55000"/>
            <a:extLst>
              <a:ext uri="{28A0092B-C50C-407E-A947-70E740481C1C}">
                <a14:useLocalDpi xmlns:a14="http://schemas.microsoft.com/office/drawing/2010/main" val="0"/>
              </a:ext>
            </a:extLst>
          </a:blip>
          <a:stretch>
            <a:fillRect/>
          </a:stretch>
        </p:blipFill>
        <p:spPr>
          <a:xfrm>
            <a:off x="2092256" y="531095"/>
            <a:ext cx="381000" cy="381000"/>
          </a:xfrm>
          <a:prstGeom prst="rect">
            <a:avLst/>
          </a:prstGeom>
        </p:spPr>
      </p:pic>
      <p:pic>
        <p:nvPicPr>
          <p:cNvPr id="33" name="Obraz 32">
            <a:extLst>
              <a:ext uri="{FF2B5EF4-FFF2-40B4-BE49-F238E27FC236}">
                <a16:creationId xmlns:a16="http://schemas.microsoft.com/office/drawing/2014/main" id="{7DE0C268-A93E-1C47-9AA3-10F1F10D0971}"/>
              </a:ext>
            </a:extLst>
          </p:cNvPr>
          <p:cNvPicPr>
            <a:picLocks noChangeAspect="1"/>
          </p:cNvPicPr>
          <p:nvPr userDrawn="1"/>
        </p:nvPicPr>
        <p:blipFill>
          <a:blip r:embed="rId15">
            <a:alphaModFix amt="55000"/>
            <a:extLst>
              <a:ext uri="{28A0092B-C50C-407E-A947-70E740481C1C}">
                <a14:useLocalDpi xmlns:a14="http://schemas.microsoft.com/office/drawing/2010/main" val="0"/>
              </a:ext>
            </a:extLst>
          </a:blip>
          <a:stretch>
            <a:fillRect/>
          </a:stretch>
        </p:blipFill>
        <p:spPr>
          <a:xfrm>
            <a:off x="3534802" y="1251987"/>
            <a:ext cx="381000" cy="381000"/>
          </a:xfrm>
          <a:prstGeom prst="rect">
            <a:avLst/>
          </a:prstGeom>
        </p:spPr>
      </p:pic>
      <p:pic>
        <p:nvPicPr>
          <p:cNvPr id="35" name="Obraz 34">
            <a:extLst>
              <a:ext uri="{FF2B5EF4-FFF2-40B4-BE49-F238E27FC236}">
                <a16:creationId xmlns:a16="http://schemas.microsoft.com/office/drawing/2014/main" id="{45508241-FE91-D847-8686-4F72BD314220}"/>
              </a:ext>
            </a:extLst>
          </p:cNvPr>
          <p:cNvPicPr>
            <a:picLocks noChangeAspect="1"/>
          </p:cNvPicPr>
          <p:nvPr userDrawn="1"/>
        </p:nvPicPr>
        <p:blipFill>
          <a:blip r:embed="rId16">
            <a:alphaModFix amt="55000"/>
            <a:extLst>
              <a:ext uri="{28A0092B-C50C-407E-A947-70E740481C1C}">
                <a14:useLocalDpi xmlns:a14="http://schemas.microsoft.com/office/drawing/2010/main" val="0"/>
              </a:ext>
            </a:extLst>
          </a:blip>
          <a:stretch>
            <a:fillRect/>
          </a:stretch>
        </p:blipFill>
        <p:spPr>
          <a:xfrm>
            <a:off x="4265614" y="1250550"/>
            <a:ext cx="381000" cy="381000"/>
          </a:xfrm>
          <a:prstGeom prst="rect">
            <a:avLst/>
          </a:prstGeom>
        </p:spPr>
      </p:pic>
      <p:pic>
        <p:nvPicPr>
          <p:cNvPr id="37" name="Obraz 36">
            <a:extLst>
              <a:ext uri="{FF2B5EF4-FFF2-40B4-BE49-F238E27FC236}">
                <a16:creationId xmlns:a16="http://schemas.microsoft.com/office/drawing/2014/main" id="{EB9A3203-260A-FA4A-9526-A6276A5756DA}"/>
              </a:ext>
            </a:extLst>
          </p:cNvPr>
          <p:cNvPicPr>
            <a:picLocks noChangeAspect="1"/>
          </p:cNvPicPr>
          <p:nvPr userDrawn="1"/>
        </p:nvPicPr>
        <p:blipFill>
          <a:blip r:embed="rId17">
            <a:alphaModFix amt="55000"/>
            <a:extLst>
              <a:ext uri="{28A0092B-C50C-407E-A947-70E740481C1C}">
                <a14:useLocalDpi xmlns:a14="http://schemas.microsoft.com/office/drawing/2010/main" val="0"/>
              </a:ext>
            </a:extLst>
          </a:blip>
          <a:stretch>
            <a:fillRect/>
          </a:stretch>
        </p:blipFill>
        <p:spPr>
          <a:xfrm>
            <a:off x="2814638" y="1250550"/>
            <a:ext cx="381000" cy="381000"/>
          </a:xfrm>
          <a:prstGeom prst="rect">
            <a:avLst/>
          </a:prstGeom>
        </p:spPr>
      </p:pic>
    </p:spTree>
    <p:extLst>
      <p:ext uri="{BB962C8B-B14F-4D97-AF65-F5344CB8AC3E}">
        <p14:creationId xmlns:p14="http://schemas.microsoft.com/office/powerpoint/2010/main" val="1269981261"/>
      </p:ext>
    </p:extLst>
  </p:cSld>
  <p:clrMapOvr>
    <a:masterClrMapping/>
  </p:clrMapOvr>
  <p:extLst>
    <p:ext uri="{DCECCB84-F9BA-43D5-87BE-67443E8EF086}">
      <p15:sldGuideLst xmlns:p15="http://schemas.microsoft.com/office/powerpoint/2012/main">
        <p15:guide id="1" pos="193">
          <p15:clr>
            <a:srgbClr val="FBAE40"/>
          </p15:clr>
        </p15:guide>
        <p15:guide id="2" orient="horz" pos="113">
          <p15:clr>
            <a:srgbClr val="FBAE40"/>
          </p15:clr>
        </p15:guide>
        <p15:guide id="3" orient="horz" pos="2381">
          <p15:clr>
            <a:srgbClr val="FBAE40"/>
          </p15:clr>
        </p15:guide>
        <p15:guide id="4" orient="horz" pos="340">
          <p15:clr>
            <a:srgbClr val="FBAE40"/>
          </p15:clr>
        </p15:guide>
        <p15:guide id="5" orient="horz" pos="567">
          <p15:clr>
            <a:srgbClr val="FBAE40"/>
          </p15:clr>
        </p15:guide>
        <p15:guide id="6" orient="horz" pos="794">
          <p15:clr>
            <a:srgbClr val="FBAE40"/>
          </p15:clr>
        </p15:guide>
        <p15:guide id="7" orient="horz" pos="1020">
          <p15:clr>
            <a:srgbClr val="FBAE40"/>
          </p15:clr>
        </p15:guide>
        <p15:guide id="8" orient="horz" pos="1247">
          <p15:clr>
            <a:srgbClr val="FBAE40"/>
          </p15:clr>
        </p15:guide>
        <p15:guide id="9" orient="horz" pos="1474">
          <p15:clr>
            <a:srgbClr val="FBAE40"/>
          </p15:clr>
        </p15:guide>
        <p15:guide id="10" orient="horz" pos="1701">
          <p15:clr>
            <a:srgbClr val="FBAE40"/>
          </p15:clr>
        </p15:guide>
        <p15:guide id="11" orient="horz" pos="1927">
          <p15:clr>
            <a:srgbClr val="FBAE40"/>
          </p15:clr>
        </p15:guide>
        <p15:guide id="12" orient="horz" pos="2154">
          <p15:clr>
            <a:srgbClr val="FBAE40"/>
          </p15:clr>
        </p15:guide>
        <p15:guide id="13" orient="horz" pos="2608">
          <p15:clr>
            <a:srgbClr val="FBAE40"/>
          </p15:clr>
        </p15:guide>
        <p15:guide id="14" orient="horz" pos="2835">
          <p15:clr>
            <a:srgbClr val="FBAE40"/>
          </p15:clr>
        </p15:guide>
        <p15:guide id="15" orient="horz" pos="3061">
          <p15:clr>
            <a:srgbClr val="FBAE40"/>
          </p15:clr>
        </p15:guide>
        <p15:guide id="16" orient="horz" pos="3288">
          <p15:clr>
            <a:srgbClr val="FBAE40"/>
          </p15:clr>
        </p15:guide>
        <p15:guide id="17" orient="horz" pos="3515">
          <p15:clr>
            <a:srgbClr val="FBAE40"/>
          </p15:clr>
        </p15:guide>
        <p15:guide id="18" orient="horz" pos="3742">
          <p15:clr>
            <a:srgbClr val="FBAE40"/>
          </p15:clr>
        </p15:guide>
        <p15:guide id="19" orient="horz" pos="3968">
          <p15:clr>
            <a:srgbClr val="FBAE40"/>
          </p15:clr>
        </p15:guide>
        <p15:guide id="20" orient="horz" pos="4195">
          <p15:clr>
            <a:srgbClr val="FBAE40"/>
          </p15:clr>
        </p15:guide>
        <p15:guide id="21" orient="horz" pos="4422">
          <p15:clr>
            <a:srgbClr val="FBAE40"/>
          </p15:clr>
        </p15:guide>
        <p15:guide id="22" orient="horz" pos="4649">
          <p15:clr>
            <a:srgbClr val="FBAE40"/>
          </p15:clr>
        </p15:guide>
        <p15:guide id="23" pos="419">
          <p15:clr>
            <a:srgbClr val="FBAE40"/>
          </p15:clr>
        </p15:guide>
        <p15:guide id="24" pos="646">
          <p15:clr>
            <a:srgbClr val="FBAE40"/>
          </p15:clr>
        </p15:guide>
        <p15:guide id="25" pos="873">
          <p15:clr>
            <a:srgbClr val="FBAE40"/>
          </p15:clr>
        </p15:guide>
        <p15:guide id="26" pos="1100">
          <p15:clr>
            <a:srgbClr val="FBAE40"/>
          </p15:clr>
        </p15:guide>
        <p15:guide id="27" pos="1327">
          <p15:clr>
            <a:srgbClr val="FBAE40"/>
          </p15:clr>
        </p15:guide>
        <p15:guide id="28" pos="1553">
          <p15:clr>
            <a:srgbClr val="FBAE40"/>
          </p15:clr>
        </p15:guide>
        <p15:guide id="29" pos="1780">
          <p15:clr>
            <a:srgbClr val="FBAE40"/>
          </p15:clr>
        </p15:guide>
        <p15:guide id="30" pos="2007">
          <p15:clr>
            <a:srgbClr val="FBAE40"/>
          </p15:clr>
        </p15:guide>
        <p15:guide id="31" pos="2234">
          <p15:clr>
            <a:srgbClr val="FBAE40"/>
          </p15:clr>
        </p15:guide>
        <p15:guide id="32" pos="2460">
          <p15:clr>
            <a:srgbClr val="FBAE40"/>
          </p15:clr>
        </p15:guide>
        <p15:guide id="33" pos="2687">
          <p15:clr>
            <a:srgbClr val="FBAE40"/>
          </p15:clr>
        </p15:guide>
        <p15:guide id="34" pos="2914">
          <p15:clr>
            <a:srgbClr val="FBAE40"/>
          </p15:clr>
        </p15:guide>
        <p15:guide id="35" pos="3141">
          <p15:clr>
            <a:srgbClr val="FBAE40"/>
          </p15:clr>
        </p15:guide>
        <p15:guide id="36" pos="3368">
          <p15:clr>
            <a:srgbClr val="FBAE40"/>
          </p15:clr>
        </p15:guide>
        <p15:guide id="37" pos="3594">
          <p15:clr>
            <a:srgbClr val="FBAE40"/>
          </p15:clr>
        </p15:guide>
        <p15:guide id="38" pos="3821">
          <p15:clr>
            <a:srgbClr val="FBAE40"/>
          </p15:clr>
        </p15:guide>
        <p15:guide id="39" pos="4048">
          <p15:clr>
            <a:srgbClr val="FBAE40"/>
          </p15:clr>
        </p15:guide>
        <p15:guide id="40" pos="4275">
          <p15:clr>
            <a:srgbClr val="FBAE40"/>
          </p15:clr>
        </p15:guide>
        <p15:guide id="41" pos="4501">
          <p15:clr>
            <a:srgbClr val="FBAE40"/>
          </p15:clr>
        </p15:guide>
        <p15:guide id="42" pos="4728">
          <p15:clr>
            <a:srgbClr val="FBAE40"/>
          </p15:clr>
        </p15:guide>
        <p15:guide id="43" pos="4955">
          <p15:clr>
            <a:srgbClr val="FBAE40"/>
          </p15:clr>
        </p15:guide>
        <p15:guide id="44" pos="5182">
          <p15:clr>
            <a:srgbClr val="FBAE40"/>
          </p15:clr>
        </p15:guide>
        <p15:guide id="45" pos="5408">
          <p15:clr>
            <a:srgbClr val="FBAE40"/>
          </p15:clr>
        </p15:guide>
        <p15:guide id="46" pos="5635">
          <p15:clr>
            <a:srgbClr val="FBAE40"/>
          </p15:clr>
        </p15:guide>
        <p15:guide id="47" pos="5862">
          <p15:clr>
            <a:srgbClr val="FBAE40"/>
          </p15:clr>
        </p15:guide>
        <p15:guide id="48" pos="6089">
          <p15:clr>
            <a:srgbClr val="FBAE40"/>
          </p15:clr>
        </p15:guide>
        <p15:guide id="49" pos="6316">
          <p15:clr>
            <a:srgbClr val="FBAE40"/>
          </p15:clr>
        </p15:guide>
        <p15:guide id="50" pos="654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lajd tytułowy (krótki tytuł)">
    <p:spTree>
      <p:nvGrpSpPr>
        <p:cNvPr id="1" name=""/>
        <p:cNvGrpSpPr/>
        <p:nvPr/>
      </p:nvGrpSpPr>
      <p:grpSpPr>
        <a:xfrm>
          <a:off x="0" y="0"/>
          <a:ext cx="0" cy="0"/>
          <a:chOff x="0" y="0"/>
          <a:chExt cx="0" cy="0"/>
        </a:xfrm>
      </p:grpSpPr>
      <p:sp>
        <p:nvSpPr>
          <p:cNvPr id="17" name="Symbol zastępczy obrazu 16">
            <a:extLst>
              <a:ext uri="{FF2B5EF4-FFF2-40B4-BE49-F238E27FC236}">
                <a16:creationId xmlns:a16="http://schemas.microsoft.com/office/drawing/2014/main" id="{69383BDA-94B1-6FB6-27E3-0CC3DEDF5AF5}"/>
              </a:ext>
            </a:extLst>
          </p:cNvPr>
          <p:cNvSpPr>
            <a:spLocks noGrp="1"/>
          </p:cNvSpPr>
          <p:nvPr>
            <p:ph type="pic" sz="quarter" idx="11"/>
          </p:nvPr>
        </p:nvSpPr>
        <p:spPr>
          <a:xfrm>
            <a:off x="1" y="0"/>
            <a:ext cx="6784975" cy="5221288"/>
          </a:xfrm>
          <a:custGeom>
            <a:avLst/>
            <a:gdLst>
              <a:gd name="connsiteX0" fmla="*/ 0 w 6784975"/>
              <a:gd name="connsiteY0" fmla="*/ 0 h 5221288"/>
              <a:gd name="connsiteX1" fmla="*/ 6784975 w 6784975"/>
              <a:gd name="connsiteY1" fmla="*/ 0 h 5221288"/>
              <a:gd name="connsiteX2" fmla="*/ 6784975 w 6784975"/>
              <a:gd name="connsiteY2" fmla="*/ 4500563 h 5221288"/>
              <a:gd name="connsiteX3" fmla="*/ 2825750 w 6784975"/>
              <a:gd name="connsiteY3" fmla="*/ 4500563 h 5221288"/>
              <a:gd name="connsiteX4" fmla="*/ 2825750 w 6784975"/>
              <a:gd name="connsiteY4" fmla="*/ 5221288 h 5221288"/>
              <a:gd name="connsiteX5" fmla="*/ 0 w 6784975"/>
              <a:gd name="connsiteY5" fmla="*/ 5221288 h 5221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84975" h="5221288">
                <a:moveTo>
                  <a:pt x="0" y="0"/>
                </a:moveTo>
                <a:lnTo>
                  <a:pt x="6784975" y="0"/>
                </a:lnTo>
                <a:lnTo>
                  <a:pt x="6784975" y="4500563"/>
                </a:lnTo>
                <a:lnTo>
                  <a:pt x="2825750" y="4500563"/>
                </a:lnTo>
                <a:lnTo>
                  <a:pt x="2825750" y="5221288"/>
                </a:lnTo>
                <a:lnTo>
                  <a:pt x="0" y="5221288"/>
                </a:lnTo>
                <a:close/>
              </a:path>
            </a:pathLst>
          </a:custGeom>
          <a:solidFill>
            <a:schemeClr val="bg1">
              <a:lumMod val="95000"/>
            </a:schemeClr>
          </a:solidFill>
        </p:spPr>
        <p:txBody>
          <a:bodyPr wrap="square" anchor="ctr" anchorCtr="0">
            <a:noAutofit/>
          </a:bodyPr>
          <a:lstStyle>
            <a:lvl1pPr marL="0" indent="0" algn="ctr">
              <a:buFont typeface="Arial" panose="020B0604020202020204" pitchFamily="34" charset="0"/>
              <a:buNone/>
              <a:defRPr sz="795"/>
            </a:lvl1pPr>
          </a:lstStyle>
          <a:p>
            <a:r>
              <a:rPr lang="pl-PL" dirty="0"/>
              <a:t>Kliknij ikonę, aby dodać obraz</a:t>
            </a:r>
          </a:p>
        </p:txBody>
      </p:sp>
      <p:sp>
        <p:nvSpPr>
          <p:cNvPr id="13" name="Prostokąt 12">
            <a:extLst>
              <a:ext uri="{FF2B5EF4-FFF2-40B4-BE49-F238E27FC236}">
                <a16:creationId xmlns:a16="http://schemas.microsoft.com/office/drawing/2014/main" id="{38965D1A-9BC8-2AB7-6B73-C2BBDA5D66AA}"/>
              </a:ext>
            </a:extLst>
          </p:cNvPr>
          <p:cNvSpPr/>
          <p:nvPr userDrawn="1"/>
        </p:nvSpPr>
        <p:spPr>
          <a:xfrm>
            <a:off x="2825750" y="4500563"/>
            <a:ext cx="6840538" cy="17996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432"/>
          </a:p>
        </p:txBody>
      </p:sp>
      <p:sp>
        <p:nvSpPr>
          <p:cNvPr id="2" name="Title 1"/>
          <p:cNvSpPr>
            <a:spLocks noGrp="1"/>
          </p:cNvSpPr>
          <p:nvPr>
            <p:ph type="ctrTitle"/>
          </p:nvPr>
        </p:nvSpPr>
        <p:spPr>
          <a:xfrm>
            <a:off x="3172809" y="5579563"/>
            <a:ext cx="6133117" cy="648546"/>
          </a:xfrm>
        </p:spPr>
        <p:txBody>
          <a:bodyPr anchor="t" anchorCtr="0">
            <a:normAutofit/>
          </a:bodyPr>
          <a:lstStyle>
            <a:lvl1pPr algn="l">
              <a:lnSpc>
                <a:spcPts val="2784"/>
              </a:lnSpc>
              <a:defRPr sz="2228"/>
            </a:lvl1pPr>
          </a:lstStyle>
          <a:p>
            <a:r>
              <a:rPr lang="pl-PL"/>
              <a:t>Kliknij, aby edytować styl</a:t>
            </a:r>
            <a:endParaRPr lang="en-US" dirty="0"/>
          </a:p>
        </p:txBody>
      </p:sp>
      <p:sp>
        <p:nvSpPr>
          <p:cNvPr id="4" name="Date Placeholder 3"/>
          <p:cNvSpPr>
            <a:spLocks noGrp="1"/>
          </p:cNvSpPr>
          <p:nvPr>
            <p:ph type="dt" sz="half" idx="10"/>
          </p:nvPr>
        </p:nvSpPr>
        <p:spPr>
          <a:xfrm>
            <a:off x="7866445" y="539751"/>
            <a:ext cx="1799844" cy="366725"/>
          </a:xfrm>
          <a:prstGeom prst="rect">
            <a:avLst/>
          </a:prstGeom>
        </p:spPr>
        <p:txBody>
          <a:bodyPr lIns="0" tIns="0" rIns="0" bIns="0"/>
          <a:lstStyle>
            <a:lvl1pPr algn="r">
              <a:lnSpc>
                <a:spcPts val="1432"/>
              </a:lnSpc>
              <a:defRPr sz="1114">
                <a:solidFill>
                  <a:schemeClr val="tx2"/>
                </a:solidFill>
                <a:latin typeface="Open Sans" pitchFamily="2" charset="0"/>
                <a:ea typeface="Open Sans" pitchFamily="2" charset="0"/>
                <a:cs typeface="Open Sans" pitchFamily="2" charset="0"/>
              </a:defRPr>
            </a:lvl1pPr>
          </a:lstStyle>
          <a:p>
            <a:fld id="{D857886D-A165-4D54-8DB0-CE6586ECA8EC}" type="datetime1">
              <a:rPr lang="pl-PL" smtClean="0"/>
              <a:t>04.12.2023</a:t>
            </a:fld>
            <a:endParaRPr lang="pl-PL" dirty="0"/>
          </a:p>
        </p:txBody>
      </p:sp>
      <p:pic>
        <p:nvPicPr>
          <p:cNvPr id="8" name="Obraz 7" descr="logo Funduszy Europejskich">
            <a:extLst>
              <a:ext uri="{FF2B5EF4-FFF2-40B4-BE49-F238E27FC236}">
                <a16:creationId xmlns:a16="http://schemas.microsoft.com/office/drawing/2014/main" id="{70B23A41-17AB-76D8-3EFE-38FC22C5B56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000" y="6371047"/>
            <a:ext cx="1621258" cy="949192"/>
          </a:xfrm>
          <a:prstGeom prst="rect">
            <a:avLst/>
          </a:prstGeom>
        </p:spPr>
      </p:pic>
      <p:pic>
        <p:nvPicPr>
          <p:cNvPr id="10" name="Obraz 9" descr="flaga Unii Europejskie z dopiskiem dofinansowane przez Unię Europejską">
            <a:extLst>
              <a:ext uri="{FF2B5EF4-FFF2-40B4-BE49-F238E27FC236}">
                <a16:creationId xmlns:a16="http://schemas.microsoft.com/office/drawing/2014/main" id="{E8AB2AB5-3131-C310-7606-68997985114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72001" y="6371047"/>
            <a:ext cx="2633371" cy="949192"/>
          </a:xfrm>
          <a:prstGeom prst="rect">
            <a:avLst/>
          </a:prstGeom>
        </p:spPr>
      </p:pic>
      <p:pic>
        <p:nvPicPr>
          <p:cNvPr id="12" name="Obraz 11" descr="barwy RP">
            <a:extLst>
              <a:ext uri="{FF2B5EF4-FFF2-40B4-BE49-F238E27FC236}">
                <a16:creationId xmlns:a16="http://schemas.microsoft.com/office/drawing/2014/main" id="{7C93677B-A16E-82CA-7FC4-B6B51516070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722743" y="6370379"/>
            <a:ext cx="2239772" cy="950530"/>
          </a:xfrm>
          <a:prstGeom prst="rect">
            <a:avLst/>
          </a:prstGeom>
        </p:spPr>
      </p:pic>
      <p:pic>
        <p:nvPicPr>
          <p:cNvPr id="18" name="Obraz 17" descr="Obraz zawierający tekst&#10;&#10;Opis wygenerowany automatycznie">
            <a:extLst>
              <a:ext uri="{FF2B5EF4-FFF2-40B4-BE49-F238E27FC236}">
                <a16:creationId xmlns:a16="http://schemas.microsoft.com/office/drawing/2014/main" id="{EB4DB370-BCB9-D1E9-5613-5A9DCA5F311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825751" y="4500564"/>
            <a:ext cx="3959225" cy="720090"/>
          </a:xfrm>
          <a:prstGeom prst="rect">
            <a:avLst/>
          </a:prstGeom>
        </p:spPr>
      </p:pic>
    </p:spTree>
    <p:extLst>
      <p:ext uri="{BB962C8B-B14F-4D97-AF65-F5344CB8AC3E}">
        <p14:creationId xmlns:p14="http://schemas.microsoft.com/office/powerpoint/2010/main" val="739455997"/>
      </p:ext>
    </p:extLst>
  </p:cSld>
  <p:clrMapOvr>
    <a:masterClrMapping/>
  </p:clrMapOvr>
  <p:extLst>
    <p:ext uri="{DCECCB84-F9BA-43D5-87BE-67443E8EF086}">
      <p15:sldGuideLst xmlns:p15="http://schemas.microsoft.com/office/powerpoint/2012/main">
        <p15:guide id="1" pos="192">
          <p15:clr>
            <a:srgbClr val="FBAE40"/>
          </p15:clr>
        </p15:guide>
        <p15:guide id="2" orient="horz" pos="113">
          <p15:clr>
            <a:srgbClr val="FBAE40"/>
          </p15:clr>
        </p15:guide>
        <p15:guide id="3" orient="horz" pos="2381">
          <p15:clr>
            <a:srgbClr val="FBAE40"/>
          </p15:clr>
        </p15:guide>
        <p15:guide id="4" orient="horz" pos="340">
          <p15:clr>
            <a:srgbClr val="FBAE40"/>
          </p15:clr>
        </p15:guide>
        <p15:guide id="5" orient="horz" pos="567">
          <p15:clr>
            <a:srgbClr val="FBAE40"/>
          </p15:clr>
        </p15:guide>
        <p15:guide id="6" orient="horz" pos="794">
          <p15:clr>
            <a:srgbClr val="FBAE40"/>
          </p15:clr>
        </p15:guide>
        <p15:guide id="7" orient="horz" pos="1020">
          <p15:clr>
            <a:srgbClr val="FBAE40"/>
          </p15:clr>
        </p15:guide>
        <p15:guide id="8" orient="horz" pos="1247">
          <p15:clr>
            <a:srgbClr val="FBAE40"/>
          </p15:clr>
        </p15:guide>
        <p15:guide id="9" orient="horz" pos="1474">
          <p15:clr>
            <a:srgbClr val="FBAE40"/>
          </p15:clr>
        </p15:guide>
        <p15:guide id="10" orient="horz" pos="1701">
          <p15:clr>
            <a:srgbClr val="FBAE40"/>
          </p15:clr>
        </p15:guide>
        <p15:guide id="11" orient="horz" pos="1927">
          <p15:clr>
            <a:srgbClr val="FBAE40"/>
          </p15:clr>
        </p15:guide>
        <p15:guide id="12" orient="horz" pos="2154">
          <p15:clr>
            <a:srgbClr val="FBAE40"/>
          </p15:clr>
        </p15:guide>
        <p15:guide id="13" orient="horz" pos="2608">
          <p15:clr>
            <a:srgbClr val="FBAE40"/>
          </p15:clr>
        </p15:guide>
        <p15:guide id="14" orient="horz" pos="2835">
          <p15:clr>
            <a:srgbClr val="FBAE40"/>
          </p15:clr>
        </p15:guide>
        <p15:guide id="15" orient="horz" pos="3061">
          <p15:clr>
            <a:srgbClr val="FBAE40"/>
          </p15:clr>
        </p15:guide>
        <p15:guide id="16" orient="horz" pos="3288">
          <p15:clr>
            <a:srgbClr val="FBAE40"/>
          </p15:clr>
        </p15:guide>
        <p15:guide id="17" orient="horz" pos="3515">
          <p15:clr>
            <a:srgbClr val="FBAE40"/>
          </p15:clr>
        </p15:guide>
        <p15:guide id="18" orient="horz" pos="3742">
          <p15:clr>
            <a:srgbClr val="FBAE40"/>
          </p15:clr>
        </p15:guide>
        <p15:guide id="19" orient="horz" pos="3968">
          <p15:clr>
            <a:srgbClr val="FBAE40"/>
          </p15:clr>
        </p15:guide>
        <p15:guide id="20" orient="horz" pos="4195">
          <p15:clr>
            <a:srgbClr val="FBAE40"/>
          </p15:clr>
        </p15:guide>
        <p15:guide id="21" orient="horz" pos="4422">
          <p15:clr>
            <a:srgbClr val="FBAE40"/>
          </p15:clr>
        </p15:guide>
        <p15:guide id="22" orient="horz" pos="4649">
          <p15:clr>
            <a:srgbClr val="FBAE40"/>
          </p15:clr>
        </p15:guide>
        <p15:guide id="23" pos="419">
          <p15:clr>
            <a:srgbClr val="FBAE40"/>
          </p15:clr>
        </p15:guide>
        <p15:guide id="24" pos="646">
          <p15:clr>
            <a:srgbClr val="FBAE40"/>
          </p15:clr>
        </p15:guide>
        <p15:guide id="25" pos="873">
          <p15:clr>
            <a:srgbClr val="FBAE40"/>
          </p15:clr>
        </p15:guide>
        <p15:guide id="26" pos="1100">
          <p15:clr>
            <a:srgbClr val="FBAE40"/>
          </p15:clr>
        </p15:guide>
        <p15:guide id="27" pos="1327">
          <p15:clr>
            <a:srgbClr val="FBAE40"/>
          </p15:clr>
        </p15:guide>
        <p15:guide id="28" pos="1553">
          <p15:clr>
            <a:srgbClr val="FBAE40"/>
          </p15:clr>
        </p15:guide>
        <p15:guide id="29" pos="1780">
          <p15:clr>
            <a:srgbClr val="FBAE40"/>
          </p15:clr>
        </p15:guide>
        <p15:guide id="30" pos="2007">
          <p15:clr>
            <a:srgbClr val="FBAE40"/>
          </p15:clr>
        </p15:guide>
        <p15:guide id="31" pos="2234">
          <p15:clr>
            <a:srgbClr val="FBAE40"/>
          </p15:clr>
        </p15:guide>
        <p15:guide id="32" pos="2460">
          <p15:clr>
            <a:srgbClr val="FBAE40"/>
          </p15:clr>
        </p15:guide>
        <p15:guide id="33" pos="2687">
          <p15:clr>
            <a:srgbClr val="FBAE40"/>
          </p15:clr>
        </p15:guide>
        <p15:guide id="34" pos="2914">
          <p15:clr>
            <a:srgbClr val="FBAE40"/>
          </p15:clr>
        </p15:guide>
        <p15:guide id="35" pos="3141">
          <p15:clr>
            <a:srgbClr val="FBAE40"/>
          </p15:clr>
        </p15:guide>
        <p15:guide id="36" pos="3368">
          <p15:clr>
            <a:srgbClr val="FBAE40"/>
          </p15:clr>
        </p15:guide>
        <p15:guide id="37" pos="3594">
          <p15:clr>
            <a:srgbClr val="FBAE40"/>
          </p15:clr>
        </p15:guide>
        <p15:guide id="38" pos="3821">
          <p15:clr>
            <a:srgbClr val="FBAE40"/>
          </p15:clr>
        </p15:guide>
        <p15:guide id="39" pos="4048">
          <p15:clr>
            <a:srgbClr val="FBAE40"/>
          </p15:clr>
        </p15:guide>
        <p15:guide id="40" pos="4275">
          <p15:clr>
            <a:srgbClr val="FBAE40"/>
          </p15:clr>
        </p15:guide>
        <p15:guide id="41" pos="4501">
          <p15:clr>
            <a:srgbClr val="FBAE40"/>
          </p15:clr>
        </p15:guide>
        <p15:guide id="42" pos="4728">
          <p15:clr>
            <a:srgbClr val="FBAE40"/>
          </p15:clr>
        </p15:guide>
        <p15:guide id="43" pos="4955">
          <p15:clr>
            <a:srgbClr val="FBAE40"/>
          </p15:clr>
        </p15:guide>
        <p15:guide id="44" pos="5182">
          <p15:clr>
            <a:srgbClr val="FBAE40"/>
          </p15:clr>
        </p15:guide>
        <p15:guide id="45" pos="5408">
          <p15:clr>
            <a:srgbClr val="FBAE40"/>
          </p15:clr>
        </p15:guide>
        <p15:guide id="46" pos="5635">
          <p15:clr>
            <a:srgbClr val="FBAE40"/>
          </p15:clr>
        </p15:guide>
        <p15:guide id="47" pos="5862">
          <p15:clr>
            <a:srgbClr val="FBAE40"/>
          </p15:clr>
        </p15:guide>
        <p15:guide id="48" pos="6089">
          <p15:clr>
            <a:srgbClr val="FBAE40"/>
          </p15:clr>
        </p15:guide>
        <p15:guide id="49" pos="6316">
          <p15:clr>
            <a:srgbClr val="FBAE40"/>
          </p15:clr>
        </p15:guide>
        <p15:guide id="50" pos="654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lajd tytuł sekcji">
    <p:spTree>
      <p:nvGrpSpPr>
        <p:cNvPr id="1" name=""/>
        <p:cNvGrpSpPr/>
        <p:nvPr/>
      </p:nvGrpSpPr>
      <p:grpSpPr>
        <a:xfrm>
          <a:off x="0" y="0"/>
          <a:ext cx="0" cy="0"/>
          <a:chOff x="0" y="0"/>
          <a:chExt cx="0" cy="0"/>
        </a:xfrm>
      </p:grpSpPr>
      <p:sp>
        <p:nvSpPr>
          <p:cNvPr id="10" name="Prostokąt 9">
            <a:extLst>
              <a:ext uri="{FF2B5EF4-FFF2-40B4-BE49-F238E27FC236}">
                <a16:creationId xmlns:a16="http://schemas.microsoft.com/office/drawing/2014/main" id="{0D1F565A-4734-6B49-4F72-233C397DE031}"/>
              </a:ext>
            </a:extLst>
          </p:cNvPr>
          <p:cNvSpPr/>
          <p:nvPr userDrawn="1"/>
        </p:nvSpPr>
        <p:spPr>
          <a:xfrm>
            <a:off x="2825749" y="4500563"/>
            <a:ext cx="7196139" cy="2159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432"/>
          </a:p>
        </p:txBody>
      </p:sp>
      <p:sp>
        <p:nvSpPr>
          <p:cNvPr id="9" name="Symbol zastępczy obrazu 8">
            <a:extLst>
              <a:ext uri="{FF2B5EF4-FFF2-40B4-BE49-F238E27FC236}">
                <a16:creationId xmlns:a16="http://schemas.microsoft.com/office/drawing/2014/main" id="{12E8330A-FFD8-2BBA-E745-7200C0738BE5}"/>
              </a:ext>
            </a:extLst>
          </p:cNvPr>
          <p:cNvSpPr>
            <a:spLocks noGrp="1"/>
          </p:cNvSpPr>
          <p:nvPr>
            <p:ph type="pic" sz="quarter" idx="10"/>
          </p:nvPr>
        </p:nvSpPr>
        <p:spPr>
          <a:xfrm>
            <a:off x="669926" y="0"/>
            <a:ext cx="6835775" cy="4859338"/>
          </a:xfrm>
          <a:custGeom>
            <a:avLst/>
            <a:gdLst>
              <a:gd name="connsiteX0" fmla="*/ 0 w 6835775"/>
              <a:gd name="connsiteY0" fmla="*/ 0 h 4859338"/>
              <a:gd name="connsiteX1" fmla="*/ 6835775 w 6835775"/>
              <a:gd name="connsiteY1" fmla="*/ 0 h 4859338"/>
              <a:gd name="connsiteX2" fmla="*/ 6835775 w 6835775"/>
              <a:gd name="connsiteY2" fmla="*/ 4500563 h 4859338"/>
              <a:gd name="connsiteX3" fmla="*/ 2155824 w 6835775"/>
              <a:gd name="connsiteY3" fmla="*/ 4500563 h 4859338"/>
              <a:gd name="connsiteX4" fmla="*/ 2155824 w 6835775"/>
              <a:gd name="connsiteY4" fmla="*/ 4859338 h 4859338"/>
              <a:gd name="connsiteX5" fmla="*/ 0 w 6835775"/>
              <a:gd name="connsiteY5" fmla="*/ 4859338 h 4859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35775" h="4859338">
                <a:moveTo>
                  <a:pt x="0" y="0"/>
                </a:moveTo>
                <a:lnTo>
                  <a:pt x="6835775" y="0"/>
                </a:lnTo>
                <a:lnTo>
                  <a:pt x="6835775" y="4500563"/>
                </a:lnTo>
                <a:lnTo>
                  <a:pt x="2155824" y="4500563"/>
                </a:lnTo>
                <a:lnTo>
                  <a:pt x="2155824" y="4859338"/>
                </a:lnTo>
                <a:lnTo>
                  <a:pt x="0" y="4859338"/>
                </a:lnTo>
                <a:close/>
              </a:path>
            </a:pathLst>
          </a:custGeom>
          <a:solidFill>
            <a:schemeClr val="bg1">
              <a:lumMod val="95000"/>
            </a:schemeClr>
          </a:solidFill>
        </p:spPr>
        <p:txBody>
          <a:bodyPr wrap="square" anchor="ctr" anchorCtr="0">
            <a:noAutofit/>
          </a:bodyPr>
          <a:lstStyle>
            <a:lvl1pPr marL="0" indent="0" algn="ctr">
              <a:buFont typeface="Arial" panose="020B0604020202020204" pitchFamily="34" charset="0"/>
              <a:buNone/>
              <a:defRPr sz="795"/>
            </a:lvl1pPr>
          </a:lstStyle>
          <a:p>
            <a:r>
              <a:rPr lang="pl-PL"/>
              <a:t>Kliknij ikonę, aby dodać obraz</a:t>
            </a:r>
            <a:endParaRPr lang="pl-PL" dirty="0"/>
          </a:p>
        </p:txBody>
      </p:sp>
      <p:sp>
        <p:nvSpPr>
          <p:cNvPr id="5" name="Prostokąt 4">
            <a:extLst>
              <a:ext uri="{FF2B5EF4-FFF2-40B4-BE49-F238E27FC236}">
                <a16:creationId xmlns:a16="http://schemas.microsoft.com/office/drawing/2014/main" id="{7BF7E1EF-0AB1-F3B1-F5CD-6A2AA3056193}"/>
              </a:ext>
            </a:extLst>
          </p:cNvPr>
          <p:cNvSpPr/>
          <p:nvPr userDrawn="1"/>
        </p:nvSpPr>
        <p:spPr>
          <a:xfrm>
            <a:off x="3905250" y="4500563"/>
            <a:ext cx="3600449" cy="359395"/>
          </a:xfrm>
          <a:prstGeom prst="rect">
            <a:avLst/>
          </a:prstGeom>
          <a:solidFill>
            <a:srgbClr val="0052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432"/>
          </a:p>
        </p:txBody>
      </p:sp>
      <p:sp>
        <p:nvSpPr>
          <p:cNvPr id="6" name="Prostokąt 5">
            <a:extLst>
              <a:ext uri="{FF2B5EF4-FFF2-40B4-BE49-F238E27FC236}">
                <a16:creationId xmlns:a16="http://schemas.microsoft.com/office/drawing/2014/main" id="{03E2C530-5988-0861-50D8-1C7FE1662A60}"/>
              </a:ext>
            </a:extLst>
          </p:cNvPr>
          <p:cNvSpPr/>
          <p:nvPr userDrawn="1"/>
        </p:nvSpPr>
        <p:spPr>
          <a:xfrm>
            <a:off x="2825752" y="4500562"/>
            <a:ext cx="1079500" cy="3587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432"/>
          </a:p>
        </p:txBody>
      </p:sp>
      <p:sp>
        <p:nvSpPr>
          <p:cNvPr id="2" name="Title 1"/>
          <p:cNvSpPr>
            <a:spLocks noGrp="1"/>
          </p:cNvSpPr>
          <p:nvPr>
            <p:ph type="ctrTitle"/>
          </p:nvPr>
        </p:nvSpPr>
        <p:spPr>
          <a:xfrm>
            <a:off x="3186113" y="5195719"/>
            <a:ext cx="6480176" cy="1320421"/>
          </a:xfrm>
        </p:spPr>
        <p:txBody>
          <a:bodyPr anchor="t" anchorCtr="0">
            <a:normAutofit/>
          </a:bodyPr>
          <a:lstStyle>
            <a:lvl1pPr algn="l">
              <a:lnSpc>
                <a:spcPts val="2784"/>
              </a:lnSpc>
              <a:defRPr sz="2228"/>
            </a:lvl1pPr>
          </a:lstStyle>
          <a:p>
            <a:r>
              <a:rPr lang="pl-PL"/>
              <a:t>Kliknij, aby edytować styl</a:t>
            </a:r>
            <a:endParaRPr lang="en-US" dirty="0"/>
          </a:p>
        </p:txBody>
      </p:sp>
    </p:spTree>
    <p:extLst>
      <p:ext uri="{BB962C8B-B14F-4D97-AF65-F5344CB8AC3E}">
        <p14:creationId xmlns:p14="http://schemas.microsoft.com/office/powerpoint/2010/main" val="3142310888"/>
      </p:ext>
    </p:extLst>
  </p:cSld>
  <p:clrMapOvr>
    <a:masterClrMapping/>
  </p:clrMapOvr>
  <p:extLst>
    <p:ext uri="{DCECCB84-F9BA-43D5-87BE-67443E8EF086}">
      <p15:sldGuideLst xmlns:p15="http://schemas.microsoft.com/office/powerpoint/2012/main">
        <p15:guide id="1" pos="193">
          <p15:clr>
            <a:srgbClr val="FBAE40"/>
          </p15:clr>
        </p15:guide>
        <p15:guide id="2" orient="horz" pos="113">
          <p15:clr>
            <a:srgbClr val="FBAE40"/>
          </p15:clr>
        </p15:guide>
        <p15:guide id="3" orient="horz" pos="2381">
          <p15:clr>
            <a:srgbClr val="FBAE40"/>
          </p15:clr>
        </p15:guide>
        <p15:guide id="4" orient="horz" pos="340">
          <p15:clr>
            <a:srgbClr val="FBAE40"/>
          </p15:clr>
        </p15:guide>
        <p15:guide id="5" orient="horz" pos="567">
          <p15:clr>
            <a:srgbClr val="FBAE40"/>
          </p15:clr>
        </p15:guide>
        <p15:guide id="6" orient="horz" pos="794">
          <p15:clr>
            <a:srgbClr val="FBAE40"/>
          </p15:clr>
        </p15:guide>
        <p15:guide id="7" orient="horz" pos="1020">
          <p15:clr>
            <a:srgbClr val="FBAE40"/>
          </p15:clr>
        </p15:guide>
        <p15:guide id="8" orient="horz" pos="1247">
          <p15:clr>
            <a:srgbClr val="FBAE40"/>
          </p15:clr>
        </p15:guide>
        <p15:guide id="9" orient="horz" pos="1474">
          <p15:clr>
            <a:srgbClr val="FBAE40"/>
          </p15:clr>
        </p15:guide>
        <p15:guide id="10" orient="horz" pos="1701">
          <p15:clr>
            <a:srgbClr val="FBAE40"/>
          </p15:clr>
        </p15:guide>
        <p15:guide id="11" orient="horz" pos="1927">
          <p15:clr>
            <a:srgbClr val="FBAE40"/>
          </p15:clr>
        </p15:guide>
        <p15:guide id="12" orient="horz" pos="2154">
          <p15:clr>
            <a:srgbClr val="FBAE40"/>
          </p15:clr>
        </p15:guide>
        <p15:guide id="13" orient="horz" pos="2608">
          <p15:clr>
            <a:srgbClr val="FBAE40"/>
          </p15:clr>
        </p15:guide>
        <p15:guide id="14" orient="horz" pos="2835">
          <p15:clr>
            <a:srgbClr val="FBAE40"/>
          </p15:clr>
        </p15:guide>
        <p15:guide id="15" orient="horz" pos="3061">
          <p15:clr>
            <a:srgbClr val="FBAE40"/>
          </p15:clr>
        </p15:guide>
        <p15:guide id="16" orient="horz" pos="3288">
          <p15:clr>
            <a:srgbClr val="FBAE40"/>
          </p15:clr>
        </p15:guide>
        <p15:guide id="17" orient="horz" pos="3515">
          <p15:clr>
            <a:srgbClr val="FBAE40"/>
          </p15:clr>
        </p15:guide>
        <p15:guide id="18" orient="horz" pos="3742">
          <p15:clr>
            <a:srgbClr val="FBAE40"/>
          </p15:clr>
        </p15:guide>
        <p15:guide id="19" orient="horz" pos="3968">
          <p15:clr>
            <a:srgbClr val="FBAE40"/>
          </p15:clr>
        </p15:guide>
        <p15:guide id="20" orient="horz" pos="4195">
          <p15:clr>
            <a:srgbClr val="FBAE40"/>
          </p15:clr>
        </p15:guide>
        <p15:guide id="21" orient="horz" pos="4422">
          <p15:clr>
            <a:srgbClr val="FBAE40"/>
          </p15:clr>
        </p15:guide>
        <p15:guide id="22" orient="horz" pos="4649">
          <p15:clr>
            <a:srgbClr val="FBAE40"/>
          </p15:clr>
        </p15:guide>
        <p15:guide id="23" pos="419">
          <p15:clr>
            <a:srgbClr val="FBAE40"/>
          </p15:clr>
        </p15:guide>
        <p15:guide id="24" pos="646">
          <p15:clr>
            <a:srgbClr val="FBAE40"/>
          </p15:clr>
        </p15:guide>
        <p15:guide id="25" pos="873">
          <p15:clr>
            <a:srgbClr val="FBAE40"/>
          </p15:clr>
        </p15:guide>
        <p15:guide id="26" pos="1100">
          <p15:clr>
            <a:srgbClr val="FBAE40"/>
          </p15:clr>
        </p15:guide>
        <p15:guide id="27" pos="1327">
          <p15:clr>
            <a:srgbClr val="FBAE40"/>
          </p15:clr>
        </p15:guide>
        <p15:guide id="28" pos="1553">
          <p15:clr>
            <a:srgbClr val="FBAE40"/>
          </p15:clr>
        </p15:guide>
        <p15:guide id="29" pos="1780">
          <p15:clr>
            <a:srgbClr val="FBAE40"/>
          </p15:clr>
        </p15:guide>
        <p15:guide id="30" pos="2007">
          <p15:clr>
            <a:srgbClr val="FBAE40"/>
          </p15:clr>
        </p15:guide>
        <p15:guide id="31" pos="2234">
          <p15:clr>
            <a:srgbClr val="FBAE40"/>
          </p15:clr>
        </p15:guide>
        <p15:guide id="32" pos="2460">
          <p15:clr>
            <a:srgbClr val="FBAE40"/>
          </p15:clr>
        </p15:guide>
        <p15:guide id="33" pos="2687">
          <p15:clr>
            <a:srgbClr val="FBAE40"/>
          </p15:clr>
        </p15:guide>
        <p15:guide id="34" pos="2914">
          <p15:clr>
            <a:srgbClr val="FBAE40"/>
          </p15:clr>
        </p15:guide>
        <p15:guide id="35" pos="3141">
          <p15:clr>
            <a:srgbClr val="FBAE40"/>
          </p15:clr>
        </p15:guide>
        <p15:guide id="36" pos="3368">
          <p15:clr>
            <a:srgbClr val="FBAE40"/>
          </p15:clr>
        </p15:guide>
        <p15:guide id="37" pos="3594">
          <p15:clr>
            <a:srgbClr val="FBAE40"/>
          </p15:clr>
        </p15:guide>
        <p15:guide id="38" pos="3821">
          <p15:clr>
            <a:srgbClr val="FBAE40"/>
          </p15:clr>
        </p15:guide>
        <p15:guide id="39" pos="4048">
          <p15:clr>
            <a:srgbClr val="FBAE40"/>
          </p15:clr>
        </p15:guide>
        <p15:guide id="40" pos="4275">
          <p15:clr>
            <a:srgbClr val="FBAE40"/>
          </p15:clr>
        </p15:guide>
        <p15:guide id="41" pos="4501">
          <p15:clr>
            <a:srgbClr val="FBAE40"/>
          </p15:clr>
        </p15:guide>
        <p15:guide id="42" pos="4728">
          <p15:clr>
            <a:srgbClr val="FBAE40"/>
          </p15:clr>
        </p15:guide>
        <p15:guide id="43" pos="4955">
          <p15:clr>
            <a:srgbClr val="FBAE40"/>
          </p15:clr>
        </p15:guide>
        <p15:guide id="44" pos="5182">
          <p15:clr>
            <a:srgbClr val="FBAE40"/>
          </p15:clr>
        </p15:guide>
        <p15:guide id="45" pos="5408">
          <p15:clr>
            <a:srgbClr val="FBAE40"/>
          </p15:clr>
        </p15:guide>
        <p15:guide id="46" pos="5635">
          <p15:clr>
            <a:srgbClr val="FBAE40"/>
          </p15:clr>
        </p15:guide>
        <p15:guide id="47" pos="5862">
          <p15:clr>
            <a:srgbClr val="FBAE40"/>
          </p15:clr>
        </p15:guide>
        <p15:guide id="48" pos="6089">
          <p15:clr>
            <a:srgbClr val="FBAE40"/>
          </p15:clr>
        </p15:guide>
        <p15:guide id="49" pos="6316">
          <p15:clr>
            <a:srgbClr val="FBAE40"/>
          </p15:clr>
        </p15:guide>
        <p15:guide id="50" pos="654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Slajd - tytuł + zawartość z paskie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dirty="0"/>
              <a:t>Kliknij, aby edytować style wzorca tekstu</a:t>
            </a:r>
          </a:p>
          <a:p>
            <a:pPr lvl="1"/>
            <a:r>
              <a:rPr lang="pl-PL" dirty="0"/>
              <a:t>Drugi poziom</a:t>
            </a:r>
          </a:p>
          <a:p>
            <a:pPr lvl="2"/>
            <a:r>
              <a:rPr lang="pl-PL" dirty="0"/>
              <a:t>Trzeci poziom</a:t>
            </a:r>
          </a:p>
        </p:txBody>
      </p:sp>
      <p:sp>
        <p:nvSpPr>
          <p:cNvPr id="5" name="Symbol zastępczy numeru slajdu 4">
            <a:extLst>
              <a:ext uri="{FF2B5EF4-FFF2-40B4-BE49-F238E27FC236}">
                <a16:creationId xmlns:a16="http://schemas.microsoft.com/office/drawing/2014/main" id="{96BE561E-99B3-4335-3AEE-43699306B9E0}"/>
              </a:ext>
            </a:extLst>
          </p:cNvPr>
          <p:cNvSpPr>
            <a:spLocks noGrp="1"/>
          </p:cNvSpPr>
          <p:nvPr>
            <p:ph type="sldNum" sz="quarter" idx="10"/>
          </p:nvPr>
        </p:nvSpPr>
        <p:spPr/>
        <p:txBody>
          <a:bodyPr/>
          <a:lstStyle/>
          <a:p>
            <a:fld id="{EB4015AA-59F6-416B-87A6-8E3D940284E2}" type="slidenum">
              <a:rPr lang="pl-PL" smtClean="0"/>
              <a:pPr/>
              <a:t>‹#›</a:t>
            </a:fld>
            <a:endParaRPr lang="pl-PL" dirty="0"/>
          </a:p>
        </p:txBody>
      </p:sp>
    </p:spTree>
    <p:extLst>
      <p:ext uri="{BB962C8B-B14F-4D97-AF65-F5344CB8AC3E}">
        <p14:creationId xmlns:p14="http://schemas.microsoft.com/office/powerpoint/2010/main" val="20044699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Slajd - tytuł + 2 elementy zawartości z paskie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1025906" y="1979837"/>
            <a:ext cx="4140000" cy="4680018"/>
          </a:xfrm>
        </p:spPr>
        <p:txBody>
          <a:bodyPr/>
          <a:lstStyle/>
          <a:p>
            <a:pPr lvl="0"/>
            <a:r>
              <a:rPr lang="pl-PL"/>
              <a:t>Kliknij, aby edytować style wzorca tekstu</a:t>
            </a:r>
          </a:p>
          <a:p>
            <a:pPr lvl="1"/>
            <a:r>
              <a:rPr lang="pl-PL"/>
              <a:t>Drugi poziom</a:t>
            </a:r>
          </a:p>
          <a:p>
            <a:pPr lvl="2"/>
            <a:r>
              <a:rPr lang="pl-PL"/>
              <a:t>Trzeci poziom</a:t>
            </a:r>
          </a:p>
        </p:txBody>
      </p:sp>
      <p:sp>
        <p:nvSpPr>
          <p:cNvPr id="4" name="Content Placeholder 3"/>
          <p:cNvSpPr>
            <a:spLocks noGrp="1"/>
          </p:cNvSpPr>
          <p:nvPr>
            <p:ph sz="half" idx="2"/>
          </p:nvPr>
        </p:nvSpPr>
        <p:spPr>
          <a:xfrm>
            <a:off x="5525906" y="1979613"/>
            <a:ext cx="4140000" cy="4680226"/>
          </a:xfrm>
        </p:spPr>
        <p:txBody>
          <a:bodyPr/>
          <a:lstStyle/>
          <a:p>
            <a:pPr lvl="0"/>
            <a:r>
              <a:rPr lang="pl-PL"/>
              <a:t>Kliknij, aby edytować style wzorca tekstu</a:t>
            </a:r>
          </a:p>
          <a:p>
            <a:pPr lvl="1"/>
            <a:r>
              <a:rPr lang="pl-PL"/>
              <a:t>Drugi poziom</a:t>
            </a:r>
          </a:p>
          <a:p>
            <a:pPr lvl="2"/>
            <a:r>
              <a:rPr lang="pl-PL"/>
              <a:t>Trzeci poziom</a:t>
            </a:r>
          </a:p>
        </p:txBody>
      </p:sp>
      <p:sp>
        <p:nvSpPr>
          <p:cNvPr id="5" name="Symbol zastępczy numeru slajdu 4">
            <a:extLst>
              <a:ext uri="{FF2B5EF4-FFF2-40B4-BE49-F238E27FC236}">
                <a16:creationId xmlns:a16="http://schemas.microsoft.com/office/drawing/2014/main" id="{141AAA0E-45E9-08FB-9373-71A084B88847}"/>
              </a:ext>
            </a:extLst>
          </p:cNvPr>
          <p:cNvSpPr>
            <a:spLocks noGrp="1"/>
          </p:cNvSpPr>
          <p:nvPr>
            <p:ph type="sldNum" sz="quarter" idx="10"/>
          </p:nvPr>
        </p:nvSpPr>
        <p:spPr/>
        <p:txBody>
          <a:bodyPr/>
          <a:lstStyle/>
          <a:p>
            <a:fld id="{EB4015AA-59F6-416B-87A6-8E3D940284E2}" type="slidenum">
              <a:rPr lang="pl-PL" smtClean="0"/>
              <a:pPr/>
              <a:t>‹#›</a:t>
            </a:fld>
            <a:endParaRPr lang="pl-PL" dirty="0"/>
          </a:p>
        </p:txBody>
      </p:sp>
    </p:spTree>
    <p:extLst>
      <p:ext uri="{BB962C8B-B14F-4D97-AF65-F5344CB8AC3E}">
        <p14:creationId xmlns:p14="http://schemas.microsoft.com/office/powerpoint/2010/main" val="215377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lajd - tytuł + zdjęcie + zawartość z paskiem">
    <p:spTree>
      <p:nvGrpSpPr>
        <p:cNvPr id="1" name=""/>
        <p:cNvGrpSpPr/>
        <p:nvPr/>
      </p:nvGrpSpPr>
      <p:grpSpPr>
        <a:xfrm>
          <a:off x="0" y="0"/>
          <a:ext cx="0" cy="0"/>
          <a:chOff x="0" y="0"/>
          <a:chExt cx="0" cy="0"/>
        </a:xfrm>
      </p:grpSpPr>
      <p:sp>
        <p:nvSpPr>
          <p:cNvPr id="2" name="Title 1"/>
          <p:cNvSpPr>
            <a:spLocks noGrp="1"/>
          </p:cNvSpPr>
          <p:nvPr>
            <p:ph type="title"/>
          </p:nvPr>
        </p:nvSpPr>
        <p:spPr>
          <a:xfrm>
            <a:off x="5345906" y="899838"/>
            <a:ext cx="4320000" cy="1080001"/>
          </a:xfrm>
        </p:spPr>
        <p:txBody>
          <a:bodyPr/>
          <a:lstStyle/>
          <a:p>
            <a:r>
              <a:rPr lang="pl-PL"/>
              <a:t>Kliknij, aby edytować styl</a:t>
            </a:r>
            <a:endParaRPr lang="en-US" dirty="0"/>
          </a:p>
        </p:txBody>
      </p:sp>
      <p:sp>
        <p:nvSpPr>
          <p:cNvPr id="3" name="Content Placeholder 2"/>
          <p:cNvSpPr>
            <a:spLocks noGrp="1"/>
          </p:cNvSpPr>
          <p:nvPr>
            <p:ph sz="half" idx="1"/>
          </p:nvPr>
        </p:nvSpPr>
        <p:spPr>
          <a:xfrm>
            <a:off x="5345906" y="1979837"/>
            <a:ext cx="4320382" cy="4680002"/>
          </a:xfrm>
        </p:spPr>
        <p:txBody>
          <a:bodyPr/>
          <a:lstStyle/>
          <a:p>
            <a:pPr lvl="0"/>
            <a:r>
              <a:rPr lang="pl-PL"/>
              <a:t>Kliknij, aby edytować style wzorca tekstu</a:t>
            </a:r>
          </a:p>
          <a:p>
            <a:pPr lvl="1"/>
            <a:r>
              <a:rPr lang="pl-PL"/>
              <a:t>Drugi poziom</a:t>
            </a:r>
          </a:p>
          <a:p>
            <a:pPr lvl="2"/>
            <a:r>
              <a:rPr lang="pl-PL"/>
              <a:t>Trzeci poziom</a:t>
            </a:r>
          </a:p>
        </p:txBody>
      </p:sp>
      <p:sp>
        <p:nvSpPr>
          <p:cNvPr id="5" name="Symbol zastępczy numeru slajdu 4">
            <a:extLst>
              <a:ext uri="{FF2B5EF4-FFF2-40B4-BE49-F238E27FC236}">
                <a16:creationId xmlns:a16="http://schemas.microsoft.com/office/drawing/2014/main" id="{141AAA0E-45E9-08FB-9373-71A084B88847}"/>
              </a:ext>
            </a:extLst>
          </p:cNvPr>
          <p:cNvSpPr>
            <a:spLocks noGrp="1"/>
          </p:cNvSpPr>
          <p:nvPr>
            <p:ph type="sldNum" sz="quarter" idx="10"/>
          </p:nvPr>
        </p:nvSpPr>
        <p:spPr/>
        <p:txBody>
          <a:bodyPr/>
          <a:lstStyle/>
          <a:p>
            <a:fld id="{EB4015AA-59F6-416B-87A6-8E3D940284E2}" type="slidenum">
              <a:rPr lang="pl-PL" smtClean="0"/>
              <a:pPr/>
              <a:t>‹#›</a:t>
            </a:fld>
            <a:endParaRPr lang="pl-PL" dirty="0"/>
          </a:p>
        </p:txBody>
      </p:sp>
      <p:sp>
        <p:nvSpPr>
          <p:cNvPr id="7" name="Symbol zastępczy obrazu 6">
            <a:extLst>
              <a:ext uri="{FF2B5EF4-FFF2-40B4-BE49-F238E27FC236}">
                <a16:creationId xmlns:a16="http://schemas.microsoft.com/office/drawing/2014/main" id="{E681B9F9-7BA5-2D43-A1BD-8AF5D0250636}"/>
              </a:ext>
            </a:extLst>
          </p:cNvPr>
          <p:cNvSpPr>
            <a:spLocks noGrp="1"/>
          </p:cNvSpPr>
          <p:nvPr>
            <p:ph type="pic" sz="quarter" idx="11"/>
          </p:nvPr>
        </p:nvSpPr>
        <p:spPr>
          <a:xfrm>
            <a:off x="0" y="900113"/>
            <a:ext cx="4986338" cy="5759726"/>
          </a:xfrm>
          <a:solidFill>
            <a:schemeClr val="bg1">
              <a:lumMod val="95000"/>
            </a:schemeClr>
          </a:solidFill>
        </p:spPr>
        <p:txBody>
          <a:bodyPr anchor="ctr" anchorCtr="0"/>
          <a:lstStyle>
            <a:lvl1pPr algn="ctr">
              <a:buFont typeface="Arial" panose="020B0604020202020204" pitchFamily="34" charset="0"/>
              <a:buNone/>
              <a:defRPr sz="795"/>
            </a:lvl1pPr>
          </a:lstStyle>
          <a:p>
            <a:r>
              <a:rPr lang="pl-PL"/>
              <a:t>Kliknij ikonę, aby dodać obraz</a:t>
            </a:r>
            <a:endParaRPr lang="pl-PL" dirty="0"/>
          </a:p>
        </p:txBody>
      </p:sp>
    </p:spTree>
    <p:extLst>
      <p:ext uri="{BB962C8B-B14F-4D97-AF65-F5344CB8AC3E}">
        <p14:creationId xmlns:p14="http://schemas.microsoft.com/office/powerpoint/2010/main" val="3740354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 preserve="1">
  <p:cSld name="1_Slajd - tytuł + zawartość bez pask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p:txBody>
      </p:sp>
      <p:sp>
        <p:nvSpPr>
          <p:cNvPr id="5" name="Symbol zastępczy numeru slajdu 4">
            <a:extLst>
              <a:ext uri="{FF2B5EF4-FFF2-40B4-BE49-F238E27FC236}">
                <a16:creationId xmlns:a16="http://schemas.microsoft.com/office/drawing/2014/main" id="{96BE561E-99B3-4335-3AEE-43699306B9E0}"/>
              </a:ext>
            </a:extLst>
          </p:cNvPr>
          <p:cNvSpPr>
            <a:spLocks noGrp="1"/>
          </p:cNvSpPr>
          <p:nvPr>
            <p:ph type="sldNum" sz="quarter" idx="10"/>
          </p:nvPr>
        </p:nvSpPr>
        <p:spPr/>
        <p:txBody>
          <a:bodyPr/>
          <a:lstStyle/>
          <a:p>
            <a:fld id="{EB4015AA-59F6-416B-87A6-8E3D940284E2}" type="slidenum">
              <a:rPr lang="pl-PL" smtClean="0"/>
              <a:pPr/>
              <a:t>‹#›</a:t>
            </a:fld>
            <a:endParaRPr lang="pl-PL" dirty="0"/>
          </a:p>
        </p:txBody>
      </p:sp>
      <p:sp>
        <p:nvSpPr>
          <p:cNvPr id="6" name="Prostokąt 5">
            <a:extLst>
              <a:ext uri="{FF2B5EF4-FFF2-40B4-BE49-F238E27FC236}">
                <a16:creationId xmlns:a16="http://schemas.microsoft.com/office/drawing/2014/main" id="{630E28BA-19A4-6182-CE10-65107EDF6B75}"/>
              </a:ext>
            </a:extLst>
          </p:cNvPr>
          <p:cNvSpPr/>
          <p:nvPr userDrawn="1"/>
        </p:nvSpPr>
        <p:spPr>
          <a:xfrm>
            <a:off x="8585547" y="7380287"/>
            <a:ext cx="1080742" cy="1793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432"/>
          </a:p>
        </p:txBody>
      </p:sp>
    </p:spTree>
    <p:extLst>
      <p:ext uri="{BB962C8B-B14F-4D97-AF65-F5344CB8AC3E}">
        <p14:creationId xmlns:p14="http://schemas.microsoft.com/office/powerpoint/2010/main" val="38304403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woObj" preserve="1">
  <p:cSld name="1_Slajd - tytuł + 2 elementy zawartości bez pask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1025906" y="1979837"/>
            <a:ext cx="4140000" cy="4680018"/>
          </a:xfrm>
        </p:spPr>
        <p:txBody>
          <a:bodyPr/>
          <a:lstStyle/>
          <a:p>
            <a:pPr lvl="0"/>
            <a:r>
              <a:rPr lang="pl-PL" dirty="0"/>
              <a:t>Kliknij, aby edytować style wzorca tekstu</a:t>
            </a:r>
          </a:p>
          <a:p>
            <a:pPr lvl="1"/>
            <a:r>
              <a:rPr lang="pl-PL" dirty="0"/>
              <a:t>Drugi poziom</a:t>
            </a:r>
          </a:p>
          <a:p>
            <a:pPr lvl="2"/>
            <a:r>
              <a:rPr lang="pl-PL" dirty="0"/>
              <a:t>Trzeci poziom</a:t>
            </a:r>
          </a:p>
        </p:txBody>
      </p:sp>
      <p:sp>
        <p:nvSpPr>
          <p:cNvPr id="4" name="Content Placeholder 3"/>
          <p:cNvSpPr>
            <a:spLocks noGrp="1"/>
          </p:cNvSpPr>
          <p:nvPr>
            <p:ph sz="half" idx="2"/>
          </p:nvPr>
        </p:nvSpPr>
        <p:spPr>
          <a:xfrm>
            <a:off x="5525906" y="1979613"/>
            <a:ext cx="4140000" cy="4680226"/>
          </a:xfrm>
        </p:spPr>
        <p:txBody>
          <a:bodyPr/>
          <a:lstStyle/>
          <a:p>
            <a:pPr lvl="0"/>
            <a:r>
              <a:rPr lang="pl-PL"/>
              <a:t>Kliknij, aby edytować style wzorca tekstu</a:t>
            </a:r>
          </a:p>
          <a:p>
            <a:pPr lvl="1"/>
            <a:r>
              <a:rPr lang="pl-PL"/>
              <a:t>Drugi poziom</a:t>
            </a:r>
          </a:p>
          <a:p>
            <a:pPr lvl="2"/>
            <a:r>
              <a:rPr lang="pl-PL"/>
              <a:t>Trzeci poziom</a:t>
            </a:r>
          </a:p>
        </p:txBody>
      </p:sp>
      <p:sp>
        <p:nvSpPr>
          <p:cNvPr id="5" name="Symbol zastępczy numeru slajdu 4">
            <a:extLst>
              <a:ext uri="{FF2B5EF4-FFF2-40B4-BE49-F238E27FC236}">
                <a16:creationId xmlns:a16="http://schemas.microsoft.com/office/drawing/2014/main" id="{9A72189C-757E-47DF-313E-E0F36399C09C}"/>
              </a:ext>
            </a:extLst>
          </p:cNvPr>
          <p:cNvSpPr>
            <a:spLocks noGrp="1"/>
          </p:cNvSpPr>
          <p:nvPr>
            <p:ph type="sldNum" sz="quarter" idx="10"/>
          </p:nvPr>
        </p:nvSpPr>
        <p:spPr/>
        <p:txBody>
          <a:bodyPr/>
          <a:lstStyle/>
          <a:p>
            <a:fld id="{EB4015AA-59F6-416B-87A6-8E3D940284E2}" type="slidenum">
              <a:rPr lang="pl-PL" smtClean="0"/>
              <a:pPr/>
              <a:t>‹#›</a:t>
            </a:fld>
            <a:endParaRPr lang="pl-PL" dirty="0"/>
          </a:p>
        </p:txBody>
      </p:sp>
      <p:sp>
        <p:nvSpPr>
          <p:cNvPr id="6" name="Prostokąt 5">
            <a:extLst>
              <a:ext uri="{FF2B5EF4-FFF2-40B4-BE49-F238E27FC236}">
                <a16:creationId xmlns:a16="http://schemas.microsoft.com/office/drawing/2014/main" id="{E363107C-97A9-9A5D-A2A2-E6ABB7ED4C62}"/>
              </a:ext>
            </a:extLst>
          </p:cNvPr>
          <p:cNvSpPr/>
          <p:nvPr userDrawn="1"/>
        </p:nvSpPr>
        <p:spPr>
          <a:xfrm>
            <a:off x="8585547" y="7380287"/>
            <a:ext cx="1080742" cy="1793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432"/>
          </a:p>
        </p:txBody>
      </p:sp>
    </p:spTree>
    <p:extLst>
      <p:ext uri="{BB962C8B-B14F-4D97-AF65-F5344CB8AC3E}">
        <p14:creationId xmlns:p14="http://schemas.microsoft.com/office/powerpoint/2010/main" val="2155081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5526" y="899838"/>
            <a:ext cx="8640381" cy="1080001"/>
          </a:xfrm>
          <a:prstGeom prst="rect">
            <a:avLst/>
          </a:prstGeom>
        </p:spPr>
        <p:txBody>
          <a:bodyPr vert="horz" lIns="0" tIns="0" rIns="0" bIns="0" rtlCol="0" anchor="t" anchorCtr="0">
            <a:normAutofit/>
          </a:bodyPr>
          <a:lstStyle/>
          <a:p>
            <a:r>
              <a:rPr lang="pl-PL" dirty="0"/>
              <a:t>Kliknij, aby edytować styl</a:t>
            </a:r>
            <a:endParaRPr lang="en-US" dirty="0"/>
          </a:p>
        </p:txBody>
      </p:sp>
      <p:sp>
        <p:nvSpPr>
          <p:cNvPr id="3" name="Text Placeholder 2"/>
          <p:cNvSpPr>
            <a:spLocks noGrp="1"/>
          </p:cNvSpPr>
          <p:nvPr>
            <p:ph type="body" idx="1"/>
          </p:nvPr>
        </p:nvSpPr>
        <p:spPr>
          <a:xfrm>
            <a:off x="1025908" y="1979837"/>
            <a:ext cx="8640382" cy="4680002"/>
          </a:xfrm>
          <a:prstGeom prst="rect">
            <a:avLst/>
          </a:prstGeom>
        </p:spPr>
        <p:txBody>
          <a:bodyPr vert="horz" lIns="0" tIns="0" rIns="0" bIns="0" rtlCol="0">
            <a:normAutofit/>
          </a:bodyPr>
          <a:lstStyle/>
          <a:p>
            <a:pPr lvl="0"/>
            <a:r>
              <a:rPr lang="pl-PL" dirty="0"/>
              <a:t>Kliknij, aby edytować style wzorca tekstu</a:t>
            </a:r>
          </a:p>
          <a:p>
            <a:pPr lvl="1"/>
            <a:r>
              <a:rPr lang="pl-PL" dirty="0"/>
              <a:t>Drugi poziom</a:t>
            </a:r>
          </a:p>
          <a:p>
            <a:pPr lvl="2"/>
            <a:r>
              <a:rPr lang="pl-PL" dirty="0"/>
              <a:t>Trzeci poziom</a:t>
            </a:r>
            <a:endParaRPr lang="en-US" dirty="0"/>
          </a:p>
        </p:txBody>
      </p:sp>
      <p:sp>
        <p:nvSpPr>
          <p:cNvPr id="10" name="Prostokąt 9">
            <a:extLst>
              <a:ext uri="{FF2B5EF4-FFF2-40B4-BE49-F238E27FC236}">
                <a16:creationId xmlns:a16="http://schemas.microsoft.com/office/drawing/2014/main" id="{617E16B8-2BD0-D12E-978E-94E428DF9717}"/>
              </a:ext>
            </a:extLst>
          </p:cNvPr>
          <p:cNvSpPr/>
          <p:nvPr userDrawn="1"/>
        </p:nvSpPr>
        <p:spPr>
          <a:xfrm>
            <a:off x="1025871" y="0"/>
            <a:ext cx="1080742" cy="1793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432"/>
          </a:p>
        </p:txBody>
      </p:sp>
      <p:sp>
        <p:nvSpPr>
          <p:cNvPr id="12" name="Prostokąt 11">
            <a:extLst>
              <a:ext uri="{FF2B5EF4-FFF2-40B4-BE49-F238E27FC236}">
                <a16:creationId xmlns:a16="http://schemas.microsoft.com/office/drawing/2014/main" id="{662915FD-1FF3-5CF3-5C57-034114B5E6A2}"/>
              </a:ext>
            </a:extLst>
          </p:cNvPr>
          <p:cNvSpPr/>
          <p:nvPr userDrawn="1"/>
        </p:nvSpPr>
        <p:spPr>
          <a:xfrm>
            <a:off x="2106613" y="0"/>
            <a:ext cx="7559293" cy="1793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432"/>
          </a:p>
        </p:txBody>
      </p:sp>
      <p:sp>
        <p:nvSpPr>
          <p:cNvPr id="4" name="Symbol zastępczy numeru slajdu 3">
            <a:extLst>
              <a:ext uri="{FF2B5EF4-FFF2-40B4-BE49-F238E27FC236}">
                <a16:creationId xmlns:a16="http://schemas.microsoft.com/office/drawing/2014/main" id="{5026AD61-FC69-65FC-05E3-06AA14C89304}"/>
              </a:ext>
            </a:extLst>
          </p:cNvPr>
          <p:cNvSpPr>
            <a:spLocks noGrp="1"/>
          </p:cNvSpPr>
          <p:nvPr>
            <p:ph type="sldNum" sz="quarter" idx="4"/>
          </p:nvPr>
        </p:nvSpPr>
        <p:spPr>
          <a:xfrm>
            <a:off x="8585200" y="7019838"/>
            <a:ext cx="1080000" cy="180000"/>
          </a:xfrm>
          <a:prstGeom prst="rect">
            <a:avLst/>
          </a:prstGeom>
          <a:noFill/>
        </p:spPr>
        <p:txBody>
          <a:bodyPr vert="horz" lIns="0" tIns="72000" rIns="0" bIns="72000" rtlCol="0" anchor="ctr" anchorCtr="0"/>
          <a:lstStyle>
            <a:lvl1pPr algn="r">
              <a:defRPr sz="795">
                <a:solidFill>
                  <a:schemeClr val="tx2"/>
                </a:solidFill>
                <a:latin typeface="Open Sans" pitchFamily="2" charset="0"/>
                <a:ea typeface="Open Sans" pitchFamily="2" charset="0"/>
                <a:cs typeface="Open Sans" pitchFamily="2" charset="0"/>
              </a:defRPr>
            </a:lvl1pPr>
          </a:lstStyle>
          <a:p>
            <a:fld id="{EB4015AA-59F6-416B-87A6-8E3D940284E2}" type="slidenum">
              <a:rPr lang="pl-PL" smtClean="0"/>
              <a:pPr/>
              <a:t>‹#›</a:t>
            </a:fld>
            <a:endParaRPr lang="pl-PL" dirty="0"/>
          </a:p>
        </p:txBody>
      </p:sp>
      <p:sp>
        <p:nvSpPr>
          <p:cNvPr id="7" name="Prostokąt 6">
            <a:extLst>
              <a:ext uri="{FF2B5EF4-FFF2-40B4-BE49-F238E27FC236}">
                <a16:creationId xmlns:a16="http://schemas.microsoft.com/office/drawing/2014/main" id="{4C2A84FB-402E-BB6C-632B-D1ADD49B7D8C}"/>
              </a:ext>
            </a:extLst>
          </p:cNvPr>
          <p:cNvSpPr/>
          <p:nvPr userDrawn="1"/>
        </p:nvSpPr>
        <p:spPr>
          <a:xfrm>
            <a:off x="8585547" y="7380287"/>
            <a:ext cx="1080742" cy="1793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432"/>
          </a:p>
        </p:txBody>
      </p:sp>
    </p:spTree>
    <p:extLst>
      <p:ext uri="{BB962C8B-B14F-4D97-AF65-F5344CB8AC3E}">
        <p14:creationId xmlns:p14="http://schemas.microsoft.com/office/powerpoint/2010/main" val="3756773722"/>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20" r:id="rId11"/>
    <p:sldLayoutId id="2147483721" r:id="rId12"/>
    <p:sldLayoutId id="2147483726" r:id="rId13"/>
    <p:sldLayoutId id="2147483728" r:id="rId14"/>
  </p:sldLayoutIdLst>
  <p:hf hdr="0" ftr="0"/>
  <p:txStyles>
    <p:titleStyle>
      <a:lvl1pPr algn="l" defTabSz="801934" rtl="0" eaLnBrk="1" latinLnBrk="0" hangingPunct="1">
        <a:lnSpc>
          <a:spcPts val="2864"/>
        </a:lnSpc>
        <a:spcBef>
          <a:spcPct val="0"/>
        </a:spcBef>
        <a:buNone/>
        <a:defRPr sz="2228" b="1" kern="1200">
          <a:solidFill>
            <a:schemeClr val="tx2"/>
          </a:solidFill>
          <a:latin typeface="Open Sans" pitchFamily="2" charset="0"/>
          <a:ea typeface="Open Sans" pitchFamily="2" charset="0"/>
          <a:cs typeface="Open Sans" pitchFamily="2" charset="0"/>
        </a:defRPr>
      </a:lvl1pPr>
    </p:titleStyle>
    <p:bodyStyle>
      <a:lvl1pPr marL="200484" indent="-200484" algn="l" defTabSz="801934" rtl="0" eaLnBrk="1" latinLnBrk="0" hangingPunct="1">
        <a:lnSpc>
          <a:spcPts val="1909"/>
        </a:lnSpc>
        <a:spcBef>
          <a:spcPts val="877"/>
        </a:spcBef>
        <a:buClr>
          <a:schemeClr val="accent1"/>
        </a:buClr>
        <a:buFontTx/>
        <a:buBlip>
          <a:blip r:embed="rId16"/>
        </a:buBlip>
        <a:defRPr sz="1432" kern="1200">
          <a:solidFill>
            <a:schemeClr val="tx1"/>
          </a:solidFill>
          <a:latin typeface="Open Sans" pitchFamily="2" charset="0"/>
          <a:ea typeface="Open Sans" pitchFamily="2" charset="0"/>
          <a:cs typeface="Open Sans" pitchFamily="2" charset="0"/>
        </a:defRPr>
      </a:lvl1pPr>
      <a:lvl2pPr marL="601450" indent="-200484" algn="l" defTabSz="801934" rtl="0" eaLnBrk="1" latinLnBrk="0" hangingPunct="1">
        <a:lnSpc>
          <a:spcPts val="1909"/>
        </a:lnSpc>
        <a:spcBef>
          <a:spcPts val="439"/>
        </a:spcBef>
        <a:buFontTx/>
        <a:buBlip>
          <a:blip r:embed="rId17"/>
        </a:buBlip>
        <a:defRPr sz="1432" kern="1200">
          <a:solidFill>
            <a:schemeClr val="tx1"/>
          </a:solidFill>
          <a:latin typeface="Open Sans" pitchFamily="2" charset="0"/>
          <a:ea typeface="Open Sans" pitchFamily="2" charset="0"/>
          <a:cs typeface="Open Sans" pitchFamily="2" charset="0"/>
        </a:defRPr>
      </a:lvl2pPr>
      <a:lvl3pPr marL="1002418" indent="-200484" algn="l" defTabSz="801934" rtl="0" eaLnBrk="1" latinLnBrk="0" hangingPunct="1">
        <a:lnSpc>
          <a:spcPts val="1909"/>
        </a:lnSpc>
        <a:spcBef>
          <a:spcPts val="439"/>
        </a:spcBef>
        <a:buFontTx/>
        <a:buBlip>
          <a:blip r:embed="rId18"/>
        </a:buBlip>
        <a:defRPr sz="1432" kern="1200">
          <a:solidFill>
            <a:schemeClr val="tx1"/>
          </a:solidFill>
          <a:latin typeface="Open Sans" pitchFamily="2" charset="0"/>
          <a:ea typeface="Open Sans" pitchFamily="2" charset="0"/>
          <a:cs typeface="Open Sans" pitchFamily="2" charset="0"/>
        </a:defRPr>
      </a:lvl3pPr>
      <a:lvl4pPr marL="1403384" indent="-200484" algn="l" defTabSz="801934" rtl="0" eaLnBrk="1" latinLnBrk="0" hangingPunct="1">
        <a:lnSpc>
          <a:spcPts val="1909"/>
        </a:lnSpc>
        <a:spcBef>
          <a:spcPts val="439"/>
        </a:spcBef>
        <a:buFont typeface="Arial" panose="020B0604020202020204" pitchFamily="34" charset="0"/>
        <a:buChar char="•"/>
        <a:defRPr sz="1432" kern="1200">
          <a:solidFill>
            <a:schemeClr val="tx1"/>
          </a:solidFill>
          <a:latin typeface="Open Sans" pitchFamily="2" charset="0"/>
          <a:ea typeface="Open Sans" pitchFamily="2" charset="0"/>
          <a:cs typeface="Open Sans" pitchFamily="2" charset="0"/>
        </a:defRPr>
      </a:lvl4pPr>
      <a:lvl5pPr marL="1804351" indent="-200484" algn="l" defTabSz="801934" rtl="0" eaLnBrk="1" latinLnBrk="0" hangingPunct="1">
        <a:lnSpc>
          <a:spcPts val="1909"/>
        </a:lnSpc>
        <a:spcBef>
          <a:spcPts val="439"/>
        </a:spcBef>
        <a:buFont typeface="Arial" panose="020B0604020202020204" pitchFamily="34" charset="0"/>
        <a:buChar char="•"/>
        <a:defRPr sz="1432" kern="1200">
          <a:solidFill>
            <a:schemeClr val="tx1"/>
          </a:solidFill>
          <a:latin typeface="Open Sans" pitchFamily="2" charset="0"/>
          <a:ea typeface="Open Sans" pitchFamily="2" charset="0"/>
          <a:cs typeface="Open Sans" pitchFamily="2" charset="0"/>
        </a:defRPr>
      </a:lvl5pPr>
      <a:lvl6pPr marL="2205319" indent="-200484" algn="l" defTabSz="801934"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285" indent="-200484" algn="l" defTabSz="801934"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253" indent="-200484" algn="l" defTabSz="801934"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219" indent="-200484" algn="l" defTabSz="801934"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p:bodyStyle>
    <p:otherStyle>
      <a:defPPr>
        <a:defRPr lang="en-US"/>
      </a:defPPr>
      <a:lvl1pPr marL="0" algn="l" defTabSz="801934" rtl="0" eaLnBrk="1" latinLnBrk="0" hangingPunct="1">
        <a:defRPr sz="1579" kern="1200">
          <a:solidFill>
            <a:schemeClr val="tx1"/>
          </a:solidFill>
          <a:latin typeface="+mn-lt"/>
          <a:ea typeface="+mn-ea"/>
          <a:cs typeface="+mn-cs"/>
        </a:defRPr>
      </a:lvl1pPr>
      <a:lvl2pPr marL="400967" algn="l" defTabSz="801934" rtl="0" eaLnBrk="1" latinLnBrk="0" hangingPunct="1">
        <a:defRPr sz="1579" kern="1200">
          <a:solidFill>
            <a:schemeClr val="tx1"/>
          </a:solidFill>
          <a:latin typeface="+mn-lt"/>
          <a:ea typeface="+mn-ea"/>
          <a:cs typeface="+mn-cs"/>
        </a:defRPr>
      </a:lvl2pPr>
      <a:lvl3pPr marL="801934" algn="l" defTabSz="801934" rtl="0" eaLnBrk="1" latinLnBrk="0" hangingPunct="1">
        <a:defRPr sz="1579" kern="1200">
          <a:solidFill>
            <a:schemeClr val="tx1"/>
          </a:solidFill>
          <a:latin typeface="+mn-lt"/>
          <a:ea typeface="+mn-ea"/>
          <a:cs typeface="+mn-cs"/>
        </a:defRPr>
      </a:lvl3pPr>
      <a:lvl4pPr marL="1202901" algn="l" defTabSz="801934" rtl="0" eaLnBrk="1" latinLnBrk="0" hangingPunct="1">
        <a:defRPr sz="1579" kern="1200">
          <a:solidFill>
            <a:schemeClr val="tx1"/>
          </a:solidFill>
          <a:latin typeface="+mn-lt"/>
          <a:ea typeface="+mn-ea"/>
          <a:cs typeface="+mn-cs"/>
        </a:defRPr>
      </a:lvl4pPr>
      <a:lvl5pPr marL="1603868" algn="l" defTabSz="801934" rtl="0" eaLnBrk="1" latinLnBrk="0" hangingPunct="1">
        <a:defRPr sz="1579" kern="1200">
          <a:solidFill>
            <a:schemeClr val="tx1"/>
          </a:solidFill>
          <a:latin typeface="+mn-lt"/>
          <a:ea typeface="+mn-ea"/>
          <a:cs typeface="+mn-cs"/>
        </a:defRPr>
      </a:lvl5pPr>
      <a:lvl6pPr marL="2004835" algn="l" defTabSz="801934" rtl="0" eaLnBrk="1" latinLnBrk="0" hangingPunct="1">
        <a:defRPr sz="1579" kern="1200">
          <a:solidFill>
            <a:schemeClr val="tx1"/>
          </a:solidFill>
          <a:latin typeface="+mn-lt"/>
          <a:ea typeface="+mn-ea"/>
          <a:cs typeface="+mn-cs"/>
        </a:defRPr>
      </a:lvl6pPr>
      <a:lvl7pPr marL="2405802" algn="l" defTabSz="801934" rtl="0" eaLnBrk="1" latinLnBrk="0" hangingPunct="1">
        <a:defRPr sz="1579" kern="1200">
          <a:solidFill>
            <a:schemeClr val="tx1"/>
          </a:solidFill>
          <a:latin typeface="+mn-lt"/>
          <a:ea typeface="+mn-ea"/>
          <a:cs typeface="+mn-cs"/>
        </a:defRPr>
      </a:lvl7pPr>
      <a:lvl8pPr marL="2806769" algn="l" defTabSz="801934" rtl="0" eaLnBrk="1" latinLnBrk="0" hangingPunct="1">
        <a:defRPr sz="1579" kern="1200">
          <a:solidFill>
            <a:schemeClr val="tx1"/>
          </a:solidFill>
          <a:latin typeface="+mn-lt"/>
          <a:ea typeface="+mn-ea"/>
          <a:cs typeface="+mn-cs"/>
        </a:defRPr>
      </a:lvl8pPr>
      <a:lvl9pPr marL="3207736" algn="l" defTabSz="801934" rtl="0" eaLnBrk="1" latinLnBrk="0" hangingPunct="1">
        <a:defRPr sz="1579"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93">
          <p15:clr>
            <a:srgbClr val="F26B43"/>
          </p15:clr>
        </p15:guide>
        <p15:guide id="2" pos="419">
          <p15:clr>
            <a:srgbClr val="F26B43"/>
          </p15:clr>
        </p15:guide>
        <p15:guide id="3" pos="646">
          <p15:clr>
            <a:srgbClr val="F26B43"/>
          </p15:clr>
        </p15:guide>
        <p15:guide id="4" pos="873">
          <p15:clr>
            <a:srgbClr val="F26B43"/>
          </p15:clr>
        </p15:guide>
        <p15:guide id="5" pos="1100">
          <p15:clr>
            <a:srgbClr val="F26B43"/>
          </p15:clr>
        </p15:guide>
        <p15:guide id="6" pos="1327">
          <p15:clr>
            <a:srgbClr val="F26B43"/>
          </p15:clr>
        </p15:guide>
        <p15:guide id="7" pos="1553">
          <p15:clr>
            <a:srgbClr val="F26B43"/>
          </p15:clr>
        </p15:guide>
        <p15:guide id="8" pos="1780">
          <p15:clr>
            <a:srgbClr val="F26B43"/>
          </p15:clr>
        </p15:guide>
        <p15:guide id="9" pos="2007">
          <p15:clr>
            <a:srgbClr val="F26B43"/>
          </p15:clr>
        </p15:guide>
        <p15:guide id="10" pos="2234">
          <p15:clr>
            <a:srgbClr val="F26B43"/>
          </p15:clr>
        </p15:guide>
        <p15:guide id="11" pos="2460">
          <p15:clr>
            <a:srgbClr val="F26B43"/>
          </p15:clr>
        </p15:guide>
        <p15:guide id="12" pos="2687">
          <p15:clr>
            <a:srgbClr val="F26B43"/>
          </p15:clr>
        </p15:guide>
        <p15:guide id="13" pos="2914">
          <p15:clr>
            <a:srgbClr val="F26B43"/>
          </p15:clr>
        </p15:guide>
        <p15:guide id="14" pos="3141">
          <p15:clr>
            <a:srgbClr val="F26B43"/>
          </p15:clr>
        </p15:guide>
        <p15:guide id="15" pos="3368">
          <p15:clr>
            <a:srgbClr val="F26B43"/>
          </p15:clr>
        </p15:guide>
        <p15:guide id="16" pos="3594">
          <p15:clr>
            <a:srgbClr val="F26B43"/>
          </p15:clr>
        </p15:guide>
        <p15:guide id="17" pos="3821">
          <p15:clr>
            <a:srgbClr val="F26B43"/>
          </p15:clr>
        </p15:guide>
        <p15:guide id="18" pos="4048">
          <p15:clr>
            <a:srgbClr val="F26B43"/>
          </p15:clr>
        </p15:guide>
        <p15:guide id="19" pos="4275">
          <p15:clr>
            <a:srgbClr val="F26B43"/>
          </p15:clr>
        </p15:guide>
        <p15:guide id="20" pos="4501">
          <p15:clr>
            <a:srgbClr val="F26B43"/>
          </p15:clr>
        </p15:guide>
        <p15:guide id="21" pos="4728">
          <p15:clr>
            <a:srgbClr val="F26B43"/>
          </p15:clr>
        </p15:guide>
        <p15:guide id="22" pos="4955">
          <p15:clr>
            <a:srgbClr val="F26B43"/>
          </p15:clr>
        </p15:guide>
        <p15:guide id="23" pos="5182">
          <p15:clr>
            <a:srgbClr val="F26B43"/>
          </p15:clr>
        </p15:guide>
        <p15:guide id="24" pos="5408">
          <p15:clr>
            <a:srgbClr val="F26B43"/>
          </p15:clr>
        </p15:guide>
        <p15:guide id="25" pos="5635">
          <p15:clr>
            <a:srgbClr val="F26B43"/>
          </p15:clr>
        </p15:guide>
        <p15:guide id="26" pos="5862">
          <p15:clr>
            <a:srgbClr val="F26B43"/>
          </p15:clr>
        </p15:guide>
        <p15:guide id="27" pos="6089">
          <p15:clr>
            <a:srgbClr val="F26B43"/>
          </p15:clr>
        </p15:guide>
        <p15:guide id="28" pos="6316">
          <p15:clr>
            <a:srgbClr val="F26B43"/>
          </p15:clr>
        </p15:guide>
        <p15:guide id="29" pos="6542">
          <p15:clr>
            <a:srgbClr val="F26B43"/>
          </p15:clr>
        </p15:guide>
        <p15:guide id="30" orient="horz" pos="113">
          <p15:clr>
            <a:srgbClr val="F26B43"/>
          </p15:clr>
        </p15:guide>
        <p15:guide id="31" orient="horz" pos="340">
          <p15:clr>
            <a:srgbClr val="F26B43"/>
          </p15:clr>
        </p15:guide>
        <p15:guide id="32" orient="horz" pos="567">
          <p15:clr>
            <a:srgbClr val="F26B43"/>
          </p15:clr>
        </p15:guide>
        <p15:guide id="33" orient="horz" pos="794">
          <p15:clr>
            <a:srgbClr val="F26B43"/>
          </p15:clr>
        </p15:guide>
        <p15:guide id="34" orient="horz" pos="1020">
          <p15:clr>
            <a:srgbClr val="F26B43"/>
          </p15:clr>
        </p15:guide>
        <p15:guide id="35" orient="horz" pos="1247">
          <p15:clr>
            <a:srgbClr val="F26B43"/>
          </p15:clr>
        </p15:guide>
        <p15:guide id="36" orient="horz" pos="1474">
          <p15:clr>
            <a:srgbClr val="F26B43"/>
          </p15:clr>
        </p15:guide>
        <p15:guide id="37" orient="horz" pos="1701">
          <p15:clr>
            <a:srgbClr val="F26B43"/>
          </p15:clr>
        </p15:guide>
        <p15:guide id="38" orient="horz" pos="1927">
          <p15:clr>
            <a:srgbClr val="F26B43"/>
          </p15:clr>
        </p15:guide>
        <p15:guide id="39" orient="horz" pos="2154">
          <p15:clr>
            <a:srgbClr val="F26B43"/>
          </p15:clr>
        </p15:guide>
        <p15:guide id="40" orient="horz" pos="2381">
          <p15:clr>
            <a:srgbClr val="F26B43"/>
          </p15:clr>
        </p15:guide>
        <p15:guide id="41" orient="horz" pos="2608">
          <p15:clr>
            <a:srgbClr val="F26B43"/>
          </p15:clr>
        </p15:guide>
        <p15:guide id="42" orient="horz" pos="2835">
          <p15:clr>
            <a:srgbClr val="F26B43"/>
          </p15:clr>
        </p15:guide>
        <p15:guide id="43" orient="horz" pos="3061">
          <p15:clr>
            <a:srgbClr val="F26B43"/>
          </p15:clr>
        </p15:guide>
        <p15:guide id="44" orient="horz" pos="3288">
          <p15:clr>
            <a:srgbClr val="F26B43"/>
          </p15:clr>
        </p15:guide>
        <p15:guide id="45" orient="horz" pos="3515">
          <p15:clr>
            <a:srgbClr val="F26B43"/>
          </p15:clr>
        </p15:guide>
        <p15:guide id="46" orient="horz" pos="3742">
          <p15:clr>
            <a:srgbClr val="F26B43"/>
          </p15:clr>
        </p15:guide>
        <p15:guide id="47" orient="horz" pos="3968">
          <p15:clr>
            <a:srgbClr val="F26B43"/>
          </p15:clr>
        </p15:guide>
        <p15:guide id="48" orient="horz" pos="4195">
          <p15:clr>
            <a:srgbClr val="F26B43"/>
          </p15:clr>
        </p15:guide>
        <p15:guide id="49" orient="horz" pos="4422">
          <p15:clr>
            <a:srgbClr val="F26B43"/>
          </p15:clr>
        </p15:guide>
        <p15:guide id="50" orient="horz" pos="4649">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hyperlink" Target="http://funduszeue.lubelskie.pl/"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funduszeue.lubelskie.pl/lawp/aktualnosci/lawp-wzory-zalacznikow-niezbednych-do-rozliczania-projektu/" TargetMode="Externa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26.png"/><Relationship Id="rId4" Type="http://schemas.openxmlformats.org/officeDocument/2006/relationships/image" Target="../media/image25.png"/></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0.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5.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 Id="rId9" Type="http://schemas.openxmlformats.org/officeDocument/2006/relationships/image" Target="../media/image26.png"/></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6.png"/><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6.png"/><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s://bazakonkurencyjnosci.funduszeeuropejskie.gov.pl/ogloszenia/szukaj" TargetMode="External"/><Relationship Id="rId1" Type="http://schemas.openxmlformats.org/officeDocument/2006/relationships/slideLayout" Target="../slideLayouts/slideLayout8.xml"/><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26.png"/><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26.png"/><Relationship Id="rId2" Type="http://schemas.openxmlformats.org/officeDocument/2006/relationships/diagramData" Target="../diagrams/data4.xml"/><Relationship Id="rId1" Type="http://schemas.openxmlformats.org/officeDocument/2006/relationships/slideLayout" Target="../slideLayouts/slideLayout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xml.rels><?xml version="1.0" encoding="UTF-8" standalone="yes"?>
<Relationships xmlns="http://schemas.openxmlformats.org/package/2006/relationships"><Relationship Id="rId3" Type="http://schemas.openxmlformats.org/officeDocument/2006/relationships/hyperlink" Target="https://funduszeue.lubelskie.pl/poradniki/fundusze-europejskie-dla-lubelskiego-2021-2027/poznaj-systemy-informatyczne/"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28.png"/><Relationship Id="rId4" Type="http://schemas.openxmlformats.org/officeDocument/2006/relationships/image" Target="../media/image27.jpg"/></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26.png"/><Relationship Id="rId2" Type="http://schemas.openxmlformats.org/officeDocument/2006/relationships/diagramData" Target="../diagrams/data5.xml"/><Relationship Id="rId1" Type="http://schemas.openxmlformats.org/officeDocument/2006/relationships/slideLayout" Target="../slideLayouts/slideLayout8.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s://www.funduszeeuropejskie.gov.pl/media/119614/wytyczne_dotyczace_sposobu_korygowania_nieprawidlowosci_na_lata_2021_2027.pdf" TargetMode="Externa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28.png"/></Relationships>
</file>

<file path=ppt/slides/_rels/slide5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40.png"/><Relationship Id="rId2" Type="http://schemas.openxmlformats.org/officeDocument/2006/relationships/diagramData" Target="../diagrams/data6.xml"/><Relationship Id="rId1" Type="http://schemas.openxmlformats.org/officeDocument/2006/relationships/slideLayout" Target="../slideLayouts/slideLayout5.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ole tekstowe 8">
            <a:extLst>
              <a:ext uri="{FF2B5EF4-FFF2-40B4-BE49-F238E27FC236}">
                <a16:creationId xmlns:a16="http://schemas.microsoft.com/office/drawing/2014/main" id="{5BF65755-7EDF-74DD-110C-C079B9E6E407}"/>
              </a:ext>
              <a:ext uri="{C183D7F6-B498-43B3-948B-1728B52AA6E4}">
                <adec:decorative xmlns:adec="http://schemas.microsoft.com/office/drawing/2017/decorative" val="1"/>
              </a:ext>
            </a:extLst>
          </p:cNvPr>
          <p:cNvSpPr txBox="1"/>
          <p:nvPr/>
        </p:nvSpPr>
        <p:spPr>
          <a:xfrm>
            <a:off x="1313458" y="5003973"/>
            <a:ext cx="7704856" cy="954107"/>
          </a:xfrm>
          <a:prstGeom prst="rect">
            <a:avLst/>
          </a:prstGeom>
          <a:noFill/>
        </p:spPr>
        <p:txBody>
          <a:bodyPr wrap="square">
            <a:spAutoFit/>
          </a:bodyPr>
          <a:lstStyle/>
          <a:p>
            <a:r>
              <a:rPr lang="pl-PL" sz="2800" b="1" i="0" dirty="0">
                <a:solidFill>
                  <a:schemeClr val="accent2">
                    <a:lumMod val="25000"/>
                  </a:schemeClr>
                </a:solidFill>
                <a:effectLst/>
                <a:latin typeface="Lexend-SemiBold"/>
              </a:rPr>
              <a:t>Szkolenie z zasad realizacji i promocji projektów LAWP</a:t>
            </a:r>
          </a:p>
        </p:txBody>
      </p:sp>
      <p:sp>
        <p:nvSpPr>
          <p:cNvPr id="2" name="Tytuł 1">
            <a:extLst>
              <a:ext uri="{FF2B5EF4-FFF2-40B4-BE49-F238E27FC236}">
                <a16:creationId xmlns:a16="http://schemas.microsoft.com/office/drawing/2014/main" id="{280D1DF1-41B8-55B8-905D-419B3E8A08AD}"/>
              </a:ext>
              <a:ext uri="{C183D7F6-B498-43B3-948B-1728B52AA6E4}">
                <adec:decorative xmlns:adec="http://schemas.microsoft.com/office/drawing/2017/decorative" val="1"/>
              </a:ext>
            </a:extLst>
          </p:cNvPr>
          <p:cNvSpPr>
            <a:spLocks noGrp="1"/>
          </p:cNvSpPr>
          <p:nvPr>
            <p:ph type="ctrTitle"/>
          </p:nvPr>
        </p:nvSpPr>
        <p:spPr>
          <a:xfrm>
            <a:off x="1313458" y="2555701"/>
            <a:ext cx="8208912" cy="1087764"/>
          </a:xfrm>
        </p:spPr>
        <p:txBody>
          <a:bodyPr>
            <a:noAutofit/>
          </a:bodyPr>
          <a:lstStyle/>
          <a:p>
            <a:pPr>
              <a:lnSpc>
                <a:spcPct val="114000"/>
              </a:lnSpc>
            </a:pPr>
            <a:br>
              <a:rPr lang="pl-PL" dirty="0">
                <a:solidFill>
                  <a:schemeClr val="accent1"/>
                </a:solidFill>
              </a:rPr>
            </a:br>
            <a:r>
              <a:rPr lang="pl-PL" sz="4000" dirty="0">
                <a:solidFill>
                  <a:schemeClr val="accent1"/>
                </a:solidFill>
                <a:latin typeface="Arial" panose="020B0604020202020204" pitchFamily="34" charset="0"/>
                <a:cs typeface="Arial" panose="020B0604020202020204" pitchFamily="34" charset="0"/>
              </a:rPr>
              <a:t>FUNDUSZE EUROPEJSKIE</a:t>
            </a:r>
            <a:br>
              <a:rPr lang="pl-PL" sz="4000" dirty="0">
                <a:solidFill>
                  <a:schemeClr val="accent1"/>
                </a:solidFill>
                <a:latin typeface="Arial" panose="020B0604020202020204" pitchFamily="34" charset="0"/>
                <a:cs typeface="Arial" panose="020B0604020202020204" pitchFamily="34" charset="0"/>
              </a:rPr>
            </a:br>
            <a:r>
              <a:rPr lang="pl-PL" sz="4000" dirty="0">
                <a:solidFill>
                  <a:schemeClr val="accent1"/>
                </a:solidFill>
                <a:latin typeface="Arial" panose="020B0604020202020204" pitchFamily="34" charset="0"/>
                <a:cs typeface="Arial" panose="020B0604020202020204" pitchFamily="34" charset="0"/>
              </a:rPr>
              <a:t>DLA LUBELSKIEGO </a:t>
            </a:r>
            <a:br>
              <a:rPr lang="pl-PL" sz="4000" dirty="0">
                <a:solidFill>
                  <a:schemeClr val="accent1"/>
                </a:solidFill>
                <a:latin typeface="Arial" panose="020B0604020202020204" pitchFamily="34" charset="0"/>
                <a:cs typeface="Arial" panose="020B0604020202020204" pitchFamily="34" charset="0"/>
              </a:rPr>
            </a:br>
            <a:r>
              <a:rPr lang="pl-PL" sz="4000" dirty="0">
                <a:solidFill>
                  <a:schemeClr val="accent1"/>
                </a:solidFill>
                <a:latin typeface="Arial" panose="020B0604020202020204" pitchFamily="34" charset="0"/>
                <a:cs typeface="Arial" panose="020B0604020202020204" pitchFamily="34" charset="0"/>
              </a:rPr>
              <a:t>2021-2027</a:t>
            </a:r>
            <a:endParaRPr lang="pl-PL"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616822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D5BE27F6-A63B-0B28-96E7-BEB8CBE61751}"/>
              </a:ext>
            </a:extLst>
          </p:cNvPr>
          <p:cNvSpPr txBox="1">
            <a:spLocks noGrp="1"/>
          </p:cNvSpPr>
          <p:nvPr>
            <p:ph type="title"/>
          </p:nvPr>
        </p:nvSpPr>
        <p:spPr>
          <a:xfrm>
            <a:off x="1025525" y="647826"/>
            <a:ext cx="8640381"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801929" rtl="0" eaLnBrk="1" fontAlgn="auto" latinLnBrk="0" hangingPunct="1">
              <a:lnSpc>
                <a:spcPct val="100000"/>
              </a:lnSpc>
              <a:spcBef>
                <a:spcPts val="0"/>
              </a:spcBef>
              <a:spcAft>
                <a:spcPts val="0"/>
              </a:spcAft>
              <a:buClrTx/>
              <a:buSzTx/>
              <a:buFontTx/>
              <a:buNone/>
              <a:tabLst/>
              <a:defRPr/>
            </a:pPr>
            <a:r>
              <a:rPr kumimoji="0" lang="pl-PL" altLang="pl-PL" sz="2000" b="1"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rPr>
              <a:t>Podstawowe dokumenty wymagane przy rozliczeniu wydatków cz. 4</a:t>
            </a:r>
            <a:endParaRPr kumimoji="0" lang="pl-PL" sz="2000" b="0" i="0" u="none" strike="noStrike" kern="1200" cap="none" spc="0" normalizeH="0" baseline="0" noProof="0" dirty="0">
              <a:ln>
                <a:noFill/>
              </a:ln>
              <a:solidFill>
                <a:srgbClr val="2F5597"/>
              </a:solidFill>
              <a:effectLst/>
              <a:uLnTx/>
              <a:uFillTx/>
              <a:latin typeface="Arial" panose="020B0604020202020204" pitchFamily="34" charset="0"/>
              <a:ea typeface="+mn-ea"/>
              <a:cs typeface="Arial" panose="020B0604020202020204" pitchFamily="34" charset="0"/>
            </a:endParaRPr>
          </a:p>
        </p:txBody>
      </p:sp>
      <p:sp>
        <p:nvSpPr>
          <p:cNvPr id="5" name="Symbol zastępczy zawartości 4">
            <a:extLst>
              <a:ext uri="{FF2B5EF4-FFF2-40B4-BE49-F238E27FC236}">
                <a16:creationId xmlns:a16="http://schemas.microsoft.com/office/drawing/2014/main" id="{5D1645DF-DD78-8EED-4BFC-EDE1968A7DA1}"/>
              </a:ext>
            </a:extLst>
          </p:cNvPr>
          <p:cNvSpPr>
            <a:spLocks noGrp="1"/>
          </p:cNvSpPr>
          <p:nvPr>
            <p:ph idx="1"/>
          </p:nvPr>
        </p:nvSpPr>
        <p:spPr>
          <a:xfrm>
            <a:off x="996676" y="1187549"/>
            <a:ext cx="8640382" cy="4680002"/>
          </a:xfrm>
        </p:spPr>
        <p:txBody>
          <a:bodyPr>
            <a:normAutofit fontScale="25000" lnSpcReduction="20000"/>
          </a:bodyPr>
          <a:lstStyle/>
          <a:p>
            <a:pPr>
              <a:lnSpc>
                <a:spcPct val="134000"/>
              </a:lnSpc>
              <a:buFont typeface="Wingdings" panose="05000000000000000000" pitchFamily="2" charset="2"/>
              <a:buChar char="Ø"/>
            </a:pPr>
            <a:r>
              <a:rPr lang="pl-PL" sz="7200" dirty="0">
                <a:solidFill>
                  <a:schemeClr val="accent2">
                    <a:lumMod val="25000"/>
                  </a:schemeClr>
                </a:solidFill>
                <a:latin typeface="Arial" panose="020B0604020202020204" pitchFamily="34" charset="0"/>
                <a:cs typeface="Arial" panose="020B0604020202020204" pitchFamily="34" charset="0"/>
              </a:rPr>
              <a:t>dokumenty potwierdzające faktyczne koszty amortyzacji aparatury naukowo-badawczej wykorzystywanej do realizacji Projektu, odpowiadające okresowi trwania komponentu B+R, obliczone na podstawie powszechnie przyjętych zasad rachunkowości oraz dokumenty potwierdzające faktyczne wykorzystanie aparatury, np. karta czasu pracy albo oświadczenie potwierdzające wykorzystanie aparatury naukowo-badawczej jedynie na potrzeby Projektu;</a:t>
            </a:r>
          </a:p>
          <a:p>
            <a:pPr>
              <a:lnSpc>
                <a:spcPct val="134000"/>
              </a:lnSpc>
              <a:buFont typeface="Wingdings" panose="05000000000000000000" pitchFamily="2" charset="2"/>
              <a:buChar char="Ø"/>
            </a:pPr>
            <a:r>
              <a:rPr lang="pl-PL" sz="7200" dirty="0">
                <a:solidFill>
                  <a:schemeClr val="accent2">
                    <a:lumMod val="25000"/>
                  </a:schemeClr>
                </a:solidFill>
                <a:latin typeface="Arial" panose="020B0604020202020204" pitchFamily="34" charset="0"/>
                <a:cs typeface="Arial" panose="020B0604020202020204" pitchFamily="34" charset="0"/>
              </a:rPr>
              <a:t>raporty o przebiegu badań przemysłowych i eksperymentalnych prac rozwojowych;</a:t>
            </a:r>
          </a:p>
          <a:p>
            <a:pPr>
              <a:lnSpc>
                <a:spcPct val="134000"/>
              </a:lnSpc>
              <a:buFont typeface="Wingdings" panose="05000000000000000000" pitchFamily="2" charset="2"/>
              <a:buChar char="Ø"/>
            </a:pPr>
            <a:r>
              <a:rPr lang="pl-PL" sz="7200" dirty="0">
                <a:solidFill>
                  <a:schemeClr val="accent2">
                    <a:lumMod val="25000"/>
                  </a:schemeClr>
                </a:solidFill>
                <a:latin typeface="Arial" panose="020B0604020202020204" pitchFamily="34" charset="0"/>
                <a:cs typeface="Arial" panose="020B0604020202020204" pitchFamily="34" charset="0"/>
              </a:rPr>
              <a:t>dokumenty wymagane w przypadku nabycia nieruchomości (komponent wdrożeniowy):</a:t>
            </a:r>
          </a:p>
          <a:p>
            <a:pPr>
              <a:lnSpc>
                <a:spcPct val="134000"/>
              </a:lnSpc>
              <a:buFont typeface="Arial" panose="020B0604020202020204" pitchFamily="34" charset="0"/>
              <a:buChar char="•"/>
            </a:pPr>
            <a:r>
              <a:rPr lang="pl-PL" sz="7200" dirty="0">
                <a:solidFill>
                  <a:schemeClr val="accent2">
                    <a:lumMod val="25000"/>
                  </a:schemeClr>
                </a:solidFill>
                <a:latin typeface="Arial" panose="020B0604020202020204" pitchFamily="34" charset="0"/>
                <a:cs typeface="Arial" panose="020B0604020202020204" pitchFamily="34" charset="0"/>
              </a:rPr>
              <a:t>akt notarialny zawierający szczegółowy opis przedmiotu zakupu i jego wartości,</a:t>
            </a:r>
          </a:p>
          <a:p>
            <a:pPr>
              <a:lnSpc>
                <a:spcPct val="134000"/>
              </a:lnSpc>
              <a:buFont typeface="Arial" panose="020B0604020202020204" pitchFamily="34" charset="0"/>
              <a:buChar char="•"/>
            </a:pPr>
            <a:r>
              <a:rPr lang="pl-PL" sz="7200" dirty="0">
                <a:solidFill>
                  <a:schemeClr val="accent2">
                    <a:lumMod val="25000"/>
                  </a:schemeClr>
                </a:solidFill>
                <a:latin typeface="Arial" panose="020B0604020202020204" pitchFamily="34" charset="0"/>
                <a:cs typeface="Arial" panose="020B0604020202020204" pitchFamily="34" charset="0"/>
              </a:rPr>
              <a:t>operat szacunkowy potwierdzający rynkową wartość przedmiotowej nieruchomości na dzień zakupu, sporządzony przez uprawnionego rzeczoznawcę,</a:t>
            </a:r>
          </a:p>
          <a:p>
            <a:pPr>
              <a:lnSpc>
                <a:spcPct val="134000"/>
              </a:lnSpc>
              <a:buFont typeface="Arial" panose="020B0604020202020204" pitchFamily="34" charset="0"/>
              <a:buChar char="•"/>
            </a:pPr>
            <a:r>
              <a:rPr lang="pl-PL" sz="7200" dirty="0">
                <a:solidFill>
                  <a:schemeClr val="accent2">
                    <a:lumMod val="25000"/>
                  </a:schemeClr>
                </a:solidFill>
                <a:latin typeface="Arial" panose="020B0604020202020204" pitchFamily="34" charset="0"/>
                <a:cs typeface="Arial" panose="020B0604020202020204" pitchFamily="34" charset="0"/>
              </a:rPr>
              <a:t>oświadczenie podmiotu zbywającego, że nieruchomość nie była współfinansowana ze środków unijnych,</a:t>
            </a:r>
          </a:p>
          <a:p>
            <a:pPr>
              <a:lnSpc>
                <a:spcPct val="134000"/>
              </a:lnSpc>
              <a:buFont typeface="Arial" panose="020B0604020202020204" pitchFamily="34" charset="0"/>
              <a:buChar char="•"/>
            </a:pPr>
            <a:r>
              <a:rPr lang="pl-PL" sz="7200" dirty="0">
                <a:solidFill>
                  <a:schemeClr val="accent2">
                    <a:lumMod val="25000"/>
                  </a:schemeClr>
                </a:solidFill>
                <a:latin typeface="Arial" panose="020B0604020202020204" pitchFamily="34" charset="0"/>
                <a:cs typeface="Arial" panose="020B0604020202020204" pitchFamily="34" charset="0"/>
              </a:rPr>
              <a:t>pisemne oświadczenie Beneficjenta, iż nieruchomość została nabyta na warunkach rynkowych od osób trzecich, niepowiązanych z Beneficjentem;</a:t>
            </a:r>
          </a:p>
          <a:p>
            <a:pPr>
              <a:buFont typeface="Wingdings" panose="05000000000000000000" pitchFamily="2" charset="2"/>
              <a:buChar char="Ø"/>
            </a:pPr>
            <a:endParaRPr lang="pl-PL" sz="1600" dirty="0">
              <a:solidFill>
                <a:schemeClr val="accent2">
                  <a:lumMod val="25000"/>
                </a:schemeClr>
              </a:solidFill>
              <a:latin typeface="Arial" panose="020B0604020202020204" pitchFamily="34" charset="0"/>
              <a:cs typeface="Arial" panose="020B0604020202020204" pitchFamily="34" charset="0"/>
            </a:endParaRPr>
          </a:p>
          <a:p>
            <a:pPr>
              <a:buFont typeface="Wingdings" panose="05000000000000000000" pitchFamily="2" charset="2"/>
              <a:buChar char="Ø"/>
            </a:pPr>
            <a:endParaRPr lang="pl-PL" sz="1600" dirty="0">
              <a:solidFill>
                <a:schemeClr val="accent2">
                  <a:lumMod val="25000"/>
                </a:schemeClr>
              </a:solidFill>
              <a:latin typeface="Arial" panose="020B0604020202020204" pitchFamily="34" charset="0"/>
              <a:cs typeface="Arial" panose="020B0604020202020204" pitchFamily="34" charset="0"/>
            </a:endParaRPr>
          </a:p>
          <a:p>
            <a:pPr>
              <a:buFont typeface="Arial" panose="020B0604020202020204" pitchFamily="34" charset="0"/>
              <a:buChar char="•"/>
            </a:pPr>
            <a:endParaRPr lang="pl-PL" sz="1600" dirty="0">
              <a:solidFill>
                <a:schemeClr val="accent2">
                  <a:lumMod val="25000"/>
                </a:schemeClr>
              </a:solidFill>
              <a:latin typeface="Arial" panose="020B0604020202020204" pitchFamily="34" charset="0"/>
              <a:cs typeface="Arial" panose="020B0604020202020204" pitchFamily="34" charset="0"/>
            </a:endParaRPr>
          </a:p>
        </p:txBody>
      </p:sp>
      <p:pic>
        <p:nvPicPr>
          <p:cNvPr id="2" name="Obraz 1">
            <a:extLst>
              <a:ext uri="{FF2B5EF4-FFF2-40B4-BE49-F238E27FC236}">
                <a16:creationId xmlns:a16="http://schemas.microsoft.com/office/drawing/2014/main" id="{486A47C8-0FC6-3AE4-3387-67C4B442E18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3811" y="7092205"/>
            <a:ext cx="4792615" cy="315409"/>
          </a:xfrm>
          <a:prstGeom prst="rect">
            <a:avLst/>
          </a:prstGeom>
        </p:spPr>
      </p:pic>
    </p:spTree>
    <p:extLst>
      <p:ext uri="{BB962C8B-B14F-4D97-AF65-F5344CB8AC3E}">
        <p14:creationId xmlns:p14="http://schemas.microsoft.com/office/powerpoint/2010/main" val="41064113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ytuł 7">
            <a:extLst>
              <a:ext uri="{FF2B5EF4-FFF2-40B4-BE49-F238E27FC236}">
                <a16:creationId xmlns:a16="http://schemas.microsoft.com/office/drawing/2014/main" id="{93E56E84-2195-9780-B958-FEC6CC02EB0C}"/>
              </a:ext>
            </a:extLst>
          </p:cNvPr>
          <p:cNvSpPr txBox="1">
            <a:spLocks noGrp="1"/>
          </p:cNvSpPr>
          <p:nvPr>
            <p:ph type="title"/>
          </p:nvPr>
        </p:nvSpPr>
        <p:spPr>
          <a:xfrm>
            <a:off x="1048255" y="774403"/>
            <a:ext cx="8640381" cy="108000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801934" rtl="0" eaLnBrk="1" latinLnBrk="0" hangingPunct="1">
              <a:lnSpc>
                <a:spcPts val="2864"/>
              </a:lnSpc>
              <a:spcBef>
                <a:spcPct val="0"/>
              </a:spcBef>
              <a:buNone/>
              <a:defRPr sz="2228" b="1" kern="1200">
                <a:solidFill>
                  <a:schemeClr val="tx2"/>
                </a:solidFill>
                <a:latin typeface="Open Sans" pitchFamily="2" charset="0"/>
                <a:ea typeface="Open Sans" pitchFamily="2" charset="0"/>
                <a:cs typeface="Open Sans" pitchFamily="2" charset="0"/>
              </a:defRPr>
            </a:lvl1pPr>
          </a:lstStyle>
          <a:p>
            <a:pPr marL="0" marR="0" lvl="0" indent="0" algn="l" defTabSz="801929" rtl="0" eaLnBrk="1" fontAlgn="auto" latinLnBrk="0" hangingPunct="1">
              <a:lnSpc>
                <a:spcPct val="100000"/>
              </a:lnSpc>
              <a:spcBef>
                <a:spcPts val="0"/>
              </a:spcBef>
              <a:spcAft>
                <a:spcPts val="0"/>
              </a:spcAft>
              <a:buClrTx/>
              <a:buSzTx/>
              <a:buFontTx/>
              <a:buNone/>
              <a:tabLst/>
              <a:defRPr/>
            </a:pPr>
            <a:r>
              <a:rPr kumimoji="0" lang="pl-PL" sz="2000" b="1" i="0" u="none" strike="noStrike" kern="1200" cap="none" spc="0" normalizeH="0" baseline="0" noProof="0" dirty="0">
                <a:ln>
                  <a:noFill/>
                </a:ln>
                <a:solidFill>
                  <a:srgbClr val="2F5597"/>
                </a:solidFill>
                <a:effectLst/>
                <a:uLnTx/>
                <a:uFillTx/>
                <a:latin typeface="Arial" panose="020B0604020202020204" pitchFamily="34" charset="0"/>
                <a:ea typeface="+mn-ea"/>
                <a:cs typeface="Arial" panose="020B0604020202020204" pitchFamily="34" charset="0"/>
              </a:rPr>
              <a:t>Podstawowe dokumenty wymagane przy rozliczeniu wydatków cz. 5</a:t>
            </a:r>
          </a:p>
        </p:txBody>
      </p:sp>
      <p:sp>
        <p:nvSpPr>
          <p:cNvPr id="9" name="Symbol zastępczy zawartości 8">
            <a:extLst>
              <a:ext uri="{FF2B5EF4-FFF2-40B4-BE49-F238E27FC236}">
                <a16:creationId xmlns:a16="http://schemas.microsoft.com/office/drawing/2014/main" id="{F469796A-738E-245B-EE05-68574C418552}"/>
              </a:ext>
            </a:extLst>
          </p:cNvPr>
          <p:cNvSpPr>
            <a:spLocks noGrp="1"/>
          </p:cNvSpPr>
          <p:nvPr>
            <p:ph idx="1"/>
          </p:nvPr>
        </p:nvSpPr>
        <p:spPr>
          <a:xfrm>
            <a:off x="1003176" y="1691605"/>
            <a:ext cx="8640382" cy="4680002"/>
          </a:xfrm>
        </p:spPr>
        <p:txBody>
          <a:bodyPr>
            <a:normAutofit fontScale="92500" lnSpcReduction="20000"/>
          </a:bodyPr>
          <a:lstStyle/>
          <a:p>
            <a:pPr>
              <a:lnSpc>
                <a:spcPct val="114000"/>
              </a:lnSpc>
              <a:buFont typeface="Wingdings" panose="05000000000000000000" pitchFamily="2" charset="2"/>
              <a:buChar char="Ø"/>
            </a:pPr>
            <a:r>
              <a:rPr lang="pl-PL" sz="1900" dirty="0">
                <a:solidFill>
                  <a:schemeClr val="accent2">
                    <a:lumMod val="25000"/>
                  </a:schemeClr>
                </a:solidFill>
                <a:latin typeface="Arial" panose="020B0604020202020204" pitchFamily="34" charset="0"/>
                <a:cs typeface="Arial" panose="020B0604020202020204" pitchFamily="34" charset="0"/>
              </a:rPr>
              <a:t>umowa kredytu inwestycyjnego/pożyczki inwestycyjnej/leasingu finansowego potwierdzająca sposób sfinansowania używanego środka trwałego;</a:t>
            </a:r>
          </a:p>
          <a:p>
            <a:pPr>
              <a:lnSpc>
                <a:spcPct val="114000"/>
              </a:lnSpc>
              <a:buFont typeface="Wingdings" panose="05000000000000000000" pitchFamily="2" charset="2"/>
              <a:buChar char="Ø"/>
            </a:pPr>
            <a:r>
              <a:rPr lang="pl-PL" sz="1900" dirty="0">
                <a:solidFill>
                  <a:schemeClr val="accent2">
                    <a:lumMod val="25000"/>
                  </a:schemeClr>
                </a:solidFill>
                <a:latin typeface="Arial" panose="020B0604020202020204" pitchFamily="34" charset="0"/>
                <a:cs typeface="Arial" panose="020B0604020202020204" pitchFamily="34" charset="0"/>
              </a:rPr>
              <a:t>dowód rejestracyjny – jeżeli jest wymagany przepisami prawa krajowego – w przypadku zakupu środków transportu podlegających współfinansowaniu;</a:t>
            </a:r>
          </a:p>
          <a:p>
            <a:pPr>
              <a:lnSpc>
                <a:spcPct val="114000"/>
              </a:lnSpc>
              <a:buFont typeface="Wingdings" panose="05000000000000000000" pitchFamily="2" charset="2"/>
              <a:buChar char="Ø"/>
            </a:pPr>
            <a:r>
              <a:rPr lang="pl-PL" sz="1900" dirty="0">
                <a:solidFill>
                  <a:schemeClr val="accent2">
                    <a:lumMod val="25000"/>
                  </a:schemeClr>
                </a:solidFill>
                <a:latin typeface="Arial" panose="020B0604020202020204" pitchFamily="34" charset="0"/>
                <a:cs typeface="Arial" panose="020B0604020202020204" pitchFamily="34" charset="0"/>
              </a:rPr>
              <a:t>w przypadku zakupu używanego środka trwałego:</a:t>
            </a:r>
          </a:p>
          <a:p>
            <a:pPr>
              <a:lnSpc>
                <a:spcPct val="114000"/>
              </a:lnSpc>
              <a:buFont typeface="Arial" panose="020B0604020202020204" pitchFamily="34" charset="0"/>
              <a:buChar char="•"/>
            </a:pPr>
            <a:r>
              <a:rPr lang="pl-PL" sz="1900" dirty="0">
                <a:solidFill>
                  <a:schemeClr val="accent2">
                    <a:lumMod val="25000"/>
                  </a:schemeClr>
                </a:solidFill>
                <a:latin typeface="Arial" panose="020B0604020202020204" pitchFamily="34" charset="0"/>
                <a:cs typeface="Arial" panose="020B0604020202020204" pitchFamily="34" charset="0"/>
              </a:rPr>
              <a:t>oświadczenie podmiotu zbywającego, że środek trwały nie był współfinansowany ze środków unijnych,</a:t>
            </a:r>
          </a:p>
          <a:p>
            <a:pPr>
              <a:lnSpc>
                <a:spcPct val="114000"/>
              </a:lnSpc>
              <a:buFont typeface="Arial" panose="020B0604020202020204" pitchFamily="34" charset="0"/>
              <a:buChar char="•"/>
            </a:pPr>
            <a:r>
              <a:rPr lang="pl-PL" sz="1900" dirty="0">
                <a:solidFill>
                  <a:schemeClr val="accent2">
                    <a:lumMod val="25000"/>
                  </a:schemeClr>
                </a:solidFill>
                <a:latin typeface="Arial" panose="020B0604020202020204" pitchFamily="34" charset="0"/>
                <a:cs typeface="Arial" panose="020B0604020202020204" pitchFamily="34" charset="0"/>
              </a:rPr>
              <a:t>pisemne oświadczenie Beneficjenta o tym, iż cena środka trwałego nie przekracza jego wartości rynkowej i jest niższa niż koszt podobnego nowego sprzętu,</a:t>
            </a:r>
          </a:p>
          <a:p>
            <a:pPr>
              <a:lnSpc>
                <a:spcPct val="114000"/>
              </a:lnSpc>
              <a:buFont typeface="Arial" panose="020B0604020202020204" pitchFamily="34" charset="0"/>
              <a:buChar char="•"/>
            </a:pPr>
            <a:r>
              <a:rPr lang="pl-PL" sz="1900" dirty="0">
                <a:solidFill>
                  <a:schemeClr val="accent2">
                    <a:lumMod val="25000"/>
                  </a:schemeClr>
                </a:solidFill>
                <a:latin typeface="Arial" panose="020B0604020202020204" pitchFamily="34" charset="0"/>
                <a:cs typeface="Arial" panose="020B0604020202020204" pitchFamily="34" charset="0"/>
              </a:rPr>
              <a:t>deklaracja sprzedającego określająca pochodzenie środka trwałego,</a:t>
            </a:r>
          </a:p>
          <a:p>
            <a:pPr>
              <a:lnSpc>
                <a:spcPct val="114000"/>
              </a:lnSpc>
              <a:buFont typeface="Arial" panose="020B0604020202020204" pitchFamily="34" charset="0"/>
              <a:buChar char="•"/>
            </a:pPr>
            <a:r>
              <a:rPr lang="pl-PL" sz="1900" dirty="0">
                <a:solidFill>
                  <a:schemeClr val="accent2">
                    <a:lumMod val="25000"/>
                  </a:schemeClr>
                </a:solidFill>
                <a:latin typeface="Arial" panose="020B0604020202020204" pitchFamily="34" charset="0"/>
                <a:cs typeface="Arial" panose="020B0604020202020204" pitchFamily="34" charset="0"/>
              </a:rPr>
              <a:t>potwierdzenie, że środek trwały posiada właściwości techniczne niezbędne do realizacji przedsięwzięcia objętego dofinansowaniem oraz spełnia obowiązujące normy i standardy,</a:t>
            </a:r>
          </a:p>
          <a:p>
            <a:pPr>
              <a:lnSpc>
                <a:spcPct val="114000"/>
              </a:lnSpc>
              <a:buFont typeface="Arial" panose="020B0604020202020204" pitchFamily="34" charset="0"/>
              <a:buChar char="•"/>
            </a:pPr>
            <a:r>
              <a:rPr lang="pl-PL" sz="1900" dirty="0">
                <a:solidFill>
                  <a:schemeClr val="accent2">
                    <a:lumMod val="25000"/>
                  </a:schemeClr>
                </a:solidFill>
                <a:latin typeface="Arial" panose="020B0604020202020204" pitchFamily="34" charset="0"/>
                <a:cs typeface="Arial" panose="020B0604020202020204" pitchFamily="34" charset="0"/>
              </a:rPr>
              <a:t>oświadczenie, że środek trwały włączony został do ewidencji środków trwałych Beneficjenta;</a:t>
            </a:r>
          </a:p>
          <a:p>
            <a:pPr>
              <a:buFont typeface="Wingdings" panose="05000000000000000000" pitchFamily="2" charset="2"/>
              <a:buChar char="Ø"/>
            </a:pPr>
            <a:endParaRPr lang="pl-PL" sz="1600" dirty="0">
              <a:solidFill>
                <a:schemeClr val="accent2">
                  <a:lumMod val="25000"/>
                </a:schemeClr>
              </a:solidFill>
              <a:latin typeface="Arial" panose="020B0604020202020204" pitchFamily="34" charset="0"/>
              <a:cs typeface="Arial" panose="020B0604020202020204" pitchFamily="34" charset="0"/>
            </a:endParaRPr>
          </a:p>
          <a:p>
            <a:pPr>
              <a:buFont typeface="Arial" panose="020B0604020202020204" pitchFamily="34" charset="0"/>
              <a:buChar char="•"/>
            </a:pPr>
            <a:endParaRPr lang="pl-PL" sz="1600" dirty="0">
              <a:solidFill>
                <a:schemeClr val="accent2">
                  <a:lumMod val="25000"/>
                </a:schemeClr>
              </a:solidFill>
              <a:latin typeface="Arial" panose="020B0604020202020204" pitchFamily="34" charset="0"/>
              <a:cs typeface="Arial" panose="020B0604020202020204" pitchFamily="34" charset="0"/>
            </a:endParaRPr>
          </a:p>
        </p:txBody>
      </p:sp>
      <p:pic>
        <p:nvPicPr>
          <p:cNvPr id="11" name="Obraz 10">
            <a:extLst>
              <a:ext uri="{FF2B5EF4-FFF2-40B4-BE49-F238E27FC236}">
                <a16:creationId xmlns:a16="http://schemas.microsoft.com/office/drawing/2014/main" id="{D7A19A94-D44E-80A1-577A-5859A83C1B3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9198" y="7126010"/>
            <a:ext cx="4792615" cy="315409"/>
          </a:xfrm>
          <a:prstGeom prst="rect">
            <a:avLst/>
          </a:prstGeom>
        </p:spPr>
      </p:pic>
    </p:spTree>
    <p:extLst>
      <p:ext uri="{BB962C8B-B14F-4D97-AF65-F5344CB8AC3E}">
        <p14:creationId xmlns:p14="http://schemas.microsoft.com/office/powerpoint/2010/main" val="15932257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13DCCDAA-7DB8-9F3B-094A-B0E25511B400}"/>
              </a:ext>
            </a:extLst>
          </p:cNvPr>
          <p:cNvSpPr txBox="1">
            <a:spLocks noGrp="1"/>
          </p:cNvSpPr>
          <p:nvPr>
            <p:ph type="title"/>
          </p:nvPr>
        </p:nvSpPr>
        <p:spPr>
          <a:xfrm>
            <a:off x="476250" y="355600"/>
            <a:ext cx="9350375" cy="4000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801929" rtl="0" eaLnBrk="1" fontAlgn="auto" latinLnBrk="0" hangingPunct="1">
              <a:lnSpc>
                <a:spcPct val="100000"/>
              </a:lnSpc>
              <a:spcBef>
                <a:spcPts val="0"/>
              </a:spcBef>
              <a:spcAft>
                <a:spcPts val="0"/>
              </a:spcAft>
              <a:buClrTx/>
              <a:buSzTx/>
              <a:buFontTx/>
              <a:buNone/>
              <a:tabLst/>
              <a:defRPr/>
            </a:pPr>
            <a:r>
              <a:rPr kumimoji="0" lang="pl-PL" sz="2000" b="1"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rPr>
              <a:t>Podstawowe dokumenty wymagane przy rozliczeniu wydatków cz. </a:t>
            </a:r>
            <a:r>
              <a:rPr lang="pl-PL" sz="2000" dirty="0">
                <a:solidFill>
                  <a:schemeClr val="accent1"/>
                </a:solidFill>
                <a:latin typeface="Arial" panose="020B0604020202020204" pitchFamily="34" charset="0"/>
                <a:ea typeface="+mn-ea"/>
                <a:cs typeface="Arial" panose="020B0604020202020204" pitchFamily="34" charset="0"/>
              </a:rPr>
              <a:t>6</a:t>
            </a:r>
            <a:endParaRPr kumimoji="0" lang="pl-PL" sz="2000" b="1"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endParaRPr>
          </a:p>
        </p:txBody>
      </p:sp>
      <p:sp>
        <p:nvSpPr>
          <p:cNvPr id="4" name="pole tekstowe 3">
            <a:extLst>
              <a:ext uri="{FF2B5EF4-FFF2-40B4-BE49-F238E27FC236}">
                <a16:creationId xmlns:a16="http://schemas.microsoft.com/office/drawing/2014/main" id="{522DCA04-D17F-83EF-6160-328C7E08FD45}"/>
              </a:ext>
            </a:extLst>
          </p:cNvPr>
          <p:cNvSpPr txBox="1"/>
          <p:nvPr/>
        </p:nvSpPr>
        <p:spPr>
          <a:xfrm>
            <a:off x="476250" y="989682"/>
            <a:ext cx="9350152" cy="5580310"/>
          </a:xfrm>
          <a:prstGeom prst="rect">
            <a:avLst/>
          </a:prstGeom>
          <a:noFill/>
        </p:spPr>
        <p:txBody>
          <a:bodyPr wrap="square">
            <a:spAutoFit/>
          </a:bodyPr>
          <a:lstStyle/>
          <a:p>
            <a:pPr marL="285750" marR="0" lvl="0" indent="-285750" algn="l" defTabSz="457200" rtl="0" eaLnBrk="1" fontAlgn="auto" latinLnBrk="0" hangingPunct="1">
              <a:lnSpc>
                <a:spcPct val="114000"/>
              </a:lnSpc>
              <a:spcBef>
                <a:spcPts val="600"/>
              </a:spcBef>
              <a:spcAft>
                <a:spcPts val="600"/>
              </a:spcAft>
              <a:buClrTx/>
              <a:buSzTx/>
              <a:buFont typeface="Wingdings" panose="05000000000000000000" pitchFamily="2" charset="2"/>
              <a:buChar char="Ø"/>
              <a:tabLst/>
              <a:defRPr/>
            </a:pPr>
            <a:r>
              <a:rPr kumimoji="0" lang="pl-PL" sz="1800" b="0"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t>wyciągów z rachunku bankowego do obsługi zaliczki, za okres, którego dotyczy wniosek o płatność – w przypadku rozliczenia zaliczki;</a:t>
            </a:r>
          </a:p>
          <a:p>
            <a:pPr marL="285750" marR="0" lvl="0" indent="-285750" algn="l" defTabSz="457200" rtl="0" eaLnBrk="1" fontAlgn="auto" latinLnBrk="0" hangingPunct="1">
              <a:lnSpc>
                <a:spcPct val="114000"/>
              </a:lnSpc>
              <a:spcBef>
                <a:spcPts val="600"/>
              </a:spcBef>
              <a:spcAft>
                <a:spcPts val="600"/>
              </a:spcAft>
              <a:buClrTx/>
              <a:buSzTx/>
              <a:buFont typeface="Wingdings" panose="05000000000000000000" pitchFamily="2" charset="2"/>
              <a:buChar char="Ø"/>
              <a:tabLst/>
              <a:defRPr/>
            </a:pPr>
            <a:r>
              <a:rPr kumimoji="0" lang="pl-PL" sz="1800" b="0"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t>dokumenty przedstawiające przebieg procedury wyboru najkorzystniejszych ofert, w tym: protokół z postępowania o udzielenie zamówienia, sporządzony na wzorze dostępnym na stronie </a:t>
            </a:r>
            <a:r>
              <a:rPr kumimoji="0" lang="pl-PL" sz="1800" b="0"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hlinkClick r:id="rId3"/>
              </a:rPr>
              <a:t>http://funduszeUE.lubelskie.pl/</a:t>
            </a:r>
            <a:r>
              <a:rPr kumimoji="0" lang="pl-PL" sz="1800" b="0"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t> oraz umowę z wybranym wykonawcą; w przypadku, gdy procedura wyboru wykonawcy zamówienia była przedmiotem kontroli przez Instytucję Pośredniczącą, należy przedłożyć wyłącznie protokół z postępowania o udzielenie zamówienia (nie dotyczy zamówień, których wartość nie przekracza kwoty 50.000 zł netto);</a:t>
            </a:r>
          </a:p>
          <a:p>
            <a:pPr marL="285750" marR="0" lvl="0" indent="-285750" algn="l" defTabSz="457200" rtl="0" eaLnBrk="1" fontAlgn="auto" latinLnBrk="0" hangingPunct="1">
              <a:lnSpc>
                <a:spcPct val="114000"/>
              </a:lnSpc>
              <a:spcBef>
                <a:spcPts val="600"/>
              </a:spcBef>
              <a:spcAft>
                <a:spcPts val="600"/>
              </a:spcAft>
              <a:buClrTx/>
              <a:buSzTx/>
              <a:buFont typeface="Wingdings" panose="05000000000000000000" pitchFamily="2" charset="2"/>
              <a:buChar char="Ø"/>
              <a:tabLst/>
              <a:defRPr/>
            </a:pPr>
            <a:r>
              <a:rPr kumimoji="0" lang="pl-PL" sz="1800" b="0"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t>dokumenty potwierdzające spełnienie deklaracji Beneficjenta, za które na etapie oceny trafności merytorycznej Wniosek o dofinansowanie otrzymał punkty (dokumenty wymagane na etapie realizacji projektu i/lub kontroli trwałości Projektu);</a:t>
            </a:r>
          </a:p>
          <a:p>
            <a:pPr marL="285750" marR="0" lvl="0" indent="-285750" algn="l" defTabSz="457200" rtl="0" eaLnBrk="1" fontAlgn="auto" latinLnBrk="0" hangingPunct="1">
              <a:lnSpc>
                <a:spcPct val="114000"/>
              </a:lnSpc>
              <a:spcBef>
                <a:spcPts val="600"/>
              </a:spcBef>
              <a:spcAft>
                <a:spcPts val="600"/>
              </a:spcAft>
              <a:buClrTx/>
              <a:buSzTx/>
              <a:buFont typeface="Wingdings" panose="05000000000000000000" pitchFamily="2" charset="2"/>
              <a:buChar char="Ø"/>
              <a:tabLst/>
              <a:defRPr/>
            </a:pPr>
            <a:r>
              <a:rPr kumimoji="0" lang="pl-PL" sz="1800" b="0"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t>inne, wymagane przez Instytucję Pośredniczącą, dokumenty potwierdzające prawidłową realizację Projektu, w tym w szczególności dokument pn. Oświadczenia Beneficjenta wypełnione zgodnie ze wzorem zamieszczonym na stronie internetowej http://funduszeUE.lubelskie.pl/.</a:t>
            </a:r>
          </a:p>
        </p:txBody>
      </p:sp>
      <p:pic>
        <p:nvPicPr>
          <p:cNvPr id="9" name="Obraz 8">
            <a:extLst>
              <a:ext uri="{FF2B5EF4-FFF2-40B4-BE49-F238E27FC236}">
                <a16:creationId xmlns:a16="http://schemas.microsoft.com/office/drawing/2014/main" id="{BA2D0032-293B-3ECD-2F7D-B1F2BEEA6EFF}"/>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99198" y="7126010"/>
            <a:ext cx="4792615" cy="315409"/>
          </a:xfrm>
          <a:prstGeom prst="rect">
            <a:avLst/>
          </a:prstGeom>
        </p:spPr>
      </p:pic>
    </p:spTree>
    <p:extLst>
      <p:ext uri="{BB962C8B-B14F-4D97-AF65-F5344CB8AC3E}">
        <p14:creationId xmlns:p14="http://schemas.microsoft.com/office/powerpoint/2010/main" val="40077586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Obraz 8">
            <a:extLst>
              <a:ext uri="{FF2B5EF4-FFF2-40B4-BE49-F238E27FC236}">
                <a16:creationId xmlns:a16="http://schemas.microsoft.com/office/drawing/2014/main" id="{BA2D0032-293B-3ECD-2F7D-B1F2BEEA6EF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9198" y="7126010"/>
            <a:ext cx="4792615" cy="315409"/>
          </a:xfrm>
          <a:prstGeom prst="rect">
            <a:avLst/>
          </a:prstGeom>
        </p:spPr>
      </p:pic>
      <p:sp>
        <p:nvSpPr>
          <p:cNvPr id="3" name="Tytuł 2">
            <a:extLst>
              <a:ext uri="{FF2B5EF4-FFF2-40B4-BE49-F238E27FC236}">
                <a16:creationId xmlns:a16="http://schemas.microsoft.com/office/drawing/2014/main" id="{13DCCDAA-7DB8-9F3B-094A-B0E25511B400}"/>
              </a:ext>
            </a:extLst>
          </p:cNvPr>
          <p:cNvSpPr txBox="1">
            <a:spLocks noGrp="1"/>
          </p:cNvSpPr>
          <p:nvPr>
            <p:ph type="title"/>
          </p:nvPr>
        </p:nvSpPr>
        <p:spPr>
          <a:xfrm>
            <a:off x="426028" y="323453"/>
            <a:ext cx="9350152"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801929" rtl="0" eaLnBrk="1" fontAlgn="auto" latinLnBrk="0" hangingPunct="1">
              <a:lnSpc>
                <a:spcPct val="100000"/>
              </a:lnSpc>
              <a:spcBef>
                <a:spcPts val="0"/>
              </a:spcBef>
              <a:spcAft>
                <a:spcPts val="0"/>
              </a:spcAft>
              <a:buClrTx/>
              <a:buSzTx/>
              <a:buFontTx/>
              <a:buNone/>
              <a:tabLst/>
              <a:defRPr/>
            </a:pPr>
            <a:r>
              <a:rPr kumimoji="0" lang="pl-PL" sz="2000" b="1"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rPr>
              <a:t>Zmiany w Umowie o dofinansowanie</a:t>
            </a:r>
            <a:br>
              <a:rPr kumimoji="0" lang="pl-PL" sz="2000" b="1"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rPr>
            </a:br>
            <a:endParaRPr kumimoji="0" lang="pl-PL" sz="2000" b="1"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endParaRPr>
          </a:p>
        </p:txBody>
      </p:sp>
      <p:sp>
        <p:nvSpPr>
          <p:cNvPr id="4" name="pole tekstowe 3">
            <a:extLst>
              <a:ext uri="{FF2B5EF4-FFF2-40B4-BE49-F238E27FC236}">
                <a16:creationId xmlns:a16="http://schemas.microsoft.com/office/drawing/2014/main" id="{522DCA04-D17F-83EF-6160-328C7E08FD45}"/>
              </a:ext>
            </a:extLst>
          </p:cNvPr>
          <p:cNvSpPr txBox="1"/>
          <p:nvPr/>
        </p:nvSpPr>
        <p:spPr>
          <a:xfrm>
            <a:off x="447392" y="818973"/>
            <a:ext cx="9936537" cy="6563207"/>
          </a:xfrm>
          <a:prstGeom prst="rect">
            <a:avLst/>
          </a:prstGeom>
          <a:noFill/>
        </p:spPr>
        <p:txBody>
          <a:bodyPr wrap="square">
            <a:spAutoFit/>
          </a:bodyPr>
          <a:lstStyle/>
          <a:p>
            <a:pPr marL="285750" marR="0" lvl="0" indent="-285750" algn="l" defTabSz="457200" rtl="0" eaLnBrk="1" fontAlgn="ctr" latinLnBrk="0" hangingPunct="1">
              <a:lnSpc>
                <a:spcPct val="114000"/>
              </a:lnSpc>
              <a:spcBef>
                <a:spcPts val="600"/>
              </a:spcBef>
              <a:spcAft>
                <a:spcPts val="600"/>
              </a:spcAft>
              <a:buClrTx/>
              <a:buSzTx/>
              <a:buFont typeface="Wingdings" panose="05000000000000000000" pitchFamily="2" charset="2"/>
              <a:buChar char="Ø"/>
              <a:tabLst/>
              <a:defRPr/>
            </a:pPr>
            <a:r>
              <a:rPr kumimoji="0" lang="pl-PL" b="0" i="0" u="none" strike="noStrike" kern="1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t>Beneficjent zgłasza propozycje zmian niezbędnych dla zapewnienia prawidłowej realizacji projektu, nie później niż 30 dni przed planowanym terminem złożenia wniosku o płatność i nie później niż przed rzeczowym zakończeniem realizacji projektu.</a:t>
            </a:r>
          </a:p>
          <a:p>
            <a:pPr marL="285750" marR="0" lvl="0" indent="-285750" algn="l" defTabSz="457200" rtl="0" eaLnBrk="1" fontAlgn="ctr" latinLnBrk="0" hangingPunct="1">
              <a:lnSpc>
                <a:spcPct val="114000"/>
              </a:lnSpc>
              <a:spcBef>
                <a:spcPts val="600"/>
              </a:spcBef>
              <a:spcAft>
                <a:spcPts val="600"/>
              </a:spcAft>
              <a:buClrTx/>
              <a:buSzTx/>
              <a:buFont typeface="Wingdings" panose="05000000000000000000" pitchFamily="2" charset="2"/>
              <a:buChar char="Ø"/>
              <a:tabLst/>
              <a:defRPr/>
            </a:pPr>
            <a:r>
              <a:rPr kumimoji="0" lang="pl-PL" b="0" i="0" u="none" strike="noStrike" kern="1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t>Beneficjent, występując o zmianę Umowy, składa wniosek w systemie SL2021 wraz z uzasadnieniem.</a:t>
            </a:r>
          </a:p>
          <a:p>
            <a:pPr marL="285750" marR="0" lvl="0" indent="-285750" algn="l" defTabSz="457200" rtl="0" eaLnBrk="1" fontAlgn="ctr" latinLnBrk="0" hangingPunct="1">
              <a:lnSpc>
                <a:spcPct val="114000"/>
              </a:lnSpc>
              <a:spcBef>
                <a:spcPts val="600"/>
              </a:spcBef>
              <a:spcAft>
                <a:spcPts val="600"/>
              </a:spcAft>
              <a:buClrTx/>
              <a:buSzTx/>
              <a:buFont typeface="Wingdings" panose="05000000000000000000" pitchFamily="2" charset="2"/>
              <a:buChar char="Ø"/>
              <a:tabLst/>
              <a:defRPr/>
            </a:pPr>
            <a:r>
              <a:rPr lang="pl-PL" kern="100" dirty="0">
                <a:solidFill>
                  <a:schemeClr val="accent1"/>
                </a:solidFill>
                <a:latin typeface="Arial" panose="020B0604020202020204" pitchFamily="34" charset="0"/>
                <a:cs typeface="Arial" panose="020B0604020202020204" pitchFamily="34" charset="0"/>
              </a:rPr>
              <a:t>Po uzyskaniu zgody LAWP Beneficjent dokonuje aktualizacji danych w systemie CST2021.</a:t>
            </a:r>
          </a:p>
          <a:p>
            <a:pPr marL="285750" marR="0" lvl="0" indent="-285750" algn="l" defTabSz="457200" rtl="0" eaLnBrk="1" fontAlgn="ctr" latinLnBrk="0" hangingPunct="1">
              <a:lnSpc>
                <a:spcPct val="114000"/>
              </a:lnSpc>
              <a:spcBef>
                <a:spcPts val="600"/>
              </a:spcBef>
              <a:spcAft>
                <a:spcPts val="600"/>
              </a:spcAft>
              <a:buClrTx/>
              <a:buSzTx/>
              <a:buFont typeface="Wingdings" panose="05000000000000000000" pitchFamily="2" charset="2"/>
              <a:buChar char="Ø"/>
              <a:tabLst/>
              <a:defRPr/>
            </a:pPr>
            <a:r>
              <a:rPr lang="pl-PL" kern="100" dirty="0">
                <a:solidFill>
                  <a:schemeClr val="accent1"/>
                </a:solidFill>
                <a:latin typeface="Arial" panose="020B0604020202020204" pitchFamily="34" charset="0"/>
                <a:cs typeface="Arial" panose="020B0604020202020204" pitchFamily="34" charset="0"/>
              </a:rPr>
              <a:t>Zmiany w Umowie nie mogą prowadzić do zwiększenia dofinansowania.</a:t>
            </a:r>
          </a:p>
          <a:p>
            <a:pPr marL="285750" marR="0" lvl="0" indent="-285750" algn="l" defTabSz="457200" rtl="0" eaLnBrk="1" fontAlgn="ctr" latinLnBrk="0" hangingPunct="1">
              <a:lnSpc>
                <a:spcPct val="114000"/>
              </a:lnSpc>
              <a:spcBef>
                <a:spcPts val="600"/>
              </a:spcBef>
              <a:spcAft>
                <a:spcPts val="600"/>
              </a:spcAft>
              <a:buClrTx/>
              <a:buSzTx/>
              <a:buFont typeface="Wingdings" panose="05000000000000000000" pitchFamily="2" charset="2"/>
              <a:buChar char="Ø"/>
              <a:tabLst/>
              <a:defRPr/>
            </a:pPr>
            <a:r>
              <a:rPr lang="pl-PL" kern="100" dirty="0">
                <a:solidFill>
                  <a:schemeClr val="accent1"/>
                </a:solidFill>
                <a:latin typeface="Arial" panose="020B0604020202020204" pitchFamily="34" charset="0"/>
                <a:cs typeface="Arial" panose="020B0604020202020204" pitchFamily="34" charset="0"/>
              </a:rPr>
              <a:t>Beneficjent nie może dokonywać przesunięć w budżecie projektu pomiędzy</a:t>
            </a:r>
          </a:p>
          <a:p>
            <a:pPr marL="285750" marR="0" lvl="0" indent="-285750" algn="l" defTabSz="457200" rtl="0" eaLnBrk="1" fontAlgn="ctr" latinLnBrk="0" hangingPunct="1">
              <a:lnSpc>
                <a:spcPct val="114000"/>
              </a:lnSpc>
              <a:spcBef>
                <a:spcPts val="600"/>
              </a:spcBef>
              <a:spcAft>
                <a:spcPts val="600"/>
              </a:spcAft>
              <a:buClrTx/>
              <a:buSzTx/>
              <a:buFont typeface="Arial" panose="020B0604020202020204" pitchFamily="34" charset="0"/>
              <a:buChar char="•"/>
              <a:tabLst/>
              <a:defRPr/>
            </a:pPr>
            <a:r>
              <a:rPr lang="pl-PL" kern="100" dirty="0">
                <a:solidFill>
                  <a:schemeClr val="accent1"/>
                </a:solidFill>
                <a:latin typeface="Arial" panose="020B0604020202020204" pitchFamily="34" charset="0"/>
                <a:cs typeface="Arial" panose="020B0604020202020204" pitchFamily="34" charset="0"/>
              </a:rPr>
              <a:t>wydatkami ponoszonymi w związku z realizacją badań przemysłowych i eksperymentalnych prac rozwojowych w ramach komponentu B+R,</a:t>
            </a:r>
          </a:p>
          <a:p>
            <a:pPr marL="285750" marR="0" lvl="0" indent="-285750" algn="l" defTabSz="457200" rtl="0" eaLnBrk="1" fontAlgn="ctr" latinLnBrk="0" hangingPunct="1">
              <a:lnSpc>
                <a:spcPct val="114000"/>
              </a:lnSpc>
              <a:spcBef>
                <a:spcPts val="600"/>
              </a:spcBef>
              <a:spcAft>
                <a:spcPts val="600"/>
              </a:spcAft>
              <a:buClrTx/>
              <a:buSzTx/>
              <a:buFont typeface="Arial" panose="020B0604020202020204" pitchFamily="34" charset="0"/>
              <a:buChar char="•"/>
              <a:tabLst/>
              <a:defRPr/>
            </a:pPr>
            <a:r>
              <a:rPr lang="pl-PL" kern="100" dirty="0">
                <a:solidFill>
                  <a:schemeClr val="accent1"/>
                </a:solidFill>
                <a:latin typeface="Arial" panose="020B0604020202020204" pitchFamily="34" charset="0"/>
                <a:cs typeface="Arial" panose="020B0604020202020204" pitchFamily="34" charset="0"/>
              </a:rPr>
              <a:t>wydatkami ponoszonymi w związku z realizacją komponentu B+R i komponentu wdrożeniowego</a:t>
            </a:r>
          </a:p>
          <a:p>
            <a:pPr marL="285750" marR="0" lvl="0" indent="-285750" algn="l" defTabSz="457200" rtl="0" eaLnBrk="1" fontAlgn="ctr" latinLnBrk="0" hangingPunct="1">
              <a:lnSpc>
                <a:spcPct val="114000"/>
              </a:lnSpc>
              <a:spcBef>
                <a:spcPts val="600"/>
              </a:spcBef>
              <a:spcAft>
                <a:spcPts val="600"/>
              </a:spcAft>
              <a:buClrTx/>
              <a:buSzTx/>
              <a:buFont typeface="Arial" panose="020B0604020202020204" pitchFamily="34" charset="0"/>
              <a:buChar char="•"/>
              <a:tabLst/>
              <a:defRPr/>
            </a:pPr>
            <a:r>
              <a:rPr lang="pl-PL" kern="100" dirty="0">
                <a:solidFill>
                  <a:schemeClr val="accent1"/>
                </a:solidFill>
                <a:latin typeface="Arial" panose="020B0604020202020204" pitchFamily="34" charset="0"/>
                <a:cs typeface="Arial" panose="020B0604020202020204" pitchFamily="34" charset="0"/>
              </a:rPr>
              <a:t>wydatkami dla których przewidziano we Wniosku o dofinansowanie rożny procentowy poziom wsparcia,</a:t>
            </a:r>
          </a:p>
          <a:p>
            <a:pPr marL="285750" marR="0" lvl="0" indent="-285750" algn="l" defTabSz="457200" rtl="0" eaLnBrk="1" fontAlgn="ctr" latinLnBrk="0" hangingPunct="1">
              <a:lnSpc>
                <a:spcPct val="120000"/>
              </a:lnSpc>
              <a:spcBef>
                <a:spcPts val="600"/>
              </a:spcBef>
              <a:spcAft>
                <a:spcPts val="600"/>
              </a:spcAft>
              <a:buClrTx/>
              <a:buSzTx/>
              <a:buFont typeface="Arial" panose="020B0604020202020204" pitchFamily="34" charset="0"/>
              <a:buChar char="•"/>
              <a:tabLst/>
              <a:defRPr/>
            </a:pPr>
            <a:endParaRPr lang="pl-PL" kern="100" dirty="0">
              <a:solidFill>
                <a:schemeClr val="accent1"/>
              </a:solidFill>
              <a:latin typeface="Arial" panose="020B0604020202020204" pitchFamily="34" charset="0"/>
              <a:cs typeface="Arial" panose="020B0604020202020204" pitchFamily="34" charset="0"/>
            </a:endParaRPr>
          </a:p>
          <a:p>
            <a:pPr marL="285750" marR="0" lvl="0" indent="-285750" algn="l" defTabSz="457200" rtl="0" eaLnBrk="1" fontAlgn="ctr" latinLnBrk="0" hangingPunct="1">
              <a:lnSpc>
                <a:spcPct val="120000"/>
              </a:lnSpc>
              <a:spcBef>
                <a:spcPts val="600"/>
              </a:spcBef>
              <a:spcAft>
                <a:spcPts val="600"/>
              </a:spcAft>
              <a:buClrTx/>
              <a:buSzTx/>
              <a:buFont typeface="Wingdings" panose="05000000000000000000" pitchFamily="2" charset="2"/>
              <a:buChar char="Ø"/>
              <a:tabLst/>
              <a:defRPr/>
            </a:pPr>
            <a:endParaRPr kumimoji="0" lang="pl-PL" b="0" i="0" u="none" strike="noStrike" kern="1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03244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1E15BB8-15B0-A5BD-B221-917C5410DB15}"/>
              </a:ext>
            </a:extLst>
          </p:cNvPr>
          <p:cNvSpPr>
            <a:spLocks noGrp="1"/>
          </p:cNvSpPr>
          <p:nvPr>
            <p:ph type="title"/>
          </p:nvPr>
        </p:nvSpPr>
        <p:spPr/>
        <p:txBody>
          <a:bodyPr>
            <a:normAutofit/>
          </a:bodyPr>
          <a:lstStyle/>
          <a:p>
            <a:r>
              <a:rPr lang="pl-PL" sz="2400" dirty="0">
                <a:latin typeface="Arial" panose="020B0604020202020204" pitchFamily="34" charset="0"/>
                <a:cs typeface="Arial" panose="020B0604020202020204" pitchFamily="34" charset="0"/>
              </a:rPr>
              <a:t>Zmiany w Umowie o dofinansowanie cd.</a:t>
            </a:r>
          </a:p>
        </p:txBody>
      </p:sp>
      <p:sp>
        <p:nvSpPr>
          <p:cNvPr id="3" name="Symbol zastępczy zawartości 2">
            <a:extLst>
              <a:ext uri="{FF2B5EF4-FFF2-40B4-BE49-F238E27FC236}">
                <a16:creationId xmlns:a16="http://schemas.microsoft.com/office/drawing/2014/main" id="{F6E76C51-5D37-6E2B-CA57-F58377C15662}"/>
              </a:ext>
            </a:extLst>
          </p:cNvPr>
          <p:cNvSpPr>
            <a:spLocks noGrp="1"/>
          </p:cNvSpPr>
          <p:nvPr>
            <p:ph idx="1"/>
          </p:nvPr>
        </p:nvSpPr>
        <p:spPr>
          <a:xfrm>
            <a:off x="809402" y="1763613"/>
            <a:ext cx="8640382" cy="4680002"/>
          </a:xfrm>
        </p:spPr>
        <p:txBody>
          <a:bodyPr>
            <a:normAutofit/>
          </a:bodyPr>
          <a:lstStyle/>
          <a:p>
            <a:pPr>
              <a:lnSpc>
                <a:spcPct val="114000"/>
              </a:lnSpc>
              <a:buFont typeface="Arial" panose="020B0604020202020204" pitchFamily="34" charset="0"/>
              <a:buChar char="•"/>
            </a:pPr>
            <a:r>
              <a:rPr lang="pl-PL" sz="1800" dirty="0">
                <a:solidFill>
                  <a:schemeClr val="accent2">
                    <a:lumMod val="25000"/>
                  </a:schemeClr>
                </a:solidFill>
                <a:latin typeface="Arial" panose="020B0604020202020204" pitchFamily="34" charset="0"/>
                <a:cs typeface="Arial" panose="020B0604020202020204" pitchFamily="34" charset="0"/>
              </a:rPr>
              <a:t>kategoriami wydatków dotyczącymi różnych przeznaczeń pomocy publicznej, w sytuacji gdy spełnione zostaną przesłanki określone w ust. 16 lit. c) i d),</a:t>
            </a:r>
          </a:p>
          <a:p>
            <a:pPr>
              <a:lnSpc>
                <a:spcPct val="114000"/>
              </a:lnSpc>
              <a:buFont typeface="Arial" panose="020B0604020202020204" pitchFamily="34" charset="0"/>
              <a:buChar char="•"/>
            </a:pPr>
            <a:r>
              <a:rPr lang="pl-PL" sz="1800" dirty="0">
                <a:solidFill>
                  <a:schemeClr val="accent2">
                    <a:lumMod val="25000"/>
                  </a:schemeClr>
                </a:solidFill>
                <a:latin typeface="Arial" panose="020B0604020202020204" pitchFamily="34" charset="0"/>
                <a:cs typeface="Arial" panose="020B0604020202020204" pitchFamily="34" charset="0"/>
              </a:rPr>
              <a:t>kategoriami kosztów rozliczanymi za pomocą metod uproszczonych, a pozostałymi kategoriami kosztów w ramach Projektu.</a:t>
            </a:r>
          </a:p>
          <a:p>
            <a:pPr>
              <a:lnSpc>
                <a:spcPct val="114000"/>
              </a:lnSpc>
              <a:buFont typeface="Wingdings" panose="05000000000000000000" pitchFamily="2" charset="2"/>
              <a:buChar char="Ø"/>
            </a:pPr>
            <a:r>
              <a:rPr lang="pl-PL" sz="1800" dirty="0">
                <a:solidFill>
                  <a:schemeClr val="accent2">
                    <a:lumMod val="25000"/>
                  </a:schemeClr>
                </a:solidFill>
                <a:latin typeface="Arial" panose="020B0604020202020204" pitchFamily="34" charset="0"/>
                <a:cs typeface="Arial" panose="020B0604020202020204" pitchFamily="34" charset="0"/>
              </a:rPr>
              <a:t> Instytucja Pośrednicząca nie wyrazi zgody na zmiany, które w zbyt dużym stopniu ingerują w projekt wyłoniony do dofinansowania, w tym:</a:t>
            </a:r>
          </a:p>
          <a:p>
            <a:pPr>
              <a:lnSpc>
                <a:spcPct val="114000"/>
              </a:lnSpc>
              <a:buFont typeface="Arial" panose="020B0604020202020204" pitchFamily="34" charset="0"/>
              <a:buChar char="•"/>
            </a:pPr>
            <a:r>
              <a:rPr lang="pl-PL" sz="1800" dirty="0">
                <a:solidFill>
                  <a:schemeClr val="accent2">
                    <a:lumMod val="25000"/>
                  </a:schemeClr>
                </a:solidFill>
                <a:latin typeface="Arial" panose="020B0604020202020204" pitchFamily="34" charset="0"/>
                <a:cs typeface="Arial" panose="020B0604020202020204" pitchFamily="34" charset="0"/>
              </a:rPr>
              <a:t>zmiany skutkujące nieosiągnięciem celów projektu,</a:t>
            </a:r>
          </a:p>
          <a:p>
            <a:pPr>
              <a:lnSpc>
                <a:spcPct val="114000"/>
              </a:lnSpc>
              <a:buFont typeface="Arial" panose="020B0604020202020204" pitchFamily="34" charset="0"/>
              <a:buChar char="•"/>
            </a:pPr>
            <a:r>
              <a:rPr lang="pl-PL" sz="1800" dirty="0">
                <a:solidFill>
                  <a:schemeClr val="accent2">
                    <a:lumMod val="25000"/>
                  </a:schemeClr>
                </a:solidFill>
                <a:latin typeface="Arial" panose="020B0604020202020204" pitchFamily="34" charset="0"/>
                <a:cs typeface="Arial" panose="020B0604020202020204" pitchFamily="34" charset="0"/>
              </a:rPr>
              <a:t>zmiany, które prowadzą do zmniejszenia zakładanych wartości wskaźników, które będą miały wpływ na nieosiągnięcie celów Projektu,</a:t>
            </a:r>
          </a:p>
          <a:p>
            <a:pPr>
              <a:lnSpc>
                <a:spcPct val="114000"/>
              </a:lnSpc>
              <a:buFont typeface="Arial" panose="020B0604020202020204" pitchFamily="34" charset="0"/>
              <a:buChar char="•"/>
            </a:pPr>
            <a:r>
              <a:rPr lang="pl-PL" sz="1800" dirty="0">
                <a:solidFill>
                  <a:schemeClr val="accent2">
                    <a:lumMod val="25000"/>
                  </a:schemeClr>
                </a:solidFill>
                <a:latin typeface="Arial" panose="020B0604020202020204" pitchFamily="34" charset="0"/>
                <a:cs typeface="Arial" panose="020B0604020202020204" pitchFamily="34" charset="0"/>
              </a:rPr>
              <a:t>zmiany skutkującej zwiększeniem udzielonej kwoty pomocy publicznej,</a:t>
            </a:r>
          </a:p>
          <a:p>
            <a:pPr>
              <a:lnSpc>
                <a:spcPct val="114000"/>
              </a:lnSpc>
              <a:buFont typeface="Arial" panose="020B0604020202020204" pitchFamily="34" charset="0"/>
              <a:buChar char="•"/>
            </a:pPr>
            <a:r>
              <a:rPr lang="pl-PL" sz="1800" dirty="0">
                <a:solidFill>
                  <a:schemeClr val="accent2">
                    <a:lumMod val="25000"/>
                  </a:schemeClr>
                </a:solidFill>
                <a:latin typeface="Arial" panose="020B0604020202020204" pitchFamily="34" charset="0"/>
                <a:cs typeface="Arial" panose="020B0604020202020204" pitchFamily="34" charset="0"/>
              </a:rPr>
              <a:t>zmiany skutkującej przekroczeniem dopuszczalnej kwoty pomocy de </a:t>
            </a:r>
            <a:r>
              <a:rPr lang="pl-PL" sz="1800" dirty="0" err="1">
                <a:solidFill>
                  <a:schemeClr val="accent2">
                    <a:lumMod val="25000"/>
                  </a:schemeClr>
                </a:solidFill>
                <a:latin typeface="Arial" panose="020B0604020202020204" pitchFamily="34" charset="0"/>
                <a:cs typeface="Arial" panose="020B0604020202020204" pitchFamily="34" charset="0"/>
              </a:rPr>
              <a:t>minimis</a:t>
            </a:r>
            <a:r>
              <a:rPr lang="pl-PL" sz="1800" dirty="0">
                <a:solidFill>
                  <a:schemeClr val="accent2">
                    <a:lumMod val="25000"/>
                  </a:schemeClr>
                </a:solidFill>
                <a:latin typeface="Arial" panose="020B0604020202020204" pitchFamily="34" charset="0"/>
                <a:cs typeface="Arial" panose="020B0604020202020204" pitchFamily="34" charset="0"/>
              </a:rPr>
              <a:t>.</a:t>
            </a:r>
          </a:p>
          <a:p>
            <a:pPr>
              <a:buFont typeface="Wingdings" panose="05000000000000000000" pitchFamily="2" charset="2"/>
              <a:buChar char="Ø"/>
            </a:pPr>
            <a:endParaRPr lang="pl-PL" sz="1800" dirty="0">
              <a:solidFill>
                <a:schemeClr val="accent2">
                  <a:lumMod val="25000"/>
                </a:schemeClr>
              </a:solidFill>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CA793760-7133-15A1-8C4C-82A139BC6740}"/>
              </a:ext>
            </a:extLst>
          </p:cNvPr>
          <p:cNvSpPr>
            <a:spLocks noGrp="1"/>
          </p:cNvSpPr>
          <p:nvPr>
            <p:ph type="sldNum" sz="quarter" idx="10"/>
          </p:nvPr>
        </p:nvSpPr>
        <p:spPr/>
        <p:txBody>
          <a:bodyPr/>
          <a:lstStyle/>
          <a:p>
            <a:fld id="{EB4015AA-59F6-416B-87A6-8E3D940284E2}" type="slidenum">
              <a:rPr lang="pl-PL" smtClean="0"/>
              <a:pPr/>
              <a:t>14</a:t>
            </a:fld>
            <a:endParaRPr lang="pl-PL" dirty="0"/>
          </a:p>
        </p:txBody>
      </p:sp>
      <p:pic>
        <p:nvPicPr>
          <p:cNvPr id="5" name="Obraz 4">
            <a:extLst>
              <a:ext uri="{FF2B5EF4-FFF2-40B4-BE49-F238E27FC236}">
                <a16:creationId xmlns:a16="http://schemas.microsoft.com/office/drawing/2014/main" id="{B187A82C-9FE0-63A4-A64E-3EA5EA7925DF}"/>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777954" y="7070676"/>
            <a:ext cx="4791871" cy="317019"/>
          </a:xfrm>
          <a:prstGeom prst="rect">
            <a:avLst/>
          </a:prstGeom>
        </p:spPr>
      </p:pic>
    </p:spTree>
    <p:extLst>
      <p:ext uri="{BB962C8B-B14F-4D97-AF65-F5344CB8AC3E}">
        <p14:creationId xmlns:p14="http://schemas.microsoft.com/office/powerpoint/2010/main" val="39282122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4B0ED6C-0B77-7ACA-13DE-04E0C0E09F19}"/>
              </a:ext>
            </a:extLst>
          </p:cNvPr>
          <p:cNvSpPr>
            <a:spLocks noGrp="1"/>
          </p:cNvSpPr>
          <p:nvPr>
            <p:ph type="ctrTitle"/>
          </p:nvPr>
        </p:nvSpPr>
        <p:spPr>
          <a:xfrm>
            <a:off x="1403087" y="3563813"/>
            <a:ext cx="7920115" cy="1107676"/>
          </a:xfrm>
        </p:spPr>
        <p:txBody>
          <a:bodyPr>
            <a:noAutofit/>
          </a:bodyPr>
          <a:lstStyle/>
          <a:p>
            <a:pPr>
              <a:lnSpc>
                <a:spcPct val="100000"/>
              </a:lnSpc>
            </a:pPr>
            <a:r>
              <a:rPr lang="pl-PL" sz="4000" dirty="0">
                <a:latin typeface="Arial" panose="020B0604020202020204" pitchFamily="34" charset="0"/>
                <a:cs typeface="Arial" panose="020B0604020202020204" pitchFamily="34" charset="0"/>
              </a:rPr>
              <a:t>Najczęściej popełniane błędy podczas rozliczania projektów</a:t>
            </a:r>
            <a:br>
              <a:rPr lang="pl-PL" sz="2800" dirty="0">
                <a:latin typeface="Arial" panose="020B0604020202020204" pitchFamily="34" charset="0"/>
                <a:cs typeface="Arial" panose="020B0604020202020204" pitchFamily="34" charset="0"/>
              </a:rPr>
            </a:br>
            <a:endParaRPr lang="pl-PL" sz="2800" dirty="0">
              <a:latin typeface="Arial" panose="020B0604020202020204" pitchFamily="34" charset="0"/>
              <a:cs typeface="Arial" panose="020B0604020202020204" pitchFamily="34" charset="0"/>
            </a:endParaRPr>
          </a:p>
        </p:txBody>
      </p:sp>
      <p:sp>
        <p:nvSpPr>
          <p:cNvPr id="3" name="Symbol zastępczy zawartości 2">
            <a:extLst>
              <a:ext uri="{FF2B5EF4-FFF2-40B4-BE49-F238E27FC236}">
                <a16:creationId xmlns:a16="http://schemas.microsoft.com/office/drawing/2014/main" id="{7A8620E7-D5AF-0001-83E7-2F305D28D1AB}"/>
              </a:ext>
              <a:ext uri="{C183D7F6-B498-43B3-948B-1728B52AA6E4}">
                <adec:decorative xmlns:adec="http://schemas.microsoft.com/office/drawing/2017/decorative" val="1"/>
              </a:ext>
            </a:extLst>
          </p:cNvPr>
          <p:cNvSpPr>
            <a:spLocks noGrp="1"/>
          </p:cNvSpPr>
          <p:nvPr>
            <p:ph type="subTitle" idx="1"/>
          </p:nvPr>
        </p:nvSpPr>
        <p:spPr/>
        <p:txBody>
          <a:bodyPr/>
          <a:lstStyle/>
          <a:p>
            <a:endParaRPr lang="pl-PL" dirty="0"/>
          </a:p>
          <a:p>
            <a:endParaRPr lang="pl-PL" dirty="0"/>
          </a:p>
        </p:txBody>
      </p:sp>
      <p:sp>
        <p:nvSpPr>
          <p:cNvPr id="4" name="Symbol zastępczy numeru slajdu 3">
            <a:extLst>
              <a:ext uri="{FF2B5EF4-FFF2-40B4-BE49-F238E27FC236}">
                <a16:creationId xmlns:a16="http://schemas.microsoft.com/office/drawing/2014/main" id="{33592B29-D75D-2A6A-4097-267C395ABD77}"/>
              </a:ext>
            </a:extLst>
          </p:cNvPr>
          <p:cNvSpPr>
            <a:spLocks noGrp="1"/>
          </p:cNvSpPr>
          <p:nvPr>
            <p:ph type="sldNum" sz="quarter" idx="4294967295"/>
          </p:nvPr>
        </p:nvSpPr>
        <p:spPr>
          <a:xfrm>
            <a:off x="9612313" y="7019925"/>
            <a:ext cx="1079500" cy="179388"/>
          </a:xfrm>
        </p:spPr>
        <p:txBody>
          <a:bodyPr/>
          <a:lstStyle/>
          <a:p>
            <a:fld id="{EB4015AA-59F6-416B-87A6-8E3D940284E2}" type="slidenum">
              <a:rPr lang="pl-PL" smtClean="0"/>
              <a:pPr/>
              <a:t>15</a:t>
            </a:fld>
            <a:endParaRPr lang="pl-PL" dirty="0"/>
          </a:p>
        </p:txBody>
      </p:sp>
    </p:spTree>
    <p:extLst>
      <p:ext uri="{BB962C8B-B14F-4D97-AF65-F5344CB8AC3E}">
        <p14:creationId xmlns:p14="http://schemas.microsoft.com/office/powerpoint/2010/main" val="42254993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C06E039A-8307-F606-E7AD-237B8182FC87}"/>
              </a:ext>
            </a:extLst>
          </p:cNvPr>
          <p:cNvSpPr>
            <a:spLocks noGrp="1"/>
          </p:cNvSpPr>
          <p:nvPr>
            <p:ph type="title"/>
          </p:nvPr>
        </p:nvSpPr>
        <p:spPr>
          <a:xfrm>
            <a:off x="1013828" y="611485"/>
            <a:ext cx="8640381" cy="1080001"/>
          </a:xfrm>
        </p:spPr>
        <p:txBody>
          <a:bodyPr>
            <a:normAutofit/>
          </a:bodyPr>
          <a:lstStyle/>
          <a:p>
            <a:r>
              <a:rPr lang="pl-PL" sz="2800" dirty="0">
                <a:latin typeface="Arial" panose="020B0604020202020204" pitchFamily="34" charset="0"/>
                <a:cs typeface="Arial" panose="020B0604020202020204" pitchFamily="34" charset="0"/>
              </a:rPr>
              <a:t>Błędy w formularzu WNP</a:t>
            </a:r>
            <a:br>
              <a:rPr lang="pl-PL" sz="3200" dirty="0">
                <a:latin typeface="Arial" panose="020B0604020202020204" pitchFamily="34" charset="0"/>
                <a:cs typeface="Arial" panose="020B0604020202020204" pitchFamily="34" charset="0"/>
              </a:rPr>
            </a:br>
            <a:endParaRPr lang="pl-PL" sz="3200" dirty="0">
              <a:latin typeface="Arial" panose="020B0604020202020204" pitchFamily="34" charset="0"/>
              <a:cs typeface="Arial" panose="020B0604020202020204" pitchFamily="34" charset="0"/>
            </a:endParaRPr>
          </a:p>
        </p:txBody>
      </p:sp>
      <p:sp>
        <p:nvSpPr>
          <p:cNvPr id="8" name="Symbol zastępczy zawartości 7">
            <a:extLst>
              <a:ext uri="{FF2B5EF4-FFF2-40B4-BE49-F238E27FC236}">
                <a16:creationId xmlns:a16="http://schemas.microsoft.com/office/drawing/2014/main" id="{53FBCFA2-6D64-439C-4EEA-A73B97CB0E4D}"/>
              </a:ext>
            </a:extLst>
          </p:cNvPr>
          <p:cNvSpPr>
            <a:spLocks noGrp="1"/>
          </p:cNvSpPr>
          <p:nvPr>
            <p:ph idx="1"/>
          </p:nvPr>
        </p:nvSpPr>
        <p:spPr>
          <a:xfrm>
            <a:off x="1013827" y="1619798"/>
            <a:ext cx="8640382" cy="5328392"/>
          </a:xfrm>
        </p:spPr>
        <p:txBody>
          <a:bodyPr>
            <a:normAutofit fontScale="85000" lnSpcReduction="10000"/>
          </a:bodyPr>
          <a:lstStyle/>
          <a:p>
            <a:pPr marL="342900" indent="-342900">
              <a:lnSpc>
                <a:spcPct val="124000"/>
              </a:lnSpc>
              <a:spcBef>
                <a:spcPts val="1200"/>
              </a:spcBef>
              <a:buFont typeface="+mj-lt"/>
              <a:buAutoNum type="arabicPeriod"/>
            </a:pPr>
            <a:r>
              <a:rPr lang="pl-PL" sz="1800" dirty="0">
                <a:solidFill>
                  <a:schemeClr val="accent2">
                    <a:lumMod val="25000"/>
                  </a:schemeClr>
                </a:solidFill>
                <a:latin typeface="Arial" panose="020B0604020202020204" pitchFamily="34" charset="0"/>
                <a:cs typeface="Arial" panose="020B0604020202020204" pitchFamily="34" charset="0"/>
              </a:rPr>
              <a:t>Brak wypełnionych pól dotyczących stanu realizacji projektu oraz problemów związanych z realizacją. </a:t>
            </a:r>
          </a:p>
          <a:p>
            <a:pPr marL="342900" indent="-342900">
              <a:lnSpc>
                <a:spcPct val="124000"/>
              </a:lnSpc>
              <a:spcBef>
                <a:spcPts val="1200"/>
              </a:spcBef>
              <a:buFont typeface="+mj-lt"/>
              <a:buAutoNum type="arabicPeriod"/>
            </a:pPr>
            <a:r>
              <a:rPr lang="pl-PL" sz="1800" dirty="0">
                <a:solidFill>
                  <a:schemeClr val="accent2">
                    <a:lumMod val="25000"/>
                  </a:schemeClr>
                </a:solidFill>
                <a:latin typeface="Arial" panose="020B0604020202020204" pitchFamily="34" charset="0"/>
                <a:cs typeface="Arial" panose="020B0604020202020204" pitchFamily="34" charset="0"/>
              </a:rPr>
              <a:t>Brak oznaczenia odpowiedniego rodzaju wniosku o płatność. </a:t>
            </a:r>
          </a:p>
          <a:p>
            <a:pPr marL="342900" indent="-342900">
              <a:lnSpc>
                <a:spcPct val="124000"/>
              </a:lnSpc>
              <a:spcBef>
                <a:spcPts val="1200"/>
              </a:spcBef>
              <a:buFont typeface="+mj-lt"/>
              <a:buAutoNum type="arabicPeriod"/>
            </a:pPr>
            <a:r>
              <a:rPr lang="pl-PL" sz="1800" dirty="0">
                <a:solidFill>
                  <a:schemeClr val="accent2">
                    <a:lumMod val="25000"/>
                  </a:schemeClr>
                </a:solidFill>
                <a:latin typeface="Arial" panose="020B0604020202020204" pitchFamily="34" charset="0"/>
                <a:cs typeface="Arial" panose="020B0604020202020204" pitchFamily="34" charset="0"/>
              </a:rPr>
              <a:t>Brak wszystkich dat zapłaty – należy wykazać wszystkie daty zapłaty lub w przypadku kilku płatności wskazać przedział dat w jakich dokonano płatności. </a:t>
            </a:r>
          </a:p>
          <a:p>
            <a:pPr marL="342900" indent="-342900">
              <a:lnSpc>
                <a:spcPct val="124000"/>
              </a:lnSpc>
              <a:spcBef>
                <a:spcPts val="1200"/>
              </a:spcBef>
              <a:buFont typeface="+mj-lt"/>
              <a:buAutoNum type="arabicPeriod"/>
            </a:pPr>
            <a:r>
              <a:rPr lang="pl-PL" sz="1800" dirty="0">
                <a:solidFill>
                  <a:schemeClr val="accent2">
                    <a:lumMod val="25000"/>
                  </a:schemeClr>
                </a:solidFill>
                <a:latin typeface="Arial" panose="020B0604020202020204" pitchFamily="34" charset="0"/>
                <a:cs typeface="Arial" panose="020B0604020202020204" pitchFamily="34" charset="0"/>
              </a:rPr>
              <a:t>Błędna nazwa kosztu – nazwa winna być zgodna z dokumentem księgowym,</a:t>
            </a:r>
          </a:p>
          <a:p>
            <a:pPr marL="342900" indent="-342900">
              <a:lnSpc>
                <a:spcPct val="124000"/>
              </a:lnSpc>
              <a:spcBef>
                <a:spcPts val="1200"/>
              </a:spcBef>
              <a:buFont typeface="+mj-lt"/>
              <a:buAutoNum type="arabicPeriod"/>
            </a:pPr>
            <a:r>
              <a:rPr lang="pl-PL" sz="1800" dirty="0">
                <a:solidFill>
                  <a:schemeClr val="accent2">
                    <a:lumMod val="25000"/>
                  </a:schemeClr>
                </a:solidFill>
                <a:latin typeface="Arial" panose="020B0604020202020204" pitchFamily="34" charset="0"/>
                <a:cs typeface="Arial" panose="020B0604020202020204" pitchFamily="34" charset="0"/>
              </a:rPr>
              <a:t>Kategoria kosztu wskazana w opisie II strony dokumentu księgowego niezgodna z budżetem projektu</a:t>
            </a:r>
          </a:p>
          <a:p>
            <a:pPr marL="342900" indent="-342900">
              <a:lnSpc>
                <a:spcPct val="124000"/>
              </a:lnSpc>
              <a:spcBef>
                <a:spcPts val="1200"/>
              </a:spcBef>
              <a:buFont typeface="+mj-lt"/>
              <a:buAutoNum type="arabicPeriod"/>
            </a:pPr>
            <a:r>
              <a:rPr lang="pl-PL" sz="1800" dirty="0">
                <a:solidFill>
                  <a:schemeClr val="accent2">
                    <a:lumMod val="25000"/>
                  </a:schemeClr>
                </a:solidFill>
                <a:latin typeface="Arial" panose="020B0604020202020204" pitchFamily="34" charset="0"/>
                <a:cs typeface="Arial" panose="020B0604020202020204" pitchFamily="34" charset="0"/>
              </a:rPr>
              <a:t>Błędny numer ewidencyjny/księgowy (lub brak numeru na dokumencie księgowym) </a:t>
            </a:r>
          </a:p>
          <a:p>
            <a:pPr marL="342900" indent="-342900">
              <a:lnSpc>
                <a:spcPct val="124000"/>
              </a:lnSpc>
              <a:spcBef>
                <a:spcPts val="1200"/>
              </a:spcBef>
              <a:buFont typeface="+mj-lt"/>
              <a:buAutoNum type="arabicPeriod"/>
            </a:pPr>
            <a:r>
              <a:rPr lang="pl-PL" sz="1800" dirty="0">
                <a:solidFill>
                  <a:schemeClr val="accent2">
                    <a:lumMod val="25000"/>
                  </a:schemeClr>
                </a:solidFill>
                <a:latin typeface="Arial" panose="020B0604020202020204" pitchFamily="34" charset="0"/>
                <a:cs typeface="Arial" panose="020B0604020202020204" pitchFamily="34" charset="0"/>
              </a:rPr>
              <a:t>Błędne wskazanie kwoty podatku VAT w przypadku, gdy VAT nie jest kwalifikowalny. </a:t>
            </a:r>
          </a:p>
          <a:p>
            <a:pPr marL="342900" indent="-342900">
              <a:lnSpc>
                <a:spcPct val="124000"/>
              </a:lnSpc>
              <a:spcBef>
                <a:spcPts val="1200"/>
              </a:spcBef>
              <a:buFont typeface="+mj-lt"/>
              <a:buAutoNum type="arabicPeriod"/>
            </a:pPr>
            <a:r>
              <a:rPr lang="pl-PL" sz="1800" dirty="0">
                <a:solidFill>
                  <a:schemeClr val="accent2">
                    <a:lumMod val="25000"/>
                  </a:schemeClr>
                </a:solidFill>
                <a:latin typeface="Arial" panose="020B0604020202020204" pitchFamily="34" charset="0"/>
                <a:cs typeface="Arial" panose="020B0604020202020204" pitchFamily="34" charset="0"/>
              </a:rPr>
              <a:t>Błędne wartości wskaźników (niezgodne z metodologią określoną we wniosku                       o dofinansowanie/umową o dofinansowanie).</a:t>
            </a:r>
          </a:p>
          <a:p>
            <a:pPr marL="342900" indent="-342900">
              <a:lnSpc>
                <a:spcPct val="124000"/>
              </a:lnSpc>
              <a:spcBef>
                <a:spcPts val="1200"/>
              </a:spcBef>
              <a:buFont typeface="+mj-lt"/>
              <a:buAutoNum type="arabicPeriod"/>
            </a:pPr>
            <a:r>
              <a:rPr lang="pl-PL" sz="1800" dirty="0">
                <a:solidFill>
                  <a:schemeClr val="accent2">
                    <a:lumMod val="25000"/>
                  </a:schemeClr>
                </a:solidFill>
                <a:latin typeface="Arial" panose="020B0604020202020204" pitchFamily="34" charset="0"/>
                <a:cs typeface="Arial" panose="020B0604020202020204" pitchFamily="34" charset="0"/>
              </a:rPr>
              <a:t>Miejsce przechowywania dokumentacji wskazane w formularzu wniosku jest niezgodne z adresem w umowie o dofinansowanie.</a:t>
            </a:r>
          </a:p>
          <a:p>
            <a:pPr marL="342900" indent="-342900">
              <a:lnSpc>
                <a:spcPct val="124000"/>
              </a:lnSpc>
              <a:spcBef>
                <a:spcPts val="1200"/>
              </a:spcBef>
              <a:buFont typeface="+mj-lt"/>
              <a:buAutoNum type="arabicPeriod"/>
            </a:pPr>
            <a:r>
              <a:rPr lang="pl-PL" sz="1800" dirty="0">
                <a:solidFill>
                  <a:schemeClr val="accent2">
                    <a:lumMod val="25000"/>
                  </a:schemeClr>
                </a:solidFill>
                <a:latin typeface="Arial" panose="020B0604020202020204" pitchFamily="34" charset="0"/>
                <a:cs typeface="Arial" panose="020B0604020202020204" pitchFamily="34" charset="0"/>
              </a:rPr>
              <a:t>Nieprawidłowo wypełniona tabela Źródła finansowania.</a:t>
            </a:r>
          </a:p>
          <a:p>
            <a:pPr marL="0" indent="0">
              <a:lnSpc>
                <a:spcPct val="100000"/>
              </a:lnSpc>
              <a:spcBef>
                <a:spcPts val="1200"/>
              </a:spcBef>
              <a:buNone/>
            </a:pPr>
            <a:endParaRPr lang="pl-PL" sz="1800" dirty="0">
              <a:solidFill>
                <a:schemeClr val="accent2">
                  <a:lumMod val="25000"/>
                </a:schemeClr>
              </a:solidFill>
              <a:latin typeface="Arial" panose="020B0604020202020204" pitchFamily="34" charset="0"/>
              <a:cs typeface="Arial" panose="020B0604020202020204" pitchFamily="34" charset="0"/>
            </a:endParaRPr>
          </a:p>
          <a:p>
            <a:pPr marL="342900" indent="-342900">
              <a:lnSpc>
                <a:spcPct val="100000"/>
              </a:lnSpc>
              <a:spcBef>
                <a:spcPts val="1200"/>
              </a:spcBef>
              <a:buFont typeface="+mj-lt"/>
              <a:buAutoNum type="arabicPeriod"/>
            </a:pPr>
            <a:endParaRPr lang="pl-PL" sz="1800" dirty="0">
              <a:solidFill>
                <a:schemeClr val="accent2">
                  <a:lumMod val="25000"/>
                </a:schemeClr>
              </a:solidFill>
              <a:latin typeface="Arial" panose="020B0604020202020204" pitchFamily="34" charset="0"/>
              <a:cs typeface="Arial" panose="020B0604020202020204" pitchFamily="34" charset="0"/>
            </a:endParaRPr>
          </a:p>
        </p:txBody>
      </p:sp>
      <p:pic>
        <p:nvPicPr>
          <p:cNvPr id="11" name="Obraz 10">
            <a:extLst>
              <a:ext uri="{FF2B5EF4-FFF2-40B4-BE49-F238E27FC236}">
                <a16:creationId xmlns:a16="http://schemas.microsoft.com/office/drawing/2014/main" id="{79ECAA77-40DA-3940-47F5-3B33C7E882D5}"/>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705946" y="7149719"/>
            <a:ext cx="4791871" cy="317019"/>
          </a:xfrm>
          <a:prstGeom prst="rect">
            <a:avLst/>
          </a:prstGeom>
        </p:spPr>
      </p:pic>
    </p:spTree>
    <p:extLst>
      <p:ext uri="{BB962C8B-B14F-4D97-AF65-F5344CB8AC3E}">
        <p14:creationId xmlns:p14="http://schemas.microsoft.com/office/powerpoint/2010/main" val="1672736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2540306-F255-6A01-30E3-977D0E729601}"/>
              </a:ext>
            </a:extLst>
          </p:cNvPr>
          <p:cNvSpPr>
            <a:spLocks noGrp="1"/>
          </p:cNvSpPr>
          <p:nvPr>
            <p:ph type="title"/>
          </p:nvPr>
        </p:nvSpPr>
        <p:spPr>
          <a:xfrm>
            <a:off x="1012490" y="467588"/>
            <a:ext cx="8640381" cy="1080001"/>
          </a:xfrm>
        </p:spPr>
        <p:txBody>
          <a:bodyPr/>
          <a:lstStyle/>
          <a:p>
            <a:r>
              <a:rPr lang="pl-PL" sz="2400" dirty="0">
                <a:latin typeface="Arial" panose="020B0604020202020204" pitchFamily="34" charset="0"/>
                <a:cs typeface="Arial" panose="020B0604020202020204" pitchFamily="34" charset="0"/>
              </a:rPr>
              <a:t>Błędy w dokumentacji dołączonej do WNP </a:t>
            </a:r>
            <a:br>
              <a:rPr lang="pl-PL" dirty="0"/>
            </a:br>
            <a:endParaRPr lang="pl-PL" dirty="0"/>
          </a:p>
        </p:txBody>
      </p:sp>
      <p:sp>
        <p:nvSpPr>
          <p:cNvPr id="3" name="Symbol zastępczy zawartości 2">
            <a:extLst>
              <a:ext uri="{FF2B5EF4-FFF2-40B4-BE49-F238E27FC236}">
                <a16:creationId xmlns:a16="http://schemas.microsoft.com/office/drawing/2014/main" id="{626FCB52-187A-7F34-903E-5C747183086A}"/>
              </a:ext>
            </a:extLst>
          </p:cNvPr>
          <p:cNvSpPr>
            <a:spLocks noGrp="1"/>
          </p:cNvSpPr>
          <p:nvPr>
            <p:ph idx="1"/>
          </p:nvPr>
        </p:nvSpPr>
        <p:spPr>
          <a:xfrm>
            <a:off x="1019609" y="1187549"/>
            <a:ext cx="8640382" cy="5184576"/>
          </a:xfrm>
        </p:spPr>
        <p:txBody>
          <a:bodyPr>
            <a:normAutofit fontScale="55000" lnSpcReduction="20000"/>
          </a:bodyPr>
          <a:lstStyle/>
          <a:p>
            <a:pPr marL="342900" indent="-342900">
              <a:lnSpc>
                <a:spcPct val="124000"/>
              </a:lnSpc>
              <a:buFont typeface="+mj-lt"/>
              <a:buAutoNum type="arabicPeriod"/>
            </a:pPr>
            <a:r>
              <a:rPr lang="pl-PL" sz="3300" dirty="0">
                <a:solidFill>
                  <a:schemeClr val="accent2">
                    <a:lumMod val="25000"/>
                  </a:schemeClr>
                </a:solidFill>
                <a:latin typeface="Arial" panose="020B0604020202020204" pitchFamily="34" charset="0"/>
                <a:cs typeface="Arial" panose="020B0604020202020204" pitchFamily="34" charset="0"/>
              </a:rPr>
              <a:t>W przypadku, gdy postępowanie nie było przedmiotem kontroli LAWP - brak kompletnej dokumentacji niezbędnej do zweryfikowania prawidłowości wyboru wykonawcy, tj. protokołu z postępowania oraz umowy z wykonawcą wraz z aneksami, o ile były zawierane. </a:t>
            </a:r>
          </a:p>
          <a:p>
            <a:pPr marL="342900" indent="-342900">
              <a:lnSpc>
                <a:spcPct val="124000"/>
              </a:lnSpc>
              <a:buFont typeface="+mj-lt"/>
              <a:buAutoNum type="arabicPeriod"/>
            </a:pPr>
            <a:r>
              <a:rPr lang="pl-PL" sz="3300" dirty="0">
                <a:solidFill>
                  <a:schemeClr val="accent2">
                    <a:lumMod val="25000"/>
                  </a:schemeClr>
                </a:solidFill>
                <a:latin typeface="Arial" panose="020B0604020202020204" pitchFamily="34" charset="0"/>
                <a:cs typeface="Arial" panose="020B0604020202020204" pitchFamily="34" charset="0"/>
              </a:rPr>
              <a:t>Brak kompletnej dokumentacji niezbędnej do zweryfikowania kwalifikowalności poniesionego wydatku (faktury proforma/zamówienia, na podstawie których dokonano płatności, protokołu odbioru).</a:t>
            </a:r>
          </a:p>
          <a:p>
            <a:pPr marL="342900" indent="-342900">
              <a:lnSpc>
                <a:spcPct val="124000"/>
              </a:lnSpc>
              <a:buFont typeface="+mj-lt"/>
              <a:buAutoNum type="arabicPeriod"/>
            </a:pPr>
            <a:r>
              <a:rPr lang="pl-PL" sz="3300" dirty="0">
                <a:solidFill>
                  <a:schemeClr val="accent2">
                    <a:lumMod val="25000"/>
                  </a:schemeClr>
                </a:solidFill>
                <a:latin typeface="Arial" panose="020B0604020202020204" pitchFamily="34" charset="0"/>
                <a:cs typeface="Arial" panose="020B0604020202020204" pitchFamily="34" charset="0"/>
              </a:rPr>
              <a:t>Brak wymaganego opisu I </a:t>
            </a:r>
            <a:r>
              <a:rPr lang="pl-PL" sz="3300" dirty="0" err="1">
                <a:solidFill>
                  <a:schemeClr val="accent2">
                    <a:lumMod val="25000"/>
                  </a:schemeClr>
                </a:solidFill>
                <a:latin typeface="Arial" panose="020B0604020202020204" pitchFamily="34" charset="0"/>
                <a:cs typeface="Arial" panose="020B0604020202020204" pitchFamily="34" charset="0"/>
              </a:rPr>
              <a:t>i</a:t>
            </a:r>
            <a:r>
              <a:rPr lang="pl-PL" sz="3300" dirty="0">
                <a:solidFill>
                  <a:schemeClr val="accent2">
                    <a:lumMod val="25000"/>
                  </a:schemeClr>
                </a:solidFill>
                <a:latin typeface="Arial" panose="020B0604020202020204" pitchFamily="34" charset="0"/>
                <a:cs typeface="Arial" panose="020B0604020202020204" pitchFamily="34" charset="0"/>
              </a:rPr>
              <a:t> II strony dokumentów księgowych wraz z logotypami dostępnymi na stronie </a:t>
            </a:r>
            <a:r>
              <a:rPr lang="pl-PL" sz="3300" dirty="0">
                <a:solidFill>
                  <a:schemeClr val="accent2">
                    <a:lumMod val="25000"/>
                  </a:schemeClr>
                </a:solidFill>
                <a:latin typeface="Arial" panose="020B0604020202020204" pitchFamily="34" charset="0"/>
                <a:cs typeface="Arial" panose="020B0604020202020204" pitchFamily="34" charset="0"/>
                <a:hlinkClick r:id="rId2"/>
              </a:rPr>
              <a:t>Wzory załączników </a:t>
            </a:r>
            <a:r>
              <a:rPr lang="pl-PL" sz="3300" dirty="0">
                <a:solidFill>
                  <a:schemeClr val="accent2">
                    <a:lumMod val="25000"/>
                  </a:schemeClr>
                </a:solidFill>
                <a:latin typeface="Arial" panose="020B0604020202020204" pitchFamily="34" charset="0"/>
                <a:cs typeface="Arial" panose="020B0604020202020204" pitchFamily="34" charset="0"/>
              </a:rPr>
              <a:t>(dot. wydatków kwalifikowalnych i niekwalifikowalnych). Dokumenty dot. wydatków niekwalifikowalnych winny być opisane na I stronie. </a:t>
            </a:r>
          </a:p>
          <a:p>
            <a:pPr marL="342900" indent="-342900">
              <a:lnSpc>
                <a:spcPct val="124000"/>
              </a:lnSpc>
              <a:buFont typeface="+mj-lt"/>
              <a:buAutoNum type="arabicPeriod"/>
            </a:pPr>
            <a:r>
              <a:rPr lang="pl-PL" sz="3300" dirty="0">
                <a:solidFill>
                  <a:schemeClr val="accent2">
                    <a:lumMod val="25000"/>
                  </a:schemeClr>
                </a:solidFill>
                <a:latin typeface="Arial" panose="020B0604020202020204" pitchFamily="34" charset="0"/>
                <a:cs typeface="Arial" panose="020B0604020202020204" pitchFamily="34" charset="0"/>
              </a:rPr>
              <a:t>Brak dokumentu pn. Oświadczenia Beneficjenta wypełnionego zgodnie ze wzorem dostępnym na stronie </a:t>
            </a:r>
            <a:r>
              <a:rPr lang="pl-PL" sz="3300" dirty="0">
                <a:solidFill>
                  <a:schemeClr val="accent2">
                    <a:lumMod val="25000"/>
                  </a:schemeClr>
                </a:solidFill>
                <a:latin typeface="Arial" panose="020B0604020202020204" pitchFamily="34" charset="0"/>
                <a:cs typeface="Arial" panose="020B0604020202020204" pitchFamily="34" charset="0"/>
                <a:hlinkClick r:id="rId2"/>
              </a:rPr>
              <a:t>Wzory załączników </a:t>
            </a:r>
            <a:r>
              <a:rPr lang="pl-PL" sz="3300" dirty="0">
                <a:solidFill>
                  <a:schemeClr val="accent2">
                    <a:lumMod val="25000"/>
                  </a:schemeClr>
                </a:solidFill>
                <a:latin typeface="Arial" panose="020B0604020202020204" pitchFamily="34" charset="0"/>
                <a:cs typeface="Arial" panose="020B0604020202020204" pitchFamily="34" charset="0"/>
              </a:rPr>
              <a:t>. Należy pamiętać, iż polityki horyzontalne opisane są w Biznes Planie – część opisowa (załącznik do wniosku o dofinansowanie). </a:t>
            </a:r>
          </a:p>
          <a:p>
            <a:pPr marL="0" indent="0">
              <a:buNone/>
            </a:pPr>
            <a:endParaRPr lang="pl-PL" sz="2900" dirty="0">
              <a:solidFill>
                <a:schemeClr val="accent2">
                  <a:lumMod val="25000"/>
                </a:schemeClr>
              </a:solidFill>
              <a:latin typeface="Arial" panose="020B0604020202020204" pitchFamily="34" charset="0"/>
              <a:cs typeface="Arial" panose="020B0604020202020204" pitchFamily="34" charset="0"/>
            </a:endParaRPr>
          </a:p>
          <a:p>
            <a:pPr marL="342900" indent="-342900">
              <a:buFont typeface="+mj-lt"/>
              <a:buAutoNum type="arabicPeriod"/>
            </a:pPr>
            <a:endParaRPr lang="pl-PL" sz="1800" dirty="0">
              <a:solidFill>
                <a:schemeClr val="accent2">
                  <a:lumMod val="25000"/>
                </a:schemeClr>
              </a:solidFill>
              <a:latin typeface="Arial" panose="020B0604020202020204" pitchFamily="34" charset="0"/>
              <a:cs typeface="Arial" panose="020B0604020202020204" pitchFamily="34" charset="0"/>
            </a:endParaRPr>
          </a:p>
          <a:p>
            <a:pPr marL="342900" indent="-342900">
              <a:buFont typeface="+mj-lt"/>
              <a:buAutoNum type="arabicPeriod"/>
            </a:pPr>
            <a:endParaRPr lang="pl-PL" sz="1800" dirty="0">
              <a:solidFill>
                <a:schemeClr val="accent2">
                  <a:lumMod val="25000"/>
                </a:schemeClr>
              </a:solidFill>
              <a:latin typeface="Arial" panose="020B0604020202020204" pitchFamily="34" charset="0"/>
              <a:cs typeface="Arial" panose="020B0604020202020204" pitchFamily="34" charset="0"/>
            </a:endParaRPr>
          </a:p>
          <a:p>
            <a:pPr marL="342900" indent="-342900">
              <a:buFont typeface="+mj-lt"/>
              <a:buAutoNum type="arabicPeriod"/>
            </a:pPr>
            <a:endParaRPr lang="pl-PL" sz="1800" dirty="0">
              <a:solidFill>
                <a:schemeClr val="accent2">
                  <a:lumMod val="25000"/>
                </a:schemeClr>
              </a:solidFill>
              <a:latin typeface="Arial" panose="020B0604020202020204" pitchFamily="34" charset="0"/>
              <a:cs typeface="Arial" panose="020B0604020202020204" pitchFamily="34" charset="0"/>
            </a:endParaRPr>
          </a:p>
          <a:p>
            <a:pPr marL="342900" indent="-342900">
              <a:buFont typeface="+mj-lt"/>
              <a:buAutoNum type="arabicPeriod"/>
            </a:pPr>
            <a:endParaRPr lang="pl-PL" sz="1800" dirty="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6A2CEF15-D2C6-1239-EBC4-ED9DAC64142E}"/>
              </a:ext>
            </a:extLst>
          </p:cNvPr>
          <p:cNvSpPr>
            <a:spLocks noGrp="1"/>
          </p:cNvSpPr>
          <p:nvPr>
            <p:ph type="sldNum" sz="quarter" idx="10"/>
          </p:nvPr>
        </p:nvSpPr>
        <p:spPr/>
        <p:txBody>
          <a:bodyPr/>
          <a:lstStyle/>
          <a:p>
            <a:fld id="{EB4015AA-59F6-416B-87A6-8E3D940284E2}" type="slidenum">
              <a:rPr lang="pl-PL" smtClean="0"/>
              <a:pPr/>
              <a:t>17</a:t>
            </a:fld>
            <a:endParaRPr lang="pl-PL" dirty="0"/>
          </a:p>
        </p:txBody>
      </p:sp>
      <p:pic>
        <p:nvPicPr>
          <p:cNvPr id="5" name="Obraz 4">
            <a:extLst>
              <a:ext uri="{FF2B5EF4-FFF2-40B4-BE49-F238E27FC236}">
                <a16:creationId xmlns:a16="http://schemas.microsoft.com/office/drawing/2014/main" id="{6573954B-157F-E1AA-0BE0-4ED69B85F9B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705946" y="7109838"/>
            <a:ext cx="4791871" cy="317019"/>
          </a:xfrm>
          <a:prstGeom prst="rect">
            <a:avLst/>
          </a:prstGeom>
        </p:spPr>
      </p:pic>
    </p:spTree>
    <p:extLst>
      <p:ext uri="{BB962C8B-B14F-4D97-AF65-F5344CB8AC3E}">
        <p14:creationId xmlns:p14="http://schemas.microsoft.com/office/powerpoint/2010/main" val="36336794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B817C29-3109-8371-E34C-AC8519FA6001}"/>
              </a:ext>
            </a:extLst>
          </p:cNvPr>
          <p:cNvSpPr>
            <a:spLocks noGrp="1"/>
          </p:cNvSpPr>
          <p:nvPr>
            <p:ph type="title"/>
          </p:nvPr>
        </p:nvSpPr>
        <p:spPr/>
        <p:txBody>
          <a:bodyPr>
            <a:normAutofit/>
          </a:bodyPr>
          <a:lstStyle/>
          <a:p>
            <a:r>
              <a:rPr lang="pl-PL" sz="2800" dirty="0">
                <a:latin typeface="Arial" panose="020B0604020202020204" pitchFamily="34" charset="0"/>
                <a:cs typeface="Arial" panose="020B0604020202020204" pitchFamily="34" charset="0"/>
              </a:rPr>
              <a:t>Błędy w dokumentacji dołączonej do WNP cd.</a:t>
            </a:r>
          </a:p>
        </p:txBody>
      </p:sp>
      <p:sp>
        <p:nvSpPr>
          <p:cNvPr id="3" name="Symbol zastępczy zawartości 2">
            <a:extLst>
              <a:ext uri="{FF2B5EF4-FFF2-40B4-BE49-F238E27FC236}">
                <a16:creationId xmlns:a16="http://schemas.microsoft.com/office/drawing/2014/main" id="{97B1D176-9267-8504-E5CA-D082FE6BC91E}"/>
              </a:ext>
            </a:extLst>
          </p:cNvPr>
          <p:cNvSpPr>
            <a:spLocks noGrp="1"/>
          </p:cNvSpPr>
          <p:nvPr>
            <p:ph idx="1"/>
          </p:nvPr>
        </p:nvSpPr>
        <p:spPr>
          <a:xfrm>
            <a:off x="1025526" y="1868145"/>
            <a:ext cx="8640382" cy="5112250"/>
          </a:xfrm>
        </p:spPr>
        <p:txBody>
          <a:bodyPr>
            <a:normAutofit/>
          </a:bodyPr>
          <a:lstStyle/>
          <a:p>
            <a:pPr marL="342900" indent="-342900">
              <a:lnSpc>
                <a:spcPct val="114000"/>
              </a:lnSpc>
              <a:buFont typeface="+mj-lt"/>
              <a:buAutoNum type="arabicPeriod" startAt="5"/>
            </a:pPr>
            <a:r>
              <a:rPr lang="pl-PL" sz="1800" dirty="0">
                <a:solidFill>
                  <a:schemeClr val="accent2">
                    <a:lumMod val="25000"/>
                  </a:schemeClr>
                </a:solidFill>
                <a:latin typeface="Arial" panose="020B0604020202020204" pitchFamily="34" charset="0"/>
                <a:cs typeface="Arial" panose="020B0604020202020204" pitchFamily="34" charset="0"/>
              </a:rPr>
              <a:t>Brak pism przewodnich zawierających wyjaśnienia - zarówno dla 1 wersji, jak i dla poprawek. </a:t>
            </a:r>
          </a:p>
          <a:p>
            <a:pPr marL="342900" indent="-342900">
              <a:lnSpc>
                <a:spcPct val="114000"/>
              </a:lnSpc>
              <a:buFont typeface="+mj-lt"/>
              <a:buAutoNum type="arabicPeriod" startAt="5"/>
            </a:pPr>
            <a:r>
              <a:rPr lang="pl-PL" sz="1800" dirty="0">
                <a:solidFill>
                  <a:schemeClr val="accent2">
                    <a:lumMod val="25000"/>
                  </a:schemeClr>
                </a:solidFill>
                <a:latin typeface="Arial" panose="020B0604020202020204" pitchFamily="34" charset="0"/>
                <a:cs typeface="Arial" panose="020B0604020202020204" pitchFamily="34" charset="0"/>
              </a:rPr>
              <a:t>W protokołach odbioru brak szczegółowych informacji pozwalających na zidentyfikowanie środków trwałych i przypisanie ich do konkretnego protokołu odbioru i faktury (ważne gdy na fakturze brak takich danych).</a:t>
            </a:r>
          </a:p>
          <a:p>
            <a:pPr marL="342900" indent="-342900">
              <a:lnSpc>
                <a:spcPct val="114000"/>
              </a:lnSpc>
              <a:buFont typeface="+mj-lt"/>
              <a:buAutoNum type="arabicPeriod" startAt="5"/>
            </a:pPr>
            <a:r>
              <a:rPr lang="pl-PL" sz="1800" dirty="0">
                <a:solidFill>
                  <a:schemeClr val="accent2">
                    <a:lumMod val="25000"/>
                  </a:schemeClr>
                </a:solidFill>
                <a:latin typeface="Arial" panose="020B0604020202020204" pitchFamily="34" charset="0"/>
                <a:cs typeface="Arial" panose="020B0604020202020204" pitchFamily="34" charset="0"/>
              </a:rPr>
              <a:t>Brak tłumaczenia dokumentów wystawionych w języku obcym przez tłumacza przysięgłego (dot. m.in. faktur wystawionych w języku obcym).</a:t>
            </a:r>
          </a:p>
          <a:p>
            <a:pPr marL="342900" indent="-342900">
              <a:lnSpc>
                <a:spcPct val="114000"/>
              </a:lnSpc>
              <a:buFont typeface="+mj-lt"/>
              <a:buAutoNum type="arabicPeriod" startAt="5"/>
            </a:pPr>
            <a:r>
              <a:rPr lang="pl-PL" sz="1800" dirty="0">
                <a:solidFill>
                  <a:schemeClr val="accent2">
                    <a:lumMod val="25000"/>
                  </a:schemeClr>
                </a:solidFill>
                <a:latin typeface="Arial" panose="020B0604020202020204" pitchFamily="34" charset="0"/>
                <a:cs typeface="Arial" panose="020B0604020202020204" pitchFamily="34" charset="0"/>
              </a:rPr>
              <a:t>Brak potwierdzeń zapłaty za dokument księgowy (fakturę/rachunek).</a:t>
            </a:r>
          </a:p>
          <a:p>
            <a:pPr marL="342900" indent="-342900">
              <a:lnSpc>
                <a:spcPct val="114000"/>
              </a:lnSpc>
              <a:buFont typeface="+mj-lt"/>
              <a:buAutoNum type="arabicPeriod" startAt="5"/>
            </a:pPr>
            <a:endParaRPr lang="pl-PL" sz="1800" dirty="0">
              <a:solidFill>
                <a:schemeClr val="accent2">
                  <a:lumMod val="25000"/>
                </a:schemeClr>
              </a:solidFill>
              <a:latin typeface="Arial" panose="020B0604020202020204" pitchFamily="34" charset="0"/>
              <a:cs typeface="Arial" panose="020B0604020202020204" pitchFamily="34" charset="0"/>
            </a:endParaRPr>
          </a:p>
          <a:p>
            <a:pPr marL="342900" indent="-342900">
              <a:buFont typeface="+mj-lt"/>
              <a:buAutoNum type="arabicPeriod" startAt="5"/>
            </a:pPr>
            <a:endParaRPr lang="pl-PL" sz="1800" dirty="0">
              <a:solidFill>
                <a:schemeClr val="accent2">
                  <a:lumMod val="25000"/>
                </a:schemeClr>
              </a:solidFill>
              <a:latin typeface="Arial" panose="020B0604020202020204" pitchFamily="34" charset="0"/>
              <a:cs typeface="Arial" panose="020B0604020202020204" pitchFamily="34" charset="0"/>
            </a:endParaRPr>
          </a:p>
          <a:p>
            <a:pPr marL="342900" indent="-342900">
              <a:buFont typeface="+mj-lt"/>
              <a:buAutoNum type="arabicPeriod" startAt="5"/>
            </a:pPr>
            <a:endParaRPr lang="pl-PL" sz="1800" dirty="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1441DE97-F04C-1213-E834-A721B5F14295}"/>
              </a:ext>
            </a:extLst>
          </p:cNvPr>
          <p:cNvSpPr>
            <a:spLocks noGrp="1"/>
          </p:cNvSpPr>
          <p:nvPr>
            <p:ph type="sldNum" sz="quarter" idx="10"/>
          </p:nvPr>
        </p:nvSpPr>
        <p:spPr/>
        <p:txBody>
          <a:bodyPr/>
          <a:lstStyle/>
          <a:p>
            <a:fld id="{EB4015AA-59F6-416B-87A6-8E3D940284E2}" type="slidenum">
              <a:rPr lang="pl-PL" smtClean="0"/>
              <a:pPr/>
              <a:t>18</a:t>
            </a:fld>
            <a:endParaRPr lang="pl-PL" dirty="0"/>
          </a:p>
        </p:txBody>
      </p:sp>
      <p:pic>
        <p:nvPicPr>
          <p:cNvPr id="5" name="Obraz 4">
            <a:extLst>
              <a:ext uri="{FF2B5EF4-FFF2-40B4-BE49-F238E27FC236}">
                <a16:creationId xmlns:a16="http://schemas.microsoft.com/office/drawing/2014/main" id="{10869625-61CF-B965-DC5F-8FF0386DDC77}"/>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777954" y="7098725"/>
            <a:ext cx="4791871" cy="317019"/>
          </a:xfrm>
          <a:prstGeom prst="rect">
            <a:avLst/>
          </a:prstGeom>
        </p:spPr>
      </p:pic>
    </p:spTree>
    <p:extLst>
      <p:ext uri="{BB962C8B-B14F-4D97-AF65-F5344CB8AC3E}">
        <p14:creationId xmlns:p14="http://schemas.microsoft.com/office/powerpoint/2010/main" val="21170017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4932AE1A-1E54-B66E-A6A9-D05526BA8DF8}"/>
              </a:ext>
            </a:extLst>
          </p:cNvPr>
          <p:cNvSpPr>
            <a:spLocks noGrp="1"/>
          </p:cNvSpPr>
          <p:nvPr>
            <p:ph type="ctrTitle"/>
          </p:nvPr>
        </p:nvSpPr>
        <p:spPr>
          <a:xfrm>
            <a:off x="1692196" y="4081823"/>
            <a:ext cx="7920117" cy="1872208"/>
          </a:xfrm>
        </p:spPr>
        <p:txBody>
          <a:bodyPr>
            <a:normAutofit/>
          </a:bodyPr>
          <a:lstStyle/>
          <a:p>
            <a:pPr>
              <a:lnSpc>
                <a:spcPct val="114000"/>
              </a:lnSpc>
            </a:pPr>
            <a:r>
              <a:rPr lang="pl-PL" sz="4800" dirty="0">
                <a:latin typeface="Arial" panose="020B0604020202020204" pitchFamily="34" charset="0"/>
                <a:cs typeface="Arial" panose="020B0604020202020204" pitchFamily="34" charset="0"/>
              </a:rPr>
              <a:t>Zamówienia udzielane w ramach projektu </a:t>
            </a:r>
          </a:p>
        </p:txBody>
      </p:sp>
      <p:sp>
        <p:nvSpPr>
          <p:cNvPr id="6" name="Podtytuł 5">
            <a:extLst>
              <a:ext uri="{FF2B5EF4-FFF2-40B4-BE49-F238E27FC236}">
                <a16:creationId xmlns:a16="http://schemas.microsoft.com/office/drawing/2014/main" id="{CA25185A-5D1C-4001-97E3-CA87868482C0}"/>
              </a:ext>
            </a:extLst>
          </p:cNvPr>
          <p:cNvSpPr>
            <a:spLocks noGrp="1"/>
          </p:cNvSpPr>
          <p:nvPr>
            <p:ph type="subTitle" idx="1"/>
          </p:nvPr>
        </p:nvSpPr>
        <p:spPr/>
        <p:txBody>
          <a:bodyPr/>
          <a:lstStyle/>
          <a:p>
            <a:endParaRPr lang="pl-PL" dirty="0"/>
          </a:p>
        </p:txBody>
      </p:sp>
      <p:sp>
        <p:nvSpPr>
          <p:cNvPr id="4" name="Symbol zastępczy numeru slajdu 3">
            <a:extLst>
              <a:ext uri="{FF2B5EF4-FFF2-40B4-BE49-F238E27FC236}">
                <a16:creationId xmlns:a16="http://schemas.microsoft.com/office/drawing/2014/main" id="{C3AEA470-89BE-A130-3809-CF38FC2FE5E7}"/>
              </a:ext>
            </a:extLst>
          </p:cNvPr>
          <p:cNvSpPr>
            <a:spLocks noGrp="1"/>
          </p:cNvSpPr>
          <p:nvPr>
            <p:ph type="sldNum" sz="quarter" idx="4294967295"/>
          </p:nvPr>
        </p:nvSpPr>
        <p:spPr>
          <a:xfrm>
            <a:off x="9612313" y="7019925"/>
            <a:ext cx="1079500" cy="179388"/>
          </a:xfrm>
        </p:spPr>
        <p:txBody>
          <a:bodyPr/>
          <a:lstStyle/>
          <a:p>
            <a:fld id="{EB4015AA-59F6-416B-87A6-8E3D940284E2}" type="slidenum">
              <a:rPr lang="pl-PL" smtClean="0"/>
              <a:pPr/>
              <a:t>19</a:t>
            </a:fld>
            <a:endParaRPr lang="pl-PL" dirty="0"/>
          </a:p>
        </p:txBody>
      </p:sp>
    </p:spTree>
    <p:extLst>
      <p:ext uri="{BB962C8B-B14F-4D97-AF65-F5344CB8AC3E}">
        <p14:creationId xmlns:p14="http://schemas.microsoft.com/office/powerpoint/2010/main" val="22054368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6224637-44E0-E874-0D37-81A73251F474}"/>
              </a:ext>
            </a:extLst>
          </p:cNvPr>
          <p:cNvSpPr>
            <a:spLocks noGrp="1"/>
          </p:cNvSpPr>
          <p:nvPr>
            <p:ph type="title"/>
          </p:nvPr>
        </p:nvSpPr>
        <p:spPr/>
        <p:txBody>
          <a:bodyPr anchor="t">
            <a:normAutofit/>
          </a:bodyPr>
          <a:lstStyle/>
          <a:p>
            <a:pPr marL="0" marR="0" lvl="0" indent="0" defTabSz="914400" rtl="0" eaLnBrk="1" fontAlgn="auto" latinLnBrk="0" hangingPunct="1">
              <a:spcBef>
                <a:spcPts val="0"/>
              </a:spcBef>
              <a:spcAft>
                <a:spcPts val="0"/>
              </a:spcAft>
              <a:tabLst/>
              <a:defRPr/>
            </a:pPr>
            <a:r>
              <a:rPr kumimoji="0" lang="pl-PL" sz="2400" b="0" i="0" u="none" strike="noStrike" kern="1200" cap="none" spc="0" normalizeH="0" baseline="0" noProof="0" dirty="0">
                <a:ln>
                  <a:noFill/>
                </a:ln>
                <a:solidFill>
                  <a:schemeClr val="accent2">
                    <a:lumMod val="25000"/>
                  </a:schemeClr>
                </a:solidFill>
                <a:effectLst>
                  <a:outerShdw blurRad="38100" dist="38100" dir="2700000" algn="tl">
                    <a:srgbClr val="000000">
                      <a:alpha val="43137"/>
                    </a:srgbClr>
                  </a:outerShdw>
                </a:effectLst>
                <a:uLnTx/>
                <a:uFillTx/>
              </a:rPr>
              <a:t>Beneficjencie!</a:t>
            </a:r>
            <a:br>
              <a:rPr kumimoji="0" lang="pl-PL" sz="2400" b="0" i="0" u="none" strike="noStrike" kern="1200" cap="none" spc="0" normalizeH="0" baseline="0" noProof="0" dirty="0">
                <a:ln>
                  <a:noFill/>
                </a:ln>
                <a:solidFill>
                  <a:schemeClr val="accent2">
                    <a:lumMod val="25000"/>
                  </a:schemeClr>
                </a:solidFill>
                <a:effectLst>
                  <a:outerShdw blurRad="38100" dist="38100" dir="2700000" algn="tl">
                    <a:srgbClr val="000000">
                      <a:alpha val="43137"/>
                    </a:srgbClr>
                  </a:outerShdw>
                </a:effectLst>
                <a:uLnTx/>
                <a:uFillTx/>
              </a:rPr>
            </a:br>
            <a:r>
              <a:rPr kumimoji="0" lang="pl-PL" sz="2400" b="0" i="0" u="none" strike="noStrike" kern="1200" cap="none" spc="0" normalizeH="0" baseline="0" noProof="0" dirty="0">
                <a:ln>
                  <a:noFill/>
                </a:ln>
                <a:solidFill>
                  <a:schemeClr val="accent2">
                    <a:lumMod val="25000"/>
                  </a:schemeClr>
                </a:solidFill>
                <a:effectLst>
                  <a:outerShdw blurRad="38100" dist="38100" dir="2700000" algn="tl">
                    <a:srgbClr val="000000">
                      <a:alpha val="43137"/>
                    </a:srgbClr>
                  </a:outerShdw>
                </a:effectLst>
                <a:uLnTx/>
                <a:uFillTx/>
              </a:rPr>
              <a:t>Zapoznaj się z Umową o dofinansowanie!</a:t>
            </a:r>
            <a:br>
              <a:rPr kumimoji="0" lang="pl-PL" sz="1900" b="0" i="0" u="none" strike="noStrike" kern="1200" cap="none" spc="0" normalizeH="0" baseline="0" noProof="0" dirty="0">
                <a:ln>
                  <a:noFill/>
                </a:ln>
                <a:effectLst>
                  <a:outerShdw blurRad="38100" dist="38100" dir="2700000" algn="tl">
                    <a:srgbClr val="000000">
                      <a:alpha val="43137"/>
                    </a:srgbClr>
                  </a:outerShdw>
                </a:effectLst>
                <a:uLnTx/>
                <a:uFillTx/>
              </a:rPr>
            </a:br>
            <a:endParaRPr lang="pl-PL" sz="1900" dirty="0"/>
          </a:p>
        </p:txBody>
      </p:sp>
      <p:pic>
        <p:nvPicPr>
          <p:cNvPr id="21" name="Symbol zastępczy zawartości 20">
            <a:extLst>
              <a:ext uri="{FF2B5EF4-FFF2-40B4-BE49-F238E27FC236}">
                <a16:creationId xmlns:a16="http://schemas.microsoft.com/office/drawing/2014/main" id="{F0FBDB4B-57F0-1B5C-F92A-6960398806F5}"/>
              </a:ext>
              <a:ext uri="{C183D7F6-B498-43B3-948B-1728B52AA6E4}">
                <adec:decorative xmlns:adec="http://schemas.microsoft.com/office/drawing/2017/decorative" val="1"/>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427226" y="1979613"/>
            <a:ext cx="3336798" cy="4679950"/>
          </a:xfrm>
        </p:spPr>
      </p:pic>
      <p:pic>
        <p:nvPicPr>
          <p:cNvPr id="15" name="Symbol zastępczy zawartości 14">
            <a:extLst>
              <a:ext uri="{FF2B5EF4-FFF2-40B4-BE49-F238E27FC236}">
                <a16:creationId xmlns:a16="http://schemas.microsoft.com/office/drawing/2014/main" id="{F7D32603-771B-10BE-330B-F1D2CA4ABF50}"/>
              </a:ext>
              <a:ext uri="{C183D7F6-B498-43B3-948B-1728B52AA6E4}">
                <adec:decorative xmlns:adec="http://schemas.microsoft.com/office/drawing/2017/decorative" val="1"/>
              </a:ext>
            </a:extLst>
          </p:cNvPr>
          <p:cNvPicPr>
            <a:picLocks noGrp="1" noChangeAspect="1"/>
          </p:cNvPicPr>
          <p:nvPr>
            <p:ph sz="half" idx="2"/>
          </p:nvPr>
        </p:nvPicPr>
        <p:blipFill>
          <a:blip r:embed="rId4"/>
          <a:stretch>
            <a:fillRect/>
          </a:stretch>
        </p:blipFill>
        <p:spPr>
          <a:xfrm>
            <a:off x="5705946" y="2627709"/>
            <a:ext cx="3851332" cy="2607701"/>
          </a:xfrm>
          <a:prstGeom prst="rect">
            <a:avLst/>
          </a:prstGeom>
        </p:spPr>
      </p:pic>
      <p:sp>
        <p:nvSpPr>
          <p:cNvPr id="4" name="Symbol zastępczy numeru slajdu 3">
            <a:extLst>
              <a:ext uri="{FF2B5EF4-FFF2-40B4-BE49-F238E27FC236}">
                <a16:creationId xmlns:a16="http://schemas.microsoft.com/office/drawing/2014/main" id="{18CB7D13-6E04-76F8-1581-2CD7A86C4DC6}"/>
              </a:ext>
              <a:ext uri="{C183D7F6-B498-43B3-948B-1728B52AA6E4}">
                <adec:decorative xmlns:adec="http://schemas.microsoft.com/office/drawing/2017/decorative" val="1"/>
              </a:ext>
            </a:extLst>
          </p:cNvPr>
          <p:cNvSpPr>
            <a:spLocks noGrp="1"/>
          </p:cNvSpPr>
          <p:nvPr>
            <p:ph type="sldNum" sz="quarter" idx="10"/>
          </p:nvPr>
        </p:nvSpPr>
        <p:spPr/>
        <p:txBody>
          <a:bodyPr anchor="ctr">
            <a:normAutofit/>
          </a:bodyPr>
          <a:lstStyle/>
          <a:p>
            <a:pPr>
              <a:lnSpc>
                <a:spcPct val="90000"/>
              </a:lnSpc>
              <a:spcAft>
                <a:spcPts val="600"/>
              </a:spcAft>
            </a:pPr>
            <a:fld id="{EB4015AA-59F6-416B-87A6-8E3D940284E2}" type="slidenum">
              <a:rPr lang="pl-PL" sz="200" smtClean="0"/>
              <a:pPr>
                <a:lnSpc>
                  <a:spcPct val="90000"/>
                </a:lnSpc>
                <a:spcAft>
                  <a:spcPts val="600"/>
                </a:spcAft>
              </a:pPr>
              <a:t>2</a:t>
            </a:fld>
            <a:endParaRPr lang="pl-PL" sz="200"/>
          </a:p>
        </p:txBody>
      </p:sp>
      <p:pic>
        <p:nvPicPr>
          <p:cNvPr id="23" name="Obraz 22">
            <a:extLst>
              <a:ext uri="{FF2B5EF4-FFF2-40B4-BE49-F238E27FC236}">
                <a16:creationId xmlns:a16="http://schemas.microsoft.com/office/drawing/2014/main" id="{831690C2-F6DD-C72F-18F6-42CD67CB2E4C}"/>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5899942" y="7109838"/>
            <a:ext cx="4791871" cy="317019"/>
          </a:xfrm>
          <a:prstGeom prst="rect">
            <a:avLst/>
          </a:prstGeom>
        </p:spPr>
      </p:pic>
    </p:spTree>
    <p:extLst>
      <p:ext uri="{BB962C8B-B14F-4D97-AF65-F5344CB8AC3E}">
        <p14:creationId xmlns:p14="http://schemas.microsoft.com/office/powerpoint/2010/main" val="27726138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ytuł 9">
            <a:extLst>
              <a:ext uri="{FF2B5EF4-FFF2-40B4-BE49-F238E27FC236}">
                <a16:creationId xmlns:a16="http://schemas.microsoft.com/office/drawing/2014/main" id="{89CA167B-307B-D266-4C7F-8A9E52251958}"/>
              </a:ext>
            </a:extLst>
          </p:cNvPr>
          <p:cNvSpPr>
            <a:spLocks noGrp="1"/>
          </p:cNvSpPr>
          <p:nvPr>
            <p:ph type="title"/>
          </p:nvPr>
        </p:nvSpPr>
        <p:spPr/>
        <p:txBody>
          <a:bodyPr/>
          <a:lstStyle/>
          <a:p>
            <a:r>
              <a:rPr lang="pl-PL" dirty="0"/>
              <a:t>Od czego zacząć:</a:t>
            </a:r>
          </a:p>
        </p:txBody>
      </p:sp>
      <p:sp>
        <p:nvSpPr>
          <p:cNvPr id="11" name="Symbol zastępczy zawartości 10">
            <a:extLst>
              <a:ext uri="{FF2B5EF4-FFF2-40B4-BE49-F238E27FC236}">
                <a16:creationId xmlns:a16="http://schemas.microsoft.com/office/drawing/2014/main" id="{0BA66394-A571-88B7-DA53-9EDFD6758FE1}"/>
              </a:ext>
            </a:extLst>
          </p:cNvPr>
          <p:cNvSpPr>
            <a:spLocks noGrp="1"/>
          </p:cNvSpPr>
          <p:nvPr>
            <p:ph sz="half" idx="1"/>
          </p:nvPr>
        </p:nvSpPr>
        <p:spPr/>
        <p:txBody>
          <a:bodyPr>
            <a:normAutofit/>
          </a:bodyPr>
          <a:lstStyle/>
          <a:p>
            <a:pPr marL="0" indent="0">
              <a:lnSpc>
                <a:spcPct val="114000"/>
              </a:lnSpc>
              <a:buNone/>
            </a:pPr>
            <a:r>
              <a:rPr lang="pl-PL" sz="1800" dirty="0">
                <a:solidFill>
                  <a:schemeClr val="accent2">
                    <a:lumMod val="25000"/>
                  </a:schemeClr>
                </a:solidFill>
                <a:latin typeface="Arial" panose="020B0604020202020204" pitchFamily="34" charset="0"/>
                <a:cs typeface="Arial" panose="020B0604020202020204" pitchFamily="34" charset="0"/>
              </a:rPr>
              <a:t>Udzielanie zamówień w ramach projektów dokonywane jest w oparciu o :</a:t>
            </a:r>
          </a:p>
          <a:p>
            <a:pPr marL="0" indent="0">
              <a:lnSpc>
                <a:spcPct val="114000"/>
              </a:lnSpc>
              <a:buNone/>
            </a:pPr>
            <a:endParaRPr lang="pl-PL" sz="1800" b="1" dirty="0">
              <a:solidFill>
                <a:schemeClr val="accent2">
                  <a:lumMod val="25000"/>
                </a:schemeClr>
              </a:solidFill>
              <a:latin typeface="Arial" panose="020B0604020202020204" pitchFamily="34" charset="0"/>
              <a:cs typeface="Arial" panose="020B0604020202020204" pitchFamily="34" charset="0"/>
            </a:endParaRPr>
          </a:p>
          <a:p>
            <a:pPr marL="285750" indent="-285750">
              <a:lnSpc>
                <a:spcPct val="114000"/>
              </a:lnSpc>
              <a:spcBef>
                <a:spcPts val="0"/>
              </a:spcBef>
              <a:buFont typeface="Wingdings" panose="05000000000000000000" pitchFamily="2" charset="2"/>
              <a:buChar char="Ø"/>
            </a:pPr>
            <a:r>
              <a:rPr lang="pl-PL" sz="1800" dirty="0">
                <a:solidFill>
                  <a:schemeClr val="accent2">
                    <a:lumMod val="25000"/>
                  </a:schemeClr>
                </a:solidFill>
                <a:latin typeface="Arial" panose="020B0604020202020204" pitchFamily="34" charset="0"/>
                <a:cs typeface="Arial" panose="020B0604020202020204" pitchFamily="34" charset="0"/>
              </a:rPr>
              <a:t>Zapisy Wniosku o dofinansowanie</a:t>
            </a:r>
          </a:p>
          <a:p>
            <a:pPr>
              <a:lnSpc>
                <a:spcPct val="114000"/>
              </a:lnSpc>
              <a:spcBef>
                <a:spcPts val="0"/>
              </a:spcBef>
            </a:pPr>
            <a:endParaRPr lang="pl-PL" sz="1800" dirty="0">
              <a:solidFill>
                <a:schemeClr val="accent2">
                  <a:lumMod val="25000"/>
                </a:schemeClr>
              </a:solidFill>
              <a:latin typeface="Arial" panose="020B0604020202020204" pitchFamily="34" charset="0"/>
              <a:cs typeface="Arial" panose="020B0604020202020204" pitchFamily="34" charset="0"/>
            </a:endParaRPr>
          </a:p>
          <a:p>
            <a:pPr>
              <a:lnSpc>
                <a:spcPct val="114000"/>
              </a:lnSpc>
              <a:spcBef>
                <a:spcPts val="0"/>
              </a:spcBef>
            </a:pPr>
            <a:endParaRPr lang="pl-PL" sz="1800" dirty="0">
              <a:solidFill>
                <a:schemeClr val="accent2">
                  <a:lumMod val="25000"/>
                </a:schemeClr>
              </a:solidFill>
              <a:latin typeface="Arial" panose="020B0604020202020204" pitchFamily="34" charset="0"/>
              <a:cs typeface="Arial" panose="020B0604020202020204" pitchFamily="34" charset="0"/>
            </a:endParaRPr>
          </a:p>
          <a:p>
            <a:pPr marL="285750" indent="-285750">
              <a:lnSpc>
                <a:spcPct val="114000"/>
              </a:lnSpc>
              <a:spcBef>
                <a:spcPts val="0"/>
              </a:spcBef>
              <a:buFont typeface="Wingdings" panose="05000000000000000000" pitchFamily="2" charset="2"/>
              <a:buChar char="Ø"/>
            </a:pPr>
            <a:r>
              <a:rPr lang="pl-PL" sz="1800" dirty="0">
                <a:solidFill>
                  <a:schemeClr val="accent2">
                    <a:lumMod val="25000"/>
                  </a:schemeClr>
                </a:solidFill>
                <a:latin typeface="Arial" panose="020B0604020202020204" pitchFamily="34" charset="0"/>
                <a:cs typeface="Arial" panose="020B0604020202020204" pitchFamily="34" charset="0"/>
              </a:rPr>
              <a:t>Umowę o dofinansowanie projektu</a:t>
            </a:r>
          </a:p>
          <a:p>
            <a:pPr>
              <a:lnSpc>
                <a:spcPct val="114000"/>
              </a:lnSpc>
              <a:spcBef>
                <a:spcPts val="0"/>
              </a:spcBef>
            </a:pPr>
            <a:endParaRPr lang="pl-PL" sz="1800" dirty="0">
              <a:solidFill>
                <a:schemeClr val="accent2">
                  <a:lumMod val="25000"/>
                </a:schemeClr>
              </a:solidFill>
              <a:latin typeface="Arial" panose="020B0604020202020204" pitchFamily="34" charset="0"/>
              <a:cs typeface="Arial" panose="020B0604020202020204" pitchFamily="34" charset="0"/>
            </a:endParaRPr>
          </a:p>
          <a:p>
            <a:pPr>
              <a:lnSpc>
                <a:spcPct val="114000"/>
              </a:lnSpc>
              <a:spcBef>
                <a:spcPts val="0"/>
              </a:spcBef>
            </a:pPr>
            <a:endParaRPr lang="pl-PL" sz="1800" dirty="0">
              <a:solidFill>
                <a:schemeClr val="accent2">
                  <a:lumMod val="25000"/>
                </a:schemeClr>
              </a:solidFill>
              <a:latin typeface="Arial" panose="020B0604020202020204" pitchFamily="34" charset="0"/>
              <a:cs typeface="Arial" panose="020B0604020202020204" pitchFamily="34" charset="0"/>
            </a:endParaRPr>
          </a:p>
          <a:p>
            <a:pPr marL="285750" indent="-285750">
              <a:lnSpc>
                <a:spcPct val="114000"/>
              </a:lnSpc>
              <a:spcBef>
                <a:spcPts val="0"/>
              </a:spcBef>
              <a:buFont typeface="Wingdings" panose="05000000000000000000" pitchFamily="2" charset="2"/>
              <a:buChar char="Ø"/>
            </a:pPr>
            <a:r>
              <a:rPr lang="pl-PL" sz="1800" dirty="0">
                <a:solidFill>
                  <a:schemeClr val="accent2">
                    <a:lumMod val="25000"/>
                  </a:schemeClr>
                </a:solidFill>
                <a:latin typeface="Arial" panose="020B0604020202020204" pitchFamily="34" charset="0"/>
                <a:cs typeface="Arial" panose="020B0604020202020204" pitchFamily="34" charset="0"/>
              </a:rPr>
              <a:t>Wytyczne – należy sprawdzić aktualną wersję przed ogłoszeniem postępowania ofertowego.</a:t>
            </a:r>
          </a:p>
          <a:p>
            <a:pPr marL="285750" indent="-285750">
              <a:lnSpc>
                <a:spcPct val="114000"/>
              </a:lnSpc>
              <a:buFont typeface="Wingdings" panose="05000000000000000000" pitchFamily="2" charset="2"/>
              <a:buChar char="Ø"/>
            </a:pPr>
            <a:endParaRPr lang="pl-PL" sz="1900" b="1" dirty="0">
              <a:solidFill>
                <a:schemeClr val="accent2">
                  <a:lumMod val="25000"/>
                </a:schemeClr>
              </a:solidFill>
              <a:latin typeface="Arial" panose="020B0604020202020204" pitchFamily="34" charset="0"/>
              <a:cs typeface="Arial" panose="020B0604020202020204" pitchFamily="34" charset="0"/>
            </a:endParaRPr>
          </a:p>
          <a:p>
            <a:endParaRPr lang="pl-PL" dirty="0"/>
          </a:p>
        </p:txBody>
      </p:sp>
      <p:pic>
        <p:nvPicPr>
          <p:cNvPr id="14" name="Symbol zastępczy zawartości 13">
            <a:extLst>
              <a:ext uri="{FF2B5EF4-FFF2-40B4-BE49-F238E27FC236}">
                <a16:creationId xmlns:a16="http://schemas.microsoft.com/office/drawing/2014/main" id="{552D083F-5267-C878-4A4F-14401EF2F976}"/>
              </a:ext>
              <a:ext uri="{C183D7F6-B498-43B3-948B-1728B52AA6E4}">
                <adec:decorative xmlns:adec="http://schemas.microsoft.com/office/drawing/2017/decorative" val="1"/>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600885" y="683493"/>
            <a:ext cx="3990605" cy="5472608"/>
          </a:xfrm>
        </p:spPr>
      </p:pic>
      <p:pic>
        <p:nvPicPr>
          <p:cNvPr id="15" name="Obraz 14">
            <a:extLst>
              <a:ext uri="{FF2B5EF4-FFF2-40B4-BE49-F238E27FC236}">
                <a16:creationId xmlns:a16="http://schemas.microsoft.com/office/drawing/2014/main" id="{00867D23-CD81-7DAB-0140-FC04CBD5990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777954" y="7092205"/>
            <a:ext cx="4791871" cy="317019"/>
          </a:xfrm>
          <a:prstGeom prst="rect">
            <a:avLst/>
          </a:prstGeom>
        </p:spPr>
      </p:pic>
    </p:spTree>
    <p:extLst>
      <p:ext uri="{BB962C8B-B14F-4D97-AF65-F5344CB8AC3E}">
        <p14:creationId xmlns:p14="http://schemas.microsoft.com/office/powerpoint/2010/main" val="21329372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CED70C2C-8261-782A-D65B-15DCD731D585}"/>
              </a:ext>
            </a:extLst>
          </p:cNvPr>
          <p:cNvSpPr>
            <a:spLocks noGrp="1"/>
          </p:cNvSpPr>
          <p:nvPr>
            <p:ph type="title"/>
          </p:nvPr>
        </p:nvSpPr>
        <p:spPr/>
        <p:txBody>
          <a:bodyPr>
            <a:normAutofit/>
          </a:bodyPr>
          <a:lstStyle/>
          <a:p>
            <a:r>
              <a:rPr lang="pl-PL" sz="2800" dirty="0">
                <a:latin typeface="Arial" panose="020B0604020202020204" pitchFamily="34" charset="0"/>
                <a:cs typeface="Arial" panose="020B0604020202020204" pitchFamily="34" charset="0"/>
              </a:rPr>
              <a:t>Zasady ponoszenia wydatków </a:t>
            </a:r>
            <a:endParaRPr lang="en-US" sz="2800" dirty="0">
              <a:latin typeface="Arial" panose="020B0604020202020204" pitchFamily="34" charset="0"/>
              <a:cs typeface="Arial" panose="020B0604020202020204" pitchFamily="34" charset="0"/>
            </a:endParaRPr>
          </a:p>
        </p:txBody>
      </p:sp>
      <p:sp>
        <p:nvSpPr>
          <p:cNvPr id="14" name="Content Placeholder 2">
            <a:extLst>
              <a:ext uri="{FF2B5EF4-FFF2-40B4-BE49-F238E27FC236}">
                <a16:creationId xmlns:a16="http://schemas.microsoft.com/office/drawing/2014/main" id="{393C454E-FC61-9562-62EC-ABFB74948C8B}"/>
              </a:ext>
            </a:extLst>
          </p:cNvPr>
          <p:cNvSpPr>
            <a:spLocks noGrp="1"/>
          </p:cNvSpPr>
          <p:nvPr>
            <p:ph idx="1"/>
          </p:nvPr>
        </p:nvSpPr>
        <p:spPr/>
        <p:txBody>
          <a:bodyPr/>
          <a:lstStyle/>
          <a:p>
            <a:pPr marL="0" indent="0">
              <a:lnSpc>
                <a:spcPct val="114000"/>
              </a:lnSpc>
              <a:buNone/>
            </a:pPr>
            <a:r>
              <a:rPr lang="pl-PL" sz="1800" dirty="0">
                <a:solidFill>
                  <a:schemeClr val="accent2">
                    <a:lumMod val="25000"/>
                  </a:schemeClr>
                </a:solidFill>
                <a:latin typeface="Arial" panose="020B0604020202020204" pitchFamily="34" charset="0"/>
                <a:cs typeface="Arial" panose="020B0604020202020204" pitchFamily="34" charset="0"/>
              </a:rPr>
              <a:t>Zgodnie z podrozdziałem 2.2 pkt 1 lit. f </a:t>
            </a:r>
            <a:r>
              <a:rPr lang="pl-PL" sz="1800" u="sng" dirty="0">
                <a:solidFill>
                  <a:schemeClr val="accent2">
                    <a:lumMod val="25000"/>
                  </a:schemeClr>
                </a:solidFill>
                <a:latin typeface="Arial" panose="020B0604020202020204" pitchFamily="34" charset="0"/>
                <a:cs typeface="Arial" panose="020B0604020202020204" pitchFamily="34" charset="0"/>
              </a:rPr>
              <a:t>Wytycznych dotyczących kwalifikowalności wydatków na lata 2021-2027 </a:t>
            </a:r>
            <a:r>
              <a:rPr lang="pl-PL" sz="1800" dirty="0">
                <a:solidFill>
                  <a:schemeClr val="accent2">
                    <a:lumMod val="25000"/>
                  </a:schemeClr>
                </a:solidFill>
                <a:latin typeface="Arial" panose="020B0604020202020204" pitchFamily="34" charset="0"/>
                <a:cs typeface="Arial" panose="020B0604020202020204" pitchFamily="34" charset="0"/>
              </a:rPr>
              <a:t>wydatki w ramach projektu muszą być ponoszone w sposób: </a:t>
            </a:r>
            <a:endParaRPr lang="pl-PL" sz="1800" b="1" dirty="0">
              <a:solidFill>
                <a:schemeClr val="accent2">
                  <a:lumMod val="25000"/>
                </a:schemeClr>
              </a:solidFill>
              <a:latin typeface="Arial" panose="020B0604020202020204" pitchFamily="34" charset="0"/>
              <a:cs typeface="Arial" panose="020B0604020202020204" pitchFamily="34" charset="0"/>
            </a:endParaRPr>
          </a:p>
          <a:p>
            <a:pPr>
              <a:lnSpc>
                <a:spcPct val="114000"/>
              </a:lnSpc>
              <a:buFont typeface="Wingdings" panose="05000000000000000000" pitchFamily="2" charset="2"/>
              <a:buChar char="Ø"/>
            </a:pPr>
            <a:r>
              <a:rPr lang="pl-PL" sz="1800" b="1" dirty="0">
                <a:solidFill>
                  <a:schemeClr val="accent2">
                    <a:lumMod val="25000"/>
                  </a:schemeClr>
                </a:solidFill>
                <a:latin typeface="Arial" panose="020B0604020202020204" pitchFamily="34" charset="0"/>
                <a:cs typeface="Arial" panose="020B0604020202020204" pitchFamily="34" charset="0"/>
              </a:rPr>
              <a:t>przejrzysty, </a:t>
            </a:r>
          </a:p>
          <a:p>
            <a:pPr>
              <a:lnSpc>
                <a:spcPct val="114000"/>
              </a:lnSpc>
              <a:buFont typeface="Wingdings" panose="05000000000000000000" pitchFamily="2" charset="2"/>
              <a:buChar char="Ø"/>
            </a:pPr>
            <a:endParaRPr lang="pl-PL" sz="1800" b="1" dirty="0">
              <a:solidFill>
                <a:schemeClr val="accent2">
                  <a:lumMod val="25000"/>
                </a:schemeClr>
              </a:solidFill>
              <a:latin typeface="Arial" panose="020B0604020202020204" pitchFamily="34" charset="0"/>
              <a:cs typeface="Arial" panose="020B0604020202020204" pitchFamily="34" charset="0"/>
            </a:endParaRPr>
          </a:p>
          <a:p>
            <a:pPr>
              <a:lnSpc>
                <a:spcPct val="114000"/>
              </a:lnSpc>
              <a:buFont typeface="Wingdings" panose="05000000000000000000" pitchFamily="2" charset="2"/>
              <a:buChar char="Ø"/>
            </a:pPr>
            <a:r>
              <a:rPr lang="pl-PL" sz="1800" b="1" dirty="0">
                <a:solidFill>
                  <a:schemeClr val="accent2">
                    <a:lumMod val="25000"/>
                  </a:schemeClr>
                </a:solidFill>
                <a:latin typeface="Arial" panose="020B0604020202020204" pitchFamily="34" charset="0"/>
                <a:cs typeface="Arial" panose="020B0604020202020204" pitchFamily="34" charset="0"/>
              </a:rPr>
              <a:t>racjonalny, </a:t>
            </a:r>
          </a:p>
          <a:p>
            <a:pPr>
              <a:lnSpc>
                <a:spcPct val="114000"/>
              </a:lnSpc>
              <a:buFont typeface="Wingdings" panose="05000000000000000000" pitchFamily="2" charset="2"/>
              <a:buChar char="Ø"/>
            </a:pPr>
            <a:endParaRPr lang="pl-PL" sz="1800" b="1" dirty="0">
              <a:solidFill>
                <a:schemeClr val="accent2">
                  <a:lumMod val="25000"/>
                </a:schemeClr>
              </a:solidFill>
              <a:latin typeface="Arial" panose="020B0604020202020204" pitchFamily="34" charset="0"/>
              <a:cs typeface="Arial" panose="020B0604020202020204" pitchFamily="34" charset="0"/>
            </a:endParaRPr>
          </a:p>
          <a:p>
            <a:pPr>
              <a:lnSpc>
                <a:spcPct val="114000"/>
              </a:lnSpc>
              <a:buFont typeface="Wingdings" panose="05000000000000000000" pitchFamily="2" charset="2"/>
              <a:buChar char="Ø"/>
            </a:pPr>
            <a:r>
              <a:rPr lang="pl-PL" sz="1800" b="1" dirty="0">
                <a:solidFill>
                  <a:schemeClr val="accent2">
                    <a:lumMod val="25000"/>
                  </a:schemeClr>
                </a:solidFill>
                <a:latin typeface="Arial" panose="020B0604020202020204" pitchFamily="34" charset="0"/>
                <a:cs typeface="Arial" panose="020B0604020202020204" pitchFamily="34" charset="0"/>
              </a:rPr>
              <a:t>efektywny, </a:t>
            </a:r>
          </a:p>
          <a:p>
            <a:pPr marL="0" indent="0">
              <a:lnSpc>
                <a:spcPct val="114000"/>
              </a:lnSpc>
              <a:buNone/>
            </a:pPr>
            <a:endParaRPr lang="pl-PL" sz="1800" dirty="0">
              <a:solidFill>
                <a:schemeClr val="accent2">
                  <a:lumMod val="25000"/>
                </a:schemeClr>
              </a:solidFill>
              <a:latin typeface="Arial" panose="020B0604020202020204" pitchFamily="34" charset="0"/>
              <a:cs typeface="Arial" panose="020B0604020202020204" pitchFamily="34" charset="0"/>
            </a:endParaRPr>
          </a:p>
          <a:p>
            <a:pPr marL="0" indent="0">
              <a:lnSpc>
                <a:spcPct val="114000"/>
              </a:lnSpc>
              <a:buNone/>
            </a:pPr>
            <a:r>
              <a:rPr lang="pl-PL" sz="1800" dirty="0">
                <a:solidFill>
                  <a:schemeClr val="accent2">
                    <a:lumMod val="25000"/>
                  </a:schemeClr>
                </a:solidFill>
                <a:latin typeface="Arial" panose="020B0604020202020204" pitchFamily="34" charset="0"/>
                <a:cs typeface="Arial" panose="020B0604020202020204" pitchFamily="34" charset="0"/>
              </a:rPr>
              <a:t>z zachowaniem zasad uzyskiwania najlepszych efektów z danych nakładów </a:t>
            </a:r>
          </a:p>
          <a:p>
            <a:pPr>
              <a:lnSpc>
                <a:spcPct val="114000"/>
              </a:lnSpc>
            </a:pPr>
            <a:endParaRPr lang="pl-PL" dirty="0">
              <a:solidFill>
                <a:schemeClr val="accent2">
                  <a:lumMod val="25000"/>
                </a:schemeClr>
              </a:solidFill>
            </a:endParaRPr>
          </a:p>
          <a:p>
            <a:endParaRPr lang="en-US" dirty="0">
              <a:solidFill>
                <a:schemeClr val="accent2">
                  <a:lumMod val="25000"/>
                </a:schemeClr>
              </a:solidFill>
            </a:endParaRPr>
          </a:p>
        </p:txBody>
      </p:sp>
      <p:sp>
        <p:nvSpPr>
          <p:cNvPr id="5" name="Symbol zastępczy numeru slajdu 4">
            <a:extLst>
              <a:ext uri="{FF2B5EF4-FFF2-40B4-BE49-F238E27FC236}">
                <a16:creationId xmlns:a16="http://schemas.microsoft.com/office/drawing/2014/main" id="{321E6517-8EFC-1B04-62E0-31B28A62BD58}"/>
              </a:ext>
            </a:extLst>
          </p:cNvPr>
          <p:cNvSpPr>
            <a:spLocks noGrp="1"/>
          </p:cNvSpPr>
          <p:nvPr>
            <p:ph type="sldNum" sz="quarter" idx="10"/>
          </p:nvPr>
        </p:nvSpPr>
        <p:spPr/>
        <p:txBody>
          <a:bodyPr anchor="ctr">
            <a:normAutofit/>
          </a:bodyPr>
          <a:lstStyle/>
          <a:p>
            <a:pPr>
              <a:lnSpc>
                <a:spcPct val="90000"/>
              </a:lnSpc>
              <a:spcAft>
                <a:spcPts val="600"/>
              </a:spcAft>
            </a:pPr>
            <a:fld id="{EB4015AA-59F6-416B-87A6-8E3D940284E2}" type="slidenum">
              <a:rPr lang="pl-PL" sz="200" smtClean="0"/>
              <a:pPr>
                <a:lnSpc>
                  <a:spcPct val="90000"/>
                </a:lnSpc>
                <a:spcAft>
                  <a:spcPts val="600"/>
                </a:spcAft>
              </a:pPr>
              <a:t>21</a:t>
            </a:fld>
            <a:endParaRPr lang="pl-PL" sz="200"/>
          </a:p>
        </p:txBody>
      </p:sp>
      <p:pic>
        <p:nvPicPr>
          <p:cNvPr id="8" name="Obraz 7">
            <a:extLst>
              <a:ext uri="{FF2B5EF4-FFF2-40B4-BE49-F238E27FC236}">
                <a16:creationId xmlns:a16="http://schemas.microsoft.com/office/drawing/2014/main" id="{5309C1F2-ED29-1D34-3FAC-5BF35552DFE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705946" y="7170201"/>
            <a:ext cx="4791871" cy="317019"/>
          </a:xfrm>
          <a:prstGeom prst="rect">
            <a:avLst/>
          </a:prstGeom>
        </p:spPr>
      </p:pic>
    </p:spTree>
    <p:extLst>
      <p:ext uri="{BB962C8B-B14F-4D97-AF65-F5344CB8AC3E}">
        <p14:creationId xmlns:p14="http://schemas.microsoft.com/office/powerpoint/2010/main" val="21078333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63549D3-7A07-7394-6B85-BE45BDFF322C}"/>
              </a:ext>
            </a:extLst>
          </p:cNvPr>
          <p:cNvSpPr>
            <a:spLocks noGrp="1"/>
          </p:cNvSpPr>
          <p:nvPr>
            <p:ph type="title"/>
          </p:nvPr>
        </p:nvSpPr>
        <p:spPr/>
        <p:txBody>
          <a:bodyPr>
            <a:normAutofit/>
          </a:bodyPr>
          <a:lstStyle/>
          <a:p>
            <a:r>
              <a:rPr lang="pl-PL" sz="2400" dirty="0"/>
              <a:t>Szacowanie wartości zamówienia</a:t>
            </a:r>
          </a:p>
        </p:txBody>
      </p:sp>
      <p:sp>
        <p:nvSpPr>
          <p:cNvPr id="3" name="Symbol zastępczy zawartości 2">
            <a:extLst>
              <a:ext uri="{FF2B5EF4-FFF2-40B4-BE49-F238E27FC236}">
                <a16:creationId xmlns:a16="http://schemas.microsoft.com/office/drawing/2014/main" id="{8D9CEAA1-3792-89AC-57BD-221CDFAE7E15}"/>
              </a:ext>
            </a:extLst>
          </p:cNvPr>
          <p:cNvSpPr>
            <a:spLocks noGrp="1"/>
          </p:cNvSpPr>
          <p:nvPr>
            <p:ph idx="1"/>
          </p:nvPr>
        </p:nvSpPr>
        <p:spPr>
          <a:xfrm>
            <a:off x="927244" y="1379155"/>
            <a:ext cx="8640382" cy="4680002"/>
          </a:xfrm>
        </p:spPr>
        <p:txBody>
          <a:bodyPr/>
          <a:lstStyle/>
          <a:p>
            <a:pPr marL="0" indent="0">
              <a:lnSpc>
                <a:spcPct val="114000"/>
              </a:lnSpc>
              <a:buNone/>
            </a:pPr>
            <a:r>
              <a:rPr lang="pl-PL" sz="1800" dirty="0">
                <a:solidFill>
                  <a:schemeClr val="accent2">
                    <a:lumMod val="25000"/>
                  </a:schemeClr>
                </a:solidFill>
                <a:latin typeface="Arial" panose="020B0604020202020204" pitchFamily="34" charset="0"/>
                <a:cs typeface="Arial" panose="020B0604020202020204" pitchFamily="34" charset="0"/>
              </a:rPr>
              <a:t>Celem szacowania wartości zamówienia jest ustalenie wartości zamówienia w ramach projektu, które umożliwia zastosowanie właściwej procedury uzależnionej od wartości zamówienia.</a:t>
            </a:r>
          </a:p>
          <a:p>
            <a:pPr marL="0" indent="0">
              <a:lnSpc>
                <a:spcPct val="114000"/>
              </a:lnSpc>
              <a:buNone/>
            </a:pPr>
            <a:r>
              <a:rPr lang="pl-PL" sz="1800" dirty="0">
                <a:solidFill>
                  <a:schemeClr val="accent2">
                    <a:lumMod val="25000"/>
                  </a:schemeClr>
                </a:solidFill>
                <a:latin typeface="Arial" panose="020B0604020202020204" pitchFamily="34" charset="0"/>
                <a:cs typeface="Arial" panose="020B0604020202020204" pitchFamily="34" charset="0"/>
              </a:rPr>
              <a:t>Ustalając wartość zamówienia, należy odnieść się do </a:t>
            </a:r>
            <a:r>
              <a:rPr lang="pl-PL" sz="1800" b="1" u="sng" dirty="0">
                <a:solidFill>
                  <a:schemeClr val="accent2">
                    <a:lumMod val="25000"/>
                  </a:schemeClr>
                </a:solidFill>
                <a:latin typeface="Arial" panose="020B0604020202020204" pitchFamily="34" charset="0"/>
                <a:cs typeface="Arial" panose="020B0604020202020204" pitchFamily="34" charset="0"/>
              </a:rPr>
              <a:t>całego projektu</a:t>
            </a:r>
            <a:r>
              <a:rPr lang="pl-PL" sz="1800" b="1" dirty="0">
                <a:solidFill>
                  <a:schemeClr val="accent2">
                    <a:lumMod val="25000"/>
                  </a:schemeClr>
                </a:solidFill>
                <a:latin typeface="Arial" panose="020B0604020202020204" pitchFamily="34" charset="0"/>
                <a:cs typeface="Arial" panose="020B0604020202020204" pitchFamily="34" charset="0"/>
              </a:rPr>
              <a:t> </a:t>
            </a:r>
            <a:r>
              <a:rPr lang="pl-PL" sz="1800" dirty="0">
                <a:solidFill>
                  <a:schemeClr val="accent2">
                    <a:lumMod val="25000"/>
                  </a:schemeClr>
                </a:solidFill>
                <a:latin typeface="Arial" panose="020B0604020202020204" pitchFamily="34" charset="0"/>
                <a:cs typeface="Arial" panose="020B0604020202020204" pitchFamily="34" charset="0"/>
              </a:rPr>
              <a:t>oraz wziąć pod uwagę konieczność </a:t>
            </a:r>
            <a:r>
              <a:rPr lang="pl-PL" sz="1800" u="sng" dirty="0">
                <a:solidFill>
                  <a:schemeClr val="accent2">
                    <a:lumMod val="25000"/>
                  </a:schemeClr>
                </a:solidFill>
                <a:latin typeface="Arial" panose="020B0604020202020204" pitchFamily="34" charset="0"/>
                <a:cs typeface="Arial" panose="020B0604020202020204" pitchFamily="34" charset="0"/>
              </a:rPr>
              <a:t>łącznego spełnienia </a:t>
            </a:r>
            <a:r>
              <a:rPr lang="pl-PL" sz="1800" dirty="0">
                <a:solidFill>
                  <a:schemeClr val="accent2">
                    <a:lumMod val="25000"/>
                  </a:schemeClr>
                </a:solidFill>
                <a:latin typeface="Arial" panose="020B0604020202020204" pitchFamily="34" charset="0"/>
                <a:cs typeface="Arial" panose="020B0604020202020204" pitchFamily="34" charset="0"/>
              </a:rPr>
              <a:t>następujących przesłanek: </a:t>
            </a:r>
          </a:p>
          <a:p>
            <a:pPr>
              <a:lnSpc>
                <a:spcPct val="114000"/>
              </a:lnSpc>
              <a:buFont typeface="Wingdings" panose="05000000000000000000" pitchFamily="2" charset="2"/>
              <a:buChar char="Ø"/>
            </a:pPr>
            <a:r>
              <a:rPr lang="pl-PL" sz="1800" b="1" dirty="0">
                <a:solidFill>
                  <a:schemeClr val="accent2">
                    <a:lumMod val="25000"/>
                  </a:schemeClr>
                </a:solidFill>
                <a:latin typeface="Arial" panose="020B0604020202020204" pitchFamily="34" charset="0"/>
                <a:cs typeface="Arial" panose="020B0604020202020204" pitchFamily="34" charset="0"/>
              </a:rPr>
              <a:t>tożsamość czasowa </a:t>
            </a:r>
            <a:r>
              <a:rPr lang="pl-PL" sz="1800" dirty="0">
                <a:solidFill>
                  <a:schemeClr val="accent2">
                    <a:lumMod val="25000"/>
                  </a:schemeClr>
                </a:solidFill>
                <a:latin typeface="Arial" panose="020B0604020202020204" pitchFamily="34" charset="0"/>
                <a:cs typeface="Arial" panose="020B0604020202020204" pitchFamily="34" charset="0"/>
              </a:rPr>
              <a:t>-realizacja zamówień w zbliżonym czasie w znanej Ci perspektywie czasowej</a:t>
            </a:r>
          </a:p>
          <a:p>
            <a:pPr>
              <a:lnSpc>
                <a:spcPct val="114000"/>
              </a:lnSpc>
              <a:buFont typeface="Wingdings" panose="05000000000000000000" pitchFamily="2" charset="2"/>
              <a:buChar char="Ø"/>
            </a:pPr>
            <a:r>
              <a:rPr lang="pl-PL" sz="1800" b="1" dirty="0">
                <a:solidFill>
                  <a:schemeClr val="accent2">
                    <a:lumMod val="25000"/>
                  </a:schemeClr>
                </a:solidFill>
                <a:latin typeface="Arial" panose="020B0604020202020204" pitchFamily="34" charset="0"/>
                <a:cs typeface="Arial" panose="020B0604020202020204" pitchFamily="34" charset="0"/>
              </a:rPr>
              <a:t>tożsamość przedmiotowa </a:t>
            </a:r>
            <a:r>
              <a:rPr lang="pl-PL" sz="1800" dirty="0">
                <a:solidFill>
                  <a:schemeClr val="accent2">
                    <a:lumMod val="25000"/>
                  </a:schemeClr>
                </a:solidFill>
                <a:latin typeface="Arial" panose="020B0604020202020204" pitchFamily="34" charset="0"/>
                <a:cs typeface="Arial" panose="020B0604020202020204" pitchFamily="34" charset="0"/>
              </a:rPr>
              <a:t>- usługi, dostawy oraz roboty budowlane są tożsame rodzajowo lub funkcjonalnie</a:t>
            </a:r>
          </a:p>
          <a:p>
            <a:pPr>
              <a:lnSpc>
                <a:spcPct val="114000"/>
              </a:lnSpc>
              <a:buFont typeface="Wingdings" panose="05000000000000000000" pitchFamily="2" charset="2"/>
              <a:buChar char="Ø"/>
            </a:pPr>
            <a:r>
              <a:rPr lang="pl-PL" sz="1800" b="1" dirty="0">
                <a:solidFill>
                  <a:schemeClr val="accent2">
                    <a:lumMod val="25000"/>
                  </a:schemeClr>
                </a:solidFill>
                <a:latin typeface="Arial" panose="020B0604020202020204" pitchFamily="34" charset="0"/>
                <a:cs typeface="Arial" panose="020B0604020202020204" pitchFamily="34" charset="0"/>
              </a:rPr>
              <a:t>tożsamość podmiotowa </a:t>
            </a:r>
            <a:r>
              <a:rPr lang="pl-PL" sz="1800" dirty="0">
                <a:solidFill>
                  <a:schemeClr val="accent2">
                    <a:lumMod val="25000"/>
                  </a:schemeClr>
                </a:solidFill>
                <a:latin typeface="Arial" panose="020B0604020202020204" pitchFamily="34" charset="0"/>
                <a:cs typeface="Arial" panose="020B0604020202020204" pitchFamily="34" charset="0"/>
              </a:rPr>
              <a:t>- rozumiana jako możliwość wykonania zamówienia przez jednego wykonawcę, dostaw, usług lub robót budowlanych </a:t>
            </a:r>
          </a:p>
          <a:p>
            <a:pPr>
              <a:buFont typeface="Wingdings" panose="05000000000000000000" pitchFamily="2" charset="2"/>
              <a:buChar char="Ø"/>
            </a:pPr>
            <a:endParaRPr lang="pl-PL" dirty="0">
              <a:solidFill>
                <a:schemeClr val="accent2">
                  <a:lumMod val="25000"/>
                </a:schemeClr>
              </a:solidFill>
            </a:endParaRPr>
          </a:p>
          <a:p>
            <a:pPr marL="0" indent="0">
              <a:buNone/>
            </a:pPr>
            <a:endParaRPr lang="pl-PL" dirty="0">
              <a:solidFill>
                <a:schemeClr val="accent2">
                  <a:lumMod val="25000"/>
                </a:schemeClr>
              </a:solidFill>
            </a:endParaRPr>
          </a:p>
        </p:txBody>
      </p:sp>
      <p:sp>
        <p:nvSpPr>
          <p:cNvPr id="4" name="Symbol zastępczy numeru slajdu 3">
            <a:extLst>
              <a:ext uri="{FF2B5EF4-FFF2-40B4-BE49-F238E27FC236}">
                <a16:creationId xmlns:a16="http://schemas.microsoft.com/office/drawing/2014/main" id="{C742E56A-20C3-6702-DDC5-CB918B8B9D3E}"/>
              </a:ext>
            </a:extLst>
          </p:cNvPr>
          <p:cNvSpPr>
            <a:spLocks noGrp="1"/>
          </p:cNvSpPr>
          <p:nvPr>
            <p:ph type="sldNum" sz="quarter" idx="10"/>
          </p:nvPr>
        </p:nvSpPr>
        <p:spPr/>
        <p:txBody>
          <a:bodyPr/>
          <a:lstStyle/>
          <a:p>
            <a:fld id="{EB4015AA-59F6-416B-87A6-8E3D940284E2}" type="slidenum">
              <a:rPr lang="pl-PL" smtClean="0"/>
              <a:pPr/>
              <a:t>22</a:t>
            </a:fld>
            <a:endParaRPr lang="pl-PL" dirty="0"/>
          </a:p>
        </p:txBody>
      </p:sp>
      <p:pic>
        <p:nvPicPr>
          <p:cNvPr id="5" name="Obraz 4">
            <a:extLst>
              <a:ext uri="{FF2B5EF4-FFF2-40B4-BE49-F238E27FC236}">
                <a16:creationId xmlns:a16="http://schemas.microsoft.com/office/drawing/2014/main" id="{2AD0372A-2745-D11F-6F82-B5C2A7314C3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881410" y="6041468"/>
            <a:ext cx="1670449" cy="944962"/>
          </a:xfrm>
          <a:prstGeom prst="rect">
            <a:avLst/>
          </a:prstGeom>
        </p:spPr>
      </p:pic>
      <p:pic>
        <p:nvPicPr>
          <p:cNvPr id="6" name="Obraz 5">
            <a:extLst>
              <a:ext uri="{FF2B5EF4-FFF2-40B4-BE49-F238E27FC236}">
                <a16:creationId xmlns:a16="http://schemas.microsoft.com/office/drawing/2014/main" id="{A196E6F4-27E9-7111-06D0-079BF5B4FCD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696357" y="6410033"/>
            <a:ext cx="274344" cy="286537"/>
          </a:xfrm>
          <a:prstGeom prst="rect">
            <a:avLst/>
          </a:prstGeom>
        </p:spPr>
      </p:pic>
      <p:pic>
        <p:nvPicPr>
          <p:cNvPr id="7" name="Obraz 6">
            <a:extLst>
              <a:ext uri="{FF2B5EF4-FFF2-40B4-BE49-F238E27FC236}">
                <a16:creationId xmlns:a16="http://schemas.microsoft.com/office/drawing/2014/main" id="{2E5D072B-7DF6-A332-3295-E6D60CCCE9F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121145" y="6041468"/>
            <a:ext cx="1670449" cy="944962"/>
          </a:xfrm>
          <a:prstGeom prst="rect">
            <a:avLst/>
          </a:prstGeom>
        </p:spPr>
      </p:pic>
      <p:pic>
        <p:nvPicPr>
          <p:cNvPr id="8" name="Obraz 7">
            <a:extLst>
              <a:ext uri="{FF2B5EF4-FFF2-40B4-BE49-F238E27FC236}">
                <a16:creationId xmlns:a16="http://schemas.microsoft.com/office/drawing/2014/main" id="{B0971C0C-3A47-D88D-BF4B-B696FCB0C0E3}"/>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5065276" y="6440076"/>
            <a:ext cx="280440" cy="266508"/>
          </a:xfrm>
          <a:prstGeom prst="rect">
            <a:avLst/>
          </a:prstGeom>
        </p:spPr>
      </p:pic>
      <p:pic>
        <p:nvPicPr>
          <p:cNvPr id="9" name="Obraz 8">
            <a:extLst>
              <a:ext uri="{FF2B5EF4-FFF2-40B4-BE49-F238E27FC236}">
                <a16:creationId xmlns:a16="http://schemas.microsoft.com/office/drawing/2014/main" id="{9C653CC1-BBEB-C25B-20D6-645E0C7B8E1A}"/>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5575533" y="6035372"/>
            <a:ext cx="1670449" cy="951058"/>
          </a:xfrm>
          <a:prstGeom prst="rect">
            <a:avLst/>
          </a:prstGeom>
        </p:spPr>
      </p:pic>
      <p:pic>
        <p:nvPicPr>
          <p:cNvPr id="10" name="Obraz 9">
            <a:extLst>
              <a:ext uri="{FF2B5EF4-FFF2-40B4-BE49-F238E27FC236}">
                <a16:creationId xmlns:a16="http://schemas.microsoft.com/office/drawing/2014/main" id="{C1356098-CBA5-A80A-35D3-58E05BE4E717}"/>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7589217" y="6470845"/>
            <a:ext cx="268247" cy="188992"/>
          </a:xfrm>
          <a:prstGeom prst="rect">
            <a:avLst/>
          </a:prstGeom>
        </p:spPr>
      </p:pic>
      <p:pic>
        <p:nvPicPr>
          <p:cNvPr id="11" name="Obraz 10">
            <a:extLst>
              <a:ext uri="{FF2B5EF4-FFF2-40B4-BE49-F238E27FC236}">
                <a16:creationId xmlns:a16="http://schemas.microsoft.com/office/drawing/2014/main" id="{1F1E6CAD-4E7F-EC09-FB13-05340883E1A5}"/>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7995349" y="6034803"/>
            <a:ext cx="1670449" cy="944962"/>
          </a:xfrm>
          <a:prstGeom prst="rect">
            <a:avLst/>
          </a:prstGeom>
        </p:spPr>
      </p:pic>
      <p:pic>
        <p:nvPicPr>
          <p:cNvPr id="12" name="Obraz 11">
            <a:extLst>
              <a:ext uri="{FF2B5EF4-FFF2-40B4-BE49-F238E27FC236}">
                <a16:creationId xmlns:a16="http://schemas.microsoft.com/office/drawing/2014/main" id="{93891404-BFD6-0461-7063-2CA475C3B02C}"/>
              </a:ex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a:off x="5705946" y="7075400"/>
            <a:ext cx="4791871" cy="317019"/>
          </a:xfrm>
          <a:prstGeom prst="rect">
            <a:avLst/>
          </a:prstGeom>
        </p:spPr>
      </p:pic>
    </p:spTree>
    <p:extLst>
      <p:ext uri="{BB962C8B-B14F-4D97-AF65-F5344CB8AC3E}">
        <p14:creationId xmlns:p14="http://schemas.microsoft.com/office/powerpoint/2010/main" val="4350906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7C73E02-69F7-17DC-D42B-8FAB940BDEDE}"/>
              </a:ext>
            </a:extLst>
          </p:cNvPr>
          <p:cNvSpPr>
            <a:spLocks noGrp="1"/>
          </p:cNvSpPr>
          <p:nvPr>
            <p:ph type="title"/>
          </p:nvPr>
        </p:nvSpPr>
        <p:spPr>
          <a:xfrm>
            <a:off x="1024819" y="471755"/>
            <a:ext cx="8640381" cy="1080001"/>
          </a:xfrm>
        </p:spPr>
        <p:txBody>
          <a:bodyPr>
            <a:normAutofit/>
          </a:bodyPr>
          <a:lstStyle/>
          <a:p>
            <a:r>
              <a:rPr lang="pl-PL" sz="2400" dirty="0">
                <a:latin typeface="Arial" panose="020B0604020202020204" pitchFamily="34" charset="0"/>
                <a:cs typeface="Arial" panose="020B0604020202020204" pitchFamily="34" charset="0"/>
              </a:rPr>
              <a:t>Szacowanie wartości zamówienia cd.</a:t>
            </a:r>
            <a:br>
              <a:rPr lang="pl-PL" sz="2400" dirty="0">
                <a:latin typeface="Arial" panose="020B0604020202020204" pitchFamily="34" charset="0"/>
                <a:cs typeface="Arial" panose="020B0604020202020204" pitchFamily="34" charset="0"/>
              </a:rPr>
            </a:br>
            <a:endParaRPr lang="pl-PL" sz="2400" dirty="0">
              <a:latin typeface="Arial" panose="020B0604020202020204" pitchFamily="34" charset="0"/>
              <a:cs typeface="Arial" panose="020B0604020202020204" pitchFamily="34" charset="0"/>
            </a:endParaRPr>
          </a:p>
        </p:txBody>
      </p:sp>
      <p:sp>
        <p:nvSpPr>
          <p:cNvPr id="3" name="Symbol zastępczy zawartości 2">
            <a:extLst>
              <a:ext uri="{FF2B5EF4-FFF2-40B4-BE49-F238E27FC236}">
                <a16:creationId xmlns:a16="http://schemas.microsoft.com/office/drawing/2014/main" id="{78E587F5-98E1-B286-130C-803B03593ADF}"/>
              </a:ext>
            </a:extLst>
          </p:cNvPr>
          <p:cNvSpPr>
            <a:spLocks noGrp="1"/>
          </p:cNvSpPr>
          <p:nvPr>
            <p:ph idx="1"/>
          </p:nvPr>
        </p:nvSpPr>
        <p:spPr>
          <a:xfrm>
            <a:off x="593378" y="1028869"/>
            <a:ext cx="8928414" cy="5990969"/>
          </a:xfrm>
        </p:spPr>
        <p:txBody>
          <a:bodyPr>
            <a:normAutofit fontScale="70000" lnSpcReduction="20000"/>
          </a:bodyPr>
          <a:lstStyle/>
          <a:p>
            <a:pPr>
              <a:lnSpc>
                <a:spcPct val="134000"/>
              </a:lnSpc>
              <a:buFont typeface="Wingdings" panose="05000000000000000000" pitchFamily="2" charset="2"/>
              <a:buChar char="Ø"/>
            </a:pPr>
            <a:r>
              <a:rPr lang="pl-PL" sz="2600" dirty="0">
                <a:solidFill>
                  <a:schemeClr val="accent2">
                    <a:lumMod val="25000"/>
                  </a:schemeClr>
                </a:solidFill>
                <a:latin typeface="Arial" panose="020B0604020202020204" pitchFamily="34" charset="0"/>
                <a:cs typeface="Arial" panose="020B0604020202020204" pitchFamily="34" charset="0"/>
              </a:rPr>
              <a:t>w przypadku udzielania zamówienia w częściach (z określonych względów ekonomicznych, organizacyjnych, celowościowych), wartość zamówienia ustala się jako łączną wartość poszczególnych jego części,</a:t>
            </a:r>
          </a:p>
          <a:p>
            <a:pPr>
              <a:lnSpc>
                <a:spcPct val="134000"/>
              </a:lnSpc>
              <a:buFont typeface="Wingdings" panose="05000000000000000000" pitchFamily="2" charset="2"/>
              <a:buChar char="Ø"/>
            </a:pPr>
            <a:r>
              <a:rPr lang="pl-PL" sz="2600" dirty="0">
                <a:solidFill>
                  <a:schemeClr val="accent2">
                    <a:lumMod val="25000"/>
                  </a:schemeClr>
                </a:solidFill>
                <a:latin typeface="Arial" panose="020B0604020202020204" pitchFamily="34" charset="0"/>
                <a:cs typeface="Arial" panose="020B0604020202020204" pitchFamily="34" charset="0"/>
              </a:rPr>
              <a:t>należy dokonywać z należytą starannością – nie wolno dzielić zamówienia lub łączyć różnego rodzaju zamówień w celu uniknięcia procedur,</a:t>
            </a:r>
          </a:p>
          <a:p>
            <a:pPr>
              <a:lnSpc>
                <a:spcPct val="134000"/>
              </a:lnSpc>
              <a:buFont typeface="Wingdings" panose="05000000000000000000" pitchFamily="2" charset="2"/>
              <a:buChar char="Ø"/>
            </a:pPr>
            <a:r>
              <a:rPr lang="pl-PL" sz="2600" dirty="0">
                <a:solidFill>
                  <a:schemeClr val="accent2">
                    <a:lumMod val="25000"/>
                  </a:schemeClr>
                </a:solidFill>
                <a:latin typeface="Arial" panose="020B0604020202020204" pitchFamily="34" charset="0"/>
                <a:cs typeface="Arial" panose="020B0604020202020204" pitchFamily="34" charset="0"/>
              </a:rPr>
              <a:t>wartość szacunkowa zamówienia jest wartością netto, tj. bez podatku od towarów i usług (VAT),</a:t>
            </a:r>
          </a:p>
          <a:p>
            <a:pPr>
              <a:lnSpc>
                <a:spcPct val="134000"/>
              </a:lnSpc>
              <a:buFont typeface="Wingdings" panose="05000000000000000000" pitchFamily="2" charset="2"/>
              <a:buChar char="Ø"/>
            </a:pPr>
            <a:r>
              <a:rPr lang="pl-PL" sz="2600" dirty="0">
                <a:solidFill>
                  <a:schemeClr val="accent2">
                    <a:lumMod val="25000"/>
                  </a:schemeClr>
                </a:solidFill>
                <a:latin typeface="Arial" panose="020B0604020202020204" pitchFamily="34" charset="0"/>
                <a:cs typeface="Arial" panose="020B0604020202020204" pitchFamily="34" charset="0"/>
              </a:rPr>
              <a:t>szacując wartości zamówienia należy przeliczyć wartość w oparciu o przepisy wydane na podstawie art. 35 ust. 3 </a:t>
            </a:r>
            <a:r>
              <a:rPr lang="pl-PL" sz="2600" dirty="0" err="1">
                <a:solidFill>
                  <a:schemeClr val="accent2">
                    <a:lumMod val="25000"/>
                  </a:schemeClr>
                </a:solidFill>
                <a:latin typeface="Arial" panose="020B0604020202020204" pitchFamily="34" charset="0"/>
                <a:cs typeface="Arial" panose="020B0604020202020204" pitchFamily="34" charset="0"/>
              </a:rPr>
              <a:t>Pzp</a:t>
            </a:r>
            <a:r>
              <a:rPr lang="pl-PL" sz="2600" dirty="0">
                <a:solidFill>
                  <a:schemeClr val="accent2">
                    <a:lumMod val="25000"/>
                  </a:schemeClr>
                </a:solidFill>
                <a:latin typeface="Arial" panose="020B0604020202020204" pitchFamily="34" charset="0"/>
                <a:cs typeface="Arial" panose="020B0604020202020204" pitchFamily="34" charset="0"/>
              </a:rPr>
              <a:t> (Obwieszczenie Prezesa Urzędu Zamówień z dn. 03.12.2021 w sprawie aktualnych progów unijnych, ich równowartości w złotych, równowartości w złotych kwot wyrażonych w euro oraz średniego kursu złotego w stosunku do euro stanowiącego podstawę przeliczania wartości zamówień publicznych lub konkursów) – obecny kurs wynosi 4,4536 PLN),</a:t>
            </a:r>
          </a:p>
          <a:p>
            <a:pPr>
              <a:lnSpc>
                <a:spcPct val="134000"/>
              </a:lnSpc>
              <a:buFont typeface="Wingdings" panose="05000000000000000000" pitchFamily="2" charset="2"/>
              <a:buChar char="Ø"/>
            </a:pPr>
            <a:r>
              <a:rPr lang="pl-PL" sz="2600" dirty="0">
                <a:solidFill>
                  <a:schemeClr val="accent2">
                    <a:lumMod val="25000"/>
                  </a:schemeClr>
                </a:solidFill>
                <a:latin typeface="Arial" panose="020B0604020202020204" pitchFamily="34" charset="0"/>
                <a:cs typeface="Arial" panose="020B0604020202020204" pitchFamily="34" charset="0"/>
              </a:rPr>
              <a:t>szacowanie dokumentowane jest w sposób zapewniający właściwą ścieżkę audytu (np. w zatwierdzonym wniosku o dofinansowanie projektu lub w notatce z szacowania).</a:t>
            </a:r>
          </a:p>
          <a:p>
            <a:endParaRPr lang="pl-PL" dirty="0">
              <a:solidFill>
                <a:schemeClr val="accent2">
                  <a:lumMod val="25000"/>
                </a:schemeClr>
              </a:solidFill>
            </a:endParaRPr>
          </a:p>
        </p:txBody>
      </p:sp>
      <p:sp>
        <p:nvSpPr>
          <p:cNvPr id="4" name="Symbol zastępczy numeru slajdu 3">
            <a:extLst>
              <a:ext uri="{FF2B5EF4-FFF2-40B4-BE49-F238E27FC236}">
                <a16:creationId xmlns:a16="http://schemas.microsoft.com/office/drawing/2014/main" id="{72A6FCB2-D5D3-CF73-2217-59139C63C329}"/>
              </a:ext>
            </a:extLst>
          </p:cNvPr>
          <p:cNvSpPr>
            <a:spLocks noGrp="1"/>
          </p:cNvSpPr>
          <p:nvPr>
            <p:ph type="sldNum" sz="quarter" idx="10"/>
          </p:nvPr>
        </p:nvSpPr>
        <p:spPr/>
        <p:txBody>
          <a:bodyPr/>
          <a:lstStyle/>
          <a:p>
            <a:fld id="{EB4015AA-59F6-416B-87A6-8E3D940284E2}" type="slidenum">
              <a:rPr lang="pl-PL" smtClean="0"/>
              <a:pPr/>
              <a:t>23</a:t>
            </a:fld>
            <a:endParaRPr lang="pl-PL" dirty="0"/>
          </a:p>
        </p:txBody>
      </p:sp>
      <p:pic>
        <p:nvPicPr>
          <p:cNvPr id="5" name="Obraz 4">
            <a:extLst>
              <a:ext uri="{FF2B5EF4-FFF2-40B4-BE49-F238E27FC236}">
                <a16:creationId xmlns:a16="http://schemas.microsoft.com/office/drawing/2014/main" id="{C3A79C11-A24F-C61A-B8A5-5DCD5EE3ADCA}"/>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705946" y="7041328"/>
            <a:ext cx="4791871" cy="317019"/>
          </a:xfrm>
          <a:prstGeom prst="rect">
            <a:avLst/>
          </a:prstGeom>
        </p:spPr>
      </p:pic>
    </p:spTree>
    <p:extLst>
      <p:ext uri="{BB962C8B-B14F-4D97-AF65-F5344CB8AC3E}">
        <p14:creationId xmlns:p14="http://schemas.microsoft.com/office/powerpoint/2010/main" val="34153391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B2F9151D-84FD-5BE8-7322-FFBF224F3DF3}"/>
              </a:ext>
            </a:extLst>
          </p:cNvPr>
          <p:cNvSpPr>
            <a:spLocks noGrp="1"/>
          </p:cNvSpPr>
          <p:nvPr>
            <p:ph type="title"/>
          </p:nvPr>
        </p:nvSpPr>
        <p:spPr/>
        <p:txBody>
          <a:bodyPr anchor="t">
            <a:normAutofit/>
          </a:bodyPr>
          <a:lstStyle/>
          <a:p>
            <a:r>
              <a:rPr lang="pl-PL" dirty="0">
                <a:latin typeface="Arial" panose="020B0604020202020204" pitchFamily="34" charset="0"/>
                <a:cs typeface="Arial" panose="020B0604020202020204" pitchFamily="34" charset="0"/>
              </a:rPr>
              <a:t>Zamówienia udzielane w ramach projektów</a:t>
            </a:r>
          </a:p>
        </p:txBody>
      </p:sp>
      <p:graphicFrame>
        <p:nvGraphicFramePr>
          <p:cNvPr id="10" name="Symbol zastępczy zawartości 7">
            <a:extLst>
              <a:ext uri="{FF2B5EF4-FFF2-40B4-BE49-F238E27FC236}">
                <a16:creationId xmlns:a16="http://schemas.microsoft.com/office/drawing/2014/main" id="{31D0C0CE-3ABB-C24C-BA95-644A7351537B}"/>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893219128"/>
              </p:ext>
            </p:extLst>
          </p:nvPr>
        </p:nvGraphicFramePr>
        <p:xfrm>
          <a:off x="1025525" y="1979613"/>
          <a:ext cx="8640763" cy="4679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ymbol zastępczy numeru slajdu 3">
            <a:extLst>
              <a:ext uri="{FF2B5EF4-FFF2-40B4-BE49-F238E27FC236}">
                <a16:creationId xmlns:a16="http://schemas.microsoft.com/office/drawing/2014/main" id="{08669F3D-8E39-0D3C-A74A-8B626B2A5D86}"/>
              </a:ext>
            </a:extLst>
          </p:cNvPr>
          <p:cNvSpPr>
            <a:spLocks noGrp="1"/>
          </p:cNvSpPr>
          <p:nvPr>
            <p:ph type="sldNum" sz="quarter" idx="10"/>
          </p:nvPr>
        </p:nvSpPr>
        <p:spPr/>
        <p:txBody>
          <a:bodyPr anchor="ctr">
            <a:normAutofit fontScale="92500" lnSpcReduction="20000"/>
          </a:bodyPr>
          <a:lstStyle/>
          <a:p>
            <a:pPr>
              <a:lnSpc>
                <a:spcPct val="90000"/>
              </a:lnSpc>
              <a:spcAft>
                <a:spcPts val="600"/>
              </a:spcAft>
            </a:pPr>
            <a:fld id="{EB4015AA-59F6-416B-87A6-8E3D940284E2}" type="slidenum">
              <a:rPr lang="pl-PL" sz="300" smtClean="0"/>
              <a:pPr>
                <a:lnSpc>
                  <a:spcPct val="90000"/>
                </a:lnSpc>
                <a:spcAft>
                  <a:spcPts val="600"/>
                </a:spcAft>
              </a:pPr>
              <a:t>24</a:t>
            </a:fld>
            <a:endParaRPr lang="pl-PL" sz="300"/>
          </a:p>
        </p:txBody>
      </p:sp>
      <p:pic>
        <p:nvPicPr>
          <p:cNvPr id="9" name="Obraz 8">
            <a:extLst>
              <a:ext uri="{FF2B5EF4-FFF2-40B4-BE49-F238E27FC236}">
                <a16:creationId xmlns:a16="http://schemas.microsoft.com/office/drawing/2014/main" id="{8D242157-B5D3-891D-BFFD-48F52D2A8F7A}"/>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5777954" y="7109838"/>
            <a:ext cx="4791871" cy="317019"/>
          </a:xfrm>
          <a:prstGeom prst="rect">
            <a:avLst/>
          </a:prstGeom>
        </p:spPr>
      </p:pic>
    </p:spTree>
    <p:extLst>
      <p:ext uri="{BB962C8B-B14F-4D97-AF65-F5344CB8AC3E}">
        <p14:creationId xmlns:p14="http://schemas.microsoft.com/office/powerpoint/2010/main" val="39162413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C707C6C-04D0-8055-B75F-695EA0A72FBF}"/>
              </a:ext>
            </a:extLst>
          </p:cNvPr>
          <p:cNvSpPr>
            <a:spLocks noGrp="1"/>
          </p:cNvSpPr>
          <p:nvPr>
            <p:ph type="title"/>
          </p:nvPr>
        </p:nvSpPr>
        <p:spPr>
          <a:xfrm>
            <a:off x="488646" y="868073"/>
            <a:ext cx="8640381" cy="1080001"/>
          </a:xfrm>
        </p:spPr>
        <p:txBody>
          <a:bodyPr anchor="t">
            <a:normAutofit/>
          </a:bodyPr>
          <a:lstStyle/>
          <a:p>
            <a:r>
              <a:rPr lang="pl-PL" sz="2800" dirty="0">
                <a:latin typeface="Arial" panose="020B0604020202020204" pitchFamily="34" charset="0"/>
                <a:cs typeface="Arial" panose="020B0604020202020204" pitchFamily="34" charset="0"/>
              </a:rPr>
              <a:t>Analiza rynku/procedura przedsiębiorstwa</a:t>
            </a:r>
            <a:br>
              <a:rPr lang="pl-PL" dirty="0"/>
            </a:br>
            <a:endParaRPr lang="pl-PL" dirty="0"/>
          </a:p>
        </p:txBody>
      </p:sp>
      <p:graphicFrame>
        <p:nvGraphicFramePr>
          <p:cNvPr id="15" name="Symbol zastępczy zawartości 2">
            <a:extLst>
              <a:ext uri="{FF2B5EF4-FFF2-40B4-BE49-F238E27FC236}">
                <a16:creationId xmlns:a16="http://schemas.microsoft.com/office/drawing/2014/main" id="{1F8C606D-FFC4-ECA5-794E-2C6C4DF794CE}"/>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2779274590"/>
              </p:ext>
            </p:extLst>
          </p:nvPr>
        </p:nvGraphicFramePr>
        <p:xfrm>
          <a:off x="809402" y="1763614"/>
          <a:ext cx="8640382" cy="52562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ymbol zastępczy numeru slajdu 3">
            <a:extLst>
              <a:ext uri="{FF2B5EF4-FFF2-40B4-BE49-F238E27FC236}">
                <a16:creationId xmlns:a16="http://schemas.microsoft.com/office/drawing/2014/main" id="{077F9198-5C85-A363-37B1-2E68B64317AD}"/>
              </a:ext>
            </a:extLst>
          </p:cNvPr>
          <p:cNvSpPr>
            <a:spLocks noGrp="1"/>
          </p:cNvSpPr>
          <p:nvPr>
            <p:ph type="sldNum" sz="quarter" idx="10"/>
          </p:nvPr>
        </p:nvSpPr>
        <p:spPr/>
        <p:txBody>
          <a:bodyPr anchor="ctr">
            <a:normAutofit fontScale="92500" lnSpcReduction="20000"/>
          </a:bodyPr>
          <a:lstStyle/>
          <a:p>
            <a:pPr>
              <a:lnSpc>
                <a:spcPct val="90000"/>
              </a:lnSpc>
              <a:spcAft>
                <a:spcPts val="600"/>
              </a:spcAft>
            </a:pPr>
            <a:fld id="{EB4015AA-59F6-416B-87A6-8E3D940284E2}" type="slidenum">
              <a:rPr lang="pl-PL" sz="300" smtClean="0"/>
              <a:pPr>
                <a:lnSpc>
                  <a:spcPct val="90000"/>
                </a:lnSpc>
                <a:spcAft>
                  <a:spcPts val="600"/>
                </a:spcAft>
              </a:pPr>
              <a:t>25</a:t>
            </a:fld>
            <a:endParaRPr lang="pl-PL" sz="300"/>
          </a:p>
        </p:txBody>
      </p:sp>
      <p:pic>
        <p:nvPicPr>
          <p:cNvPr id="5" name="Obraz 4">
            <a:extLst>
              <a:ext uri="{FF2B5EF4-FFF2-40B4-BE49-F238E27FC236}">
                <a16:creationId xmlns:a16="http://schemas.microsoft.com/office/drawing/2014/main" id="{EA179CE7-257D-FC4B-B85D-EAFB38B7DD50}"/>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5705946" y="7109838"/>
            <a:ext cx="4791871" cy="317019"/>
          </a:xfrm>
          <a:prstGeom prst="rect">
            <a:avLst/>
          </a:prstGeom>
        </p:spPr>
      </p:pic>
    </p:spTree>
    <p:extLst>
      <p:ext uri="{BB962C8B-B14F-4D97-AF65-F5344CB8AC3E}">
        <p14:creationId xmlns:p14="http://schemas.microsoft.com/office/powerpoint/2010/main" val="22814892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4C715A28-7AAF-9DFF-5126-82B92752C9C9}"/>
              </a:ext>
              <a:ext uri="{C183D7F6-B498-43B3-948B-1728B52AA6E4}">
                <adec:decorative xmlns:adec="http://schemas.microsoft.com/office/drawing/2017/decorative" val="0"/>
              </a:ext>
            </a:extLst>
          </p:cNvPr>
          <p:cNvSpPr>
            <a:spLocks noGrp="1"/>
          </p:cNvSpPr>
          <p:nvPr>
            <p:ph type="title"/>
          </p:nvPr>
        </p:nvSpPr>
        <p:spPr/>
        <p:txBody>
          <a:bodyPr>
            <a:normAutofit/>
          </a:bodyPr>
          <a:lstStyle/>
          <a:p>
            <a:r>
              <a:rPr lang="pl-PL" sz="2800" dirty="0">
                <a:latin typeface="Arial" panose="020B0604020202020204" pitchFamily="34" charset="0"/>
                <a:cs typeface="Arial" panose="020B0604020202020204" pitchFamily="34" charset="0"/>
              </a:rPr>
              <a:t>Udzielanie zamówień</a:t>
            </a:r>
            <a:endParaRPr lang="en-US" sz="2800" dirty="0">
              <a:latin typeface="Arial" panose="020B0604020202020204" pitchFamily="34" charset="0"/>
              <a:cs typeface="Arial" panose="020B0604020202020204" pitchFamily="34" charset="0"/>
            </a:endParaRPr>
          </a:p>
        </p:txBody>
      </p:sp>
      <p:sp>
        <p:nvSpPr>
          <p:cNvPr id="22" name="Symbol zastępczy zawartości 21">
            <a:extLst>
              <a:ext uri="{FF2B5EF4-FFF2-40B4-BE49-F238E27FC236}">
                <a16:creationId xmlns:a16="http://schemas.microsoft.com/office/drawing/2014/main" id="{DF44C590-F957-CAEF-9F67-5C40493B4FD5}"/>
              </a:ext>
              <a:ext uri="{C183D7F6-B498-43B3-948B-1728B52AA6E4}">
                <adec:decorative xmlns:adec="http://schemas.microsoft.com/office/drawing/2017/decorative" val="1"/>
              </a:ext>
            </a:extLst>
          </p:cNvPr>
          <p:cNvSpPr>
            <a:spLocks noGrp="1"/>
          </p:cNvSpPr>
          <p:nvPr>
            <p:ph idx="1"/>
          </p:nvPr>
        </p:nvSpPr>
        <p:spPr/>
        <p:txBody>
          <a:bodyPr/>
          <a:lstStyle/>
          <a:p>
            <a:endParaRPr lang="pl-PL"/>
          </a:p>
        </p:txBody>
      </p:sp>
      <p:sp>
        <p:nvSpPr>
          <p:cNvPr id="4" name="Symbol zastępczy numeru slajdu 3">
            <a:extLst>
              <a:ext uri="{FF2B5EF4-FFF2-40B4-BE49-F238E27FC236}">
                <a16:creationId xmlns:a16="http://schemas.microsoft.com/office/drawing/2014/main" id="{8C96B4E6-E435-B9DF-2866-071FD2A65A2F}"/>
              </a:ext>
              <a:ext uri="{C183D7F6-B498-43B3-948B-1728B52AA6E4}">
                <adec:decorative xmlns:adec="http://schemas.microsoft.com/office/drawing/2017/decorative" val="1"/>
              </a:ext>
            </a:extLst>
          </p:cNvPr>
          <p:cNvSpPr>
            <a:spLocks noGrp="1"/>
          </p:cNvSpPr>
          <p:nvPr>
            <p:ph type="sldNum" sz="quarter" idx="10"/>
          </p:nvPr>
        </p:nvSpPr>
        <p:spPr/>
        <p:txBody>
          <a:bodyPr anchor="ctr">
            <a:normAutofit fontScale="92500" lnSpcReduction="20000"/>
          </a:bodyPr>
          <a:lstStyle/>
          <a:p>
            <a:pPr>
              <a:lnSpc>
                <a:spcPct val="90000"/>
              </a:lnSpc>
              <a:spcAft>
                <a:spcPts val="600"/>
              </a:spcAft>
            </a:pPr>
            <a:fld id="{EB4015AA-59F6-416B-87A6-8E3D940284E2}" type="slidenum">
              <a:rPr lang="pl-PL" sz="300" smtClean="0"/>
              <a:pPr>
                <a:lnSpc>
                  <a:spcPct val="90000"/>
                </a:lnSpc>
                <a:spcAft>
                  <a:spcPts val="600"/>
                </a:spcAft>
              </a:pPr>
              <a:t>26</a:t>
            </a:fld>
            <a:endParaRPr lang="pl-PL" sz="300"/>
          </a:p>
        </p:txBody>
      </p:sp>
      <p:sp>
        <p:nvSpPr>
          <p:cNvPr id="23" name="Owal 22">
            <a:extLst>
              <a:ext uri="{FF2B5EF4-FFF2-40B4-BE49-F238E27FC236}">
                <a16:creationId xmlns:a16="http://schemas.microsoft.com/office/drawing/2014/main" id="{785BA351-8022-A4DF-8871-0FFA5E292540}"/>
              </a:ext>
              <a:ext uri="{C183D7F6-B498-43B3-948B-1728B52AA6E4}">
                <adec:decorative xmlns:adec="http://schemas.microsoft.com/office/drawing/2017/decorative" val="0"/>
              </a:ext>
            </a:extLst>
          </p:cNvPr>
          <p:cNvSpPr/>
          <p:nvPr/>
        </p:nvSpPr>
        <p:spPr>
          <a:xfrm>
            <a:off x="1241450" y="1979837"/>
            <a:ext cx="7632848" cy="4320480"/>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pl-PL" sz="2400" b="1" dirty="0">
                <a:solidFill>
                  <a:schemeClr val="accent2">
                    <a:lumMod val="25000"/>
                  </a:schemeClr>
                </a:solidFill>
              </a:rPr>
              <a:t>&gt; 50 tys. PLN netto</a:t>
            </a:r>
          </a:p>
          <a:p>
            <a:pPr algn="ctr"/>
            <a:endParaRPr lang="pl-PL" sz="2400" b="1" dirty="0">
              <a:solidFill>
                <a:schemeClr val="accent2">
                  <a:lumMod val="25000"/>
                </a:schemeClr>
              </a:solidFill>
            </a:endParaRPr>
          </a:p>
          <a:p>
            <a:pPr algn="ctr"/>
            <a:r>
              <a:rPr lang="pl-PL" sz="2400" b="1" dirty="0">
                <a:solidFill>
                  <a:schemeClr val="accent2">
                    <a:lumMod val="25000"/>
                  </a:schemeClr>
                </a:solidFill>
              </a:rPr>
              <a:t>ZASADA KONKURENCYJNOŚCI</a:t>
            </a:r>
          </a:p>
        </p:txBody>
      </p:sp>
      <p:pic>
        <p:nvPicPr>
          <p:cNvPr id="24" name="Obraz 23">
            <a:extLst>
              <a:ext uri="{FF2B5EF4-FFF2-40B4-BE49-F238E27FC236}">
                <a16:creationId xmlns:a16="http://schemas.microsoft.com/office/drawing/2014/main" id="{361E5AB1-AB93-6FC3-C298-4B36F02D0BB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777954" y="7109838"/>
            <a:ext cx="4791871" cy="317019"/>
          </a:xfrm>
          <a:prstGeom prst="rect">
            <a:avLst/>
          </a:prstGeom>
        </p:spPr>
      </p:pic>
    </p:spTree>
    <p:extLst>
      <p:ext uri="{BB962C8B-B14F-4D97-AF65-F5344CB8AC3E}">
        <p14:creationId xmlns:p14="http://schemas.microsoft.com/office/powerpoint/2010/main" val="18118324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DD05189-F85B-9D76-E391-C748E77F5616}"/>
              </a:ext>
            </a:extLst>
          </p:cNvPr>
          <p:cNvSpPr>
            <a:spLocks noGrp="1"/>
          </p:cNvSpPr>
          <p:nvPr>
            <p:ph type="title"/>
          </p:nvPr>
        </p:nvSpPr>
        <p:spPr>
          <a:xfrm>
            <a:off x="1024819" y="449838"/>
            <a:ext cx="8640381" cy="1080001"/>
          </a:xfrm>
        </p:spPr>
        <p:txBody>
          <a:bodyPr>
            <a:normAutofit fontScale="90000"/>
          </a:bodyPr>
          <a:lstStyle/>
          <a:p>
            <a:r>
              <a:rPr lang="pl-PL" dirty="0"/>
              <a:t>Zasada konkurencyjności  </a:t>
            </a:r>
            <a:br>
              <a:rPr lang="pl-PL" dirty="0"/>
            </a:br>
            <a:r>
              <a:rPr lang="pl-PL" dirty="0"/>
              <a:t>(zamówienia </a:t>
            </a:r>
            <a:r>
              <a:rPr lang="pl-PL" dirty="0">
                <a:latin typeface="Arial" panose="020B0604020202020204" pitchFamily="34" charset="0"/>
                <a:cs typeface="Arial" panose="020B0604020202020204" pitchFamily="34" charset="0"/>
              </a:rPr>
              <a:t>powyżej</a:t>
            </a:r>
            <a:r>
              <a:rPr lang="pl-PL" dirty="0"/>
              <a:t> 50 tys. PLN netto)</a:t>
            </a:r>
            <a:br>
              <a:rPr lang="pl-PL" dirty="0"/>
            </a:br>
            <a:endParaRPr lang="pl-PL" dirty="0"/>
          </a:p>
        </p:txBody>
      </p:sp>
      <p:sp>
        <p:nvSpPr>
          <p:cNvPr id="3" name="Symbol zastępczy zawartości 2">
            <a:extLst>
              <a:ext uri="{FF2B5EF4-FFF2-40B4-BE49-F238E27FC236}">
                <a16:creationId xmlns:a16="http://schemas.microsoft.com/office/drawing/2014/main" id="{15A5F9EA-C382-0DC7-D958-140DAD2A25EA}"/>
              </a:ext>
            </a:extLst>
          </p:cNvPr>
          <p:cNvSpPr>
            <a:spLocks noGrp="1"/>
          </p:cNvSpPr>
          <p:nvPr>
            <p:ph idx="1"/>
          </p:nvPr>
        </p:nvSpPr>
        <p:spPr>
          <a:xfrm>
            <a:off x="1024819" y="1540827"/>
            <a:ext cx="8640382" cy="4680002"/>
          </a:xfrm>
        </p:spPr>
        <p:txBody>
          <a:bodyPr/>
          <a:lstStyle/>
          <a:p>
            <a:pPr marL="0" indent="0">
              <a:lnSpc>
                <a:spcPct val="114000"/>
              </a:lnSpc>
              <a:buNone/>
            </a:pPr>
            <a:r>
              <a:rPr lang="pl-PL" dirty="0">
                <a:solidFill>
                  <a:schemeClr val="accent2">
                    <a:lumMod val="25000"/>
                  </a:schemeClr>
                </a:solidFill>
                <a:latin typeface="Arial" panose="020B0604020202020204" pitchFamily="34" charset="0"/>
                <a:cs typeface="Arial" panose="020B0604020202020204" pitchFamily="34" charset="0"/>
              </a:rPr>
              <a:t>Bez względu na to, czy realizacja projektu rozpoczęła się przed podpisaniem umowy o dofinansowanie, czy po podpisaniu umowy o dofinansowanie, zapytanie należy zamieścić w Bazie Konkurencyjności</a:t>
            </a:r>
          </a:p>
          <a:p>
            <a:pPr marL="503971" lvl="1" indent="0">
              <a:buNone/>
            </a:pPr>
            <a:r>
              <a:rPr lang="pl-PL" dirty="0">
                <a:latin typeface="Arial" panose="020B0604020202020204" pitchFamily="34" charset="0"/>
                <a:cs typeface="Arial" panose="020B0604020202020204" pitchFamily="34" charset="0"/>
                <a:hlinkClick r:id="rId2"/>
              </a:rPr>
              <a:t>Baza konkurencyjności </a:t>
            </a:r>
            <a:endParaRPr lang="pl-PL" dirty="0">
              <a:latin typeface="Arial" panose="020B0604020202020204" pitchFamily="34" charset="0"/>
              <a:cs typeface="Arial" panose="020B0604020202020204" pitchFamily="34" charset="0"/>
            </a:endParaRPr>
          </a:p>
          <a:p>
            <a:pPr marL="0" indent="0">
              <a:buNone/>
            </a:pPr>
            <a:endParaRPr lang="pl-PL" dirty="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2E07A06E-3DF3-CAB7-61E8-064B21631778}"/>
              </a:ext>
            </a:extLst>
          </p:cNvPr>
          <p:cNvSpPr>
            <a:spLocks noGrp="1"/>
          </p:cNvSpPr>
          <p:nvPr>
            <p:ph type="sldNum" sz="quarter" idx="10"/>
          </p:nvPr>
        </p:nvSpPr>
        <p:spPr/>
        <p:txBody>
          <a:bodyPr/>
          <a:lstStyle/>
          <a:p>
            <a:fld id="{EB4015AA-59F6-416B-87A6-8E3D940284E2}" type="slidenum">
              <a:rPr lang="pl-PL" smtClean="0"/>
              <a:pPr/>
              <a:t>27</a:t>
            </a:fld>
            <a:endParaRPr lang="pl-PL" dirty="0"/>
          </a:p>
        </p:txBody>
      </p:sp>
      <p:pic>
        <p:nvPicPr>
          <p:cNvPr id="5" name="Obraz 4">
            <a:extLst>
              <a:ext uri="{FF2B5EF4-FFF2-40B4-BE49-F238E27FC236}">
                <a16:creationId xmlns:a16="http://schemas.microsoft.com/office/drawing/2014/main" id="{3CA33162-E19A-C007-8FA4-CDE8D94F30B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897634" y="2973587"/>
            <a:ext cx="6955305" cy="3705240"/>
          </a:xfrm>
          <a:prstGeom prst="rect">
            <a:avLst/>
          </a:prstGeom>
        </p:spPr>
      </p:pic>
      <p:sp>
        <p:nvSpPr>
          <p:cNvPr id="9" name="Strzałka: w prawo 8">
            <a:extLst>
              <a:ext uri="{FF2B5EF4-FFF2-40B4-BE49-F238E27FC236}">
                <a16:creationId xmlns:a16="http://schemas.microsoft.com/office/drawing/2014/main" id="{727B3250-42F6-2532-5804-E8EEC51CAF1C}"/>
              </a:ext>
              <a:ext uri="{C183D7F6-B498-43B3-948B-1728B52AA6E4}">
                <adec:decorative xmlns:adec="http://schemas.microsoft.com/office/drawing/2017/decorative" val="1"/>
              </a:ext>
            </a:extLst>
          </p:cNvPr>
          <p:cNvSpPr/>
          <p:nvPr/>
        </p:nvSpPr>
        <p:spPr>
          <a:xfrm flipV="1">
            <a:off x="1097434" y="2123653"/>
            <a:ext cx="288032" cy="21602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0" name="Obraz 9">
            <a:extLst>
              <a:ext uri="{FF2B5EF4-FFF2-40B4-BE49-F238E27FC236}">
                <a16:creationId xmlns:a16="http://schemas.microsoft.com/office/drawing/2014/main" id="{7090EF1A-0FAD-1C03-5405-E63E5B428C6C}"/>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705946" y="7136824"/>
            <a:ext cx="4791871" cy="317019"/>
          </a:xfrm>
          <a:prstGeom prst="rect">
            <a:avLst/>
          </a:prstGeom>
        </p:spPr>
      </p:pic>
    </p:spTree>
    <p:extLst>
      <p:ext uri="{BB962C8B-B14F-4D97-AF65-F5344CB8AC3E}">
        <p14:creationId xmlns:p14="http://schemas.microsoft.com/office/powerpoint/2010/main" val="39850625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03A71FA-8589-0DB5-C37E-4DE6B030C1FA}"/>
              </a:ext>
            </a:extLst>
          </p:cNvPr>
          <p:cNvSpPr>
            <a:spLocks noGrp="1"/>
          </p:cNvSpPr>
          <p:nvPr>
            <p:ph type="title"/>
          </p:nvPr>
        </p:nvSpPr>
        <p:spPr>
          <a:xfrm>
            <a:off x="1048637" y="356031"/>
            <a:ext cx="8640381" cy="1080001"/>
          </a:xfrm>
        </p:spPr>
        <p:txBody>
          <a:bodyPr anchor="t">
            <a:normAutofit/>
          </a:bodyPr>
          <a:lstStyle/>
          <a:p>
            <a:r>
              <a:rPr lang="pl-PL" sz="2400" dirty="0">
                <a:latin typeface="Arial" panose="020B0604020202020204" pitchFamily="34" charset="0"/>
                <a:cs typeface="Arial" panose="020B0604020202020204" pitchFamily="34" charset="0"/>
              </a:rPr>
              <a:t>Zasada konkurencyjności </a:t>
            </a:r>
            <a:br>
              <a:rPr lang="pl-PL" sz="2400" dirty="0">
                <a:latin typeface="Arial" panose="020B0604020202020204" pitchFamily="34" charset="0"/>
                <a:cs typeface="Arial" panose="020B0604020202020204" pitchFamily="34" charset="0"/>
              </a:rPr>
            </a:br>
            <a:r>
              <a:rPr lang="pl-PL" sz="2400" dirty="0">
                <a:latin typeface="Arial" panose="020B0604020202020204" pitchFamily="34" charset="0"/>
                <a:cs typeface="Arial" panose="020B0604020202020204" pitchFamily="34" charset="0"/>
              </a:rPr>
              <a:t>(zamówienia powyżej 50 tys. PLN netto) cd.</a:t>
            </a:r>
            <a:br>
              <a:rPr lang="pl-PL" sz="1900" dirty="0"/>
            </a:br>
            <a:endParaRPr lang="pl-PL" sz="1900" dirty="0"/>
          </a:p>
        </p:txBody>
      </p:sp>
      <p:graphicFrame>
        <p:nvGraphicFramePr>
          <p:cNvPr id="22" name="Symbol zastępczy zawartości 2">
            <a:extLst>
              <a:ext uri="{FF2B5EF4-FFF2-40B4-BE49-F238E27FC236}">
                <a16:creationId xmlns:a16="http://schemas.microsoft.com/office/drawing/2014/main" id="{914731FE-6E70-0DD5-7F6E-C45D1B4C7937}"/>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4275235129"/>
              </p:ext>
            </p:extLst>
          </p:nvPr>
        </p:nvGraphicFramePr>
        <p:xfrm>
          <a:off x="1024818" y="1255833"/>
          <a:ext cx="8640382" cy="59442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ymbol zastępczy numeru slajdu 3">
            <a:extLst>
              <a:ext uri="{FF2B5EF4-FFF2-40B4-BE49-F238E27FC236}">
                <a16:creationId xmlns:a16="http://schemas.microsoft.com/office/drawing/2014/main" id="{BE67D43B-C5CD-1B75-DD80-5F2D0080DABF}"/>
              </a:ext>
            </a:extLst>
          </p:cNvPr>
          <p:cNvSpPr>
            <a:spLocks noGrp="1"/>
          </p:cNvSpPr>
          <p:nvPr>
            <p:ph type="sldNum" sz="quarter" idx="10"/>
          </p:nvPr>
        </p:nvSpPr>
        <p:spPr/>
        <p:txBody>
          <a:bodyPr anchor="ctr">
            <a:normAutofit/>
          </a:bodyPr>
          <a:lstStyle/>
          <a:p>
            <a:pPr>
              <a:lnSpc>
                <a:spcPct val="90000"/>
              </a:lnSpc>
              <a:spcAft>
                <a:spcPts val="600"/>
              </a:spcAft>
            </a:pPr>
            <a:fld id="{EB4015AA-59F6-416B-87A6-8E3D940284E2}" type="slidenum">
              <a:rPr lang="pl-PL" sz="200" smtClean="0"/>
              <a:pPr>
                <a:lnSpc>
                  <a:spcPct val="90000"/>
                </a:lnSpc>
                <a:spcAft>
                  <a:spcPts val="600"/>
                </a:spcAft>
              </a:pPr>
              <a:t>28</a:t>
            </a:fld>
            <a:endParaRPr lang="pl-PL" sz="200"/>
          </a:p>
        </p:txBody>
      </p:sp>
      <p:pic>
        <p:nvPicPr>
          <p:cNvPr id="7" name="Obraz 6">
            <a:extLst>
              <a:ext uri="{FF2B5EF4-FFF2-40B4-BE49-F238E27FC236}">
                <a16:creationId xmlns:a16="http://schemas.microsoft.com/office/drawing/2014/main" id="{5250045B-9D4D-B5E0-C181-9B26F51A5634}"/>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5777954" y="7153417"/>
            <a:ext cx="4791871" cy="317019"/>
          </a:xfrm>
          <a:prstGeom prst="rect">
            <a:avLst/>
          </a:prstGeom>
        </p:spPr>
      </p:pic>
    </p:spTree>
    <p:extLst>
      <p:ext uri="{BB962C8B-B14F-4D97-AF65-F5344CB8AC3E}">
        <p14:creationId xmlns:p14="http://schemas.microsoft.com/office/powerpoint/2010/main" val="5589225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descr="Terminy na złożenie oferty:&#10;">
            <a:extLst>
              <a:ext uri="{FF2B5EF4-FFF2-40B4-BE49-F238E27FC236}">
                <a16:creationId xmlns:a16="http://schemas.microsoft.com/office/drawing/2014/main" id="{303941C9-BAC2-BD3F-75E6-486FEE9778E0}"/>
              </a:ext>
            </a:extLst>
          </p:cNvPr>
          <p:cNvSpPr>
            <a:spLocks noGrp="1"/>
          </p:cNvSpPr>
          <p:nvPr>
            <p:ph type="title"/>
          </p:nvPr>
        </p:nvSpPr>
        <p:spPr>
          <a:xfrm>
            <a:off x="1024819" y="359835"/>
            <a:ext cx="8640381" cy="1080001"/>
          </a:xfrm>
        </p:spPr>
        <p:txBody>
          <a:bodyPr anchor="t">
            <a:normAutofit/>
          </a:bodyPr>
          <a:lstStyle/>
          <a:p>
            <a:r>
              <a:rPr lang="pl-PL" sz="2800" dirty="0">
                <a:latin typeface="Arial" panose="020B0604020202020204" pitchFamily="34" charset="0"/>
                <a:cs typeface="Arial" panose="020B0604020202020204" pitchFamily="34" charset="0"/>
              </a:rPr>
              <a:t>Terminy na złożenie oferty:</a:t>
            </a:r>
            <a:br>
              <a:rPr lang="pl-PL" dirty="0"/>
            </a:br>
            <a:endParaRPr lang="pl-PL" dirty="0"/>
          </a:p>
        </p:txBody>
      </p:sp>
      <p:graphicFrame>
        <p:nvGraphicFramePr>
          <p:cNvPr id="16" name="Symbol zastępczy zawartości 2">
            <a:extLst>
              <a:ext uri="{FF2B5EF4-FFF2-40B4-BE49-F238E27FC236}">
                <a16:creationId xmlns:a16="http://schemas.microsoft.com/office/drawing/2014/main" id="{905D5C57-0B1C-3826-D618-7E1B43A3ED65}"/>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1719313710"/>
              </p:ext>
            </p:extLst>
          </p:nvPr>
        </p:nvGraphicFramePr>
        <p:xfrm>
          <a:off x="992961" y="1439836"/>
          <a:ext cx="8640382" cy="48242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ymbol zastępczy numeru slajdu 3">
            <a:extLst>
              <a:ext uri="{FF2B5EF4-FFF2-40B4-BE49-F238E27FC236}">
                <a16:creationId xmlns:a16="http://schemas.microsoft.com/office/drawing/2014/main" id="{753BE918-C72E-19D0-C169-2AE18674FF57}"/>
              </a:ext>
            </a:extLst>
          </p:cNvPr>
          <p:cNvSpPr>
            <a:spLocks noGrp="1"/>
          </p:cNvSpPr>
          <p:nvPr>
            <p:ph type="sldNum" sz="quarter" idx="10"/>
          </p:nvPr>
        </p:nvSpPr>
        <p:spPr/>
        <p:txBody>
          <a:bodyPr anchor="ctr">
            <a:normAutofit/>
          </a:bodyPr>
          <a:lstStyle/>
          <a:p>
            <a:pPr>
              <a:lnSpc>
                <a:spcPct val="90000"/>
              </a:lnSpc>
              <a:spcAft>
                <a:spcPts val="600"/>
              </a:spcAft>
            </a:pPr>
            <a:fld id="{EB4015AA-59F6-416B-87A6-8E3D940284E2}" type="slidenum">
              <a:rPr lang="pl-PL" sz="200" smtClean="0"/>
              <a:pPr>
                <a:lnSpc>
                  <a:spcPct val="90000"/>
                </a:lnSpc>
                <a:spcAft>
                  <a:spcPts val="600"/>
                </a:spcAft>
              </a:pPr>
              <a:t>29</a:t>
            </a:fld>
            <a:endParaRPr lang="pl-PL" sz="200"/>
          </a:p>
        </p:txBody>
      </p:sp>
      <p:pic>
        <p:nvPicPr>
          <p:cNvPr id="5" name="Obraz 4">
            <a:extLst>
              <a:ext uri="{FF2B5EF4-FFF2-40B4-BE49-F238E27FC236}">
                <a16:creationId xmlns:a16="http://schemas.microsoft.com/office/drawing/2014/main" id="{59AAE33F-4E1E-9B0D-955F-80985F716A24}"/>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5705946" y="7109838"/>
            <a:ext cx="4791871" cy="317019"/>
          </a:xfrm>
          <a:prstGeom prst="rect">
            <a:avLst/>
          </a:prstGeom>
        </p:spPr>
      </p:pic>
    </p:spTree>
    <p:extLst>
      <p:ext uri="{BB962C8B-B14F-4D97-AF65-F5344CB8AC3E}">
        <p14:creationId xmlns:p14="http://schemas.microsoft.com/office/powerpoint/2010/main" val="33012919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12118C9C-56A6-4451-8007-C4E5EE3584FA}"/>
              </a:ext>
            </a:extLst>
          </p:cNvPr>
          <p:cNvSpPr>
            <a:spLocks noGrp="1"/>
          </p:cNvSpPr>
          <p:nvPr>
            <p:ph type="ctrTitle"/>
          </p:nvPr>
        </p:nvSpPr>
        <p:spPr>
          <a:xfrm>
            <a:off x="3113658" y="4871238"/>
            <a:ext cx="6552631" cy="1824478"/>
          </a:xfrm>
        </p:spPr>
        <p:txBody>
          <a:bodyPr anchor="t">
            <a:normAutofit fontScale="90000"/>
          </a:bodyPr>
          <a:lstStyle/>
          <a:p>
            <a:pPr defTabSz="801929">
              <a:lnSpc>
                <a:spcPct val="114000"/>
              </a:lnSpc>
              <a:spcBef>
                <a:spcPts val="600"/>
              </a:spcBef>
              <a:spcAft>
                <a:spcPts val="600"/>
              </a:spcAft>
              <a:defRPr/>
            </a:pPr>
            <a:r>
              <a:rPr lang="pl-PL" sz="3100" dirty="0">
                <a:effectLst>
                  <a:outerShdw blurRad="38100" dist="38100" dir="2700000" algn="tl">
                    <a:srgbClr val="000000">
                      <a:alpha val="43137"/>
                    </a:srgbClr>
                  </a:outerShdw>
                </a:effectLst>
              </a:rPr>
              <a:t>Jak sprawnie obsługiwać Projekt w systemie SL2021</a:t>
            </a:r>
            <a:br>
              <a:rPr lang="pl-PL" dirty="0">
                <a:effectLst>
                  <a:outerShdw blurRad="38100" dist="38100" dir="2700000" algn="tl">
                    <a:srgbClr val="000000">
                      <a:alpha val="43137"/>
                    </a:srgbClr>
                  </a:outerShdw>
                </a:effectLst>
              </a:rPr>
            </a:br>
            <a:r>
              <a:rPr lang="pl-PL" dirty="0" err="1">
                <a:effectLst>
                  <a:outerShdw blurRad="38100" dist="38100" dir="2700000" algn="tl">
                    <a:srgbClr val="000000">
                      <a:alpha val="43137"/>
                    </a:srgbClr>
                  </a:outerShdw>
                </a:effectLst>
                <a:hlinkClick r:id="rId3"/>
              </a:rPr>
              <a:t>SL2021</a:t>
            </a:r>
            <a:r>
              <a:rPr lang="pl-PL" dirty="0">
                <a:effectLst>
                  <a:outerShdw blurRad="38100" dist="38100" dir="2700000" algn="tl">
                    <a:srgbClr val="000000">
                      <a:alpha val="43137"/>
                    </a:srgbClr>
                  </a:outerShdw>
                </a:effectLst>
                <a:hlinkClick r:id="rId3"/>
              </a:rPr>
              <a:t> - Instrukcje Użytkownika Zewnętrznego (Beneficjenta):</a:t>
            </a:r>
            <a:br>
              <a:rPr lang="pl-PL" dirty="0">
                <a:effectLst>
                  <a:outerShdw blurRad="38100" dist="38100" dir="2700000" algn="tl">
                    <a:srgbClr val="000000">
                      <a:alpha val="43137"/>
                    </a:srgbClr>
                  </a:outerShdw>
                </a:effectLst>
              </a:rPr>
            </a:br>
            <a:br>
              <a:rPr lang="pl-PL" dirty="0">
                <a:effectLst>
                  <a:outerShdw blurRad="38100" dist="38100" dir="2700000" algn="tl">
                    <a:srgbClr val="000000">
                      <a:alpha val="43137"/>
                    </a:srgbClr>
                  </a:outerShdw>
                </a:effectLst>
              </a:rPr>
            </a:br>
            <a:endParaRPr lang="pl-PL" dirty="0"/>
          </a:p>
        </p:txBody>
      </p:sp>
      <p:pic>
        <p:nvPicPr>
          <p:cNvPr id="4" name="Symbol zastępczy zawartości 3">
            <a:extLst>
              <a:ext uri="{FF2B5EF4-FFF2-40B4-BE49-F238E27FC236}">
                <a16:creationId xmlns:a16="http://schemas.microsoft.com/office/drawing/2014/main" id="{39AFAF9D-8652-0CED-E967-99C9C1B443FF}"/>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9925" y="321706"/>
            <a:ext cx="5418624" cy="3612417"/>
          </a:xfrm>
          <a:prstGeom prst="rect">
            <a:avLst/>
          </a:prstGeom>
        </p:spPr>
      </p:pic>
      <p:pic>
        <p:nvPicPr>
          <p:cNvPr id="2" name="Obraz 1">
            <a:extLst>
              <a:ext uri="{FF2B5EF4-FFF2-40B4-BE49-F238E27FC236}">
                <a16:creationId xmlns:a16="http://schemas.microsoft.com/office/drawing/2014/main" id="{96393481-1369-4B70-3154-1CAC399ECABC}"/>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06319" y="4294169"/>
            <a:ext cx="3699381" cy="243462"/>
          </a:xfrm>
          <a:prstGeom prst="rect">
            <a:avLst/>
          </a:prstGeom>
        </p:spPr>
      </p:pic>
    </p:spTree>
    <p:extLst>
      <p:ext uri="{BB962C8B-B14F-4D97-AF65-F5344CB8AC3E}">
        <p14:creationId xmlns:p14="http://schemas.microsoft.com/office/powerpoint/2010/main" val="16175540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7FC9190-F105-3BA5-7D61-E4A9B42ED26E}"/>
              </a:ext>
            </a:extLst>
          </p:cNvPr>
          <p:cNvSpPr>
            <a:spLocks noGrp="1"/>
          </p:cNvSpPr>
          <p:nvPr>
            <p:ph type="title"/>
          </p:nvPr>
        </p:nvSpPr>
        <p:spPr/>
        <p:txBody>
          <a:bodyPr anchor="t">
            <a:normAutofit/>
          </a:bodyPr>
          <a:lstStyle/>
          <a:p>
            <a:r>
              <a:rPr lang="pl-PL" dirty="0"/>
              <a:t>Termin na złożenie oferty:</a:t>
            </a:r>
            <a:br>
              <a:rPr lang="pl-PL" dirty="0"/>
            </a:br>
            <a:endParaRPr lang="pl-PL" dirty="0"/>
          </a:p>
        </p:txBody>
      </p:sp>
      <p:graphicFrame>
        <p:nvGraphicFramePr>
          <p:cNvPr id="10" name="Symbol zastępczy zawartości 2">
            <a:extLst>
              <a:ext uri="{FF2B5EF4-FFF2-40B4-BE49-F238E27FC236}">
                <a16:creationId xmlns:a16="http://schemas.microsoft.com/office/drawing/2014/main" id="{1B8D598A-B446-99C3-11D5-EBE0E4BBD3D7}"/>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1331751443"/>
              </p:ext>
            </p:extLst>
          </p:nvPr>
        </p:nvGraphicFramePr>
        <p:xfrm>
          <a:off x="1025525" y="1979613"/>
          <a:ext cx="8640763" cy="4679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ymbol zastępczy numeru slajdu 3">
            <a:extLst>
              <a:ext uri="{FF2B5EF4-FFF2-40B4-BE49-F238E27FC236}">
                <a16:creationId xmlns:a16="http://schemas.microsoft.com/office/drawing/2014/main" id="{0823C876-9590-71FD-B075-09DEF376D94D}"/>
              </a:ext>
            </a:extLst>
          </p:cNvPr>
          <p:cNvSpPr>
            <a:spLocks noGrp="1"/>
          </p:cNvSpPr>
          <p:nvPr>
            <p:ph type="sldNum" sz="quarter" idx="10"/>
          </p:nvPr>
        </p:nvSpPr>
        <p:spPr/>
        <p:txBody>
          <a:bodyPr anchor="ctr">
            <a:normAutofit/>
          </a:bodyPr>
          <a:lstStyle/>
          <a:p>
            <a:pPr>
              <a:lnSpc>
                <a:spcPct val="90000"/>
              </a:lnSpc>
              <a:spcAft>
                <a:spcPts val="600"/>
              </a:spcAft>
            </a:pPr>
            <a:fld id="{EB4015AA-59F6-416B-87A6-8E3D940284E2}" type="slidenum">
              <a:rPr lang="pl-PL" sz="200" smtClean="0"/>
              <a:pPr>
                <a:lnSpc>
                  <a:spcPct val="90000"/>
                </a:lnSpc>
                <a:spcAft>
                  <a:spcPts val="600"/>
                </a:spcAft>
              </a:pPr>
              <a:t>30</a:t>
            </a:fld>
            <a:endParaRPr lang="pl-PL" sz="200"/>
          </a:p>
        </p:txBody>
      </p:sp>
      <p:pic>
        <p:nvPicPr>
          <p:cNvPr id="5" name="Obraz 4">
            <a:extLst>
              <a:ext uri="{FF2B5EF4-FFF2-40B4-BE49-F238E27FC236}">
                <a16:creationId xmlns:a16="http://schemas.microsoft.com/office/drawing/2014/main" id="{2B4DBA31-7C8E-057B-69E9-0534F33AD2FA}"/>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5705946" y="7109838"/>
            <a:ext cx="4791871" cy="317019"/>
          </a:xfrm>
          <a:prstGeom prst="rect">
            <a:avLst/>
          </a:prstGeom>
        </p:spPr>
      </p:pic>
    </p:spTree>
    <p:extLst>
      <p:ext uri="{BB962C8B-B14F-4D97-AF65-F5344CB8AC3E}">
        <p14:creationId xmlns:p14="http://schemas.microsoft.com/office/powerpoint/2010/main" val="38631652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E6D1C34-8D07-9B12-C81E-DC1214B78C9E}"/>
              </a:ext>
            </a:extLst>
          </p:cNvPr>
          <p:cNvSpPr>
            <a:spLocks noGrp="1"/>
          </p:cNvSpPr>
          <p:nvPr>
            <p:ph type="title"/>
          </p:nvPr>
        </p:nvSpPr>
        <p:spPr/>
        <p:txBody>
          <a:bodyPr>
            <a:normAutofit/>
          </a:bodyPr>
          <a:lstStyle/>
          <a:p>
            <a:r>
              <a:rPr lang="pl-PL" sz="2800" dirty="0">
                <a:latin typeface="Arial" panose="020B0604020202020204" pitchFamily="34" charset="0"/>
                <a:cs typeface="Arial" panose="020B0604020202020204" pitchFamily="34" charset="0"/>
              </a:rPr>
              <a:t>Zapytanie ofertowe zawiera co najmniej (1):</a:t>
            </a:r>
          </a:p>
        </p:txBody>
      </p:sp>
      <p:sp>
        <p:nvSpPr>
          <p:cNvPr id="3" name="Symbol zastępczy zawartości 2">
            <a:extLst>
              <a:ext uri="{FF2B5EF4-FFF2-40B4-BE49-F238E27FC236}">
                <a16:creationId xmlns:a16="http://schemas.microsoft.com/office/drawing/2014/main" id="{DE51AE36-3328-4C27-58B0-D0E6DC5BFD36}"/>
              </a:ext>
            </a:extLst>
          </p:cNvPr>
          <p:cNvSpPr>
            <a:spLocks noGrp="1"/>
          </p:cNvSpPr>
          <p:nvPr>
            <p:ph idx="1"/>
          </p:nvPr>
        </p:nvSpPr>
        <p:spPr>
          <a:xfrm>
            <a:off x="1024818" y="1619597"/>
            <a:ext cx="8640382" cy="4896345"/>
          </a:xfrm>
        </p:spPr>
        <p:txBody>
          <a:bodyPr>
            <a:normAutofit fontScale="92500" lnSpcReduction="20000"/>
          </a:bodyPr>
          <a:lstStyle/>
          <a:p>
            <a:pPr>
              <a:buFont typeface="Wingdings" panose="05000000000000000000" pitchFamily="2" charset="2"/>
              <a:buChar char="Ø"/>
            </a:pPr>
            <a:r>
              <a:rPr lang="pl-PL" sz="1900" b="1" dirty="0">
                <a:solidFill>
                  <a:schemeClr val="accent2">
                    <a:lumMod val="25000"/>
                  </a:schemeClr>
                </a:solidFill>
                <a:latin typeface="Arial" panose="020B0604020202020204" pitchFamily="34" charset="0"/>
                <a:cs typeface="Arial" panose="020B0604020202020204" pitchFamily="34" charset="0"/>
              </a:rPr>
              <a:t>opis przedmiotu zamówienia</a:t>
            </a:r>
          </a:p>
          <a:p>
            <a:pPr>
              <a:lnSpc>
                <a:spcPct val="114000"/>
              </a:lnSpc>
              <a:buFont typeface="Courier New" panose="02070309020205020404" pitchFamily="49" charset="0"/>
              <a:buChar char="o"/>
            </a:pPr>
            <a:r>
              <a:rPr lang="pl-PL" sz="1900" dirty="0">
                <a:solidFill>
                  <a:schemeClr val="accent2">
                    <a:lumMod val="25000"/>
                  </a:schemeClr>
                </a:solidFill>
                <a:latin typeface="Arial" panose="020B0604020202020204" pitchFamily="34" charset="0"/>
                <a:cs typeface="Arial" panose="020B0604020202020204" pitchFamily="34" charset="0"/>
              </a:rPr>
              <a:t>przedmiot zamówienia opisuje się w sposób jednoznaczny i wyczerpujący, za pomocą dokładnych i zrozumiałych określeń, uwzględniając wszystkie wymagania i okoliczności mogące mieć wpływ na sporządzenie oferty; </a:t>
            </a:r>
          </a:p>
          <a:p>
            <a:pPr>
              <a:lnSpc>
                <a:spcPct val="114000"/>
              </a:lnSpc>
              <a:buFont typeface="Courier New" panose="02070309020205020404" pitchFamily="49" charset="0"/>
              <a:buChar char="o"/>
            </a:pPr>
            <a:endParaRPr lang="pl-PL" sz="1900" dirty="0">
              <a:solidFill>
                <a:schemeClr val="accent2">
                  <a:lumMod val="25000"/>
                </a:schemeClr>
              </a:solidFill>
              <a:latin typeface="Arial" panose="020B0604020202020204" pitchFamily="34" charset="0"/>
              <a:cs typeface="Arial" panose="020B0604020202020204" pitchFamily="34" charset="0"/>
            </a:endParaRPr>
          </a:p>
          <a:p>
            <a:pPr>
              <a:lnSpc>
                <a:spcPct val="114000"/>
              </a:lnSpc>
              <a:buFont typeface="Courier New" panose="02070309020205020404" pitchFamily="49" charset="0"/>
              <a:buChar char="o"/>
            </a:pPr>
            <a:r>
              <a:rPr lang="pl-PL" sz="1900" dirty="0">
                <a:solidFill>
                  <a:schemeClr val="accent2">
                    <a:lumMod val="25000"/>
                  </a:schemeClr>
                </a:solidFill>
                <a:latin typeface="Arial" panose="020B0604020202020204" pitchFamily="34" charset="0"/>
                <a:cs typeface="Arial" panose="020B0604020202020204" pitchFamily="34" charset="0"/>
              </a:rPr>
              <a:t>niewskazane jest zbyt precyzyjne określanie parametrów urządzeń – kopiowanie z kart katalogowych – ze względu na wskazywanie konkretnego modelu, ale również na ryzyko nie spełnienia tych parametrów w przypadku, gdy nie będzie już na rynku takich urządzeń – korekty finansowe;</a:t>
            </a:r>
          </a:p>
          <a:p>
            <a:pPr>
              <a:lnSpc>
                <a:spcPct val="114000"/>
              </a:lnSpc>
              <a:buFont typeface="Courier New" panose="02070309020205020404" pitchFamily="49" charset="0"/>
              <a:buChar char="o"/>
            </a:pPr>
            <a:endParaRPr lang="pl-PL" sz="1900" dirty="0">
              <a:solidFill>
                <a:schemeClr val="accent2">
                  <a:lumMod val="25000"/>
                </a:schemeClr>
              </a:solidFill>
              <a:latin typeface="Arial" panose="020B0604020202020204" pitchFamily="34" charset="0"/>
              <a:cs typeface="Arial" panose="020B0604020202020204" pitchFamily="34" charset="0"/>
            </a:endParaRPr>
          </a:p>
          <a:p>
            <a:pPr>
              <a:lnSpc>
                <a:spcPct val="114000"/>
              </a:lnSpc>
              <a:buFont typeface="Courier New" panose="02070309020205020404" pitchFamily="49" charset="0"/>
              <a:buChar char="o"/>
            </a:pPr>
            <a:r>
              <a:rPr lang="pl-PL" sz="1900" dirty="0">
                <a:solidFill>
                  <a:schemeClr val="accent2">
                    <a:lumMod val="25000"/>
                  </a:schemeClr>
                </a:solidFill>
                <a:latin typeface="Arial" panose="020B0604020202020204" pitchFamily="34" charset="0"/>
                <a:cs typeface="Arial" panose="020B0604020202020204" pitchFamily="34" charset="0"/>
              </a:rPr>
              <a:t>jeżeli nie uzasadnia tego przedmiot zamówienia, opis przedmiotu zamówienia nie może zawierać odniesień do znaków towarowych, patentów lub pochodzenia, źródła lub szczególnego procesu. W wyjątkowych przypadkach dopuszcza się stosowanie takich odniesień, jeżeli niemożliwe jest opisanie przedmiotu zamówienia w wystarczająco precyzyjny i zrozumiały sposób zgodnie ze zdaniem pierwszym. Takim odniesieniom muszą towarzyszyć słowa „lub równoważne”. </a:t>
            </a:r>
          </a:p>
          <a:p>
            <a:pPr marL="0" indent="0">
              <a:buNone/>
            </a:pPr>
            <a:endParaRPr lang="pl-PL" dirty="0"/>
          </a:p>
        </p:txBody>
      </p:sp>
      <p:sp>
        <p:nvSpPr>
          <p:cNvPr id="4" name="Symbol zastępczy numeru slajdu 3">
            <a:extLst>
              <a:ext uri="{FF2B5EF4-FFF2-40B4-BE49-F238E27FC236}">
                <a16:creationId xmlns:a16="http://schemas.microsoft.com/office/drawing/2014/main" id="{17ECFD02-DE5E-D7B3-E43D-22FD7BF68D61}"/>
              </a:ext>
            </a:extLst>
          </p:cNvPr>
          <p:cNvSpPr>
            <a:spLocks noGrp="1"/>
          </p:cNvSpPr>
          <p:nvPr>
            <p:ph type="sldNum" sz="quarter" idx="10"/>
          </p:nvPr>
        </p:nvSpPr>
        <p:spPr/>
        <p:txBody>
          <a:bodyPr/>
          <a:lstStyle/>
          <a:p>
            <a:fld id="{EB4015AA-59F6-416B-87A6-8E3D940284E2}" type="slidenum">
              <a:rPr lang="pl-PL" smtClean="0"/>
              <a:pPr/>
              <a:t>31</a:t>
            </a:fld>
            <a:endParaRPr lang="pl-PL" dirty="0"/>
          </a:p>
        </p:txBody>
      </p:sp>
      <p:pic>
        <p:nvPicPr>
          <p:cNvPr id="5" name="Obraz 4">
            <a:extLst>
              <a:ext uri="{FF2B5EF4-FFF2-40B4-BE49-F238E27FC236}">
                <a16:creationId xmlns:a16="http://schemas.microsoft.com/office/drawing/2014/main" id="{25D5B1D6-42DF-C17E-F764-BB84FF2E51D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705946" y="7117775"/>
            <a:ext cx="4791871" cy="317019"/>
          </a:xfrm>
          <a:prstGeom prst="rect">
            <a:avLst/>
          </a:prstGeom>
        </p:spPr>
      </p:pic>
    </p:spTree>
    <p:extLst>
      <p:ext uri="{BB962C8B-B14F-4D97-AF65-F5344CB8AC3E}">
        <p14:creationId xmlns:p14="http://schemas.microsoft.com/office/powerpoint/2010/main" val="28281547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DF2F44A-0CFB-8C16-F319-B5D32AE4EF95}"/>
              </a:ext>
            </a:extLst>
          </p:cNvPr>
          <p:cNvSpPr>
            <a:spLocks noGrp="1"/>
          </p:cNvSpPr>
          <p:nvPr>
            <p:ph type="title"/>
          </p:nvPr>
        </p:nvSpPr>
        <p:spPr/>
        <p:txBody>
          <a:bodyPr>
            <a:normAutofit/>
          </a:bodyPr>
          <a:lstStyle/>
          <a:p>
            <a:r>
              <a:rPr lang="pl-PL" sz="2800" dirty="0">
                <a:latin typeface="Arial" panose="020B0604020202020204" pitchFamily="34" charset="0"/>
                <a:cs typeface="Arial" panose="020B0604020202020204" pitchFamily="34" charset="0"/>
              </a:rPr>
              <a:t>Zapytanie ofertowe zawiera co najmniej (2):</a:t>
            </a:r>
            <a:br>
              <a:rPr lang="pl-PL" sz="2800" dirty="0">
                <a:latin typeface="Arial" panose="020B0604020202020204" pitchFamily="34" charset="0"/>
                <a:cs typeface="Arial" panose="020B0604020202020204" pitchFamily="34" charset="0"/>
              </a:rPr>
            </a:br>
            <a:endParaRPr lang="pl-PL" sz="2800" dirty="0">
              <a:latin typeface="Arial" panose="020B0604020202020204" pitchFamily="34" charset="0"/>
              <a:cs typeface="Arial" panose="020B0604020202020204" pitchFamily="34" charset="0"/>
            </a:endParaRPr>
          </a:p>
        </p:txBody>
      </p:sp>
      <p:sp>
        <p:nvSpPr>
          <p:cNvPr id="3" name="Symbol zastępczy zawartości 2">
            <a:extLst>
              <a:ext uri="{FF2B5EF4-FFF2-40B4-BE49-F238E27FC236}">
                <a16:creationId xmlns:a16="http://schemas.microsoft.com/office/drawing/2014/main" id="{0FC47219-FE07-06A1-753F-F9A21B36BC0A}"/>
              </a:ext>
            </a:extLst>
          </p:cNvPr>
          <p:cNvSpPr>
            <a:spLocks noGrp="1"/>
          </p:cNvSpPr>
          <p:nvPr>
            <p:ph idx="1"/>
          </p:nvPr>
        </p:nvSpPr>
        <p:spPr>
          <a:xfrm>
            <a:off x="1025908" y="1619597"/>
            <a:ext cx="8784494" cy="5256584"/>
          </a:xfrm>
        </p:spPr>
        <p:txBody>
          <a:bodyPr>
            <a:normAutofit lnSpcReduction="10000"/>
          </a:bodyPr>
          <a:lstStyle/>
          <a:p>
            <a:pPr marL="444500" lvl="1" indent="-355600" algn="just">
              <a:buFont typeface="Wingdings" panose="05000000000000000000" pitchFamily="2" charset="2"/>
              <a:buChar char="Ø"/>
            </a:pPr>
            <a:r>
              <a:rPr lang="pl-PL" sz="1800" b="1" dirty="0">
                <a:solidFill>
                  <a:schemeClr val="accent2">
                    <a:lumMod val="25000"/>
                  </a:schemeClr>
                </a:solidFill>
                <a:latin typeface="Arial" panose="020B0604020202020204" pitchFamily="34" charset="0"/>
                <a:cs typeface="Arial" panose="020B0604020202020204" pitchFamily="34" charset="0"/>
              </a:rPr>
              <a:t>opis przedmiotu zamówienia</a:t>
            </a:r>
            <a:endParaRPr lang="pl-PL" sz="1800" dirty="0">
              <a:solidFill>
                <a:schemeClr val="accent2">
                  <a:lumMod val="25000"/>
                </a:schemeClr>
              </a:solidFill>
              <a:latin typeface="Arial" panose="020B0604020202020204" pitchFamily="34" charset="0"/>
              <a:cs typeface="Arial" panose="020B0604020202020204" pitchFamily="34" charset="0"/>
            </a:endParaRPr>
          </a:p>
          <a:p>
            <a:pPr marL="552450" lvl="2" indent="-285750" algn="just">
              <a:lnSpc>
                <a:spcPct val="114000"/>
              </a:lnSpc>
              <a:buFont typeface="Courier New" panose="02070309020205020404" pitchFamily="49" charset="0"/>
              <a:buChar char="o"/>
            </a:pPr>
            <a:r>
              <a:rPr lang="pl-PL" sz="1800" dirty="0">
                <a:solidFill>
                  <a:schemeClr val="accent2">
                    <a:lumMod val="25000"/>
                  </a:schemeClr>
                </a:solidFill>
                <a:latin typeface="Arial" panose="020B0604020202020204" pitchFamily="34" charset="0"/>
                <a:cs typeface="Arial" panose="020B0604020202020204" pitchFamily="34" charset="0"/>
              </a:rPr>
              <a:t>do opisu przedmiotu zamówienia stosuje się nazwy i kody określone we wspólnym Słowniku Zamówień, o którym mowa w </a:t>
            </a:r>
            <a:r>
              <a:rPr lang="pl-PL" sz="1800" dirty="0" err="1">
                <a:solidFill>
                  <a:schemeClr val="accent2">
                    <a:lumMod val="25000"/>
                  </a:schemeClr>
                </a:solidFill>
                <a:latin typeface="Arial" panose="020B0604020202020204" pitchFamily="34" charset="0"/>
                <a:cs typeface="Arial" panose="020B0604020202020204" pitchFamily="34" charset="0"/>
              </a:rPr>
              <a:t>rozp</a:t>
            </a:r>
            <a:r>
              <a:rPr lang="pl-PL" sz="1800" dirty="0">
                <a:solidFill>
                  <a:schemeClr val="accent2">
                    <a:lumMod val="25000"/>
                  </a:schemeClr>
                </a:solidFill>
                <a:latin typeface="Arial" panose="020B0604020202020204" pitchFamily="34" charset="0"/>
                <a:cs typeface="Arial" panose="020B0604020202020204" pitchFamily="34" charset="0"/>
              </a:rPr>
              <a:t>. (WE) nr 2195/2002 Parlamentu Europejskiego i Rady z dn. 05.11.2002 w </a:t>
            </a:r>
            <a:r>
              <a:rPr lang="pl-PL" sz="1800" dirty="0" err="1">
                <a:solidFill>
                  <a:schemeClr val="accent2">
                    <a:lumMod val="25000"/>
                  </a:schemeClr>
                </a:solidFill>
                <a:latin typeface="Arial" panose="020B0604020202020204" pitchFamily="34" charset="0"/>
                <a:cs typeface="Arial" panose="020B0604020202020204" pitchFamily="34" charset="0"/>
              </a:rPr>
              <a:t>spr</a:t>
            </a:r>
            <a:r>
              <a:rPr lang="pl-PL" sz="1800" dirty="0">
                <a:solidFill>
                  <a:schemeClr val="accent2">
                    <a:lumMod val="25000"/>
                  </a:schemeClr>
                </a:solidFill>
                <a:latin typeface="Arial" panose="020B0604020202020204" pitchFamily="34" charset="0"/>
                <a:cs typeface="Arial" panose="020B0604020202020204" pitchFamily="34" charset="0"/>
              </a:rPr>
              <a:t>. Wspólnego Słownika Zamówień (CPV);</a:t>
            </a:r>
          </a:p>
          <a:p>
            <a:pPr marL="552450" lvl="2" indent="-285750" algn="just">
              <a:lnSpc>
                <a:spcPct val="114000"/>
              </a:lnSpc>
              <a:buFont typeface="Courier New" panose="02070309020205020404" pitchFamily="49" charset="0"/>
              <a:buChar char="o"/>
            </a:pPr>
            <a:r>
              <a:rPr lang="x-none" sz="1800" dirty="0">
                <a:solidFill>
                  <a:schemeClr val="accent2">
                    <a:lumMod val="25000"/>
                  </a:schemeClr>
                </a:solidFill>
                <a:latin typeface="Arial" panose="020B0604020202020204" pitchFamily="34" charset="0"/>
                <a:cs typeface="Arial" panose="020B0604020202020204" pitchFamily="34" charset="0"/>
              </a:rPr>
              <a:t>z uwagi na konieczność ochrony tajemnicy przedsiębiorstwa dopuszcza się możliwość ograniczenia zakresu opisu przedmiotu zamówienia, przy czym wymagane jest przesłanie uzupełnienia wyłączonego opisu przedmiotu zamówienia do potencjalnego wykonawcy, który zobowiązał się do zachowania poufności w odniesieniu do przedstawionych informacji</a:t>
            </a:r>
            <a:r>
              <a:rPr lang="pl-PL" sz="1800" dirty="0">
                <a:solidFill>
                  <a:schemeClr val="accent2">
                    <a:lumMod val="25000"/>
                  </a:schemeClr>
                </a:solidFill>
                <a:latin typeface="Arial" panose="020B0604020202020204" pitchFamily="34" charset="0"/>
                <a:cs typeface="Arial" panose="020B0604020202020204" pitchFamily="34" charset="0"/>
              </a:rPr>
              <a:t>, w terminie umożliwiającym przygotowanie i złożenie oferty;</a:t>
            </a:r>
          </a:p>
          <a:p>
            <a:pPr marL="552450" lvl="2" indent="-285750" algn="just">
              <a:lnSpc>
                <a:spcPct val="114000"/>
              </a:lnSpc>
              <a:buFont typeface="Courier New" panose="02070309020205020404" pitchFamily="49" charset="0"/>
              <a:buChar char="o"/>
            </a:pPr>
            <a:r>
              <a:rPr lang="pl-PL" sz="1800" dirty="0">
                <a:solidFill>
                  <a:schemeClr val="accent2">
                    <a:lumMod val="25000"/>
                  </a:schemeClr>
                </a:solidFill>
                <a:latin typeface="Arial" panose="020B0604020202020204" pitchFamily="34" charset="0"/>
                <a:cs typeface="Arial" panose="020B0604020202020204" pitchFamily="34" charset="0"/>
              </a:rPr>
              <a:t>powinien odnosić się do zakresu wskazanego we wniosku o dofinansowanie;</a:t>
            </a:r>
          </a:p>
          <a:p>
            <a:pPr marL="552450" lvl="2" indent="-285750" algn="just">
              <a:lnSpc>
                <a:spcPct val="114000"/>
              </a:lnSpc>
              <a:buFont typeface="Courier New" panose="02070309020205020404" pitchFamily="49" charset="0"/>
              <a:buChar char="o"/>
            </a:pPr>
            <a:r>
              <a:rPr lang="pl-PL" sz="1800" dirty="0">
                <a:solidFill>
                  <a:schemeClr val="accent2">
                    <a:lumMod val="25000"/>
                  </a:schemeClr>
                </a:solidFill>
                <a:latin typeface="Arial" panose="020B0604020202020204" pitchFamily="34" charset="0"/>
                <a:cs typeface="Arial" panose="020B0604020202020204" pitchFamily="34" charset="0"/>
              </a:rPr>
              <a:t>w przypadku zamówienia na roboty budowlane - opis przedmiotu zamówienia powinien zawierać elementy, które pozwolą na jego szczegółowe porównanie z kosztorysem inwestorskim. W tym celu należy do zapytania dołączyć dokumentację, która umożliwi potencjalnemu wykonawcy wycenić wartość robót, tj. przedmiar robót.</a:t>
            </a:r>
          </a:p>
          <a:p>
            <a:endParaRPr lang="pl-PL" dirty="0"/>
          </a:p>
        </p:txBody>
      </p:sp>
      <p:sp>
        <p:nvSpPr>
          <p:cNvPr id="4" name="Symbol zastępczy numeru slajdu 3">
            <a:extLst>
              <a:ext uri="{FF2B5EF4-FFF2-40B4-BE49-F238E27FC236}">
                <a16:creationId xmlns:a16="http://schemas.microsoft.com/office/drawing/2014/main" id="{47F5ED44-F6F1-2F9F-54C3-15FAD5EFA738}"/>
              </a:ext>
            </a:extLst>
          </p:cNvPr>
          <p:cNvSpPr>
            <a:spLocks noGrp="1"/>
          </p:cNvSpPr>
          <p:nvPr>
            <p:ph type="sldNum" sz="quarter" idx="10"/>
          </p:nvPr>
        </p:nvSpPr>
        <p:spPr/>
        <p:txBody>
          <a:bodyPr/>
          <a:lstStyle/>
          <a:p>
            <a:fld id="{EB4015AA-59F6-416B-87A6-8E3D940284E2}" type="slidenum">
              <a:rPr lang="pl-PL" smtClean="0"/>
              <a:pPr/>
              <a:t>32</a:t>
            </a:fld>
            <a:endParaRPr lang="pl-PL" dirty="0"/>
          </a:p>
        </p:txBody>
      </p:sp>
      <p:pic>
        <p:nvPicPr>
          <p:cNvPr id="5" name="Obraz 4">
            <a:extLst>
              <a:ext uri="{FF2B5EF4-FFF2-40B4-BE49-F238E27FC236}">
                <a16:creationId xmlns:a16="http://schemas.microsoft.com/office/drawing/2014/main" id="{6EF38926-436D-C0BE-503C-D92B98F5984A}"/>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05696" y="7083817"/>
            <a:ext cx="4791871" cy="317019"/>
          </a:xfrm>
          <a:prstGeom prst="rect">
            <a:avLst/>
          </a:prstGeom>
        </p:spPr>
      </p:pic>
    </p:spTree>
    <p:extLst>
      <p:ext uri="{BB962C8B-B14F-4D97-AF65-F5344CB8AC3E}">
        <p14:creationId xmlns:p14="http://schemas.microsoft.com/office/powerpoint/2010/main" val="14277337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F2DA29D-9F8B-3890-AAF6-2C33B4C96906}"/>
              </a:ext>
            </a:extLst>
          </p:cNvPr>
          <p:cNvSpPr>
            <a:spLocks noGrp="1"/>
          </p:cNvSpPr>
          <p:nvPr>
            <p:ph type="title"/>
          </p:nvPr>
        </p:nvSpPr>
        <p:spPr>
          <a:xfrm>
            <a:off x="1024819" y="563055"/>
            <a:ext cx="8640381" cy="1080001"/>
          </a:xfrm>
        </p:spPr>
        <p:txBody>
          <a:bodyPr>
            <a:normAutofit fontScale="90000"/>
          </a:bodyPr>
          <a:lstStyle/>
          <a:p>
            <a:br>
              <a:rPr lang="pl-PL" dirty="0"/>
            </a:br>
            <a:r>
              <a:rPr lang="pl-PL" sz="2700" dirty="0">
                <a:latin typeface="Arial" panose="020B0604020202020204" pitchFamily="34" charset="0"/>
                <a:cs typeface="Arial" panose="020B0604020202020204" pitchFamily="34" charset="0"/>
              </a:rPr>
              <a:t>Zapytanie ofertowe zawiera co najmniej (3):</a:t>
            </a:r>
            <a:br>
              <a:rPr lang="pl-PL" dirty="0"/>
            </a:br>
            <a:endParaRPr lang="pl-PL" dirty="0"/>
          </a:p>
        </p:txBody>
      </p:sp>
      <p:sp>
        <p:nvSpPr>
          <p:cNvPr id="3" name="Symbol zastępczy zawartości 2">
            <a:extLst>
              <a:ext uri="{FF2B5EF4-FFF2-40B4-BE49-F238E27FC236}">
                <a16:creationId xmlns:a16="http://schemas.microsoft.com/office/drawing/2014/main" id="{C14719E5-4FE3-1F08-E7DE-79F7D42A1A4B}"/>
              </a:ext>
            </a:extLst>
          </p:cNvPr>
          <p:cNvSpPr>
            <a:spLocks noGrp="1"/>
          </p:cNvSpPr>
          <p:nvPr>
            <p:ph idx="1"/>
          </p:nvPr>
        </p:nvSpPr>
        <p:spPr>
          <a:xfrm>
            <a:off x="1025908" y="1979836"/>
            <a:ext cx="8640382" cy="5040001"/>
          </a:xfrm>
        </p:spPr>
        <p:txBody>
          <a:bodyPr>
            <a:normAutofit fontScale="92500" lnSpcReduction="20000"/>
          </a:bodyPr>
          <a:lstStyle/>
          <a:p>
            <a:pPr marL="285750" indent="-285750" algn="just">
              <a:lnSpc>
                <a:spcPct val="114000"/>
              </a:lnSpc>
              <a:buFont typeface="Wingdings" panose="05000000000000000000" pitchFamily="2" charset="2"/>
              <a:buChar char="Ø"/>
            </a:pPr>
            <a:r>
              <a:rPr lang="pl-PL" sz="1900" b="1" dirty="0">
                <a:solidFill>
                  <a:schemeClr val="accent2">
                    <a:lumMod val="25000"/>
                  </a:schemeClr>
                </a:solidFill>
                <a:latin typeface="Arial" panose="020B0604020202020204" pitchFamily="34" charset="0"/>
                <a:cs typeface="Arial" panose="020B0604020202020204" pitchFamily="34" charset="0"/>
              </a:rPr>
              <a:t>warunki udziału w postępowaniu oraz opis sposobu dokonywania oceny ich spełnienia (stawianie warunków udziału nie jest obowiązkowe):</a:t>
            </a:r>
            <a:endParaRPr lang="pl-PL" sz="1900" dirty="0">
              <a:solidFill>
                <a:schemeClr val="accent2">
                  <a:lumMod val="25000"/>
                </a:schemeClr>
              </a:solidFill>
              <a:latin typeface="Arial" panose="020B0604020202020204" pitchFamily="34" charset="0"/>
              <a:cs typeface="Arial" panose="020B0604020202020204" pitchFamily="34" charset="0"/>
            </a:endParaRPr>
          </a:p>
          <a:p>
            <a:pPr marL="355600" lvl="1" indent="-355600" algn="just">
              <a:lnSpc>
                <a:spcPct val="114000"/>
              </a:lnSpc>
              <a:buFont typeface="Courier New" panose="02070309020205020404" pitchFamily="49" charset="0"/>
              <a:buChar char="o"/>
              <a:tabLst>
                <a:tab pos="533400" algn="l"/>
              </a:tabLst>
            </a:pPr>
            <a:r>
              <a:rPr lang="pl-PL" sz="1900" dirty="0">
                <a:solidFill>
                  <a:schemeClr val="accent2">
                    <a:lumMod val="25000"/>
                  </a:schemeClr>
                </a:solidFill>
                <a:latin typeface="Arial" panose="020B0604020202020204" pitchFamily="34" charset="0"/>
                <a:cs typeface="Arial" panose="020B0604020202020204" pitchFamily="34" charset="0"/>
              </a:rPr>
              <a:t>warunki udziału w postępowaniu odnoszą się do właściwości </a:t>
            </a:r>
            <a:r>
              <a:rPr lang="pl-PL" sz="1900" u="sng" dirty="0">
                <a:solidFill>
                  <a:schemeClr val="accent2">
                    <a:lumMod val="25000"/>
                  </a:schemeClr>
                </a:solidFill>
                <a:latin typeface="Arial" panose="020B0604020202020204" pitchFamily="34" charset="0"/>
                <a:cs typeface="Arial" panose="020B0604020202020204" pitchFamily="34" charset="0"/>
              </a:rPr>
              <a:t>podmiotowej wykonawcy. </a:t>
            </a:r>
            <a:r>
              <a:rPr lang="pl-PL" sz="1900" dirty="0">
                <a:solidFill>
                  <a:schemeClr val="accent2">
                    <a:lumMod val="25000"/>
                  </a:schemeClr>
                </a:solidFill>
                <a:latin typeface="Arial" panose="020B0604020202020204" pitchFamily="34" charset="0"/>
                <a:cs typeface="Arial" panose="020B0604020202020204" pitchFamily="34" charset="0"/>
              </a:rPr>
              <a:t>Od ich spełnienia uzależniony jest udział wykonawcy w postępowaniu o udzielenie zamówienia publicznego,</a:t>
            </a:r>
          </a:p>
          <a:p>
            <a:pPr marL="355600" lvl="1" indent="-355600" algn="just">
              <a:lnSpc>
                <a:spcPct val="114000"/>
              </a:lnSpc>
              <a:buFont typeface="Courier New" panose="02070309020205020404" pitchFamily="49" charset="0"/>
              <a:buChar char="o"/>
              <a:tabLst>
                <a:tab pos="533400" algn="l"/>
              </a:tabLst>
            </a:pPr>
            <a:r>
              <a:rPr lang="pl-PL" sz="1900" dirty="0">
                <a:solidFill>
                  <a:schemeClr val="accent2">
                    <a:lumMod val="25000"/>
                  </a:schemeClr>
                </a:solidFill>
                <a:latin typeface="Arial" panose="020B0604020202020204" pitchFamily="34" charset="0"/>
                <a:cs typeface="Arial" panose="020B0604020202020204" pitchFamily="34" charset="0"/>
              </a:rPr>
              <a:t>warunki udziału w postępowaniu mają na celu ograniczenie ryzyka wyboru wykonawcy niezdolnego do wykonania zamówienia publicznego lub w stosunku do którego, ze względu na sytuację podmiotową zachodzi prawdopodobieństwo nienależytego wykonania zamówienia,</a:t>
            </a:r>
          </a:p>
          <a:p>
            <a:pPr marL="355600" lvl="1" indent="-355600" algn="just">
              <a:lnSpc>
                <a:spcPct val="114000"/>
              </a:lnSpc>
              <a:buFont typeface="Courier New" panose="02070309020205020404" pitchFamily="49" charset="0"/>
              <a:buChar char="o"/>
              <a:tabLst>
                <a:tab pos="533400" algn="l"/>
              </a:tabLst>
            </a:pPr>
            <a:r>
              <a:rPr lang="pl-PL" sz="1900" dirty="0">
                <a:solidFill>
                  <a:schemeClr val="accent2">
                    <a:lumMod val="25000"/>
                  </a:schemeClr>
                </a:solidFill>
                <a:latin typeface="Arial" panose="020B0604020202020204" pitchFamily="34" charset="0"/>
                <a:cs typeface="Arial" panose="020B0604020202020204" pitchFamily="34" charset="0"/>
              </a:rPr>
              <a:t>należy wskazać </a:t>
            </a:r>
            <a:r>
              <a:rPr lang="x-none" sz="1900" dirty="0">
                <a:solidFill>
                  <a:schemeClr val="accent2">
                    <a:lumMod val="25000"/>
                  </a:schemeClr>
                </a:solidFill>
                <a:latin typeface="Arial" panose="020B0604020202020204" pitchFamily="34" charset="0"/>
                <a:cs typeface="Arial" panose="020B0604020202020204" pitchFamily="34" charset="0"/>
              </a:rPr>
              <a:t>opis sposobu dokonywania oceny ich spełniania,</a:t>
            </a:r>
            <a:r>
              <a:rPr lang="pl-PL" sz="1900" dirty="0">
                <a:solidFill>
                  <a:schemeClr val="accent2">
                    <a:lumMod val="25000"/>
                  </a:schemeClr>
                </a:solidFill>
                <a:latin typeface="Arial" panose="020B0604020202020204" pitchFamily="34" charset="0"/>
                <a:cs typeface="Arial" panose="020B0604020202020204" pitchFamily="34" charset="0"/>
              </a:rPr>
              <a:t> warunki udziału  należy określać w sposób proporcjonalny do przedmiotu zamówienia, zapewniając zachowanie uczciwej konkurencji i równego traktowania. Nie można formułować warunków przewyższających wymagania wystarczające do należytego wykonania zamówienia,</a:t>
            </a:r>
          </a:p>
          <a:p>
            <a:pPr marL="355600" lvl="1" indent="-355600" algn="just">
              <a:lnSpc>
                <a:spcPct val="114000"/>
              </a:lnSpc>
              <a:buFont typeface="Courier New" panose="02070309020205020404" pitchFamily="49" charset="0"/>
              <a:buChar char="o"/>
              <a:tabLst>
                <a:tab pos="533400" algn="l"/>
              </a:tabLst>
            </a:pPr>
            <a:r>
              <a:rPr lang="pl-PL" sz="1900" dirty="0">
                <a:solidFill>
                  <a:schemeClr val="accent2">
                    <a:lumMod val="25000"/>
                  </a:schemeClr>
                </a:solidFill>
                <a:latin typeface="Arial" panose="020B0604020202020204" pitchFamily="34" charset="0"/>
                <a:cs typeface="Arial" panose="020B0604020202020204" pitchFamily="34" charset="0"/>
              </a:rPr>
              <a:t>warunkami mogą być np. doświadczenie wykonawcy (w latach lub liczbie wykonanych podobnych dostaw - potwierdzone referencjami), doświadczenia personelu przeznaczonego do realizacji zamówienia.</a:t>
            </a:r>
            <a:endParaRPr lang="pl-PL" sz="1900" b="1" dirty="0">
              <a:solidFill>
                <a:schemeClr val="accent2">
                  <a:lumMod val="25000"/>
                </a:schemeClr>
              </a:solidFill>
              <a:latin typeface="Arial" panose="020B0604020202020204" pitchFamily="34" charset="0"/>
              <a:cs typeface="Arial" panose="020B0604020202020204" pitchFamily="34" charset="0"/>
            </a:endParaRPr>
          </a:p>
          <a:p>
            <a:endParaRPr lang="pl-PL" dirty="0"/>
          </a:p>
        </p:txBody>
      </p:sp>
      <p:sp>
        <p:nvSpPr>
          <p:cNvPr id="4" name="Symbol zastępczy numeru slajdu 3">
            <a:extLst>
              <a:ext uri="{FF2B5EF4-FFF2-40B4-BE49-F238E27FC236}">
                <a16:creationId xmlns:a16="http://schemas.microsoft.com/office/drawing/2014/main" id="{B2E3D1EC-CA5F-2686-DB62-5282C4B2A0A2}"/>
              </a:ext>
            </a:extLst>
          </p:cNvPr>
          <p:cNvSpPr>
            <a:spLocks noGrp="1"/>
          </p:cNvSpPr>
          <p:nvPr>
            <p:ph type="sldNum" sz="quarter" idx="10"/>
          </p:nvPr>
        </p:nvSpPr>
        <p:spPr/>
        <p:txBody>
          <a:bodyPr/>
          <a:lstStyle/>
          <a:p>
            <a:fld id="{EB4015AA-59F6-416B-87A6-8E3D940284E2}" type="slidenum">
              <a:rPr lang="pl-PL" smtClean="0"/>
              <a:pPr/>
              <a:t>33</a:t>
            </a:fld>
            <a:endParaRPr lang="pl-PL" dirty="0"/>
          </a:p>
        </p:txBody>
      </p:sp>
      <p:pic>
        <p:nvPicPr>
          <p:cNvPr id="5" name="Obraz 4">
            <a:extLst>
              <a:ext uri="{FF2B5EF4-FFF2-40B4-BE49-F238E27FC236}">
                <a16:creationId xmlns:a16="http://schemas.microsoft.com/office/drawing/2014/main" id="{5FB3ECE9-9D68-D274-DDE3-67F80577CB4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899942" y="7056876"/>
            <a:ext cx="4791871" cy="317019"/>
          </a:xfrm>
          <a:prstGeom prst="rect">
            <a:avLst/>
          </a:prstGeom>
        </p:spPr>
      </p:pic>
    </p:spTree>
    <p:extLst>
      <p:ext uri="{BB962C8B-B14F-4D97-AF65-F5344CB8AC3E}">
        <p14:creationId xmlns:p14="http://schemas.microsoft.com/office/powerpoint/2010/main" val="36983604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AAA7BFB-934E-F228-2CD2-44F3FCF89A9A}"/>
              </a:ext>
            </a:extLst>
          </p:cNvPr>
          <p:cNvSpPr>
            <a:spLocks noGrp="1"/>
          </p:cNvSpPr>
          <p:nvPr>
            <p:ph type="title"/>
          </p:nvPr>
        </p:nvSpPr>
        <p:spPr>
          <a:xfrm>
            <a:off x="1028797" y="193024"/>
            <a:ext cx="8640381" cy="1080001"/>
          </a:xfrm>
        </p:spPr>
        <p:txBody>
          <a:bodyPr/>
          <a:lstStyle/>
          <a:p>
            <a:r>
              <a:rPr lang="pl-PL" sz="2400" dirty="0">
                <a:latin typeface="Arial" panose="020B0604020202020204" pitchFamily="34" charset="0"/>
                <a:cs typeface="Arial" panose="020B0604020202020204" pitchFamily="34" charset="0"/>
              </a:rPr>
              <a:t>Zapytanie ofertowe zawiera co najmniej (4):</a:t>
            </a:r>
            <a:br>
              <a:rPr lang="pl-PL" dirty="0"/>
            </a:br>
            <a:endParaRPr lang="pl-PL" dirty="0"/>
          </a:p>
        </p:txBody>
      </p:sp>
      <p:sp>
        <p:nvSpPr>
          <p:cNvPr id="3" name="Symbol zastępczy zawartości 2">
            <a:extLst>
              <a:ext uri="{FF2B5EF4-FFF2-40B4-BE49-F238E27FC236}">
                <a16:creationId xmlns:a16="http://schemas.microsoft.com/office/drawing/2014/main" id="{88D210C2-B177-AB2D-A12F-8CD85CD4C5F2}"/>
              </a:ext>
            </a:extLst>
          </p:cNvPr>
          <p:cNvSpPr>
            <a:spLocks noGrp="1"/>
          </p:cNvSpPr>
          <p:nvPr>
            <p:ph idx="1"/>
          </p:nvPr>
        </p:nvSpPr>
        <p:spPr>
          <a:xfrm>
            <a:off x="1022635" y="733025"/>
            <a:ext cx="8640381" cy="6572924"/>
          </a:xfrm>
        </p:spPr>
        <p:txBody>
          <a:bodyPr>
            <a:normAutofit fontScale="25000" lnSpcReduction="20000"/>
          </a:bodyPr>
          <a:lstStyle/>
          <a:p>
            <a:pPr marL="35560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pl-PL" sz="7200" b="1" i="0" u="none" strike="noStrike" kern="1200" cap="none" spc="0" normalizeH="0" baseline="0" noProof="0" dirty="0">
                <a:ln>
                  <a:noFill/>
                </a:ln>
                <a:solidFill>
                  <a:schemeClr val="accent2">
                    <a:lumMod val="25000"/>
                  </a:schemeClr>
                </a:solidFill>
                <a:effectLst/>
                <a:uLnTx/>
                <a:uFillTx/>
                <a:latin typeface="Arial" panose="020B0604020202020204" pitchFamily="34" charset="0"/>
                <a:ea typeface="+mn-ea"/>
                <a:cs typeface="Arial" panose="020B0604020202020204" pitchFamily="34" charset="0"/>
              </a:rPr>
              <a:t> k</a:t>
            </a:r>
            <a:r>
              <a:rPr kumimoji="0" lang="x-none" sz="7200" b="1" i="0" u="none" strike="noStrike" kern="1200" cap="none" spc="0" normalizeH="0" baseline="0" noProof="0" dirty="0">
                <a:ln>
                  <a:noFill/>
                </a:ln>
                <a:solidFill>
                  <a:schemeClr val="accent2">
                    <a:lumMod val="25000"/>
                  </a:schemeClr>
                </a:solidFill>
                <a:effectLst/>
                <a:uLnTx/>
                <a:uFillTx/>
                <a:latin typeface="Arial" panose="020B0604020202020204" pitchFamily="34" charset="0"/>
                <a:ea typeface="+mn-ea"/>
                <a:cs typeface="Arial" panose="020B0604020202020204" pitchFamily="34" charset="0"/>
              </a:rPr>
              <a:t>ryteria oceny oferty</a:t>
            </a:r>
            <a:endParaRPr kumimoji="0" lang="pl-PL" sz="7200" b="0" i="0" u="none" strike="noStrike" kern="1200" cap="none" spc="0" normalizeH="0" baseline="0" noProof="0" dirty="0">
              <a:ln>
                <a:noFill/>
              </a:ln>
              <a:solidFill>
                <a:schemeClr val="accent2">
                  <a:lumMod val="25000"/>
                </a:schemeClr>
              </a:solidFill>
              <a:effectLst/>
              <a:uLnTx/>
              <a:uFillTx/>
              <a:latin typeface="Arial" panose="020B0604020202020204" pitchFamily="34" charset="0"/>
              <a:ea typeface="+mn-ea"/>
              <a:cs typeface="Arial" panose="020B0604020202020204" pitchFamily="34" charset="0"/>
            </a:endParaRPr>
          </a:p>
          <a:p>
            <a:pPr marL="800100" marR="0" lvl="1" indent="-342900" algn="just" defTabSz="914400" rtl="0" eaLnBrk="1" fontAlgn="auto" latinLnBrk="0" hangingPunct="1">
              <a:lnSpc>
                <a:spcPct val="134000"/>
              </a:lnSpc>
              <a:spcBef>
                <a:spcPts val="0"/>
              </a:spcBef>
              <a:spcAft>
                <a:spcPts val="0"/>
              </a:spcAft>
              <a:buClrTx/>
              <a:buSzTx/>
              <a:buFont typeface="Courier New" panose="02070309020205020404" pitchFamily="49" charset="0"/>
              <a:buChar char="o"/>
              <a:tabLst/>
              <a:defRPr/>
            </a:pPr>
            <a:r>
              <a:rPr kumimoji="0" lang="pl-PL" sz="7200" b="0" i="0" u="none" strike="noStrike" kern="1200" cap="none" spc="0" normalizeH="0" baseline="0" noProof="0" dirty="0">
                <a:ln>
                  <a:noFill/>
                </a:ln>
                <a:solidFill>
                  <a:schemeClr val="accent2">
                    <a:lumMod val="25000"/>
                  </a:schemeClr>
                </a:solidFill>
                <a:effectLst/>
                <a:uLnTx/>
                <a:uFillTx/>
                <a:latin typeface="Arial" panose="020B0604020202020204" pitchFamily="34" charset="0"/>
                <a:ea typeface="+mn-ea"/>
                <a:cs typeface="Arial" panose="020B0604020202020204" pitchFamily="34" charset="0"/>
              </a:rPr>
              <a:t>kryteria oceny ofert muszą odnosić się do danego przedmiotu zamówienia; </a:t>
            </a:r>
          </a:p>
          <a:p>
            <a:pPr marL="800100" marR="0" lvl="1" indent="-342900" algn="just" defTabSz="914400" rtl="0" eaLnBrk="1" fontAlgn="auto" latinLnBrk="0" hangingPunct="1">
              <a:lnSpc>
                <a:spcPct val="134000"/>
              </a:lnSpc>
              <a:spcBef>
                <a:spcPts val="0"/>
              </a:spcBef>
              <a:spcAft>
                <a:spcPts val="0"/>
              </a:spcAft>
              <a:buClrTx/>
              <a:buSzTx/>
              <a:buFont typeface="Courier New" panose="02070309020205020404" pitchFamily="49" charset="0"/>
              <a:buChar char="o"/>
              <a:tabLst/>
              <a:defRPr/>
            </a:pPr>
            <a:r>
              <a:rPr kumimoji="0" lang="pl-PL" sz="7200" b="0" i="0" u="none" strike="noStrike" kern="1200" cap="none" spc="0" normalizeH="0" baseline="0" noProof="0" dirty="0">
                <a:ln>
                  <a:noFill/>
                </a:ln>
                <a:solidFill>
                  <a:schemeClr val="accent2">
                    <a:lumMod val="25000"/>
                  </a:schemeClr>
                </a:solidFill>
                <a:effectLst/>
                <a:uLnTx/>
                <a:uFillTx/>
                <a:latin typeface="Arial" panose="020B0604020202020204" pitchFamily="34" charset="0"/>
                <a:ea typeface="+mn-ea"/>
                <a:cs typeface="Arial" panose="020B0604020202020204" pitchFamily="34" charset="0"/>
              </a:rPr>
              <a:t>każde kryterium (i opis jego stosowania) musi być sformułowane jednoznacznie i precyzyjnie, tak żeby każdy poprawnie poinformowany oferent, który dołoży należytej staranności, mógł interpretować je w jednakowy sposób;</a:t>
            </a:r>
          </a:p>
          <a:p>
            <a:pPr marL="800100" marR="0" lvl="1" indent="-342900" algn="just" defTabSz="914400" rtl="0" eaLnBrk="1" fontAlgn="auto" latinLnBrk="0" hangingPunct="1">
              <a:lnSpc>
                <a:spcPct val="134000"/>
              </a:lnSpc>
              <a:spcBef>
                <a:spcPts val="0"/>
              </a:spcBef>
              <a:spcAft>
                <a:spcPts val="0"/>
              </a:spcAft>
              <a:buClrTx/>
              <a:buSzTx/>
              <a:buFont typeface="Courier New" panose="02070309020205020404" pitchFamily="49" charset="0"/>
              <a:buChar char="o"/>
              <a:tabLst/>
              <a:defRPr/>
            </a:pPr>
            <a:r>
              <a:rPr kumimoji="0" lang="pl-PL" sz="7200" b="0" i="0" u="none" strike="noStrike" kern="1200" cap="none" spc="0" normalizeH="0" baseline="0" noProof="0" dirty="0">
                <a:ln>
                  <a:noFill/>
                </a:ln>
                <a:solidFill>
                  <a:schemeClr val="accent2">
                    <a:lumMod val="25000"/>
                  </a:schemeClr>
                </a:solidFill>
                <a:effectLst/>
                <a:uLnTx/>
                <a:uFillTx/>
                <a:latin typeface="Arial" panose="020B0604020202020204" pitchFamily="34" charset="0"/>
                <a:ea typeface="+mn-ea"/>
                <a:cs typeface="Arial" panose="020B0604020202020204" pitchFamily="34" charset="0"/>
              </a:rPr>
              <a:t>wagi (znaczenie) poszczególnych kryteriów powinny być określone w sposób umożliwiający wybór najkorzystniejszej oferty;</a:t>
            </a:r>
          </a:p>
          <a:p>
            <a:pPr marL="800100" marR="0" lvl="1" indent="-342900" algn="just" defTabSz="914400" rtl="0" eaLnBrk="1" fontAlgn="auto" latinLnBrk="0" hangingPunct="1">
              <a:lnSpc>
                <a:spcPct val="134000"/>
              </a:lnSpc>
              <a:spcBef>
                <a:spcPts val="0"/>
              </a:spcBef>
              <a:spcAft>
                <a:spcPts val="0"/>
              </a:spcAft>
              <a:buClrTx/>
              <a:buSzTx/>
              <a:buFont typeface="Courier New" panose="02070309020205020404" pitchFamily="49" charset="0"/>
              <a:buChar char="o"/>
              <a:tabLst/>
              <a:defRPr/>
            </a:pPr>
            <a:r>
              <a:rPr kumimoji="0" lang="pl-PL" sz="7200" b="0" i="0" u="none" strike="noStrike" kern="1200" cap="none" spc="0" normalizeH="0" baseline="0" noProof="0" dirty="0">
                <a:ln>
                  <a:noFill/>
                </a:ln>
                <a:solidFill>
                  <a:schemeClr val="accent2">
                    <a:lumMod val="25000"/>
                  </a:schemeClr>
                </a:solidFill>
                <a:effectLst/>
                <a:uLnTx/>
                <a:uFillTx/>
                <a:latin typeface="Arial" panose="020B0604020202020204" pitchFamily="34" charset="0"/>
                <a:ea typeface="+mn-ea"/>
                <a:cs typeface="Arial" panose="020B0604020202020204" pitchFamily="34" charset="0"/>
              </a:rPr>
              <a:t>kryteria oceny ofert nie mogą dotyczyć właściwości wykonawcy w szczególności jego wiarygodności ekonomicznej, technicznej lub finansowej oraz doświadczenia. </a:t>
            </a:r>
            <a:r>
              <a:rPr kumimoji="0" lang="pl-PL" sz="7200" b="0" i="0" strike="noStrike" kern="1200" cap="none" spc="0" normalizeH="0" baseline="0" noProof="0" dirty="0">
                <a:ln>
                  <a:noFill/>
                </a:ln>
                <a:solidFill>
                  <a:schemeClr val="accent2">
                    <a:lumMod val="25000"/>
                  </a:schemeClr>
                </a:solidFill>
                <a:effectLst/>
                <a:uLnTx/>
                <a:uFillTx/>
                <a:latin typeface="Arial" panose="020B0604020202020204" pitchFamily="34" charset="0"/>
                <a:ea typeface="+mn-ea"/>
                <a:cs typeface="Arial" panose="020B0604020202020204" pitchFamily="34" charset="0"/>
              </a:rPr>
              <a:t>Zakaz nie dotyczy zamówień na usługi społeczne </a:t>
            </a:r>
            <a:r>
              <a:rPr lang="pl-PL" sz="7200" dirty="0">
                <a:solidFill>
                  <a:schemeClr val="accent2">
                    <a:lumMod val="25000"/>
                  </a:schemeClr>
                </a:solidFill>
                <a:latin typeface="Arial" panose="020B0604020202020204" pitchFamily="34" charset="0"/>
                <a:ea typeface="+mn-ea"/>
                <a:cs typeface="Arial" panose="020B0604020202020204" pitchFamily="34" charset="0"/>
              </a:rPr>
              <a:t>lub </a:t>
            </a:r>
            <a:r>
              <a:rPr kumimoji="0" lang="pl-PL" sz="7200" b="0" i="0" strike="noStrike" kern="1200" cap="none" spc="0" normalizeH="0" baseline="0" noProof="0" dirty="0" err="1">
                <a:ln>
                  <a:noFill/>
                </a:ln>
                <a:solidFill>
                  <a:schemeClr val="accent2">
                    <a:lumMod val="25000"/>
                  </a:schemeClr>
                </a:solidFill>
                <a:effectLst/>
                <a:uLnTx/>
                <a:uFillTx/>
                <a:latin typeface="Arial" panose="020B0604020202020204" pitchFamily="34" charset="0"/>
                <a:ea typeface="+mn-ea"/>
                <a:cs typeface="Arial" panose="020B0604020202020204" pitchFamily="34" charset="0"/>
              </a:rPr>
              <a:t>niepriorytetowe</a:t>
            </a:r>
            <a:r>
              <a:rPr kumimoji="0" lang="pl-PL" sz="7200" b="0" i="0" strike="noStrike" kern="1200" cap="none" spc="0" normalizeH="0" baseline="0" noProof="0" dirty="0">
                <a:ln>
                  <a:noFill/>
                </a:ln>
                <a:solidFill>
                  <a:schemeClr val="accent2">
                    <a:lumMod val="25000"/>
                  </a:schemeClr>
                </a:solidFill>
                <a:effectLst/>
                <a:uLnTx/>
                <a:uFillTx/>
                <a:latin typeface="Arial" panose="020B0604020202020204" pitchFamily="34" charset="0"/>
                <a:ea typeface="+mn-ea"/>
                <a:cs typeface="Arial" panose="020B0604020202020204" pitchFamily="34" charset="0"/>
              </a:rPr>
              <a:t> albo Instytucja Zarządzająca określiła inne rodzaje zamówień, w odniesieniu do których możliwe jest stosowanie kryteriów odnoszących się do właściwości wykonawcy;</a:t>
            </a:r>
          </a:p>
          <a:p>
            <a:pPr marL="800100" marR="0" lvl="1" indent="-342900" algn="just" defTabSz="914400" rtl="0" eaLnBrk="1" fontAlgn="auto" latinLnBrk="0" hangingPunct="1">
              <a:lnSpc>
                <a:spcPct val="134000"/>
              </a:lnSpc>
              <a:spcBef>
                <a:spcPts val="0"/>
              </a:spcBef>
              <a:spcAft>
                <a:spcPts val="0"/>
              </a:spcAft>
              <a:buClrTx/>
              <a:buSzTx/>
              <a:buFont typeface="Courier New" panose="02070309020205020404" pitchFamily="49" charset="0"/>
              <a:buChar char="o"/>
              <a:tabLst/>
              <a:defRPr/>
            </a:pPr>
            <a:r>
              <a:rPr kumimoji="0" lang="pl-PL" sz="7200" b="0" i="0" u="none" strike="noStrike" kern="1200" cap="none" spc="0" normalizeH="0" baseline="0" noProof="0" dirty="0">
                <a:ln>
                  <a:noFill/>
                </a:ln>
                <a:solidFill>
                  <a:schemeClr val="accent2">
                    <a:lumMod val="25000"/>
                  </a:schemeClr>
                </a:solidFill>
                <a:effectLst/>
                <a:uLnTx/>
                <a:uFillTx/>
                <a:latin typeface="Arial" panose="020B0604020202020204" pitchFamily="34" charset="0"/>
                <a:ea typeface="+mn-ea"/>
                <a:cs typeface="Arial" panose="020B0604020202020204" pitchFamily="34" charset="0"/>
              </a:rPr>
              <a:t>cena może być jedynym kryterium oceny ofert;</a:t>
            </a:r>
          </a:p>
          <a:p>
            <a:pPr marL="800100" marR="0" lvl="1" indent="-342900" algn="just" defTabSz="914400" rtl="0" eaLnBrk="1" fontAlgn="auto" latinLnBrk="0" hangingPunct="1">
              <a:lnSpc>
                <a:spcPct val="134000"/>
              </a:lnSpc>
              <a:spcBef>
                <a:spcPts val="0"/>
              </a:spcBef>
              <a:spcAft>
                <a:spcPts val="0"/>
              </a:spcAft>
              <a:buClrTx/>
              <a:buSzTx/>
              <a:buFont typeface="Courier New" panose="02070309020205020404" pitchFamily="49" charset="0"/>
              <a:buChar char="o"/>
              <a:tabLst/>
              <a:defRPr/>
            </a:pPr>
            <a:r>
              <a:rPr kumimoji="0" lang="pl-PL" sz="7200" b="0" i="0" u="none" strike="noStrike" kern="1200" cap="none" spc="0" normalizeH="0" baseline="0" noProof="0" dirty="0">
                <a:ln>
                  <a:noFill/>
                </a:ln>
                <a:solidFill>
                  <a:schemeClr val="accent2">
                    <a:lumMod val="25000"/>
                  </a:schemeClr>
                </a:solidFill>
                <a:effectLst/>
                <a:uLnTx/>
                <a:uFillTx/>
                <a:latin typeface="Arial" panose="020B0604020202020204" pitchFamily="34" charset="0"/>
                <a:ea typeface="+mn-ea"/>
                <a:cs typeface="Arial" panose="020B0604020202020204" pitchFamily="34" charset="0"/>
              </a:rPr>
              <a:t>wskazane jest stosowanie jako kryterium oceny ofert innych wymagań odnoszących się do przedmiotu zamówienia, np. jakość (szczegółowo określić co rozumiane jest poprzez jakość), funkcjonalność, parametry techniczne, aspekty środowiskowe, społeczne, innowacyjne, termin wykonania zamówienia, serwis (nie należy określać odległości punktów serwisowych od siedziby Beneficjenta - jest to element faworyzujący lokalnych wykonawców).</a:t>
            </a:r>
          </a:p>
          <a:p>
            <a:endParaRPr lang="pl-PL" dirty="0"/>
          </a:p>
        </p:txBody>
      </p:sp>
      <p:sp>
        <p:nvSpPr>
          <p:cNvPr id="4" name="Symbol zastępczy numeru slajdu 3">
            <a:extLst>
              <a:ext uri="{FF2B5EF4-FFF2-40B4-BE49-F238E27FC236}">
                <a16:creationId xmlns:a16="http://schemas.microsoft.com/office/drawing/2014/main" id="{FBA1BA58-5251-2B17-09B1-CD410EB1861F}"/>
              </a:ext>
            </a:extLst>
          </p:cNvPr>
          <p:cNvSpPr>
            <a:spLocks noGrp="1"/>
          </p:cNvSpPr>
          <p:nvPr>
            <p:ph type="sldNum" sz="quarter" idx="10"/>
          </p:nvPr>
        </p:nvSpPr>
        <p:spPr/>
        <p:txBody>
          <a:bodyPr/>
          <a:lstStyle/>
          <a:p>
            <a:fld id="{EB4015AA-59F6-416B-87A6-8E3D940284E2}" type="slidenum">
              <a:rPr lang="pl-PL" smtClean="0"/>
              <a:pPr/>
              <a:t>34</a:t>
            </a:fld>
            <a:endParaRPr lang="pl-PL" dirty="0"/>
          </a:p>
        </p:txBody>
      </p:sp>
      <p:pic>
        <p:nvPicPr>
          <p:cNvPr id="5" name="Obraz 4">
            <a:extLst>
              <a:ext uri="{FF2B5EF4-FFF2-40B4-BE49-F238E27FC236}">
                <a16:creationId xmlns:a16="http://schemas.microsoft.com/office/drawing/2014/main" id="{EEBD2B78-804A-5870-6FB0-863496102FC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899942" y="7242656"/>
            <a:ext cx="4791871" cy="317019"/>
          </a:xfrm>
          <a:prstGeom prst="rect">
            <a:avLst/>
          </a:prstGeom>
        </p:spPr>
      </p:pic>
    </p:spTree>
    <p:extLst>
      <p:ext uri="{BB962C8B-B14F-4D97-AF65-F5344CB8AC3E}">
        <p14:creationId xmlns:p14="http://schemas.microsoft.com/office/powerpoint/2010/main" val="36552360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7610F84-9FB3-8B59-2946-EC21632F13E3}"/>
              </a:ext>
            </a:extLst>
          </p:cNvPr>
          <p:cNvSpPr>
            <a:spLocks noGrp="1"/>
          </p:cNvSpPr>
          <p:nvPr>
            <p:ph type="title"/>
          </p:nvPr>
        </p:nvSpPr>
        <p:spPr/>
        <p:txBody>
          <a:bodyPr/>
          <a:lstStyle/>
          <a:p>
            <a:r>
              <a:rPr lang="pl-PL" sz="2400" dirty="0">
                <a:latin typeface="Arial" panose="020B0604020202020204" pitchFamily="34" charset="0"/>
                <a:cs typeface="Arial" panose="020B0604020202020204" pitchFamily="34" charset="0"/>
              </a:rPr>
              <a:t>Zapytanie ofertowe zawiera co najmniej (5):</a:t>
            </a:r>
            <a:br>
              <a:rPr lang="pl-PL" dirty="0"/>
            </a:br>
            <a:endParaRPr lang="pl-PL" dirty="0"/>
          </a:p>
        </p:txBody>
      </p:sp>
      <p:sp>
        <p:nvSpPr>
          <p:cNvPr id="3" name="Symbol zastępczy zawartości 2">
            <a:extLst>
              <a:ext uri="{FF2B5EF4-FFF2-40B4-BE49-F238E27FC236}">
                <a16:creationId xmlns:a16="http://schemas.microsoft.com/office/drawing/2014/main" id="{09CE86A8-E669-F4D3-E145-AF7F67EEE33F}"/>
              </a:ext>
            </a:extLst>
          </p:cNvPr>
          <p:cNvSpPr>
            <a:spLocks noGrp="1"/>
          </p:cNvSpPr>
          <p:nvPr>
            <p:ph idx="1"/>
          </p:nvPr>
        </p:nvSpPr>
        <p:spPr/>
        <p:txBody>
          <a:bodyPr/>
          <a:lstStyle/>
          <a:p>
            <a:pPr marL="742950" marR="0" lvl="1" indent="-285750" algn="just" defTabSz="914400" rtl="0" eaLnBrk="1" fontAlgn="auto" latinLnBrk="0" hangingPunct="1">
              <a:lnSpc>
                <a:spcPct val="114000"/>
              </a:lnSpc>
              <a:spcBef>
                <a:spcPts val="0"/>
              </a:spcBef>
              <a:spcAft>
                <a:spcPts val="0"/>
              </a:spcAft>
              <a:buClrTx/>
              <a:buSzTx/>
              <a:buFont typeface="Wingdings" panose="05000000000000000000" pitchFamily="2" charset="2"/>
              <a:buChar char="Ø"/>
              <a:tabLst/>
              <a:defRPr/>
            </a:pPr>
            <a:r>
              <a:rPr kumimoji="0" lang="x-none" sz="1800" i="0" u="none" strike="noStrike" kern="1200" cap="none" spc="0" normalizeH="0" baseline="0" noProof="0" dirty="0">
                <a:ln>
                  <a:noFill/>
                </a:ln>
                <a:solidFill>
                  <a:schemeClr val="accent2">
                    <a:lumMod val="25000"/>
                  </a:schemeClr>
                </a:solidFill>
                <a:effectLst/>
                <a:uLnTx/>
                <a:uFillTx/>
                <a:latin typeface="Arial" panose="020B0604020202020204" pitchFamily="34" charset="0"/>
                <a:ea typeface="+mn-ea"/>
                <a:cs typeface="Arial" panose="020B0604020202020204" pitchFamily="34" charset="0"/>
              </a:rPr>
              <a:t>inform</a:t>
            </a:r>
            <a:r>
              <a:rPr kumimoji="0" lang="pl-PL" sz="1800" i="0" u="none" strike="noStrike" kern="1200" cap="none" spc="0" normalizeH="0" baseline="0" noProof="0" dirty="0" err="1">
                <a:ln>
                  <a:noFill/>
                </a:ln>
                <a:solidFill>
                  <a:schemeClr val="accent2">
                    <a:lumMod val="25000"/>
                  </a:schemeClr>
                </a:solidFill>
                <a:effectLst/>
                <a:uLnTx/>
                <a:uFillTx/>
                <a:latin typeface="Arial" panose="020B0604020202020204" pitchFamily="34" charset="0"/>
                <a:ea typeface="+mn-ea"/>
                <a:cs typeface="Arial" panose="020B0604020202020204" pitchFamily="34" charset="0"/>
              </a:rPr>
              <a:t>acje</a:t>
            </a:r>
            <a:r>
              <a:rPr kumimoji="0" lang="x-none" sz="1800" i="0" u="none" strike="noStrike" kern="1200" cap="none" spc="0" normalizeH="0" baseline="0" noProof="0" dirty="0">
                <a:ln>
                  <a:noFill/>
                </a:ln>
                <a:solidFill>
                  <a:schemeClr val="accent2">
                    <a:lumMod val="25000"/>
                  </a:schemeClr>
                </a:solidFill>
                <a:effectLst/>
                <a:uLnTx/>
                <a:uFillTx/>
                <a:latin typeface="Arial" panose="020B0604020202020204" pitchFamily="34" charset="0"/>
                <a:ea typeface="+mn-ea"/>
                <a:cs typeface="Arial" panose="020B0604020202020204" pitchFamily="34" charset="0"/>
              </a:rPr>
              <a:t> o wagach punktowych lub procentowych</a:t>
            </a:r>
            <a:r>
              <a:rPr kumimoji="0" lang="pl-PL" sz="1800" i="0" u="none" strike="noStrike" kern="1200" cap="none" spc="0" normalizeH="0" baseline="0" noProof="0" dirty="0">
                <a:ln>
                  <a:noFill/>
                </a:ln>
                <a:solidFill>
                  <a:schemeClr val="accent2">
                    <a:lumMod val="25000"/>
                  </a:schemeClr>
                </a:solidFill>
                <a:effectLst/>
                <a:uLnTx/>
                <a:uFillTx/>
                <a:latin typeface="Arial" panose="020B0604020202020204" pitchFamily="34" charset="0"/>
                <a:ea typeface="+mn-ea"/>
                <a:cs typeface="Arial" panose="020B0604020202020204" pitchFamily="34" charset="0"/>
              </a:rPr>
              <a:t> dla danego kryterium oceny;</a:t>
            </a:r>
          </a:p>
          <a:p>
            <a:pPr marL="742950" marR="0" lvl="1" indent="-285750" algn="just" defTabSz="914400" rtl="0" eaLnBrk="1" fontAlgn="auto" latinLnBrk="0" hangingPunct="1">
              <a:lnSpc>
                <a:spcPct val="114000"/>
              </a:lnSpc>
              <a:spcBef>
                <a:spcPts val="0"/>
              </a:spcBef>
              <a:spcAft>
                <a:spcPts val="0"/>
              </a:spcAft>
              <a:buClrTx/>
              <a:buSzTx/>
              <a:buFont typeface="Wingdings" panose="05000000000000000000" pitchFamily="2" charset="2"/>
              <a:buChar char="Ø"/>
              <a:tabLst/>
              <a:defRPr/>
            </a:pPr>
            <a:r>
              <a:rPr kumimoji="0" lang="pl-PL" sz="1800" i="0" u="none" strike="noStrike" kern="1200" cap="none" spc="0" normalizeH="0" baseline="0" noProof="0" dirty="0">
                <a:ln>
                  <a:noFill/>
                </a:ln>
                <a:solidFill>
                  <a:schemeClr val="accent2">
                    <a:lumMod val="25000"/>
                  </a:schemeClr>
                </a:solidFill>
                <a:effectLst/>
                <a:uLnTx/>
                <a:uFillTx/>
                <a:latin typeface="Arial" panose="020B0604020202020204" pitchFamily="34" charset="0"/>
                <a:ea typeface="+mn-ea"/>
                <a:cs typeface="Arial" panose="020B0604020202020204" pitchFamily="34" charset="0"/>
              </a:rPr>
              <a:t>opis sposobu przyznawania punktacji za spełnienie danego kryterium;</a:t>
            </a:r>
          </a:p>
          <a:p>
            <a:pPr marL="742950" marR="0" lvl="1" indent="-285750" algn="just" defTabSz="914400" rtl="0" eaLnBrk="1" fontAlgn="auto" latinLnBrk="0" hangingPunct="1">
              <a:lnSpc>
                <a:spcPct val="114000"/>
              </a:lnSpc>
              <a:spcBef>
                <a:spcPts val="0"/>
              </a:spcBef>
              <a:spcAft>
                <a:spcPts val="0"/>
              </a:spcAft>
              <a:buClrTx/>
              <a:buSzTx/>
              <a:buFont typeface="Wingdings" panose="05000000000000000000" pitchFamily="2" charset="2"/>
              <a:buChar char="Ø"/>
              <a:tabLst/>
              <a:defRPr/>
            </a:pPr>
            <a:r>
              <a:rPr kumimoji="0" lang="pl-PL" sz="1800" i="0" u="none" strike="noStrike" kern="1200" cap="none" spc="0" normalizeH="0" baseline="0" noProof="0" dirty="0">
                <a:ln>
                  <a:noFill/>
                </a:ln>
                <a:solidFill>
                  <a:schemeClr val="accent2">
                    <a:lumMod val="25000"/>
                  </a:schemeClr>
                </a:solidFill>
                <a:effectLst/>
                <a:uLnTx/>
                <a:uFillTx/>
                <a:latin typeface="Arial" panose="020B0604020202020204" pitchFamily="34" charset="0"/>
                <a:ea typeface="+mn-ea"/>
                <a:cs typeface="Arial" panose="020B0604020202020204" pitchFamily="34" charset="0"/>
              </a:rPr>
              <a:t>termin składania ofert;</a:t>
            </a:r>
          </a:p>
          <a:p>
            <a:pPr marL="742950" marR="0" lvl="1" indent="-285750" algn="just" defTabSz="914400" rtl="0" eaLnBrk="1" fontAlgn="auto" latinLnBrk="0" hangingPunct="1">
              <a:lnSpc>
                <a:spcPct val="114000"/>
              </a:lnSpc>
              <a:spcBef>
                <a:spcPts val="0"/>
              </a:spcBef>
              <a:spcAft>
                <a:spcPts val="0"/>
              </a:spcAft>
              <a:buClrTx/>
              <a:buSzTx/>
              <a:buFont typeface="Wingdings" panose="05000000000000000000" pitchFamily="2" charset="2"/>
              <a:buChar char="Ø"/>
              <a:tabLst/>
              <a:defRPr/>
            </a:pPr>
            <a:r>
              <a:rPr kumimoji="0" lang="x-none" sz="1800" i="0" u="none" strike="noStrike" kern="1200" cap="none" spc="0" normalizeH="0" baseline="0" noProof="0" dirty="0">
                <a:ln>
                  <a:noFill/>
                </a:ln>
                <a:solidFill>
                  <a:schemeClr val="accent2">
                    <a:lumMod val="25000"/>
                  </a:schemeClr>
                </a:solidFill>
                <a:effectLst/>
                <a:uLnTx/>
                <a:uFillTx/>
                <a:latin typeface="Arial" panose="020B0604020202020204" pitchFamily="34" charset="0"/>
                <a:ea typeface="+mn-ea"/>
                <a:cs typeface="Arial" panose="020B0604020202020204" pitchFamily="34" charset="0"/>
              </a:rPr>
              <a:t>termin realizacji umowy</a:t>
            </a:r>
            <a:r>
              <a:rPr kumimoji="0" lang="pl-PL" sz="1800" i="0" u="none" strike="noStrike" kern="1200" cap="none" spc="0" normalizeH="0" baseline="0" noProof="0" dirty="0">
                <a:ln>
                  <a:noFill/>
                </a:ln>
                <a:solidFill>
                  <a:schemeClr val="accent2">
                    <a:lumMod val="25000"/>
                  </a:schemeClr>
                </a:solidFill>
                <a:effectLst/>
                <a:uLnTx/>
                <a:uFillTx/>
                <a:latin typeface="Arial" panose="020B0604020202020204" pitchFamily="34" charset="0"/>
                <a:ea typeface="+mn-ea"/>
                <a:cs typeface="Arial" panose="020B0604020202020204" pitchFamily="34" charset="0"/>
              </a:rPr>
              <a:t>;</a:t>
            </a:r>
          </a:p>
          <a:p>
            <a:pPr marL="742950" marR="0" lvl="1" indent="-285750" algn="just" defTabSz="914400" rtl="0" eaLnBrk="1" fontAlgn="auto" latinLnBrk="0" hangingPunct="1">
              <a:lnSpc>
                <a:spcPct val="114000"/>
              </a:lnSpc>
              <a:spcBef>
                <a:spcPts val="0"/>
              </a:spcBef>
              <a:spcAft>
                <a:spcPts val="0"/>
              </a:spcAft>
              <a:buClrTx/>
              <a:buSzTx/>
              <a:buFont typeface="Wingdings" panose="05000000000000000000" pitchFamily="2" charset="2"/>
              <a:buChar char="Ø"/>
              <a:tabLst/>
              <a:defRPr/>
            </a:pPr>
            <a:r>
              <a:rPr kumimoji="0" lang="pl-PL" sz="1800" i="0" u="none" strike="noStrike" kern="1200" cap="none" spc="0" normalizeH="0" baseline="0" noProof="0" dirty="0">
                <a:ln>
                  <a:noFill/>
                </a:ln>
                <a:solidFill>
                  <a:schemeClr val="accent2">
                    <a:lumMod val="25000"/>
                  </a:schemeClr>
                </a:solidFill>
                <a:effectLst/>
                <a:uLnTx/>
                <a:uFillTx/>
                <a:latin typeface="Arial" panose="020B0604020202020204" pitchFamily="34" charset="0"/>
                <a:ea typeface="+mn-ea"/>
                <a:cs typeface="Arial" panose="020B0604020202020204" pitchFamily="34" charset="0"/>
              </a:rPr>
              <a:t>informację na temat </a:t>
            </a:r>
            <a:r>
              <a:rPr kumimoji="0" lang="pl-PL" sz="1800" i="0" u="sng" strike="noStrike" kern="1200" cap="none" spc="0" normalizeH="0" baseline="0" noProof="0" dirty="0">
                <a:ln>
                  <a:noFill/>
                </a:ln>
                <a:solidFill>
                  <a:schemeClr val="accent2">
                    <a:lumMod val="25000"/>
                  </a:schemeClr>
                </a:solidFill>
                <a:effectLst/>
                <a:uLnTx/>
                <a:uFillTx/>
                <a:latin typeface="Arial" panose="020B0604020202020204" pitchFamily="34" charset="0"/>
                <a:ea typeface="+mn-ea"/>
                <a:cs typeface="Arial" panose="020B0604020202020204" pitchFamily="34" charset="0"/>
              </a:rPr>
              <a:t>zakazu</a:t>
            </a:r>
            <a:r>
              <a:rPr kumimoji="0" lang="pl-PL" sz="1800" i="0" u="none" strike="noStrike" kern="1200" cap="none" spc="0" normalizeH="0" baseline="0" noProof="0" dirty="0">
                <a:ln>
                  <a:noFill/>
                </a:ln>
                <a:solidFill>
                  <a:schemeClr val="accent2">
                    <a:lumMod val="25000"/>
                  </a:schemeClr>
                </a:solidFill>
                <a:effectLst/>
                <a:uLnTx/>
                <a:uFillTx/>
                <a:latin typeface="Arial" panose="020B0604020202020204" pitchFamily="34" charset="0"/>
                <a:ea typeface="+mn-ea"/>
                <a:cs typeface="Arial" panose="020B0604020202020204" pitchFamily="34" charset="0"/>
              </a:rPr>
              <a:t> konfliktu interesów;</a:t>
            </a:r>
          </a:p>
          <a:p>
            <a:pPr marL="742950" marR="0" lvl="1" indent="-285750" algn="just" defTabSz="914400" rtl="0" eaLnBrk="1" fontAlgn="auto" latinLnBrk="0" hangingPunct="1">
              <a:lnSpc>
                <a:spcPct val="114000"/>
              </a:lnSpc>
              <a:spcBef>
                <a:spcPts val="0"/>
              </a:spcBef>
              <a:spcAft>
                <a:spcPts val="0"/>
              </a:spcAft>
              <a:buClrTx/>
              <a:buSzTx/>
              <a:buFont typeface="Wingdings" panose="05000000000000000000" pitchFamily="2" charset="2"/>
              <a:buChar char="Ø"/>
              <a:tabLst/>
              <a:defRPr/>
            </a:pPr>
            <a:r>
              <a:rPr kumimoji="0" lang="pl-PL" sz="1800" i="0" u="none" strike="noStrike" kern="1200" cap="none" spc="0" normalizeH="0" baseline="0" noProof="0" dirty="0">
                <a:ln>
                  <a:noFill/>
                </a:ln>
                <a:solidFill>
                  <a:schemeClr val="accent2">
                    <a:lumMod val="25000"/>
                  </a:schemeClr>
                </a:solidFill>
                <a:effectLst/>
                <a:uLnTx/>
                <a:uFillTx/>
                <a:latin typeface="Arial" panose="020B0604020202020204" pitchFamily="34" charset="0"/>
                <a:ea typeface="+mn-ea"/>
                <a:cs typeface="Arial" panose="020B0604020202020204" pitchFamily="34" charset="0"/>
              </a:rPr>
              <a:t>określenie warunków istotnych zmian umowy, o ile przewiduje się możliwość jej zmiany;</a:t>
            </a:r>
          </a:p>
          <a:p>
            <a:pPr marL="742950" marR="0" lvl="1" indent="-285750" algn="just" defTabSz="914400" rtl="0" eaLnBrk="1" fontAlgn="auto" latinLnBrk="0" hangingPunct="1">
              <a:lnSpc>
                <a:spcPct val="114000"/>
              </a:lnSpc>
              <a:spcBef>
                <a:spcPts val="0"/>
              </a:spcBef>
              <a:spcAft>
                <a:spcPts val="0"/>
              </a:spcAft>
              <a:buClrTx/>
              <a:buSzTx/>
              <a:buFont typeface="Wingdings" panose="05000000000000000000" pitchFamily="2" charset="2"/>
              <a:buChar char="Ø"/>
              <a:tabLst/>
              <a:defRPr/>
            </a:pPr>
            <a:r>
              <a:rPr kumimoji="0" lang="pl-PL" sz="1800" i="0" u="none" strike="noStrike" kern="1200" cap="none" spc="0" normalizeH="0" baseline="0" noProof="0" dirty="0">
                <a:ln>
                  <a:noFill/>
                </a:ln>
                <a:solidFill>
                  <a:schemeClr val="accent2">
                    <a:lumMod val="25000"/>
                  </a:schemeClr>
                </a:solidFill>
                <a:effectLst/>
                <a:uLnTx/>
                <a:uFillTx/>
                <a:latin typeface="Arial" panose="020B0604020202020204" pitchFamily="34" charset="0"/>
                <a:ea typeface="+mn-ea"/>
                <a:cs typeface="Arial" panose="020B0604020202020204" pitchFamily="34" charset="0"/>
              </a:rPr>
              <a:t>informację o możliwości składania ofert częściowych, o ile przewiduje się taką możliwość;</a:t>
            </a:r>
          </a:p>
          <a:p>
            <a:pPr marL="742950" marR="0" lvl="1" indent="-285750" algn="just" defTabSz="914400" rtl="0" eaLnBrk="1" fontAlgn="auto" latinLnBrk="0" hangingPunct="1">
              <a:lnSpc>
                <a:spcPct val="114000"/>
              </a:lnSpc>
              <a:spcBef>
                <a:spcPts val="0"/>
              </a:spcBef>
              <a:spcAft>
                <a:spcPts val="0"/>
              </a:spcAft>
              <a:buClrTx/>
              <a:buSzTx/>
              <a:buFont typeface="Wingdings" panose="05000000000000000000" pitchFamily="2" charset="2"/>
              <a:buChar char="Ø"/>
              <a:tabLst/>
              <a:defRPr/>
            </a:pPr>
            <a:r>
              <a:rPr kumimoji="0" lang="pl-PL" sz="1800" i="0" u="none" strike="noStrike" kern="1200" cap="none" spc="0" normalizeH="0" baseline="0" noProof="0" dirty="0">
                <a:ln>
                  <a:noFill/>
                </a:ln>
                <a:solidFill>
                  <a:schemeClr val="accent2">
                    <a:lumMod val="25000"/>
                  </a:schemeClr>
                </a:solidFill>
                <a:effectLst/>
                <a:uLnTx/>
                <a:uFillTx/>
                <a:latin typeface="Arial" panose="020B0604020202020204" pitchFamily="34" charset="0"/>
                <a:ea typeface="+mn-ea"/>
                <a:cs typeface="Arial" panose="020B0604020202020204" pitchFamily="34" charset="0"/>
              </a:rPr>
              <a:t>opis sposobu przedstawiania ofert wariantowych oraz minimalne warunki, jakim muszą odpowiadać oferty wariantowe wraz z wybranymi kryteriami oceny, jeżeli zamawiający wymaga lub dopuszcza ich składanie;</a:t>
            </a:r>
          </a:p>
          <a:p>
            <a:endParaRPr lang="pl-PL" dirty="0"/>
          </a:p>
        </p:txBody>
      </p:sp>
      <p:sp>
        <p:nvSpPr>
          <p:cNvPr id="4" name="Symbol zastępczy numeru slajdu 3">
            <a:extLst>
              <a:ext uri="{FF2B5EF4-FFF2-40B4-BE49-F238E27FC236}">
                <a16:creationId xmlns:a16="http://schemas.microsoft.com/office/drawing/2014/main" id="{89CC2A68-2900-3838-2DF6-21D738833AB4}"/>
              </a:ext>
            </a:extLst>
          </p:cNvPr>
          <p:cNvSpPr>
            <a:spLocks noGrp="1"/>
          </p:cNvSpPr>
          <p:nvPr>
            <p:ph type="sldNum" sz="quarter" idx="10"/>
          </p:nvPr>
        </p:nvSpPr>
        <p:spPr/>
        <p:txBody>
          <a:bodyPr/>
          <a:lstStyle/>
          <a:p>
            <a:fld id="{EB4015AA-59F6-416B-87A6-8E3D940284E2}" type="slidenum">
              <a:rPr lang="pl-PL" smtClean="0"/>
              <a:pPr/>
              <a:t>35</a:t>
            </a:fld>
            <a:endParaRPr lang="pl-PL" dirty="0"/>
          </a:p>
        </p:txBody>
      </p:sp>
      <p:pic>
        <p:nvPicPr>
          <p:cNvPr id="5" name="Obraz 4">
            <a:extLst>
              <a:ext uri="{FF2B5EF4-FFF2-40B4-BE49-F238E27FC236}">
                <a16:creationId xmlns:a16="http://schemas.microsoft.com/office/drawing/2014/main" id="{91C552FB-0D3A-DD57-269C-98E3E905D6C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899942" y="7109838"/>
            <a:ext cx="4791871" cy="317019"/>
          </a:xfrm>
          <a:prstGeom prst="rect">
            <a:avLst/>
          </a:prstGeom>
        </p:spPr>
      </p:pic>
    </p:spTree>
    <p:extLst>
      <p:ext uri="{BB962C8B-B14F-4D97-AF65-F5344CB8AC3E}">
        <p14:creationId xmlns:p14="http://schemas.microsoft.com/office/powerpoint/2010/main" val="39295526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E827326-B902-F7BD-D4A5-B3BD757BDAA7}"/>
              </a:ext>
            </a:extLst>
          </p:cNvPr>
          <p:cNvSpPr>
            <a:spLocks noGrp="1"/>
          </p:cNvSpPr>
          <p:nvPr>
            <p:ph type="title"/>
          </p:nvPr>
        </p:nvSpPr>
        <p:spPr/>
        <p:txBody>
          <a:bodyPr/>
          <a:lstStyle/>
          <a:p>
            <a:r>
              <a:rPr lang="pl-PL" sz="2400" dirty="0">
                <a:latin typeface="Arial" panose="020B0604020202020204" pitchFamily="34" charset="0"/>
                <a:cs typeface="Arial" panose="020B0604020202020204" pitchFamily="34" charset="0"/>
              </a:rPr>
              <a:t>Konflikt interesów</a:t>
            </a:r>
            <a:br>
              <a:rPr lang="pl-PL" dirty="0"/>
            </a:br>
            <a:endParaRPr lang="pl-PL" dirty="0"/>
          </a:p>
        </p:txBody>
      </p:sp>
      <p:sp>
        <p:nvSpPr>
          <p:cNvPr id="3" name="Symbol zastępczy zawartości 2">
            <a:extLst>
              <a:ext uri="{FF2B5EF4-FFF2-40B4-BE49-F238E27FC236}">
                <a16:creationId xmlns:a16="http://schemas.microsoft.com/office/drawing/2014/main" id="{6AE27486-ADAF-3BE9-37CA-F56EDE56AAF7}"/>
              </a:ext>
            </a:extLst>
          </p:cNvPr>
          <p:cNvSpPr>
            <a:spLocks noGrp="1"/>
          </p:cNvSpPr>
          <p:nvPr>
            <p:ph idx="1"/>
          </p:nvPr>
        </p:nvSpPr>
        <p:spPr/>
        <p:txBody>
          <a:bodyPr/>
          <a:lstStyle/>
          <a:p>
            <a:pPr>
              <a:buFont typeface="Courier New" panose="02070309020205020404" pitchFamily="49" charset="0"/>
              <a:buChar char="o"/>
            </a:pPr>
            <a:endParaRPr lang="pl-PL" sz="1800" dirty="0">
              <a:solidFill>
                <a:schemeClr val="accent2">
                  <a:lumMod val="25000"/>
                </a:schemeClr>
              </a:solidFill>
              <a:latin typeface="Arial" panose="020B0604020202020204" pitchFamily="34" charset="0"/>
              <a:cs typeface="Arial" panose="020B0604020202020204" pitchFamily="34" charset="0"/>
            </a:endParaRPr>
          </a:p>
          <a:p>
            <a:pPr>
              <a:lnSpc>
                <a:spcPct val="114000"/>
              </a:lnSpc>
              <a:buFont typeface="Courier New" panose="02070309020205020404" pitchFamily="49" charset="0"/>
              <a:buChar char="o"/>
            </a:pPr>
            <a:r>
              <a:rPr lang="pl-PL" sz="1800" dirty="0">
                <a:solidFill>
                  <a:schemeClr val="accent2">
                    <a:lumMod val="25000"/>
                  </a:schemeClr>
                </a:solidFill>
                <a:latin typeface="Arial" panose="020B0604020202020204" pitchFamily="34" charset="0"/>
                <a:cs typeface="Arial" panose="020B0604020202020204" pitchFamily="34" charset="0"/>
              </a:rPr>
              <a:t>zamówienia nie mogą być udzielane podmiotom powiązanym z Beneficjentem osobowo lub kapitałowo;</a:t>
            </a:r>
          </a:p>
          <a:p>
            <a:pPr marL="0" indent="0">
              <a:lnSpc>
                <a:spcPct val="114000"/>
              </a:lnSpc>
              <a:buNone/>
            </a:pPr>
            <a:endParaRPr lang="pl-PL" sz="1800" dirty="0">
              <a:solidFill>
                <a:schemeClr val="accent2">
                  <a:lumMod val="25000"/>
                </a:schemeClr>
              </a:solidFill>
              <a:latin typeface="Arial" panose="020B0604020202020204" pitchFamily="34" charset="0"/>
              <a:cs typeface="Arial" panose="020B0604020202020204" pitchFamily="34" charset="0"/>
            </a:endParaRPr>
          </a:p>
          <a:p>
            <a:pPr>
              <a:lnSpc>
                <a:spcPct val="114000"/>
              </a:lnSpc>
              <a:buFont typeface="Courier New" panose="02070309020205020404" pitchFamily="49" charset="0"/>
              <a:buChar char="o"/>
            </a:pPr>
            <a:r>
              <a:rPr lang="pl-PL" sz="1800" dirty="0">
                <a:solidFill>
                  <a:schemeClr val="accent2">
                    <a:lumMod val="25000"/>
                  </a:schemeClr>
                </a:solidFill>
                <a:latin typeface="Arial" panose="020B0604020202020204" pitchFamily="34" charset="0"/>
                <a:cs typeface="Arial" panose="020B0604020202020204" pitchFamily="34" charset="0"/>
              </a:rPr>
              <a:t>osoby wykonujące w imieniu zamawiającego czynności związane z procedurą wyboru wykonawcy, w tym biorące udział w procesie oceny ofert, nie mogą być powiązane osobowo lub kapitałowo z wykonawcami, którzy złożyli oferty. Powinny być to osoby bezstronne i obiektywne;</a:t>
            </a:r>
          </a:p>
          <a:p>
            <a:pPr marL="0" indent="0">
              <a:lnSpc>
                <a:spcPct val="114000"/>
              </a:lnSpc>
              <a:buNone/>
            </a:pPr>
            <a:endParaRPr lang="pl-PL" sz="1800" dirty="0">
              <a:solidFill>
                <a:schemeClr val="accent2">
                  <a:lumMod val="25000"/>
                </a:schemeClr>
              </a:solidFill>
              <a:latin typeface="Arial" panose="020B0604020202020204" pitchFamily="34" charset="0"/>
              <a:cs typeface="Arial" panose="020B0604020202020204" pitchFamily="34" charset="0"/>
            </a:endParaRPr>
          </a:p>
          <a:p>
            <a:pPr>
              <a:lnSpc>
                <a:spcPct val="114000"/>
              </a:lnSpc>
              <a:buFont typeface="Courier New" panose="02070309020205020404" pitchFamily="49" charset="0"/>
              <a:buChar char="o"/>
            </a:pPr>
            <a:r>
              <a:rPr lang="pl-PL" sz="1800" dirty="0">
                <a:solidFill>
                  <a:schemeClr val="accent2">
                    <a:lumMod val="25000"/>
                  </a:schemeClr>
                </a:solidFill>
                <a:latin typeface="Arial" panose="020B0604020202020204" pitchFamily="34" charset="0"/>
                <a:cs typeface="Arial" panose="020B0604020202020204" pitchFamily="34" charset="0"/>
              </a:rPr>
              <a:t>Zagadnienie opisane zostało w rozdziale 3.2.2 pkt 6 Wytycznych dotyczących kwalifikowalności… </a:t>
            </a:r>
          </a:p>
          <a:p>
            <a:pPr marL="0" indent="0">
              <a:buNone/>
            </a:pPr>
            <a:endParaRPr lang="pl-PL" dirty="0"/>
          </a:p>
        </p:txBody>
      </p:sp>
      <p:sp>
        <p:nvSpPr>
          <p:cNvPr id="4" name="Symbol zastępczy numeru slajdu 3">
            <a:extLst>
              <a:ext uri="{FF2B5EF4-FFF2-40B4-BE49-F238E27FC236}">
                <a16:creationId xmlns:a16="http://schemas.microsoft.com/office/drawing/2014/main" id="{1124B328-72EF-F019-69E1-5B80022E0F93}"/>
              </a:ext>
            </a:extLst>
          </p:cNvPr>
          <p:cNvSpPr>
            <a:spLocks noGrp="1"/>
          </p:cNvSpPr>
          <p:nvPr>
            <p:ph type="sldNum" sz="quarter" idx="10"/>
          </p:nvPr>
        </p:nvSpPr>
        <p:spPr/>
        <p:txBody>
          <a:bodyPr/>
          <a:lstStyle/>
          <a:p>
            <a:fld id="{EB4015AA-59F6-416B-87A6-8E3D940284E2}" type="slidenum">
              <a:rPr lang="pl-PL" smtClean="0"/>
              <a:pPr/>
              <a:t>36</a:t>
            </a:fld>
            <a:endParaRPr lang="pl-PL" dirty="0"/>
          </a:p>
        </p:txBody>
      </p:sp>
      <p:pic>
        <p:nvPicPr>
          <p:cNvPr id="5" name="Obraz 4">
            <a:extLst>
              <a:ext uri="{FF2B5EF4-FFF2-40B4-BE49-F238E27FC236}">
                <a16:creationId xmlns:a16="http://schemas.microsoft.com/office/drawing/2014/main" id="{09130E81-9139-BEE8-990E-D90AD54A28C5}"/>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29335" y="7041328"/>
            <a:ext cx="4791871" cy="317019"/>
          </a:xfrm>
          <a:prstGeom prst="rect">
            <a:avLst/>
          </a:prstGeom>
        </p:spPr>
      </p:pic>
    </p:spTree>
    <p:extLst>
      <p:ext uri="{BB962C8B-B14F-4D97-AF65-F5344CB8AC3E}">
        <p14:creationId xmlns:p14="http://schemas.microsoft.com/office/powerpoint/2010/main" val="42245693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E9B52CD-EF1D-116C-FCB9-BABF0E708FE0}"/>
              </a:ext>
            </a:extLst>
          </p:cNvPr>
          <p:cNvSpPr>
            <a:spLocks noGrp="1"/>
          </p:cNvSpPr>
          <p:nvPr>
            <p:ph type="title"/>
          </p:nvPr>
        </p:nvSpPr>
        <p:spPr/>
        <p:txBody>
          <a:bodyPr/>
          <a:lstStyle/>
          <a:p>
            <a:r>
              <a:rPr lang="pl-PL" sz="2400" dirty="0">
                <a:latin typeface="Arial" panose="020B0604020202020204" pitchFamily="34" charset="0"/>
                <a:cs typeface="Arial" panose="020B0604020202020204" pitchFamily="34" charset="0"/>
              </a:rPr>
              <a:t>Zasada konkurencyjności</a:t>
            </a:r>
            <a:br>
              <a:rPr lang="pl-PL" dirty="0"/>
            </a:br>
            <a:endParaRPr lang="pl-PL" dirty="0"/>
          </a:p>
        </p:txBody>
      </p:sp>
      <p:sp>
        <p:nvSpPr>
          <p:cNvPr id="3" name="Symbol zastępczy zawartości 2">
            <a:extLst>
              <a:ext uri="{FF2B5EF4-FFF2-40B4-BE49-F238E27FC236}">
                <a16:creationId xmlns:a16="http://schemas.microsoft.com/office/drawing/2014/main" id="{B1B9D696-CCE5-70EC-289E-17197D0E27A8}"/>
              </a:ext>
            </a:extLst>
          </p:cNvPr>
          <p:cNvSpPr>
            <a:spLocks noGrp="1"/>
          </p:cNvSpPr>
          <p:nvPr>
            <p:ph idx="1"/>
          </p:nvPr>
        </p:nvSpPr>
        <p:spPr>
          <a:xfrm>
            <a:off x="1024818" y="1619597"/>
            <a:ext cx="8640382" cy="4680002"/>
          </a:xfrm>
        </p:spPr>
        <p:txBody>
          <a:bodyPr>
            <a:normAutofit fontScale="92500"/>
          </a:bodyPr>
          <a:lstStyle/>
          <a:p>
            <a:pPr>
              <a:lnSpc>
                <a:spcPct val="114000"/>
              </a:lnSpc>
              <a:buFont typeface="Wingdings" panose="05000000000000000000" pitchFamily="2" charset="2"/>
              <a:buChar char="Ø"/>
            </a:pPr>
            <a:r>
              <a:rPr lang="pl-PL" sz="1800" dirty="0">
                <a:solidFill>
                  <a:schemeClr val="accent2">
                    <a:lumMod val="25000"/>
                  </a:schemeClr>
                </a:solidFill>
                <a:latin typeface="Arial" panose="020B0604020202020204" pitchFamily="34" charset="0"/>
                <a:cs typeface="Arial" panose="020B0604020202020204" pitchFamily="34" charset="0"/>
              </a:rPr>
              <a:t>zapytanie ofertowe może zostać zmienione przed upływem terminu składania ofert przewidzianym w zapytaniu ofertowym. W takim przypadku należy w opublikowanym zapytaniu ofertowym uwzględnić informację o zmianie. Zamawiający przedłuża termin składania ofert o czas niezbędny do wprowadzenia zmian w ofertach, jeżeli jest to konieczne z uwagi na zakres wprowadzonych zmian;</a:t>
            </a:r>
          </a:p>
          <a:p>
            <a:pPr>
              <a:lnSpc>
                <a:spcPct val="114000"/>
              </a:lnSpc>
              <a:buFont typeface="Wingdings" panose="05000000000000000000" pitchFamily="2" charset="2"/>
              <a:buChar char="Ø"/>
            </a:pPr>
            <a:endParaRPr lang="pl-PL" sz="1800" dirty="0">
              <a:solidFill>
                <a:schemeClr val="accent2">
                  <a:lumMod val="25000"/>
                </a:schemeClr>
              </a:solidFill>
              <a:latin typeface="Arial" panose="020B0604020202020204" pitchFamily="34" charset="0"/>
              <a:cs typeface="Arial" panose="020B0604020202020204" pitchFamily="34" charset="0"/>
            </a:endParaRPr>
          </a:p>
          <a:p>
            <a:pPr>
              <a:lnSpc>
                <a:spcPct val="114000"/>
              </a:lnSpc>
              <a:buFont typeface="Wingdings" panose="05000000000000000000" pitchFamily="2" charset="2"/>
              <a:buChar char="Ø"/>
            </a:pPr>
            <a:r>
              <a:rPr lang="pl-PL" sz="1800" dirty="0">
                <a:solidFill>
                  <a:schemeClr val="accent2">
                    <a:lumMod val="25000"/>
                  </a:schemeClr>
                </a:solidFill>
                <a:latin typeface="Arial" panose="020B0604020202020204" pitchFamily="34" charset="0"/>
                <a:cs typeface="Arial" panose="020B0604020202020204" pitchFamily="34" charset="0"/>
              </a:rPr>
              <a:t>nie jest możliwe dokonywanie istotnych zmian postanowień zawartej umowy w  stosunku do treści oferty, na podstawie której dokonano wyboru wykonawcy, jeżeli nie przewidziano możliwości jej zmiany w zapytaniu ofertowym - zmiana treści umowy może skutkować korektą finansową; </a:t>
            </a:r>
          </a:p>
          <a:p>
            <a:pPr>
              <a:lnSpc>
                <a:spcPct val="114000"/>
              </a:lnSpc>
              <a:buFont typeface="Wingdings" panose="05000000000000000000" pitchFamily="2" charset="2"/>
              <a:buChar char="Ø"/>
            </a:pPr>
            <a:endParaRPr lang="pl-PL" sz="1800" dirty="0">
              <a:solidFill>
                <a:schemeClr val="accent2">
                  <a:lumMod val="25000"/>
                </a:schemeClr>
              </a:solidFill>
              <a:latin typeface="Arial" panose="020B0604020202020204" pitchFamily="34" charset="0"/>
              <a:cs typeface="Arial" panose="020B0604020202020204" pitchFamily="34" charset="0"/>
            </a:endParaRPr>
          </a:p>
          <a:p>
            <a:pPr>
              <a:lnSpc>
                <a:spcPct val="114000"/>
              </a:lnSpc>
              <a:buFont typeface="Wingdings" panose="05000000000000000000" pitchFamily="2" charset="2"/>
              <a:buChar char="Ø"/>
            </a:pPr>
            <a:r>
              <a:rPr lang="pl-PL" sz="1800" dirty="0">
                <a:solidFill>
                  <a:schemeClr val="accent2">
                    <a:lumMod val="25000"/>
                  </a:schemeClr>
                </a:solidFill>
                <a:latin typeface="Arial" panose="020B0604020202020204" pitchFamily="34" charset="0"/>
                <a:cs typeface="Arial" panose="020B0604020202020204" pitchFamily="34" charset="0"/>
              </a:rPr>
              <a:t>w przypadku, gdy pomimo właściwego upublicznienia zapytania ofertowego, wpłynie tylko jedna niepodlegająca odrzuceniu oferta – uznaje się Zasadę konkurencyjności za spełnioną.</a:t>
            </a:r>
          </a:p>
          <a:p>
            <a:pPr marL="0" indent="0">
              <a:buNone/>
            </a:pPr>
            <a:endParaRPr lang="pl-PL" dirty="0"/>
          </a:p>
        </p:txBody>
      </p:sp>
      <p:sp>
        <p:nvSpPr>
          <p:cNvPr id="4" name="Symbol zastępczy numeru slajdu 3">
            <a:extLst>
              <a:ext uri="{FF2B5EF4-FFF2-40B4-BE49-F238E27FC236}">
                <a16:creationId xmlns:a16="http://schemas.microsoft.com/office/drawing/2014/main" id="{1380C763-950D-646E-A4A4-006F67BBEA9C}"/>
              </a:ext>
            </a:extLst>
          </p:cNvPr>
          <p:cNvSpPr>
            <a:spLocks noGrp="1"/>
          </p:cNvSpPr>
          <p:nvPr>
            <p:ph type="sldNum" sz="quarter" idx="10"/>
          </p:nvPr>
        </p:nvSpPr>
        <p:spPr/>
        <p:txBody>
          <a:bodyPr/>
          <a:lstStyle/>
          <a:p>
            <a:fld id="{EB4015AA-59F6-416B-87A6-8E3D940284E2}" type="slidenum">
              <a:rPr lang="pl-PL" smtClean="0"/>
              <a:pPr/>
              <a:t>37</a:t>
            </a:fld>
            <a:endParaRPr lang="pl-PL" dirty="0"/>
          </a:p>
        </p:txBody>
      </p:sp>
      <p:pic>
        <p:nvPicPr>
          <p:cNvPr id="5" name="Obraz 4">
            <a:extLst>
              <a:ext uri="{FF2B5EF4-FFF2-40B4-BE49-F238E27FC236}">
                <a16:creationId xmlns:a16="http://schemas.microsoft.com/office/drawing/2014/main" id="{D323B7F2-2168-68C9-4AE2-ADFF60DE356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899942" y="7041328"/>
            <a:ext cx="4791871" cy="317019"/>
          </a:xfrm>
          <a:prstGeom prst="rect">
            <a:avLst/>
          </a:prstGeom>
        </p:spPr>
      </p:pic>
    </p:spTree>
    <p:extLst>
      <p:ext uri="{BB962C8B-B14F-4D97-AF65-F5344CB8AC3E}">
        <p14:creationId xmlns:p14="http://schemas.microsoft.com/office/powerpoint/2010/main" val="37007625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E627DCD-C531-F7C8-6F77-681515623816}"/>
              </a:ext>
            </a:extLst>
          </p:cNvPr>
          <p:cNvSpPr>
            <a:spLocks noGrp="1"/>
          </p:cNvSpPr>
          <p:nvPr>
            <p:ph type="title"/>
          </p:nvPr>
        </p:nvSpPr>
        <p:spPr/>
        <p:txBody>
          <a:bodyPr/>
          <a:lstStyle/>
          <a:p>
            <a:r>
              <a:rPr lang="pl-PL" sz="2400" dirty="0">
                <a:latin typeface="Arial" panose="020B0604020202020204" pitchFamily="34" charset="0"/>
                <a:cs typeface="Arial" panose="020B0604020202020204" pitchFamily="34" charset="0"/>
              </a:rPr>
              <a:t>Zasada konkurencyjności c.d.</a:t>
            </a:r>
            <a:br>
              <a:rPr lang="pl-PL" dirty="0"/>
            </a:br>
            <a:endParaRPr lang="pl-PL" dirty="0"/>
          </a:p>
        </p:txBody>
      </p:sp>
      <p:sp>
        <p:nvSpPr>
          <p:cNvPr id="3" name="Symbol zastępczy zawartości 2">
            <a:extLst>
              <a:ext uri="{FF2B5EF4-FFF2-40B4-BE49-F238E27FC236}">
                <a16:creationId xmlns:a16="http://schemas.microsoft.com/office/drawing/2014/main" id="{AF9A4017-D78C-B031-0C87-0B8FB7B0026C}"/>
              </a:ext>
            </a:extLst>
          </p:cNvPr>
          <p:cNvSpPr>
            <a:spLocks noGrp="1"/>
          </p:cNvSpPr>
          <p:nvPr>
            <p:ph idx="1"/>
          </p:nvPr>
        </p:nvSpPr>
        <p:spPr/>
        <p:txBody>
          <a:bodyPr/>
          <a:lstStyle/>
          <a:p>
            <a:pPr>
              <a:lnSpc>
                <a:spcPct val="114000"/>
              </a:lnSpc>
              <a:buFont typeface="Wingdings" panose="05000000000000000000" pitchFamily="2" charset="2"/>
              <a:buChar char="Ø"/>
            </a:pPr>
            <a:r>
              <a:rPr lang="pl-PL" sz="1800" b="1" dirty="0">
                <a:solidFill>
                  <a:schemeClr val="accent2">
                    <a:lumMod val="25000"/>
                  </a:schemeClr>
                </a:solidFill>
                <a:latin typeface="Arial" panose="020B0604020202020204" pitchFamily="34" charset="0"/>
                <a:cs typeface="Arial" panose="020B0604020202020204" pitchFamily="34" charset="0"/>
              </a:rPr>
              <a:t>niestosowanie procedur określonych w </a:t>
            </a:r>
            <a:r>
              <a:rPr lang="pl-PL" sz="1800" b="1">
                <a:solidFill>
                  <a:schemeClr val="accent2">
                    <a:lumMod val="25000"/>
                  </a:schemeClr>
                </a:solidFill>
                <a:latin typeface="Arial" panose="020B0604020202020204" pitchFamily="34" charset="0"/>
                <a:cs typeface="Arial" panose="020B0604020202020204" pitchFamily="34" charset="0"/>
              </a:rPr>
              <a:t>sekcji 3.2.2 możliwe </a:t>
            </a:r>
            <a:r>
              <a:rPr lang="pl-PL" sz="1800" b="1" dirty="0">
                <a:solidFill>
                  <a:schemeClr val="accent2">
                    <a:lumMod val="25000"/>
                  </a:schemeClr>
                </a:solidFill>
                <a:latin typeface="Arial" panose="020B0604020202020204" pitchFamily="34" charset="0"/>
                <a:cs typeface="Arial" panose="020B0604020202020204" pitchFamily="34" charset="0"/>
              </a:rPr>
              <a:t>jest w przypadku:</a:t>
            </a:r>
            <a:endParaRPr lang="pl-PL" sz="1800" dirty="0">
              <a:solidFill>
                <a:schemeClr val="accent2">
                  <a:lumMod val="25000"/>
                </a:schemeClr>
              </a:solidFill>
              <a:latin typeface="Arial" panose="020B0604020202020204" pitchFamily="34" charset="0"/>
              <a:cs typeface="Arial" panose="020B0604020202020204" pitchFamily="34" charset="0"/>
            </a:endParaRPr>
          </a:p>
          <a:p>
            <a:pPr>
              <a:lnSpc>
                <a:spcPct val="114000"/>
              </a:lnSpc>
              <a:buFont typeface="Courier New" panose="02070309020205020404" pitchFamily="49" charset="0"/>
              <a:buChar char="o"/>
            </a:pPr>
            <a:r>
              <a:rPr lang="pl-PL" sz="1800" dirty="0">
                <a:solidFill>
                  <a:schemeClr val="accent2">
                    <a:lumMod val="25000"/>
                  </a:schemeClr>
                </a:solidFill>
                <a:latin typeface="Arial" panose="020B0604020202020204" pitchFamily="34" charset="0"/>
                <a:cs typeface="Arial" panose="020B0604020202020204" pitchFamily="34" charset="0"/>
              </a:rPr>
              <a:t>Gdy w wyniku prawidłowego zastosowania zasady konkurencyjności nie wpłynęła żadna oferta, lub wpłynęły tylko oferty podlegające odrzuceniu albo wszyscy wykonawcy zostali wykluczeni z postępowania lub nie spełnili warunków udziału w postępowaniu. Zawarcie umowy w sprawie realizacji zamówienia z pominięciem zasady konkurencyjności („z wolnej ręki”) jest możliwe, gdy pierwotne warunki zamówienia nie zostały zmienione. </a:t>
            </a:r>
          </a:p>
          <a:p>
            <a:pPr>
              <a:lnSpc>
                <a:spcPct val="114000"/>
              </a:lnSpc>
              <a:buFont typeface="Courier New" panose="02070309020205020404" pitchFamily="49" charset="0"/>
              <a:buChar char="o"/>
            </a:pPr>
            <a:r>
              <a:rPr lang="pl-PL" sz="1800" dirty="0">
                <a:solidFill>
                  <a:schemeClr val="accent2">
                    <a:lumMod val="25000"/>
                  </a:schemeClr>
                </a:solidFill>
                <a:latin typeface="Arial" panose="020B0604020202020204" pitchFamily="34" charset="0"/>
                <a:cs typeface="Arial" panose="020B0604020202020204" pitchFamily="34" charset="0"/>
              </a:rPr>
              <a:t>W pierwszej kolejności rozstrzygająca będzie prawidłowość przeprowadzenia procedury na Bazie konkurencyjności – zbadanie, czy na brak ofert miały wpływ błędy w ogłoszeniu. Następnie po stwierdzeniu, iż Zamawiający był uprawniony do postępowania z „wolnej ręki”, zbadane zostanie prawidłowe jej przeprowadzenie. </a:t>
            </a:r>
          </a:p>
          <a:p>
            <a:pPr marL="0" indent="0">
              <a:buNone/>
            </a:pPr>
            <a:endParaRPr lang="pl-PL" dirty="0"/>
          </a:p>
        </p:txBody>
      </p:sp>
      <p:sp>
        <p:nvSpPr>
          <p:cNvPr id="4" name="Symbol zastępczy numeru slajdu 3">
            <a:extLst>
              <a:ext uri="{FF2B5EF4-FFF2-40B4-BE49-F238E27FC236}">
                <a16:creationId xmlns:a16="http://schemas.microsoft.com/office/drawing/2014/main" id="{DDE8966F-BC57-BC77-802F-598B3DEF3CC4}"/>
              </a:ext>
            </a:extLst>
          </p:cNvPr>
          <p:cNvSpPr>
            <a:spLocks noGrp="1"/>
          </p:cNvSpPr>
          <p:nvPr>
            <p:ph type="sldNum" sz="quarter" idx="10"/>
          </p:nvPr>
        </p:nvSpPr>
        <p:spPr/>
        <p:txBody>
          <a:bodyPr/>
          <a:lstStyle/>
          <a:p>
            <a:fld id="{EB4015AA-59F6-416B-87A6-8E3D940284E2}" type="slidenum">
              <a:rPr lang="pl-PL" smtClean="0"/>
              <a:pPr/>
              <a:t>38</a:t>
            </a:fld>
            <a:endParaRPr lang="pl-PL" dirty="0"/>
          </a:p>
        </p:txBody>
      </p:sp>
      <p:pic>
        <p:nvPicPr>
          <p:cNvPr id="5" name="Obraz 4">
            <a:extLst>
              <a:ext uri="{FF2B5EF4-FFF2-40B4-BE49-F238E27FC236}">
                <a16:creationId xmlns:a16="http://schemas.microsoft.com/office/drawing/2014/main" id="{BE68A9FB-1C24-9FC4-5982-58075C895269}"/>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14849" y="7099251"/>
            <a:ext cx="4791871" cy="317019"/>
          </a:xfrm>
          <a:prstGeom prst="rect">
            <a:avLst/>
          </a:prstGeom>
        </p:spPr>
      </p:pic>
    </p:spTree>
    <p:extLst>
      <p:ext uri="{BB962C8B-B14F-4D97-AF65-F5344CB8AC3E}">
        <p14:creationId xmlns:p14="http://schemas.microsoft.com/office/powerpoint/2010/main" val="28860340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Symbol zastępczy zawartości 14">
            <a:extLst>
              <a:ext uri="{FF2B5EF4-FFF2-40B4-BE49-F238E27FC236}">
                <a16:creationId xmlns:a16="http://schemas.microsoft.com/office/drawing/2014/main" id="{01AA0B7A-7456-B572-EFF0-98FD3F1F1659}"/>
              </a:ext>
              <a:ext uri="{C183D7F6-B498-43B3-948B-1728B52AA6E4}">
                <adec:decorative xmlns:adec="http://schemas.microsoft.com/office/drawing/2017/decorative" val="1"/>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t="20608" b="20608"/>
          <a:stretch/>
        </p:blipFill>
        <p:spPr>
          <a:noFill/>
        </p:spPr>
      </p:pic>
      <p:sp>
        <p:nvSpPr>
          <p:cNvPr id="2" name="Tytuł 1">
            <a:extLst>
              <a:ext uri="{FF2B5EF4-FFF2-40B4-BE49-F238E27FC236}">
                <a16:creationId xmlns:a16="http://schemas.microsoft.com/office/drawing/2014/main" id="{00581BEE-6244-30A8-C020-4AA09E458EF2}"/>
              </a:ext>
              <a:ext uri="{C183D7F6-B498-43B3-948B-1728B52AA6E4}">
                <adec:decorative xmlns:adec="http://schemas.microsoft.com/office/drawing/2017/decorative" val="0"/>
              </a:ext>
            </a:extLst>
          </p:cNvPr>
          <p:cNvSpPr>
            <a:spLocks noGrp="1"/>
          </p:cNvSpPr>
          <p:nvPr>
            <p:ph type="ctrTitle"/>
          </p:nvPr>
        </p:nvSpPr>
        <p:spPr/>
        <p:txBody>
          <a:bodyPr anchor="t">
            <a:normAutofit/>
          </a:bodyPr>
          <a:lstStyle/>
          <a:p>
            <a:r>
              <a:rPr lang="pl-PL"/>
              <a:t>Konsekwencje naruszenia procedur</a:t>
            </a:r>
          </a:p>
        </p:txBody>
      </p:sp>
      <p:sp>
        <p:nvSpPr>
          <p:cNvPr id="4" name="Symbol zastępczy numeru slajdu 3">
            <a:extLst>
              <a:ext uri="{FF2B5EF4-FFF2-40B4-BE49-F238E27FC236}">
                <a16:creationId xmlns:a16="http://schemas.microsoft.com/office/drawing/2014/main" id="{12E768BD-A737-34EF-C970-1864F35781E6}"/>
              </a:ext>
              <a:ext uri="{C183D7F6-B498-43B3-948B-1728B52AA6E4}">
                <adec:decorative xmlns:adec="http://schemas.microsoft.com/office/drawing/2017/decorative" val="1"/>
              </a:ext>
            </a:extLst>
          </p:cNvPr>
          <p:cNvSpPr>
            <a:spLocks noGrp="1"/>
          </p:cNvSpPr>
          <p:nvPr>
            <p:ph type="sldNum" sz="quarter" idx="4294967295"/>
          </p:nvPr>
        </p:nvSpPr>
        <p:spPr>
          <a:xfrm>
            <a:off x="9612313" y="7019925"/>
            <a:ext cx="1079500" cy="179388"/>
          </a:xfrm>
        </p:spPr>
        <p:txBody>
          <a:bodyPr anchor="ctr">
            <a:normAutofit/>
          </a:bodyPr>
          <a:lstStyle/>
          <a:p>
            <a:pPr>
              <a:lnSpc>
                <a:spcPct val="90000"/>
              </a:lnSpc>
              <a:spcAft>
                <a:spcPts val="600"/>
              </a:spcAft>
            </a:pPr>
            <a:fld id="{EB4015AA-59F6-416B-87A6-8E3D940284E2}" type="slidenum">
              <a:rPr lang="pl-PL" sz="100" smtClean="0"/>
              <a:pPr>
                <a:lnSpc>
                  <a:spcPct val="90000"/>
                </a:lnSpc>
                <a:spcAft>
                  <a:spcPts val="600"/>
                </a:spcAft>
              </a:pPr>
              <a:t>39</a:t>
            </a:fld>
            <a:endParaRPr lang="pl-PL" sz="100"/>
          </a:p>
        </p:txBody>
      </p:sp>
      <p:sp>
        <p:nvSpPr>
          <p:cNvPr id="19" name="Slide Number Placeholder 3">
            <a:extLst>
              <a:ext uri="{FF2B5EF4-FFF2-40B4-BE49-F238E27FC236}">
                <a16:creationId xmlns:a16="http://schemas.microsoft.com/office/drawing/2014/main" id="{47E5EB53-C6CA-2AFA-C1E6-51C8191E48A5}"/>
              </a:ext>
              <a:ext uri="{C183D7F6-B498-43B3-948B-1728B52AA6E4}">
                <adec:decorative xmlns:adec="http://schemas.microsoft.com/office/drawing/2017/decorative" val="1"/>
              </a:ext>
            </a:extLst>
          </p:cNvPr>
          <p:cNvSpPr>
            <a:spLocks noGrp="1"/>
          </p:cNvSpPr>
          <p:nvPr>
            <p:ph type="sldNum" sz="quarter" idx="4294967295"/>
          </p:nvPr>
        </p:nvSpPr>
        <p:spPr>
          <a:xfrm>
            <a:off x="9612313" y="7019925"/>
            <a:ext cx="1079500" cy="179388"/>
          </a:xfrm>
        </p:spPr>
        <p:txBody>
          <a:bodyPr/>
          <a:lstStyle/>
          <a:p>
            <a:pPr>
              <a:spcAft>
                <a:spcPts val="600"/>
              </a:spcAft>
            </a:pPr>
            <a:fld id="{EB4015AA-59F6-416B-87A6-8E3D940284E2}" type="slidenum">
              <a:rPr lang="pl-PL" smtClean="0"/>
              <a:pPr>
                <a:spcAft>
                  <a:spcPts val="600"/>
                </a:spcAft>
              </a:pPr>
              <a:t>39</a:t>
            </a:fld>
            <a:endParaRPr lang="pl-PL"/>
          </a:p>
        </p:txBody>
      </p:sp>
    </p:spTree>
    <p:extLst>
      <p:ext uri="{BB962C8B-B14F-4D97-AF65-F5344CB8AC3E}">
        <p14:creationId xmlns:p14="http://schemas.microsoft.com/office/powerpoint/2010/main" val="32750474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7C51A29-404E-F7A2-AC4B-E4BCA540A791}"/>
              </a:ext>
            </a:extLst>
          </p:cNvPr>
          <p:cNvSpPr>
            <a:spLocks noGrp="1"/>
          </p:cNvSpPr>
          <p:nvPr>
            <p:ph type="title"/>
          </p:nvPr>
        </p:nvSpPr>
        <p:spPr/>
        <p:txBody>
          <a:bodyPr anchor="t">
            <a:normAutofit fontScale="90000"/>
          </a:bodyPr>
          <a:lstStyle/>
          <a:p>
            <a:r>
              <a:rPr lang="pl-PL" sz="2000" dirty="0">
                <a:solidFill>
                  <a:schemeClr val="accent2">
                    <a:lumMod val="25000"/>
                  </a:schemeClr>
                </a:solidFill>
                <a:latin typeface="Arial" panose="020B0604020202020204" pitchFamily="34" charset="0"/>
                <a:cs typeface="Arial" panose="020B0604020202020204" pitchFamily="34" charset="0"/>
              </a:rPr>
              <a:t>Harmonogram płatności</a:t>
            </a:r>
            <a:br>
              <a:rPr lang="pl-PL" sz="2000" dirty="0">
                <a:solidFill>
                  <a:schemeClr val="accent2">
                    <a:lumMod val="25000"/>
                  </a:schemeClr>
                </a:solidFill>
                <a:latin typeface="Arial" panose="020B0604020202020204" pitchFamily="34" charset="0"/>
                <a:cs typeface="Arial" panose="020B0604020202020204" pitchFamily="34" charset="0"/>
              </a:rPr>
            </a:br>
            <a:br>
              <a:rPr lang="pl-PL" dirty="0"/>
            </a:br>
            <a:endParaRPr lang="pl-PL" dirty="0"/>
          </a:p>
        </p:txBody>
      </p:sp>
      <p:sp>
        <p:nvSpPr>
          <p:cNvPr id="23" name="Podtytuł 22">
            <a:extLst>
              <a:ext uri="{FF2B5EF4-FFF2-40B4-BE49-F238E27FC236}">
                <a16:creationId xmlns:a16="http://schemas.microsoft.com/office/drawing/2014/main" id="{BA148020-62A1-A361-119A-239BB82E1DB8}"/>
              </a:ext>
            </a:extLst>
          </p:cNvPr>
          <p:cNvSpPr>
            <a:spLocks noGrp="1"/>
          </p:cNvSpPr>
          <p:nvPr>
            <p:ph idx="1"/>
          </p:nvPr>
        </p:nvSpPr>
        <p:spPr/>
        <p:txBody>
          <a:bodyPr>
            <a:normAutofit fontScale="32500" lnSpcReduction="20000"/>
          </a:bodyPr>
          <a:lstStyle/>
          <a:p>
            <a:pPr>
              <a:lnSpc>
                <a:spcPct val="134000"/>
              </a:lnSpc>
              <a:spcBef>
                <a:spcPts val="0"/>
              </a:spcBef>
              <a:buFont typeface="Wingdings" panose="05000000000000000000" pitchFamily="2" charset="2"/>
              <a:buChar char="Ø"/>
            </a:pPr>
            <a:r>
              <a:rPr lang="pl-PL" sz="5500" dirty="0">
                <a:solidFill>
                  <a:schemeClr val="accent2">
                    <a:lumMod val="25000"/>
                  </a:schemeClr>
                </a:solidFill>
                <a:latin typeface="Arial" panose="020B0604020202020204" pitchFamily="34" charset="0"/>
                <a:cs typeface="Arial" panose="020B0604020202020204" pitchFamily="34" charset="0"/>
              </a:rPr>
              <a:t>Zgodnie z zapisami Umowy o dofinansowanie w </a:t>
            </a:r>
            <a:r>
              <a:rPr lang="pl-PL" sz="5500" dirty="0">
                <a:solidFill>
                  <a:schemeClr val="accent2">
                    <a:lumMod val="25000"/>
                  </a:schemeClr>
                </a:solidFill>
                <a:effectLst/>
                <a:latin typeface="Arial" panose="020B0604020202020204" pitchFamily="34" charset="0"/>
                <a:ea typeface="Calibri" panose="020F0502020204030204" pitchFamily="34" charset="0"/>
                <a:cs typeface="Arial" panose="020B0604020202020204" pitchFamily="34" charset="0"/>
              </a:rPr>
              <a:t>terminie 7 dni od daty podpisania Umowy, Beneficjent przedstawia za pomocą CST2021 harmonogram płatności, obejmujący w szczególności informacje o przewidywanych ramach czasowych przedkładania kolejnych wniosków o</a:t>
            </a:r>
            <a:r>
              <a:rPr lang="pl-PL" sz="5500" spc="-50" dirty="0">
                <a:solidFill>
                  <a:schemeClr val="accent2">
                    <a:lumMod val="25000"/>
                  </a:schemeClr>
                </a:solidFill>
                <a:effectLst/>
                <a:latin typeface="Arial" panose="020B0604020202020204" pitchFamily="34" charset="0"/>
                <a:ea typeface="Calibri" panose="020F0502020204030204" pitchFamily="34" charset="0"/>
                <a:cs typeface="Arial" panose="020B0604020202020204" pitchFamily="34" charset="0"/>
              </a:rPr>
              <a:t> </a:t>
            </a:r>
            <a:r>
              <a:rPr lang="pl-PL" sz="5500" dirty="0">
                <a:solidFill>
                  <a:schemeClr val="accent2">
                    <a:lumMod val="25000"/>
                  </a:schemeClr>
                </a:solidFill>
                <a:effectLst/>
                <a:latin typeface="Arial" panose="020B0604020202020204" pitchFamily="34" charset="0"/>
                <a:ea typeface="Calibri" panose="020F0502020204030204" pitchFamily="34" charset="0"/>
                <a:cs typeface="Arial" panose="020B0604020202020204" pitchFamily="34" charset="0"/>
              </a:rPr>
              <a:t>płatność.</a:t>
            </a:r>
          </a:p>
          <a:p>
            <a:pPr>
              <a:lnSpc>
                <a:spcPct val="134000"/>
              </a:lnSpc>
              <a:spcBef>
                <a:spcPts val="0"/>
              </a:spcBef>
              <a:buFont typeface="Wingdings" panose="05000000000000000000" pitchFamily="2" charset="2"/>
              <a:buChar char="Ø"/>
            </a:pPr>
            <a:endParaRPr lang="pl-PL" sz="5500" dirty="0">
              <a:solidFill>
                <a:schemeClr val="accent2">
                  <a:lumMod val="25000"/>
                </a:schemeClr>
              </a:solidFill>
              <a:effectLst/>
              <a:latin typeface="Arial" panose="020B0604020202020204" pitchFamily="34" charset="0"/>
              <a:ea typeface="Calibri" panose="020F0502020204030204" pitchFamily="34" charset="0"/>
              <a:cs typeface="Arial" panose="020B0604020202020204" pitchFamily="34" charset="0"/>
            </a:endParaRPr>
          </a:p>
          <a:p>
            <a:pPr>
              <a:lnSpc>
                <a:spcPct val="134000"/>
              </a:lnSpc>
              <a:spcBef>
                <a:spcPts val="0"/>
              </a:spcBef>
              <a:buFont typeface="Wingdings" panose="05000000000000000000" pitchFamily="2" charset="2"/>
              <a:buChar char="Ø"/>
            </a:pPr>
            <a:r>
              <a:rPr lang="pl-PL" sz="5500" dirty="0">
                <a:solidFill>
                  <a:schemeClr val="accent2">
                    <a:lumMod val="25000"/>
                  </a:schemeClr>
                </a:solidFill>
                <a:effectLst/>
                <a:latin typeface="Arial" panose="020B0604020202020204" pitchFamily="34" charset="0"/>
                <a:ea typeface="Calibri" panose="020F0502020204030204" pitchFamily="34" charset="0"/>
                <a:cs typeface="Arial" panose="020B0604020202020204" pitchFamily="34" charset="0"/>
              </a:rPr>
              <a:t>Celem Harmonogramu jest dostarczenie informacji o przewidywanych ramach czasowych przedkładania przez Beneficjentów kolejnych wniosków o płatność, danych na temat wydatków (ogółem i kwalifikowalnych), jakie beneficjenci planują wykazać we wnioskach o płatność składanych do LAWP, a także o wnioskowanych kwotach dofinansowania (w formie zaliczki oraz refundacji). </a:t>
            </a:r>
          </a:p>
          <a:p>
            <a:pPr>
              <a:lnSpc>
                <a:spcPct val="120000"/>
              </a:lnSpc>
              <a:spcBef>
                <a:spcPts val="0"/>
              </a:spcBef>
            </a:pPr>
            <a:endParaRPr lang="pl-PL" sz="4500" dirty="0">
              <a:effectLst/>
              <a:latin typeface="Arial" panose="020B0604020202020204" pitchFamily="34" charset="0"/>
              <a:ea typeface="Calibri" panose="020F0502020204030204" pitchFamily="34" charset="0"/>
              <a:cs typeface="Arial" panose="020B0604020202020204" pitchFamily="34" charset="0"/>
            </a:endParaRPr>
          </a:p>
          <a:p>
            <a:endParaRPr lang="pl-PL" dirty="0"/>
          </a:p>
        </p:txBody>
      </p:sp>
      <p:sp>
        <p:nvSpPr>
          <p:cNvPr id="9" name="Symbol zastępczy zawartości 8">
            <a:extLst>
              <a:ext uri="{FF2B5EF4-FFF2-40B4-BE49-F238E27FC236}">
                <a16:creationId xmlns:a16="http://schemas.microsoft.com/office/drawing/2014/main" id="{C677A5A6-7E58-1D2C-1964-3BFBB4EFA305}"/>
              </a:ext>
              <a:ext uri="{C183D7F6-B498-43B3-948B-1728B52AA6E4}">
                <adec:decorative xmlns:adec="http://schemas.microsoft.com/office/drawing/2017/decorative" val="1"/>
              </a:ext>
            </a:extLst>
          </p:cNvPr>
          <p:cNvSpPr>
            <a:spLocks/>
          </p:cNvSpPr>
          <p:nvPr/>
        </p:nvSpPr>
        <p:spPr>
          <a:xfrm>
            <a:off x="5345906" y="1979837"/>
            <a:ext cx="4320382" cy="4680002"/>
          </a:xfrm>
          <a:prstGeom prst="rect">
            <a:avLst/>
          </a:prstGeom>
        </p:spPr>
        <p:txBody>
          <a:bodyPr/>
          <a:lstStyle/>
          <a:p>
            <a:endParaRPr lang="pl-PL" sz="2400" dirty="0">
              <a:solidFill>
                <a:schemeClr val="accent2">
                  <a:lumMod val="25000"/>
                </a:schemeClr>
              </a:solidFill>
              <a:latin typeface="Arial" panose="020B0604020202020204" pitchFamily="34" charset="0"/>
              <a:cs typeface="Arial" panose="020B0604020202020204" pitchFamily="34" charset="0"/>
            </a:endParaRPr>
          </a:p>
        </p:txBody>
      </p:sp>
      <p:sp>
        <p:nvSpPr>
          <p:cNvPr id="10" name="Symbol zastępczy obrazu 9">
            <a:extLst>
              <a:ext uri="{FF2B5EF4-FFF2-40B4-BE49-F238E27FC236}">
                <a16:creationId xmlns:a16="http://schemas.microsoft.com/office/drawing/2014/main" id="{C1F1E7C4-D8E8-9417-D65B-A44180BE360B}"/>
              </a:ext>
              <a:ext uri="{C183D7F6-B498-43B3-948B-1728B52AA6E4}">
                <adec:decorative xmlns:adec="http://schemas.microsoft.com/office/drawing/2017/decorative" val="1"/>
              </a:ext>
            </a:extLst>
          </p:cNvPr>
          <p:cNvSpPr>
            <a:spLocks/>
          </p:cNvSpPr>
          <p:nvPr/>
        </p:nvSpPr>
        <p:spPr>
          <a:xfrm>
            <a:off x="1188049" y="408895"/>
            <a:ext cx="3852859" cy="4450443"/>
          </a:xfrm>
          <a:prstGeom prst="rect">
            <a:avLst/>
          </a:prstGeom>
        </p:spPr>
        <p:txBody>
          <a:bodyPr/>
          <a:lstStyle/>
          <a:p>
            <a:endParaRPr lang="pl-PL" dirty="0"/>
          </a:p>
        </p:txBody>
      </p:sp>
      <p:pic>
        <p:nvPicPr>
          <p:cNvPr id="4" name="Obraz 3">
            <a:extLst>
              <a:ext uri="{FF2B5EF4-FFF2-40B4-BE49-F238E27FC236}">
                <a16:creationId xmlns:a16="http://schemas.microsoft.com/office/drawing/2014/main" id="{14FA1CF9-BDCC-9808-C064-63580FB44DF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9942" y="7092205"/>
            <a:ext cx="4711871" cy="310095"/>
          </a:xfrm>
          <a:prstGeom prst="rect">
            <a:avLst/>
          </a:prstGeom>
        </p:spPr>
      </p:pic>
    </p:spTree>
    <p:extLst>
      <p:ext uri="{BB962C8B-B14F-4D97-AF65-F5344CB8AC3E}">
        <p14:creationId xmlns:p14="http://schemas.microsoft.com/office/powerpoint/2010/main" val="21577366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39EC8106-E600-31C7-9BED-E7955505F4B0}"/>
              </a:ext>
            </a:extLst>
          </p:cNvPr>
          <p:cNvSpPr>
            <a:spLocks noGrp="1"/>
          </p:cNvSpPr>
          <p:nvPr>
            <p:ph type="title"/>
          </p:nvPr>
        </p:nvSpPr>
        <p:spPr/>
        <p:txBody>
          <a:bodyPr>
            <a:normAutofit/>
          </a:bodyPr>
          <a:lstStyle/>
          <a:p>
            <a:pPr>
              <a:lnSpc>
                <a:spcPct val="114000"/>
              </a:lnSpc>
            </a:pPr>
            <a:r>
              <a:rPr lang="pl-PL" sz="2800" dirty="0">
                <a:latin typeface="Arial" panose="020B0604020202020204" pitchFamily="34" charset="0"/>
                <a:cs typeface="Arial" panose="020B0604020202020204" pitchFamily="34" charset="0"/>
              </a:rPr>
              <a:t>Wytyczne dotyczące sposobu korygowania nieprawidłowości na lata 2021-2027</a:t>
            </a:r>
          </a:p>
        </p:txBody>
      </p:sp>
      <p:sp>
        <p:nvSpPr>
          <p:cNvPr id="5" name="Symbol zastępczy zawartości 4">
            <a:extLst>
              <a:ext uri="{FF2B5EF4-FFF2-40B4-BE49-F238E27FC236}">
                <a16:creationId xmlns:a16="http://schemas.microsoft.com/office/drawing/2014/main" id="{2DFF12DD-3F2D-9B0E-BD34-591F2C370478}"/>
              </a:ext>
            </a:extLst>
          </p:cNvPr>
          <p:cNvSpPr>
            <a:spLocks noGrp="1"/>
          </p:cNvSpPr>
          <p:nvPr>
            <p:ph idx="1"/>
          </p:nvPr>
        </p:nvSpPr>
        <p:spPr/>
        <p:txBody>
          <a:bodyPr>
            <a:normAutofit lnSpcReduction="10000"/>
          </a:bodyPr>
          <a:lstStyle/>
          <a:p>
            <a:pPr marL="0" indent="0">
              <a:buNone/>
            </a:pPr>
            <a:r>
              <a:rPr lang="pl-PL" sz="1800" dirty="0">
                <a:solidFill>
                  <a:schemeClr val="accent2">
                    <a:lumMod val="25000"/>
                  </a:schemeClr>
                </a:solidFill>
                <a:hlinkClick r:id="rId2">
                  <a:extLst>
                    <a:ext uri="{A12FA001-AC4F-418D-AE19-62706E023703}">
                      <ahyp:hlinkClr xmlns:ahyp="http://schemas.microsoft.com/office/drawing/2018/hyperlinkcolor" val="tx"/>
                    </a:ext>
                  </a:extLst>
                </a:hlinkClick>
              </a:rPr>
              <a:t>Wytyczne - korekty finansowe </a:t>
            </a:r>
            <a:endParaRPr lang="pl-PL" sz="1800" dirty="0">
              <a:solidFill>
                <a:schemeClr val="accent2">
                  <a:lumMod val="25000"/>
                </a:schemeClr>
              </a:solidFill>
            </a:endParaRPr>
          </a:p>
          <a:p>
            <a:pPr marL="0" indent="0">
              <a:lnSpc>
                <a:spcPct val="114000"/>
              </a:lnSpc>
              <a:buNone/>
            </a:pPr>
            <a:r>
              <a:rPr lang="pl-PL" sz="1800" b="1" dirty="0">
                <a:solidFill>
                  <a:schemeClr val="accent2">
                    <a:lumMod val="25000"/>
                  </a:schemeClr>
                </a:solidFill>
                <a:latin typeface="Arial" panose="020B0604020202020204" pitchFamily="34" charset="0"/>
                <a:cs typeface="Arial" panose="020B0604020202020204" pitchFamily="34" charset="0"/>
              </a:rPr>
              <a:t>Wybrane zagadnienia określone w Wytycznych dotyczących sposobu korygowania nieprawidłowości na lata 2021-2027</a:t>
            </a:r>
          </a:p>
          <a:p>
            <a:pPr marL="0" indent="0">
              <a:lnSpc>
                <a:spcPct val="114000"/>
              </a:lnSpc>
              <a:buNone/>
            </a:pPr>
            <a:endParaRPr lang="pl-PL" sz="1800" b="1" dirty="0">
              <a:solidFill>
                <a:schemeClr val="accent2">
                  <a:lumMod val="25000"/>
                </a:schemeClr>
              </a:solidFill>
              <a:latin typeface="Arial" panose="020B0604020202020204" pitchFamily="34" charset="0"/>
              <a:cs typeface="Arial" panose="020B0604020202020204" pitchFamily="34" charset="0"/>
            </a:endParaRPr>
          </a:p>
          <a:p>
            <a:pPr marL="0" indent="0">
              <a:lnSpc>
                <a:spcPct val="114000"/>
              </a:lnSpc>
              <a:buNone/>
            </a:pPr>
            <a:r>
              <a:rPr lang="pl-PL" sz="1800" dirty="0">
                <a:solidFill>
                  <a:schemeClr val="accent2">
                    <a:lumMod val="25000"/>
                  </a:schemeClr>
                </a:solidFill>
                <a:latin typeface="Arial" panose="020B0604020202020204" pitchFamily="34" charset="0"/>
                <a:cs typeface="Arial" panose="020B0604020202020204" pitchFamily="34" charset="0"/>
              </a:rPr>
              <a:t>W przypadku stwierdzenia nieprawidłowości indywidualnej, dla której w załączniku nie określono stawki procentowej, stosuje się stawkę procentową odpowiadającą najbliższej rodzajowo kategorii nieprawidłowości</a:t>
            </a:r>
          </a:p>
          <a:p>
            <a:pPr marL="0" indent="0">
              <a:lnSpc>
                <a:spcPct val="114000"/>
              </a:lnSpc>
              <a:buNone/>
            </a:pPr>
            <a:endParaRPr lang="pl-PL" sz="1800" dirty="0">
              <a:solidFill>
                <a:schemeClr val="accent2">
                  <a:lumMod val="25000"/>
                </a:schemeClr>
              </a:solidFill>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kumimoji="0" lang="pl-PL" sz="1800" b="0" i="0" u="none" strike="noStrike" kern="1200" cap="none" spc="0" normalizeH="0" baseline="0" noProof="0" dirty="0">
                <a:ln>
                  <a:noFill/>
                </a:ln>
                <a:solidFill>
                  <a:schemeClr val="accent2">
                    <a:lumMod val="25000"/>
                  </a:schemeClr>
                </a:solidFill>
                <a:effectLst/>
                <a:uLnTx/>
                <a:uFillTx/>
                <a:latin typeface="Arial" panose="020B0604020202020204" pitchFamily="34" charset="0"/>
                <a:ea typeface="+mn-ea"/>
                <a:cs typeface="Arial" panose="020B0604020202020204" pitchFamily="34" charset="0"/>
              </a:rPr>
              <a:t>Kategoria I – Ogłoszenie o zamówieniu i specyfikacje istotnych warunków zamówienia</a:t>
            </a:r>
          </a:p>
          <a:p>
            <a:pPr marL="285750" marR="0" lvl="0" indent="-2857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endParaRPr kumimoji="0" lang="pl-PL" sz="1800" b="0" i="0" u="none" strike="noStrike" kern="1200" cap="none" spc="0" normalizeH="0" baseline="0" noProof="0" dirty="0">
              <a:ln>
                <a:noFill/>
              </a:ln>
              <a:solidFill>
                <a:schemeClr val="accent2">
                  <a:lumMod val="25000"/>
                </a:schemeClr>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kumimoji="0" lang="pl-PL" sz="1800" b="0" i="0" u="none" strike="noStrike" kern="1200" cap="none" spc="0" normalizeH="0" baseline="0" noProof="0" dirty="0">
                <a:ln>
                  <a:noFill/>
                </a:ln>
                <a:solidFill>
                  <a:schemeClr val="accent2">
                    <a:lumMod val="25000"/>
                  </a:schemeClr>
                </a:solidFill>
                <a:effectLst/>
                <a:uLnTx/>
                <a:uFillTx/>
                <a:latin typeface="Arial" panose="020B0604020202020204" pitchFamily="34" charset="0"/>
                <a:ea typeface="+mn-ea"/>
                <a:cs typeface="Arial" panose="020B0604020202020204" pitchFamily="34" charset="0"/>
              </a:rPr>
              <a:t>Kategoria II – Kwalifikacja oferentów i ocena ofert</a:t>
            </a:r>
          </a:p>
          <a:p>
            <a:pPr marL="285750" marR="0" lvl="0" indent="-2857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endParaRPr kumimoji="0" lang="pl-PL" sz="1800" b="0" i="0" u="none" strike="noStrike" kern="1200" cap="none" spc="0" normalizeH="0" baseline="0" noProof="0" dirty="0">
              <a:ln>
                <a:noFill/>
              </a:ln>
              <a:solidFill>
                <a:schemeClr val="accent2">
                  <a:lumMod val="25000"/>
                </a:schemeClr>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kumimoji="0" lang="pl-PL" sz="1800" b="0" i="0" u="none" strike="noStrike" kern="1200" cap="none" spc="0" normalizeH="0" baseline="0" noProof="0" dirty="0">
                <a:ln>
                  <a:noFill/>
                </a:ln>
                <a:solidFill>
                  <a:schemeClr val="accent2">
                    <a:lumMod val="25000"/>
                  </a:schemeClr>
                </a:solidFill>
                <a:effectLst/>
                <a:uLnTx/>
                <a:uFillTx/>
                <a:latin typeface="Arial" panose="020B0604020202020204" pitchFamily="34" charset="0"/>
                <a:ea typeface="+mn-ea"/>
                <a:cs typeface="Arial" panose="020B0604020202020204" pitchFamily="34" charset="0"/>
              </a:rPr>
              <a:t>Kategoria III – Realizacja zamówienia </a:t>
            </a:r>
          </a:p>
          <a:p>
            <a:pPr marL="0" indent="0">
              <a:buNone/>
            </a:pPr>
            <a:endParaRPr lang="pl-PL" sz="1800" dirty="0">
              <a:latin typeface="Arial" panose="020B0604020202020204" pitchFamily="34" charset="0"/>
              <a:cs typeface="Arial" panose="020B0604020202020204" pitchFamily="34" charset="0"/>
            </a:endParaRPr>
          </a:p>
        </p:txBody>
      </p:sp>
      <p:pic>
        <p:nvPicPr>
          <p:cNvPr id="6" name="Obraz 5">
            <a:extLst>
              <a:ext uri="{FF2B5EF4-FFF2-40B4-BE49-F238E27FC236}">
                <a16:creationId xmlns:a16="http://schemas.microsoft.com/office/drawing/2014/main" id="{82D325AD-F550-CB58-7356-AC69C14C805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870672" y="7092205"/>
            <a:ext cx="4791871" cy="317019"/>
          </a:xfrm>
          <a:prstGeom prst="rect">
            <a:avLst/>
          </a:prstGeom>
        </p:spPr>
      </p:pic>
    </p:spTree>
    <p:extLst>
      <p:ext uri="{BB962C8B-B14F-4D97-AF65-F5344CB8AC3E}">
        <p14:creationId xmlns:p14="http://schemas.microsoft.com/office/powerpoint/2010/main" val="24859937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7BA6C65-FC16-051A-EF46-0A9069A72A28}"/>
              </a:ext>
            </a:extLst>
          </p:cNvPr>
          <p:cNvSpPr>
            <a:spLocks noGrp="1"/>
          </p:cNvSpPr>
          <p:nvPr>
            <p:ph type="title"/>
          </p:nvPr>
        </p:nvSpPr>
        <p:spPr/>
        <p:txBody>
          <a:bodyPr>
            <a:noAutofit/>
          </a:bodyPr>
          <a:lstStyle/>
          <a:p>
            <a:r>
              <a:rPr lang="pl-PL" sz="1800" b="0" u="sng" dirty="0">
                <a:solidFill>
                  <a:schemeClr val="accent2">
                    <a:lumMod val="25000"/>
                  </a:schemeClr>
                </a:solidFill>
                <a:latin typeface="Arial" panose="020B0604020202020204" pitchFamily="34" charset="0"/>
                <a:ea typeface="+mn-ea"/>
                <a:cs typeface="Arial" panose="020B0604020202020204" pitchFamily="34" charset="0"/>
              </a:rPr>
              <a:t>Kategoria I – Ogłoszenie o zamówieniu i specyfikacje istotnych warunków zamówienia</a:t>
            </a:r>
            <a:br>
              <a:rPr lang="pl-PL" sz="1800" dirty="0">
                <a:latin typeface="Arial" panose="020B0604020202020204" pitchFamily="34" charset="0"/>
                <a:cs typeface="Arial" panose="020B0604020202020204" pitchFamily="34" charset="0"/>
              </a:rPr>
            </a:br>
            <a:r>
              <a:rPr lang="pl-PL" sz="1800" dirty="0">
                <a:latin typeface="Arial" panose="020B0604020202020204" pitchFamily="34" charset="0"/>
                <a:cs typeface="Arial" panose="020B0604020202020204" pitchFamily="34" charset="0"/>
              </a:rPr>
              <a:t>Przykłady korekt finansowych – nieprzestrzeganie terminów 1</a:t>
            </a:r>
          </a:p>
        </p:txBody>
      </p:sp>
      <p:sp>
        <p:nvSpPr>
          <p:cNvPr id="3" name="Symbol zastępczy zawartości 2">
            <a:extLst>
              <a:ext uri="{FF2B5EF4-FFF2-40B4-BE49-F238E27FC236}">
                <a16:creationId xmlns:a16="http://schemas.microsoft.com/office/drawing/2014/main" id="{41AA978D-69B0-5792-8B3D-C544EB86A334}"/>
              </a:ext>
            </a:extLst>
          </p:cNvPr>
          <p:cNvSpPr>
            <a:spLocks noGrp="1"/>
          </p:cNvSpPr>
          <p:nvPr>
            <p:ph idx="1"/>
          </p:nvPr>
        </p:nvSpPr>
        <p:spPr/>
        <p:txBody>
          <a:bodyPr/>
          <a:lstStyle/>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pl-PL" sz="1800" b="1" i="0" u="none" strike="noStrike" kern="1200" cap="none" spc="0" normalizeH="0" baseline="0" noProof="0" dirty="0">
              <a:ln>
                <a:noFill/>
              </a:ln>
              <a:solidFill>
                <a:schemeClr val="accent2">
                  <a:lumMod val="25000"/>
                </a:schemeClr>
              </a:solidFill>
              <a:effectLst/>
              <a:uLnTx/>
              <a:uFillTx/>
              <a:latin typeface="Arial" panose="020B0604020202020204" pitchFamily="34" charset="0"/>
              <a:ea typeface="+mn-ea"/>
              <a:cs typeface="Arial" panose="020B0604020202020204" pitchFamily="34" charset="0"/>
            </a:endParaRPr>
          </a:p>
          <a:p>
            <a:pPr marL="285750" marR="0" lvl="0" indent="-285750"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kumimoji="0" lang="pl-PL" sz="1800" b="1" i="0" u="none" strike="noStrike" kern="1200" cap="none" spc="0" normalizeH="0" baseline="0" noProof="0" dirty="0">
                <a:ln>
                  <a:noFill/>
                </a:ln>
                <a:solidFill>
                  <a:schemeClr val="accent2">
                    <a:lumMod val="25000"/>
                  </a:schemeClr>
                </a:solidFill>
                <a:effectLst/>
                <a:uLnTx/>
                <a:uFillTx/>
                <a:latin typeface="Arial" panose="020B0604020202020204" pitchFamily="34" charset="0"/>
                <a:ea typeface="+mn-ea"/>
                <a:cs typeface="Arial" panose="020B0604020202020204" pitchFamily="34" charset="0"/>
              </a:rPr>
              <a:t>Nieprzestrzeganie terminów składania ofert lub brak przedłużenia składania ofert w przypadku wprowadzenia istotnych zmian w dokumentacji zamówienia (pkt. 4) </a:t>
            </a:r>
            <a:endParaRPr kumimoji="0" lang="pl-PL" sz="1800" b="0" i="0" u="none" strike="noStrike" kern="1200" cap="none" spc="0" normalizeH="0" baseline="0" noProof="0" dirty="0">
              <a:ln>
                <a:noFill/>
              </a:ln>
              <a:solidFill>
                <a:schemeClr val="accent2">
                  <a:lumMod val="25000"/>
                </a:schemeClr>
              </a:solidFill>
              <a:effectLst/>
              <a:uLnTx/>
              <a:uFillTx/>
              <a:latin typeface="Arial" panose="020B0604020202020204" pitchFamily="34" charset="0"/>
              <a:ea typeface="+mn-ea"/>
              <a:cs typeface="Arial" panose="020B0604020202020204" pitchFamily="34" charset="0"/>
            </a:endParaRPr>
          </a:p>
          <a:p>
            <a:pPr marL="88900" marR="0" lvl="0" indent="0" defTabSz="914400" rtl="0" eaLnBrk="1" fontAlgn="auto" latinLnBrk="0" hangingPunct="1">
              <a:lnSpc>
                <a:spcPct val="114000"/>
              </a:lnSpc>
              <a:spcBef>
                <a:spcPts val="600"/>
              </a:spcBef>
              <a:spcAft>
                <a:spcPts val="0"/>
              </a:spcAft>
              <a:buClrTx/>
              <a:buSzTx/>
              <a:buFontTx/>
              <a:buNone/>
              <a:tabLst/>
              <a:defRPr/>
            </a:pPr>
            <a:r>
              <a:rPr kumimoji="0" lang="pl-PL" sz="1800" b="0" i="0" u="none" strike="noStrike" kern="1200" cap="none" spc="0" normalizeH="0" baseline="0" noProof="0" dirty="0">
                <a:ln>
                  <a:noFill/>
                </a:ln>
                <a:solidFill>
                  <a:schemeClr val="accent2">
                    <a:lumMod val="25000"/>
                  </a:schemeClr>
                </a:solidFill>
                <a:effectLst/>
                <a:uLnTx/>
                <a:uFillTx/>
                <a:latin typeface="Arial" panose="020B0604020202020204" pitchFamily="34" charset="0"/>
                <a:ea typeface="+mn-ea"/>
                <a:cs typeface="Arial" panose="020B0604020202020204" pitchFamily="34" charset="0"/>
              </a:rPr>
              <a:t>Przykłady:</a:t>
            </a:r>
          </a:p>
          <a:p>
            <a:pPr marL="88900" marR="0" lvl="0" indent="0" defTabSz="914400" rtl="0" eaLnBrk="1" fontAlgn="auto" latinLnBrk="0" hangingPunct="1">
              <a:lnSpc>
                <a:spcPct val="114000"/>
              </a:lnSpc>
              <a:spcBef>
                <a:spcPts val="600"/>
              </a:spcBef>
              <a:spcAft>
                <a:spcPts val="0"/>
              </a:spcAft>
              <a:buClrTx/>
              <a:buSzTx/>
              <a:buFontTx/>
              <a:buNone/>
              <a:tabLst/>
              <a:defRPr/>
            </a:pPr>
            <a:endParaRPr kumimoji="0" lang="pl-PL" sz="1800" b="0" i="0" u="none" strike="noStrike" kern="1200" cap="none" spc="0" normalizeH="0" baseline="0" noProof="0" dirty="0">
              <a:ln>
                <a:noFill/>
              </a:ln>
              <a:solidFill>
                <a:schemeClr val="accent2">
                  <a:lumMod val="25000"/>
                </a:schemeClr>
              </a:solidFill>
              <a:effectLst/>
              <a:uLnTx/>
              <a:uFillTx/>
              <a:latin typeface="Arial" panose="020B0604020202020204" pitchFamily="34" charset="0"/>
              <a:ea typeface="+mn-ea"/>
              <a:cs typeface="Arial" panose="020B0604020202020204" pitchFamily="34" charset="0"/>
            </a:endParaRPr>
          </a:p>
          <a:p>
            <a:pPr marL="431800" marR="0" lvl="0" indent="-342900" defTabSz="914400" rtl="0" eaLnBrk="1" fontAlgn="auto" latinLnBrk="0" hangingPunct="1">
              <a:lnSpc>
                <a:spcPct val="114000"/>
              </a:lnSpc>
              <a:spcBef>
                <a:spcPts val="600"/>
              </a:spcBef>
              <a:spcAft>
                <a:spcPts val="0"/>
              </a:spcAft>
              <a:buClrTx/>
              <a:buSzTx/>
              <a:buFont typeface="Wingdings" panose="05000000000000000000" pitchFamily="2" charset="2"/>
              <a:buChar char="Ø"/>
              <a:tabLst/>
              <a:defRPr/>
            </a:pPr>
            <a:r>
              <a:rPr kumimoji="0" lang="pl-PL" sz="1800" b="0" i="0" u="none" strike="noStrike" kern="1200" cap="none" spc="0" normalizeH="0" baseline="0" noProof="0" dirty="0">
                <a:ln>
                  <a:noFill/>
                </a:ln>
                <a:solidFill>
                  <a:schemeClr val="accent2">
                    <a:lumMod val="25000"/>
                  </a:schemeClr>
                </a:solidFill>
                <a:effectLst/>
                <a:uLnTx/>
                <a:uFillTx/>
                <a:latin typeface="Arial" panose="020B0604020202020204" pitchFamily="34" charset="0"/>
                <a:ea typeface="Calibri" panose="020F0502020204030204" pitchFamily="34" charset="0"/>
                <a:cs typeface="Arial" panose="020B0604020202020204" pitchFamily="34" charset="0"/>
              </a:rPr>
              <a:t>Przedmiotem ogłoszenia było wykonanie robót budowlanych, dla których termin złożenia oferty wynosi co najmniej 14 dni. Bieg terminu rozpoczyna się w dniu następującym po dniu upublicznienia zapytania ofertowego, a kończy się z upływem ostatniego dnia. Beneficjent wyznaczył termin składania ofert na 14 dni, ale do godziny 16:00. W tym przypadku skrócono termin składania ofert o 8 godzin, czyli mniej niż 30% w związku z czym </a:t>
            </a:r>
            <a:r>
              <a:rPr kumimoji="0" lang="pl-PL" sz="1800" b="1" i="0" u="sng" strike="noStrike" kern="1200" cap="none" spc="0" normalizeH="0" baseline="0" noProof="0" dirty="0">
                <a:ln>
                  <a:noFill/>
                </a:ln>
                <a:solidFill>
                  <a:schemeClr val="accent2">
                    <a:lumMod val="25000"/>
                  </a:schemeClr>
                </a:solidFill>
                <a:effectLst/>
                <a:uLnTx/>
                <a:uFillTx/>
                <a:latin typeface="Arial" panose="020B0604020202020204" pitchFamily="34" charset="0"/>
                <a:ea typeface="Calibri" panose="020F0502020204030204" pitchFamily="34" charset="0"/>
                <a:cs typeface="Arial" panose="020B0604020202020204" pitchFamily="34" charset="0"/>
              </a:rPr>
              <a:t>nałożono korektę w wysokości 5%.</a:t>
            </a:r>
            <a:endParaRPr kumimoji="0" lang="pl-PL" sz="1800" b="0" i="0" u="sng" strike="noStrike" kern="1200" cap="none" spc="0" normalizeH="0" baseline="0" noProof="0" dirty="0">
              <a:ln>
                <a:noFill/>
              </a:ln>
              <a:solidFill>
                <a:schemeClr val="accent2">
                  <a:lumMod val="25000"/>
                </a:schemeClr>
              </a:solidFill>
              <a:effectLst/>
              <a:uLnTx/>
              <a:uFillTx/>
              <a:latin typeface="Arial" panose="020B0604020202020204" pitchFamily="34" charset="0"/>
              <a:ea typeface="Calibri" panose="020F0502020204030204" pitchFamily="34" charset="0"/>
              <a:cs typeface="Arial" panose="020B0604020202020204" pitchFamily="34" charset="0"/>
            </a:endParaRPr>
          </a:p>
          <a:p>
            <a:endParaRPr lang="pl-PL" dirty="0"/>
          </a:p>
        </p:txBody>
      </p:sp>
      <p:sp>
        <p:nvSpPr>
          <p:cNvPr id="4" name="Symbol zastępczy numeru slajdu 3">
            <a:extLst>
              <a:ext uri="{FF2B5EF4-FFF2-40B4-BE49-F238E27FC236}">
                <a16:creationId xmlns:a16="http://schemas.microsoft.com/office/drawing/2014/main" id="{1B650106-1204-B288-87B3-224C4D8361E5}"/>
              </a:ext>
            </a:extLst>
          </p:cNvPr>
          <p:cNvSpPr>
            <a:spLocks noGrp="1"/>
          </p:cNvSpPr>
          <p:nvPr>
            <p:ph type="sldNum" sz="quarter" idx="10"/>
          </p:nvPr>
        </p:nvSpPr>
        <p:spPr/>
        <p:txBody>
          <a:bodyPr/>
          <a:lstStyle/>
          <a:p>
            <a:fld id="{EB4015AA-59F6-416B-87A6-8E3D940284E2}" type="slidenum">
              <a:rPr lang="pl-PL" smtClean="0"/>
              <a:pPr/>
              <a:t>41</a:t>
            </a:fld>
            <a:endParaRPr lang="pl-PL" dirty="0"/>
          </a:p>
        </p:txBody>
      </p:sp>
      <p:pic>
        <p:nvPicPr>
          <p:cNvPr id="9" name="Obraz 8">
            <a:extLst>
              <a:ext uri="{FF2B5EF4-FFF2-40B4-BE49-F238E27FC236}">
                <a16:creationId xmlns:a16="http://schemas.microsoft.com/office/drawing/2014/main" id="{2E574AF0-EB1E-2C26-EBB9-0A0F7068215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899942" y="7079675"/>
            <a:ext cx="4791871" cy="317019"/>
          </a:xfrm>
          <a:prstGeom prst="rect">
            <a:avLst/>
          </a:prstGeom>
        </p:spPr>
      </p:pic>
    </p:spTree>
    <p:extLst>
      <p:ext uri="{BB962C8B-B14F-4D97-AF65-F5344CB8AC3E}">
        <p14:creationId xmlns:p14="http://schemas.microsoft.com/office/powerpoint/2010/main" val="41386780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19002B5-D372-03B2-3DB6-1A6C80954264}"/>
              </a:ext>
            </a:extLst>
          </p:cNvPr>
          <p:cNvSpPr>
            <a:spLocks noGrp="1"/>
          </p:cNvSpPr>
          <p:nvPr>
            <p:ph type="title"/>
          </p:nvPr>
        </p:nvSpPr>
        <p:spPr/>
        <p:txBody>
          <a:bodyPr>
            <a:normAutofit/>
          </a:bodyPr>
          <a:lstStyle/>
          <a:p>
            <a:r>
              <a:rPr lang="pl-PL" sz="2400" dirty="0">
                <a:latin typeface="Arial" panose="020B0604020202020204" pitchFamily="34" charset="0"/>
                <a:cs typeface="Arial" panose="020B0604020202020204" pitchFamily="34" charset="0"/>
              </a:rPr>
              <a:t>Przykłady korekt finansowych – nieprzestrzeganie terminów 2</a:t>
            </a:r>
          </a:p>
        </p:txBody>
      </p:sp>
      <p:sp>
        <p:nvSpPr>
          <p:cNvPr id="3" name="Symbol zastępczy zawartości 2">
            <a:extLst>
              <a:ext uri="{FF2B5EF4-FFF2-40B4-BE49-F238E27FC236}">
                <a16:creationId xmlns:a16="http://schemas.microsoft.com/office/drawing/2014/main" id="{5A20A1AD-C0CC-01F8-BCCC-5694B75A06DA}"/>
              </a:ext>
            </a:extLst>
          </p:cNvPr>
          <p:cNvSpPr>
            <a:spLocks noGrp="1"/>
          </p:cNvSpPr>
          <p:nvPr>
            <p:ph idx="1"/>
          </p:nvPr>
        </p:nvSpPr>
        <p:spPr/>
        <p:txBody>
          <a:bodyPr/>
          <a:lstStyle/>
          <a:p>
            <a:pPr algn="just">
              <a:lnSpc>
                <a:spcPct val="114000"/>
              </a:lnSpc>
              <a:buFont typeface="Arial" panose="020B0604020202020204" pitchFamily="34" charset="0"/>
              <a:buChar char="•"/>
            </a:pPr>
            <a:r>
              <a:rPr lang="pl-PL" sz="1800" b="1" dirty="0">
                <a:solidFill>
                  <a:schemeClr val="accent2">
                    <a:lumMod val="25000"/>
                  </a:schemeClr>
                </a:solidFill>
                <a:latin typeface="Arial" panose="020B0604020202020204" pitchFamily="34" charset="0"/>
                <a:cs typeface="Arial" panose="020B0604020202020204" pitchFamily="34" charset="0"/>
              </a:rPr>
              <a:t>Nieprzestrzeganie terminów składania ofert lub brak przedłużenia składania ofert w przypadku wprowadzenia istotnych zmian w dokumentacji zamówienia (pkt. 4) </a:t>
            </a:r>
          </a:p>
          <a:p>
            <a:pPr marL="88900" marR="0" lvl="0" indent="0" algn="just" defTabSz="914400" rtl="0" eaLnBrk="1" fontAlgn="auto" latinLnBrk="0" hangingPunct="1">
              <a:lnSpc>
                <a:spcPct val="114000"/>
              </a:lnSpc>
              <a:spcBef>
                <a:spcPts val="600"/>
              </a:spcBef>
              <a:spcAft>
                <a:spcPts val="0"/>
              </a:spcAft>
              <a:buClrTx/>
              <a:buSzTx/>
              <a:buFontTx/>
              <a:buNone/>
              <a:tabLst/>
              <a:defRPr/>
            </a:pPr>
            <a:endParaRPr kumimoji="0" lang="pl-PL" sz="1800" b="0" i="0" u="none" strike="noStrike" kern="1200" cap="none" spc="0" normalizeH="0" baseline="0" noProof="0" dirty="0">
              <a:ln>
                <a:noFill/>
              </a:ln>
              <a:solidFill>
                <a:srgbClr val="A6D3FF">
                  <a:lumMod val="25000"/>
                </a:srgbClr>
              </a:solidFill>
              <a:effectLst/>
              <a:uLnTx/>
              <a:uFillTx/>
              <a:latin typeface="Arial" panose="020B0604020202020204" pitchFamily="34" charset="0"/>
              <a:ea typeface="Open Sans" pitchFamily="2" charset="0"/>
              <a:cs typeface="Arial" panose="020B0604020202020204" pitchFamily="34" charset="0"/>
            </a:endParaRPr>
          </a:p>
          <a:p>
            <a:pPr marL="88900" marR="0" lvl="0" indent="0" algn="just" defTabSz="914400" rtl="0" eaLnBrk="1" fontAlgn="auto" latinLnBrk="0" hangingPunct="1">
              <a:lnSpc>
                <a:spcPct val="114000"/>
              </a:lnSpc>
              <a:spcBef>
                <a:spcPts val="600"/>
              </a:spcBef>
              <a:spcAft>
                <a:spcPts val="0"/>
              </a:spcAft>
              <a:buClrTx/>
              <a:buSzTx/>
              <a:buFontTx/>
              <a:buNone/>
              <a:tabLst/>
              <a:defRPr/>
            </a:pPr>
            <a:r>
              <a:rPr kumimoji="0" lang="pl-PL" sz="1800" b="0" i="0" u="none" strike="noStrike" kern="1200" cap="none" spc="0" normalizeH="0" baseline="0" noProof="0" dirty="0">
                <a:ln>
                  <a:noFill/>
                </a:ln>
                <a:solidFill>
                  <a:srgbClr val="A6D3FF">
                    <a:lumMod val="25000"/>
                  </a:srgbClr>
                </a:solidFill>
                <a:effectLst/>
                <a:uLnTx/>
                <a:uFillTx/>
                <a:latin typeface="Arial" panose="020B0604020202020204" pitchFamily="34" charset="0"/>
                <a:ea typeface="Open Sans" pitchFamily="2" charset="0"/>
                <a:cs typeface="Arial" panose="020B0604020202020204" pitchFamily="34" charset="0"/>
              </a:rPr>
              <a:t>Przykłady:</a:t>
            </a:r>
          </a:p>
          <a:p>
            <a:pPr marL="88900" marR="0" lvl="0" indent="0" algn="just" defTabSz="914400" rtl="0" eaLnBrk="1" fontAlgn="auto" latinLnBrk="0" hangingPunct="1">
              <a:lnSpc>
                <a:spcPct val="114000"/>
              </a:lnSpc>
              <a:spcBef>
                <a:spcPts val="600"/>
              </a:spcBef>
              <a:spcAft>
                <a:spcPts val="0"/>
              </a:spcAft>
              <a:buClrTx/>
              <a:buSzTx/>
              <a:buNone/>
              <a:tabLst/>
              <a:defRPr/>
            </a:pPr>
            <a:endParaRPr kumimoji="0" lang="pl-PL" sz="1800" b="0" i="0" u="sng" strike="noStrike" kern="1200" cap="none" spc="0" normalizeH="0" baseline="0" noProof="0" dirty="0">
              <a:ln>
                <a:noFill/>
              </a:ln>
              <a:solidFill>
                <a:schemeClr val="accent2">
                  <a:lumMod val="25000"/>
                </a:schemeClr>
              </a:solidFill>
              <a:effectLst/>
              <a:uLnTx/>
              <a:uFillTx/>
              <a:latin typeface="Arial" panose="020B0604020202020204" pitchFamily="34" charset="0"/>
              <a:ea typeface="Calibri" panose="020F0502020204030204" pitchFamily="34" charset="0"/>
              <a:cs typeface="Arial" panose="020B0604020202020204" pitchFamily="34" charset="0"/>
            </a:endParaRPr>
          </a:p>
          <a:p>
            <a:pPr marL="431800" marR="0" lvl="0" indent="-342900" algn="just" defTabSz="914400" rtl="0" eaLnBrk="1" fontAlgn="auto" latinLnBrk="0" hangingPunct="1">
              <a:lnSpc>
                <a:spcPct val="114000"/>
              </a:lnSpc>
              <a:spcBef>
                <a:spcPts val="600"/>
              </a:spcBef>
              <a:spcAft>
                <a:spcPts val="0"/>
              </a:spcAft>
              <a:buClrTx/>
              <a:buSzTx/>
              <a:buFont typeface="Wingdings" panose="05000000000000000000" pitchFamily="2" charset="2"/>
              <a:buChar char="Ø"/>
              <a:tabLst/>
              <a:defRPr/>
            </a:pPr>
            <a:r>
              <a:rPr kumimoji="0" lang="pl-PL" sz="1800" b="0" i="0" u="none" strike="noStrike" kern="1200" cap="none" spc="0" normalizeH="0" baseline="0" noProof="0" dirty="0">
                <a:ln>
                  <a:noFill/>
                </a:ln>
                <a:solidFill>
                  <a:schemeClr val="accent2">
                    <a:lumMod val="25000"/>
                  </a:schemeClr>
                </a:solidFill>
                <a:effectLst/>
                <a:uLnTx/>
                <a:uFillTx/>
                <a:latin typeface="Arial" panose="020B0604020202020204" pitchFamily="34" charset="0"/>
                <a:ea typeface="Calibri" panose="020F0502020204030204" pitchFamily="34" charset="0"/>
                <a:cs typeface="Arial" panose="020B0604020202020204" pitchFamily="34" charset="0"/>
              </a:rPr>
              <a:t>Przedmiotem ogłoszenia było wykonanie robót budowlanych, dla których termin złożenia oferty wynosi co najmniej 14 dni. Ostatni dzień na złożenie oferty przypadał w sobotę. W przypadku kiedy koniec terminu przypada na sobotę lub dzień ustawowo wolny od pracy, termin upływa dnia następującego po dniu lub dniach wolnych od pracy. W tym przypadku skrócono termin składania ofert o mniej niż 30%, w związku z czym </a:t>
            </a:r>
            <a:r>
              <a:rPr kumimoji="0" lang="pl-PL" sz="1800" b="1" i="0" u="sng" strike="noStrike" kern="1200" cap="none" spc="0" normalizeH="0" baseline="0" noProof="0" dirty="0">
                <a:ln>
                  <a:noFill/>
                </a:ln>
                <a:solidFill>
                  <a:schemeClr val="accent2">
                    <a:lumMod val="25000"/>
                  </a:schemeClr>
                </a:solidFill>
                <a:effectLst/>
                <a:uLnTx/>
                <a:uFillTx/>
                <a:latin typeface="Arial" panose="020B0604020202020204" pitchFamily="34" charset="0"/>
                <a:ea typeface="Calibri" panose="020F0502020204030204" pitchFamily="34" charset="0"/>
                <a:cs typeface="Arial" panose="020B0604020202020204" pitchFamily="34" charset="0"/>
              </a:rPr>
              <a:t>nałożono korektę w wysokości 5%.</a:t>
            </a:r>
          </a:p>
          <a:p>
            <a:pPr marL="0" indent="0">
              <a:buNone/>
            </a:pPr>
            <a:endParaRPr lang="pl-PL" dirty="0"/>
          </a:p>
        </p:txBody>
      </p:sp>
      <p:sp>
        <p:nvSpPr>
          <p:cNvPr id="4" name="Symbol zastępczy numeru slajdu 3">
            <a:extLst>
              <a:ext uri="{FF2B5EF4-FFF2-40B4-BE49-F238E27FC236}">
                <a16:creationId xmlns:a16="http://schemas.microsoft.com/office/drawing/2014/main" id="{266464CD-5C65-86D8-5090-3B7CBFB0B032}"/>
              </a:ext>
            </a:extLst>
          </p:cNvPr>
          <p:cNvSpPr>
            <a:spLocks noGrp="1"/>
          </p:cNvSpPr>
          <p:nvPr>
            <p:ph type="sldNum" sz="quarter" idx="10"/>
          </p:nvPr>
        </p:nvSpPr>
        <p:spPr/>
        <p:txBody>
          <a:bodyPr/>
          <a:lstStyle/>
          <a:p>
            <a:fld id="{EB4015AA-59F6-416B-87A6-8E3D940284E2}" type="slidenum">
              <a:rPr lang="pl-PL" smtClean="0"/>
              <a:pPr/>
              <a:t>42</a:t>
            </a:fld>
            <a:endParaRPr lang="pl-PL" dirty="0"/>
          </a:p>
        </p:txBody>
      </p:sp>
      <p:pic>
        <p:nvPicPr>
          <p:cNvPr id="5" name="Obraz 4">
            <a:extLst>
              <a:ext uri="{FF2B5EF4-FFF2-40B4-BE49-F238E27FC236}">
                <a16:creationId xmlns:a16="http://schemas.microsoft.com/office/drawing/2014/main" id="{7E1EA8AC-8E19-8352-47EE-89292448B7F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899942" y="7070150"/>
            <a:ext cx="4791871" cy="317019"/>
          </a:xfrm>
          <a:prstGeom prst="rect">
            <a:avLst/>
          </a:prstGeom>
        </p:spPr>
      </p:pic>
    </p:spTree>
    <p:extLst>
      <p:ext uri="{BB962C8B-B14F-4D97-AF65-F5344CB8AC3E}">
        <p14:creationId xmlns:p14="http://schemas.microsoft.com/office/powerpoint/2010/main" val="42715900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7243546-7CA2-E967-4DCA-EBC2C08426B5}"/>
              </a:ext>
            </a:extLst>
          </p:cNvPr>
          <p:cNvSpPr>
            <a:spLocks noGrp="1"/>
          </p:cNvSpPr>
          <p:nvPr>
            <p:ph type="title"/>
          </p:nvPr>
        </p:nvSpPr>
        <p:spPr/>
        <p:txBody>
          <a:bodyPr>
            <a:normAutofit/>
          </a:bodyPr>
          <a:lstStyle/>
          <a:p>
            <a:r>
              <a:rPr kumimoji="0" lang="pl-PL" sz="2400" b="1" i="0" u="none" strike="noStrike" kern="1200" cap="none" spc="0" normalizeH="0" baseline="0" noProof="0" dirty="0">
                <a:ln>
                  <a:noFill/>
                </a:ln>
                <a:solidFill>
                  <a:srgbClr val="002073"/>
                </a:solidFill>
                <a:effectLst/>
                <a:uLnTx/>
                <a:uFillTx/>
                <a:latin typeface="Arial" panose="020B0604020202020204" pitchFamily="34" charset="0"/>
                <a:ea typeface="Open Sans" pitchFamily="2" charset="0"/>
                <a:cs typeface="Arial" panose="020B0604020202020204" pitchFamily="34" charset="0"/>
              </a:rPr>
              <a:t>Przykłady korekt finansowych – nieprzestrzeganie terminów 3</a:t>
            </a:r>
            <a:endParaRPr lang="pl-PL" sz="2400" dirty="0"/>
          </a:p>
        </p:txBody>
      </p:sp>
      <p:sp>
        <p:nvSpPr>
          <p:cNvPr id="3" name="Symbol zastępczy zawartości 2">
            <a:extLst>
              <a:ext uri="{FF2B5EF4-FFF2-40B4-BE49-F238E27FC236}">
                <a16:creationId xmlns:a16="http://schemas.microsoft.com/office/drawing/2014/main" id="{860B8422-FA6F-8C6E-1905-AE70099C8FA4}"/>
              </a:ext>
            </a:extLst>
          </p:cNvPr>
          <p:cNvSpPr>
            <a:spLocks noGrp="1"/>
          </p:cNvSpPr>
          <p:nvPr>
            <p:ph idx="1"/>
          </p:nvPr>
        </p:nvSpPr>
        <p:spPr/>
        <p:txBody>
          <a:bodyPr/>
          <a:lstStyle/>
          <a:p>
            <a:pPr marR="0" lvl="0" defTabSz="914400" rtl="0" eaLnBrk="1" fontAlgn="auto" latinLnBrk="0" hangingPunct="1">
              <a:lnSpc>
                <a:spcPct val="114000"/>
              </a:lnSpc>
              <a:spcBef>
                <a:spcPts val="600"/>
              </a:spcBef>
              <a:spcAft>
                <a:spcPts val="0"/>
              </a:spcAft>
              <a:buClrTx/>
              <a:buSzTx/>
              <a:buFont typeface="Arial" panose="020B0604020202020204" pitchFamily="34" charset="0"/>
              <a:buChar char="•"/>
              <a:tabLst/>
              <a:defRPr/>
            </a:pPr>
            <a:r>
              <a:rPr kumimoji="0" lang="pl-PL" sz="1800" b="1" i="0" u="none" strike="noStrike" kern="1200" cap="none" spc="0" normalizeH="0" baseline="0" noProof="0" dirty="0">
                <a:ln>
                  <a:noFill/>
                </a:ln>
                <a:solidFill>
                  <a:schemeClr val="accent2">
                    <a:lumMod val="25000"/>
                  </a:schemeClr>
                </a:solidFill>
                <a:effectLst/>
                <a:uLnTx/>
                <a:uFillTx/>
                <a:latin typeface="Arial" panose="020B0604020202020204" pitchFamily="34" charset="0"/>
                <a:ea typeface="+mn-ea"/>
                <a:cs typeface="Arial" panose="020B0604020202020204" pitchFamily="34" charset="0"/>
              </a:rPr>
              <a:t>Nieprzestrzeganie terminów składania ofert lub brak przedłużenia składania ofert w przypadku wprowadzenia istotnych zmian w dokumentacji zamówienia (pkt. 4) </a:t>
            </a:r>
          </a:p>
          <a:p>
            <a:pPr marL="374650" marR="0" lvl="0" indent="-285750" defTabSz="914400" rtl="0" eaLnBrk="1" fontAlgn="auto" latinLnBrk="0" hangingPunct="1">
              <a:lnSpc>
                <a:spcPct val="114000"/>
              </a:lnSpc>
              <a:spcBef>
                <a:spcPts val="600"/>
              </a:spcBef>
              <a:spcAft>
                <a:spcPts val="0"/>
              </a:spcAft>
              <a:buClrTx/>
              <a:buSzTx/>
              <a:buFont typeface="Wingdings" panose="05000000000000000000" pitchFamily="2" charset="2"/>
              <a:buChar char="Ø"/>
              <a:tabLst/>
              <a:defRPr/>
            </a:pPr>
            <a:endParaRPr kumimoji="0" lang="pl-PL" sz="1800" b="0" i="0" u="none" strike="noStrike" kern="1200" cap="none" spc="0" normalizeH="0" baseline="0" noProof="0" dirty="0">
              <a:ln>
                <a:noFill/>
              </a:ln>
              <a:solidFill>
                <a:schemeClr val="accent2">
                  <a:lumMod val="25000"/>
                </a:schemeClr>
              </a:solidFill>
              <a:effectLst/>
              <a:uLnTx/>
              <a:uFillTx/>
              <a:latin typeface="Arial" panose="020B0604020202020204" pitchFamily="34" charset="0"/>
              <a:cs typeface="Arial" panose="020B0604020202020204" pitchFamily="34" charset="0"/>
            </a:endParaRPr>
          </a:p>
          <a:p>
            <a:pPr marL="88900" marR="0" lvl="0" indent="0" defTabSz="914400" rtl="0" eaLnBrk="1" fontAlgn="auto" latinLnBrk="0" hangingPunct="1">
              <a:lnSpc>
                <a:spcPct val="114000"/>
              </a:lnSpc>
              <a:spcBef>
                <a:spcPts val="600"/>
              </a:spcBef>
              <a:spcAft>
                <a:spcPts val="0"/>
              </a:spcAft>
              <a:buClrTx/>
              <a:buSzTx/>
              <a:buNone/>
              <a:tabLst/>
              <a:defRPr/>
            </a:pPr>
            <a:r>
              <a:rPr kumimoji="0" lang="pl-PL" sz="1800" b="0" i="0" u="none" strike="noStrike" kern="1200" cap="none" spc="0" normalizeH="0" baseline="0" noProof="0" dirty="0">
                <a:ln>
                  <a:noFill/>
                </a:ln>
                <a:solidFill>
                  <a:schemeClr val="accent2">
                    <a:lumMod val="25000"/>
                  </a:schemeClr>
                </a:solidFill>
                <a:effectLst/>
                <a:uLnTx/>
                <a:uFillTx/>
                <a:latin typeface="Arial" panose="020B0604020202020204" pitchFamily="34" charset="0"/>
                <a:cs typeface="Arial" panose="020B0604020202020204" pitchFamily="34" charset="0"/>
              </a:rPr>
              <a:t>Przykłady:</a:t>
            </a:r>
            <a:endParaRPr lang="pl-PL" sz="1800" dirty="0">
              <a:solidFill>
                <a:schemeClr val="accent2">
                  <a:lumMod val="25000"/>
                </a:schemeClr>
              </a:solidFill>
              <a:latin typeface="Arial" panose="020B0604020202020204" pitchFamily="34" charset="0"/>
              <a:cs typeface="Arial" panose="020B0604020202020204" pitchFamily="34" charset="0"/>
            </a:endParaRPr>
          </a:p>
          <a:p>
            <a:pPr marL="374650" marR="0" lvl="0" indent="-285750" defTabSz="914400" rtl="0" eaLnBrk="1" fontAlgn="auto" latinLnBrk="0" hangingPunct="1">
              <a:lnSpc>
                <a:spcPct val="114000"/>
              </a:lnSpc>
              <a:spcBef>
                <a:spcPts val="600"/>
              </a:spcBef>
              <a:spcAft>
                <a:spcPts val="0"/>
              </a:spcAft>
              <a:buClrTx/>
              <a:buSzTx/>
              <a:buFont typeface="Wingdings" panose="05000000000000000000" pitchFamily="2" charset="2"/>
              <a:buChar char="Ø"/>
              <a:tabLst/>
              <a:defRPr/>
            </a:pPr>
            <a:endParaRPr kumimoji="0" lang="pl-PL" sz="1800" b="0" i="0" u="none" strike="noStrike" kern="1200" cap="none" spc="0" normalizeH="0" baseline="0" noProof="0" dirty="0">
              <a:ln>
                <a:noFill/>
              </a:ln>
              <a:solidFill>
                <a:schemeClr val="accent2">
                  <a:lumMod val="25000"/>
                </a:schemeClr>
              </a:solidFill>
              <a:effectLst/>
              <a:uLnTx/>
              <a:uFillTx/>
              <a:latin typeface="Arial" panose="020B0604020202020204" pitchFamily="34" charset="0"/>
              <a:cs typeface="Arial" panose="020B0604020202020204" pitchFamily="34" charset="0"/>
            </a:endParaRPr>
          </a:p>
          <a:p>
            <a:pPr>
              <a:lnSpc>
                <a:spcPct val="114000"/>
              </a:lnSpc>
              <a:buFont typeface="Wingdings" panose="05000000000000000000" pitchFamily="2" charset="2"/>
              <a:buChar char="Ø"/>
            </a:pPr>
            <a:r>
              <a:rPr lang="pl-PL" sz="1800" dirty="0">
                <a:solidFill>
                  <a:schemeClr val="accent2">
                    <a:lumMod val="25000"/>
                  </a:schemeClr>
                </a:solidFill>
                <a:latin typeface="Arial" panose="020B0604020202020204" pitchFamily="34" charset="0"/>
                <a:cs typeface="Arial" panose="020B0604020202020204" pitchFamily="34" charset="0"/>
              </a:rPr>
              <a:t>Przedmiotem ogłoszenia było wykonanie i wdrożenie systemu zarządzania energią. Zamawiający przyporządkował zadanie do kategorii robót budowalnych, dla których termin złożenia oferty wynosi co najmniej 14 dni. Beneficjent wyznaczył termin 8 dni na złożenie oferty, tym samym skrócił termin o 6 dni. W tym przypadku skrócono termin składania ofert o co najmniej 30%, ale o mniej niż 50%, w związku z czym nałożono korektę w wysokości 10%.</a:t>
            </a:r>
          </a:p>
          <a:p>
            <a:pPr marL="0" indent="0">
              <a:buNone/>
            </a:pPr>
            <a:endParaRPr lang="pl-PL" dirty="0"/>
          </a:p>
        </p:txBody>
      </p:sp>
      <p:sp>
        <p:nvSpPr>
          <p:cNvPr id="4" name="Symbol zastępczy numeru slajdu 3">
            <a:extLst>
              <a:ext uri="{FF2B5EF4-FFF2-40B4-BE49-F238E27FC236}">
                <a16:creationId xmlns:a16="http://schemas.microsoft.com/office/drawing/2014/main" id="{53933127-73E8-3959-E619-F5AF031A48A0}"/>
              </a:ext>
            </a:extLst>
          </p:cNvPr>
          <p:cNvSpPr>
            <a:spLocks noGrp="1"/>
          </p:cNvSpPr>
          <p:nvPr>
            <p:ph type="sldNum" sz="quarter" idx="10"/>
          </p:nvPr>
        </p:nvSpPr>
        <p:spPr/>
        <p:txBody>
          <a:bodyPr/>
          <a:lstStyle/>
          <a:p>
            <a:fld id="{EB4015AA-59F6-416B-87A6-8E3D940284E2}" type="slidenum">
              <a:rPr lang="pl-PL" smtClean="0"/>
              <a:pPr/>
              <a:t>43</a:t>
            </a:fld>
            <a:endParaRPr lang="pl-PL" dirty="0"/>
          </a:p>
        </p:txBody>
      </p:sp>
      <p:pic>
        <p:nvPicPr>
          <p:cNvPr id="5" name="Obraz 4">
            <a:extLst>
              <a:ext uri="{FF2B5EF4-FFF2-40B4-BE49-F238E27FC236}">
                <a16:creationId xmlns:a16="http://schemas.microsoft.com/office/drawing/2014/main" id="{A62AD690-D541-C2A2-D3DA-BBA06567A2BA}"/>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884389" y="7041328"/>
            <a:ext cx="4791871" cy="317019"/>
          </a:xfrm>
          <a:prstGeom prst="rect">
            <a:avLst/>
          </a:prstGeom>
        </p:spPr>
      </p:pic>
    </p:spTree>
    <p:extLst>
      <p:ext uri="{BB962C8B-B14F-4D97-AF65-F5344CB8AC3E}">
        <p14:creationId xmlns:p14="http://schemas.microsoft.com/office/powerpoint/2010/main" val="35210404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254E8A6-E76E-44BC-8A17-B20B9B735EAF}"/>
              </a:ext>
            </a:extLst>
          </p:cNvPr>
          <p:cNvSpPr>
            <a:spLocks noGrp="1"/>
          </p:cNvSpPr>
          <p:nvPr>
            <p:ph type="title"/>
          </p:nvPr>
        </p:nvSpPr>
        <p:spPr/>
        <p:txBody>
          <a:bodyPr>
            <a:normAutofit/>
          </a:bodyPr>
          <a:lstStyle/>
          <a:p>
            <a:r>
              <a:rPr lang="pl-PL" sz="2400" dirty="0">
                <a:latin typeface="Arial" panose="020B0604020202020204" pitchFamily="34" charset="0"/>
                <a:cs typeface="Arial" panose="020B0604020202020204" pitchFamily="34" charset="0"/>
              </a:rPr>
              <a:t>Przykłady korekt finansowych – kryteria kwalifikacji 1</a:t>
            </a:r>
          </a:p>
        </p:txBody>
      </p:sp>
      <p:sp>
        <p:nvSpPr>
          <p:cNvPr id="3" name="Symbol zastępczy zawartości 2">
            <a:extLst>
              <a:ext uri="{FF2B5EF4-FFF2-40B4-BE49-F238E27FC236}">
                <a16:creationId xmlns:a16="http://schemas.microsoft.com/office/drawing/2014/main" id="{5325AE98-F2F9-BD45-81A5-1A7685827A05}"/>
              </a:ext>
            </a:extLst>
          </p:cNvPr>
          <p:cNvSpPr>
            <a:spLocks noGrp="1"/>
          </p:cNvSpPr>
          <p:nvPr>
            <p:ph idx="1"/>
          </p:nvPr>
        </p:nvSpPr>
        <p:spPr/>
        <p:txBody>
          <a:bodyPr/>
          <a:lstStyle/>
          <a:p>
            <a:pPr marL="285750" marR="0" lvl="0" indent="-285750" algn="just" defTabSz="914400" rtl="0" eaLnBrk="1" fontAlgn="auto" latinLnBrk="0" hangingPunct="1">
              <a:lnSpc>
                <a:spcPct val="114000"/>
              </a:lnSpc>
              <a:spcBef>
                <a:spcPts val="600"/>
              </a:spcBef>
              <a:spcAft>
                <a:spcPts val="0"/>
              </a:spcAft>
              <a:buClrTx/>
              <a:buSzTx/>
              <a:buFont typeface="Arial" panose="020B0604020202020204" pitchFamily="34" charset="0"/>
              <a:buChar char="•"/>
              <a:tabLst/>
              <a:defRPr/>
            </a:pPr>
            <a:r>
              <a:rPr kumimoji="0" lang="pl-PL" sz="1800" b="1" i="0" u="none" strike="noStrike" kern="1200" cap="none" spc="0" normalizeH="0" baseline="0" noProof="0" dirty="0">
                <a:ln>
                  <a:noFill/>
                </a:ln>
                <a:solidFill>
                  <a:srgbClr val="A6D3FF">
                    <a:lumMod val="25000"/>
                  </a:srgbClr>
                </a:solidFill>
                <a:effectLst/>
                <a:uLnTx/>
                <a:uFillTx/>
                <a:latin typeface="Arial" panose="020B0604020202020204" pitchFamily="34" charset="0"/>
                <a:ea typeface="Open Sans" pitchFamily="2" charset="0"/>
                <a:cs typeface="Arial" panose="020B0604020202020204" pitchFamily="34" charset="0"/>
              </a:rPr>
              <a:t>Nieopublikowanie w ogłoszeniu kryteriów kwalifikacji lub kryteriów udzielenia zamówienia lub warunków realizacji zamówienia (pkt. 9)</a:t>
            </a:r>
          </a:p>
          <a:p>
            <a:pPr marL="88900" marR="0" lvl="0" indent="0" algn="just" defTabSz="914400" rtl="0" eaLnBrk="1" fontAlgn="auto" latinLnBrk="0" hangingPunct="1">
              <a:lnSpc>
                <a:spcPct val="114000"/>
              </a:lnSpc>
              <a:spcBef>
                <a:spcPts val="600"/>
              </a:spcBef>
              <a:spcAft>
                <a:spcPts val="0"/>
              </a:spcAft>
              <a:buClrTx/>
              <a:buSzTx/>
              <a:buFontTx/>
              <a:buNone/>
              <a:tabLst/>
              <a:defRPr/>
            </a:pPr>
            <a:endParaRPr kumimoji="0" lang="pl-PL" sz="1800" b="0" i="0" u="none" strike="noStrike" kern="1200" cap="none" spc="0" normalizeH="0" baseline="0" noProof="0" dirty="0">
              <a:ln>
                <a:noFill/>
              </a:ln>
              <a:solidFill>
                <a:srgbClr val="A6D3FF">
                  <a:lumMod val="25000"/>
                </a:srgbClr>
              </a:solidFill>
              <a:effectLst/>
              <a:uLnTx/>
              <a:uFillTx/>
              <a:latin typeface="Arial" panose="020B0604020202020204" pitchFamily="34" charset="0"/>
              <a:ea typeface="Open Sans" pitchFamily="2" charset="0"/>
              <a:cs typeface="Arial" panose="020B0604020202020204" pitchFamily="34" charset="0"/>
            </a:endParaRPr>
          </a:p>
          <a:p>
            <a:pPr marL="88900" marR="0" lvl="0" indent="0" algn="just" defTabSz="914400" rtl="0" eaLnBrk="1" fontAlgn="auto" latinLnBrk="0" hangingPunct="1">
              <a:lnSpc>
                <a:spcPct val="114000"/>
              </a:lnSpc>
              <a:spcBef>
                <a:spcPts val="600"/>
              </a:spcBef>
              <a:spcAft>
                <a:spcPts val="0"/>
              </a:spcAft>
              <a:buClrTx/>
              <a:buSzTx/>
              <a:buFontTx/>
              <a:buNone/>
              <a:tabLst/>
              <a:defRPr/>
            </a:pPr>
            <a:r>
              <a:rPr kumimoji="0" lang="pl-PL" sz="1800" b="0" i="0" u="none" strike="noStrike" kern="1200" cap="none" spc="0" normalizeH="0" baseline="0" noProof="0" dirty="0">
                <a:ln>
                  <a:noFill/>
                </a:ln>
                <a:solidFill>
                  <a:srgbClr val="A6D3FF">
                    <a:lumMod val="25000"/>
                  </a:srgbClr>
                </a:solidFill>
                <a:effectLst/>
                <a:uLnTx/>
                <a:uFillTx/>
                <a:latin typeface="Arial" panose="020B0604020202020204" pitchFamily="34" charset="0"/>
                <a:ea typeface="Open Sans" pitchFamily="2" charset="0"/>
                <a:cs typeface="Arial" panose="020B0604020202020204" pitchFamily="34" charset="0"/>
              </a:rPr>
              <a:t>Przykłady:</a:t>
            </a:r>
          </a:p>
          <a:p>
            <a:pPr marL="88900" marR="0" lvl="0" indent="0" algn="just" defTabSz="914400" rtl="0" eaLnBrk="1" fontAlgn="auto" latinLnBrk="0" hangingPunct="1">
              <a:lnSpc>
                <a:spcPct val="114000"/>
              </a:lnSpc>
              <a:spcBef>
                <a:spcPts val="600"/>
              </a:spcBef>
              <a:spcAft>
                <a:spcPts val="0"/>
              </a:spcAft>
              <a:buClrTx/>
              <a:buSzTx/>
              <a:buFontTx/>
              <a:buNone/>
              <a:tabLst/>
              <a:defRPr/>
            </a:pPr>
            <a:endParaRPr kumimoji="0" lang="pl-PL" sz="1800" b="0" i="0" u="none" strike="noStrike" kern="1200" cap="none" spc="0" normalizeH="0" baseline="0" noProof="0" dirty="0">
              <a:ln>
                <a:noFill/>
              </a:ln>
              <a:solidFill>
                <a:srgbClr val="A6D3FF">
                  <a:lumMod val="25000"/>
                </a:srgbClr>
              </a:solidFill>
              <a:effectLst/>
              <a:uLnTx/>
              <a:uFillTx/>
              <a:latin typeface="Arial" panose="020B0604020202020204" pitchFamily="34" charset="0"/>
              <a:ea typeface="Open Sans" pitchFamily="2" charset="0"/>
              <a:cs typeface="Arial" panose="020B0604020202020204" pitchFamily="34" charset="0"/>
            </a:endParaRPr>
          </a:p>
          <a:p>
            <a:pPr marL="200484" marR="0" lvl="0" indent="-200484" algn="just" defTabSz="914400" rtl="0" eaLnBrk="1" fontAlgn="auto" latinLnBrk="0" hangingPunct="1">
              <a:lnSpc>
                <a:spcPct val="114000"/>
              </a:lnSpc>
              <a:spcBef>
                <a:spcPts val="600"/>
              </a:spcBef>
              <a:spcAft>
                <a:spcPts val="0"/>
              </a:spcAft>
              <a:buClrTx/>
              <a:buSzTx/>
              <a:buFont typeface="Wingdings" panose="05000000000000000000" pitchFamily="2" charset="2"/>
              <a:buChar char="Ø"/>
              <a:tabLst/>
              <a:defRPr/>
            </a:pPr>
            <a:r>
              <a:rPr kumimoji="0" lang="pl-PL" sz="1800" b="0" i="0" u="none" strike="noStrike" kern="1200" cap="none" spc="0" normalizeH="0" baseline="0" noProof="0" dirty="0">
                <a:ln>
                  <a:noFill/>
                </a:ln>
                <a:solidFill>
                  <a:srgbClr val="A6D3FF">
                    <a:lumMod val="25000"/>
                  </a:srgbClr>
                </a:solidFill>
                <a:effectLst/>
                <a:uLnTx/>
                <a:uFillTx/>
                <a:latin typeface="Arial" panose="020B0604020202020204" pitchFamily="34" charset="0"/>
                <a:ea typeface="Calibri" panose="020F0502020204030204" pitchFamily="34" charset="0"/>
                <a:cs typeface="Arial" panose="020B0604020202020204" pitchFamily="34" charset="0"/>
              </a:rPr>
              <a:t>W treści ogłoszenia Beneficjent określił Kryteria oceny i opis sposobu przyznawania punktacji:</a:t>
            </a:r>
          </a:p>
          <a:p>
            <a:pPr marR="0" lvl="0" algn="just" defTabSz="914400" rtl="0" eaLnBrk="1" fontAlgn="auto" latinLnBrk="0" hangingPunct="1">
              <a:lnSpc>
                <a:spcPct val="114000"/>
              </a:lnSpc>
              <a:spcBef>
                <a:spcPts val="600"/>
              </a:spcBef>
              <a:spcAft>
                <a:spcPts val="0"/>
              </a:spcAft>
              <a:buClrTx/>
              <a:buSzTx/>
              <a:buFont typeface="Arial" panose="020B0604020202020204" pitchFamily="34" charset="0"/>
              <a:buChar char="•"/>
              <a:tabLst/>
              <a:defRPr/>
            </a:pPr>
            <a:r>
              <a:rPr kumimoji="0" lang="pl-PL" sz="1800" b="0" i="0" u="none" strike="noStrike" kern="1200" cap="none" spc="0" normalizeH="0" baseline="0" noProof="0" dirty="0">
                <a:ln>
                  <a:noFill/>
                </a:ln>
                <a:solidFill>
                  <a:srgbClr val="A6D3FF">
                    <a:lumMod val="25000"/>
                  </a:srgbClr>
                </a:solidFill>
                <a:effectLst/>
                <a:uLnTx/>
                <a:uFillTx/>
                <a:latin typeface="Arial" panose="020B0604020202020204" pitchFamily="34" charset="0"/>
                <a:ea typeface="Calibri" panose="020F0502020204030204" pitchFamily="34" charset="0"/>
                <a:cs typeface="Arial" panose="020B0604020202020204" pitchFamily="34" charset="0"/>
              </a:rPr>
              <a:t>Okres gwarancji – (waga kryterium – 5% lub 10%),                                                                                          </a:t>
            </a:r>
          </a:p>
          <a:p>
            <a:pPr marR="0" lvl="0" algn="just" defTabSz="914400" rtl="0" eaLnBrk="1" fontAlgn="auto" latinLnBrk="0" hangingPunct="1">
              <a:lnSpc>
                <a:spcPct val="114000"/>
              </a:lnSpc>
              <a:spcBef>
                <a:spcPts val="600"/>
              </a:spcBef>
              <a:spcAft>
                <a:spcPts val="0"/>
              </a:spcAft>
              <a:buClrTx/>
              <a:buSzTx/>
              <a:buFont typeface="Arial" panose="020B0604020202020204" pitchFamily="34" charset="0"/>
              <a:buChar char="•"/>
              <a:tabLst/>
              <a:defRPr/>
            </a:pPr>
            <a:r>
              <a:rPr kumimoji="0" lang="pl-PL" sz="1800" b="0" i="0" u="none" strike="noStrike" kern="1200" cap="none" spc="0" normalizeH="0" baseline="0" noProof="0" dirty="0">
                <a:ln>
                  <a:noFill/>
                </a:ln>
                <a:solidFill>
                  <a:srgbClr val="A6D3FF">
                    <a:lumMod val="25000"/>
                  </a:srgbClr>
                </a:solidFill>
                <a:effectLst/>
                <a:uLnTx/>
                <a:uFillTx/>
                <a:latin typeface="Arial" panose="020B0604020202020204" pitchFamily="34" charset="0"/>
                <a:ea typeface="Calibri" panose="020F0502020204030204" pitchFamily="34" charset="0"/>
                <a:cs typeface="Arial" panose="020B0604020202020204" pitchFamily="34" charset="0"/>
              </a:rPr>
              <a:t>Czas reakcji serwisu – (waga kryterium – 10% lub 20%), </a:t>
            </a:r>
          </a:p>
          <a:p>
            <a:pPr marL="0" marR="0" lvl="0" indent="0" algn="just" defTabSz="914400" rtl="0" eaLnBrk="1" fontAlgn="auto" latinLnBrk="0" hangingPunct="1">
              <a:lnSpc>
                <a:spcPct val="114000"/>
              </a:lnSpc>
              <a:spcBef>
                <a:spcPts val="600"/>
              </a:spcBef>
              <a:spcAft>
                <a:spcPts val="0"/>
              </a:spcAft>
              <a:buClrTx/>
              <a:buSzTx/>
              <a:buFontTx/>
              <a:buNone/>
              <a:tabLst/>
              <a:defRPr/>
            </a:pPr>
            <a:r>
              <a:rPr kumimoji="0" lang="pl-PL" sz="1800" b="0" i="0" u="none" strike="noStrike" kern="1200" cap="none" spc="0" normalizeH="0" baseline="0" noProof="0" dirty="0">
                <a:ln>
                  <a:noFill/>
                </a:ln>
                <a:solidFill>
                  <a:srgbClr val="A6D3FF">
                    <a:lumMod val="25000"/>
                  </a:srgbClr>
                </a:solidFill>
                <a:effectLst/>
                <a:uLnTx/>
                <a:uFillTx/>
                <a:latin typeface="Arial" panose="020B0604020202020204" pitchFamily="34" charset="0"/>
                <a:ea typeface="Calibri" panose="020F0502020204030204" pitchFamily="34" charset="0"/>
                <a:cs typeface="Arial" panose="020B0604020202020204" pitchFamily="34" charset="0"/>
              </a:rPr>
              <a:t>Zamawiający nie sprecyzował warunków jakie Oferent musi spełnić by osiągnąć określoną wagę punktową ww. kryteriów oceny. </a:t>
            </a:r>
          </a:p>
          <a:p>
            <a:pPr marL="0" marR="0" lvl="0" indent="0" algn="just" defTabSz="914400" rtl="0" eaLnBrk="1" fontAlgn="auto" latinLnBrk="0" hangingPunct="1">
              <a:lnSpc>
                <a:spcPct val="114000"/>
              </a:lnSpc>
              <a:spcBef>
                <a:spcPts val="600"/>
              </a:spcBef>
              <a:spcAft>
                <a:spcPts val="0"/>
              </a:spcAft>
              <a:buClrTx/>
              <a:buSzTx/>
              <a:buFontTx/>
              <a:buNone/>
              <a:tabLst/>
              <a:defRPr/>
            </a:pPr>
            <a:r>
              <a:rPr kumimoji="0" lang="pl-PL" sz="1800" b="1" i="0" u="sng" strike="noStrike" kern="1200" cap="none" spc="0" normalizeH="0" baseline="0" noProof="0" dirty="0">
                <a:ln>
                  <a:noFill/>
                </a:ln>
                <a:solidFill>
                  <a:srgbClr val="A6D3FF">
                    <a:lumMod val="25000"/>
                  </a:srgbClr>
                </a:solidFill>
                <a:effectLst/>
                <a:uLnTx/>
                <a:uFillTx/>
                <a:latin typeface="Arial" panose="020B0604020202020204" pitchFamily="34" charset="0"/>
                <a:ea typeface="Calibri" panose="020F0502020204030204" pitchFamily="34" charset="0"/>
                <a:cs typeface="Arial" panose="020B0604020202020204" pitchFamily="34" charset="0"/>
              </a:rPr>
              <a:t>Nałożono korektę w wysokości 10%.</a:t>
            </a:r>
          </a:p>
          <a:p>
            <a:endParaRPr lang="pl-PL" dirty="0"/>
          </a:p>
        </p:txBody>
      </p:sp>
      <p:sp>
        <p:nvSpPr>
          <p:cNvPr id="4" name="Symbol zastępczy numeru slajdu 3">
            <a:extLst>
              <a:ext uri="{FF2B5EF4-FFF2-40B4-BE49-F238E27FC236}">
                <a16:creationId xmlns:a16="http://schemas.microsoft.com/office/drawing/2014/main" id="{9CAAA8F0-156C-749F-0437-1B2FFE81B856}"/>
              </a:ext>
            </a:extLst>
          </p:cNvPr>
          <p:cNvSpPr>
            <a:spLocks noGrp="1"/>
          </p:cNvSpPr>
          <p:nvPr>
            <p:ph type="sldNum" sz="quarter" idx="10"/>
          </p:nvPr>
        </p:nvSpPr>
        <p:spPr/>
        <p:txBody>
          <a:bodyPr/>
          <a:lstStyle/>
          <a:p>
            <a:fld id="{EB4015AA-59F6-416B-87A6-8E3D940284E2}" type="slidenum">
              <a:rPr lang="pl-PL" smtClean="0"/>
              <a:pPr/>
              <a:t>44</a:t>
            </a:fld>
            <a:endParaRPr lang="pl-PL" dirty="0"/>
          </a:p>
        </p:txBody>
      </p:sp>
      <p:pic>
        <p:nvPicPr>
          <p:cNvPr id="5" name="Obraz 4">
            <a:extLst>
              <a:ext uri="{FF2B5EF4-FFF2-40B4-BE49-F238E27FC236}">
                <a16:creationId xmlns:a16="http://schemas.microsoft.com/office/drawing/2014/main" id="{721A302A-B7DD-3EF1-04B5-79EC6F69EF25}"/>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899942" y="7050967"/>
            <a:ext cx="4791871" cy="317019"/>
          </a:xfrm>
          <a:prstGeom prst="rect">
            <a:avLst/>
          </a:prstGeom>
        </p:spPr>
      </p:pic>
    </p:spTree>
    <p:extLst>
      <p:ext uri="{BB962C8B-B14F-4D97-AF65-F5344CB8AC3E}">
        <p14:creationId xmlns:p14="http://schemas.microsoft.com/office/powerpoint/2010/main" val="9384408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D3A4A16-A696-E650-7FAF-B14124274C41}"/>
              </a:ext>
            </a:extLst>
          </p:cNvPr>
          <p:cNvSpPr>
            <a:spLocks noGrp="1"/>
          </p:cNvSpPr>
          <p:nvPr>
            <p:ph type="title"/>
          </p:nvPr>
        </p:nvSpPr>
        <p:spPr/>
        <p:txBody>
          <a:bodyPr>
            <a:normAutofit/>
          </a:bodyPr>
          <a:lstStyle/>
          <a:p>
            <a:r>
              <a:rPr lang="pl-PL" sz="1800" dirty="0">
                <a:latin typeface="Arial" panose="020B0604020202020204" pitchFamily="34" charset="0"/>
                <a:cs typeface="Arial" panose="020B0604020202020204" pitchFamily="34" charset="0"/>
              </a:rPr>
              <a:t>Przykłady korekt finansowych – kryteria kwalifikacji 2</a:t>
            </a:r>
          </a:p>
        </p:txBody>
      </p:sp>
      <p:sp>
        <p:nvSpPr>
          <p:cNvPr id="3" name="Symbol zastępczy zawartości 2">
            <a:extLst>
              <a:ext uri="{FF2B5EF4-FFF2-40B4-BE49-F238E27FC236}">
                <a16:creationId xmlns:a16="http://schemas.microsoft.com/office/drawing/2014/main" id="{C8ED8473-1E2A-59F6-F690-FE405AA85592}"/>
              </a:ext>
            </a:extLst>
          </p:cNvPr>
          <p:cNvSpPr>
            <a:spLocks noGrp="1"/>
          </p:cNvSpPr>
          <p:nvPr>
            <p:ph idx="1"/>
          </p:nvPr>
        </p:nvSpPr>
        <p:spPr>
          <a:xfrm>
            <a:off x="1025908" y="1403573"/>
            <a:ext cx="8640382" cy="5400600"/>
          </a:xfrm>
        </p:spPr>
        <p:txBody>
          <a:bodyPr>
            <a:normAutofit fontScale="25000" lnSpcReduction="20000"/>
          </a:bodyPr>
          <a:lstStyle/>
          <a:p>
            <a:pPr marL="285750" marR="0" lvl="0" indent="-285750" defTabSz="914400" rtl="0" eaLnBrk="1" fontAlgn="auto" latinLnBrk="0" hangingPunct="1">
              <a:lnSpc>
                <a:spcPct val="134000"/>
              </a:lnSpc>
              <a:spcBef>
                <a:spcPts val="600"/>
              </a:spcBef>
              <a:spcAft>
                <a:spcPts val="0"/>
              </a:spcAft>
              <a:buClrTx/>
              <a:buSzTx/>
              <a:buFont typeface="Arial" panose="020B0604020202020204" pitchFamily="34" charset="0"/>
              <a:buChar char="•"/>
              <a:tabLst/>
              <a:defRPr/>
            </a:pPr>
            <a:r>
              <a:rPr kumimoji="0" lang="pl-PL" sz="7200" b="1" i="0" u="none" strike="noStrike" kern="1200" cap="none" spc="0" normalizeH="0" baseline="0" noProof="0" dirty="0">
                <a:ln>
                  <a:noFill/>
                </a:ln>
                <a:solidFill>
                  <a:schemeClr val="accent2">
                    <a:lumMod val="25000"/>
                  </a:schemeClr>
                </a:solidFill>
                <a:effectLst/>
                <a:uLnTx/>
                <a:uFillTx/>
                <a:latin typeface="Arial" panose="020B0604020202020204" pitchFamily="34" charset="0"/>
                <a:ea typeface="+mn-ea"/>
                <a:cs typeface="Arial" panose="020B0604020202020204" pitchFamily="34" charset="0"/>
              </a:rPr>
              <a:t>Nieopublikowanie w ogłoszeniu kryteriów kwalifikacji lub kryteriów udzielenia zamówienia lub warunków realizacji zamówienia (pkt. 9)</a:t>
            </a:r>
            <a:endParaRPr kumimoji="0" lang="pl-PL" sz="7200" b="0" i="0" u="none" strike="noStrike" kern="1200" cap="none" spc="0" normalizeH="0" baseline="0" noProof="0" dirty="0">
              <a:ln>
                <a:noFill/>
              </a:ln>
              <a:solidFill>
                <a:schemeClr val="accent2">
                  <a:lumMod val="25000"/>
                </a:scheme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a:p>
            <a:pPr marL="0" marR="0" lvl="0" indent="0" defTabSz="914400" rtl="0" eaLnBrk="1" fontAlgn="auto" latinLnBrk="0" hangingPunct="1">
              <a:lnSpc>
                <a:spcPct val="134000"/>
              </a:lnSpc>
              <a:spcBef>
                <a:spcPts val="0"/>
              </a:spcBef>
              <a:spcAft>
                <a:spcPts val="0"/>
              </a:spcAft>
              <a:buClrTx/>
              <a:buSzTx/>
              <a:buFontTx/>
              <a:buNone/>
              <a:tabLst/>
              <a:defRPr/>
            </a:pPr>
            <a:r>
              <a:rPr kumimoji="0" lang="pl-PL" sz="7200" i="0" u="none" strike="noStrike" kern="1200" cap="none" spc="0" normalizeH="0" baseline="0" noProof="0" dirty="0">
                <a:ln>
                  <a:noFill/>
                </a:ln>
                <a:solidFill>
                  <a:schemeClr val="accent2">
                    <a:lumMod val="25000"/>
                  </a:schemeClr>
                </a:solidFill>
                <a:effectLst/>
                <a:uLnTx/>
                <a:uFillTx/>
                <a:latin typeface="Arial" panose="020B0604020202020204" pitchFamily="34" charset="0"/>
                <a:ea typeface="+mn-ea"/>
                <a:cs typeface="Arial" panose="020B0604020202020204" pitchFamily="34" charset="0"/>
              </a:rPr>
              <a:t>Przykład:</a:t>
            </a:r>
          </a:p>
          <a:p>
            <a:pPr marL="0" marR="0" lvl="0" indent="0" defTabSz="914400" rtl="0" eaLnBrk="1" fontAlgn="auto" latinLnBrk="0" hangingPunct="1">
              <a:lnSpc>
                <a:spcPct val="134000"/>
              </a:lnSpc>
              <a:spcBef>
                <a:spcPts val="0"/>
              </a:spcBef>
              <a:spcAft>
                <a:spcPts val="0"/>
              </a:spcAft>
              <a:buClrTx/>
              <a:buSzTx/>
              <a:buFontTx/>
              <a:buNone/>
              <a:tabLst/>
              <a:defRPr/>
            </a:pPr>
            <a:endParaRPr kumimoji="0" lang="pl-PL" sz="7200" b="0" i="0" u="none" strike="noStrike" kern="1200" cap="none" spc="0" normalizeH="0" baseline="0" noProof="0" dirty="0">
              <a:ln>
                <a:noFill/>
              </a:ln>
              <a:solidFill>
                <a:schemeClr val="accent2">
                  <a:lumMod val="25000"/>
                </a:schemeClr>
              </a:solidFill>
              <a:effectLst/>
              <a:uLnTx/>
              <a:uFillTx/>
              <a:latin typeface="Arial" panose="020B0604020202020204" pitchFamily="34" charset="0"/>
              <a:ea typeface="+mn-ea"/>
              <a:cs typeface="Arial" panose="020B0604020202020204" pitchFamily="34" charset="0"/>
            </a:endParaRPr>
          </a:p>
          <a:p>
            <a:pPr marR="0" lvl="0" defTabSz="914400" rtl="0" eaLnBrk="1" fontAlgn="auto" latinLnBrk="0" hangingPunct="1">
              <a:lnSpc>
                <a:spcPct val="134000"/>
              </a:lnSpc>
              <a:spcBef>
                <a:spcPts val="0"/>
              </a:spcBef>
              <a:spcAft>
                <a:spcPts val="0"/>
              </a:spcAft>
              <a:buClrTx/>
              <a:buSzTx/>
              <a:buFont typeface="Wingdings" panose="05000000000000000000" pitchFamily="2" charset="2"/>
              <a:buChar char="Ø"/>
              <a:tabLst/>
              <a:defRPr/>
            </a:pPr>
            <a:r>
              <a:rPr kumimoji="0" lang="pl-PL" sz="7200" b="0" i="0" u="none" strike="noStrike" kern="1200" cap="none" spc="0" normalizeH="0" baseline="0" noProof="0" dirty="0">
                <a:ln>
                  <a:noFill/>
                </a:ln>
                <a:solidFill>
                  <a:schemeClr val="accent2">
                    <a:lumMod val="25000"/>
                  </a:schemeClr>
                </a:solidFill>
                <a:effectLst/>
                <a:uLnTx/>
                <a:uFillTx/>
                <a:latin typeface="Arial" panose="020B0604020202020204" pitchFamily="34" charset="0"/>
                <a:ea typeface="+mn-ea"/>
                <a:cs typeface="Arial" panose="020B0604020202020204" pitchFamily="34" charset="0"/>
              </a:rPr>
              <a:t>W treści ogłoszenia Beneficjent określił Kryteria oceny i opis sposobu przyznawania punktacji:</a:t>
            </a:r>
          </a:p>
          <a:p>
            <a:pPr marL="0" marR="0" lvl="0" indent="0" defTabSz="914400" rtl="0" eaLnBrk="1" fontAlgn="auto" latinLnBrk="0" hangingPunct="1">
              <a:lnSpc>
                <a:spcPct val="134000"/>
              </a:lnSpc>
              <a:spcBef>
                <a:spcPts val="0"/>
              </a:spcBef>
              <a:spcAft>
                <a:spcPts val="0"/>
              </a:spcAft>
              <a:buClrTx/>
              <a:buSzTx/>
              <a:buNone/>
              <a:tabLst/>
              <a:defRPr/>
            </a:pPr>
            <a:r>
              <a:rPr kumimoji="0" lang="pl-PL" sz="7200" b="0" i="0" u="none" strike="noStrike" kern="1200" cap="none" spc="0" normalizeH="0" baseline="0" noProof="0" dirty="0">
                <a:ln>
                  <a:noFill/>
                </a:ln>
                <a:solidFill>
                  <a:schemeClr val="accent2">
                    <a:lumMod val="25000"/>
                  </a:schemeClr>
                </a:solidFill>
                <a:effectLst/>
                <a:uLnTx/>
                <a:uFillTx/>
                <a:latin typeface="Arial" panose="020B0604020202020204" pitchFamily="34" charset="0"/>
                <a:ea typeface="+mn-ea"/>
                <a:cs typeface="Arial" panose="020B0604020202020204" pitchFamily="34" charset="0"/>
              </a:rPr>
              <a:t>•  0 pkt. za ofertę nie mieszczącą się w terminach realizacji założonych przez nas na podstawie rozpoznania rynku;</a:t>
            </a:r>
          </a:p>
          <a:p>
            <a:pPr marL="0" marR="0" lvl="0" indent="0" defTabSz="914400" rtl="0" eaLnBrk="1" fontAlgn="auto" latinLnBrk="0" hangingPunct="1">
              <a:lnSpc>
                <a:spcPct val="134000"/>
              </a:lnSpc>
              <a:spcBef>
                <a:spcPts val="0"/>
              </a:spcBef>
              <a:spcAft>
                <a:spcPts val="0"/>
              </a:spcAft>
              <a:buClrTx/>
              <a:buSzTx/>
              <a:buNone/>
              <a:tabLst/>
              <a:defRPr/>
            </a:pPr>
            <a:r>
              <a:rPr kumimoji="0" lang="pl-PL" sz="7200" b="0" i="0" u="none" strike="noStrike" kern="1200" cap="none" spc="0" normalizeH="0" baseline="0" noProof="0" dirty="0">
                <a:ln>
                  <a:noFill/>
                </a:ln>
                <a:solidFill>
                  <a:schemeClr val="accent2">
                    <a:lumMod val="25000"/>
                  </a:schemeClr>
                </a:solidFill>
                <a:effectLst/>
                <a:uLnTx/>
                <a:uFillTx/>
                <a:latin typeface="Arial" panose="020B0604020202020204" pitchFamily="34" charset="0"/>
                <a:ea typeface="+mn-ea"/>
                <a:cs typeface="Arial" panose="020B0604020202020204" pitchFamily="34" charset="0"/>
              </a:rPr>
              <a:t>•  1 pkt. za ofertę mieszczącą się w terminach realizacji założonych przez nas na podstawie rozpoznania rynku.</a:t>
            </a:r>
          </a:p>
          <a:p>
            <a:pPr marL="0" marR="0" lvl="0" indent="0" defTabSz="914400" rtl="0" eaLnBrk="1" fontAlgn="auto" latinLnBrk="0" hangingPunct="1">
              <a:lnSpc>
                <a:spcPct val="134000"/>
              </a:lnSpc>
              <a:spcBef>
                <a:spcPts val="600"/>
              </a:spcBef>
              <a:spcAft>
                <a:spcPts val="0"/>
              </a:spcAft>
              <a:buClrTx/>
              <a:buSzTx/>
              <a:buNone/>
              <a:tabLst/>
              <a:defRPr/>
            </a:pPr>
            <a:r>
              <a:rPr kumimoji="0" lang="pl-PL" sz="7200" b="0" i="0" u="none" strike="noStrike" kern="1200" cap="none" spc="0" normalizeH="0" baseline="0" noProof="0" dirty="0">
                <a:ln>
                  <a:noFill/>
                </a:ln>
                <a:solidFill>
                  <a:schemeClr val="accent2">
                    <a:lumMod val="25000"/>
                  </a:schemeClr>
                </a:solidFill>
                <a:effectLst/>
                <a:uLnTx/>
                <a:uFillTx/>
                <a:latin typeface="Arial" panose="020B0604020202020204" pitchFamily="34" charset="0"/>
                <a:ea typeface="+mn-ea"/>
                <a:cs typeface="Arial" panose="020B0604020202020204" pitchFamily="34" charset="0"/>
              </a:rPr>
              <a:t>Z powyższego zapisu nie wynika, jaki termin realizacji jest najkorzystniejszy dla Beneficjenta, a potencjalny oferent nie jest w stanie dochowując największej staranności zaproponować dogodnego terminu w celu uzyskania punktów. Wszyscy potencjalni oferenci muszą być traktowani równo, a z opisu kryterium musi jasno wynikać, w jaki sposób oferta zostanie oceniona. W opinii LAWP w Lublinie Beneficjent formułując kryteria w powyższy sposób nie dochował podstawowych zasad związanych ze stosowaniem Zasady konkurencyjności. </a:t>
            </a:r>
          </a:p>
          <a:p>
            <a:pPr marL="0" marR="0" lvl="0" indent="0" defTabSz="914400" rtl="0" eaLnBrk="1" fontAlgn="auto" latinLnBrk="0" hangingPunct="1">
              <a:lnSpc>
                <a:spcPct val="134000"/>
              </a:lnSpc>
              <a:spcBef>
                <a:spcPts val="600"/>
              </a:spcBef>
              <a:spcAft>
                <a:spcPts val="0"/>
              </a:spcAft>
              <a:buClrTx/>
              <a:buSzTx/>
              <a:buNone/>
              <a:tabLst/>
              <a:defRPr/>
            </a:pPr>
            <a:r>
              <a:rPr kumimoji="0" lang="pl-PL" sz="7200" b="1" i="0" u="sng" strike="noStrike" kern="1200" cap="none" spc="0" normalizeH="0" baseline="0" noProof="0" dirty="0">
                <a:ln>
                  <a:noFill/>
                </a:ln>
                <a:solidFill>
                  <a:schemeClr val="accent2">
                    <a:lumMod val="25000"/>
                  </a:schemeClr>
                </a:solidFill>
                <a:effectLst/>
                <a:uLnTx/>
                <a:uFillTx/>
                <a:latin typeface="Arial" panose="020B0604020202020204" pitchFamily="34" charset="0"/>
                <a:ea typeface="+mn-ea"/>
                <a:cs typeface="Arial" panose="020B0604020202020204" pitchFamily="34" charset="0"/>
              </a:rPr>
              <a:t>N</a:t>
            </a:r>
            <a:r>
              <a:rPr kumimoji="0" lang="pl-PL" sz="7200" b="1" i="0" u="sng" strike="noStrike" kern="1200" cap="none" spc="0" normalizeH="0" baseline="0" noProof="0" dirty="0">
                <a:ln>
                  <a:noFill/>
                </a:ln>
                <a:solidFill>
                  <a:schemeClr val="accent2">
                    <a:lumMod val="25000"/>
                  </a:schemeClr>
                </a:solidFill>
                <a:effectLst/>
                <a:uLnTx/>
                <a:uFillTx/>
                <a:latin typeface="Arial" panose="020B0604020202020204" pitchFamily="34" charset="0"/>
                <a:ea typeface="Calibri" panose="020F0502020204030204" pitchFamily="34" charset="0"/>
                <a:cs typeface="Arial" panose="020B0604020202020204" pitchFamily="34" charset="0"/>
              </a:rPr>
              <a:t>ałożono korektę w wysokości 25%</a:t>
            </a:r>
            <a:r>
              <a:rPr kumimoji="0" lang="pl-PL" sz="7200" b="0" i="0" u="sng" strike="noStrike" kern="1200" cap="none" spc="0" normalizeH="0" baseline="0" noProof="0" dirty="0">
                <a:ln>
                  <a:noFill/>
                </a:ln>
                <a:solidFill>
                  <a:schemeClr val="accent2">
                    <a:lumMod val="25000"/>
                  </a:schemeClr>
                </a:solidFill>
                <a:effectLst/>
                <a:uLnTx/>
                <a:uFillTx/>
                <a:latin typeface="Arial" panose="020B0604020202020204" pitchFamily="34" charset="0"/>
                <a:ea typeface="Calibri" panose="020F0502020204030204" pitchFamily="34" charset="0"/>
                <a:cs typeface="Arial" panose="020B0604020202020204" pitchFamily="34" charset="0"/>
              </a:rPr>
              <a:t> (poprzednia wersja taryfikatora). </a:t>
            </a:r>
          </a:p>
          <a:p>
            <a:pPr marL="0" indent="0">
              <a:buNone/>
            </a:pPr>
            <a:endParaRPr lang="pl-PL" dirty="0"/>
          </a:p>
        </p:txBody>
      </p:sp>
      <p:pic>
        <p:nvPicPr>
          <p:cNvPr id="5" name="Obraz 4">
            <a:extLst>
              <a:ext uri="{FF2B5EF4-FFF2-40B4-BE49-F238E27FC236}">
                <a16:creationId xmlns:a16="http://schemas.microsoft.com/office/drawing/2014/main" id="{A6B40919-4B94-AD7D-AD12-22DEF8144B3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922067" y="7164292"/>
            <a:ext cx="4791871" cy="317019"/>
          </a:xfrm>
          <a:prstGeom prst="rect">
            <a:avLst/>
          </a:prstGeom>
        </p:spPr>
      </p:pic>
    </p:spTree>
    <p:extLst>
      <p:ext uri="{BB962C8B-B14F-4D97-AF65-F5344CB8AC3E}">
        <p14:creationId xmlns:p14="http://schemas.microsoft.com/office/powerpoint/2010/main" val="14227146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7787DD9-5FBF-1C14-DF95-2A656901E708}"/>
              </a:ext>
            </a:extLst>
          </p:cNvPr>
          <p:cNvSpPr>
            <a:spLocks noGrp="1"/>
          </p:cNvSpPr>
          <p:nvPr>
            <p:ph type="title"/>
          </p:nvPr>
        </p:nvSpPr>
        <p:spPr/>
        <p:txBody>
          <a:bodyPr>
            <a:normAutofit/>
          </a:bodyPr>
          <a:lstStyle/>
          <a:p>
            <a:r>
              <a:rPr lang="pl-PL" sz="2400" dirty="0">
                <a:latin typeface="Arial" panose="020B0604020202020204" pitchFamily="34" charset="0"/>
                <a:cs typeface="Arial" panose="020B0604020202020204" pitchFamily="34" charset="0"/>
              </a:rPr>
              <a:t>Przykłady korekt finansowych – dyskryminacyjne kryteria kwalifikacji </a:t>
            </a:r>
          </a:p>
        </p:txBody>
      </p:sp>
      <p:sp>
        <p:nvSpPr>
          <p:cNvPr id="3" name="Symbol zastępczy zawartości 2">
            <a:extLst>
              <a:ext uri="{FF2B5EF4-FFF2-40B4-BE49-F238E27FC236}">
                <a16:creationId xmlns:a16="http://schemas.microsoft.com/office/drawing/2014/main" id="{58CD7068-3C53-81DC-6EB6-5ABECD921EBC}"/>
              </a:ext>
            </a:extLst>
          </p:cNvPr>
          <p:cNvSpPr>
            <a:spLocks noGrp="1"/>
          </p:cNvSpPr>
          <p:nvPr>
            <p:ph idx="1"/>
          </p:nvPr>
        </p:nvSpPr>
        <p:spPr>
          <a:xfrm>
            <a:off x="953418" y="2429836"/>
            <a:ext cx="8640382" cy="4680002"/>
          </a:xfrm>
        </p:spPr>
        <p:txBody>
          <a:bodyPr/>
          <a:lstStyle/>
          <a:p>
            <a:pPr marL="0" marR="0" lvl="0" indent="0" algn="ctr" defTabSz="914400" rtl="0" eaLnBrk="1" fontAlgn="auto" latinLnBrk="0" hangingPunct="1">
              <a:lnSpc>
                <a:spcPct val="114000"/>
              </a:lnSpc>
              <a:spcBef>
                <a:spcPts val="0"/>
              </a:spcBef>
              <a:spcAft>
                <a:spcPts val="0"/>
              </a:spcAft>
              <a:buClrTx/>
              <a:buSzTx/>
              <a:buFontTx/>
              <a:buNone/>
              <a:tabLst/>
              <a:defRPr/>
            </a:pPr>
            <a:r>
              <a:rPr kumimoji="0" lang="pl-PL" sz="2000" b="1"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pl-PL" sz="5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defTabSz="914400" rtl="0" eaLnBrk="1" fontAlgn="auto" latinLnBrk="0" hangingPunct="1">
              <a:lnSpc>
                <a:spcPct val="114000"/>
              </a:lnSpc>
              <a:spcBef>
                <a:spcPts val="600"/>
              </a:spcBef>
              <a:spcAft>
                <a:spcPts val="0"/>
              </a:spcAft>
              <a:buClrTx/>
              <a:buSzTx/>
              <a:buFont typeface="Arial" panose="020B0604020202020204" pitchFamily="34" charset="0"/>
              <a:buChar char="•"/>
              <a:tabLst/>
              <a:defRPr/>
            </a:pPr>
            <a:r>
              <a:rPr kumimoji="0" lang="pl-PL" sz="1800" b="1" i="0" u="none" strike="noStrike" kern="1200" cap="none" spc="0" normalizeH="0" baseline="0" noProof="0" dirty="0">
                <a:ln>
                  <a:noFill/>
                </a:ln>
                <a:solidFill>
                  <a:schemeClr val="accent2">
                    <a:lumMod val="25000"/>
                  </a:schemeClr>
                </a:solidFill>
                <a:effectLst/>
                <a:uLnTx/>
                <a:uFillTx/>
                <a:latin typeface="Arial" panose="020B0604020202020204" pitchFamily="34" charset="0"/>
                <a:ea typeface="Calibri" panose="020F0502020204030204" pitchFamily="34" charset="0"/>
                <a:cs typeface="Arial" panose="020B0604020202020204" pitchFamily="34" charset="0"/>
              </a:rPr>
              <a:t>Zastosowanie: – kryteriów wykluczenia, kwalifikacji, udzielenia zamówienia lub  – warunków realizacji zamówień lub – specyfikacji technicznej, które nie są dyskryminacyjne w rozumieniu poprzedniego rodzaju nieprawidłowości, ale w inny sposób ograniczają dostęp dla wykonawców (pkt. 11)</a:t>
            </a:r>
            <a:endParaRPr lang="pl-PL" sz="1800" dirty="0">
              <a:solidFill>
                <a:schemeClr val="accent2">
                  <a:lumMod val="25000"/>
                </a:schemeClr>
              </a:solidFill>
            </a:endParaRPr>
          </a:p>
        </p:txBody>
      </p:sp>
      <p:sp>
        <p:nvSpPr>
          <p:cNvPr id="4" name="Symbol zastępczy numeru slajdu 3">
            <a:extLst>
              <a:ext uri="{FF2B5EF4-FFF2-40B4-BE49-F238E27FC236}">
                <a16:creationId xmlns:a16="http://schemas.microsoft.com/office/drawing/2014/main" id="{F9E48004-C2DC-4F21-9615-2874422E6254}"/>
              </a:ext>
            </a:extLst>
          </p:cNvPr>
          <p:cNvSpPr>
            <a:spLocks noGrp="1"/>
          </p:cNvSpPr>
          <p:nvPr>
            <p:ph type="sldNum" sz="quarter" idx="10"/>
          </p:nvPr>
        </p:nvSpPr>
        <p:spPr>
          <a:xfrm>
            <a:off x="8636670" y="7019838"/>
            <a:ext cx="1080000" cy="180000"/>
          </a:xfrm>
        </p:spPr>
        <p:txBody>
          <a:bodyPr/>
          <a:lstStyle/>
          <a:p>
            <a:fld id="{EB4015AA-59F6-416B-87A6-8E3D940284E2}" type="slidenum">
              <a:rPr lang="pl-PL" smtClean="0"/>
              <a:pPr/>
              <a:t>46</a:t>
            </a:fld>
            <a:endParaRPr lang="pl-PL" dirty="0"/>
          </a:p>
        </p:txBody>
      </p:sp>
      <p:pic>
        <p:nvPicPr>
          <p:cNvPr id="5" name="Obraz 4">
            <a:extLst>
              <a:ext uri="{FF2B5EF4-FFF2-40B4-BE49-F238E27FC236}">
                <a16:creationId xmlns:a16="http://schemas.microsoft.com/office/drawing/2014/main" id="{93B5EBB5-3519-CF49-91BF-E632327CFA4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875633" y="7070150"/>
            <a:ext cx="4791871" cy="317019"/>
          </a:xfrm>
          <a:prstGeom prst="rect">
            <a:avLst/>
          </a:prstGeom>
        </p:spPr>
      </p:pic>
    </p:spTree>
    <p:extLst>
      <p:ext uri="{BB962C8B-B14F-4D97-AF65-F5344CB8AC3E}">
        <p14:creationId xmlns:p14="http://schemas.microsoft.com/office/powerpoint/2010/main" val="33754259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E449D43-8C77-A695-B539-E7C9E59656F2}"/>
              </a:ext>
            </a:extLst>
          </p:cNvPr>
          <p:cNvSpPr>
            <a:spLocks noGrp="1"/>
          </p:cNvSpPr>
          <p:nvPr>
            <p:ph type="title"/>
          </p:nvPr>
        </p:nvSpPr>
        <p:spPr/>
        <p:txBody>
          <a:bodyPr>
            <a:normAutofit/>
          </a:bodyPr>
          <a:lstStyle/>
          <a:p>
            <a:r>
              <a:rPr lang="pl-PL" sz="2400" dirty="0">
                <a:latin typeface="Arial" panose="020B0604020202020204" pitchFamily="34" charset="0"/>
                <a:cs typeface="Arial" panose="020B0604020202020204" pitchFamily="34" charset="0"/>
              </a:rPr>
              <a:t>Przykład</a:t>
            </a:r>
          </a:p>
        </p:txBody>
      </p:sp>
      <p:sp>
        <p:nvSpPr>
          <p:cNvPr id="3" name="Symbol zastępczy zawartości 2">
            <a:extLst>
              <a:ext uri="{FF2B5EF4-FFF2-40B4-BE49-F238E27FC236}">
                <a16:creationId xmlns:a16="http://schemas.microsoft.com/office/drawing/2014/main" id="{30D7F677-68C1-76C1-2E29-EB84864C8CDC}"/>
              </a:ext>
            </a:extLst>
          </p:cNvPr>
          <p:cNvSpPr>
            <a:spLocks noGrp="1"/>
          </p:cNvSpPr>
          <p:nvPr>
            <p:ph idx="1"/>
          </p:nvPr>
        </p:nvSpPr>
        <p:spPr>
          <a:xfrm>
            <a:off x="1025908" y="1691605"/>
            <a:ext cx="8640382" cy="4968234"/>
          </a:xfrm>
        </p:spPr>
        <p:txBody>
          <a:bodyPr>
            <a:normAutofit lnSpcReduction="10000"/>
          </a:bodyPr>
          <a:lstStyle/>
          <a:p>
            <a:pPr>
              <a:lnSpc>
                <a:spcPct val="124000"/>
              </a:lnSpc>
              <a:buFont typeface="Wingdings" panose="05000000000000000000" pitchFamily="2" charset="2"/>
              <a:buChar char="Ø"/>
            </a:pPr>
            <a:r>
              <a:rPr lang="pl-PL" sz="1800" dirty="0">
                <a:solidFill>
                  <a:schemeClr val="accent2">
                    <a:lumMod val="25000"/>
                  </a:schemeClr>
                </a:solidFill>
                <a:latin typeface="Arial" panose="020B0604020202020204" pitchFamily="34" charset="0"/>
                <a:cs typeface="Arial" panose="020B0604020202020204" pitchFamily="34" charset="0"/>
              </a:rPr>
              <a:t>Przedmiotem ogłoszenia było wykonanie instalacji fotowoltaicznej. W zapytaniu ofertowym, do udziału w postępowania dopuszczono podmioty, które prowadzą działalność gospodarczą nie krócej niż 3 lata.  Zastosowanie tego warunku ograniczyło konkurencję. Mając na uwadze powyższe, należy stwierdzić, że Beneficjent nie spełnił zasady konkurencyjności i równego traktowania oferentów. Rynek branży fotowoltaicznej charakteryzuje się wysoką konkurencyjnością. Gdyby do udziału w postępowaniu dopuszczono firmy, które prowadziły działalność gospodarczą krócej niż 3 lata, ale pomimo krótszego okresu prowadzenia działalności wykonały większą liczbę robót budowlanych, potwierdzonych przykładowo referencjami, Beneficjent zabezpieczyłby należyte wykonanie zamówienia i nie ograniczyłby konkurencji. Tym samym do udziału w postępowaniu mogłaby przystąpić większa liczba wykonawców, których doświadczenie wynika bezpośrednio ze zrealizowanych usług/robót, a nie ze stażu prowadzonej działalności.  </a:t>
            </a:r>
          </a:p>
          <a:p>
            <a:pPr marL="0" indent="0">
              <a:lnSpc>
                <a:spcPct val="124000"/>
              </a:lnSpc>
              <a:buNone/>
            </a:pPr>
            <a:r>
              <a:rPr lang="pl-PL" sz="1800" u="sng" dirty="0">
                <a:solidFill>
                  <a:schemeClr val="accent2">
                    <a:lumMod val="25000"/>
                  </a:schemeClr>
                </a:solidFill>
                <a:latin typeface="Arial" panose="020B0604020202020204" pitchFamily="34" charset="0"/>
                <a:cs typeface="Arial" panose="020B0604020202020204" pitchFamily="34" charset="0"/>
              </a:rPr>
              <a:t>Nałożono korektę w wysokości 5%.</a:t>
            </a:r>
          </a:p>
          <a:p>
            <a:endParaRPr lang="pl-PL" dirty="0"/>
          </a:p>
        </p:txBody>
      </p:sp>
      <p:sp>
        <p:nvSpPr>
          <p:cNvPr id="4" name="Symbol zastępczy numeru slajdu 3">
            <a:extLst>
              <a:ext uri="{FF2B5EF4-FFF2-40B4-BE49-F238E27FC236}">
                <a16:creationId xmlns:a16="http://schemas.microsoft.com/office/drawing/2014/main" id="{1BF085C0-B93E-AAC0-8971-89713437D507}"/>
              </a:ext>
            </a:extLst>
          </p:cNvPr>
          <p:cNvSpPr>
            <a:spLocks noGrp="1"/>
          </p:cNvSpPr>
          <p:nvPr>
            <p:ph type="sldNum" sz="quarter" idx="10"/>
          </p:nvPr>
        </p:nvSpPr>
        <p:spPr/>
        <p:txBody>
          <a:bodyPr/>
          <a:lstStyle/>
          <a:p>
            <a:fld id="{EB4015AA-59F6-416B-87A6-8E3D940284E2}" type="slidenum">
              <a:rPr lang="pl-PL" smtClean="0"/>
              <a:pPr/>
              <a:t>47</a:t>
            </a:fld>
            <a:endParaRPr lang="pl-PL" dirty="0"/>
          </a:p>
        </p:txBody>
      </p:sp>
      <p:pic>
        <p:nvPicPr>
          <p:cNvPr id="5" name="Obraz 4">
            <a:extLst>
              <a:ext uri="{FF2B5EF4-FFF2-40B4-BE49-F238E27FC236}">
                <a16:creationId xmlns:a16="http://schemas.microsoft.com/office/drawing/2014/main" id="{46C3DE3A-033F-87EB-A83B-BC470A14CF0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899942" y="7041328"/>
            <a:ext cx="4791871" cy="317019"/>
          </a:xfrm>
          <a:prstGeom prst="rect">
            <a:avLst/>
          </a:prstGeom>
        </p:spPr>
      </p:pic>
    </p:spTree>
    <p:extLst>
      <p:ext uri="{BB962C8B-B14F-4D97-AF65-F5344CB8AC3E}">
        <p14:creationId xmlns:p14="http://schemas.microsoft.com/office/powerpoint/2010/main" val="259827227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E0987B6-A8C7-D3F2-7893-1FE6445AB9C8}"/>
              </a:ext>
            </a:extLst>
          </p:cNvPr>
          <p:cNvSpPr>
            <a:spLocks noGrp="1"/>
          </p:cNvSpPr>
          <p:nvPr>
            <p:ph type="title"/>
          </p:nvPr>
        </p:nvSpPr>
        <p:spPr/>
        <p:txBody>
          <a:bodyPr>
            <a:normAutofit/>
          </a:bodyPr>
          <a:lstStyle/>
          <a:p>
            <a:r>
              <a:rPr lang="pl-PL" sz="1800" dirty="0">
                <a:latin typeface="Arial" panose="020B0604020202020204" pitchFamily="34" charset="0"/>
                <a:cs typeface="Arial" panose="020B0604020202020204" pitchFamily="34" charset="0"/>
              </a:rPr>
              <a:t>Przykłady korekt finansowych – nieprecyzyjny opis przedmiotu zamówienia</a:t>
            </a:r>
          </a:p>
        </p:txBody>
      </p:sp>
      <p:sp>
        <p:nvSpPr>
          <p:cNvPr id="3" name="Symbol zastępczy zawartości 2">
            <a:extLst>
              <a:ext uri="{FF2B5EF4-FFF2-40B4-BE49-F238E27FC236}">
                <a16:creationId xmlns:a16="http://schemas.microsoft.com/office/drawing/2014/main" id="{BA08BAB1-1907-C293-2A16-AA2C758FD7E2}"/>
              </a:ext>
            </a:extLst>
          </p:cNvPr>
          <p:cNvSpPr>
            <a:spLocks noGrp="1"/>
          </p:cNvSpPr>
          <p:nvPr>
            <p:ph idx="1"/>
          </p:nvPr>
        </p:nvSpPr>
        <p:spPr/>
        <p:txBody>
          <a:bodyPr/>
          <a:lstStyle/>
          <a:p>
            <a:pPr>
              <a:lnSpc>
                <a:spcPct val="114000"/>
              </a:lnSpc>
              <a:buFont typeface="Arial" panose="020B0604020202020204" pitchFamily="34" charset="0"/>
              <a:buChar char="•"/>
            </a:pPr>
            <a:r>
              <a:rPr lang="pl-PL" sz="1800" b="1" dirty="0">
                <a:solidFill>
                  <a:schemeClr val="accent2">
                    <a:lumMod val="25000"/>
                  </a:schemeClr>
                </a:solidFill>
                <a:latin typeface="Arial" panose="020B0604020202020204" pitchFamily="34" charset="0"/>
                <a:cs typeface="Arial" panose="020B0604020202020204" pitchFamily="34" charset="0"/>
              </a:rPr>
              <a:t>Niewystarczająca lub nieprecyzyjna definicja przedmiotu zamówienia </a:t>
            </a:r>
            <a:br>
              <a:rPr lang="pl-PL" sz="1800" b="1" dirty="0">
                <a:solidFill>
                  <a:schemeClr val="accent2">
                    <a:lumMod val="25000"/>
                  </a:schemeClr>
                </a:solidFill>
                <a:latin typeface="Arial" panose="020B0604020202020204" pitchFamily="34" charset="0"/>
                <a:cs typeface="Arial" panose="020B0604020202020204" pitchFamily="34" charset="0"/>
              </a:rPr>
            </a:br>
            <a:r>
              <a:rPr lang="pl-PL" sz="1800" b="1" dirty="0">
                <a:solidFill>
                  <a:schemeClr val="accent2">
                    <a:lumMod val="25000"/>
                  </a:schemeClr>
                </a:solidFill>
                <a:latin typeface="Arial" panose="020B0604020202020204" pitchFamily="34" charset="0"/>
                <a:cs typeface="Arial" panose="020B0604020202020204" pitchFamily="34" charset="0"/>
              </a:rPr>
              <a:t>(pkt. 12)</a:t>
            </a:r>
          </a:p>
          <a:p>
            <a:pPr marL="0" marR="0" lvl="0" indent="0" defTabSz="914400" rtl="0" eaLnBrk="1" fontAlgn="auto" latinLnBrk="0" hangingPunct="1">
              <a:lnSpc>
                <a:spcPct val="114000"/>
              </a:lnSpc>
              <a:spcBef>
                <a:spcPts val="600"/>
              </a:spcBef>
              <a:spcAft>
                <a:spcPts val="0"/>
              </a:spcAft>
              <a:buClrTx/>
              <a:buSzTx/>
              <a:buFontTx/>
              <a:buNone/>
              <a:tabLst/>
              <a:defRPr/>
            </a:pPr>
            <a:r>
              <a:rPr kumimoji="0" lang="pl-PL" sz="1800" b="1" i="0" u="none" strike="noStrike" kern="1200" cap="none" spc="0" normalizeH="0" baseline="0" noProof="0" dirty="0">
                <a:ln>
                  <a:noFill/>
                </a:ln>
                <a:solidFill>
                  <a:schemeClr val="accent2">
                    <a:lumMod val="25000"/>
                  </a:schemeClr>
                </a:solidFill>
                <a:effectLst/>
                <a:uLnTx/>
                <a:uFillTx/>
                <a:latin typeface="Arial" panose="020B0604020202020204" pitchFamily="34" charset="0"/>
                <a:ea typeface="Calibri" panose="020F0502020204030204" pitchFamily="34" charset="0"/>
                <a:cs typeface="Arial" panose="020B0604020202020204" pitchFamily="34" charset="0"/>
              </a:rPr>
              <a:t>Przykład:</a:t>
            </a:r>
          </a:p>
          <a:p>
            <a:pPr marR="0" lvl="0" defTabSz="914400" rtl="0" eaLnBrk="1" fontAlgn="auto" latinLnBrk="0" hangingPunct="1">
              <a:lnSpc>
                <a:spcPct val="114000"/>
              </a:lnSpc>
              <a:spcBef>
                <a:spcPts val="600"/>
              </a:spcBef>
              <a:spcAft>
                <a:spcPts val="0"/>
              </a:spcAft>
              <a:buClrTx/>
              <a:buSzTx/>
              <a:buFont typeface="Wingdings" panose="05000000000000000000" pitchFamily="2" charset="2"/>
              <a:buChar char="Ø"/>
              <a:tabLst/>
              <a:defRPr/>
            </a:pPr>
            <a:r>
              <a:rPr kumimoji="0" lang="pl-PL" sz="1800" b="0" i="0" u="none" strike="noStrike" kern="1200" cap="none" spc="0" normalizeH="0" baseline="0" noProof="0" dirty="0">
                <a:ln>
                  <a:noFill/>
                </a:ln>
                <a:solidFill>
                  <a:schemeClr val="accent2">
                    <a:lumMod val="25000"/>
                  </a:schemeClr>
                </a:solidFill>
                <a:effectLst/>
                <a:uLnTx/>
                <a:uFillTx/>
                <a:latin typeface="Arial" panose="020B0604020202020204" pitchFamily="34" charset="0"/>
                <a:ea typeface="+mn-ea"/>
                <a:cs typeface="Arial" panose="020B0604020202020204" pitchFamily="34" charset="0"/>
              </a:rPr>
              <a:t>Przedmiotem postępowania były roboty budowlane związane z termomodernizacją budynku. W ramach opisu przedmiotu zamówienia Beneficjent wykazał szczegółowy zakres rodzajowy planowanych do realizacji robót, jednak nie dołączył przedmiaru robót umożliwiającego precyzyjną wycenę oferty. </a:t>
            </a:r>
          </a:p>
          <a:p>
            <a:pPr marR="0" lvl="0" defTabSz="914400" rtl="0" eaLnBrk="1" fontAlgn="auto" latinLnBrk="0" hangingPunct="1">
              <a:lnSpc>
                <a:spcPct val="114000"/>
              </a:lnSpc>
              <a:spcBef>
                <a:spcPts val="600"/>
              </a:spcBef>
              <a:spcAft>
                <a:spcPts val="0"/>
              </a:spcAft>
              <a:buClrTx/>
              <a:buSzTx/>
              <a:buFont typeface="Wingdings" panose="05000000000000000000" pitchFamily="2" charset="2"/>
              <a:buChar char="Ø"/>
              <a:tabLst/>
              <a:defRPr/>
            </a:pPr>
            <a:endParaRPr kumimoji="0" lang="pl-PL" sz="1800" b="0" i="0" u="none" strike="noStrike" kern="1200" cap="none" spc="0" normalizeH="0" baseline="0" noProof="0" dirty="0">
              <a:ln>
                <a:noFill/>
              </a:ln>
              <a:solidFill>
                <a:schemeClr val="accent2">
                  <a:lumMod val="25000"/>
                </a:schemeClr>
              </a:solidFill>
              <a:effectLst/>
              <a:uLnTx/>
              <a:uFillTx/>
              <a:latin typeface="Arial" panose="020B0604020202020204" pitchFamily="34" charset="0"/>
              <a:ea typeface="+mn-ea"/>
              <a:cs typeface="Arial" panose="020B0604020202020204" pitchFamily="34" charset="0"/>
            </a:endParaRPr>
          </a:p>
          <a:p>
            <a:pPr marL="0" marR="0" lvl="0" indent="0" defTabSz="914400" rtl="0" eaLnBrk="1" fontAlgn="auto" latinLnBrk="0" hangingPunct="1">
              <a:lnSpc>
                <a:spcPct val="114000"/>
              </a:lnSpc>
              <a:spcBef>
                <a:spcPts val="600"/>
              </a:spcBef>
              <a:spcAft>
                <a:spcPts val="0"/>
              </a:spcAft>
              <a:buClrTx/>
              <a:buSzTx/>
              <a:buNone/>
              <a:tabLst/>
              <a:defRPr/>
            </a:pPr>
            <a:r>
              <a:rPr kumimoji="0" lang="pl-PL" sz="1800" b="0" i="0" u="none" strike="noStrike" kern="1200" cap="none" spc="0" normalizeH="0" baseline="0" noProof="0" dirty="0">
                <a:ln>
                  <a:noFill/>
                </a:ln>
                <a:solidFill>
                  <a:schemeClr val="accent2">
                    <a:lumMod val="25000"/>
                  </a:schemeClr>
                </a:solidFill>
                <a:effectLst/>
                <a:uLnTx/>
                <a:uFillTx/>
                <a:latin typeface="Arial" panose="020B0604020202020204" pitchFamily="34" charset="0"/>
                <a:ea typeface="+mn-ea"/>
                <a:cs typeface="Arial" panose="020B0604020202020204" pitchFamily="34" charset="0"/>
              </a:rPr>
              <a:t>Tak skonstruowane zapisy zapytania ofertowego utrudniały potencjalnym oferentom złożenie oferty. </a:t>
            </a:r>
          </a:p>
          <a:p>
            <a:pPr marL="0" marR="0" lvl="0" indent="0" defTabSz="914400" rtl="0" eaLnBrk="1" fontAlgn="auto" latinLnBrk="0" hangingPunct="1">
              <a:lnSpc>
                <a:spcPct val="114000"/>
              </a:lnSpc>
              <a:spcBef>
                <a:spcPts val="600"/>
              </a:spcBef>
              <a:spcAft>
                <a:spcPts val="0"/>
              </a:spcAft>
              <a:buClrTx/>
              <a:buSzTx/>
              <a:buFontTx/>
              <a:buNone/>
              <a:tabLst/>
              <a:defRPr/>
            </a:pPr>
            <a:r>
              <a:rPr kumimoji="0" lang="pl-PL" sz="1800" i="0" u="sng" strike="noStrike" kern="1200" cap="none" spc="0" normalizeH="0" baseline="0" noProof="0" dirty="0">
                <a:ln>
                  <a:noFill/>
                </a:ln>
                <a:solidFill>
                  <a:schemeClr val="accent2">
                    <a:lumMod val="25000"/>
                  </a:schemeClr>
                </a:solidFill>
                <a:effectLst/>
                <a:uLnTx/>
                <a:uFillTx/>
                <a:latin typeface="Arial" panose="020B0604020202020204" pitchFamily="34" charset="0"/>
                <a:ea typeface="Calibri" panose="020F0502020204030204" pitchFamily="34" charset="0"/>
                <a:cs typeface="Arial" panose="020B0604020202020204" pitchFamily="34" charset="0"/>
              </a:rPr>
              <a:t>Nałożono korektę w wysokości 10%.</a:t>
            </a:r>
          </a:p>
          <a:p>
            <a:pPr marL="0" marR="0" lvl="0" indent="0" algn="just" defTabSz="914400" rtl="0" eaLnBrk="1" fontAlgn="auto" latinLnBrk="0" hangingPunct="1">
              <a:lnSpc>
                <a:spcPct val="100000"/>
              </a:lnSpc>
              <a:spcBef>
                <a:spcPts val="600"/>
              </a:spcBef>
              <a:spcAft>
                <a:spcPts val="0"/>
              </a:spcAft>
              <a:buClrTx/>
              <a:buSzTx/>
              <a:buFontTx/>
              <a:buNone/>
              <a:tabLst/>
              <a:defRPr/>
            </a:pPr>
            <a:endParaRPr kumimoji="0" lang="pl-PL"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0" indent="0">
              <a:buNone/>
            </a:pPr>
            <a:endParaRPr lang="pl-PL" dirty="0"/>
          </a:p>
        </p:txBody>
      </p:sp>
      <p:sp>
        <p:nvSpPr>
          <p:cNvPr id="4" name="Symbol zastępczy numeru slajdu 3">
            <a:extLst>
              <a:ext uri="{FF2B5EF4-FFF2-40B4-BE49-F238E27FC236}">
                <a16:creationId xmlns:a16="http://schemas.microsoft.com/office/drawing/2014/main" id="{D104118B-408E-F33D-07A5-6D56C2D10D94}"/>
              </a:ext>
            </a:extLst>
          </p:cNvPr>
          <p:cNvSpPr>
            <a:spLocks noGrp="1"/>
          </p:cNvSpPr>
          <p:nvPr>
            <p:ph type="sldNum" sz="quarter" idx="10"/>
          </p:nvPr>
        </p:nvSpPr>
        <p:spPr/>
        <p:txBody>
          <a:bodyPr/>
          <a:lstStyle/>
          <a:p>
            <a:fld id="{EB4015AA-59F6-416B-87A6-8E3D940284E2}" type="slidenum">
              <a:rPr lang="pl-PL" smtClean="0"/>
              <a:pPr/>
              <a:t>48</a:t>
            </a:fld>
            <a:endParaRPr lang="pl-PL" dirty="0"/>
          </a:p>
        </p:txBody>
      </p:sp>
      <p:pic>
        <p:nvPicPr>
          <p:cNvPr id="5" name="Obraz 4">
            <a:extLst>
              <a:ext uri="{FF2B5EF4-FFF2-40B4-BE49-F238E27FC236}">
                <a16:creationId xmlns:a16="http://schemas.microsoft.com/office/drawing/2014/main" id="{B078EFCB-CF8A-1FDA-7A0F-357739A76876}"/>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899942" y="7041328"/>
            <a:ext cx="4791871" cy="317019"/>
          </a:xfrm>
          <a:prstGeom prst="rect">
            <a:avLst/>
          </a:prstGeom>
        </p:spPr>
      </p:pic>
    </p:spTree>
    <p:extLst>
      <p:ext uri="{BB962C8B-B14F-4D97-AF65-F5344CB8AC3E}">
        <p14:creationId xmlns:p14="http://schemas.microsoft.com/office/powerpoint/2010/main" val="33134487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D476B6C-6ED8-01E3-45DA-54F38B9BA86B}"/>
              </a:ext>
            </a:extLst>
          </p:cNvPr>
          <p:cNvSpPr>
            <a:spLocks noGrp="1"/>
          </p:cNvSpPr>
          <p:nvPr>
            <p:ph type="title"/>
          </p:nvPr>
        </p:nvSpPr>
        <p:spPr>
          <a:xfrm>
            <a:off x="1024819" y="251445"/>
            <a:ext cx="8640381" cy="1080001"/>
          </a:xfrm>
        </p:spPr>
        <p:txBody>
          <a:bodyPr>
            <a:normAutofit/>
          </a:bodyPr>
          <a:lstStyle/>
          <a:p>
            <a:pPr marL="285750" indent="-285750">
              <a:buFont typeface="Arial" panose="020B0604020202020204" pitchFamily="34" charset="0"/>
              <a:buChar char="•"/>
            </a:pPr>
            <a:r>
              <a:rPr lang="pl-PL" sz="1800" dirty="0">
                <a:solidFill>
                  <a:schemeClr val="accent2">
                    <a:lumMod val="25000"/>
                  </a:schemeClr>
                </a:solidFill>
                <a:latin typeface="Arial" panose="020B0604020202020204" pitchFamily="34" charset="0"/>
                <a:cs typeface="Arial" panose="020B0604020202020204" pitchFamily="34" charset="0"/>
              </a:rPr>
              <a:t>Niewystarczająca lub nieprecyzyjna definicja przedmiotu zamówienia </a:t>
            </a:r>
            <a:br>
              <a:rPr lang="pl-PL" sz="1800" dirty="0">
                <a:solidFill>
                  <a:schemeClr val="accent2">
                    <a:lumMod val="25000"/>
                  </a:schemeClr>
                </a:solidFill>
                <a:latin typeface="Arial" panose="020B0604020202020204" pitchFamily="34" charset="0"/>
                <a:cs typeface="Arial" panose="020B0604020202020204" pitchFamily="34" charset="0"/>
              </a:rPr>
            </a:br>
            <a:r>
              <a:rPr lang="pl-PL" sz="1800" dirty="0">
                <a:solidFill>
                  <a:schemeClr val="accent2">
                    <a:lumMod val="25000"/>
                  </a:schemeClr>
                </a:solidFill>
                <a:latin typeface="Arial" panose="020B0604020202020204" pitchFamily="34" charset="0"/>
                <a:cs typeface="Arial" panose="020B0604020202020204" pitchFamily="34" charset="0"/>
              </a:rPr>
              <a:t>(pkt. 12)</a:t>
            </a:r>
            <a:br>
              <a:rPr lang="pl-PL" sz="1800" dirty="0">
                <a:solidFill>
                  <a:schemeClr val="accent2">
                    <a:lumMod val="25000"/>
                  </a:schemeClr>
                </a:solidFill>
                <a:latin typeface="Arial" panose="020B0604020202020204" pitchFamily="34" charset="0"/>
                <a:cs typeface="Arial" panose="020B0604020202020204" pitchFamily="34" charset="0"/>
              </a:rPr>
            </a:br>
            <a:endParaRPr lang="pl-PL" sz="1800" dirty="0">
              <a:latin typeface="Arial" panose="020B0604020202020204" pitchFamily="34" charset="0"/>
              <a:cs typeface="Arial" panose="020B0604020202020204" pitchFamily="34" charset="0"/>
            </a:endParaRPr>
          </a:p>
        </p:txBody>
      </p:sp>
      <p:sp>
        <p:nvSpPr>
          <p:cNvPr id="3" name="Symbol zastępczy zawartości 2">
            <a:extLst>
              <a:ext uri="{FF2B5EF4-FFF2-40B4-BE49-F238E27FC236}">
                <a16:creationId xmlns:a16="http://schemas.microsoft.com/office/drawing/2014/main" id="{91492D95-FB5B-FB27-841F-E8E8D3B60AAC}"/>
              </a:ext>
            </a:extLst>
          </p:cNvPr>
          <p:cNvSpPr>
            <a:spLocks noGrp="1"/>
          </p:cNvSpPr>
          <p:nvPr>
            <p:ph idx="1"/>
          </p:nvPr>
        </p:nvSpPr>
        <p:spPr>
          <a:xfrm>
            <a:off x="881410" y="971525"/>
            <a:ext cx="8640382" cy="4824336"/>
          </a:xfrm>
        </p:spPr>
        <p:txBody>
          <a:bodyPr>
            <a:noAutofit/>
          </a:bodyPr>
          <a:lstStyle/>
          <a:p>
            <a:pPr>
              <a:lnSpc>
                <a:spcPct val="124000"/>
              </a:lnSpc>
              <a:buFont typeface="Wingdings" panose="05000000000000000000" pitchFamily="2" charset="2"/>
              <a:buChar char="Ø"/>
            </a:pPr>
            <a:r>
              <a:rPr lang="pl-PL" sz="1800" dirty="0">
                <a:solidFill>
                  <a:schemeClr val="accent2">
                    <a:lumMod val="25000"/>
                  </a:schemeClr>
                </a:solidFill>
                <a:latin typeface="Arial" panose="020B0604020202020204" pitchFamily="34" charset="0"/>
                <a:cs typeface="Arial" panose="020B0604020202020204" pitchFamily="34" charset="0"/>
              </a:rPr>
              <a:t>W ogłoszeniu na dostawę sprzętu IT, umieszczonym na Bazie konkurencyjności widniał zapis: „Wynagrodzenie Wykonawcy zostanie wypłacone w terminie 30 dni od daty otrzymania faktury za wykonany przedmiot zamówienia.”, zaś w treści umowy, stanowiącej załącznik do zapytania ofertowego wskazano iż „Zapłata wynagrodzenia, nastąpi w ciągu 14 dni od dnia otrzymania przez Zamawiającego lub osobę wskazaną przez Zamawiającego prawidłowo wystawionej faktury VAT lub rachunku.” Na etapie przygotowania dokumentacji dot. postępowania ofertowego Beneficjent określił istotne warunki umowy w zakresie warunków płatności w sposób niejednoznaczny poprzez wskazanie odmiennych terminów zapłaty za wykonanie przedmiotu zamówienia (30 dni vs 14 dni) a tym samym -  w sposób potencjalnie ograniczający konkurencję. Potencjalny wykonawca po zapoznaniu się z treścią Opisu przedmiotu zamówienia uzyskał informację o uprawnieniu do otrzymania wynagrodzenia  w terminie 30 dni od daty otrzymania przez zamawiającego faktury za wykonany przedmiot zamówienia, co potencjalnie mogło wpłynąć na podjęcie decyzji o niezłożeniu oferty z powodów ekonomicznych. Powyższe mogło mieć  skutek odstraszający, potencjalnie ograniczający konkurencję. </a:t>
            </a:r>
            <a:r>
              <a:rPr lang="pl-PL" sz="1800" u="sng" dirty="0">
                <a:solidFill>
                  <a:schemeClr val="accent2">
                    <a:lumMod val="25000"/>
                  </a:schemeClr>
                </a:solidFill>
                <a:latin typeface="Arial" panose="020B0604020202020204" pitchFamily="34" charset="0"/>
                <a:cs typeface="Arial" panose="020B0604020202020204" pitchFamily="34" charset="0"/>
              </a:rPr>
              <a:t>Nałożono korektę finansową w wysokości 10%</a:t>
            </a:r>
          </a:p>
        </p:txBody>
      </p:sp>
    </p:spTree>
    <p:extLst>
      <p:ext uri="{BB962C8B-B14F-4D97-AF65-F5344CB8AC3E}">
        <p14:creationId xmlns:p14="http://schemas.microsoft.com/office/powerpoint/2010/main" val="39246092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ytuł 5">
            <a:extLst>
              <a:ext uri="{FF2B5EF4-FFF2-40B4-BE49-F238E27FC236}">
                <a16:creationId xmlns:a16="http://schemas.microsoft.com/office/drawing/2014/main" id="{949646D6-8003-DC35-2BF1-FA43206485F6}"/>
              </a:ext>
            </a:extLst>
          </p:cNvPr>
          <p:cNvSpPr>
            <a:spLocks noGrp="1"/>
          </p:cNvSpPr>
          <p:nvPr>
            <p:ph type="title"/>
          </p:nvPr>
        </p:nvSpPr>
        <p:spPr/>
        <p:txBody>
          <a:bodyPr>
            <a:normAutofit/>
          </a:bodyPr>
          <a:lstStyle/>
          <a:p>
            <a:r>
              <a:rPr lang="pl-PL" dirty="0">
                <a:latin typeface="Arial" panose="020B0604020202020204" pitchFamily="34" charset="0"/>
                <a:cs typeface="Arial" panose="020B0604020202020204" pitchFamily="34" charset="0"/>
              </a:rPr>
              <a:t>Harmonogram płatności - załącznik </a:t>
            </a:r>
          </a:p>
        </p:txBody>
      </p:sp>
      <p:pic>
        <p:nvPicPr>
          <p:cNvPr id="9" name="Symbol zastępczy zawartości 8" descr="Harmonogram płatności ">
            <a:extLst>
              <a:ext uri="{FF2B5EF4-FFF2-40B4-BE49-F238E27FC236}">
                <a16:creationId xmlns:a16="http://schemas.microsoft.com/office/drawing/2014/main" id="{18FC5B0A-8C8F-5E6F-C05E-C9266D8B348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25526" y="1979613"/>
            <a:ext cx="8424836" cy="4679950"/>
          </a:xfrm>
        </p:spPr>
      </p:pic>
      <p:pic>
        <p:nvPicPr>
          <p:cNvPr id="2" name="Obraz 1">
            <a:extLst>
              <a:ext uri="{FF2B5EF4-FFF2-40B4-BE49-F238E27FC236}">
                <a16:creationId xmlns:a16="http://schemas.microsoft.com/office/drawing/2014/main" id="{57B910C2-ADDF-2F4A-E015-FFC8C429CFD0}"/>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99198" y="7126010"/>
            <a:ext cx="4792615" cy="315409"/>
          </a:xfrm>
          <a:prstGeom prst="rect">
            <a:avLst/>
          </a:prstGeom>
        </p:spPr>
      </p:pic>
    </p:spTree>
    <p:extLst>
      <p:ext uri="{BB962C8B-B14F-4D97-AF65-F5344CB8AC3E}">
        <p14:creationId xmlns:p14="http://schemas.microsoft.com/office/powerpoint/2010/main" val="121401235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6F2C6AB-3AB0-203F-93C2-D8EEFF62B826}"/>
              </a:ext>
            </a:extLst>
          </p:cNvPr>
          <p:cNvSpPr>
            <a:spLocks noGrp="1"/>
          </p:cNvSpPr>
          <p:nvPr>
            <p:ph type="title"/>
          </p:nvPr>
        </p:nvSpPr>
        <p:spPr>
          <a:xfrm>
            <a:off x="1025526" y="899838"/>
            <a:ext cx="8640381" cy="863775"/>
          </a:xfrm>
        </p:spPr>
        <p:txBody>
          <a:bodyPr>
            <a:normAutofit fontScale="90000"/>
          </a:bodyPr>
          <a:lstStyle/>
          <a:p>
            <a:r>
              <a:rPr lang="pl-PL" sz="2000" b="0" u="sng" dirty="0">
                <a:latin typeface="Arial" panose="020B0604020202020204" pitchFamily="34" charset="0"/>
                <a:cs typeface="Arial" panose="020B0604020202020204" pitchFamily="34" charset="0"/>
              </a:rPr>
              <a:t>Kategoria II – Kwalifikacja oferentów i ocena ofert</a:t>
            </a:r>
            <a:br>
              <a:rPr lang="pl-PL" sz="2000" dirty="0">
                <a:latin typeface="Arial" panose="020B0604020202020204" pitchFamily="34" charset="0"/>
                <a:cs typeface="Arial" panose="020B0604020202020204" pitchFamily="34" charset="0"/>
              </a:rPr>
            </a:br>
            <a:r>
              <a:rPr lang="pl-PL" sz="2000" dirty="0">
                <a:latin typeface="Arial" panose="020B0604020202020204" pitchFamily="34" charset="0"/>
                <a:cs typeface="Arial" panose="020B0604020202020204" pitchFamily="34" charset="0"/>
              </a:rPr>
              <a:t>Przykłady korekt finansowych – zmiany w kryteriach kwalifikacji po otwarciu</a:t>
            </a:r>
            <a:br>
              <a:rPr lang="pl-PL" sz="1800" dirty="0">
                <a:latin typeface="Arial" panose="020B0604020202020204" pitchFamily="34" charset="0"/>
                <a:cs typeface="Arial" panose="020B0604020202020204" pitchFamily="34" charset="0"/>
              </a:rPr>
            </a:br>
            <a:endParaRPr lang="pl-PL" sz="1800" dirty="0">
              <a:latin typeface="Arial" panose="020B0604020202020204" pitchFamily="34" charset="0"/>
              <a:cs typeface="Arial" panose="020B0604020202020204" pitchFamily="34" charset="0"/>
            </a:endParaRPr>
          </a:p>
        </p:txBody>
      </p:sp>
      <p:sp>
        <p:nvSpPr>
          <p:cNvPr id="3" name="Symbol zastępczy zawartości 2">
            <a:extLst>
              <a:ext uri="{FF2B5EF4-FFF2-40B4-BE49-F238E27FC236}">
                <a16:creationId xmlns:a16="http://schemas.microsoft.com/office/drawing/2014/main" id="{93ABFBC1-3B78-7611-EB8E-4C786028CFF1}"/>
              </a:ext>
            </a:extLst>
          </p:cNvPr>
          <p:cNvSpPr>
            <a:spLocks noGrp="1"/>
          </p:cNvSpPr>
          <p:nvPr>
            <p:ph idx="1"/>
          </p:nvPr>
        </p:nvSpPr>
        <p:spPr>
          <a:xfrm>
            <a:off x="1025908" y="1979837"/>
            <a:ext cx="8640382" cy="4968352"/>
          </a:xfrm>
        </p:spPr>
        <p:txBody>
          <a:bodyPr>
            <a:normAutofit fontScale="77500" lnSpcReduction="20000"/>
          </a:bodyPr>
          <a:lstStyle/>
          <a:p>
            <a:pPr marL="285750" indent="-285750" algn="just">
              <a:lnSpc>
                <a:spcPct val="134000"/>
              </a:lnSpc>
              <a:buFont typeface="Arial" panose="020B0604020202020204" pitchFamily="34" charset="0"/>
              <a:buChar char="•"/>
            </a:pPr>
            <a:r>
              <a:rPr lang="pl-PL" sz="2300" b="1" dirty="0">
                <a:solidFill>
                  <a:schemeClr val="accent2">
                    <a:lumMod val="25000"/>
                  </a:schemeClr>
                </a:solidFill>
                <a:latin typeface="Arial" panose="020B0604020202020204" pitchFamily="34" charset="0"/>
                <a:ea typeface="Calibri" panose="020F0502020204030204" pitchFamily="34" charset="0"/>
                <a:cs typeface="Arial" panose="020B0604020202020204" pitchFamily="34" charset="0"/>
              </a:rPr>
              <a:t>Wprowadzono zmiany w kryteriach kwalifikacji (lub specyfikacji technicznej) po otwarciu ofert lub kryteria te (lub specyfikacja) zostały zastosowane nieprawidłowo (pkt. 14)</a:t>
            </a:r>
            <a:endParaRPr lang="pl-PL" sz="2300" b="1" dirty="0">
              <a:solidFill>
                <a:schemeClr val="accent2">
                  <a:lumMod val="25000"/>
                </a:schemeClr>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p>
            <a:pPr algn="just">
              <a:lnSpc>
                <a:spcPct val="134000"/>
              </a:lnSpc>
              <a:buFont typeface="Wingdings" panose="05000000000000000000" pitchFamily="2" charset="2"/>
              <a:buChar char="Ø"/>
            </a:pPr>
            <a:r>
              <a:rPr lang="pl-PL" sz="2300" dirty="0">
                <a:solidFill>
                  <a:schemeClr val="accent2">
                    <a:lumMod val="25000"/>
                  </a:schemeClr>
                </a:solidFill>
                <a:effectLst/>
                <a:latin typeface="Arial" panose="020B0604020202020204" pitchFamily="34" charset="0"/>
                <a:ea typeface="Calibri" panose="020F0502020204030204" pitchFamily="34" charset="0"/>
                <a:cs typeface="Arial" panose="020B0604020202020204" pitchFamily="34" charset="0"/>
              </a:rPr>
              <a:t>Przedmiotem ogłoszenia był zakup środka trwałego. Z udziału w postępowaniu wykluczono Wykonawców, którzy zalegali z uiszczeniem podatków, opłat lub składek na ubezpieczenia społeczne lub zdrowotne, z wyjątkiem przypadków gdy uzyskali oni przewidziane prawem zwolnienie, odroczenie, rozłożenie na raty zaległych płatności lub wstrzymanie w całości wykonania decyzji właściwego organu. Na potwierdzenie powyższego oferent zobligowany był załączyć „aktualne zaświadczenie z ZUS i US o niezaleganiu ze składkami wystawione nie wcześniej niż 3 miesiące przed terminem składania ofert”. W toku przedmiotowego postępowania wpłynęła tylko jedna oferta, która nie była kompletna - brakowało zaświadczeń z ZUS i US. Pomimo niespełnienia przez Wykonawcę postawionych w ogłoszeniu warunków oferta nie została odrzucona, a wybrano ją jako najkorzystniejszą. </a:t>
            </a:r>
            <a:r>
              <a:rPr lang="pl-PL" sz="2300" u="sng" dirty="0">
                <a:solidFill>
                  <a:schemeClr val="accent2">
                    <a:lumMod val="25000"/>
                  </a:schemeClr>
                </a:solidFill>
                <a:effectLst/>
                <a:latin typeface="Arial" panose="020B0604020202020204" pitchFamily="34" charset="0"/>
                <a:ea typeface="Calibri" panose="020F0502020204030204" pitchFamily="34" charset="0"/>
                <a:cs typeface="Arial" panose="020B0604020202020204" pitchFamily="34" charset="0"/>
              </a:rPr>
              <a:t>Nałożono korektę w wysokości 25%.</a:t>
            </a:r>
          </a:p>
          <a:p>
            <a:endParaRPr lang="pl-PL" dirty="0"/>
          </a:p>
        </p:txBody>
      </p:sp>
      <p:sp>
        <p:nvSpPr>
          <p:cNvPr id="4" name="Symbol zastępczy numeru slajdu 3">
            <a:extLst>
              <a:ext uri="{FF2B5EF4-FFF2-40B4-BE49-F238E27FC236}">
                <a16:creationId xmlns:a16="http://schemas.microsoft.com/office/drawing/2014/main" id="{15127599-153A-6F8D-F213-4034800F19E5}"/>
              </a:ext>
            </a:extLst>
          </p:cNvPr>
          <p:cNvSpPr>
            <a:spLocks noGrp="1"/>
          </p:cNvSpPr>
          <p:nvPr>
            <p:ph type="sldNum" sz="quarter" idx="10"/>
          </p:nvPr>
        </p:nvSpPr>
        <p:spPr/>
        <p:txBody>
          <a:bodyPr/>
          <a:lstStyle/>
          <a:p>
            <a:fld id="{EB4015AA-59F6-416B-87A6-8E3D940284E2}" type="slidenum">
              <a:rPr lang="pl-PL" smtClean="0"/>
              <a:pPr/>
              <a:t>50</a:t>
            </a:fld>
            <a:endParaRPr lang="pl-PL" dirty="0"/>
          </a:p>
        </p:txBody>
      </p:sp>
      <p:pic>
        <p:nvPicPr>
          <p:cNvPr id="5" name="Obraz 4">
            <a:extLst>
              <a:ext uri="{FF2B5EF4-FFF2-40B4-BE49-F238E27FC236}">
                <a16:creationId xmlns:a16="http://schemas.microsoft.com/office/drawing/2014/main" id="{FE945823-253D-CC49-7F3D-1486ABD468F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849962" y="7098725"/>
            <a:ext cx="4791871" cy="317019"/>
          </a:xfrm>
          <a:prstGeom prst="rect">
            <a:avLst/>
          </a:prstGeom>
        </p:spPr>
      </p:pic>
    </p:spTree>
    <p:extLst>
      <p:ext uri="{BB962C8B-B14F-4D97-AF65-F5344CB8AC3E}">
        <p14:creationId xmlns:p14="http://schemas.microsoft.com/office/powerpoint/2010/main" val="223768437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CE1A212-75B2-5775-D73E-30D6225DAFCB}"/>
              </a:ext>
            </a:extLst>
          </p:cNvPr>
          <p:cNvSpPr>
            <a:spLocks noGrp="1"/>
          </p:cNvSpPr>
          <p:nvPr>
            <p:ph type="title"/>
          </p:nvPr>
        </p:nvSpPr>
        <p:spPr>
          <a:xfrm>
            <a:off x="1025715" y="611485"/>
            <a:ext cx="8640381" cy="1080001"/>
          </a:xfrm>
        </p:spPr>
        <p:txBody>
          <a:bodyPr>
            <a:normAutofit fontScale="90000"/>
          </a:bodyPr>
          <a:lstStyle/>
          <a:p>
            <a:r>
              <a:rPr lang="pl-PL" sz="2000" dirty="0">
                <a:latin typeface="Arial" panose="020B0604020202020204" pitchFamily="34" charset="0"/>
                <a:cs typeface="Arial" panose="020B0604020202020204" pitchFamily="34" charset="0"/>
              </a:rPr>
              <a:t>Wprowadzono zmiany w kryteriach kwalifikacji (lub specyfikacji technicznej) po otwarciu ofert lub kryteria te (lub specyfikacja) zostały zastosowane nieprawidłowo (pkt. 14)</a:t>
            </a:r>
            <a:br>
              <a:rPr lang="pl-PL" dirty="0"/>
            </a:br>
            <a:endParaRPr lang="pl-PL" dirty="0"/>
          </a:p>
        </p:txBody>
      </p:sp>
      <p:sp>
        <p:nvSpPr>
          <p:cNvPr id="3" name="Symbol zastępczy zawartości 2">
            <a:extLst>
              <a:ext uri="{FF2B5EF4-FFF2-40B4-BE49-F238E27FC236}">
                <a16:creationId xmlns:a16="http://schemas.microsoft.com/office/drawing/2014/main" id="{27F1A718-6A5B-5EAD-0DFD-5E544DBA21CD}"/>
              </a:ext>
            </a:extLst>
          </p:cNvPr>
          <p:cNvSpPr>
            <a:spLocks noGrp="1"/>
          </p:cNvSpPr>
          <p:nvPr>
            <p:ph idx="1"/>
          </p:nvPr>
        </p:nvSpPr>
        <p:spPr/>
        <p:txBody>
          <a:bodyPr/>
          <a:lstStyle/>
          <a:p>
            <a:pPr>
              <a:lnSpc>
                <a:spcPct val="114000"/>
              </a:lnSpc>
              <a:buFont typeface="Wingdings" panose="05000000000000000000" pitchFamily="2" charset="2"/>
              <a:buChar char="Ø"/>
            </a:pPr>
            <a:r>
              <a:rPr lang="pl-PL" sz="1800" dirty="0">
                <a:solidFill>
                  <a:schemeClr val="accent2">
                    <a:lumMod val="25000"/>
                  </a:schemeClr>
                </a:solidFill>
                <a:latin typeface="Arial" panose="020B0604020202020204" pitchFamily="34" charset="0"/>
                <a:cs typeface="Arial" panose="020B0604020202020204" pitchFamily="34" charset="0"/>
              </a:rPr>
              <a:t>W umieszczonym na Bazie Konkurencyjności  ogłoszeniu na dostawę sprzętu IT postawiono warunek  dopuszczający do udziału w postępowaniu w postaci posiadania prze wykonawcę w momencie składania oferty statusu „Apple Premium Reseller”. Z załączonej oferty wynikało, iż wybrany oferent posiadał status „Apple </a:t>
            </a:r>
            <a:r>
              <a:rPr lang="pl-PL" sz="1800" dirty="0" err="1">
                <a:solidFill>
                  <a:schemeClr val="accent2">
                    <a:lumMod val="25000"/>
                  </a:schemeClr>
                </a:solidFill>
                <a:latin typeface="Arial" panose="020B0604020202020204" pitchFamily="34" charset="0"/>
                <a:cs typeface="Arial" panose="020B0604020202020204" pitchFamily="34" charset="0"/>
              </a:rPr>
              <a:t>Authorised</a:t>
            </a:r>
            <a:r>
              <a:rPr lang="pl-PL" sz="1800" dirty="0">
                <a:solidFill>
                  <a:schemeClr val="accent2">
                    <a:lumMod val="25000"/>
                  </a:schemeClr>
                </a:solidFill>
                <a:latin typeface="Arial" panose="020B0604020202020204" pitchFamily="34" charset="0"/>
                <a:cs typeface="Arial" panose="020B0604020202020204" pitchFamily="34" charset="0"/>
              </a:rPr>
              <a:t> Reseller” i tym samym nie spełnił warunku dopuszczającego do udziału w postępowaniu. Beneficjent tłumaczył powyższe wystąpieniem omyłki, wynikającej z niepełnej wiedzy zamawiającego o zasadach przyznawania przez Apple autoryzacji punktom sprzedaży. Oba statusy autoryzowanych sprzedawców, tj. „Apple Premium Reseller” i „Apple </a:t>
            </a:r>
            <a:r>
              <a:rPr lang="pl-PL" sz="1800" dirty="0" err="1">
                <a:solidFill>
                  <a:schemeClr val="accent2">
                    <a:lumMod val="25000"/>
                  </a:schemeClr>
                </a:solidFill>
                <a:latin typeface="Arial" panose="020B0604020202020204" pitchFamily="34" charset="0"/>
                <a:cs typeface="Arial" panose="020B0604020202020204" pitchFamily="34" charset="0"/>
              </a:rPr>
              <a:t>Authorised</a:t>
            </a:r>
            <a:r>
              <a:rPr lang="pl-PL" sz="1800" dirty="0">
                <a:solidFill>
                  <a:schemeClr val="accent2">
                    <a:lumMod val="25000"/>
                  </a:schemeClr>
                </a:solidFill>
                <a:latin typeface="Arial" panose="020B0604020202020204" pitchFamily="34" charset="0"/>
                <a:cs typeface="Arial" panose="020B0604020202020204" pitchFamily="34" charset="0"/>
              </a:rPr>
              <a:t> Reseller” były równoważne i zapewniały dokładnie taki sam zakres ochrony kupującego. W powyższej sytuacji należy podkreślić, iż z ogólnodostępnych informacji na stronie www.apple.com wynika, że na terytorium RP wymagany status posiadają jedynie trzy podmioty, zaś lista podmiotów posiadających status „Apple </a:t>
            </a:r>
            <a:r>
              <a:rPr lang="pl-PL" sz="1800" dirty="0" err="1">
                <a:solidFill>
                  <a:schemeClr val="accent2">
                    <a:lumMod val="25000"/>
                  </a:schemeClr>
                </a:solidFill>
                <a:latin typeface="Arial" panose="020B0604020202020204" pitchFamily="34" charset="0"/>
                <a:cs typeface="Arial" panose="020B0604020202020204" pitchFamily="34" charset="0"/>
              </a:rPr>
              <a:t>Authorised</a:t>
            </a:r>
            <a:r>
              <a:rPr lang="pl-PL" sz="1800" dirty="0">
                <a:solidFill>
                  <a:schemeClr val="accent2">
                    <a:lumMod val="25000"/>
                  </a:schemeClr>
                </a:solidFill>
                <a:latin typeface="Arial" panose="020B0604020202020204" pitchFamily="34" charset="0"/>
                <a:cs typeface="Arial" panose="020B0604020202020204" pitchFamily="34" charset="0"/>
              </a:rPr>
              <a:t> Reseller” jest nieporównywalnie dłuższa, obejmująca kilkadziesiąt podmiotów w skali kraju. </a:t>
            </a:r>
            <a:r>
              <a:rPr lang="pl-PL" sz="1800" u="sng" dirty="0">
                <a:solidFill>
                  <a:schemeClr val="accent2">
                    <a:lumMod val="25000"/>
                  </a:schemeClr>
                </a:solidFill>
                <a:latin typeface="Arial" panose="020B0604020202020204" pitchFamily="34" charset="0"/>
                <a:cs typeface="Arial" panose="020B0604020202020204" pitchFamily="34" charset="0"/>
              </a:rPr>
              <a:t>Nałożono korektę finansową w wysokości 25%.</a:t>
            </a:r>
          </a:p>
        </p:txBody>
      </p:sp>
      <p:sp>
        <p:nvSpPr>
          <p:cNvPr id="4" name="Symbol zastępczy numeru slajdu 3">
            <a:extLst>
              <a:ext uri="{FF2B5EF4-FFF2-40B4-BE49-F238E27FC236}">
                <a16:creationId xmlns:a16="http://schemas.microsoft.com/office/drawing/2014/main" id="{A6DFC063-AD8E-7B5C-272C-9FC73E767854}"/>
              </a:ext>
            </a:extLst>
          </p:cNvPr>
          <p:cNvSpPr>
            <a:spLocks noGrp="1"/>
          </p:cNvSpPr>
          <p:nvPr>
            <p:ph type="sldNum" sz="quarter" idx="10"/>
          </p:nvPr>
        </p:nvSpPr>
        <p:spPr>
          <a:xfrm>
            <a:off x="8636896" y="7020197"/>
            <a:ext cx="1080000" cy="180000"/>
          </a:xfrm>
        </p:spPr>
        <p:txBody>
          <a:bodyPr/>
          <a:lstStyle/>
          <a:p>
            <a:fld id="{EB4015AA-59F6-416B-87A6-8E3D940284E2}" type="slidenum">
              <a:rPr lang="pl-PL" smtClean="0"/>
              <a:pPr/>
              <a:t>51</a:t>
            </a:fld>
            <a:endParaRPr lang="pl-PL" dirty="0"/>
          </a:p>
        </p:txBody>
      </p:sp>
      <p:pic>
        <p:nvPicPr>
          <p:cNvPr id="5" name="Obraz 4">
            <a:extLst>
              <a:ext uri="{FF2B5EF4-FFF2-40B4-BE49-F238E27FC236}">
                <a16:creationId xmlns:a16="http://schemas.microsoft.com/office/drawing/2014/main" id="{321AD382-983C-8090-BFFA-BA199526F8F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899942" y="7037659"/>
            <a:ext cx="4791871" cy="317019"/>
          </a:xfrm>
          <a:prstGeom prst="rect">
            <a:avLst/>
          </a:prstGeom>
        </p:spPr>
      </p:pic>
    </p:spTree>
    <p:extLst>
      <p:ext uri="{BB962C8B-B14F-4D97-AF65-F5344CB8AC3E}">
        <p14:creationId xmlns:p14="http://schemas.microsoft.com/office/powerpoint/2010/main" val="404842560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947959B-BD9E-1BB8-ABAE-7D9F206B8D82}"/>
              </a:ext>
            </a:extLst>
          </p:cNvPr>
          <p:cNvSpPr>
            <a:spLocks noGrp="1"/>
          </p:cNvSpPr>
          <p:nvPr>
            <p:ph type="title"/>
          </p:nvPr>
        </p:nvSpPr>
        <p:spPr/>
        <p:txBody>
          <a:bodyPr>
            <a:normAutofit/>
          </a:bodyPr>
          <a:lstStyle/>
          <a:p>
            <a:r>
              <a:rPr lang="pl-PL" sz="1800" b="0" u="sng" dirty="0">
                <a:latin typeface="Arial" panose="020B0604020202020204" pitchFamily="34" charset="0"/>
                <a:cs typeface="Arial" panose="020B0604020202020204" pitchFamily="34" charset="0"/>
              </a:rPr>
              <a:t>Kategoria III – Realizacja zamówienia</a:t>
            </a:r>
            <a:br>
              <a:rPr lang="pl-PL" sz="1800" dirty="0">
                <a:latin typeface="Arial" panose="020B0604020202020204" pitchFamily="34" charset="0"/>
                <a:cs typeface="Arial" panose="020B0604020202020204" pitchFamily="34" charset="0"/>
              </a:rPr>
            </a:br>
            <a:r>
              <a:rPr lang="pl-PL" sz="1800" dirty="0">
                <a:latin typeface="Arial" panose="020B0604020202020204" pitchFamily="34" charset="0"/>
                <a:cs typeface="Arial" panose="020B0604020202020204" pitchFamily="34" charset="0"/>
              </a:rPr>
              <a:t>Przykłady korekt finansowych – zmiany w kryteriach kwalifikacji po otwarciu</a:t>
            </a:r>
          </a:p>
        </p:txBody>
      </p:sp>
      <p:sp>
        <p:nvSpPr>
          <p:cNvPr id="3" name="Symbol zastępczy zawartości 2">
            <a:extLst>
              <a:ext uri="{FF2B5EF4-FFF2-40B4-BE49-F238E27FC236}">
                <a16:creationId xmlns:a16="http://schemas.microsoft.com/office/drawing/2014/main" id="{C8E8022A-83BD-F6DF-50A3-762097A6F5C6}"/>
              </a:ext>
            </a:extLst>
          </p:cNvPr>
          <p:cNvSpPr>
            <a:spLocks noGrp="1"/>
          </p:cNvSpPr>
          <p:nvPr>
            <p:ph idx="1"/>
          </p:nvPr>
        </p:nvSpPr>
        <p:spPr/>
        <p:txBody>
          <a:bodyPr>
            <a:normAutofit/>
          </a:bodyPr>
          <a:lstStyle/>
          <a:p>
            <a:pPr marL="285750" marR="0" lvl="0" indent="-285750" algn="just" defTabSz="914400" rtl="0" eaLnBrk="1" fontAlgn="auto" latinLnBrk="0" hangingPunct="1">
              <a:lnSpc>
                <a:spcPct val="114000"/>
              </a:lnSpc>
              <a:spcBef>
                <a:spcPts val="600"/>
              </a:spcBef>
              <a:spcAft>
                <a:spcPts val="0"/>
              </a:spcAft>
              <a:buClrTx/>
              <a:buSzTx/>
              <a:buFont typeface="Arial" panose="020B0604020202020204" pitchFamily="34" charset="0"/>
              <a:buChar char="•"/>
              <a:tabLst/>
              <a:defRPr/>
            </a:pPr>
            <a:r>
              <a:rPr kumimoji="0" lang="pl-PL" sz="1800" b="1" i="0" u="none" strike="noStrike" kern="1200" cap="none" spc="0" normalizeH="0" baseline="0" noProof="0" dirty="0">
                <a:ln>
                  <a:noFill/>
                </a:ln>
                <a:solidFill>
                  <a:schemeClr val="accent2">
                    <a:lumMod val="25000"/>
                  </a:schemeClr>
                </a:solidFill>
                <a:effectLst/>
                <a:uLnTx/>
                <a:uFillTx/>
                <a:latin typeface="Arial" panose="020B0604020202020204" pitchFamily="34" charset="0"/>
                <a:ea typeface="Calibri" panose="020F0502020204030204" pitchFamily="34" charset="0"/>
                <a:cs typeface="Arial" panose="020B0604020202020204" pitchFamily="34" charset="0"/>
              </a:rPr>
              <a:t>Modyfikacja elementów zamówienia określonych w ogłoszeniu o zamówieniu lub SIWZ niezgodne z przepisami dyrektyw oraz właściwych przepisów krajowych (pkt. 23)</a:t>
            </a:r>
          </a:p>
          <a:p>
            <a:pPr marL="0" marR="0" lvl="0" indent="0" algn="just" defTabSz="914400" rtl="0" eaLnBrk="1" fontAlgn="auto" latinLnBrk="0" hangingPunct="1">
              <a:lnSpc>
                <a:spcPct val="114000"/>
              </a:lnSpc>
              <a:spcBef>
                <a:spcPts val="600"/>
              </a:spcBef>
              <a:spcAft>
                <a:spcPts val="0"/>
              </a:spcAft>
              <a:buClrTx/>
              <a:buSzTx/>
              <a:buFontTx/>
              <a:buNone/>
              <a:tabLst/>
              <a:defRPr/>
            </a:pPr>
            <a:r>
              <a:rPr kumimoji="0" lang="pl-PL" sz="1800" b="1" i="0" u="none" strike="noStrike" kern="1200" cap="none" spc="0" normalizeH="0" baseline="0" noProof="0" dirty="0">
                <a:ln>
                  <a:noFill/>
                </a:ln>
                <a:solidFill>
                  <a:schemeClr val="accent2">
                    <a:lumMod val="25000"/>
                  </a:schemeClr>
                </a:solidFill>
                <a:effectLst/>
                <a:uLnTx/>
                <a:uFillTx/>
                <a:latin typeface="Arial" panose="020B0604020202020204" pitchFamily="34" charset="0"/>
                <a:ea typeface="Calibri" panose="020F0502020204030204" pitchFamily="34" charset="0"/>
                <a:cs typeface="Arial" panose="020B0604020202020204" pitchFamily="34" charset="0"/>
              </a:rPr>
              <a:t>Przykład:</a:t>
            </a:r>
          </a:p>
          <a:p>
            <a:pPr marR="0" lvl="0" algn="just" defTabSz="914400" rtl="0" eaLnBrk="1" fontAlgn="auto" latinLnBrk="0" hangingPunct="1">
              <a:lnSpc>
                <a:spcPct val="114000"/>
              </a:lnSpc>
              <a:spcBef>
                <a:spcPts val="0"/>
              </a:spcBef>
              <a:spcAft>
                <a:spcPts val="600"/>
              </a:spcAft>
              <a:buClrTx/>
              <a:buSzTx/>
              <a:buFont typeface="Wingdings" panose="05000000000000000000" pitchFamily="2" charset="2"/>
              <a:buChar char="Ø"/>
              <a:tabLst/>
              <a:defRPr/>
            </a:pPr>
            <a:r>
              <a:rPr kumimoji="0" lang="pl-PL" sz="1800" b="0" i="0" u="none" strike="noStrike" kern="1200" cap="none" spc="0" normalizeH="0" baseline="0" noProof="0" dirty="0">
                <a:ln>
                  <a:noFill/>
                </a:ln>
                <a:solidFill>
                  <a:schemeClr val="accent2">
                    <a:lumMod val="25000"/>
                  </a:schemeClr>
                </a:solidFill>
                <a:effectLst/>
                <a:uLnTx/>
                <a:uFillTx/>
                <a:latin typeface="Arial" panose="020B0604020202020204" pitchFamily="34" charset="0"/>
                <a:ea typeface="+mn-ea"/>
                <a:cs typeface="Arial" panose="020B0604020202020204" pitchFamily="34" charset="0"/>
              </a:rPr>
              <a:t>Beneficjent w zapytaniu ofertowym na wykonanie 2 instalacji fotowoltaicznych wskazał, że wykonawca zobowiązany jest do wniesienia zabezpieczenia należytego wykonania przedmiotu umowy w kwocie 40 000,00 PLN. Zamawiający w treści ogłoszenia wskazał, że wykonawca może zmienić jedynie formę zabezpieczenia należytego wykonania przedmiotu umowy. Do umowy zawartej z wykonawcą Zamawiający zawarł aneks, na mocy którego odstąpił od wymogu wniesienia przez wykonawcę ww. zabezpieczenia. Powyższa zmiana umowy stanowiła istotną zmianę w rozumieniu </a:t>
            </a:r>
            <a:r>
              <a:rPr kumimoji="0" lang="pl-PL" sz="1800" b="0" i="1" u="none" strike="noStrike" kern="1200" cap="none" spc="0" normalizeH="0" baseline="0" noProof="0" dirty="0">
                <a:ln>
                  <a:noFill/>
                </a:ln>
                <a:solidFill>
                  <a:schemeClr val="accent2">
                    <a:lumMod val="25000"/>
                  </a:schemeClr>
                </a:solidFill>
                <a:effectLst/>
                <a:uLnTx/>
                <a:uFillTx/>
                <a:latin typeface="Arial" panose="020B0604020202020204" pitchFamily="34" charset="0"/>
                <a:ea typeface="+mn-ea"/>
                <a:cs typeface="Arial" panose="020B0604020202020204" pitchFamily="34" charset="0"/>
              </a:rPr>
              <a:t>Wytycznych</a:t>
            </a:r>
            <a:r>
              <a:rPr kumimoji="0" lang="pl-PL" sz="1800" b="0" i="0" u="none" strike="noStrike" kern="1200" cap="none" spc="0" normalizeH="0" baseline="0" noProof="0" dirty="0">
                <a:ln>
                  <a:noFill/>
                </a:ln>
                <a:solidFill>
                  <a:schemeClr val="accent2">
                    <a:lumMod val="25000"/>
                  </a:schemeClr>
                </a:solidFill>
                <a:effectLst/>
                <a:uLnTx/>
                <a:uFillTx/>
                <a:latin typeface="Arial" panose="020B0604020202020204" pitchFamily="34" charset="0"/>
                <a:ea typeface="+mn-ea"/>
                <a:cs typeface="Arial" panose="020B0604020202020204" pitchFamily="34" charset="0"/>
              </a:rPr>
              <a:t>. </a:t>
            </a:r>
          </a:p>
          <a:p>
            <a:pPr marL="0" marR="0" lvl="0" indent="0" algn="just" defTabSz="914400" rtl="0" eaLnBrk="1" fontAlgn="auto" latinLnBrk="0" hangingPunct="1">
              <a:lnSpc>
                <a:spcPct val="114000"/>
              </a:lnSpc>
              <a:spcBef>
                <a:spcPts val="0"/>
              </a:spcBef>
              <a:spcAft>
                <a:spcPts val="600"/>
              </a:spcAft>
              <a:buClrTx/>
              <a:buSzTx/>
              <a:buNone/>
              <a:tabLst/>
              <a:defRPr/>
            </a:pPr>
            <a:r>
              <a:rPr kumimoji="0" lang="pl-PL" sz="1800" i="0" u="sng" strike="noStrike" kern="1200" cap="none" spc="0" normalizeH="0" baseline="0" noProof="0" dirty="0">
                <a:ln>
                  <a:noFill/>
                </a:ln>
                <a:solidFill>
                  <a:schemeClr val="accent2">
                    <a:lumMod val="25000"/>
                  </a:schemeClr>
                </a:solidFill>
                <a:effectLst/>
                <a:uLnTx/>
                <a:uFillTx/>
                <a:latin typeface="Arial" panose="020B0604020202020204" pitchFamily="34" charset="0"/>
                <a:ea typeface="+mn-ea"/>
                <a:cs typeface="Arial" panose="020B0604020202020204" pitchFamily="34" charset="0"/>
              </a:rPr>
              <a:t>Nałożona została w wysokości 25%. </a:t>
            </a:r>
          </a:p>
          <a:p>
            <a:endParaRPr lang="pl-PL" dirty="0"/>
          </a:p>
        </p:txBody>
      </p:sp>
      <p:sp>
        <p:nvSpPr>
          <p:cNvPr id="4" name="Symbol zastępczy numeru slajdu 3">
            <a:extLst>
              <a:ext uri="{FF2B5EF4-FFF2-40B4-BE49-F238E27FC236}">
                <a16:creationId xmlns:a16="http://schemas.microsoft.com/office/drawing/2014/main" id="{71664B01-26F0-AE17-18D7-E5EBDAAC36E6}"/>
              </a:ext>
            </a:extLst>
          </p:cNvPr>
          <p:cNvSpPr>
            <a:spLocks noGrp="1"/>
          </p:cNvSpPr>
          <p:nvPr>
            <p:ph type="sldNum" sz="quarter" idx="10"/>
          </p:nvPr>
        </p:nvSpPr>
        <p:spPr/>
        <p:txBody>
          <a:bodyPr/>
          <a:lstStyle/>
          <a:p>
            <a:fld id="{EB4015AA-59F6-416B-87A6-8E3D940284E2}" type="slidenum">
              <a:rPr lang="pl-PL" smtClean="0"/>
              <a:pPr/>
              <a:t>52</a:t>
            </a:fld>
            <a:endParaRPr lang="pl-PL" dirty="0"/>
          </a:p>
        </p:txBody>
      </p:sp>
      <p:pic>
        <p:nvPicPr>
          <p:cNvPr id="5" name="Obraz 4">
            <a:extLst>
              <a:ext uri="{FF2B5EF4-FFF2-40B4-BE49-F238E27FC236}">
                <a16:creationId xmlns:a16="http://schemas.microsoft.com/office/drawing/2014/main" id="{4AAD5BA9-5EC5-89D0-D912-B0302221DC0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899942" y="7041328"/>
            <a:ext cx="4791871" cy="317019"/>
          </a:xfrm>
          <a:prstGeom prst="rect">
            <a:avLst/>
          </a:prstGeom>
        </p:spPr>
      </p:pic>
    </p:spTree>
    <p:extLst>
      <p:ext uri="{BB962C8B-B14F-4D97-AF65-F5344CB8AC3E}">
        <p14:creationId xmlns:p14="http://schemas.microsoft.com/office/powerpoint/2010/main" val="297711832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8A9D3A8-F298-D2E3-EA93-2C1832A74F6D}"/>
              </a:ext>
            </a:extLst>
          </p:cNvPr>
          <p:cNvSpPr>
            <a:spLocks noGrp="1"/>
          </p:cNvSpPr>
          <p:nvPr>
            <p:ph type="title"/>
          </p:nvPr>
        </p:nvSpPr>
        <p:spPr/>
        <p:txBody>
          <a:bodyPr anchor="t">
            <a:normAutofit/>
          </a:bodyPr>
          <a:lstStyle/>
          <a:p>
            <a:r>
              <a:rPr lang="pl-PL" dirty="0"/>
              <a:t>Polityki horyzontalne </a:t>
            </a:r>
            <a:br>
              <a:rPr lang="pl-PL" dirty="0"/>
            </a:br>
            <a:endParaRPr lang="pl-PL" dirty="0"/>
          </a:p>
        </p:txBody>
      </p:sp>
      <p:sp>
        <p:nvSpPr>
          <p:cNvPr id="3" name="Symbol zastępczy zawartości 2">
            <a:extLst>
              <a:ext uri="{FF2B5EF4-FFF2-40B4-BE49-F238E27FC236}">
                <a16:creationId xmlns:a16="http://schemas.microsoft.com/office/drawing/2014/main" id="{3201F234-D536-011E-56E5-9BC4A0DD5258}"/>
              </a:ext>
              <a:ext uri="{C183D7F6-B498-43B3-948B-1728B52AA6E4}">
                <adec:decorative xmlns:adec="http://schemas.microsoft.com/office/drawing/2017/decorative" val="1"/>
              </a:ext>
            </a:extLst>
          </p:cNvPr>
          <p:cNvSpPr>
            <a:spLocks noGrp="1"/>
          </p:cNvSpPr>
          <p:nvPr>
            <p:ph idx="1"/>
          </p:nvPr>
        </p:nvSpPr>
        <p:spPr>
          <a:xfrm>
            <a:off x="881410" y="1763613"/>
            <a:ext cx="8640382" cy="4680002"/>
          </a:xfrm>
        </p:spPr>
        <p:txBody>
          <a:bodyPr>
            <a:normAutofit/>
          </a:bodyPr>
          <a:lstStyle/>
          <a:p>
            <a:pPr>
              <a:lnSpc>
                <a:spcPct val="114000"/>
              </a:lnSpc>
              <a:buFont typeface="Wingdings" panose="05000000000000000000" pitchFamily="2" charset="2"/>
              <a:buChar char="Ø"/>
            </a:pPr>
            <a:r>
              <a:rPr lang="pl-PL" sz="1800" dirty="0">
                <a:solidFill>
                  <a:schemeClr val="accent2">
                    <a:lumMod val="25000"/>
                  </a:schemeClr>
                </a:solidFill>
                <a:latin typeface="Arial" panose="020B0604020202020204" pitchFamily="34" charset="0"/>
                <a:cs typeface="Arial" panose="020B0604020202020204" pitchFamily="34" charset="0"/>
              </a:rPr>
              <a:t>Zgodnie z zapisami art. 9 Rozporządzenia ogólnego należy przestrzegać, na każdym z etapów wdrażania programów (tj. podczas przygotowywania, wdrażania, monitorowania, sprawozdawczości, ewaluacji, promocji i kontroli), zasad horyzontalnych, w tym równości szans kobiet i mężczyzn oraz równości szans i niedyskryminacji. Projekt musi być zgodny z wymogami Konwencji ONZ o Prawach Osób Niepełnosprawnych, realizowany z należytym poszanowaniem zasad równości, wolności wyboru, prawa do niezależnego życia, dostępności i zakazu wszelkich form segregacji. Inwestycje muszą wykazać zgodność działań odnośnie przestrzegania zobowiązań w zakresie praw człowieka, a mianowicie Kartą Praw Podstawowych (KPP), Europejskim Filarem Praw Społecznych, Strategią na rzecz praw osób niepełnosprawnych 2021-2030. Ponadto cele Funduszy należy realizować zgodnie z celem wspierania zrównoważonego rozwoju i zasady „nie czyń poważnych szkód”. </a:t>
            </a:r>
          </a:p>
          <a:p>
            <a:pPr>
              <a:lnSpc>
                <a:spcPct val="114000"/>
              </a:lnSpc>
              <a:buFont typeface="Wingdings" panose="05000000000000000000" pitchFamily="2" charset="2"/>
              <a:buChar char="Ø"/>
            </a:pPr>
            <a:endParaRPr lang="pl-PL" sz="1800" dirty="0">
              <a:solidFill>
                <a:schemeClr val="accent2">
                  <a:lumMod val="25000"/>
                </a:schemeClr>
              </a:solidFill>
              <a:latin typeface="Arial" panose="020B0604020202020204" pitchFamily="34" charset="0"/>
              <a:cs typeface="Arial" panose="020B0604020202020204" pitchFamily="34" charset="0"/>
            </a:endParaRPr>
          </a:p>
        </p:txBody>
      </p:sp>
      <p:sp>
        <p:nvSpPr>
          <p:cNvPr id="18" name="Slide Number Placeholder 3">
            <a:extLst>
              <a:ext uri="{FF2B5EF4-FFF2-40B4-BE49-F238E27FC236}">
                <a16:creationId xmlns:a16="http://schemas.microsoft.com/office/drawing/2014/main" id="{D126ABC2-633A-9A98-33CD-46EB5AEC65DC}"/>
              </a:ext>
              <a:ext uri="{C183D7F6-B498-43B3-948B-1728B52AA6E4}">
                <adec:decorative xmlns:adec="http://schemas.microsoft.com/office/drawing/2017/decorative" val="1"/>
              </a:ext>
            </a:extLst>
          </p:cNvPr>
          <p:cNvSpPr>
            <a:spLocks noGrp="1"/>
          </p:cNvSpPr>
          <p:nvPr>
            <p:ph type="sldNum" sz="quarter" idx="10"/>
          </p:nvPr>
        </p:nvSpPr>
        <p:spPr/>
        <p:txBody>
          <a:bodyPr/>
          <a:lstStyle/>
          <a:p>
            <a:pPr>
              <a:spcAft>
                <a:spcPts val="600"/>
              </a:spcAft>
            </a:pPr>
            <a:fld id="{EB4015AA-59F6-416B-87A6-8E3D940284E2}" type="slidenum">
              <a:rPr lang="pl-PL" smtClean="0"/>
              <a:pPr>
                <a:spcAft>
                  <a:spcPts val="600"/>
                </a:spcAft>
              </a:pPr>
              <a:t>53</a:t>
            </a:fld>
            <a:endParaRPr lang="pl-PL"/>
          </a:p>
        </p:txBody>
      </p:sp>
      <p:sp>
        <p:nvSpPr>
          <p:cNvPr id="4" name="Symbol zastępczy numeru slajdu 3">
            <a:extLst>
              <a:ext uri="{FF2B5EF4-FFF2-40B4-BE49-F238E27FC236}">
                <a16:creationId xmlns:a16="http://schemas.microsoft.com/office/drawing/2014/main" id="{0B5C4234-12FF-70FB-CE2A-D4C8E8FE1B39}"/>
              </a:ext>
              <a:ext uri="{C183D7F6-B498-43B3-948B-1728B52AA6E4}">
                <adec:decorative xmlns:adec="http://schemas.microsoft.com/office/drawing/2017/decorative" val="1"/>
              </a:ext>
            </a:extLst>
          </p:cNvPr>
          <p:cNvSpPr>
            <a:spLocks noGrp="1"/>
          </p:cNvSpPr>
          <p:nvPr>
            <p:ph type="sldNum" sz="quarter" idx="4294967295"/>
          </p:nvPr>
        </p:nvSpPr>
        <p:spPr>
          <a:xfrm>
            <a:off x="9612313" y="7019925"/>
            <a:ext cx="1079500" cy="179388"/>
          </a:xfrm>
        </p:spPr>
        <p:txBody>
          <a:bodyPr/>
          <a:lstStyle/>
          <a:p>
            <a:pPr>
              <a:spcAft>
                <a:spcPts val="600"/>
              </a:spcAft>
            </a:pPr>
            <a:fld id="{EB4015AA-59F6-416B-87A6-8E3D940284E2}" type="slidenum">
              <a:rPr lang="pl-PL" smtClean="0"/>
              <a:pPr>
                <a:spcAft>
                  <a:spcPts val="600"/>
                </a:spcAft>
              </a:pPr>
              <a:t>53</a:t>
            </a:fld>
            <a:endParaRPr lang="pl-PL"/>
          </a:p>
        </p:txBody>
      </p:sp>
      <p:pic>
        <p:nvPicPr>
          <p:cNvPr id="7" name="Obraz 6">
            <a:extLst>
              <a:ext uri="{FF2B5EF4-FFF2-40B4-BE49-F238E27FC236}">
                <a16:creationId xmlns:a16="http://schemas.microsoft.com/office/drawing/2014/main" id="{945B6F4F-A51B-7DC7-1AF5-DF75CF41C34F}"/>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886324" y="7056350"/>
            <a:ext cx="4791871" cy="317019"/>
          </a:xfrm>
          <a:prstGeom prst="rect">
            <a:avLst/>
          </a:prstGeom>
        </p:spPr>
      </p:pic>
    </p:spTree>
    <p:extLst>
      <p:ext uri="{BB962C8B-B14F-4D97-AF65-F5344CB8AC3E}">
        <p14:creationId xmlns:p14="http://schemas.microsoft.com/office/powerpoint/2010/main" val="32167696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2450E05-B680-7B70-BB72-49067D977085}"/>
              </a:ext>
            </a:extLst>
          </p:cNvPr>
          <p:cNvSpPr>
            <a:spLocks noGrp="1"/>
          </p:cNvSpPr>
          <p:nvPr>
            <p:ph type="title"/>
          </p:nvPr>
        </p:nvSpPr>
        <p:spPr/>
        <p:txBody>
          <a:bodyPr anchor="t">
            <a:normAutofit/>
          </a:bodyPr>
          <a:lstStyle/>
          <a:p>
            <a:r>
              <a:rPr lang="pl-PL" sz="2800" dirty="0">
                <a:latin typeface="Arial" panose="020B0604020202020204" pitchFamily="34" charset="0"/>
                <a:cs typeface="Arial" panose="020B0604020202020204" pitchFamily="34" charset="0"/>
              </a:rPr>
              <a:t>Podstawowe zasady horyzontalne </a:t>
            </a:r>
          </a:p>
        </p:txBody>
      </p:sp>
      <p:graphicFrame>
        <p:nvGraphicFramePr>
          <p:cNvPr id="6" name="Symbol zastępczy zawartości 2">
            <a:extLst>
              <a:ext uri="{FF2B5EF4-FFF2-40B4-BE49-F238E27FC236}">
                <a16:creationId xmlns:a16="http://schemas.microsoft.com/office/drawing/2014/main" id="{D54472D5-D315-FC4C-AAF4-9259A6CC7DDE}"/>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1831475663"/>
              </p:ext>
            </p:extLst>
          </p:nvPr>
        </p:nvGraphicFramePr>
        <p:xfrm>
          <a:off x="1025525" y="1979613"/>
          <a:ext cx="8640763" cy="4679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ymbol zastępczy numeru slajdu 3">
            <a:extLst>
              <a:ext uri="{FF2B5EF4-FFF2-40B4-BE49-F238E27FC236}">
                <a16:creationId xmlns:a16="http://schemas.microsoft.com/office/drawing/2014/main" id="{1FF8F4BE-CACF-FF25-DE8B-4D6D8F33942E}"/>
              </a:ext>
            </a:extLst>
          </p:cNvPr>
          <p:cNvSpPr>
            <a:spLocks noGrp="1"/>
          </p:cNvSpPr>
          <p:nvPr>
            <p:ph type="sldNum" sz="quarter" idx="10"/>
          </p:nvPr>
        </p:nvSpPr>
        <p:spPr/>
        <p:txBody>
          <a:bodyPr anchor="ctr">
            <a:normAutofit/>
          </a:bodyPr>
          <a:lstStyle/>
          <a:p>
            <a:pPr>
              <a:lnSpc>
                <a:spcPct val="90000"/>
              </a:lnSpc>
              <a:spcAft>
                <a:spcPts val="600"/>
              </a:spcAft>
            </a:pPr>
            <a:fld id="{EB4015AA-59F6-416B-87A6-8E3D940284E2}" type="slidenum">
              <a:rPr lang="pl-PL" sz="200" smtClean="0"/>
              <a:pPr>
                <a:lnSpc>
                  <a:spcPct val="90000"/>
                </a:lnSpc>
                <a:spcAft>
                  <a:spcPts val="600"/>
                </a:spcAft>
              </a:pPr>
              <a:t>54</a:t>
            </a:fld>
            <a:endParaRPr lang="pl-PL" sz="200"/>
          </a:p>
        </p:txBody>
      </p:sp>
      <p:pic>
        <p:nvPicPr>
          <p:cNvPr id="5" name="Obraz 4">
            <a:extLst>
              <a:ext uri="{FF2B5EF4-FFF2-40B4-BE49-F238E27FC236}">
                <a16:creationId xmlns:a16="http://schemas.microsoft.com/office/drawing/2014/main" id="{C092EB4D-EDBD-62DC-ED28-5EFA3E1DFC1B}"/>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5899942" y="7060625"/>
            <a:ext cx="4791871" cy="317019"/>
          </a:xfrm>
          <a:prstGeom prst="rect">
            <a:avLst/>
          </a:prstGeom>
        </p:spPr>
      </p:pic>
    </p:spTree>
    <p:extLst>
      <p:ext uri="{BB962C8B-B14F-4D97-AF65-F5344CB8AC3E}">
        <p14:creationId xmlns:p14="http://schemas.microsoft.com/office/powerpoint/2010/main" val="392641279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5D50CB46-4AE4-39C1-5F4E-068E0E7A734C}"/>
              </a:ext>
            </a:extLst>
          </p:cNvPr>
          <p:cNvSpPr txBox="1">
            <a:spLocks noGrp="1"/>
          </p:cNvSpPr>
          <p:nvPr>
            <p:ph type="ctrTitle"/>
          </p:nvPr>
        </p:nvSpPr>
        <p:spPr>
          <a:xfrm>
            <a:off x="1061430" y="2843733"/>
            <a:ext cx="8568952" cy="304698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720000" defTabSz="457200" rtl="0" eaLnBrk="1" fontAlgn="auto" latinLnBrk="0" hangingPunct="1">
              <a:lnSpc>
                <a:spcPct val="100000"/>
              </a:lnSpc>
              <a:spcBef>
                <a:spcPts val="0"/>
              </a:spcBef>
              <a:spcAft>
                <a:spcPts val="0"/>
              </a:spcAft>
              <a:buClrTx/>
              <a:buSzTx/>
              <a:buFontTx/>
              <a:buNone/>
              <a:tabLst/>
              <a:defRPr/>
            </a:pPr>
            <a:r>
              <a:rPr lang="pl-PL" sz="3200" dirty="0">
                <a:solidFill>
                  <a:schemeClr val="accent1"/>
                </a:solidFill>
                <a:latin typeface="+mn-lt"/>
                <a:ea typeface="+mn-ea"/>
                <a:cs typeface="+mn-cs"/>
              </a:rPr>
              <a:t>   </a:t>
            </a:r>
            <a:r>
              <a:rPr lang="pl-PL" sz="2000" dirty="0">
                <a:solidFill>
                  <a:schemeClr val="accent1"/>
                </a:solidFill>
                <a:latin typeface="Arial" panose="020B0604020202020204" pitchFamily="34" charset="0"/>
                <a:ea typeface="+mn-ea"/>
                <a:cs typeface="Arial" panose="020B0604020202020204" pitchFamily="34" charset="0"/>
              </a:rPr>
              <a:t>Dziękuję za uwagę</a:t>
            </a:r>
            <a:br>
              <a:rPr kumimoji="0" lang="pl-PL" sz="2000" b="1"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rPr>
            </a:br>
            <a:br>
              <a:rPr kumimoji="0" lang="pl-PL" sz="2000" b="1"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rPr>
            </a:br>
            <a:br>
              <a:rPr kumimoji="0" lang="pl-PL" sz="2000" b="1"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rPr>
            </a:br>
            <a:r>
              <a:rPr kumimoji="0" lang="pl-PL" sz="2000" b="1"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rPr>
              <a:t>				Lubelska Agencja Wspierania Przedsiębiorczości </a:t>
            </a:r>
            <a:br>
              <a:rPr kumimoji="0" lang="pl-PL" sz="2000" b="1"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rPr>
            </a:br>
            <a:r>
              <a:rPr kumimoji="0" lang="pl-PL" sz="2000" b="1"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rPr>
              <a:t>								w Lublinie</a:t>
            </a:r>
          </a:p>
          <a:p>
            <a:pPr marL="0" marR="0" lvl="0" indent="-720000" algn="ctr" defTabSz="457200" rtl="0" eaLnBrk="1" fontAlgn="auto" latinLnBrk="0" hangingPunct="1">
              <a:lnSpc>
                <a:spcPct val="100000"/>
              </a:lnSpc>
              <a:spcBef>
                <a:spcPts val="0"/>
              </a:spcBef>
              <a:spcAft>
                <a:spcPts val="0"/>
              </a:spcAft>
              <a:buClrTx/>
              <a:buSzTx/>
              <a:buFontTx/>
              <a:buNone/>
              <a:tabLst/>
              <a:defRPr/>
            </a:pPr>
            <a:r>
              <a:rPr kumimoji="0" lang="pl-PL" sz="2000" b="1"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rPr>
              <a:t>ul. Wojciechowska 9A, 20-704 Lublin</a:t>
            </a:r>
          </a:p>
          <a:p>
            <a:pPr marL="0" marR="0" lvl="0" indent="-720000" algn="ctr" defTabSz="457200" rtl="0" eaLnBrk="1" fontAlgn="auto" latinLnBrk="0" hangingPunct="1">
              <a:lnSpc>
                <a:spcPct val="100000"/>
              </a:lnSpc>
              <a:spcBef>
                <a:spcPts val="0"/>
              </a:spcBef>
              <a:spcAft>
                <a:spcPts val="0"/>
              </a:spcAft>
              <a:buClrTx/>
              <a:buSzTx/>
              <a:buFontTx/>
              <a:buNone/>
              <a:tabLst/>
              <a:defRPr/>
            </a:pPr>
            <a:r>
              <a:rPr kumimoji="0" lang="pl-PL" sz="2000" b="1"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rPr>
              <a:t>lawp@lubelskie.pl</a:t>
            </a:r>
          </a:p>
          <a:p>
            <a:pPr marL="0" marR="0" lvl="0" indent="-720000" algn="ctr" defTabSz="457200" rtl="0" eaLnBrk="1" fontAlgn="auto" latinLnBrk="0" hangingPunct="1">
              <a:lnSpc>
                <a:spcPct val="100000"/>
              </a:lnSpc>
              <a:spcBef>
                <a:spcPts val="0"/>
              </a:spcBef>
              <a:spcAft>
                <a:spcPts val="0"/>
              </a:spcAft>
              <a:buClrTx/>
              <a:buSzTx/>
              <a:buFontTx/>
              <a:buNone/>
              <a:tabLst/>
              <a:defRPr/>
            </a:pPr>
            <a:r>
              <a:rPr kumimoji="0" lang="pl-PL" sz="2000" b="1"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rPr>
              <a:t>tel. (81) 46 23 831</a:t>
            </a:r>
          </a:p>
          <a:p>
            <a:pPr marL="0" marR="0" lvl="0" indent="-720000" algn="ctr" defTabSz="457200" rtl="0" eaLnBrk="1" fontAlgn="auto" latinLnBrk="0" hangingPunct="1">
              <a:lnSpc>
                <a:spcPct val="100000"/>
              </a:lnSpc>
              <a:spcBef>
                <a:spcPts val="0"/>
              </a:spcBef>
              <a:spcAft>
                <a:spcPts val="0"/>
              </a:spcAft>
              <a:buClrTx/>
              <a:buSzTx/>
              <a:buFontTx/>
              <a:buNone/>
              <a:tabLst/>
              <a:defRPr/>
            </a:pPr>
            <a:r>
              <a:rPr kumimoji="0" lang="pl-PL" sz="2000" b="1"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rPr>
              <a:t>(81) 46 23 812</a:t>
            </a:r>
          </a:p>
        </p:txBody>
      </p:sp>
    </p:spTree>
    <p:extLst>
      <p:ext uri="{BB962C8B-B14F-4D97-AF65-F5344CB8AC3E}">
        <p14:creationId xmlns:p14="http://schemas.microsoft.com/office/powerpoint/2010/main" val="10991875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12118C9C-56A6-4451-8007-C4E5EE3584FA}"/>
              </a:ext>
            </a:extLst>
          </p:cNvPr>
          <p:cNvSpPr>
            <a:spLocks noGrp="1"/>
          </p:cNvSpPr>
          <p:nvPr>
            <p:ph type="title"/>
          </p:nvPr>
        </p:nvSpPr>
        <p:spPr>
          <a:xfrm>
            <a:off x="233338" y="239614"/>
            <a:ext cx="9360560" cy="1080001"/>
          </a:xfrm>
        </p:spPr>
        <p:txBody>
          <a:bodyPr>
            <a:normAutofit/>
          </a:bodyPr>
          <a:lstStyle/>
          <a:p>
            <a:pPr marL="0" marR="0" lvl="0" indent="0" defTabSz="801929" rtl="0" eaLnBrk="1" fontAlgn="auto" latinLnBrk="0" hangingPunct="1">
              <a:lnSpc>
                <a:spcPct val="150000"/>
              </a:lnSpc>
              <a:spcBef>
                <a:spcPts val="600"/>
              </a:spcBef>
              <a:spcAft>
                <a:spcPts val="600"/>
              </a:spcAft>
              <a:tabLst/>
              <a:defRPr/>
            </a:pPr>
            <a:r>
              <a:rPr lang="pl-PL" dirty="0">
                <a:solidFill>
                  <a:schemeClr val="accent1"/>
                </a:solidFill>
                <a:latin typeface="Arial" panose="020B0604020202020204" pitchFamily="34" charset="0"/>
                <a:cs typeface="Arial" panose="020B0604020202020204" pitchFamily="34" charset="0"/>
              </a:rPr>
              <a:t>Wniosek o płatność </a:t>
            </a:r>
          </a:p>
        </p:txBody>
      </p:sp>
      <p:sp>
        <p:nvSpPr>
          <p:cNvPr id="6" name="Symbol zastępczy zawartości 5">
            <a:extLst>
              <a:ext uri="{FF2B5EF4-FFF2-40B4-BE49-F238E27FC236}">
                <a16:creationId xmlns:a16="http://schemas.microsoft.com/office/drawing/2014/main" id="{2AC9AC38-9DEA-4AE6-A16D-10E49FAEB80E}"/>
              </a:ext>
            </a:extLst>
          </p:cNvPr>
          <p:cNvSpPr>
            <a:spLocks noGrp="1"/>
          </p:cNvSpPr>
          <p:nvPr>
            <p:ph idx="1"/>
          </p:nvPr>
        </p:nvSpPr>
        <p:spPr>
          <a:xfrm>
            <a:off x="201740" y="765648"/>
            <a:ext cx="10108502" cy="6675771"/>
          </a:xfrm>
        </p:spPr>
        <p:txBody>
          <a:bodyPr>
            <a:noAutofit/>
          </a:bodyPr>
          <a:lstStyle/>
          <a:p>
            <a:pPr marL="0" indent="0">
              <a:lnSpc>
                <a:spcPct val="115000"/>
              </a:lnSpc>
              <a:spcBef>
                <a:spcPts val="600"/>
              </a:spcBef>
              <a:spcAft>
                <a:spcPts val="600"/>
              </a:spcAft>
              <a:buNone/>
            </a:pPr>
            <a:endParaRPr lang="pl-PL" sz="1800" dirty="0">
              <a:solidFill>
                <a:schemeClr val="accent2">
                  <a:lumMod val="25000"/>
                </a:schemeClr>
              </a:solidFill>
              <a:effectLst/>
              <a:latin typeface="Arial" panose="020B0604020202020204" pitchFamily="34" charset="0"/>
              <a:ea typeface="Calibri" panose="020F0502020204030204" pitchFamily="34" charset="0"/>
              <a:cs typeface="Times New Roman" panose="02020603050405020304" pitchFamily="18" charset="0"/>
            </a:endParaRPr>
          </a:p>
          <a:p>
            <a:pPr marL="0" indent="0">
              <a:lnSpc>
                <a:spcPct val="115000"/>
              </a:lnSpc>
              <a:spcBef>
                <a:spcPts val="600"/>
              </a:spcBef>
              <a:spcAft>
                <a:spcPts val="600"/>
              </a:spcAft>
              <a:buNone/>
            </a:pPr>
            <a:r>
              <a:rPr lang="pl-PL" sz="2400" dirty="0">
                <a:solidFill>
                  <a:schemeClr val="accent2">
                    <a:lumMod val="25000"/>
                  </a:schemeClr>
                </a:solidFill>
                <a:effectLst/>
                <a:latin typeface="Arial" panose="020B0604020202020204" pitchFamily="34" charset="0"/>
                <a:ea typeface="Calibri" panose="020F0502020204030204" pitchFamily="34" charset="0"/>
                <a:cs typeface="Times New Roman" panose="02020603050405020304" pitchFamily="18" charset="0"/>
              </a:rPr>
              <a:t>Pierwszy wniosek o płatność Beneficjent składa w terminie nie dłuższym niż trzy miesiące od daty rozpoczęcia realizacji Projektu wskazanej w § 3 ust. 1 lit. a) Umowy. Kolejne wnioski o płatność Beneficjent składa co trzy miesiące, licząc od daty złożenia poprzedniego wniosku o płatność, nie później niż w terminie 10 dni od upływu trzymiesięcznego okresu.</a:t>
            </a:r>
          </a:p>
          <a:p>
            <a:pPr marL="0" indent="0">
              <a:lnSpc>
                <a:spcPct val="115000"/>
              </a:lnSpc>
              <a:spcBef>
                <a:spcPts val="600"/>
              </a:spcBef>
              <a:spcAft>
                <a:spcPts val="600"/>
              </a:spcAft>
              <a:buNone/>
            </a:pPr>
            <a:endParaRPr lang="pl-PL" sz="2400" dirty="0">
              <a:solidFill>
                <a:schemeClr val="accent2">
                  <a:lumMod val="25000"/>
                </a:schemeClr>
              </a:solidFill>
              <a:latin typeface="Arial" panose="020B0604020202020204" pitchFamily="34" charset="0"/>
              <a:ea typeface="Calibri" panose="020F0502020204030204" pitchFamily="34" charset="0"/>
              <a:cs typeface="Times New Roman" panose="02020603050405020304" pitchFamily="18" charset="0"/>
            </a:endParaRPr>
          </a:p>
          <a:p>
            <a:pPr marL="0" indent="0">
              <a:lnSpc>
                <a:spcPct val="115000"/>
              </a:lnSpc>
              <a:spcBef>
                <a:spcPts val="600"/>
              </a:spcBef>
              <a:spcAft>
                <a:spcPts val="600"/>
              </a:spcAft>
              <a:buNone/>
            </a:pPr>
            <a:r>
              <a:rPr lang="pl-PL" sz="2400" dirty="0">
                <a:solidFill>
                  <a:schemeClr val="accent2">
                    <a:lumMod val="25000"/>
                  </a:schemeClr>
                </a:solidFill>
                <a:effectLst/>
                <a:latin typeface="Arial" panose="020B0604020202020204" pitchFamily="34" charset="0"/>
                <a:ea typeface="Calibri" panose="020F0502020204030204" pitchFamily="34" charset="0"/>
                <a:cs typeface="Times New Roman" panose="02020603050405020304" pitchFamily="18" charset="0"/>
              </a:rPr>
              <a:t>Rodzaje wniosków o płatność:</a:t>
            </a:r>
          </a:p>
          <a:p>
            <a:pPr>
              <a:lnSpc>
                <a:spcPct val="115000"/>
              </a:lnSpc>
              <a:spcBef>
                <a:spcPts val="600"/>
              </a:spcBef>
              <a:spcAft>
                <a:spcPts val="600"/>
              </a:spcAft>
              <a:buFont typeface="Wingdings" panose="05000000000000000000" pitchFamily="2" charset="2"/>
              <a:buChar char="Ø"/>
            </a:pPr>
            <a:r>
              <a:rPr lang="pl-PL" sz="2400" dirty="0">
                <a:solidFill>
                  <a:schemeClr val="accent2">
                    <a:lumMod val="25000"/>
                  </a:schemeClr>
                </a:solidFill>
                <a:latin typeface="Arial" panose="020B0604020202020204" pitchFamily="34" charset="0"/>
                <a:ea typeface="Calibri" panose="020F0502020204030204" pitchFamily="34" charset="0"/>
                <a:cs typeface="Times New Roman" panose="02020603050405020304" pitchFamily="18" charset="0"/>
              </a:rPr>
              <a:t>sprawozdawczy </a:t>
            </a:r>
          </a:p>
          <a:p>
            <a:pPr>
              <a:lnSpc>
                <a:spcPct val="115000"/>
              </a:lnSpc>
              <a:spcBef>
                <a:spcPts val="600"/>
              </a:spcBef>
              <a:spcAft>
                <a:spcPts val="600"/>
              </a:spcAft>
              <a:buFont typeface="Wingdings" panose="05000000000000000000" pitchFamily="2" charset="2"/>
              <a:buChar char="Ø"/>
            </a:pPr>
            <a:r>
              <a:rPr lang="pl-PL" sz="2400" dirty="0">
                <a:solidFill>
                  <a:schemeClr val="accent2">
                    <a:lumMod val="25000"/>
                  </a:schemeClr>
                </a:solidFill>
                <a:effectLst/>
                <a:latin typeface="Arial" panose="020B0604020202020204" pitchFamily="34" charset="0"/>
                <a:ea typeface="Calibri" panose="020F0502020204030204" pitchFamily="34" charset="0"/>
                <a:cs typeface="Times New Roman" panose="02020603050405020304" pitchFamily="18" charset="0"/>
              </a:rPr>
              <a:t>zaliczkowy</a:t>
            </a:r>
          </a:p>
          <a:p>
            <a:pPr>
              <a:lnSpc>
                <a:spcPct val="115000"/>
              </a:lnSpc>
              <a:spcBef>
                <a:spcPts val="600"/>
              </a:spcBef>
              <a:spcAft>
                <a:spcPts val="600"/>
              </a:spcAft>
              <a:buFont typeface="Wingdings" panose="05000000000000000000" pitchFamily="2" charset="2"/>
              <a:buChar char="Ø"/>
            </a:pPr>
            <a:r>
              <a:rPr lang="pl-PL" sz="2400" dirty="0">
                <a:solidFill>
                  <a:schemeClr val="accent2">
                    <a:lumMod val="25000"/>
                  </a:schemeClr>
                </a:solidFill>
                <a:latin typeface="Arial" panose="020B0604020202020204" pitchFamily="34" charset="0"/>
                <a:ea typeface="Calibri" panose="020F0502020204030204" pitchFamily="34" charset="0"/>
                <a:cs typeface="Times New Roman" panose="02020603050405020304" pitchFamily="18" charset="0"/>
              </a:rPr>
              <a:t>sprawozdawczo-rozliczeniowy </a:t>
            </a:r>
            <a:endParaRPr lang="pl-PL" sz="2400" dirty="0">
              <a:solidFill>
                <a:schemeClr val="accent2">
                  <a:lumMod val="25000"/>
                </a:schemeClr>
              </a:solidFill>
              <a:effectLst/>
              <a:latin typeface="Arial" panose="020B0604020202020204" pitchFamily="34" charset="0"/>
              <a:ea typeface="Calibri" panose="020F0502020204030204" pitchFamily="34" charset="0"/>
              <a:cs typeface="Times New Roman" panose="02020603050405020304" pitchFamily="18" charset="0"/>
            </a:endParaRPr>
          </a:p>
          <a:p>
            <a:pPr>
              <a:lnSpc>
                <a:spcPct val="115000"/>
              </a:lnSpc>
              <a:spcBef>
                <a:spcPts val="600"/>
              </a:spcBef>
              <a:spcAft>
                <a:spcPts val="600"/>
              </a:spcAft>
              <a:buFont typeface="Wingdings" panose="05000000000000000000" pitchFamily="2" charset="2"/>
              <a:buChar char="Ø"/>
            </a:pPr>
            <a:endParaRPr lang="pl-PL" sz="1800" dirty="0">
              <a:effectLst/>
              <a:latin typeface="Arial" panose="020B0604020202020204" pitchFamily="34" charset="0"/>
              <a:ea typeface="Calibri" panose="020F0502020204030204" pitchFamily="34" charset="0"/>
              <a:cs typeface="Times New Roman" panose="02020603050405020304" pitchFamily="18" charset="0"/>
            </a:endParaRPr>
          </a:p>
          <a:p>
            <a:pPr marL="0" indent="0">
              <a:lnSpc>
                <a:spcPct val="115000"/>
              </a:lnSpc>
              <a:spcBef>
                <a:spcPts val="600"/>
              </a:spcBef>
              <a:spcAft>
                <a:spcPts val="600"/>
              </a:spcAft>
              <a:buNone/>
            </a:pPr>
            <a:endParaRPr lang="pl-PL" sz="1800" dirty="0">
              <a:effectLst/>
              <a:latin typeface="Arial" panose="020B0604020202020204" pitchFamily="34" charset="0"/>
              <a:ea typeface="Calibri" panose="020F0502020204030204" pitchFamily="34" charset="0"/>
              <a:cs typeface="Times New Roman" panose="02020603050405020304" pitchFamily="18" charset="0"/>
            </a:endParaRPr>
          </a:p>
          <a:p>
            <a:pPr marL="0" indent="0">
              <a:lnSpc>
                <a:spcPct val="115000"/>
              </a:lnSpc>
              <a:spcBef>
                <a:spcPts val="600"/>
              </a:spcBef>
              <a:spcAft>
                <a:spcPts val="600"/>
              </a:spcAft>
              <a:buNone/>
            </a:pPr>
            <a:endParaRPr lang="pl-PL" dirty="0">
              <a:latin typeface="Arial" panose="020B0604020202020204" pitchFamily="34" charset="0"/>
              <a:ea typeface="Calibri" panose="020F0502020204030204" pitchFamily="34" charset="0"/>
              <a:cs typeface="Times New Roman" panose="02020603050405020304" pitchFamily="18" charset="0"/>
            </a:endParaRPr>
          </a:p>
          <a:p>
            <a:pPr marL="0" indent="0">
              <a:lnSpc>
                <a:spcPct val="115000"/>
              </a:lnSpc>
              <a:spcBef>
                <a:spcPts val="600"/>
              </a:spcBef>
              <a:spcAft>
                <a:spcPts val="600"/>
              </a:spcAft>
              <a:buNone/>
            </a:pPr>
            <a:endParaRPr lang="pl-PL" sz="18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3" name="Obraz 2">
            <a:extLst>
              <a:ext uri="{FF2B5EF4-FFF2-40B4-BE49-F238E27FC236}">
                <a16:creationId xmlns:a16="http://schemas.microsoft.com/office/drawing/2014/main" id="{F2824648-B1DE-2A09-C3A7-2560F1C9ECB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9198" y="7126010"/>
            <a:ext cx="4792615" cy="315409"/>
          </a:xfrm>
          <a:prstGeom prst="rect">
            <a:avLst/>
          </a:prstGeom>
        </p:spPr>
      </p:pic>
    </p:spTree>
    <p:extLst>
      <p:ext uri="{BB962C8B-B14F-4D97-AF65-F5344CB8AC3E}">
        <p14:creationId xmlns:p14="http://schemas.microsoft.com/office/powerpoint/2010/main" val="4537874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12118C9C-56A6-4451-8007-C4E5EE3584FA}"/>
              </a:ext>
            </a:extLst>
          </p:cNvPr>
          <p:cNvSpPr>
            <a:spLocks noGrp="1"/>
          </p:cNvSpPr>
          <p:nvPr>
            <p:ph type="title"/>
          </p:nvPr>
        </p:nvSpPr>
        <p:spPr>
          <a:xfrm>
            <a:off x="337075" y="251445"/>
            <a:ext cx="9329311" cy="1080001"/>
          </a:xfrm>
        </p:spPr>
        <p:txBody>
          <a:bodyPr>
            <a:normAutofit/>
          </a:bodyPr>
          <a:lstStyle/>
          <a:p>
            <a:pPr marL="0" marR="0" lvl="0" indent="0" defTabSz="801929" rtl="0" eaLnBrk="1" fontAlgn="auto" latinLnBrk="0" hangingPunct="1">
              <a:lnSpc>
                <a:spcPct val="150000"/>
              </a:lnSpc>
              <a:spcBef>
                <a:spcPts val="600"/>
              </a:spcBef>
              <a:spcAft>
                <a:spcPts val="600"/>
              </a:spcAft>
              <a:tabLst/>
              <a:defRPr/>
            </a:pPr>
            <a:r>
              <a:rPr lang="pl-PL" sz="2000" dirty="0">
                <a:solidFill>
                  <a:schemeClr val="accent1"/>
                </a:solidFill>
                <a:latin typeface="Arial" panose="020B0604020202020204" pitchFamily="34" charset="0"/>
                <a:cs typeface="Arial" panose="020B0604020202020204" pitchFamily="34" charset="0"/>
              </a:rPr>
              <a:t>Podstawowe dokumenty wymagane przy rozliczeniu wydatków cz. 1 </a:t>
            </a:r>
            <a:endParaRPr lang="pl-PL" sz="2400" dirty="0">
              <a:solidFill>
                <a:schemeClr val="accent1"/>
              </a:solidFill>
              <a:latin typeface="Arial" panose="020B0604020202020204" pitchFamily="34" charset="0"/>
              <a:cs typeface="Arial" panose="020B0604020202020204" pitchFamily="34" charset="0"/>
            </a:endParaRPr>
          </a:p>
        </p:txBody>
      </p:sp>
      <p:sp>
        <p:nvSpPr>
          <p:cNvPr id="6" name="Symbol zastępczy zawartości 5">
            <a:extLst>
              <a:ext uri="{FF2B5EF4-FFF2-40B4-BE49-F238E27FC236}">
                <a16:creationId xmlns:a16="http://schemas.microsoft.com/office/drawing/2014/main" id="{2AC9AC38-9DEA-4AE6-A16D-10E49FAEB80E}"/>
              </a:ext>
            </a:extLst>
          </p:cNvPr>
          <p:cNvSpPr>
            <a:spLocks noGrp="1"/>
          </p:cNvSpPr>
          <p:nvPr>
            <p:ph idx="1"/>
          </p:nvPr>
        </p:nvSpPr>
        <p:spPr>
          <a:xfrm>
            <a:off x="337075" y="823932"/>
            <a:ext cx="9618617" cy="6617487"/>
          </a:xfrm>
        </p:spPr>
        <p:txBody>
          <a:bodyPr>
            <a:noAutofit/>
          </a:bodyPr>
          <a:lstStyle/>
          <a:p>
            <a:pPr>
              <a:lnSpc>
                <a:spcPct val="115000"/>
              </a:lnSpc>
              <a:spcBef>
                <a:spcPts val="600"/>
              </a:spcBef>
              <a:spcAft>
                <a:spcPts val="600"/>
              </a:spcAft>
              <a:buFont typeface="Wingdings" panose="05000000000000000000" pitchFamily="2" charset="2"/>
              <a:buChar char="Ø"/>
            </a:pPr>
            <a:r>
              <a:rPr lang="pl-PL" sz="1800" dirty="0">
                <a:solidFill>
                  <a:schemeClr val="accent1"/>
                </a:solidFill>
                <a:effectLst/>
                <a:latin typeface="Arial" panose="020B0604020202020204" pitchFamily="34" charset="0"/>
                <a:ea typeface="Calibri" panose="020F0502020204030204" pitchFamily="34" charset="0"/>
                <a:cs typeface="Times New Roman" panose="02020603050405020304" pitchFamily="18" charset="0"/>
              </a:rPr>
              <a:t>faktury i inne dowody księgowe, potwierdzające poniesione koszty wraz z dokumentami potwierdzającymi dokonanie zapłaty;</a:t>
            </a:r>
          </a:p>
          <a:p>
            <a:pPr>
              <a:lnSpc>
                <a:spcPct val="115000"/>
              </a:lnSpc>
              <a:spcBef>
                <a:spcPts val="600"/>
              </a:spcBef>
              <a:spcAft>
                <a:spcPts val="600"/>
              </a:spcAft>
              <a:buFont typeface="Wingdings" panose="05000000000000000000" pitchFamily="2" charset="2"/>
              <a:buChar char="Ø"/>
            </a:pPr>
            <a:r>
              <a:rPr lang="pl-PL" sz="1800" dirty="0">
                <a:solidFill>
                  <a:schemeClr val="accent1"/>
                </a:solidFill>
                <a:effectLst/>
                <a:latin typeface="Arial" panose="020B0604020202020204" pitchFamily="34" charset="0"/>
                <a:ea typeface="Calibri" panose="020F0502020204030204" pitchFamily="34" charset="0"/>
                <a:cs typeface="Times New Roman" panose="02020603050405020304" pitchFamily="18" charset="0"/>
              </a:rPr>
              <a:t>protokoły odbioru dokumentujące wykonanie dostaw i usług (m.in. protokół odbioru częściowego, końcowego, dziennik budowy) w przypadku gdy przedmiotem projektu była budowa, przebudowa, nadbudowa obiektów budowlanych lub zakup środków trwałych/wartości niematerialnych i prawnych. Ponadto do każdego wniosku o płatność rozliczającego wydatki Beneficjent zobowiązany jest złożyć kosztorysy ofertowe na wykonywane roboty budowlane od wykonawców, których oferty zostały uznane za najkorzystniejsze. Załączniki wymagane są obligatoryjnie w przypadku projektów infrastrukturalnych;</a:t>
            </a:r>
          </a:p>
          <a:p>
            <a:pPr>
              <a:lnSpc>
                <a:spcPct val="115000"/>
              </a:lnSpc>
              <a:spcBef>
                <a:spcPts val="600"/>
              </a:spcBef>
              <a:spcAft>
                <a:spcPts val="600"/>
              </a:spcAft>
              <a:buFont typeface="Wingdings" panose="05000000000000000000" pitchFamily="2" charset="2"/>
              <a:buChar char="Ø"/>
            </a:pPr>
            <a:r>
              <a:rPr lang="pl-PL" sz="1800" dirty="0">
                <a:solidFill>
                  <a:schemeClr val="accent1"/>
                </a:solidFill>
                <a:effectLst/>
                <a:latin typeface="Arial" panose="020B0604020202020204" pitchFamily="34" charset="0"/>
                <a:ea typeface="Calibri" panose="020F0502020204030204" pitchFamily="34" charset="0"/>
                <a:cs typeface="Times New Roman" panose="02020603050405020304" pitchFamily="18" charset="0"/>
              </a:rPr>
              <a:t>umowy najmu, dzierżawy, inne o podobnym charakterze w przypadku nakładów poniesionych na ulepszenia w obcych środkach trwałych;</a:t>
            </a:r>
          </a:p>
          <a:p>
            <a:pPr>
              <a:lnSpc>
                <a:spcPct val="115000"/>
              </a:lnSpc>
              <a:spcBef>
                <a:spcPts val="600"/>
              </a:spcBef>
              <a:spcAft>
                <a:spcPts val="600"/>
              </a:spcAft>
              <a:buFont typeface="Wingdings" panose="05000000000000000000" pitchFamily="2" charset="2"/>
              <a:buChar char="Ø"/>
            </a:pPr>
            <a:r>
              <a:rPr lang="pl-PL" sz="1800" dirty="0">
                <a:solidFill>
                  <a:schemeClr val="accent1"/>
                </a:solidFill>
                <a:effectLst/>
                <a:latin typeface="Arial" panose="020B0604020202020204" pitchFamily="34" charset="0"/>
                <a:ea typeface="Calibri" panose="020F0502020204030204" pitchFamily="34" charset="0"/>
                <a:cs typeface="Times New Roman" panose="02020603050405020304" pitchFamily="18" charset="0"/>
              </a:rPr>
              <a:t>umowy z dostawcami lub wykonawcami zawierające specyfikacje będące podstawą wystawienia każdej z faktur lub innych dowodów księgowych – jeżeli nazwa towaru lub usługi na dowodzie księgowym odnosi się do umów zawartych przez Beneficjenta lub nie pozwala na precyzyjne określenie wydatków kwalifikowalnych (nie dotyczy zamówień, których wartość nie przekracza kwoty 50.000 zł netto);</a:t>
            </a:r>
          </a:p>
          <a:p>
            <a:pPr>
              <a:lnSpc>
                <a:spcPct val="115000"/>
              </a:lnSpc>
              <a:spcBef>
                <a:spcPts val="600"/>
              </a:spcBef>
              <a:spcAft>
                <a:spcPts val="600"/>
              </a:spcAft>
              <a:buFont typeface="Wingdings" panose="05000000000000000000" pitchFamily="2" charset="2"/>
              <a:buChar char="Ø"/>
            </a:pPr>
            <a:r>
              <a:rPr lang="pl-PL" sz="1800" dirty="0">
                <a:solidFill>
                  <a:schemeClr val="accent1"/>
                </a:solidFill>
                <a:effectLst/>
                <a:latin typeface="Arial" panose="020B0604020202020204" pitchFamily="34" charset="0"/>
                <a:ea typeface="Calibri" panose="020F0502020204030204" pitchFamily="34" charset="0"/>
                <a:cs typeface="Times New Roman" panose="02020603050405020304" pitchFamily="18" charset="0"/>
              </a:rPr>
              <a:t>umowy cywilno-prawne – w przypadku zakupu ekspertyz, analiz, badań lub usług doradczych;</a:t>
            </a:r>
          </a:p>
        </p:txBody>
      </p:sp>
      <p:pic>
        <p:nvPicPr>
          <p:cNvPr id="2" name="Obraz 1">
            <a:extLst>
              <a:ext uri="{FF2B5EF4-FFF2-40B4-BE49-F238E27FC236}">
                <a16:creationId xmlns:a16="http://schemas.microsoft.com/office/drawing/2014/main" id="{B1588AEA-F5FF-4AF6-A1D8-CE2F9DAD961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9198" y="7244266"/>
            <a:ext cx="4792615" cy="315409"/>
          </a:xfrm>
          <a:prstGeom prst="rect">
            <a:avLst/>
          </a:prstGeom>
        </p:spPr>
      </p:pic>
    </p:spTree>
    <p:extLst>
      <p:ext uri="{BB962C8B-B14F-4D97-AF65-F5344CB8AC3E}">
        <p14:creationId xmlns:p14="http://schemas.microsoft.com/office/powerpoint/2010/main" val="21832425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6CFA3B0-F6DA-5FBA-A854-3E5E15800AFB}"/>
              </a:ext>
            </a:extLst>
          </p:cNvPr>
          <p:cNvSpPr>
            <a:spLocks noGrp="1"/>
          </p:cNvSpPr>
          <p:nvPr>
            <p:ph type="title"/>
          </p:nvPr>
        </p:nvSpPr>
        <p:spPr>
          <a:xfrm>
            <a:off x="399227" y="435062"/>
            <a:ext cx="8640381" cy="432048"/>
          </a:xfrm>
        </p:spPr>
        <p:txBody>
          <a:bodyPr>
            <a:normAutofit fontScale="90000"/>
          </a:bodyPr>
          <a:lstStyle/>
          <a:p>
            <a:r>
              <a:rPr lang="pl-PL" sz="2200" b="1" dirty="0">
                <a:solidFill>
                  <a:schemeClr val="accent1"/>
                </a:solidFill>
                <a:latin typeface="Arial" panose="020B0604020202020204" pitchFamily="34" charset="0"/>
                <a:cs typeface="Arial" panose="020B0604020202020204" pitchFamily="34" charset="0"/>
              </a:rPr>
              <a:t>Podstawowe dokumenty wym</a:t>
            </a:r>
            <a:r>
              <a:rPr lang="pl-PL" sz="2200" dirty="0">
                <a:solidFill>
                  <a:schemeClr val="accent1"/>
                </a:solidFill>
                <a:latin typeface="Arial" panose="020B0604020202020204" pitchFamily="34" charset="0"/>
                <a:cs typeface="Arial" panose="020B0604020202020204" pitchFamily="34" charset="0"/>
              </a:rPr>
              <a:t>agane przy rozliczeniu wydatków </a:t>
            </a:r>
            <a:r>
              <a:rPr lang="pl-PL" sz="2700" dirty="0">
                <a:solidFill>
                  <a:schemeClr val="accent1"/>
                </a:solidFill>
                <a:latin typeface="Arial" panose="020B0604020202020204" pitchFamily="34" charset="0"/>
                <a:cs typeface="Arial" panose="020B0604020202020204" pitchFamily="34" charset="0"/>
              </a:rPr>
              <a:t>cz. 2 </a:t>
            </a:r>
            <a:br>
              <a:rPr lang="pl-PL" sz="2700" b="1" dirty="0">
                <a:solidFill>
                  <a:schemeClr val="accent1"/>
                </a:solidFill>
                <a:latin typeface="Calibri" panose="020F0502020204030204" pitchFamily="34" charset="0"/>
                <a:cs typeface="Calibri" panose="020F0502020204030204" pitchFamily="34" charset="0"/>
              </a:rPr>
            </a:br>
            <a:endParaRPr lang="pl-PL" dirty="0"/>
          </a:p>
        </p:txBody>
      </p:sp>
      <p:sp>
        <p:nvSpPr>
          <p:cNvPr id="3" name="Symbol zastępczy zawartości 2">
            <a:extLst>
              <a:ext uri="{FF2B5EF4-FFF2-40B4-BE49-F238E27FC236}">
                <a16:creationId xmlns:a16="http://schemas.microsoft.com/office/drawing/2014/main" id="{0B43E965-4412-0F43-EFCE-C47E09962077}"/>
              </a:ext>
            </a:extLst>
          </p:cNvPr>
          <p:cNvSpPr>
            <a:spLocks noGrp="1"/>
          </p:cNvSpPr>
          <p:nvPr>
            <p:ph idx="1"/>
          </p:nvPr>
        </p:nvSpPr>
        <p:spPr>
          <a:xfrm>
            <a:off x="429191" y="1062095"/>
            <a:ext cx="9236009" cy="5904656"/>
          </a:xfrm>
        </p:spPr>
        <p:txBody>
          <a:bodyPr>
            <a:noAutofit/>
          </a:bodyPr>
          <a:lstStyle/>
          <a:p>
            <a:pPr defTabSz="801929">
              <a:lnSpc>
                <a:spcPct val="150000"/>
              </a:lnSpc>
              <a:spcBef>
                <a:spcPts val="600"/>
              </a:spcBef>
              <a:spcAft>
                <a:spcPts val="600"/>
              </a:spcAft>
              <a:buFont typeface="Wingdings" panose="05000000000000000000" pitchFamily="2" charset="2"/>
              <a:buChar char="Ø"/>
              <a:defRPr/>
            </a:pPr>
            <a:r>
              <a:rPr lang="pl-PL" sz="1800" dirty="0">
                <a:solidFill>
                  <a:schemeClr val="accent2">
                    <a:lumMod val="25000"/>
                  </a:schemeClr>
                </a:solidFill>
                <a:latin typeface="Arial" panose="020B0604020202020204" pitchFamily="34" charset="0"/>
                <a:cs typeface="Arial" panose="020B0604020202020204" pitchFamily="34" charset="0"/>
              </a:rPr>
              <a:t>umowy leasingu wraz z harmonogramem spłat;</a:t>
            </a:r>
          </a:p>
          <a:p>
            <a:pPr defTabSz="801929">
              <a:lnSpc>
                <a:spcPct val="150000"/>
              </a:lnSpc>
              <a:spcBef>
                <a:spcPts val="600"/>
              </a:spcBef>
              <a:spcAft>
                <a:spcPts val="600"/>
              </a:spcAft>
              <a:buFont typeface="Wingdings" panose="05000000000000000000" pitchFamily="2" charset="2"/>
              <a:buChar char="Ø"/>
              <a:defRPr/>
            </a:pPr>
            <a:r>
              <a:rPr lang="pl-PL" sz="1800" dirty="0">
                <a:solidFill>
                  <a:schemeClr val="accent2">
                    <a:lumMod val="25000"/>
                  </a:schemeClr>
                </a:solidFill>
                <a:latin typeface="Arial" panose="020B0604020202020204" pitchFamily="34" charset="0"/>
                <a:cs typeface="Arial" panose="020B0604020202020204" pitchFamily="34" charset="0"/>
              </a:rPr>
              <a:t>umowy o pracę zawarte z osobami zatrudnionymi przez Beneficjenta w ramach Projektu wraz z Oświadczeniem dotyczącym rozliczenia kosztów personelu oraz kartami czasu pracy (karty czasu pracy dot. pracownika oddelegowanego, zatrudnionego w niepełnym wymiarze godzin) wypełnionymi zgodnie z wzorami zamieszczonymi na stronie internetowej http://funduszeUE.lubelskie.pl/ - jednocześnie Beneficjent zobowiązany jest niezwłocznie po zaangażowaniu personelu projektu wprowadzić dane do CST2021 następujące dane:</a:t>
            </a:r>
          </a:p>
          <a:p>
            <a:pPr defTabSz="801929">
              <a:lnSpc>
                <a:spcPct val="150000"/>
              </a:lnSpc>
              <a:spcBef>
                <a:spcPts val="600"/>
              </a:spcBef>
              <a:spcAft>
                <a:spcPts val="600"/>
              </a:spcAft>
              <a:buFont typeface="Arial" panose="020B0604020202020204" pitchFamily="34" charset="0"/>
              <a:buChar char="•"/>
              <a:defRPr/>
            </a:pPr>
            <a:r>
              <a:rPr lang="pl-PL" sz="1800" dirty="0">
                <a:solidFill>
                  <a:schemeClr val="accent2">
                    <a:lumMod val="25000"/>
                  </a:schemeClr>
                </a:solidFill>
                <a:latin typeface="Arial" panose="020B0604020202020204" pitchFamily="34" charset="0"/>
                <a:cs typeface="Arial" panose="020B0604020202020204" pitchFamily="34" charset="0"/>
              </a:rPr>
              <a:t>dane personelu projektu, m. in. imię, nazwisko, nr PESEL,</a:t>
            </a:r>
          </a:p>
          <a:p>
            <a:pPr defTabSz="801929">
              <a:lnSpc>
                <a:spcPct val="150000"/>
              </a:lnSpc>
              <a:spcBef>
                <a:spcPts val="600"/>
              </a:spcBef>
              <a:spcAft>
                <a:spcPts val="600"/>
              </a:spcAft>
              <a:buFont typeface="Arial" panose="020B0604020202020204" pitchFamily="34" charset="0"/>
              <a:buChar char="•"/>
              <a:defRPr/>
            </a:pPr>
            <a:r>
              <a:rPr lang="pl-PL" sz="1800" dirty="0">
                <a:solidFill>
                  <a:schemeClr val="accent2">
                    <a:lumMod val="25000"/>
                  </a:schemeClr>
                </a:solidFill>
                <a:latin typeface="Arial" panose="020B0604020202020204" pitchFamily="34" charset="0"/>
                <a:cs typeface="Arial" panose="020B0604020202020204" pitchFamily="34" charset="0"/>
              </a:rPr>
              <a:t>dane dotyczące formy zaangażowania personelu w ramach projektu: forma zaangażowania w projekcie, okres zaangażowania;</a:t>
            </a:r>
          </a:p>
          <a:p>
            <a:pPr defTabSz="801929">
              <a:lnSpc>
                <a:spcPct val="150000"/>
              </a:lnSpc>
              <a:spcBef>
                <a:spcPts val="600"/>
              </a:spcBef>
              <a:spcAft>
                <a:spcPts val="600"/>
              </a:spcAft>
              <a:buFont typeface="Wingdings" panose="05000000000000000000" pitchFamily="2" charset="2"/>
              <a:buChar char="Ø"/>
              <a:defRPr/>
            </a:pPr>
            <a:r>
              <a:rPr lang="pl-PL" sz="1800" dirty="0">
                <a:solidFill>
                  <a:schemeClr val="accent2">
                    <a:lumMod val="25000"/>
                  </a:schemeClr>
                </a:solidFill>
                <a:latin typeface="Arial" panose="020B0604020202020204" pitchFamily="34" charset="0"/>
                <a:cs typeface="Arial" panose="020B0604020202020204" pitchFamily="34" charset="0"/>
              </a:rPr>
              <a:t>umowy cywilno-prawne zawarte z osobami zatrudnionymi przez Beneficjenta w ramach Projektu wraz z kartami czasu pracy wypełnionymi zgodnie ze wzorem zamieszczonym na stronie internetowej http://funduszeUE.lubelskie.pl/</a:t>
            </a:r>
          </a:p>
          <a:p>
            <a:pPr marL="0" indent="0" defTabSz="801929">
              <a:lnSpc>
                <a:spcPct val="120000"/>
              </a:lnSpc>
              <a:spcBef>
                <a:spcPts val="600"/>
              </a:spcBef>
              <a:spcAft>
                <a:spcPts val="600"/>
              </a:spcAft>
              <a:buNone/>
              <a:defRPr/>
            </a:pPr>
            <a:endParaRPr lang="pl-PL" dirty="0">
              <a:solidFill>
                <a:schemeClr val="accent2">
                  <a:lumMod val="25000"/>
                </a:schemeClr>
              </a:solidFill>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6641E91E-0004-D03F-BBE8-239FD92ECF97}"/>
              </a:ext>
            </a:extLst>
          </p:cNvPr>
          <p:cNvSpPr>
            <a:spLocks noGrp="1"/>
          </p:cNvSpPr>
          <p:nvPr>
            <p:ph type="sldNum" sz="quarter" idx="10"/>
          </p:nvPr>
        </p:nvSpPr>
        <p:spPr/>
        <p:txBody>
          <a:bodyPr/>
          <a:lstStyle/>
          <a:p>
            <a:fld id="{EB4015AA-59F6-416B-87A6-8E3D940284E2}" type="slidenum">
              <a:rPr lang="pl-PL" smtClean="0"/>
              <a:pPr/>
              <a:t>8</a:t>
            </a:fld>
            <a:endParaRPr lang="pl-PL" dirty="0"/>
          </a:p>
        </p:txBody>
      </p:sp>
      <p:pic>
        <p:nvPicPr>
          <p:cNvPr id="5" name="Obraz 4">
            <a:extLst>
              <a:ext uri="{FF2B5EF4-FFF2-40B4-BE49-F238E27FC236}">
                <a16:creationId xmlns:a16="http://schemas.microsoft.com/office/drawing/2014/main" id="{A94D1A28-888E-4D54-EA72-8A41E30B702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7613" y="7244266"/>
            <a:ext cx="4504583" cy="315409"/>
          </a:xfrm>
          <a:prstGeom prst="rect">
            <a:avLst/>
          </a:prstGeom>
        </p:spPr>
      </p:pic>
    </p:spTree>
    <p:extLst>
      <p:ext uri="{BB962C8B-B14F-4D97-AF65-F5344CB8AC3E}">
        <p14:creationId xmlns:p14="http://schemas.microsoft.com/office/powerpoint/2010/main" val="8162780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12118C9C-56A6-4451-8007-C4E5EE3584FA}"/>
              </a:ext>
            </a:extLst>
          </p:cNvPr>
          <p:cNvSpPr>
            <a:spLocks noGrp="1"/>
          </p:cNvSpPr>
          <p:nvPr>
            <p:ph type="title"/>
          </p:nvPr>
        </p:nvSpPr>
        <p:spPr>
          <a:xfrm>
            <a:off x="385257" y="433664"/>
            <a:ext cx="9360560" cy="503937"/>
          </a:xfrm>
        </p:spPr>
        <p:txBody>
          <a:bodyPr>
            <a:normAutofit fontScale="90000"/>
          </a:bodyPr>
          <a:lstStyle/>
          <a:p>
            <a:pPr defTabSz="801929">
              <a:lnSpc>
                <a:spcPct val="150000"/>
              </a:lnSpc>
              <a:spcBef>
                <a:spcPts val="600"/>
              </a:spcBef>
              <a:spcAft>
                <a:spcPts val="600"/>
              </a:spcAft>
              <a:defRPr/>
            </a:pPr>
            <a:r>
              <a:rPr kumimoji="0" lang="pl-PL" altLang="pl-PL" sz="2200" b="1"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rPr>
              <a:t>Podstawowe dokumenty wymagane przy rozliczeniu wydatków cz. </a:t>
            </a:r>
            <a:r>
              <a:rPr lang="pl-PL" altLang="pl-PL" sz="2200" dirty="0">
                <a:solidFill>
                  <a:schemeClr val="accent1"/>
                </a:solidFill>
                <a:latin typeface="Arial" panose="020B0604020202020204" pitchFamily="34" charset="0"/>
                <a:ea typeface="+mn-ea"/>
                <a:cs typeface="Arial" panose="020B0604020202020204" pitchFamily="34" charset="0"/>
              </a:rPr>
              <a:t>3</a:t>
            </a:r>
            <a:br>
              <a:rPr kumimoji="0" lang="pl-PL" altLang="pl-PL" sz="2800" b="1" i="0" u="none" strike="noStrike" kern="1200" cap="none" spc="0" normalizeH="0" baseline="0" noProof="0" dirty="0">
                <a:ln>
                  <a:noFill/>
                </a:ln>
                <a:solidFill>
                  <a:schemeClr val="accent1"/>
                </a:solidFill>
                <a:effectLst/>
                <a:uLnTx/>
                <a:uFillTx/>
                <a:latin typeface="+mn-lt"/>
                <a:ea typeface="+mn-ea"/>
                <a:cs typeface="Arial" panose="020B0604020202020204" pitchFamily="34" charset="0"/>
              </a:rPr>
            </a:br>
            <a:br>
              <a:rPr lang="pl-PL" sz="2800" b="1" dirty="0">
                <a:solidFill>
                  <a:srgbClr val="2F5597"/>
                </a:solidFill>
                <a:latin typeface="Calibri" panose="020F0502020204030204"/>
                <a:cs typeface="Arial" panose="020B0604020202020204" pitchFamily="34" charset="0"/>
              </a:rPr>
            </a:br>
            <a:endParaRPr lang="pl-PL" dirty="0">
              <a:solidFill>
                <a:schemeClr val="accent1"/>
              </a:solidFill>
            </a:endParaRPr>
          </a:p>
        </p:txBody>
      </p:sp>
      <p:sp>
        <p:nvSpPr>
          <p:cNvPr id="6" name="Symbol zastępczy zawartości 5">
            <a:extLst>
              <a:ext uri="{FF2B5EF4-FFF2-40B4-BE49-F238E27FC236}">
                <a16:creationId xmlns:a16="http://schemas.microsoft.com/office/drawing/2014/main" id="{2AC9AC38-9DEA-4AE6-A16D-10E49FAEB80E}"/>
              </a:ext>
            </a:extLst>
          </p:cNvPr>
          <p:cNvSpPr>
            <a:spLocks noGrp="1"/>
          </p:cNvSpPr>
          <p:nvPr>
            <p:ph idx="1"/>
          </p:nvPr>
        </p:nvSpPr>
        <p:spPr>
          <a:xfrm>
            <a:off x="161330" y="1901256"/>
            <a:ext cx="9440471" cy="4320480"/>
          </a:xfrm>
        </p:spPr>
        <p:txBody>
          <a:bodyPr>
            <a:noAutofit/>
          </a:bodyPr>
          <a:lstStyle/>
          <a:p>
            <a:pPr algn="just">
              <a:lnSpc>
                <a:spcPct val="114000"/>
              </a:lnSpc>
              <a:spcBef>
                <a:spcPts val="600"/>
              </a:spcBef>
              <a:spcAft>
                <a:spcPts val="600"/>
              </a:spcAft>
              <a:buFont typeface="Wingdings" panose="05000000000000000000" pitchFamily="2" charset="2"/>
              <a:buChar char="Ø"/>
            </a:pPr>
            <a:r>
              <a:rPr lang="pl-PL" sz="1800" dirty="0">
                <a:solidFill>
                  <a:schemeClr val="accent1"/>
                </a:solidFill>
                <a:latin typeface="Arial" panose="020B0604020202020204" pitchFamily="34" charset="0"/>
                <a:cs typeface="Arial" panose="020B0604020202020204" pitchFamily="34" charset="0"/>
              </a:rPr>
              <a:t>deklaracje ZUS i US wraz z dokumentami potwierdzającymi zapłatę należności publicznoprawnych, związanych z zawartymi umowami o pracę lub umowami cywilnoprawnymi;</a:t>
            </a:r>
          </a:p>
          <a:p>
            <a:pPr algn="just">
              <a:lnSpc>
                <a:spcPct val="114000"/>
              </a:lnSpc>
              <a:spcBef>
                <a:spcPts val="600"/>
              </a:spcBef>
              <a:spcAft>
                <a:spcPts val="600"/>
              </a:spcAft>
              <a:buFont typeface="Wingdings" panose="05000000000000000000" pitchFamily="2" charset="2"/>
              <a:buChar char="Ø"/>
            </a:pPr>
            <a:r>
              <a:rPr lang="pl-PL" sz="1800" dirty="0">
                <a:solidFill>
                  <a:schemeClr val="accent1"/>
                </a:solidFill>
                <a:latin typeface="Arial" panose="020B0604020202020204" pitchFamily="34" charset="0"/>
                <a:cs typeface="Arial" panose="020B0604020202020204" pitchFamily="34" charset="0"/>
              </a:rPr>
              <a:t>noty księgowe wraz dokumentami potwierdzającymi ilość godzin poświęconych na realizację Projektu wraz z rozliczeniem kosztów pracy właścicieli, wspólników spółki cywilnej bądź spółki jawnej, osobiście zaangażowanych w prowadzenie badań przemysłowych lub eksperymentalnych prac rozwojowych;</a:t>
            </a:r>
          </a:p>
          <a:p>
            <a:pPr algn="just">
              <a:lnSpc>
                <a:spcPct val="114000"/>
              </a:lnSpc>
              <a:spcBef>
                <a:spcPts val="600"/>
              </a:spcBef>
              <a:spcAft>
                <a:spcPts val="600"/>
              </a:spcAft>
              <a:buFont typeface="Wingdings" panose="05000000000000000000" pitchFamily="2" charset="2"/>
              <a:buChar char="Ø"/>
            </a:pPr>
            <a:r>
              <a:rPr lang="pl-PL" sz="1800" dirty="0">
                <a:solidFill>
                  <a:schemeClr val="accent1"/>
                </a:solidFill>
                <a:latin typeface="Arial" panose="020B0604020202020204" pitchFamily="34" charset="0"/>
                <a:cs typeface="Arial" panose="020B0604020202020204" pitchFamily="34" charset="0"/>
              </a:rPr>
              <a:t>dokumenty potwierdzające faktyczne koszty amortyzacji budynków wykorzystywanych do realizacji Projektu, odpowiadające okresowi trwania komponentu B+R, obliczone na podstawie powszechnie przyjętych zasad rachunkowości;</a:t>
            </a:r>
          </a:p>
          <a:p>
            <a:pPr marL="0" indent="0" algn="just">
              <a:lnSpc>
                <a:spcPct val="140000"/>
              </a:lnSpc>
              <a:spcBef>
                <a:spcPts val="600"/>
              </a:spcBef>
              <a:spcAft>
                <a:spcPts val="600"/>
              </a:spcAft>
              <a:buNone/>
            </a:pPr>
            <a:endParaRPr lang="pl-PL" sz="2000" dirty="0">
              <a:solidFill>
                <a:schemeClr val="accent1"/>
              </a:solidFill>
              <a:latin typeface="Arial" panose="020B0604020202020204" pitchFamily="34" charset="0"/>
              <a:cs typeface="Arial" panose="020B0604020202020204" pitchFamily="34" charset="0"/>
            </a:endParaRPr>
          </a:p>
        </p:txBody>
      </p:sp>
      <p:pic>
        <p:nvPicPr>
          <p:cNvPr id="2" name="Obraz 1">
            <a:extLst>
              <a:ext uri="{FF2B5EF4-FFF2-40B4-BE49-F238E27FC236}">
                <a16:creationId xmlns:a16="http://schemas.microsoft.com/office/drawing/2014/main" id="{86FF3C9B-C25B-16FA-B44E-3BAD52B2563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9198" y="7126010"/>
            <a:ext cx="4792615" cy="315409"/>
          </a:xfrm>
          <a:prstGeom prst="rect">
            <a:avLst/>
          </a:prstGeom>
        </p:spPr>
      </p:pic>
    </p:spTree>
    <p:extLst>
      <p:ext uri="{BB962C8B-B14F-4D97-AF65-F5344CB8AC3E}">
        <p14:creationId xmlns:p14="http://schemas.microsoft.com/office/powerpoint/2010/main" val="2208374119"/>
      </p:ext>
    </p:extLst>
  </p:cSld>
  <p:clrMapOvr>
    <a:masterClrMapping/>
  </p:clrMapOvr>
</p:sld>
</file>

<file path=ppt/theme/theme1.xml><?xml version="1.0" encoding="utf-8"?>
<a:theme xmlns:a="http://schemas.openxmlformats.org/drawingml/2006/main" name="2_Motyw pakietu Office">
  <a:themeElements>
    <a:clrScheme name="Niestandardowy 8">
      <a:dk1>
        <a:srgbClr val="000000"/>
      </a:dk1>
      <a:lt1>
        <a:srgbClr val="FFFFFF"/>
      </a:lt1>
      <a:dk2>
        <a:srgbClr val="002073"/>
      </a:dk2>
      <a:lt2>
        <a:srgbClr val="FFFFFF"/>
      </a:lt2>
      <a:accent1>
        <a:srgbClr val="003399"/>
      </a:accent1>
      <a:accent2>
        <a:srgbClr val="A6D3FF"/>
      </a:accent2>
      <a:accent3>
        <a:srgbClr val="FFD618"/>
      </a:accent3>
      <a:accent4>
        <a:srgbClr val="0051B0"/>
      </a:accent4>
      <a:accent5>
        <a:srgbClr val="6BB1E2"/>
      </a:accent5>
      <a:accent6>
        <a:srgbClr val="FFE60B"/>
      </a:accent6>
      <a:hlink>
        <a:srgbClr val="0563C1"/>
      </a:hlink>
      <a:folHlink>
        <a:srgbClr val="954F72"/>
      </a:folHlink>
    </a:clrScheme>
    <a:fontScheme name="Motyw pakietu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ln>
          <a:noFill/>
          <a:prstDash/>
        </a:ln>
        <a:effectLst/>
      </a:spPr>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marL="0" marR="0" indent="0" algn="l" defTabSz="801929" rtl="0" eaLnBrk="1" fontAlgn="auto" latinLnBrk="0" hangingPunct="1">
          <a:lnSpc>
            <a:spcPct val="100000"/>
          </a:lnSpc>
          <a:spcBef>
            <a:spcPts val="0"/>
          </a:spcBef>
          <a:spcAft>
            <a:spcPts val="0"/>
          </a:spcAft>
          <a:buClrTx/>
          <a:buSzTx/>
          <a:buFontTx/>
          <a:buNone/>
          <a:tabLst/>
          <a:defRPr kumimoji="0" sz="2000" b="1" i="0" u="none" strike="noStrike" kern="1200" cap="none" spc="0" normalizeH="0" baseline="0" noProof="0" smtClean="0">
            <a:ln>
              <a:noFill/>
            </a:ln>
            <a:solidFill>
              <a:schemeClr val="accent5">
                <a:lumMod val="50000"/>
              </a:schemeClr>
            </a:solidFill>
            <a:effectLst/>
            <a:uLnTx/>
            <a:uFillTx/>
            <a:latin typeface="Arial" panose="020B0604020202020204" pitchFamily="34" charset="0"/>
            <a:ea typeface="+mn-ea"/>
            <a:cs typeface="Arial" panose="020B0604020202020204" pitchFamily="34" charset="0"/>
          </a:defRPr>
        </a:defPPr>
      </a:lstStyle>
    </a:txDef>
  </a:objectDefaults>
  <a:extraClrSchemeLst/>
  <a:extLst>
    <a:ext uri="{05A4C25C-085E-4340-85A3-A5531E510DB2}">
      <thm15:themeFamily xmlns:thm15="http://schemas.microsoft.com/office/thememl/2012/main" name="Prezentacja szablon z dopiskiem efs_osadzone  -  tylko do odczytu" id="{1732C597-4330-4ACE-A33D-C56E716B66C0}" vid="{376DB9A3-F1A9-488D-B3D1-642C2908B0E7}"/>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5168</TotalTime>
  <Words>5453</Words>
  <Application>Microsoft Office PowerPoint</Application>
  <PresentationFormat>Niestandardowy</PresentationFormat>
  <Paragraphs>360</Paragraphs>
  <Slides>55</Slides>
  <Notes>15</Notes>
  <HiddenSlides>0</HiddenSlides>
  <MMClips>0</MMClips>
  <ScaleCrop>false</ScaleCrop>
  <HeadingPairs>
    <vt:vector size="6" baseType="variant">
      <vt:variant>
        <vt:lpstr>Używane czcionki</vt:lpstr>
      </vt:variant>
      <vt:variant>
        <vt:i4>6</vt:i4>
      </vt:variant>
      <vt:variant>
        <vt:lpstr>Motyw</vt:lpstr>
      </vt:variant>
      <vt:variant>
        <vt:i4>1</vt:i4>
      </vt:variant>
      <vt:variant>
        <vt:lpstr>Tytuły slajdów</vt:lpstr>
      </vt:variant>
      <vt:variant>
        <vt:i4>55</vt:i4>
      </vt:variant>
    </vt:vector>
  </HeadingPairs>
  <TitlesOfParts>
    <vt:vector size="62" baseType="lpstr">
      <vt:lpstr>Arial</vt:lpstr>
      <vt:lpstr>Calibri</vt:lpstr>
      <vt:lpstr>Courier New</vt:lpstr>
      <vt:lpstr>Lexend-SemiBold</vt:lpstr>
      <vt:lpstr>Open Sans</vt:lpstr>
      <vt:lpstr>Wingdings</vt:lpstr>
      <vt:lpstr>2_Motyw pakietu Office</vt:lpstr>
      <vt:lpstr> FUNDUSZE EUROPEJSKIE DLA LUBELSKIEGO  2021-2027</vt:lpstr>
      <vt:lpstr>Beneficjencie! Zapoznaj się z Umową o dofinansowanie! </vt:lpstr>
      <vt:lpstr>Jak sprawnie obsługiwać Projekt w systemie SL2021 SL2021 - Instrukcje Użytkownika Zewnętrznego (Beneficjenta):  </vt:lpstr>
      <vt:lpstr>Harmonogram płatności  </vt:lpstr>
      <vt:lpstr>Harmonogram płatności - załącznik </vt:lpstr>
      <vt:lpstr>Wniosek o płatność </vt:lpstr>
      <vt:lpstr>Podstawowe dokumenty wymagane przy rozliczeniu wydatków cz. 1 </vt:lpstr>
      <vt:lpstr>Podstawowe dokumenty wymagane przy rozliczeniu wydatków cz. 2  </vt:lpstr>
      <vt:lpstr>Podstawowe dokumenty wymagane przy rozliczeniu wydatków cz. 3  </vt:lpstr>
      <vt:lpstr>Podstawowe dokumenty wymagane przy rozliczeniu wydatków cz. 4</vt:lpstr>
      <vt:lpstr>Podstawowe dokumenty wymagane przy rozliczeniu wydatków cz. 5</vt:lpstr>
      <vt:lpstr>Podstawowe dokumenty wymagane przy rozliczeniu wydatków cz. 6</vt:lpstr>
      <vt:lpstr>Zmiany w Umowie o dofinansowanie </vt:lpstr>
      <vt:lpstr>Zmiany w Umowie o dofinansowanie cd.</vt:lpstr>
      <vt:lpstr>Najczęściej popełniane błędy podczas rozliczania projektów </vt:lpstr>
      <vt:lpstr>Błędy w formularzu WNP </vt:lpstr>
      <vt:lpstr>Błędy w dokumentacji dołączonej do WNP  </vt:lpstr>
      <vt:lpstr>Błędy w dokumentacji dołączonej do WNP cd.</vt:lpstr>
      <vt:lpstr>Zamówienia udzielane w ramach projektu </vt:lpstr>
      <vt:lpstr>Od czego zacząć:</vt:lpstr>
      <vt:lpstr>Zasady ponoszenia wydatków </vt:lpstr>
      <vt:lpstr>Szacowanie wartości zamówienia</vt:lpstr>
      <vt:lpstr>Szacowanie wartości zamówienia cd. </vt:lpstr>
      <vt:lpstr>Zamówienia udzielane w ramach projektów</vt:lpstr>
      <vt:lpstr>Analiza rynku/procedura przedsiębiorstwa </vt:lpstr>
      <vt:lpstr>Udzielanie zamówień</vt:lpstr>
      <vt:lpstr>Zasada konkurencyjności   (zamówienia powyżej 50 tys. PLN netto) </vt:lpstr>
      <vt:lpstr>Zasada konkurencyjności  (zamówienia powyżej 50 tys. PLN netto) cd. </vt:lpstr>
      <vt:lpstr>Terminy na złożenie oferty: </vt:lpstr>
      <vt:lpstr>Termin na złożenie oferty: </vt:lpstr>
      <vt:lpstr>Zapytanie ofertowe zawiera co najmniej (1):</vt:lpstr>
      <vt:lpstr>Zapytanie ofertowe zawiera co najmniej (2): </vt:lpstr>
      <vt:lpstr> Zapytanie ofertowe zawiera co najmniej (3): </vt:lpstr>
      <vt:lpstr>Zapytanie ofertowe zawiera co najmniej (4): </vt:lpstr>
      <vt:lpstr>Zapytanie ofertowe zawiera co najmniej (5): </vt:lpstr>
      <vt:lpstr>Konflikt interesów </vt:lpstr>
      <vt:lpstr>Zasada konkurencyjności </vt:lpstr>
      <vt:lpstr>Zasada konkurencyjności c.d. </vt:lpstr>
      <vt:lpstr>Konsekwencje naruszenia procedur</vt:lpstr>
      <vt:lpstr>Wytyczne dotyczące sposobu korygowania nieprawidłowości na lata 2021-2027</vt:lpstr>
      <vt:lpstr>Kategoria I – Ogłoszenie o zamówieniu i specyfikacje istotnych warunków zamówienia Przykłady korekt finansowych – nieprzestrzeganie terminów 1</vt:lpstr>
      <vt:lpstr>Przykłady korekt finansowych – nieprzestrzeganie terminów 2</vt:lpstr>
      <vt:lpstr>Przykłady korekt finansowych – nieprzestrzeganie terminów 3</vt:lpstr>
      <vt:lpstr>Przykłady korekt finansowych – kryteria kwalifikacji 1</vt:lpstr>
      <vt:lpstr>Przykłady korekt finansowych – kryteria kwalifikacji 2</vt:lpstr>
      <vt:lpstr>Przykłady korekt finansowych – dyskryminacyjne kryteria kwalifikacji </vt:lpstr>
      <vt:lpstr>Przykład</vt:lpstr>
      <vt:lpstr>Przykłady korekt finansowych – nieprecyzyjny opis przedmiotu zamówienia</vt:lpstr>
      <vt:lpstr>Niewystarczająca lub nieprecyzyjna definicja przedmiotu zamówienia  (pkt. 12) </vt:lpstr>
      <vt:lpstr>Kategoria II – Kwalifikacja oferentów i ocena ofert Przykłady korekt finansowych – zmiany w kryteriach kwalifikacji po otwarciu </vt:lpstr>
      <vt:lpstr>Wprowadzono zmiany w kryteriach kwalifikacji (lub specyfikacji technicznej) po otwarciu ofert lub kryteria te (lub specyfikacja) zostały zastosowane nieprawidłowo (pkt. 14) </vt:lpstr>
      <vt:lpstr>Kategoria III – Realizacja zamówienia Przykłady korekt finansowych – zmiany w kryteriach kwalifikacji po otwarciu</vt:lpstr>
      <vt:lpstr>Polityki horyzontalne  </vt:lpstr>
      <vt:lpstr>Podstawowe zasady horyzontalne </vt:lpstr>
      <vt:lpstr>   Dziękuję za uwagę       Lubelska Agencja Wspierania Przedsiębiorczości          w Lublinie ul. Wojciechowska 9A, 20-704 Lublin lawp@lubelskie.pl tel. (81) 46 23 831 (81) 46 23 812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Emilia Kryszeniuk</dc:creator>
  <cp:lastModifiedBy>Dominika Tkaczyk</cp:lastModifiedBy>
  <cp:revision>56</cp:revision>
  <cp:lastPrinted>2023-11-08T13:53:35Z</cp:lastPrinted>
  <dcterms:created xsi:type="dcterms:W3CDTF">2023-08-16T10:44:12Z</dcterms:created>
  <dcterms:modified xsi:type="dcterms:W3CDTF">2023-12-04T13:04:46Z</dcterms:modified>
</cp:coreProperties>
</file>