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41" r:id="rId2"/>
  </p:sldMasterIdLst>
  <p:notesMasterIdLst>
    <p:notesMasterId r:id="rId15"/>
  </p:notesMasterIdLst>
  <p:sldIdLst>
    <p:sldId id="256" r:id="rId3"/>
    <p:sldId id="274" r:id="rId4"/>
    <p:sldId id="944" r:id="rId5"/>
    <p:sldId id="860" r:id="rId6"/>
    <p:sldId id="869" r:id="rId7"/>
    <p:sldId id="861" r:id="rId8"/>
    <p:sldId id="848" r:id="rId9"/>
    <p:sldId id="923" r:id="rId10"/>
    <p:sldId id="871" r:id="rId11"/>
    <p:sldId id="910" r:id="rId12"/>
    <p:sldId id="929" r:id="rId13"/>
    <p:sldId id="847" r:id="rId14"/>
  </p:sldIdLst>
  <p:sldSz cx="10691813" cy="75596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0000"/>
    <a:srgbClr val="700000"/>
    <a:srgbClr val="8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E0B137-B070-42AE-AEBB-4A6A7C35AC24}" v="26" dt="2023-11-28T08:49:56.051"/>
  </p1510:revLst>
</p1510:revInfo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0" autoAdjust="0"/>
    <p:restoredTop sz="86467" autoAdjust="0"/>
  </p:normalViewPr>
  <p:slideViewPr>
    <p:cSldViewPr showGuides="1">
      <p:cViewPr varScale="1">
        <p:scale>
          <a:sx n="62" d="100"/>
          <a:sy n="62" d="100"/>
        </p:scale>
        <p:origin x="912" y="67"/>
      </p:cViewPr>
      <p:guideLst>
        <p:guide orient="horz" pos="2381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288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29.11.2023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82061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C268BC-FB27-4CBD-9F49-10D37FFA5B4C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pl-P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10568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C268BC-FB27-4CBD-9F49-10D37FFA5B4C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pl-P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3235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093292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13188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9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26788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10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48221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00348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58160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09742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C268BC-FB27-4CBD-9F49-10D37FFA5B4C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44675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C268BC-FB27-4CBD-9F49-10D37FFA5B4C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143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5.png"/><Relationship Id="rId7" Type="http://schemas.openxmlformats.org/officeDocument/2006/relationships/image" Target="../media/image2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21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21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" Type="http://schemas.openxmlformats.org/officeDocument/2006/relationships/image" Target="../media/image4.png"/><Relationship Id="rId16" Type="http://schemas.openxmlformats.org/officeDocument/2006/relationships/image" Target="../media/image19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23.png"/><Relationship Id="rId15" Type="http://schemas.openxmlformats.org/officeDocument/2006/relationships/image" Target="../media/image18.png"/><Relationship Id="rId10" Type="http://schemas.openxmlformats.org/officeDocument/2006/relationships/image" Target="../media/image13.png"/><Relationship Id="rId4" Type="http://schemas.openxmlformats.org/officeDocument/2006/relationships/image" Target="../media/image22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png"/><Relationship Id="rId4" Type="http://schemas.openxmlformats.org/officeDocument/2006/relationships/image" Target="../media/image2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8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59113"/>
            <a:ext cx="7920115" cy="1107677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2A3D249-6366-4532-95C2-9DDC07D17B44}" type="datetime1">
              <a:rPr lang="pl-PL" smtClean="0"/>
              <a:t>29.11.2023</a:t>
            </a:fld>
            <a:endParaRPr lang="pl-PL" dirty="0"/>
          </a:p>
        </p:txBody>
      </p:sp>
      <p:pic>
        <p:nvPicPr>
          <p:cNvPr id="6" name="Obraz 5" descr="Obraz zawierający tekst">
            <a:extLst>
              <a:ext uri="{FF2B5EF4-FFF2-40B4-BE49-F238E27FC236}">
                <a16:creationId xmlns:a16="http://schemas.microsoft.com/office/drawing/2014/main" id="{FE143B68-70E0-6291-54BC-8F1EDF51B7C7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442" y="6300200"/>
            <a:ext cx="8371125" cy="1259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>
            <a:extLst>
              <a:ext uri="{FF2B5EF4-FFF2-40B4-BE49-F238E27FC236}">
                <a16:creationId xmlns:a16="http://schemas.microsoft.com/office/drawing/2014/main" id="{F8E39A3A-22D6-B8ED-2F58-16F69704FFAA}"/>
              </a:ext>
            </a:extLst>
          </p:cNvPr>
          <p:cNvSpPr/>
          <p:nvPr userDrawn="1"/>
        </p:nvSpPr>
        <p:spPr>
          <a:xfrm>
            <a:off x="2465388" y="4500563"/>
            <a:ext cx="8226426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A760FD32-D539-3290-0E5F-1B5EF08EB2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5525" y="0"/>
            <a:ext cx="8640763" cy="5221288"/>
          </a:xfrm>
          <a:custGeom>
            <a:avLst/>
            <a:gdLst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39863 w 8640763"/>
              <a:gd name="connsiteY3" fmla="*/ 4500563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0763" h="5221288">
                <a:moveTo>
                  <a:pt x="0" y="0"/>
                </a:moveTo>
                <a:lnTo>
                  <a:pt x="8640763" y="0"/>
                </a:lnTo>
                <a:lnTo>
                  <a:pt x="8640763" y="4500563"/>
                </a:lnTo>
                <a:lnTo>
                  <a:pt x="1439863" y="4500563"/>
                </a:lnTo>
                <a:lnTo>
                  <a:pt x="1439863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pic>
        <p:nvPicPr>
          <p:cNvPr id="7" name="Obraz 6" descr="Obraz zawierający tekst&#10;&#10;Opis wygenerowany automatycznie">
            <a:extLst>
              <a:ext uri="{FF2B5EF4-FFF2-40B4-BE49-F238E27FC236}">
                <a16:creationId xmlns:a16="http://schemas.microsoft.com/office/drawing/2014/main" id="{3B4B8A84-3D08-244B-BF5B-6E361D1A74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5" y="4500563"/>
            <a:ext cx="3959225" cy="7200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3C397EF-E780-3941-A190-8FF660EE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5750" y="5593629"/>
            <a:ext cx="7559675" cy="70557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pic>
        <p:nvPicPr>
          <p:cNvPr id="8" name="Obraz 7" descr="znak Funduszy Europejskich">
            <a:extLst>
              <a:ext uri="{FF2B5EF4-FFF2-40B4-BE49-F238E27FC236}">
                <a16:creationId xmlns:a16="http://schemas.microsoft.com/office/drawing/2014/main" id="{BFD80FA4-66E0-3049-A92A-085F431CEB0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00" y="6371047"/>
            <a:ext cx="1621258" cy="949192"/>
          </a:xfrm>
          <a:prstGeom prst="rect">
            <a:avLst/>
          </a:prstGeom>
        </p:spPr>
      </p:pic>
      <p:pic>
        <p:nvPicPr>
          <p:cNvPr id="9" name="Obraz 8" descr="flaga Unii Europejskie z dopiskiem dofinansowane przez Unię Europejską">
            <a:extLst>
              <a:ext uri="{FF2B5EF4-FFF2-40B4-BE49-F238E27FC236}">
                <a16:creationId xmlns:a16="http://schemas.microsoft.com/office/drawing/2014/main" id="{695F0183-048A-AF46-A850-8C265BFACC2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000" y="6371047"/>
            <a:ext cx="2633371" cy="949192"/>
          </a:xfrm>
          <a:prstGeom prst="rect">
            <a:avLst/>
          </a:prstGeom>
        </p:spPr>
      </p:pic>
      <p:pic>
        <p:nvPicPr>
          <p:cNvPr id="10" name="Obraz 9" descr="barwy RP">
            <a:extLst>
              <a:ext uri="{FF2B5EF4-FFF2-40B4-BE49-F238E27FC236}">
                <a16:creationId xmlns:a16="http://schemas.microsoft.com/office/drawing/2014/main" id="{875F5C9C-57CB-134D-A405-3BC05A23D85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743" y="6370378"/>
            <a:ext cx="2239772" cy="95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6614" y="1973819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432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2" y="0"/>
            <a:ext cx="4986337" cy="269390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432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1" y="1973819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3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9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5" y="540402"/>
            <a:ext cx="1080000" cy="108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59115"/>
            <a:ext cx="7920115" cy="1107676"/>
          </a:xfrm>
        </p:spPr>
        <p:txBody>
          <a:bodyPr anchor="t" anchorCtr="0">
            <a:normAutofit/>
          </a:bodyPr>
          <a:lstStyle>
            <a:lvl1pPr algn="l">
              <a:lnSpc>
                <a:spcPts val="3183"/>
              </a:lnSpc>
              <a:defRPr sz="2546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9" y="4861795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2784"/>
              </a:lnSpc>
              <a:buNone/>
              <a:defRPr sz="2228" b="1">
                <a:solidFill>
                  <a:schemeClr val="tx2"/>
                </a:solidFill>
              </a:defRPr>
            </a:lvl1pPr>
            <a:lvl2pPr marL="400967" indent="0" algn="ctr">
              <a:buNone/>
              <a:defRPr sz="1754"/>
            </a:lvl2pPr>
            <a:lvl3pPr marL="801934" indent="0" algn="ctr">
              <a:buNone/>
              <a:defRPr sz="1579"/>
            </a:lvl3pPr>
            <a:lvl4pPr marL="1202901" indent="0" algn="ctr">
              <a:buNone/>
              <a:defRPr sz="1403"/>
            </a:lvl4pPr>
            <a:lvl5pPr marL="1603868" indent="0" algn="ctr">
              <a:buNone/>
              <a:defRPr sz="1403"/>
            </a:lvl5pPr>
            <a:lvl6pPr marL="2004835" indent="0" algn="ctr">
              <a:buNone/>
              <a:defRPr sz="1403"/>
            </a:lvl6pPr>
            <a:lvl7pPr marL="2405802" indent="0" algn="ctr">
              <a:buNone/>
              <a:defRPr sz="1403"/>
            </a:lvl7pPr>
            <a:lvl8pPr marL="2806769" indent="0" algn="ctr">
              <a:buNone/>
              <a:defRPr sz="1403"/>
            </a:lvl8pPr>
            <a:lvl9pPr marL="3207736" indent="0" algn="ctr">
              <a:buNone/>
              <a:defRPr sz="1403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432"/>
              </a:lnSpc>
              <a:defRPr sz="1114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2A3D249-6366-4532-95C2-9DDC07D17B44}" type="datetime1">
              <a:rPr lang="pl-PL" smtClean="0"/>
              <a:t>29.11.2023</a:t>
            </a:fld>
            <a:endParaRPr lang="pl-PL" dirty="0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500FFCFA-D3A4-40A4-E76C-99575547246A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00" y="6371047"/>
            <a:ext cx="1621258" cy="949192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DC91A070-16DB-C0E1-0B7B-93924541A6E7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001" y="6371047"/>
            <a:ext cx="2633371" cy="949192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AB280FEF-799B-B9CA-10D2-815DA71DA238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743" y="6370379"/>
            <a:ext cx="2239772" cy="950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5040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5526" y="1983573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432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" y="0"/>
            <a:ext cx="4986337" cy="269390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432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6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3183"/>
              </a:lnSpc>
              <a:defRPr sz="2546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9" y="4861795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2784"/>
              </a:lnSpc>
              <a:buNone/>
              <a:defRPr sz="2228" b="1">
                <a:solidFill>
                  <a:schemeClr val="tx2"/>
                </a:solidFill>
              </a:defRPr>
            </a:lvl1pPr>
            <a:lvl2pPr marL="400967" indent="0" algn="ctr">
              <a:buNone/>
              <a:defRPr sz="1754"/>
            </a:lvl2pPr>
            <a:lvl3pPr marL="801934" indent="0" algn="ctr">
              <a:buNone/>
              <a:defRPr sz="1579"/>
            </a:lvl3pPr>
            <a:lvl4pPr marL="1202901" indent="0" algn="ctr">
              <a:buNone/>
              <a:defRPr sz="1403"/>
            </a:lvl4pPr>
            <a:lvl5pPr marL="1603868" indent="0" algn="ctr">
              <a:buNone/>
              <a:defRPr sz="1403"/>
            </a:lvl5pPr>
            <a:lvl6pPr marL="2004835" indent="0" algn="ctr">
              <a:buNone/>
              <a:defRPr sz="1403"/>
            </a:lvl6pPr>
            <a:lvl7pPr marL="2405802" indent="0" algn="ctr">
              <a:buNone/>
              <a:defRPr sz="1403"/>
            </a:lvl7pPr>
            <a:lvl8pPr marL="2806769" indent="0" algn="ctr">
              <a:buNone/>
              <a:defRPr sz="1403"/>
            </a:lvl8pPr>
            <a:lvl9pPr marL="3207736" indent="0" algn="ctr">
              <a:buNone/>
              <a:defRPr sz="1403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432"/>
              </a:lnSpc>
              <a:defRPr sz="1114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68EEE8EE-D7CF-4F1D-849B-3E54D1DD80B0}" type="datetime1">
              <a:rPr lang="pl-PL" smtClean="0"/>
              <a:t>29.11.2023</a:t>
            </a:fld>
            <a:endParaRPr lang="pl-PL" dirty="0"/>
          </a:p>
        </p:txBody>
      </p:sp>
      <p:pic>
        <p:nvPicPr>
          <p:cNvPr id="8" name="Obraz 7" descr="logo Funduszy Europejskich">
            <a:extLst>
              <a:ext uri="{FF2B5EF4-FFF2-40B4-BE49-F238E27FC236}">
                <a16:creationId xmlns:a16="http://schemas.microsoft.com/office/drawing/2014/main" id="{500FFCFA-D3A4-40A4-E76C-99575547246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00" y="6371047"/>
            <a:ext cx="1621258" cy="949192"/>
          </a:xfrm>
          <a:prstGeom prst="rect">
            <a:avLst/>
          </a:prstGeom>
        </p:spPr>
      </p:pic>
      <p:pic>
        <p:nvPicPr>
          <p:cNvPr id="10" name="Obraz 9" descr="flaga Unii Europejskiej z dopiskiem dofinansowane przez Unię Europejską">
            <a:extLst>
              <a:ext uri="{FF2B5EF4-FFF2-40B4-BE49-F238E27FC236}">
                <a16:creationId xmlns:a16="http://schemas.microsoft.com/office/drawing/2014/main" id="{DC91A070-16DB-C0E1-0B7B-93924541A6E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001" y="6371047"/>
            <a:ext cx="2633371" cy="949192"/>
          </a:xfrm>
          <a:prstGeom prst="rect">
            <a:avLst/>
          </a:prstGeom>
        </p:spPr>
      </p:pic>
      <p:pic>
        <p:nvPicPr>
          <p:cNvPr id="12" name="Obraz 11" descr="barwy RP">
            <a:extLst>
              <a:ext uri="{FF2B5EF4-FFF2-40B4-BE49-F238E27FC236}">
                <a16:creationId xmlns:a16="http://schemas.microsoft.com/office/drawing/2014/main" id="{AB280FEF-799B-B9CA-10D2-815DA71DA238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743" y="6370379"/>
            <a:ext cx="2239772" cy="950530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1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2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7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4" y="125482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8" y="543567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8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4" y="1250550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8" y="1250550"/>
            <a:ext cx="3810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9812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795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432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9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2784"/>
              </a:lnSpc>
              <a:defRPr sz="2228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5" y="539751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432"/>
              </a:lnSpc>
              <a:defRPr sz="1114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57886D-A165-4D54-8DB0-CE6586ECA8EC}" type="datetime1">
              <a:rPr lang="pl-PL" smtClean="0"/>
              <a:t>29.11.2023</a:t>
            </a:fld>
            <a:endParaRPr lang="pl-PL" dirty="0"/>
          </a:p>
        </p:txBody>
      </p:sp>
      <p:pic>
        <p:nvPicPr>
          <p:cNvPr id="8" name="Obraz 7" descr="logo Funduszy Europejskich">
            <a:extLst>
              <a:ext uri="{FF2B5EF4-FFF2-40B4-BE49-F238E27FC236}">
                <a16:creationId xmlns:a16="http://schemas.microsoft.com/office/drawing/2014/main" id="{70B23A41-17AB-76D8-3EFE-38FC22C5B56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00" y="6371047"/>
            <a:ext cx="1621258" cy="949192"/>
          </a:xfrm>
          <a:prstGeom prst="rect">
            <a:avLst/>
          </a:prstGeom>
        </p:spPr>
      </p:pic>
      <p:pic>
        <p:nvPicPr>
          <p:cNvPr id="10" name="Obraz 9" descr="flaga Unii Europejskie z dopiskiem dofinansowane przez Unię Europejską">
            <a:extLst>
              <a:ext uri="{FF2B5EF4-FFF2-40B4-BE49-F238E27FC236}">
                <a16:creationId xmlns:a16="http://schemas.microsoft.com/office/drawing/2014/main" id="{E8AB2AB5-3131-C310-7606-68997985114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001" y="6371047"/>
            <a:ext cx="2633371" cy="949192"/>
          </a:xfrm>
          <a:prstGeom prst="rect">
            <a:avLst/>
          </a:prstGeom>
        </p:spPr>
      </p:pic>
      <p:pic>
        <p:nvPicPr>
          <p:cNvPr id="12" name="Obraz 11" descr="barwy RP">
            <a:extLst>
              <a:ext uri="{FF2B5EF4-FFF2-40B4-BE49-F238E27FC236}">
                <a16:creationId xmlns:a16="http://schemas.microsoft.com/office/drawing/2014/main" id="{7C93677B-A16E-82CA-7FC4-B6B51516070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743" y="6370379"/>
            <a:ext cx="2239772" cy="950530"/>
          </a:xfrm>
          <a:prstGeom prst="rect">
            <a:avLst/>
          </a:prstGeom>
        </p:spPr>
      </p:pic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1" y="4500564"/>
            <a:ext cx="3959225" cy="72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4559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2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825749" y="4500563"/>
            <a:ext cx="7196139" cy="215959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432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6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795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905250" y="4500563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432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825752" y="4500562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432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2784"/>
              </a:lnSpc>
              <a:defRPr sz="2228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3108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04469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53773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8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795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40354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7" y="7380287"/>
            <a:ext cx="1080742" cy="1793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432"/>
          </a:p>
        </p:txBody>
      </p:sp>
    </p:spTree>
    <p:extLst>
      <p:ext uri="{BB962C8B-B14F-4D97-AF65-F5344CB8AC3E}">
        <p14:creationId xmlns:p14="http://schemas.microsoft.com/office/powerpoint/2010/main" val="38304403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8585547" y="7380287"/>
            <a:ext cx="1080742" cy="1793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432"/>
          </a:p>
        </p:txBody>
      </p:sp>
    </p:spTree>
    <p:extLst>
      <p:ext uri="{BB962C8B-B14F-4D97-AF65-F5344CB8AC3E}">
        <p14:creationId xmlns:p14="http://schemas.microsoft.com/office/powerpoint/2010/main" val="2155081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68EEE8EE-D7CF-4F1D-849B-3E54D1DD80B0}" type="datetime1">
              <a:rPr lang="pl-PL" smtClean="0"/>
              <a:t>29.11.2023</a:t>
            </a:fld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15" name="Obraz 14" descr="Obraz zawierający tekst">
            <a:extLst>
              <a:ext uri="{FF2B5EF4-FFF2-40B4-BE49-F238E27FC236}">
                <a16:creationId xmlns:a16="http://schemas.microsoft.com/office/drawing/2014/main" id="{61846ABA-A8AC-3AC4-F09E-A9FAF5E4EEBA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442" y="6300117"/>
            <a:ext cx="8371674" cy="1259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>
            <a:extLst>
              <a:ext uri="{FF2B5EF4-FFF2-40B4-BE49-F238E27FC236}">
                <a16:creationId xmlns:a16="http://schemas.microsoft.com/office/drawing/2014/main" id="{F8E39A3A-22D6-B8ED-2F58-16F69704FFAA}"/>
              </a:ext>
            </a:extLst>
          </p:cNvPr>
          <p:cNvSpPr/>
          <p:nvPr userDrawn="1"/>
        </p:nvSpPr>
        <p:spPr>
          <a:xfrm>
            <a:off x="2465388" y="4500563"/>
            <a:ext cx="8226426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432"/>
          </a:p>
        </p:txBody>
      </p:sp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A760FD32-D539-3290-0E5F-1B5EF08EB2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5526" y="0"/>
            <a:ext cx="8640763" cy="5221288"/>
          </a:xfrm>
          <a:custGeom>
            <a:avLst/>
            <a:gdLst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39863 w 8640763"/>
              <a:gd name="connsiteY3" fmla="*/ 4500563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0763" h="5221288">
                <a:moveTo>
                  <a:pt x="0" y="0"/>
                </a:moveTo>
                <a:lnTo>
                  <a:pt x="8640763" y="0"/>
                </a:lnTo>
                <a:lnTo>
                  <a:pt x="8640763" y="4500563"/>
                </a:lnTo>
                <a:lnTo>
                  <a:pt x="1439863" y="4500563"/>
                </a:lnTo>
                <a:lnTo>
                  <a:pt x="1439863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795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pic>
        <p:nvPicPr>
          <p:cNvPr id="7" name="Obraz 6" descr="Obraz zawierający tekst&#10;&#10;Opis wygenerowany automatycznie">
            <a:extLst>
              <a:ext uri="{FF2B5EF4-FFF2-40B4-BE49-F238E27FC236}">
                <a16:creationId xmlns:a16="http://schemas.microsoft.com/office/drawing/2014/main" id="{3B4B8A84-3D08-244B-BF5B-6E361D1A74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6" y="4500564"/>
            <a:ext cx="3959225" cy="7200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3C397EF-E780-3941-A190-8FF660EE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5751" y="5593629"/>
            <a:ext cx="7559675" cy="70557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pic>
        <p:nvPicPr>
          <p:cNvPr id="8" name="Obraz 7" descr="znak Funduszy Europejskich">
            <a:extLst>
              <a:ext uri="{FF2B5EF4-FFF2-40B4-BE49-F238E27FC236}">
                <a16:creationId xmlns:a16="http://schemas.microsoft.com/office/drawing/2014/main" id="{BFD80FA4-66E0-3049-A92A-085F431CEB0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00" y="6371047"/>
            <a:ext cx="1621258" cy="949192"/>
          </a:xfrm>
          <a:prstGeom prst="rect">
            <a:avLst/>
          </a:prstGeom>
        </p:spPr>
      </p:pic>
      <p:pic>
        <p:nvPicPr>
          <p:cNvPr id="9" name="Obraz 8" descr="flaga Unii Europejskie z dopiskiem dofinansowane przez Unię Europejską">
            <a:extLst>
              <a:ext uri="{FF2B5EF4-FFF2-40B4-BE49-F238E27FC236}">
                <a16:creationId xmlns:a16="http://schemas.microsoft.com/office/drawing/2014/main" id="{695F0183-048A-AF46-A850-8C265BFACC2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001" y="6371047"/>
            <a:ext cx="2633371" cy="949192"/>
          </a:xfrm>
          <a:prstGeom prst="rect">
            <a:avLst/>
          </a:prstGeom>
        </p:spPr>
      </p:pic>
      <p:pic>
        <p:nvPicPr>
          <p:cNvPr id="10" name="Obraz 9" descr="barwy RP">
            <a:extLst>
              <a:ext uri="{FF2B5EF4-FFF2-40B4-BE49-F238E27FC236}">
                <a16:creationId xmlns:a16="http://schemas.microsoft.com/office/drawing/2014/main" id="{875F5C9C-57CB-134D-A405-3BC05A23D85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743" y="6370379"/>
            <a:ext cx="2239772" cy="950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048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57886D-A165-4D54-8DB0-CE6586ECA8EC}" type="datetime1">
              <a:rPr lang="pl-PL" smtClean="0"/>
              <a:t>29.11.2023</a:t>
            </a:fld>
            <a:endParaRPr lang="pl-PL" dirty="0"/>
          </a:p>
        </p:txBody>
      </p:sp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  <p:pic>
        <p:nvPicPr>
          <p:cNvPr id="5" name="Obraz 4" descr="Obraz zawierający tekst">
            <a:extLst>
              <a:ext uri="{FF2B5EF4-FFF2-40B4-BE49-F238E27FC236}">
                <a16:creationId xmlns:a16="http://schemas.microsoft.com/office/drawing/2014/main" id="{9F68F3A2-5109-8803-6E89-2AFED5DC1A9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442" y="6300332"/>
            <a:ext cx="8370242" cy="1259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825749" y="4500563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26" r:id="rId7"/>
    <p:sldLayoutId id="2147483740" r:id="rId8"/>
    <p:sldLayoutId id="2147483723" r:id="rId9"/>
    <p:sldLayoutId id="2147483728" r:id="rId10"/>
  </p:sldLayoutIdLst>
  <p:hf hdr="0" ftr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2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6" y="899838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8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1" y="0"/>
            <a:ext cx="1080742" cy="17938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432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3" y="0"/>
            <a:ext cx="7559293" cy="1793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432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8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795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7" y="7380287"/>
            <a:ext cx="1080742" cy="1793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432"/>
          </a:p>
        </p:txBody>
      </p:sp>
    </p:spTree>
    <p:extLst>
      <p:ext uri="{BB962C8B-B14F-4D97-AF65-F5344CB8AC3E}">
        <p14:creationId xmlns:p14="http://schemas.microsoft.com/office/powerpoint/2010/main" val="3756773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</p:sldLayoutIdLst>
  <p:hf hdr="0" ftr="0"/>
  <p:txStyles>
    <p:titleStyle>
      <a:lvl1pPr algn="l" defTabSz="801934" rtl="0" eaLnBrk="1" latinLnBrk="0" hangingPunct="1">
        <a:lnSpc>
          <a:spcPts val="2864"/>
        </a:lnSpc>
        <a:spcBef>
          <a:spcPct val="0"/>
        </a:spcBef>
        <a:buNone/>
        <a:defRPr sz="2228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00484" indent="-200484" algn="l" defTabSz="801934" rtl="0" eaLnBrk="1" latinLnBrk="0" hangingPunct="1">
        <a:lnSpc>
          <a:spcPts val="1909"/>
        </a:lnSpc>
        <a:spcBef>
          <a:spcPts val="877"/>
        </a:spcBef>
        <a:buClr>
          <a:schemeClr val="accent1"/>
        </a:buClr>
        <a:buFontTx/>
        <a:buBlip>
          <a:blip r:embed="rId12"/>
        </a:buBlip>
        <a:defRPr sz="1432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601450" indent="-200484" algn="l" defTabSz="801934" rtl="0" eaLnBrk="1" latinLnBrk="0" hangingPunct="1">
        <a:lnSpc>
          <a:spcPts val="1909"/>
        </a:lnSpc>
        <a:spcBef>
          <a:spcPts val="439"/>
        </a:spcBef>
        <a:buFontTx/>
        <a:buBlip>
          <a:blip r:embed="rId13"/>
        </a:buBlip>
        <a:defRPr sz="1432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002418" indent="-200484" algn="l" defTabSz="801934" rtl="0" eaLnBrk="1" latinLnBrk="0" hangingPunct="1">
        <a:lnSpc>
          <a:spcPts val="1909"/>
        </a:lnSpc>
        <a:spcBef>
          <a:spcPts val="439"/>
        </a:spcBef>
        <a:buFontTx/>
        <a:buBlip>
          <a:blip r:embed="rId14"/>
        </a:buBlip>
        <a:defRPr sz="1432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403384" indent="-200484" algn="l" defTabSz="801934" rtl="0" eaLnBrk="1" latinLnBrk="0" hangingPunct="1">
        <a:lnSpc>
          <a:spcPts val="1909"/>
        </a:lnSpc>
        <a:spcBef>
          <a:spcPts val="439"/>
        </a:spcBef>
        <a:buFont typeface="Arial" panose="020B0604020202020204" pitchFamily="34" charset="0"/>
        <a:buChar char="•"/>
        <a:defRPr sz="1432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1804351" indent="-200484" algn="l" defTabSz="801934" rtl="0" eaLnBrk="1" latinLnBrk="0" hangingPunct="1">
        <a:lnSpc>
          <a:spcPts val="1909"/>
        </a:lnSpc>
        <a:spcBef>
          <a:spcPts val="439"/>
        </a:spcBef>
        <a:buFont typeface="Arial" panose="020B0604020202020204" pitchFamily="34" charset="0"/>
        <a:buChar char="•"/>
        <a:defRPr sz="1432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205319" indent="-200484" algn="l" defTabSz="801934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606285" indent="-200484" algn="l" defTabSz="801934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3007253" indent="-200484" algn="l" defTabSz="801934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408219" indent="-200484" algn="l" defTabSz="801934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1934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1pPr>
      <a:lvl2pPr marL="400967" algn="l" defTabSz="801934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2pPr>
      <a:lvl3pPr marL="801934" algn="l" defTabSz="801934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3pPr>
      <a:lvl4pPr marL="1202901" algn="l" defTabSz="801934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603868" algn="l" defTabSz="801934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004835" algn="l" defTabSz="801934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405802" algn="l" defTabSz="801934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2806769" algn="l" defTabSz="801934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207736" algn="l" defTabSz="801934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93">
          <p15:clr>
            <a:srgbClr val="F26B43"/>
          </p15:clr>
        </p15:guide>
        <p15:guide id="2" pos="419">
          <p15:clr>
            <a:srgbClr val="F26B43"/>
          </p15:clr>
        </p15:guide>
        <p15:guide id="3" pos="646">
          <p15:clr>
            <a:srgbClr val="F26B43"/>
          </p15:clr>
        </p15:guide>
        <p15:guide id="4" pos="873">
          <p15:clr>
            <a:srgbClr val="F26B43"/>
          </p15:clr>
        </p15:guide>
        <p15:guide id="5" pos="1100">
          <p15:clr>
            <a:srgbClr val="F26B43"/>
          </p15:clr>
        </p15:guide>
        <p15:guide id="6" pos="1327">
          <p15:clr>
            <a:srgbClr val="F26B43"/>
          </p15:clr>
        </p15:guide>
        <p15:guide id="7" pos="1553">
          <p15:clr>
            <a:srgbClr val="F26B43"/>
          </p15:clr>
        </p15:guide>
        <p15:guide id="8" pos="1780">
          <p15:clr>
            <a:srgbClr val="F26B43"/>
          </p15:clr>
        </p15:guide>
        <p15:guide id="9" pos="2007">
          <p15:clr>
            <a:srgbClr val="F26B43"/>
          </p15:clr>
        </p15:guide>
        <p15:guide id="10" pos="2234">
          <p15:clr>
            <a:srgbClr val="F26B43"/>
          </p15:clr>
        </p15:guide>
        <p15:guide id="11" pos="2460">
          <p15:clr>
            <a:srgbClr val="F26B43"/>
          </p15:clr>
        </p15:guide>
        <p15:guide id="12" pos="2687">
          <p15:clr>
            <a:srgbClr val="F26B43"/>
          </p15:clr>
        </p15:guide>
        <p15:guide id="13" pos="2914">
          <p15:clr>
            <a:srgbClr val="F26B43"/>
          </p15:clr>
        </p15:guide>
        <p15:guide id="14" pos="3141">
          <p15:clr>
            <a:srgbClr val="F26B43"/>
          </p15:clr>
        </p15:guide>
        <p15:guide id="15" pos="3368">
          <p15:clr>
            <a:srgbClr val="F26B43"/>
          </p15:clr>
        </p15:guide>
        <p15:guide id="16" pos="3594">
          <p15:clr>
            <a:srgbClr val="F26B43"/>
          </p15:clr>
        </p15:guide>
        <p15:guide id="17" pos="3821">
          <p15:clr>
            <a:srgbClr val="F26B43"/>
          </p15:clr>
        </p15:guide>
        <p15:guide id="18" pos="4048">
          <p15:clr>
            <a:srgbClr val="F26B43"/>
          </p15:clr>
        </p15:guide>
        <p15:guide id="19" pos="4275">
          <p15:clr>
            <a:srgbClr val="F26B43"/>
          </p15:clr>
        </p15:guide>
        <p15:guide id="20" pos="4501">
          <p15:clr>
            <a:srgbClr val="F26B43"/>
          </p15:clr>
        </p15:guide>
        <p15:guide id="21" pos="4728">
          <p15:clr>
            <a:srgbClr val="F26B43"/>
          </p15:clr>
        </p15:guide>
        <p15:guide id="22" pos="4955">
          <p15:clr>
            <a:srgbClr val="F26B43"/>
          </p15:clr>
        </p15:guide>
        <p15:guide id="23" pos="5182">
          <p15:clr>
            <a:srgbClr val="F26B43"/>
          </p15:clr>
        </p15:guide>
        <p15:guide id="24" pos="5408">
          <p15:clr>
            <a:srgbClr val="F26B43"/>
          </p15:clr>
        </p15:guide>
        <p15:guide id="25" pos="5635">
          <p15:clr>
            <a:srgbClr val="F26B43"/>
          </p15:clr>
        </p15:guide>
        <p15:guide id="26" pos="5862">
          <p15:clr>
            <a:srgbClr val="F26B43"/>
          </p15:clr>
        </p15:guide>
        <p15:guide id="27" pos="6089">
          <p15:clr>
            <a:srgbClr val="F26B43"/>
          </p15:clr>
        </p15:guide>
        <p15:guide id="28" pos="6316">
          <p15:clr>
            <a:srgbClr val="F26B43"/>
          </p15:clr>
        </p15:guide>
        <p15:guide id="29" pos="6542">
          <p15:clr>
            <a:srgbClr val="F26B43"/>
          </p15:clr>
        </p15:guide>
        <p15:guide id="30" orient="horz" pos="113">
          <p15:clr>
            <a:srgbClr val="F26B43"/>
          </p15:clr>
        </p15:guide>
        <p15:guide id="31" orient="horz" pos="340">
          <p15:clr>
            <a:srgbClr val="F26B43"/>
          </p15:clr>
        </p15:guide>
        <p15:guide id="32" orient="horz" pos="567">
          <p15:clr>
            <a:srgbClr val="F26B43"/>
          </p15:clr>
        </p15:guide>
        <p15:guide id="33" orient="horz" pos="794">
          <p15:clr>
            <a:srgbClr val="F26B43"/>
          </p15:clr>
        </p15:guide>
        <p15:guide id="34" orient="horz" pos="1020">
          <p15:clr>
            <a:srgbClr val="F26B43"/>
          </p15:clr>
        </p15:guide>
        <p15:guide id="35" orient="horz" pos="1247">
          <p15:clr>
            <a:srgbClr val="F26B43"/>
          </p15:clr>
        </p15:guide>
        <p15:guide id="36" orient="horz" pos="1474">
          <p15:clr>
            <a:srgbClr val="F26B43"/>
          </p15:clr>
        </p15:guide>
        <p15:guide id="37" orient="horz" pos="1701">
          <p15:clr>
            <a:srgbClr val="F26B43"/>
          </p15:clr>
        </p15:guide>
        <p15:guide id="38" orient="horz" pos="1927">
          <p15:clr>
            <a:srgbClr val="F26B43"/>
          </p15:clr>
        </p15:guide>
        <p15:guide id="39" orient="horz" pos="2154">
          <p15:clr>
            <a:srgbClr val="F26B43"/>
          </p15:clr>
        </p15:guide>
        <p15:guide id="40" orient="horz" pos="2381">
          <p15:clr>
            <a:srgbClr val="F26B43"/>
          </p15:clr>
        </p15:guide>
        <p15:guide id="41" orient="horz" pos="2608">
          <p15:clr>
            <a:srgbClr val="F26B43"/>
          </p15:clr>
        </p15:guide>
        <p15:guide id="42" orient="horz" pos="2835">
          <p15:clr>
            <a:srgbClr val="F26B43"/>
          </p15:clr>
        </p15:guide>
        <p15:guide id="43" orient="horz" pos="3061">
          <p15:clr>
            <a:srgbClr val="F26B43"/>
          </p15:clr>
        </p15:guide>
        <p15:guide id="44" orient="horz" pos="3288">
          <p15:clr>
            <a:srgbClr val="F26B43"/>
          </p15:clr>
        </p15:guide>
        <p15:guide id="45" orient="horz" pos="3515">
          <p15:clr>
            <a:srgbClr val="F26B43"/>
          </p15:clr>
        </p15:guide>
        <p15:guide id="46" orient="horz" pos="3742">
          <p15:clr>
            <a:srgbClr val="F26B43"/>
          </p15:clr>
        </p15:guide>
        <p15:guide id="47" orient="horz" pos="3968">
          <p15:clr>
            <a:srgbClr val="F26B43"/>
          </p15:clr>
        </p15:guide>
        <p15:guide id="48" orient="horz" pos="4195">
          <p15:clr>
            <a:srgbClr val="F26B43"/>
          </p15:clr>
        </p15:guide>
        <p15:guide id="49" orient="horz" pos="4422">
          <p15:clr>
            <a:srgbClr val="F26B43"/>
          </p15:clr>
        </p15:guide>
        <p15:guide id="50" orient="horz" pos="464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le tekstowe 8">
            <a:extLst>
              <a:ext uri="{FF2B5EF4-FFF2-40B4-BE49-F238E27FC236}">
                <a16:creationId xmlns:a16="http://schemas.microsoft.com/office/drawing/2014/main" id="{5BF65755-7EDF-74DD-110C-C079B9E6E4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097434" y="5147989"/>
            <a:ext cx="842493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28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Kontrola Projektów LAWP w Lublinie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80D1DF1-41B8-55B8-905D-419B3E8A0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3458" y="2555701"/>
            <a:ext cx="8208912" cy="1087764"/>
          </a:xfrm>
        </p:spPr>
        <p:txBody>
          <a:bodyPr>
            <a:noAutofit/>
          </a:bodyPr>
          <a:lstStyle/>
          <a:p>
            <a:br>
              <a:rPr lang="pl-PL" dirty="0">
                <a:solidFill>
                  <a:schemeClr val="accent1"/>
                </a:solidFill>
              </a:rPr>
            </a:br>
            <a:r>
              <a:rPr lang="pl-PL" sz="4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FUNDUSZE EUROPEJSKIE</a:t>
            </a:r>
            <a:br>
              <a:rPr lang="pl-PL" sz="4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4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DLA LUBELSKIEGO </a:t>
            </a:r>
            <a:br>
              <a:rPr lang="pl-PL" sz="4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4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2021-2027</a:t>
            </a:r>
            <a:endParaRPr lang="pl-PL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13DCCDAA-7DB8-9F3B-094A-B0E25511B40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76221" y="354850"/>
            <a:ext cx="9350152" cy="43088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80192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 powinien Beneficjent wiedzieć na kontroli:</a:t>
            </a:r>
            <a:endParaRPr kumimoji="0" lang="pl-PL" sz="22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BA2D0032-293B-3ECD-2F7D-B1F2BEEA6E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9198" y="7126010"/>
            <a:ext cx="4792615" cy="315409"/>
          </a:xfrm>
          <a:prstGeom prst="rect">
            <a:avLst/>
          </a:prstGeom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id="{B093D784-47B1-1665-7EF7-4C3903BDCD68}"/>
              </a:ext>
            </a:extLst>
          </p:cNvPr>
          <p:cNvSpPr txBox="1"/>
          <p:nvPr/>
        </p:nvSpPr>
        <p:spPr>
          <a:xfrm>
            <a:off x="593378" y="1475581"/>
            <a:ext cx="9232995" cy="3259418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l-PL" kern="1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znać</a:t>
            </a:r>
            <a:r>
              <a:rPr lang="pl-PL" sz="1800" kern="1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dokumentację projektową,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l-PL" sz="1800" kern="1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zapoznać się z pismem informującym o kontroli oraz listą podstawowych dokumentów podlegających weryfikacji w czasie kontroli, 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l-PL" sz="1800" kern="1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przygotować niezbędne dokumenty finansowo-księgowe,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l-PL" sz="1800" kern="1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przygotować w sposób uporządkowany komplet oryginalnych dokumentów dotyczących projektu,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l-PL" sz="1800" kern="1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 dniu kontroli zadbać aby zakupione środki trwałe znajdowały się w miejscu realizacji projektu,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l-PL" sz="1800" kern="1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wyznaczyć osobę kompetentną do udzielania wyjaśnień (nie musi to być właściciel),</a:t>
            </a:r>
          </a:p>
        </p:txBody>
      </p:sp>
    </p:spTree>
    <p:extLst>
      <p:ext uri="{BB962C8B-B14F-4D97-AF65-F5344CB8AC3E}">
        <p14:creationId xmlns:p14="http://schemas.microsoft.com/office/powerpoint/2010/main" val="40077586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BA2D0032-293B-3ECD-2F7D-B1F2BEEA6E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9198" y="7126010"/>
            <a:ext cx="4792615" cy="315409"/>
          </a:xfrm>
          <a:prstGeom prst="rect">
            <a:avLst/>
          </a:prstGeom>
        </p:spPr>
      </p:pic>
      <p:sp>
        <p:nvSpPr>
          <p:cNvPr id="3" name="Tytuł 2">
            <a:extLst>
              <a:ext uri="{FF2B5EF4-FFF2-40B4-BE49-F238E27FC236}">
                <a16:creationId xmlns:a16="http://schemas.microsoft.com/office/drawing/2014/main" id="{13DCCDAA-7DB8-9F3B-094A-B0E25511B40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09402" y="395461"/>
            <a:ext cx="9350152" cy="70788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801929">
              <a:lnSpc>
                <a:spcPct val="100000"/>
              </a:lnSpc>
              <a:spcBef>
                <a:spcPts val="0"/>
              </a:spcBef>
              <a:defRPr/>
            </a:pPr>
            <a:r>
              <a:rPr lang="pl-PL" sz="20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Najczęstsze błędy popełniane przez Beneficjentów:</a:t>
            </a:r>
            <a:br>
              <a:rPr lang="pl-P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pl-PL" sz="20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21232109-CF45-1B7C-FB97-1D08CB8791EA}"/>
              </a:ext>
            </a:extLst>
          </p:cNvPr>
          <p:cNvSpPr txBox="1"/>
          <p:nvPr/>
        </p:nvSpPr>
        <p:spPr>
          <a:xfrm>
            <a:off x="953418" y="1403573"/>
            <a:ext cx="8784976" cy="445628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l-PL" sz="1800" kern="1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brak wyodrębnionej księgowości dla projektu,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l-PL" sz="1800" kern="1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aneksowanie umowy z wybranym Wykonawcą w sytuacjach nieprzewidzianych w zapytaniu ofertowym/umowie,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l-PL" sz="1800" kern="1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wybór oferty niezgodny z zapytaniem ofertowym,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l-PL" sz="1800" kern="1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zawężenie konkurencyjności poprzez zbyt szczegółowe wymogi,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l-PL" sz="1800" kern="1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amortyzowanie środka trwałego od pełnej wartości, a nie od części niedotacyjnej,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l-PL" sz="1800" kern="1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kilka wersji jednego dokumentu;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l-PL" sz="1800" kern="1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błędy w zakresie obowiązku informacji i promocji np. stosowanie niewłaściwych logotypów, brak informacji o projekcie na stronie internetowej, brak plakatu/tablicy w miejscu widocznym,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l-PL" sz="1800" kern="1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brak stosowania się do zapisów umowy o dofinansowanie,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l-PL" sz="1800" kern="1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brak wiarygodnych dowodów na osiągnięcie wskaźników,</a:t>
            </a:r>
          </a:p>
        </p:txBody>
      </p:sp>
    </p:spTree>
    <p:extLst>
      <p:ext uri="{BB962C8B-B14F-4D97-AF65-F5344CB8AC3E}">
        <p14:creationId xmlns:p14="http://schemas.microsoft.com/office/powerpoint/2010/main" val="22703244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5D50CB46-4AE4-39C1-5F4E-068E0E7A734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061430" y="2843733"/>
            <a:ext cx="8568952" cy="3046988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-72000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32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   </a:t>
            </a:r>
            <a:r>
              <a:rPr lang="pl-PL" sz="20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Dziękuję za uwagę</a:t>
            </a:r>
            <a:b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			Lubelska Agencja Wspierania Przedsiębiorczości </a:t>
            </a:r>
            <a:b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							w Lublinie</a:t>
            </a:r>
          </a:p>
          <a:p>
            <a:pPr marL="0" marR="0" lvl="0" indent="-72000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ul. Wojciechowska 9A, 20-704 Lublin</a:t>
            </a:r>
          </a:p>
          <a:p>
            <a:pPr marL="0" marR="0" lvl="0" indent="-72000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lawp@lubelskie.pl</a:t>
            </a:r>
          </a:p>
          <a:p>
            <a:pPr marL="0" marR="0" lvl="0" indent="-72000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tel. (81) 46 23 831</a:t>
            </a:r>
          </a:p>
          <a:p>
            <a:pPr marL="0" marR="0" lvl="0" indent="-72000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(81) 46 23 812</a:t>
            </a:r>
          </a:p>
        </p:txBody>
      </p:sp>
    </p:spTree>
    <p:extLst>
      <p:ext uri="{BB962C8B-B14F-4D97-AF65-F5344CB8AC3E}">
        <p14:creationId xmlns:p14="http://schemas.microsoft.com/office/powerpoint/2010/main" val="1099187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330" y="179437"/>
            <a:ext cx="9360560" cy="1080120"/>
          </a:xfrm>
        </p:spPr>
        <p:txBody>
          <a:bodyPr>
            <a:normAutofit fontScale="90000"/>
          </a:bodyPr>
          <a:lstStyle/>
          <a:p>
            <a:pPr defTabSz="801929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pl-PL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Kontrola projektu – jak się przygotować, żeby przebiegła sprawnie</a:t>
            </a:r>
            <a:b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kumimoji="0" lang="pl-PL" alt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B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Zakres Kontroli:</a:t>
            </a:r>
            <a:endParaRPr lang="pl-PL" sz="2000" dirty="0">
              <a:solidFill>
                <a:srgbClr val="B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745" y="1475581"/>
            <a:ext cx="9852321" cy="4536504"/>
          </a:xfrm>
        </p:spPr>
        <p:txBody>
          <a:bodyPr>
            <a:noAutofit/>
          </a:bodyPr>
          <a:lstStyle/>
          <a:p>
            <a:pPr marL="0" indent="0" defTabSz="801929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None/>
              <a:defRPr/>
            </a:pPr>
            <a:r>
              <a:rPr lang="pl-P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Kontrola projektów polega w szczególności na sprawdzeniu czy: </a:t>
            </a:r>
          </a:p>
          <a:p>
            <a:pPr defTabSz="801929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  <a:defRPr/>
            </a:pPr>
            <a:r>
              <a:rPr lang="pl-P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współfinansowane towary i usługi zostały dostarczone, </a:t>
            </a:r>
          </a:p>
          <a:p>
            <a:pPr defTabSz="801929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  <a:defRPr/>
            </a:pPr>
            <a:r>
              <a:rPr lang="pl-P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faktyczny stan realizacji projektu jest zgodny z umową o dofinansowanie projektu i odpowiada informacjom ujętym we wnioskach o płatność oraz w innych dokumentach przekazywanych do instytucji kontrolującej, </a:t>
            </a:r>
          </a:p>
          <a:p>
            <a:pPr defTabSz="801929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  <a:defRPr/>
            </a:pPr>
            <a:r>
              <a:rPr lang="pl-P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wydatki zadeklarowane przez beneficjentów w związku z realizowanymi projektami zostały rzeczywiście poniesione i są zgodne z wymaganiami programu oraz z regułami unijnymi i krajowymi,</a:t>
            </a:r>
          </a:p>
          <a:p>
            <a:pPr defTabSz="801929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  <a:defRPr/>
            </a:pPr>
            <a:r>
              <a:rPr lang="pl-P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przestrzegano wymogów w zakresie informacji i promocji,</a:t>
            </a:r>
          </a:p>
          <a:p>
            <a:pPr defTabSz="801929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  <a:defRPr/>
            </a:pPr>
            <a:r>
              <a:rPr lang="pl-P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beneficjent realizuje obowiązki związane z archiwizacją dokumentów,</a:t>
            </a:r>
          </a:p>
          <a:p>
            <a:pPr defTabSz="801929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  <a:defRPr/>
            </a:pPr>
            <a:r>
              <a:rPr lang="pl-P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kontrola krzyżowa.</a:t>
            </a: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5692E868-709F-AE91-373F-462173C283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9198" y="7126010"/>
            <a:ext cx="4792615" cy="315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92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>
            <a:extLst>
              <a:ext uri="{FF2B5EF4-FFF2-40B4-BE49-F238E27FC236}">
                <a16:creationId xmlns:a16="http://schemas.microsoft.com/office/drawing/2014/main" id="{949646D6-8003-DC35-2BF1-FA4320648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5346" y="309626"/>
            <a:ext cx="8640381" cy="418220"/>
          </a:xfrm>
        </p:spPr>
        <p:txBody>
          <a:bodyPr>
            <a:normAutofit/>
          </a:bodyPr>
          <a:lstStyle/>
          <a:p>
            <a:r>
              <a:rPr lang="pl-PL" sz="1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Rodzaje Kontroli: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C564144-6EA1-42F4-5E72-56BBB67495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346" y="727846"/>
            <a:ext cx="9937104" cy="6313093"/>
          </a:xfrm>
        </p:spPr>
        <p:txBody>
          <a:bodyPr>
            <a:noAutofit/>
          </a:bodyPr>
          <a:lstStyle/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pl-PL" sz="20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Kontrole projektu w miejscu realizacji projektu lub w siedzibie Beneficjenta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pl-PL" sz="18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Kontrola w trakcie realizacji </a:t>
            </a:r>
            <a:r>
              <a:rPr lang="pl-PL" sz="18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-</a:t>
            </a:r>
            <a:r>
              <a:rPr lang="pl-PL" sz="18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pl-PL" sz="18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projektu polega na sprawdzeniu kompletności dokumentacji związanej z realizacją projektu ze szczególnym uwzględnieniem dokumentów potwierdzających prawidłowość poniesionych wydatków. Kontrola w trakcje realizacji projektu przeprowadzana jest po podpisaniu umowy o dofinansowaniu. </a:t>
            </a:r>
          </a:p>
          <a:p>
            <a:pPr lvl="0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pl-PL" sz="18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Wizyta monitoringowa </a:t>
            </a:r>
            <a:r>
              <a:rPr lang="pl-PL" sz="18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– przeprowadzana będzie w działaniach wymagających dodatkowych czynności kontrolnych na projekcie: np. weryfikacja liczby uczestników szkoleń/usług doradczych, weryfikacja działań informacyjno-promocyjnych itp. </a:t>
            </a:r>
          </a:p>
          <a:p>
            <a:pPr lvl="0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pl-PL" sz="18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Kontrola na zakończenie realizacji projektu </a:t>
            </a:r>
            <a:r>
              <a:rPr lang="pl-PL" sz="18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- Kontrola na zakończenie realizacji projektu przeprowadzana jest po złożeniu przez beneficjenta wniosku o płatność końcową</a:t>
            </a:r>
          </a:p>
          <a:p>
            <a:pPr lvl="0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pl-PL" sz="18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Kontrola trwałości projektu </a:t>
            </a:r>
            <a:r>
              <a:rPr lang="pl-PL" sz="18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-</a:t>
            </a:r>
            <a:r>
              <a:rPr lang="pl-PL" sz="18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pl-PL" sz="18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może zostać przeprowadzona w okresie 3/5 lat od daty dokonania płatności salda końcowego na rzecz beneficjenta. Kontrola ta przeprowadzana jest w miejscu realizacji projektu lub w siedzibie beneficjenta. </a:t>
            </a:r>
            <a:endParaRPr lang="pl-PL" sz="1800" dirty="0">
              <a:solidFill>
                <a:schemeClr val="tx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pl-PL" sz="1800" dirty="0">
              <a:solidFill>
                <a:srgbClr val="2F5597"/>
              </a:solidFill>
              <a:latin typeface="+mn-lt"/>
            </a:endParaRP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57B910C2-ADDF-2F4A-E015-FFC8C429CF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9198" y="7126010"/>
            <a:ext cx="4792615" cy="315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012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635" y="1331565"/>
            <a:ext cx="10108502" cy="1091951"/>
          </a:xfrm>
        </p:spPr>
        <p:txBody>
          <a:bodyPr>
            <a:norm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pl-PL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Kontrola doraźna dotyczy:</a:t>
            </a:r>
            <a:endParaRPr lang="pl-PL" sz="2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655" y="2483693"/>
            <a:ext cx="10108502" cy="3096344"/>
          </a:xfrm>
        </p:spPr>
        <p:txBody>
          <a:bodyPr>
            <a:noAutofit/>
          </a:bodyPr>
          <a:lstStyle/>
          <a:p>
            <a:pPr lv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18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wystąpienia nieprawidłowości lub zaistnienia uzasadnionego podejrzenia wystąpienia nieprawidłowości,</a:t>
            </a:r>
            <a:endParaRPr lang="pl-PL" sz="1800" dirty="0">
              <a:solidFill>
                <a:schemeClr val="tx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18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wystąpienia bieżących potrzeb wynikających z zadań związanych z wdrażaniem </a:t>
            </a:r>
            <a:br>
              <a:rPr lang="pl-PL" sz="18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pl-PL" sz="18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lub zarządzaniem Programem,</a:t>
            </a:r>
            <a:endParaRPr lang="pl-PL" sz="1800" dirty="0">
              <a:solidFill>
                <a:schemeClr val="tx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18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zaistnienia podejrzenia popełnienia nadużycia finansowego lub przestępstwa przez Beneficjenta,</a:t>
            </a:r>
            <a:endParaRPr lang="pl-PL" sz="1800" dirty="0">
              <a:solidFill>
                <a:schemeClr val="tx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18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otrzymania skierowanych do Instytucji Pośredniczącej skarg lub informacji dotyczących realizacji</a:t>
            </a:r>
            <a:r>
              <a:rPr lang="pl-PL" sz="1800" spc="-7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pl-PL" sz="18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Projektu.</a:t>
            </a:r>
            <a:endParaRPr lang="pl-PL" sz="1800" dirty="0">
              <a:solidFill>
                <a:schemeClr val="tx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pl-PL" sz="1800" dirty="0">
              <a:solidFill>
                <a:schemeClr val="tx2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F2824648-B1DE-2A09-C3A7-2560F1C9EC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9198" y="7126010"/>
            <a:ext cx="4792615" cy="315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787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075" y="251445"/>
            <a:ext cx="9360560" cy="1080001"/>
          </a:xfrm>
        </p:spPr>
        <p:txBody>
          <a:bodyPr>
            <a:normAutofit/>
          </a:bodyPr>
          <a:lstStyle/>
          <a:p>
            <a:pPr marL="0" marR="0" lvl="0" indent="0" defTabSz="801929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/>
              <a:defRPr/>
            </a:pPr>
            <a:r>
              <a:rPr lang="pl-PL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 przebiega kontrola: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075" y="823932"/>
            <a:ext cx="9905374" cy="6437113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pl-PL" dirty="0">
              <a:solidFill>
                <a:schemeClr val="accent1"/>
              </a:solidFill>
              <a:effectLst/>
              <a:latin typeface="+mn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pl-PL" sz="1800" dirty="0">
              <a:solidFill>
                <a:schemeClr val="accent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B1588AEA-F5FF-4AF6-A1D8-CE2F9DAD96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9198" y="7126010"/>
            <a:ext cx="4792615" cy="315409"/>
          </a:xfrm>
          <a:prstGeom prst="rect">
            <a:avLst/>
          </a:prstGeom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05B1E155-CDFF-6630-8664-39F8595A5B52}"/>
              </a:ext>
            </a:extLst>
          </p:cNvPr>
          <p:cNvSpPr txBox="1"/>
          <p:nvPr/>
        </p:nvSpPr>
        <p:spPr>
          <a:xfrm>
            <a:off x="233338" y="1060621"/>
            <a:ext cx="9905375" cy="57791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56260" indent="-285750">
              <a:lnSpc>
                <a:spcPct val="115000"/>
              </a:lnSpc>
              <a:spcAft>
                <a:spcPts val="1200"/>
              </a:spcAft>
              <a:buFont typeface="Wingdings" panose="05000000000000000000" pitchFamily="2" charset="2"/>
              <a:buChar char="Ø"/>
              <a:tabLst>
                <a:tab pos="270510" algn="l"/>
              </a:tabLst>
            </a:pPr>
            <a:r>
              <a:rPr lang="pl-PL" sz="18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Przed kontrolą do Beneficjenta wysyłane jest pismo</a:t>
            </a:r>
            <a:r>
              <a:rPr lang="pl-PL" sz="18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pl-PL" sz="18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informujące podmiot kontrolowany o kontroli. Do pisma przewodniego zostanie dołączona lista dokumentów podlegających kontroli. Dodatkowo w przypadku zamówień publicznych wraz z zawiadomieniem o wszczęciu kontroli pracownik OK zgodnie z Art. 600 ust. 1 Ustawy Prawo Zamówień Publicznych przesyła podmiotowi kontrolowanemu kwestionariusz kontroli lub informację o miejscu udostępnienia kwestionariusza kontroli.</a:t>
            </a:r>
            <a:r>
              <a:rPr lang="pl-PL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18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Beneficjent zawiadamiany jest w formie elektronicznej lub w formie pisemnej o planowanej kontroli Instytucji Pośredniczącej w </a:t>
            </a:r>
            <a:r>
              <a:rPr lang="pl-PL" sz="18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miejscu realizacji Projektu nie później, niż w terminie pięciu dni roboczych przed rozpoczęciem</a:t>
            </a:r>
            <a:r>
              <a:rPr lang="pl-PL" sz="1800" b="1" spc="-4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pl-PL" sz="18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kontroli.</a:t>
            </a:r>
            <a:r>
              <a:rPr lang="pl-PL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</a:p>
          <a:p>
            <a:pPr marL="556260" indent="-285750">
              <a:lnSpc>
                <a:spcPct val="115000"/>
              </a:lnSpc>
              <a:spcAft>
                <a:spcPts val="1200"/>
              </a:spcAft>
              <a:buFont typeface="Wingdings" panose="05000000000000000000" pitchFamily="2" charset="2"/>
              <a:buChar char="Ø"/>
              <a:tabLst>
                <a:tab pos="270510" algn="l"/>
              </a:tabLst>
            </a:pPr>
            <a:r>
              <a:rPr lang="pl-PL" sz="18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 przypadku kontroli doraźnej Zespół Kontrolujący nie ma obowiązku informowania podmiotu kontrolowanego o planowanej</a:t>
            </a:r>
            <a:r>
              <a:rPr lang="pl-PL" sz="1800" spc="-45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pl-PL" sz="18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kontroli. </a:t>
            </a:r>
          </a:p>
          <a:p>
            <a:pPr marL="556260" indent="-285750">
              <a:lnSpc>
                <a:spcPct val="115000"/>
              </a:lnSpc>
              <a:spcAft>
                <a:spcPts val="1200"/>
              </a:spcAft>
              <a:buFont typeface="Wingdings" panose="05000000000000000000" pitchFamily="2" charset="2"/>
              <a:buChar char="Ø"/>
              <a:tabLst>
                <a:tab pos="270510" algn="l"/>
              </a:tabLst>
            </a:pPr>
            <a:r>
              <a:rPr lang="pl-PL" sz="18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Beneficjent jest obowiązany udostępnić Zespołowi Kontrolującemu, dokumenty związane bezpośrednio z realizacją Projektu, w szczególności dokumenty umożliwiające potwierdzenie kwalifikowalności wydatków.</a:t>
            </a:r>
            <a:r>
              <a:rPr lang="pl-PL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</a:p>
          <a:p>
            <a:pPr marL="556260" indent="-285750">
              <a:lnSpc>
                <a:spcPct val="115000"/>
              </a:lnSpc>
              <a:spcAft>
                <a:spcPts val="1200"/>
              </a:spcAft>
              <a:buFont typeface="Wingdings" panose="05000000000000000000" pitchFamily="2" charset="2"/>
              <a:buChar char="Ø"/>
              <a:tabLst>
                <a:tab pos="270510" algn="l"/>
              </a:tabLst>
            </a:pPr>
            <a:r>
              <a:rPr lang="pl-PL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Beneficjent powinien </a:t>
            </a:r>
            <a:r>
              <a:rPr lang="pl-PL" sz="18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zapewnić dostęp do pomieszczeń i terenu realizacji Projektu.</a:t>
            </a:r>
          </a:p>
          <a:p>
            <a:pPr marL="556260" indent="-285750" algn="just">
              <a:lnSpc>
                <a:spcPct val="115000"/>
              </a:lnSpc>
              <a:spcAft>
                <a:spcPts val="1200"/>
              </a:spcAft>
              <a:buFont typeface="Wingdings" panose="05000000000000000000" pitchFamily="2" charset="2"/>
              <a:buChar char="Ø"/>
              <a:tabLst>
                <a:tab pos="270510" algn="l"/>
              </a:tabLst>
            </a:pPr>
            <a:endParaRPr lang="pl-PL" sz="1800" dirty="0">
              <a:solidFill>
                <a:schemeClr val="tx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242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6CFA3B0-F6DA-5FBA-A854-3E5E15800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227" y="435062"/>
            <a:ext cx="8640381" cy="432048"/>
          </a:xfrm>
        </p:spPr>
        <p:txBody>
          <a:bodyPr>
            <a:normAutofit fontScale="90000"/>
          </a:bodyPr>
          <a:lstStyle/>
          <a:p>
            <a:r>
              <a:rPr lang="pl-PL" sz="2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 przebiega kontrola</a:t>
            </a:r>
            <a:br>
              <a:rPr lang="pl-PL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B43E965-4412-0F43-EFCE-C47E09962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191" y="1062095"/>
            <a:ext cx="9236009" cy="5526054"/>
          </a:xfrm>
        </p:spPr>
        <p:txBody>
          <a:bodyPr>
            <a:noAutofit/>
          </a:bodyPr>
          <a:lstStyle/>
          <a:p>
            <a:pPr defTabSz="801929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pl-PL" sz="18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Beneficjent powinien zapewnić dostęp do związanych z Projektem systemów teleinformatycznych.</a:t>
            </a:r>
          </a:p>
          <a:p>
            <a:pPr defTabSz="801929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pl-PL" sz="18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Beneficjent powinien udzielać wszelkich wyjaśnień dotyczących realizacji Projektu.</a:t>
            </a:r>
            <a:r>
              <a:rPr lang="pl-PL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</a:p>
          <a:p>
            <a:pPr defTabSz="801929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pl-PL" b="1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Beneficjent </a:t>
            </a:r>
            <a:r>
              <a:rPr lang="pl-PL" sz="18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ma obowiązek przekazać kopie dokumentów związanych z realizacją Projektu, wskazanych przez Zespół</a:t>
            </a:r>
            <a:r>
              <a:rPr lang="pl-PL" sz="1800" b="1" spc="-45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pl-PL" sz="18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Kontrolujący.</a:t>
            </a:r>
          </a:p>
          <a:p>
            <a:pPr defTabSz="801929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pl-PL" sz="18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Zespół Kontrolujący ma prawo do swobodnego poruszania się po terenie jednostki kontrolowanej, prowadzenia oględzin obiektów i składników majątkowych dotyczących wyłącznie kontrolowanego Projektu w obecności Beneficjenta lub osoby reprezentującej Beneficjenta, przyjmowania oświadczeń od osób</a:t>
            </a:r>
            <a:r>
              <a:rPr lang="pl-PL" sz="1800" spc="-95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pl-PL" sz="18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kontrolowanych.</a:t>
            </a:r>
            <a:r>
              <a:rPr lang="pl-PL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 defTabSz="801929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pl-PL" sz="18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 trakcie kontroli Zespół Kontrolny sprawdza całość</a:t>
            </a:r>
            <a:r>
              <a:rPr lang="pl-PL" sz="18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NewRoman"/>
              </a:rPr>
              <a:t> </a:t>
            </a:r>
            <a:r>
              <a:rPr lang="pl-PL" sz="18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dowodów, świadczących o  prawidłowości poniesienia wydatków. Dowodami są dokumenty i inne nośniki informacji, opinie biegłych, jak również pisemne wyjaśnienia i oświadczenia oraz inne zabezpieczone przedmioty. Podmiot kontrolowany powinien przedstawić podczas kontroli, na żądanie Zespołu Kontrolnego, dokumenty związane z przedmiotem kontroli oraz udzielać szczegółowych wyjaśnień.</a:t>
            </a:r>
          </a:p>
          <a:p>
            <a:pPr defTabSz="801929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endParaRPr lang="pl-PL" sz="1800" dirty="0">
              <a:solidFill>
                <a:schemeClr val="tx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defTabSz="801929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endParaRPr lang="pl-PL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641E91E-0004-D03F-BBE8-239FD92ECF9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6</a:t>
            </a:fld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A94D1A28-888E-4D54-EA72-8A41E30B70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9198" y="7126010"/>
            <a:ext cx="4792615" cy="315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278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257" y="433664"/>
            <a:ext cx="9360560" cy="503937"/>
          </a:xfrm>
        </p:spPr>
        <p:txBody>
          <a:bodyPr>
            <a:normAutofit fontScale="90000"/>
          </a:bodyPr>
          <a:lstStyle/>
          <a:p>
            <a:pPr defTabSz="801929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pl-PL" altLang="pl-PL" sz="22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Dokumenty podlegające kontroli:</a:t>
            </a:r>
            <a:br>
              <a:rPr kumimoji="0" lang="pl-PL" altLang="pl-PL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</a:br>
            <a:br>
              <a:rPr lang="pl-PL" sz="2800" b="1" dirty="0">
                <a:solidFill>
                  <a:srgbClr val="2F5597"/>
                </a:solidFill>
                <a:latin typeface="Calibri" panose="020F0502020204030204"/>
                <a:cs typeface="Arial" panose="020B0604020202020204" pitchFamily="34" charset="0"/>
              </a:rPr>
            </a:br>
            <a:endParaRPr lang="pl-PL" dirty="0">
              <a:solidFill>
                <a:schemeClr val="accent1"/>
              </a:solidFill>
            </a:endParaRP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378" y="1187549"/>
            <a:ext cx="9360560" cy="482453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Dokumenty finansowe tj.: 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Oryginały dowodów księgowych, w tym przede wszystkim faktur,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Wyciągi bankowe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Potwierdzenie przelewów 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Księgowość w zależności od sposobu prowadzenia tj. pełna lub uproszczona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Ewidencje Środków Trwałych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Dokumenty OT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Tabele amortyzacyjne</a:t>
            </a: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86FF3C9B-C25B-16FA-B44E-3BAD52B256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9198" y="7126010"/>
            <a:ext cx="4792615" cy="315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374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D5BE27F6-A63B-0B28-96E7-BEB8CBE6175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32470" y="1092119"/>
            <a:ext cx="10094913" cy="40011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80192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Dokumenty podlegające kontroli:</a:t>
            </a:r>
            <a:endParaRPr kumimoji="0" lang="pl-PL" sz="2000" b="0" i="0" u="none" strike="noStrike" kern="1200" cap="none" spc="0" normalizeH="0" baseline="0" noProof="0" dirty="0">
              <a:ln>
                <a:noFill/>
              </a:ln>
              <a:solidFill>
                <a:srgbClr val="2F5597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486A47C8-0FC6-3AE4-3387-67C4B442E1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9198" y="7126010"/>
            <a:ext cx="4792615" cy="315409"/>
          </a:xfrm>
          <a:prstGeom prst="rect">
            <a:avLst/>
          </a:prstGeom>
        </p:spPr>
      </p:pic>
      <p:sp>
        <p:nvSpPr>
          <p:cNvPr id="9" name="pole tekstowe 8">
            <a:extLst>
              <a:ext uri="{FF2B5EF4-FFF2-40B4-BE49-F238E27FC236}">
                <a16:creationId xmlns:a16="http://schemas.microsoft.com/office/drawing/2014/main" id="{6CCEE7BB-CC91-BBF0-F1D2-DDA661B42934}"/>
              </a:ext>
            </a:extLst>
          </p:cNvPr>
          <p:cNvSpPr txBox="1"/>
          <p:nvPr/>
        </p:nvSpPr>
        <p:spPr>
          <a:xfrm>
            <a:off x="432470" y="2487175"/>
            <a:ext cx="9649072" cy="258532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wrap="square">
            <a:spAutoFit/>
          </a:bodyPr>
          <a:lstStyle/>
          <a:p>
            <a:pPr marL="180340" indent="-180340" fontAlgn="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Dokumenty potwierdzające zgodność zrealizowanych działań z Ustawą Prawo zamówień publicznych lub zasadą konkurencyjności</a:t>
            </a:r>
            <a:r>
              <a:rPr lang="pl-PL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lang="pl-PL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 marL="180340" indent="-180340" fontAlgn="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18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Działania informacyjno-promocyjne, między innymi: </a:t>
            </a:r>
            <a:r>
              <a:rPr lang="pl-PL" sz="18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Beneficjent jest zobowiązany do wypełniania obowiązków informacyjnych i promocyjnych, w tym informowania społeczeństwa o dofinansowaniu projektu przez Unię Europejską, zgodnie z rozporządzeniem ogólnym</a:t>
            </a:r>
            <a:endParaRPr lang="pl-PL" dirty="0">
              <a:solidFill>
                <a:schemeClr val="tx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6411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az 10">
            <a:extLst>
              <a:ext uri="{FF2B5EF4-FFF2-40B4-BE49-F238E27FC236}">
                <a16:creationId xmlns:a16="http://schemas.microsoft.com/office/drawing/2014/main" id="{D7A19A94-D44E-80A1-577A-5859A83C1B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9198" y="7126010"/>
            <a:ext cx="4792615" cy="315409"/>
          </a:xfrm>
          <a:prstGeom prst="rect">
            <a:avLst/>
          </a:prstGeom>
        </p:spPr>
      </p:pic>
      <p:sp>
        <p:nvSpPr>
          <p:cNvPr id="9" name="Tytuł 8">
            <a:extLst>
              <a:ext uri="{FF2B5EF4-FFF2-40B4-BE49-F238E27FC236}">
                <a16:creationId xmlns:a16="http://schemas.microsoft.com/office/drawing/2014/main" id="{F5958B8E-6855-459E-D7AC-F3AF9C0CB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Zakończenie Kontroli</a:t>
            </a:r>
          </a:p>
        </p:txBody>
      </p:sp>
      <p:sp>
        <p:nvSpPr>
          <p:cNvPr id="15" name="Symbol zastępczy zawartości 14">
            <a:extLst>
              <a:ext uri="{FF2B5EF4-FFF2-40B4-BE49-F238E27FC236}">
                <a16:creationId xmlns:a16="http://schemas.microsoft.com/office/drawing/2014/main" id="{31C9FF1A-6DFE-6282-88CC-F94F035CDE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9391" indent="0" fontAlgn="t">
              <a:lnSpc>
                <a:spcPct val="115000"/>
              </a:lnSpc>
              <a:buNone/>
            </a:pPr>
            <a:r>
              <a:rPr lang="pl-PL" sz="18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 zakończeniu kontroli zostaje sporządzona </a:t>
            </a:r>
            <a:r>
              <a:rPr lang="pl-PL" sz="18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informacja pokontrolna</a:t>
            </a:r>
            <a:r>
              <a:rPr lang="pl-PL" sz="18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Beneficjent otrzyma ją w celu zapoznania się z jej treścią. </a:t>
            </a:r>
            <a:endParaRPr lang="pl-PL" sz="18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9391" indent="0" fontAlgn="t">
              <a:lnSpc>
                <a:spcPct val="115000"/>
              </a:lnSpc>
              <a:buNone/>
            </a:pPr>
            <a:r>
              <a:rPr lang="pl-PL" sz="18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Jeżeli Beneficjent nie posiada uwag, podpisuje dokument. W przypadku, gdy Beneficjent nie zgadza się z informacją pokontrolną, ma 14 dni na wniesienie pisemnych zastrzeżeń do jej treści. </a:t>
            </a:r>
            <a:endParaRPr lang="pl-PL" sz="18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9391" indent="0" fontAlgn="t">
              <a:lnSpc>
                <a:spcPct val="115000"/>
              </a:lnSpc>
              <a:spcAft>
                <a:spcPts val="1000"/>
              </a:spcAft>
              <a:buNone/>
            </a:pPr>
            <a:r>
              <a:rPr lang="pl-PL" sz="18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Jeżeli podczas kontroli wykryte zostaną nieprawidłowości, Beneficjent otrzyma </a:t>
            </a:r>
            <a:r>
              <a:rPr lang="pl-PL" sz="18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zalecenia pokontrolne </a:t>
            </a:r>
            <a:r>
              <a:rPr lang="pl-PL" sz="18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wraz z terminem ich wypełnienia.</a:t>
            </a:r>
            <a:endParaRPr lang="pl-PL" sz="18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0026" indent="0">
              <a:lnSpc>
                <a:spcPct val="115000"/>
              </a:lnSpc>
              <a:spcAft>
                <a:spcPts val="1200"/>
              </a:spcAft>
              <a:buNone/>
              <a:tabLst>
                <a:tab pos="270510" algn="l"/>
              </a:tabLst>
            </a:pPr>
            <a:r>
              <a:rPr lang="en-GB" sz="18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Jeżeli przeprowadzenie kontroli wymaga dodatkowych wyjaśnień, polegających w szczególności na zasięgnięciu przez kontrolujących opinii prawnych, ekspertyz, termin trwania kontroli zostanie wydłużony o czas niezbędny do uzyskania tych wyjaśnień.</a:t>
            </a:r>
            <a:endParaRPr lang="pl-PL" sz="1800" dirty="0">
              <a:solidFill>
                <a:schemeClr val="tx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9322572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 szablon z dopiskiem efs_osadzone.potx" id="{1BF763A3-92CE-42F9-AA6B-0EF8232C8EF2}" vid="{68AC6CD1-4E40-4B73-8978-69AC68CE4E29}"/>
    </a:ext>
  </a:extLst>
</a:theme>
</file>

<file path=ppt/theme/theme2.xml><?xml version="1.0" encoding="utf-8"?>
<a:theme xmlns:a="http://schemas.openxmlformats.org/drawingml/2006/main" name="2_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  <a:ln>
          <a:noFill/>
          <a:prstDash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spAutoFit/>
      </a:bodyPr>
      <a:lstStyle>
        <a:defPPr marL="0" marR="0" indent="0" algn="l" defTabSz="801929" rtl="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1" i="0" u="none" strike="noStrike" kern="1200" cap="none" spc="0" normalizeH="0" baseline="0" noProof="0" smtClean="0">
            <a:ln>
              <a:noFill/>
            </a:ln>
            <a:solidFill>
              <a:schemeClr val="accent5">
                <a:lumMod val="50000"/>
              </a:schemeClr>
            </a:solidFill>
            <a:effectLst/>
            <a:uLnTx/>
            <a:uFillTx/>
            <a:latin typeface="Arial" panose="020B0604020202020204" pitchFamily="34" charset="0"/>
            <a:ea typeface="+mn-ea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zentacja szablon z dopiskiem efs_osadzone  -  tylko do odczytu" id="{1732C597-4330-4ACE-A33D-C56E716B66C0}" vid="{376DB9A3-F1A9-488D-B3D1-642C2908B0E7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szablon z dopiskiem efs_osadzone</Template>
  <TotalTime>3098</TotalTime>
  <Words>1019</Words>
  <Application>Microsoft Office PowerPoint</Application>
  <PresentationFormat>Niestandardowy</PresentationFormat>
  <Paragraphs>84</Paragraphs>
  <Slides>12</Slides>
  <Notes>12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12</vt:i4>
      </vt:variant>
    </vt:vector>
  </HeadingPairs>
  <TitlesOfParts>
    <vt:vector size="19" baseType="lpstr">
      <vt:lpstr>Arial</vt:lpstr>
      <vt:lpstr>Calibri</vt:lpstr>
      <vt:lpstr>Open Sans</vt:lpstr>
      <vt:lpstr>Times New Roman</vt:lpstr>
      <vt:lpstr>Wingdings</vt:lpstr>
      <vt:lpstr>Motyw pakietu Office</vt:lpstr>
      <vt:lpstr>2_Motyw pakietu Office</vt:lpstr>
      <vt:lpstr> FUNDUSZE EUROPEJSKIE DLA LUBELSKIEGO  2021-2027</vt:lpstr>
      <vt:lpstr>Kontrola projektu – jak się przygotować, żeby przebiegła sprawnie Zakres Kontroli:</vt:lpstr>
      <vt:lpstr>Rodzaje Kontroli:</vt:lpstr>
      <vt:lpstr>Kontrola doraźna dotyczy:</vt:lpstr>
      <vt:lpstr>Jak przebiega kontrola:</vt:lpstr>
      <vt:lpstr>Jak przebiega kontrola </vt:lpstr>
      <vt:lpstr>Dokumenty podlegające kontroli:  </vt:lpstr>
      <vt:lpstr>Dokumenty podlegające kontroli:</vt:lpstr>
      <vt:lpstr>Zakończenie Kontroli</vt:lpstr>
      <vt:lpstr>Co powinien Beneficjent wiedzieć na kontroli:</vt:lpstr>
      <vt:lpstr>Najczęstsze błędy popełniane przez Beneficjentów: </vt:lpstr>
      <vt:lpstr>   Dziękuję za uwagę       Lubelska Agencja Wspierania Przedsiębiorczości          w Lublinie ul. Wojciechowska 9A, 20-704 Lublin lawp@lubelskie.pl tel. (81) 46 23 831 (81) 46 23 812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Emilia Kryszeniuk</dc:creator>
  <cp:lastModifiedBy>Olga Śniadecka</cp:lastModifiedBy>
  <cp:revision>53</cp:revision>
  <cp:lastPrinted>2023-11-08T13:53:35Z</cp:lastPrinted>
  <dcterms:created xsi:type="dcterms:W3CDTF">2023-08-16T10:44:12Z</dcterms:created>
  <dcterms:modified xsi:type="dcterms:W3CDTF">2023-11-29T07:33:21Z</dcterms:modified>
</cp:coreProperties>
</file>