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  <p:sldMasterId id="2147483741" r:id="rId2"/>
  </p:sldMasterIdLst>
  <p:notesMasterIdLst>
    <p:notesMasterId r:id="rId15"/>
  </p:notesMasterIdLst>
  <p:sldIdLst>
    <p:sldId id="256" r:id="rId3"/>
    <p:sldId id="274" r:id="rId4"/>
    <p:sldId id="944" r:id="rId5"/>
    <p:sldId id="860" r:id="rId6"/>
    <p:sldId id="869" r:id="rId7"/>
    <p:sldId id="861" r:id="rId8"/>
    <p:sldId id="848" r:id="rId9"/>
    <p:sldId id="923" r:id="rId10"/>
    <p:sldId id="871" r:id="rId11"/>
    <p:sldId id="910" r:id="rId12"/>
    <p:sldId id="929" r:id="rId13"/>
    <p:sldId id="847" r:id="rId14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0000"/>
    <a:srgbClr val="700000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E0B137-B070-42AE-AEBB-4A6A7C35AC24}" v="26" dt="2023-11-28T08:49:56.051"/>
  </p1510:revLst>
</p1510:revInfo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0" autoAdjust="0"/>
    <p:restoredTop sz="86467" autoAdjust="0"/>
  </p:normalViewPr>
  <p:slideViewPr>
    <p:cSldViewPr showGuides="1">
      <p:cViewPr varScale="1">
        <p:scale>
          <a:sx n="62" d="100"/>
          <a:sy n="62" d="100"/>
        </p:scale>
        <p:origin x="912" y="67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886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29.11.2023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8206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C268BC-FB27-4CBD-9F49-10D37FFA5B4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0568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C268BC-FB27-4CBD-9F49-10D37FFA5B4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3235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93292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1318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9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2678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0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48221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0034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5816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097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C268BC-FB27-4CBD-9F49-10D37FFA5B4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4675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AC268BC-FB27-4CBD-9F49-10D37FFA5B4C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4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1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21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4.png"/><Relationship Id="rId16" Type="http://schemas.openxmlformats.org/officeDocument/2006/relationships/image" Target="../media/image19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23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22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2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 descr="Obraz zawierający tekst">
            <a:extLst>
              <a:ext uri="{FF2B5EF4-FFF2-40B4-BE49-F238E27FC236}">
                <a16:creationId xmlns:a16="http://schemas.microsoft.com/office/drawing/2014/main" id="{FE143B68-70E0-6291-54BC-8F1EDF51B7C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42" y="6300200"/>
            <a:ext cx="8371125" cy="125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0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8"/>
            <a:ext cx="2239772" cy="9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4" y="1973819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4986337" cy="26939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1" y="1973819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3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9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5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5"/>
            <a:ext cx="7920115" cy="1107676"/>
          </a:xfrm>
        </p:spPr>
        <p:txBody>
          <a:bodyPr anchor="t" anchorCtr="0">
            <a:normAutofit/>
          </a:bodyPr>
          <a:lstStyle>
            <a:lvl1pPr algn="l">
              <a:lnSpc>
                <a:spcPts val="3183"/>
              </a:lnSpc>
              <a:defRPr sz="254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9" y="4861795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2784"/>
              </a:lnSpc>
              <a:buNone/>
              <a:defRPr sz="2228" b="1">
                <a:solidFill>
                  <a:schemeClr val="tx2"/>
                </a:solidFill>
              </a:defRPr>
            </a:lvl1pPr>
            <a:lvl2pPr marL="400967" indent="0" algn="ctr">
              <a:buNone/>
              <a:defRPr sz="1754"/>
            </a:lvl2pPr>
            <a:lvl3pPr marL="801934" indent="0" algn="ctr">
              <a:buNone/>
              <a:defRPr sz="1579"/>
            </a:lvl3pPr>
            <a:lvl4pPr marL="1202901" indent="0" algn="ctr">
              <a:buNone/>
              <a:defRPr sz="1403"/>
            </a:lvl4pPr>
            <a:lvl5pPr marL="1603868" indent="0" algn="ctr">
              <a:buNone/>
              <a:defRPr sz="1403"/>
            </a:lvl5pPr>
            <a:lvl6pPr marL="2004835" indent="0" algn="ctr">
              <a:buNone/>
              <a:defRPr sz="1403"/>
            </a:lvl6pPr>
            <a:lvl7pPr marL="2405802" indent="0" algn="ctr">
              <a:buNone/>
              <a:defRPr sz="1403"/>
            </a:lvl7pPr>
            <a:lvl8pPr marL="2806769" indent="0" algn="ctr">
              <a:buNone/>
              <a:defRPr sz="1403"/>
            </a:lvl8pPr>
            <a:lvl9pPr marL="3207736" indent="0" algn="ctr">
              <a:buNone/>
              <a:defRPr sz="1403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432"/>
              </a:lnSpc>
              <a:defRPr sz="1114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1" y="6371047"/>
            <a:ext cx="2633371" cy="949192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9"/>
            <a:ext cx="2239772" cy="95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5040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6" y="1983573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4986337" cy="269390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6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3183"/>
              </a:lnSpc>
              <a:defRPr sz="2546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9" y="4861795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2784"/>
              </a:lnSpc>
              <a:buNone/>
              <a:defRPr sz="2228" b="1">
                <a:solidFill>
                  <a:schemeClr val="tx2"/>
                </a:solidFill>
              </a:defRPr>
            </a:lvl1pPr>
            <a:lvl2pPr marL="400967" indent="0" algn="ctr">
              <a:buNone/>
              <a:defRPr sz="1754"/>
            </a:lvl2pPr>
            <a:lvl3pPr marL="801934" indent="0" algn="ctr">
              <a:buNone/>
              <a:defRPr sz="1579"/>
            </a:lvl3pPr>
            <a:lvl4pPr marL="1202901" indent="0" algn="ctr">
              <a:buNone/>
              <a:defRPr sz="1403"/>
            </a:lvl4pPr>
            <a:lvl5pPr marL="1603868" indent="0" algn="ctr">
              <a:buNone/>
              <a:defRPr sz="1403"/>
            </a:lvl5pPr>
            <a:lvl6pPr marL="2004835" indent="0" algn="ctr">
              <a:buNone/>
              <a:defRPr sz="1403"/>
            </a:lvl6pPr>
            <a:lvl7pPr marL="2405802" indent="0" algn="ctr">
              <a:buNone/>
              <a:defRPr sz="1403"/>
            </a:lvl7pPr>
            <a:lvl8pPr marL="2806769" indent="0" algn="ctr">
              <a:buNone/>
              <a:defRPr sz="1403"/>
            </a:lvl8pPr>
            <a:lvl9pPr marL="3207736" indent="0" algn="ctr">
              <a:buNone/>
              <a:defRPr sz="1403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432"/>
              </a:lnSpc>
              <a:defRPr sz="1114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500FFCFA-D3A4-40A4-E76C-99575547246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j z dopiskiem dofinansowane przez Unię Europejską">
            <a:extLst>
              <a:ext uri="{FF2B5EF4-FFF2-40B4-BE49-F238E27FC236}">
                <a16:creationId xmlns:a16="http://schemas.microsoft.com/office/drawing/2014/main" id="{DC91A070-16DB-C0E1-0B7B-93924541A6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1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AB280FEF-799B-B9CA-10D2-815DA71DA23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9"/>
            <a:ext cx="2239772" cy="950530"/>
          </a:xfrm>
          <a:prstGeom prst="rect">
            <a:avLst/>
          </a:prstGeom>
        </p:spPr>
      </p:pic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1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2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7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4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8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8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4" y="1250550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8" y="1250550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9812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795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9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2784"/>
              </a:lnSpc>
              <a:defRPr sz="222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5" y="539751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432"/>
              </a:lnSpc>
              <a:defRPr sz="1114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8" name="Obraz 7" descr="logo Funduszy Europejskich">
            <a:extLst>
              <a:ext uri="{FF2B5EF4-FFF2-40B4-BE49-F238E27FC236}">
                <a16:creationId xmlns:a16="http://schemas.microsoft.com/office/drawing/2014/main" id="{70B23A41-17AB-76D8-3EFE-38FC22C5B56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10" name="Obraz 9" descr="flaga Unii Europejskie z dopiskiem dofinansowane przez Unię Europejską">
            <a:extLst>
              <a:ext uri="{FF2B5EF4-FFF2-40B4-BE49-F238E27FC236}">
                <a16:creationId xmlns:a16="http://schemas.microsoft.com/office/drawing/2014/main" id="{E8AB2AB5-3131-C310-7606-68997985114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1" y="6371047"/>
            <a:ext cx="2633371" cy="949192"/>
          </a:xfrm>
          <a:prstGeom prst="rect">
            <a:avLst/>
          </a:prstGeom>
        </p:spPr>
      </p:pic>
      <p:pic>
        <p:nvPicPr>
          <p:cNvPr id="12" name="Obraz 11" descr="barwy RP">
            <a:extLst>
              <a:ext uri="{FF2B5EF4-FFF2-40B4-BE49-F238E27FC236}">
                <a16:creationId xmlns:a16="http://schemas.microsoft.com/office/drawing/2014/main" id="{7C93677B-A16E-82CA-7FC4-B6B51516070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9"/>
            <a:ext cx="2239772" cy="950530"/>
          </a:xfrm>
          <a:prstGeom prst="rect">
            <a:avLst/>
          </a:prstGeom>
        </p:spPr>
      </p:pic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1" y="4500564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4559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6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79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3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2" y="4500562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2784"/>
              </a:lnSpc>
              <a:defRPr sz="2228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10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4469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537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8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79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40354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7" y="7380287"/>
            <a:ext cx="1080742" cy="1793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</p:spTree>
    <p:extLst>
      <p:ext uri="{BB962C8B-B14F-4D97-AF65-F5344CB8AC3E}">
        <p14:creationId xmlns:p14="http://schemas.microsoft.com/office/powerpoint/2010/main" val="38304403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7" y="7380287"/>
            <a:ext cx="1080742" cy="1793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</p:spTree>
    <p:extLst>
      <p:ext uri="{BB962C8B-B14F-4D97-AF65-F5344CB8AC3E}">
        <p14:creationId xmlns:p14="http://schemas.microsoft.com/office/powerpoint/2010/main" val="215508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15" name="Obraz 14" descr="Obraz zawierający tekst">
            <a:extLst>
              <a:ext uri="{FF2B5EF4-FFF2-40B4-BE49-F238E27FC236}">
                <a16:creationId xmlns:a16="http://schemas.microsoft.com/office/drawing/2014/main" id="{61846ABA-A8AC-3AC4-F09E-A9FAF5E4EEBA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42" y="6300117"/>
            <a:ext cx="8371674" cy="1259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6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795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6" y="4500564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1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8" name="Obraz 7" descr="znak Funduszy Europejskich">
            <a:extLst>
              <a:ext uri="{FF2B5EF4-FFF2-40B4-BE49-F238E27FC236}">
                <a16:creationId xmlns:a16="http://schemas.microsoft.com/office/drawing/2014/main" id="{BFD80FA4-66E0-3049-A92A-085F431CEB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00" y="6371047"/>
            <a:ext cx="1621258" cy="949192"/>
          </a:xfrm>
          <a:prstGeom prst="rect">
            <a:avLst/>
          </a:prstGeom>
        </p:spPr>
      </p:pic>
      <p:pic>
        <p:nvPicPr>
          <p:cNvPr id="9" name="Obraz 8" descr="flaga Unii Europejskie z dopiskiem dofinansowane przez Unię Europejską">
            <a:extLst>
              <a:ext uri="{FF2B5EF4-FFF2-40B4-BE49-F238E27FC236}">
                <a16:creationId xmlns:a16="http://schemas.microsoft.com/office/drawing/2014/main" id="{695F0183-048A-AF46-A850-8C265BFACC2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001" y="6371047"/>
            <a:ext cx="2633371" cy="949192"/>
          </a:xfrm>
          <a:prstGeom prst="rect">
            <a:avLst/>
          </a:prstGeom>
        </p:spPr>
      </p:pic>
      <p:pic>
        <p:nvPicPr>
          <p:cNvPr id="10" name="Obraz 9" descr="barwy RP">
            <a:extLst>
              <a:ext uri="{FF2B5EF4-FFF2-40B4-BE49-F238E27FC236}">
                <a16:creationId xmlns:a16="http://schemas.microsoft.com/office/drawing/2014/main" id="{875F5C9C-57CB-134D-A405-3BC05A23D85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743" y="6370379"/>
            <a:ext cx="2239772" cy="95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04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29.11.2023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5" name="Obraz 4" descr="Obraz zawierający tekst">
            <a:extLst>
              <a:ext uri="{FF2B5EF4-FFF2-40B4-BE49-F238E27FC236}">
                <a16:creationId xmlns:a16="http://schemas.microsoft.com/office/drawing/2014/main" id="{9F68F3A2-5109-8803-6E89-2AFED5DC1A9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42" y="6300332"/>
            <a:ext cx="8370242" cy="1259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6" y="899838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8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1" y="0"/>
            <a:ext cx="1080742" cy="1793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3" y="0"/>
            <a:ext cx="7559293" cy="1793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8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795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7" y="7380287"/>
            <a:ext cx="1080742" cy="1793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432"/>
          </a:p>
        </p:txBody>
      </p:sp>
    </p:spTree>
    <p:extLst>
      <p:ext uri="{BB962C8B-B14F-4D97-AF65-F5344CB8AC3E}">
        <p14:creationId xmlns:p14="http://schemas.microsoft.com/office/powerpoint/2010/main" val="3756773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</p:sldLayoutIdLst>
  <p:hf hdr="0" ftr="0"/>
  <p:txStyles>
    <p:titleStyle>
      <a:lvl1pPr algn="l" defTabSz="801934" rtl="0" eaLnBrk="1" latinLnBrk="0" hangingPunct="1">
        <a:lnSpc>
          <a:spcPts val="2864"/>
        </a:lnSpc>
        <a:spcBef>
          <a:spcPct val="0"/>
        </a:spcBef>
        <a:buNone/>
        <a:defRPr sz="2228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00484" indent="-200484" algn="l" defTabSz="801934" rtl="0" eaLnBrk="1" latinLnBrk="0" hangingPunct="1">
        <a:lnSpc>
          <a:spcPts val="1909"/>
        </a:lnSpc>
        <a:spcBef>
          <a:spcPts val="877"/>
        </a:spcBef>
        <a:buClr>
          <a:schemeClr val="accent1"/>
        </a:buClr>
        <a:buFontTx/>
        <a:buBlip>
          <a:blip r:embed="rId12"/>
        </a:buBlip>
        <a:defRPr sz="1432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01450" indent="-200484" algn="l" defTabSz="801934" rtl="0" eaLnBrk="1" latinLnBrk="0" hangingPunct="1">
        <a:lnSpc>
          <a:spcPts val="1909"/>
        </a:lnSpc>
        <a:spcBef>
          <a:spcPts val="439"/>
        </a:spcBef>
        <a:buFontTx/>
        <a:buBlip>
          <a:blip r:embed="rId13"/>
        </a:buBlip>
        <a:defRPr sz="1432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002418" indent="-200484" algn="l" defTabSz="801934" rtl="0" eaLnBrk="1" latinLnBrk="0" hangingPunct="1">
        <a:lnSpc>
          <a:spcPts val="1909"/>
        </a:lnSpc>
        <a:spcBef>
          <a:spcPts val="439"/>
        </a:spcBef>
        <a:buFontTx/>
        <a:buBlip>
          <a:blip r:embed="rId14"/>
        </a:buBlip>
        <a:defRPr sz="1432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403384" indent="-200484" algn="l" defTabSz="801934" rtl="0" eaLnBrk="1" latinLnBrk="0" hangingPunct="1">
        <a:lnSpc>
          <a:spcPts val="1909"/>
        </a:lnSpc>
        <a:spcBef>
          <a:spcPts val="439"/>
        </a:spcBef>
        <a:buFont typeface="Arial" panose="020B0604020202020204" pitchFamily="34" charset="0"/>
        <a:buChar char="•"/>
        <a:defRPr sz="1432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1804351" indent="-200484" algn="l" defTabSz="801934" rtl="0" eaLnBrk="1" latinLnBrk="0" hangingPunct="1">
        <a:lnSpc>
          <a:spcPts val="1909"/>
        </a:lnSpc>
        <a:spcBef>
          <a:spcPts val="439"/>
        </a:spcBef>
        <a:buFont typeface="Arial" panose="020B0604020202020204" pitchFamily="34" charset="0"/>
        <a:buChar char="•"/>
        <a:defRPr sz="1432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205319" indent="-200484" algn="l" defTabSz="80193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85" indent="-200484" algn="l" defTabSz="80193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53" indent="-200484" algn="l" defTabSz="80193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219" indent="-200484" algn="l" defTabSz="801934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7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34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901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68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35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802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69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36" algn="l" defTabSz="801934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le tekstowe 8">
            <a:extLst>
              <a:ext uri="{FF2B5EF4-FFF2-40B4-BE49-F238E27FC236}">
                <a16:creationId xmlns:a16="http://schemas.microsoft.com/office/drawing/2014/main" id="{5BF65755-7EDF-74DD-110C-C079B9E6E4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97434" y="5147989"/>
            <a:ext cx="842493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Projektów LAWP w Lublinie</a:t>
            </a: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280D1DF1-41B8-55B8-905D-419B3E8A0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458" y="2555701"/>
            <a:ext cx="8208912" cy="1087764"/>
          </a:xfrm>
        </p:spPr>
        <p:txBody>
          <a:bodyPr>
            <a:noAutofit/>
          </a:bodyPr>
          <a:lstStyle/>
          <a:p>
            <a:br>
              <a:rPr lang="pl-PL" dirty="0">
                <a:solidFill>
                  <a:schemeClr val="accent1"/>
                </a:solidFill>
              </a:rPr>
            </a:br>
            <a:r>
              <a:rPr lang="pl-PL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FUNDUSZE EUROPEJSKIE</a:t>
            </a:r>
            <a:br>
              <a:rPr lang="pl-PL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DLA LUBELSKIEGO </a:t>
            </a:r>
            <a:br>
              <a:rPr lang="pl-PL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2021-2027</a:t>
            </a:r>
            <a:endParaRPr lang="pl-PL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13DCCDAA-7DB8-9F3B-094A-B0E25511B40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76221" y="354850"/>
            <a:ext cx="9350152" cy="43088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 powinien Beneficjent wiedzieć na kontroli:</a:t>
            </a:r>
            <a:endParaRPr kumimoji="0" lang="pl-PL" sz="22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BA2D0032-293B-3ECD-2F7D-B1F2BEEA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093D784-47B1-1665-7EF7-4C3903BDCD68}"/>
              </a:ext>
            </a:extLst>
          </p:cNvPr>
          <p:cNvSpPr txBox="1"/>
          <p:nvPr/>
        </p:nvSpPr>
        <p:spPr>
          <a:xfrm>
            <a:off x="593378" y="1475581"/>
            <a:ext cx="9232995" cy="32594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kern="100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znać</a:t>
            </a: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dokumentację projektową,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zapoznać się z pismem informującym o kontroli oraz listą podstawowych dokumentów podlegających weryfikacji w czasie kontroli, 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przygotować niezbędne dokumenty finansowo-księgowe,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przygotować w sposób uporządkowany komplet oryginalnych dokumentów dotyczących projektu,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 dniu kontroli zadbać aby zakupione środki trwałe znajdowały się w miejscu realizacji projektu,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wyznaczyć osobę kompetentną do udzielania wyjaśnień (nie musi to być właściciel),</a:t>
            </a:r>
          </a:p>
        </p:txBody>
      </p:sp>
    </p:spTree>
    <p:extLst>
      <p:ext uri="{BB962C8B-B14F-4D97-AF65-F5344CB8AC3E}">
        <p14:creationId xmlns:p14="http://schemas.microsoft.com/office/powerpoint/2010/main" val="40077586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az 8">
            <a:extLst>
              <a:ext uri="{FF2B5EF4-FFF2-40B4-BE49-F238E27FC236}">
                <a16:creationId xmlns:a16="http://schemas.microsoft.com/office/drawing/2014/main" id="{BA2D0032-293B-3ECD-2F7D-B1F2BEEA6E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  <p:sp>
        <p:nvSpPr>
          <p:cNvPr id="3" name="Tytuł 2">
            <a:extLst>
              <a:ext uri="{FF2B5EF4-FFF2-40B4-BE49-F238E27FC236}">
                <a16:creationId xmlns:a16="http://schemas.microsoft.com/office/drawing/2014/main" id="{13DCCDAA-7DB8-9F3B-094A-B0E25511B40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09402" y="395461"/>
            <a:ext cx="935015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801929">
              <a:lnSpc>
                <a:spcPct val="100000"/>
              </a:lnSpc>
              <a:spcBef>
                <a:spcPts val="0"/>
              </a:spcBef>
              <a:defRPr/>
            </a:pPr>
            <a:r>
              <a:rPr lang="pl-PL" sz="20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Najczęstsze błędy popełniane przez Beneficjentów:</a:t>
            </a:r>
            <a:br>
              <a:rPr lang="pl-PL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pl-PL" sz="2000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21232109-CF45-1B7C-FB97-1D08CB8791EA}"/>
              </a:ext>
            </a:extLst>
          </p:cNvPr>
          <p:cNvSpPr txBox="1"/>
          <p:nvPr/>
        </p:nvSpPr>
        <p:spPr>
          <a:xfrm>
            <a:off x="953418" y="1403573"/>
            <a:ext cx="8784976" cy="445628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 wyodrębnionej księgowości dla projektu,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aneksowanie umowy z wybranym Wykonawcą w sytuacjach nieprzewidzianych w zapytaniu ofertowym/umowie,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wybór oferty niezgodny z zapytaniem ofertowym,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zawężenie konkurencyjności poprzez zbyt szczegółowe wymogi,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amortyzowanie środka trwałego od pełnej wartości, a nie od części niedotacyjnej,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kilka wersji jednego dokumentu;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błędy w zakresie obowiązku informacji i promocji np. stosowanie niewłaściwych logotypów, brak informacji o projekcie na stronie internetowej, brak plakatu/tablicy w miejscu widocznym,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 stosowania się do zapisów umowy o dofinansowanie,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pl-PL" sz="1800" kern="1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brak wiarygodnych dowodów na osiągnięcie wskaźników,</a:t>
            </a:r>
          </a:p>
        </p:txBody>
      </p:sp>
    </p:spTree>
    <p:extLst>
      <p:ext uri="{BB962C8B-B14F-4D97-AF65-F5344CB8AC3E}">
        <p14:creationId xmlns:p14="http://schemas.microsoft.com/office/powerpoint/2010/main" val="2270324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5D50CB46-4AE4-39C1-5F4E-068E0E7A734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061430" y="2843733"/>
            <a:ext cx="8568952" cy="304698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-72000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dirty="0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pl-PL" sz="2000" dirty="0">
                <a:solidFill>
                  <a:schemeClr val="accent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Dziękuję za uwagę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Lubelska Agencja Wspierania Przedsiębiorczości </a:t>
            </a:r>
            <a:b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								w Lublinie</a:t>
            </a:r>
          </a:p>
          <a:p>
            <a:pPr marL="0" marR="0" lvl="0" indent="-7200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ul. Wojciechowska 9A, 20-704 Lublin</a:t>
            </a:r>
          </a:p>
          <a:p>
            <a:pPr marL="0" marR="0" lvl="0" indent="-7200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lawp@lubelskie.pl</a:t>
            </a:r>
          </a:p>
          <a:p>
            <a:pPr marL="0" marR="0" lvl="0" indent="-7200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tel. (81) 46 23 831</a:t>
            </a:r>
          </a:p>
          <a:p>
            <a:pPr marL="0" marR="0" lvl="0" indent="-72000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(81) 46 23 812</a:t>
            </a:r>
          </a:p>
        </p:txBody>
      </p:sp>
    </p:spTree>
    <p:extLst>
      <p:ext uri="{BB962C8B-B14F-4D97-AF65-F5344CB8AC3E}">
        <p14:creationId xmlns:p14="http://schemas.microsoft.com/office/powerpoint/2010/main" val="1099187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30" y="179437"/>
            <a:ext cx="9360560" cy="1080120"/>
          </a:xfrm>
        </p:spPr>
        <p:txBody>
          <a:bodyPr>
            <a:normAutofit fontScale="90000"/>
          </a:bodyPr>
          <a:lstStyle/>
          <a:p>
            <a:pPr defTabSz="801929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pl-PL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Kontrola projektu – jak się przygotować, żeby przebiegła sprawnie</a:t>
            </a:r>
            <a:br>
              <a:rPr lang="pl-PL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kumimoji="0" lang="pl-PL" altLang="pl-PL" sz="2000" b="1" i="0" u="none" strike="noStrike" kern="1200" cap="none" spc="0" normalizeH="0" baseline="0" noProof="0" dirty="0">
                <a:ln>
                  <a:noFill/>
                </a:ln>
                <a:solidFill>
                  <a:srgbClr val="B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Zakres Kontroli:</a:t>
            </a:r>
            <a:endParaRPr lang="pl-PL" sz="2000" dirty="0">
              <a:solidFill>
                <a:srgbClr val="B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745" y="1475581"/>
            <a:ext cx="9852321" cy="4536504"/>
          </a:xfrm>
        </p:spPr>
        <p:txBody>
          <a:bodyPr>
            <a:noAutofit/>
          </a:bodyPr>
          <a:lstStyle/>
          <a:p>
            <a:pPr marL="0" indent="0" defTabSz="801929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projektów polega w szczególności na sprawdzeniu czy: </a:t>
            </a:r>
          </a:p>
          <a:p>
            <a:pPr defTabSz="801929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współfinansowane towary i usługi zostały dostarczone, </a:t>
            </a:r>
          </a:p>
          <a:p>
            <a:pPr defTabSz="801929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faktyczny stan realizacji projektu jest zgodny z umową o dofinansowanie projektu i odpowiada informacjom ujętym we wnioskach o płatność oraz w innych dokumentach przekazywanych do instytucji kontrolującej, </a:t>
            </a:r>
          </a:p>
          <a:p>
            <a:pPr defTabSz="801929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wydatki zadeklarowane przez beneficjentów w związku z realizowanymi projektami zostały rzeczywiście poniesione i są zgodne z wymaganiami programu oraz z regułami unijnymi i krajowymi,</a:t>
            </a:r>
          </a:p>
          <a:p>
            <a:pPr defTabSz="801929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przestrzegano wymogów w zakresie informacji i promocji,</a:t>
            </a:r>
          </a:p>
          <a:p>
            <a:pPr defTabSz="801929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beneficjent realizuje obowiązki związane z archiwizacją dokumentów,</a:t>
            </a:r>
          </a:p>
          <a:p>
            <a:pPr defTabSz="801929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  <a:defRPr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kontrola krzyżowa.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5692E868-709F-AE91-373F-462173C283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949646D6-8003-DC35-2BF1-FA4320648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346" y="309626"/>
            <a:ext cx="8640381" cy="418220"/>
          </a:xfrm>
        </p:spPr>
        <p:txBody>
          <a:bodyPr>
            <a:normAutofit/>
          </a:bodyPr>
          <a:lstStyle/>
          <a:p>
            <a:r>
              <a:rPr lang="pl-PL" sz="18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Rodzaje Kontroli: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564144-6EA1-42F4-5E72-56BBB6749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46" y="727846"/>
            <a:ext cx="9937104" cy="6313093"/>
          </a:xfrm>
        </p:spPr>
        <p:txBody>
          <a:bodyPr>
            <a:noAutofit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20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Kontrole projektu w miejscu realizacji projektu lub w siedzibie Beneficjenta</a:t>
            </a:r>
          </a:p>
          <a:p>
            <a:pPr lvl="0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Kontrola w trakcie realizacji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projektu polega na sprawdzeniu kompletności dokumentacji związanej z realizacją projektu ze szczególnym uwzględnieniem dokumentów potwierdzających prawidłowość poniesionych wydatków. Kontrola w trakcje realizacji projektu przeprowadzana jest po podpisaniu umowy o dofinansowaniu. </a:t>
            </a: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Wizyta monitoringowa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– przeprowadzana będzie w działaniach wymagających dodatkowych czynności kontrolnych na projekcie: np. weryfikacja liczby uczestników szkoleń/usług doradczych, weryfikacja działań informacyjno-promocyjnych itp. </a:t>
            </a: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Kontrola na zakończenie realizacji projektu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 Kontrola na zakończenie realizacji projektu przeprowadzana jest po złożeniu przez beneficjenta wniosku o płatność końcową</a:t>
            </a:r>
          </a:p>
          <a:p>
            <a:pPr lvl="0"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Kontrola trwałości projektu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-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może zostać przeprowadzona w okresie 3/5 lat od daty dokonania płatności salda końcowego na rzecz beneficjenta. Kontrola ta przeprowadzana jest w miejscu realizacji projektu lub w siedzibie beneficjenta. </a:t>
            </a: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1800" dirty="0">
              <a:solidFill>
                <a:srgbClr val="2F5597"/>
              </a:solidFill>
              <a:latin typeface="+mn-lt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57B910C2-ADDF-2F4A-E015-FFC8C429CF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012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635" y="1331565"/>
            <a:ext cx="10108502" cy="1091951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pl-PL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Kontrola doraźna dotyczy:</a:t>
            </a:r>
            <a:endParaRPr lang="pl-PL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55" y="2483693"/>
            <a:ext cx="10108502" cy="3096344"/>
          </a:xfrm>
        </p:spPr>
        <p:txBody>
          <a:bodyPr>
            <a:noAutofit/>
          </a:bodyPr>
          <a:lstStyle/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wystąpienia nieprawidłowości lub zaistnienia uzasadnionego podejrzenia wystąpienia nieprawidłowości,</a:t>
            </a: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wystąpienia bieżących potrzeb wynikających z zadań związanych z wdrażaniem </a:t>
            </a:r>
            <a:b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lub zarządzaniem Programem,</a:t>
            </a: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zaistnienia podejrzenia popełnienia nadużycia finansowego lub przestępstwa przez Beneficjenta,</a:t>
            </a: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otrzymania skierowanych do Instytucji Pośredniczącej skarg lub informacji dotyczących realizacji</a:t>
            </a:r>
            <a:r>
              <a:rPr lang="pl-PL" sz="1800" spc="-7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Projektu.</a:t>
            </a: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1800" dirty="0"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2824648-B1DE-2A09-C3A7-2560F1C9EC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8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075" y="251445"/>
            <a:ext cx="9360560" cy="1080001"/>
          </a:xfrm>
        </p:spPr>
        <p:txBody>
          <a:bodyPr>
            <a:normAutofit/>
          </a:bodyPr>
          <a:lstStyle/>
          <a:p>
            <a:pPr marL="0" marR="0" lvl="0" indent="0" defTabSz="801929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/>
              <a:defRPr/>
            </a:pPr>
            <a:r>
              <a:rPr lang="pl-PL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przebiega kontrola: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075" y="823932"/>
            <a:ext cx="9905374" cy="6437113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pl-PL" dirty="0">
              <a:solidFill>
                <a:schemeClr val="accent1"/>
              </a:solidFill>
              <a:effectLst/>
              <a:latin typeface="+mn-lt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l-PL" sz="1800" dirty="0">
              <a:solidFill>
                <a:schemeClr val="accent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B1588AEA-F5FF-4AF6-A1D8-CE2F9DAD96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05B1E155-CDFF-6630-8664-39F8595A5B52}"/>
              </a:ext>
            </a:extLst>
          </p:cNvPr>
          <p:cNvSpPr txBox="1"/>
          <p:nvPr/>
        </p:nvSpPr>
        <p:spPr>
          <a:xfrm>
            <a:off x="233338" y="1060621"/>
            <a:ext cx="9905375" cy="57791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56260" indent="-28575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70510" algn="l"/>
              </a:tabLst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Przed kontrolą do Beneficjenta wysyłane jest pismo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informujące podmiot kontrolowany o kontroli. Do pisma przewodniego zostanie dołączona lista dokumentów podlegających kontroli. Dodatkowo w przypadku zamówień publicznych wraz z zawiadomieniem o wszczęciu kontroli pracownik OK zgodnie z Art. 600 ust. 1 Ustawy Prawo Zamówień Publicznych przesyła podmiotowi kontrolowanemu kwestionariusz kontroli lub informację o miejscu udostępnienia kwestionariusza kontroli.</a:t>
            </a:r>
            <a:r>
              <a:rPr lang="pl-PL" dirty="0">
                <a:solidFill>
                  <a:schemeClr val="tx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Beneficjent zawiadamiany jest w formie elektronicznej lub w formie pisemnej o planowanej kontroli Instytucji Pośredniczącej w 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miejscu realizacji Projektu nie później, niż w terminie pięciu dni roboczych przed rozpoczęciem</a:t>
            </a:r>
            <a:r>
              <a:rPr lang="pl-PL" sz="1800" b="1" spc="-4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kontroli.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556260" indent="-28575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70510" algn="l"/>
              </a:tabLst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 przypadku kontroli doraźnej Zespół Kontrolujący nie ma obowiązku informowania podmiotu kontrolowanego o planowanej</a:t>
            </a:r>
            <a:r>
              <a:rPr lang="pl-PL" sz="1800" spc="-4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kontroli. </a:t>
            </a:r>
          </a:p>
          <a:p>
            <a:pPr marL="556260" indent="-28575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70510" algn="l"/>
              </a:tabLst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Beneficjent jest obowiązany udostępnić Zespołowi Kontrolującemu, dokumenty związane bezpośrednio z realizacją Projektu, w szczególności dokumenty umożliwiające potwierdzenie kwalifikowalności wydatków.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marL="556260" indent="-285750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70510" algn="l"/>
              </a:tabLst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Beneficjent powinien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zapewnić dostęp do pomieszczeń i terenu realizacji Projektu.</a:t>
            </a:r>
          </a:p>
          <a:p>
            <a:pPr marL="556260" indent="-285750" algn="just">
              <a:lnSpc>
                <a:spcPct val="115000"/>
              </a:lnSpc>
              <a:spcAft>
                <a:spcPts val="1200"/>
              </a:spcAft>
              <a:buFont typeface="Wingdings" panose="05000000000000000000" pitchFamily="2" charset="2"/>
              <a:buChar char="Ø"/>
              <a:tabLst>
                <a:tab pos="270510" algn="l"/>
              </a:tabLst>
            </a:pP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42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CFA3B0-F6DA-5FBA-A854-3E5E15800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227" y="435062"/>
            <a:ext cx="8640381" cy="432048"/>
          </a:xfrm>
        </p:spPr>
        <p:txBody>
          <a:bodyPr>
            <a:normAutofit fontScale="90000"/>
          </a:bodyPr>
          <a:lstStyle/>
          <a:p>
            <a:r>
              <a:rPr lang="pl-PL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przebiega kontrola</a:t>
            </a:r>
            <a:br>
              <a:rPr lang="pl-PL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43E965-4412-0F43-EFCE-C47E099620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191" y="1062095"/>
            <a:ext cx="9236009" cy="5526054"/>
          </a:xfrm>
        </p:spPr>
        <p:txBody>
          <a:bodyPr>
            <a:noAutofit/>
          </a:bodyPr>
          <a:lstStyle/>
          <a:p>
            <a:pPr defTabSz="801929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Beneficjent powinien zapewnić dostęp do związanych z Projektem systemów teleinformatycznych.</a:t>
            </a:r>
          </a:p>
          <a:p>
            <a:pPr defTabSz="801929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Beneficjent powinien udzielać wszelkich wyjaśnień dotyczących realizacji Projektu.</a:t>
            </a:r>
            <a:r>
              <a:rPr lang="pl-PL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defTabSz="801929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l-PL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Beneficjent 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 obowiązek przekazać kopie dokumentów związanych z realizacją Projektu, wskazanych przez Zespół</a:t>
            </a:r>
            <a:r>
              <a:rPr lang="pl-PL" sz="1800" b="1" spc="-4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Kontrolujący.</a:t>
            </a:r>
          </a:p>
          <a:p>
            <a:pPr defTabSz="801929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Zespół Kontrolujący ma prawo do swobodnego poruszania się po terenie jednostki kontrolowanej, prowadzenia oględzin obiektów i składników majątkowych dotyczących wyłącznie kontrolowanego Projektu w obecności Beneficjenta lub osoby reprezentującej Beneficjenta, przyjmowania oświadczeń od osób</a:t>
            </a:r>
            <a:r>
              <a:rPr lang="pl-PL" sz="1800" spc="-95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kontrolowanych.</a:t>
            </a: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defTabSz="801929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 trakcie kontroli Zespół Kontrolny sprawdza całość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NewRoman"/>
              </a:rPr>
              <a:t>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dowodów, świadczących o  prawidłowości poniesienia wydatków. Dowodami są dokumenty i inne nośniki informacji, opinie biegłych, jak również pisemne wyjaśnienia i oświadczenia oraz inne zabezpieczone przedmioty. Podmiot kontrolowany powinien przedstawić podczas kontroli, na żądanie Zespołu Kontrolnego, dokumenty związane z przedmiotem kontroli oraz udzielać szczegółowych wyjaśnień.</a:t>
            </a:r>
          </a:p>
          <a:p>
            <a:pPr defTabSz="801929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defTabSz="801929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endParaRPr lang="pl-PL" sz="20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641E91E-0004-D03F-BBE8-239FD92ECF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94D1A28-888E-4D54-EA72-8A41E30B70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278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257" y="433664"/>
            <a:ext cx="9360560" cy="503937"/>
          </a:xfrm>
        </p:spPr>
        <p:txBody>
          <a:bodyPr>
            <a:normAutofit fontScale="90000"/>
          </a:bodyPr>
          <a:lstStyle/>
          <a:p>
            <a:pPr defTabSz="801929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kumimoji="0" lang="pl-PL" altLang="pl-PL" sz="22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Dokumenty podlegające kontroli:</a:t>
            </a:r>
            <a:br>
              <a:rPr kumimoji="0" lang="pl-PL" altLang="pl-PL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</a:br>
            <a:br>
              <a:rPr lang="pl-PL" sz="2800" b="1" dirty="0">
                <a:solidFill>
                  <a:srgbClr val="2F5597"/>
                </a:solidFill>
                <a:latin typeface="Calibri" panose="020F0502020204030204"/>
                <a:cs typeface="Arial" panose="020B0604020202020204" pitchFamily="34" charset="0"/>
              </a:rPr>
            </a:br>
            <a:endParaRPr lang="pl-PL" dirty="0">
              <a:solidFill>
                <a:schemeClr val="accent1"/>
              </a:solidFill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78" y="1187549"/>
            <a:ext cx="9360560" cy="48245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Dokumenty finansowe tj.: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Oryginały dowodów księgowych, w tym przede wszystkim faktur,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Wyciągi bankowe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Potwierdzenie przelewów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Księgowość w zależności od sposobu prowadzenia tj. pełna lub uproszczona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Ewidencje Środków Trwałych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Dokumenty OT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Tabele amortyzacyjne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86FF3C9B-C25B-16FA-B44E-3BAD52B256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374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D5BE27F6-A63B-0B28-96E7-BEB8CBE6175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432470" y="1092119"/>
            <a:ext cx="10094913" cy="40011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altLang="pl-PL" sz="2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Dokumenty podlegające kontroli:</a:t>
            </a:r>
            <a:endParaRPr kumimoji="0" lang="pl-PL" sz="2000" b="0" i="0" u="none" strike="noStrike" kern="1200" cap="none" spc="0" normalizeH="0" baseline="0" noProof="0" dirty="0">
              <a:ln>
                <a:noFill/>
              </a:ln>
              <a:solidFill>
                <a:srgbClr val="2F5597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486A47C8-0FC6-3AE4-3387-67C4B442E1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  <p:sp>
        <p:nvSpPr>
          <p:cNvPr id="9" name="pole tekstowe 8">
            <a:extLst>
              <a:ext uri="{FF2B5EF4-FFF2-40B4-BE49-F238E27FC236}">
                <a16:creationId xmlns:a16="http://schemas.microsoft.com/office/drawing/2014/main" id="{6CCEE7BB-CC91-BBF0-F1D2-DDA661B42934}"/>
              </a:ext>
            </a:extLst>
          </p:cNvPr>
          <p:cNvSpPr txBox="1"/>
          <p:nvPr/>
        </p:nvSpPr>
        <p:spPr>
          <a:xfrm>
            <a:off x="432470" y="2487175"/>
            <a:ext cx="9649072" cy="2585323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wrap="square">
            <a:spAutoFit/>
          </a:bodyPr>
          <a:lstStyle/>
          <a:p>
            <a:pPr marL="180340" indent="-180340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Dokumenty potwierdzające zgodność zrealizowanych działań z Ustawą Prawo zamówień publicznych lub zasadą konkurencyjności</a:t>
            </a:r>
            <a:r>
              <a:rPr lang="pl-PL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lang="pl-PL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180340" indent="-180340" fontAlgn="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Działania informacyjno-promocyjne, między innymi: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Beneficjent jest zobowiązany do wypełniania obowiązków informacyjnych i promocyjnych, w tym informowania społeczeństwa o dofinansowaniu projektu przez Unię Europejską, zgodnie z rozporządzeniem ogólnym</a:t>
            </a:r>
            <a:endParaRPr lang="pl-PL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411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Obraz 10">
            <a:extLst>
              <a:ext uri="{FF2B5EF4-FFF2-40B4-BE49-F238E27FC236}">
                <a16:creationId xmlns:a16="http://schemas.microsoft.com/office/drawing/2014/main" id="{D7A19A94-D44E-80A1-577A-5859A83C1B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198" y="7126010"/>
            <a:ext cx="4792615" cy="315409"/>
          </a:xfrm>
          <a:prstGeom prst="rect">
            <a:avLst/>
          </a:prstGeom>
        </p:spPr>
      </p:pic>
      <p:sp>
        <p:nvSpPr>
          <p:cNvPr id="9" name="Tytuł 8">
            <a:extLst>
              <a:ext uri="{FF2B5EF4-FFF2-40B4-BE49-F238E27FC236}">
                <a16:creationId xmlns:a16="http://schemas.microsoft.com/office/drawing/2014/main" id="{F5958B8E-6855-459E-D7AC-F3AF9C0CB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200" dirty="0">
                <a:latin typeface="Arial" panose="020B0604020202020204" pitchFamily="34" charset="0"/>
                <a:cs typeface="Arial" panose="020B0604020202020204" pitchFamily="34" charset="0"/>
              </a:rPr>
              <a:t>Zakończenie Kontroli</a:t>
            </a:r>
          </a:p>
        </p:txBody>
      </p:sp>
      <p:sp>
        <p:nvSpPr>
          <p:cNvPr id="15" name="Symbol zastępczy zawartości 14">
            <a:extLst>
              <a:ext uri="{FF2B5EF4-FFF2-40B4-BE49-F238E27FC236}">
                <a16:creationId xmlns:a16="http://schemas.microsoft.com/office/drawing/2014/main" id="{31C9FF1A-6DFE-6282-88CC-F94F035CD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9391" indent="0" fontAlgn="t">
              <a:lnSpc>
                <a:spcPct val="115000"/>
              </a:lnSpc>
              <a:buNone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zakończeniu kontroli zostaje sporządzona 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informacja pokontrolna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Beneficjent otrzyma ją w celu zapoznania się z jej treścią. </a:t>
            </a:r>
            <a:endParaRPr lang="pl-PL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391" indent="0" fontAlgn="t">
              <a:lnSpc>
                <a:spcPct val="115000"/>
              </a:lnSpc>
              <a:buNone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Beneficjent nie posiada uwag, podpisuje dokument. W przypadku, gdy Beneficjent nie zgadza się z informacją pokontrolną, ma 14 dni na wniesienie pisemnych zastrzeżeń do jej treści. </a:t>
            </a:r>
            <a:endParaRPr lang="pl-PL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9391" indent="0" fontAlgn="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Jeżeli podczas kontroli wykryte zostaną nieprawidłowości, Beneficjent otrzyma </a:t>
            </a:r>
            <a:r>
              <a:rPr lang="pl-PL" sz="18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zalecenia pokontrolne </a:t>
            </a:r>
            <a:r>
              <a:rPr lang="pl-PL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wraz z terminem ich wypełnienia.</a:t>
            </a:r>
            <a:endParaRPr lang="pl-PL" sz="1800" dirty="0">
              <a:solidFill>
                <a:schemeClr val="tx2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0026" indent="0">
              <a:lnSpc>
                <a:spcPct val="115000"/>
              </a:lnSpc>
              <a:spcAft>
                <a:spcPts val="1200"/>
              </a:spcAft>
              <a:buNone/>
              <a:tabLst>
                <a:tab pos="270510" algn="l"/>
              </a:tabLst>
            </a:pPr>
            <a:r>
              <a:rPr lang="en-GB" sz="18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Jeżeli przeprowadzenie kontroli wymaga dodatkowych wyjaśnień, polegających w szczególności na zasięgnięciu przez kontrolujących opinii prawnych, ekspertyz, termin trwania kontroli zostanie wydłużony o czas niezbędny do uzyskania tych wyjaśnień.</a:t>
            </a:r>
            <a:endParaRPr lang="pl-PL" sz="1800" dirty="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32257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szablon z dopiskiem efs_osadzone.potx" id="{1BF763A3-92CE-42F9-AA6B-0EF8232C8EF2}" vid="{68AC6CD1-4E40-4B73-8978-69AC68CE4E29}"/>
    </a:ext>
  </a:extLst>
</a:theme>
</file>

<file path=ppt/theme/theme2.xml><?xml version="1.0" encoding="utf-8"?>
<a:theme xmlns:a="http://schemas.openxmlformats.org/drawingml/2006/main" name="2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  <a:ln>
          <a:noFill/>
          <a:prstDash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801929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1" i="0" u="none" strike="noStrike" kern="1200" cap="none" spc="0" normalizeH="0" baseline="0" noProof="0" smtClean="0">
            <a:ln>
              <a:noFill/>
            </a:ln>
            <a:solidFill>
              <a:schemeClr val="accent5">
                <a:lumMod val="50000"/>
              </a:schemeClr>
            </a:solidFill>
            <a:effectLst/>
            <a:uLnTx/>
            <a:uFillTx/>
            <a:latin typeface="Arial" panose="020B0604020202020204" pitchFamily="34" charset="0"/>
            <a:ea typeface="+mn-ea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zentacja szablon z dopiskiem efs_osadzone  -  tylko do odczytu" id="{1732C597-4330-4ACE-A33D-C56E716B66C0}" vid="{376DB9A3-F1A9-488D-B3D1-642C2908B0E7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szablon z dopiskiem efs_osadzone</Template>
  <TotalTime>3098</TotalTime>
  <Words>1019</Words>
  <Application>Microsoft Office PowerPoint</Application>
  <PresentationFormat>Niestandardowy</PresentationFormat>
  <Paragraphs>84</Paragraphs>
  <Slides>12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Calibri</vt:lpstr>
      <vt:lpstr>Open Sans</vt:lpstr>
      <vt:lpstr>Times New Roman</vt:lpstr>
      <vt:lpstr>Wingdings</vt:lpstr>
      <vt:lpstr>Motyw pakietu Office</vt:lpstr>
      <vt:lpstr>2_Motyw pakietu Office</vt:lpstr>
      <vt:lpstr> FUNDUSZE EUROPEJSKIE DLA LUBELSKIEGO  2021-2027</vt:lpstr>
      <vt:lpstr>Kontrola projektu – jak się przygotować, żeby przebiegła sprawnie Zakres Kontroli:</vt:lpstr>
      <vt:lpstr>Rodzaje Kontroli:</vt:lpstr>
      <vt:lpstr>Kontrola doraźna dotyczy:</vt:lpstr>
      <vt:lpstr>Jak przebiega kontrola:</vt:lpstr>
      <vt:lpstr>Jak przebiega kontrola </vt:lpstr>
      <vt:lpstr>Dokumenty podlegające kontroli:  </vt:lpstr>
      <vt:lpstr>Dokumenty podlegające kontroli:</vt:lpstr>
      <vt:lpstr>Zakończenie Kontroli</vt:lpstr>
      <vt:lpstr>Co powinien Beneficjent wiedzieć na kontroli:</vt:lpstr>
      <vt:lpstr>Najczęstsze błędy popełniane przez Beneficjentów: </vt:lpstr>
      <vt:lpstr>   Dziękuję za uwagę       Lubelska Agencja Wspierania Przedsiębiorczości          w Lublinie ul. Wojciechowska 9A, 20-704 Lublin lawp@lubelskie.pl tel. (81) 46 23 831 (81) 46 23 812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Emilia Kryszeniuk</dc:creator>
  <cp:lastModifiedBy>Olga Śniadecka</cp:lastModifiedBy>
  <cp:revision>53</cp:revision>
  <cp:lastPrinted>2023-11-08T13:53:35Z</cp:lastPrinted>
  <dcterms:created xsi:type="dcterms:W3CDTF">2023-08-16T10:44:12Z</dcterms:created>
  <dcterms:modified xsi:type="dcterms:W3CDTF">2023-11-29T07:33:21Z</dcterms:modified>
</cp:coreProperties>
</file>