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4" r:id="rId3"/>
    <p:sldId id="848" r:id="rId4"/>
    <p:sldId id="858" r:id="rId5"/>
    <p:sldId id="863" r:id="rId6"/>
    <p:sldId id="865" r:id="rId7"/>
    <p:sldId id="859" r:id="rId8"/>
    <p:sldId id="861" r:id="rId9"/>
    <p:sldId id="866" r:id="rId10"/>
    <p:sldId id="867" r:id="rId11"/>
    <p:sldId id="868" r:id="rId12"/>
    <p:sldId id="860" r:id="rId13"/>
    <p:sldId id="265" r:id="rId14"/>
    <p:sldId id="260" r:id="rId15"/>
    <p:sldId id="873" r:id="rId16"/>
    <p:sldId id="872" r:id="rId17"/>
    <p:sldId id="875" r:id="rId18"/>
    <p:sldId id="874" r:id="rId19"/>
    <p:sldId id="876" r:id="rId20"/>
    <p:sldId id="869" r:id="rId21"/>
    <p:sldId id="849" r:id="rId22"/>
    <p:sldId id="851" r:id="rId23"/>
    <p:sldId id="854" r:id="rId24"/>
    <p:sldId id="855" r:id="rId25"/>
    <p:sldId id="852" r:id="rId26"/>
    <p:sldId id="856" r:id="rId27"/>
    <p:sldId id="857" r:id="rId28"/>
    <p:sldId id="847" r:id="rId2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E7E9F2"/>
    <a:srgbClr val="CBD0E4"/>
    <a:srgbClr val="A6D3FF"/>
    <a:srgbClr val="70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5097" autoAdjust="0"/>
  </p:normalViewPr>
  <p:slideViewPr>
    <p:cSldViewPr showGuides="1">
      <p:cViewPr varScale="1">
        <p:scale>
          <a:sx n="69" d="100"/>
          <a:sy n="69" d="100"/>
        </p:scale>
        <p:origin x="1738" y="67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7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20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68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836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Podstawowe obowiązki nie są uciążliwe, ale konieczne i ich wypełnienie będzie podlegało kontroli,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podobnie jak przestrzeganie innych wymagań związanych z projektami współfinansowanymi przez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Fundusze Europejskie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BC6C-EE31-43A8-9C72-C0F65BD2796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282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Podstawowe obowiązki nie są uciążliwe, ale konieczne i ich wypełnienie będzie podlegało kontroli,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podobnie jak przestrzeganie innych wymagań związanych z projektami współfinansowanymi przez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Fundusze Europejskie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BC6C-EE31-43A8-9C72-C0F65BD2796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98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Podstawowe obowiązki nie są uciążliwe, ale konieczne i ich wypełnienie będzie podlegało kontroli,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podobnie jak przestrzeganie innych wymagań związanych z projektami współfinansowanymi przez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Fundusze Europejskie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BC6C-EE31-43A8-9C72-C0F65BD2796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27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Podstawowe obowiązki nie są uciążliwe, ale konieczne i ich wypełnienie będzie podlegało kontroli,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podobnie jak przestrzeganie innych wymagań związanych z projektami współfinansowanymi przez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Fundusze Europejskie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BC6C-EE31-43A8-9C72-C0F65BD2796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9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Podstawowe obowiązki nie są uciążliwe, ale konieczne i ich wypełnienie będzie podlegało kontroli,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podobnie jak przestrzeganie innych wymagań związanych z projektami współfinansowanymi przez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Fundusze Europejskie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BC6C-EE31-43A8-9C72-C0F65BD2796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381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Podstawowe obowiązki nie są uciążliwe, ale konieczne i ich wypełnienie będzie podlegało kontroli,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podobnie jak przestrzeganie innych wymagań związanych z projektami współfinansowanymi przez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Fundusze Europejskie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BC6C-EE31-43A8-9C72-C0F65BD2796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585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Podstawowe obowiązki nie są uciążliwe, ale konieczne i ich wypełnienie będzie podlegało kontroli,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podobnie jak przestrzeganie innych wymagań związanych z projektami współfinansowanymi przez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Fundusze Europejskie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BC6C-EE31-43A8-9C72-C0F65BD2796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56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318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206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76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734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828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81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245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434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621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32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53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8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59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8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50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19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61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28.11.2023</a:t>
            </a:fld>
            <a:endParaRPr lang="pl-PL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FE143B68-70E0-6291-54BC-8F1EDF51B7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200"/>
            <a:ext cx="8371125" cy="12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28.11.2023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5" name="Obraz 14" descr="Obraz zawierający tekst">
            <a:extLst>
              <a:ext uri="{FF2B5EF4-FFF2-40B4-BE49-F238E27FC236}">
                <a16:creationId xmlns:a16="http://schemas.microsoft.com/office/drawing/2014/main" id="{61846ABA-A8AC-3AC4-F09E-A9FAF5E4EE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117"/>
            <a:ext cx="8371674" cy="12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28.11.2023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9F68F3A2-5109-8803-6E89-2AFED5DC1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332"/>
            <a:ext cx="8370242" cy="1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lubelskie.pl/media/wspolne/komunikacja-i-widocznosc/wzor-naklejki-promocyjnej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lubelskie.pl/media/wspolne/komunikacja-i-widocznosc/wzory-tablic-promocyjny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adotacji.gov.p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lubelskie.pl/media/wspolne/komunikacja-i-widocznosc/wzor-plakatu-promocyjnego-a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adotacji.gov.p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lubelskie.pl/poradniki/fundusze-europejskie-dla-lubelskiego-2021-2027/komunikacja-i-widocznosc/podrecznik-wnioskodawcy-i-beneficjenta-funduszy-europejskich-na-lata-2021-2027-w-zakresie-informacji-i-promocj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ur-lex.europa.eu/legal-content/PL/TXT/?uri=CELEX:32021R106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hyperlink" Target="https://funduszeue.lubelskie.pl/media/wspolne/ksiega-wizualizacji-marki-fundusze-europejskie/logotypy-fundusze-europejskie-dla-lubelskiego-2021-202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funduszeue.lubelskie.pl/media/wspolne/ksiega-wizualizacji-marki-fundusze-europejskie/logotypy-fundusze-europejskie-dla-lubelskiego-2021-202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BF65755-7EDF-74DD-110C-C079B9E6E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5704" y="3083708"/>
            <a:ext cx="835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ABC Promocji Projektu w LAWP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0D1DF1-41B8-55B8-905D-419B3E8A0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4067869"/>
            <a:ext cx="8108210" cy="10877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40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FUNDUSZE EUROPEJSKIE</a:t>
            </a:r>
            <a:br>
              <a:rPr lang="pl-PL" sz="40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40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DLA LUBELSKIEGO 2021-2027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0D736C9-E101-077B-501D-F710C424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79600"/>
            <a:ext cx="7776864" cy="108000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Naklejki dla Beneficjentów LAWP – </a:t>
            </a:r>
            <a:b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zakup współfinansowany (2/2)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CD86187-5C06-898E-5E66-3CD3BAAB1A1F}"/>
              </a:ext>
            </a:extLst>
          </p:cNvPr>
          <p:cNvSpPr txBox="1"/>
          <p:nvPr/>
        </p:nvSpPr>
        <p:spPr>
          <a:xfrm>
            <a:off x="323348" y="1469910"/>
            <a:ext cx="10045116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Nie umieszczaj naklejek na przedmiotach użytku codziennego, których znaczenie ma charakter pomocniczy/ dodatkowy w projekcie np. meble, akcesoria biurowe, np. lampki biurkowe, drobne elementy wyposażenia pomieszczeń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u="none" strike="noStrike" baseline="0" dirty="0">
                <a:solidFill>
                  <a:srgbClr val="002060"/>
                </a:solidFill>
              </a:rPr>
              <a:t>Rozmiar i materiał naklejki </a:t>
            </a:r>
            <a:r>
              <a:rPr lang="pl-PL" sz="1800" b="0" u="none" strike="noStrike" baseline="0" dirty="0">
                <a:solidFill>
                  <a:srgbClr val="002060"/>
                </a:solidFill>
              </a:rPr>
              <a:t>powinien być dostosowany do powierzchni lub sprzętu, na którym zostanie umieszczona. Jeśli wielkość powierzchni to umożliwia, najmniejszy rozmiar naklejki to ok. </a:t>
            </a:r>
            <a:r>
              <a:rPr lang="pl-PL" sz="1800" b="1" u="none" strike="noStrike" baseline="0" dirty="0">
                <a:solidFill>
                  <a:srgbClr val="002060"/>
                </a:solidFill>
              </a:rPr>
              <a:t>14</a:t>
            </a:r>
            <a:r>
              <a:rPr lang="pl-PL" b="1" dirty="0">
                <a:solidFill>
                  <a:srgbClr val="002060"/>
                </a:solidFill>
              </a:rPr>
              <a:t>cm </a:t>
            </a:r>
            <a:r>
              <a:rPr lang="pl-PL" sz="1800" b="1" u="none" strike="noStrike" baseline="0" dirty="0">
                <a:solidFill>
                  <a:srgbClr val="002060"/>
                </a:solidFill>
              </a:rPr>
              <a:t>x 8 cm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Naklej je </a:t>
            </a:r>
            <a:r>
              <a:rPr lang="pl-PL" sz="1800" b="1" i="0" u="none" strike="noStrike" baseline="0" dirty="0">
                <a:solidFill>
                  <a:srgbClr val="002060"/>
                </a:solidFill>
              </a:rPr>
              <a:t>w dobrze widocznym miejscu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Naklejki umieść przed rozpoczęciem użytkowania sprzętów. </a:t>
            </a:r>
            <a:r>
              <a:rPr lang="pl-PL" b="1" dirty="0">
                <a:solidFill>
                  <a:srgbClr val="002060"/>
                </a:solidFill>
              </a:rPr>
              <a:t>Muszą być widoczne przez cały okres użytkowania tego sprzętu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Wzór naklejki jest obowiązkowy, tj. nie można go modyfikować, dodawać/ usuwać znaków.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Naklejkę pobierz ze strony: </a:t>
            </a:r>
            <a:r>
              <a:rPr lang="pl-PL" sz="1800" dirty="0">
                <a:solidFill>
                  <a:srgbClr val="002060"/>
                </a:solidFill>
                <a:hlinkClick r:id="rId3"/>
              </a:rPr>
              <a:t>https://funduszeue.lubelskie.pl/media/wspolne/komunikacja-i-widocznosc/wzor-naklejki-promocyjnej/</a:t>
            </a:r>
            <a:r>
              <a:rPr lang="pl-PL" sz="1800" dirty="0">
                <a:solidFill>
                  <a:srgbClr val="002060"/>
                </a:solidFill>
              </a:rPr>
              <a:t> </a:t>
            </a:r>
            <a:endParaRPr lang="pl-PL" sz="1800" b="0" i="0" u="none" strike="noStrike" baseline="0" dirty="0">
              <a:solidFill>
                <a:srgbClr val="002060"/>
              </a:solidFill>
            </a:endParaRPr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CAA25824-2F74-D061-0212-8650FB96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402" y="263942"/>
            <a:ext cx="9023921" cy="1067624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064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0D736C9-E101-077B-501D-F710C424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6" y="296880"/>
            <a:ext cx="9066040" cy="108000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Oznakowanie strony internetowej i profilu </a:t>
            </a:r>
            <a:b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 </a:t>
            </a:r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mediach społecznościowych 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CD86187-5C06-898E-5E66-3CD3BAAB1A1F}"/>
              </a:ext>
            </a:extLst>
          </p:cNvPr>
          <p:cNvSpPr txBox="1"/>
          <p:nvPr/>
        </p:nvSpPr>
        <p:spPr>
          <a:xfrm>
            <a:off x="413358" y="1619597"/>
            <a:ext cx="10225136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2060"/>
                </a:solidFill>
              </a:rPr>
              <a:t>Jeśli posiadasz oficjalną stronę internetową, musisz zamieścić na niej opis projektu i właściwe logotypy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2060"/>
                </a:solidFill>
              </a:rPr>
              <a:t>Obligatoryjnie opis projektu i logotypy umieść na profilu w mediach społecznościowych. </a:t>
            </a:r>
            <a:r>
              <a:rPr lang="pl-PL" b="1" dirty="0">
                <a:solidFill>
                  <a:srgbClr val="C00000"/>
                </a:solidFill>
              </a:rPr>
              <a:t>Jeżeli nie posiadasz takiego profilu w mediach społecznościowych, musisz go założyć!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u="none" strike="noStrike" baseline="0" dirty="0">
                <a:solidFill>
                  <a:srgbClr val="002060"/>
                </a:solidFill>
              </a:rPr>
              <a:t>Co zawiera opis projektu?</a:t>
            </a:r>
            <a:endParaRPr lang="pl-PL" sz="1800" b="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1. tytuł projektu lub jego skróconą nazwę (maksymalnie 150 znaków), 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2. podkreślenie faktu otrzymania wsparcia finansowego z Unii Europejskiej czyli właściwe oznakowanie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3. zadania, działania, które będą realizowane w projekcie (opis, co zostanie zrobione, zakupione etc.), 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4. grupy docelowe (do kogo skierowany jest projekt, kto z niego skorzysta), 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5. cel lub cele projektu, 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6. efekty, rezultaty projektu (jeśli opis zadań, działań nie zawiera opisu efektów, rezultatów), 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7. wartość projektu (całkowity koszt projektu), 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8. wysokość wkładu Funduszy Europejskich, </a:t>
            </a: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9. hasztagi: #FunduszeUE lub #FunduszeEuropejskie.</a:t>
            </a:r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CAA25824-2F74-D061-0212-8650FB96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358" y="291249"/>
            <a:ext cx="10009112" cy="927740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20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D25DB-4597-38B4-80DE-2170FE79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70" y="467469"/>
            <a:ext cx="9784376" cy="46566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Przykładowy opis projektu na stronę internetową i profilu w </a:t>
            </a:r>
            <a:r>
              <a:rPr lang="pl-PL" sz="2400" b="1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social</a:t>
            </a:r>
            <a: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mediach:</a:t>
            </a:r>
            <a:b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sz="2400" b="1" dirty="0">
              <a:highlight>
                <a:srgbClr val="FFFF00"/>
              </a:highlight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Obraz 3" descr="Pełnokolorowy zestaw znaków dla programu Fundusze Europejskie dla Lubelskiego 2021- 2027">
            <a:extLst>
              <a:ext uri="{FF2B5EF4-FFF2-40B4-BE49-F238E27FC236}">
                <a16:creationId xmlns:a16="http://schemas.microsoft.com/office/drawing/2014/main" id="{1D256FBD-E252-C0C4-2FFA-5033ECA9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0" y="1292627"/>
            <a:ext cx="10144416" cy="97504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8117192-C35E-7439-BD1E-5FFE594852B6}"/>
              </a:ext>
            </a:extLst>
          </p:cNvPr>
          <p:cNvSpPr txBox="1"/>
          <p:nvPr/>
        </p:nvSpPr>
        <p:spPr>
          <a:xfrm>
            <a:off x="170042" y="2267669"/>
            <a:ext cx="1021642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Firma X uzyskała dotację z Unii Europejskiej na projekt „Nowoczesna produkcja w firmie X – wdrażamy </a:t>
            </a:r>
            <a:r>
              <a:rPr lang="pl-PL" sz="1800" i="0" u="none" strike="noStrike" baseline="0" dirty="0" err="1">
                <a:solidFill>
                  <a:srgbClr val="002060"/>
                </a:solidFill>
                <a:latin typeface="+mn-lt"/>
              </a:rPr>
              <a:t>ekoprojektowanie</a:t>
            </a: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 i oprogramowanie do prototypowania nowych produktów”. </a:t>
            </a:r>
          </a:p>
          <a:p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Projekt realizujemy, aby wzmocnić potencjał i wprowadzić innowacyjne rozwiązania w przedsiębiorstwie. </a:t>
            </a:r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W projekcie planujemy przeszkolić 10 projektantów produkcji w zakresie </a:t>
            </a:r>
            <a:r>
              <a:rPr lang="pl-PL" sz="1800" i="0" u="none" strike="noStrike" baseline="0" dirty="0" err="1">
                <a:solidFill>
                  <a:srgbClr val="002060"/>
                </a:solidFill>
                <a:latin typeface="+mn-lt"/>
              </a:rPr>
              <a:t>ekoprojektowania</a:t>
            </a: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. Kupimy, zainstalujemy i wdrożymy oprogramowanie, które ułatwi prototypowanie elementów konstrukcyjnych w branży budowlanej. </a:t>
            </a:r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Z projektu korzystać będą pracownicy, którzy uczestniczą w procesach powstawania nowych produktów i osoby zarządzające innowacjami w przedsiębiorstwie X. </a:t>
            </a:r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Docelowo z nowoczesnych elementów konstrukcyjnych w budownictwie, które zostaną wprowadzone na rynek, będą mogli korzystać klienci firmy w Polsce i za granicą. </a:t>
            </a:r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Efektem projektu będzie usprawnienie procesu produkcji prototypów i wdrażania nowych produktów zaprojektowanych z poszanowaniem środowiska naturalnego i potrzeb społecznych. </a:t>
            </a:r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endParaRPr lang="pl-PL" sz="1800" i="0" u="none" strike="noStrike" baseline="0" dirty="0">
              <a:solidFill>
                <a:srgbClr val="002060"/>
              </a:solidFill>
              <a:latin typeface="+mn-lt"/>
            </a:endParaRPr>
          </a:p>
          <a:p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#FunduszeUE #FunduszeEuropejskie </a:t>
            </a:r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endParaRPr lang="pl-PL" sz="1800" i="0" u="none" strike="noStrike" baseline="0" dirty="0">
              <a:solidFill>
                <a:srgbClr val="002060"/>
              </a:solidFill>
              <a:latin typeface="+mn-lt"/>
            </a:endParaRPr>
          </a:p>
          <a:p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Wartość projektu : </a:t>
            </a:r>
            <a:r>
              <a:rPr lang="pl-PL" sz="1800" i="0" u="none" strike="noStrike" baseline="0" dirty="0" err="1">
                <a:solidFill>
                  <a:srgbClr val="002060"/>
                </a:solidFill>
                <a:latin typeface="+mn-lt"/>
              </a:rPr>
              <a:t>xxxx</a:t>
            </a: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 zł </a:t>
            </a:r>
            <a:b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</a:br>
            <a:r>
              <a:rPr lang="pl-PL" sz="1800" i="0" u="none" strike="noStrike" baseline="0" dirty="0">
                <a:solidFill>
                  <a:srgbClr val="002060"/>
                </a:solidFill>
                <a:latin typeface="+mn-lt"/>
              </a:rPr>
              <a:t>Wysokość wkładu z Funduszy Europejskich: xxx zł 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2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5F09B-D791-5D26-D3FD-FE6CC381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977" y="313606"/>
            <a:ext cx="7313999" cy="567261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Logotypy na stronie internetowej</a:t>
            </a:r>
          </a:p>
        </p:txBody>
      </p:sp>
      <p:sp>
        <p:nvSpPr>
          <p:cNvPr id="8" name="object 42">
            <a:extLst>
              <a:ext uri="{FF2B5EF4-FFF2-40B4-BE49-F238E27FC236}">
                <a16:creationId xmlns:a16="http://schemas.microsoft.com/office/drawing/2014/main" id="{7805E469-F52A-8ACD-FA2D-56E443FD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476" y="996216"/>
            <a:ext cx="9960958" cy="2117730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>
            <a:solidFill>
              <a:srgbClr val="F3D1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sz="1579" dirty="0"/>
          </a:p>
        </p:txBody>
      </p:sp>
      <p:sp>
        <p:nvSpPr>
          <p:cNvPr id="19" name="object 43">
            <a:extLst>
              <a:ext uri="{FF2B5EF4-FFF2-40B4-BE49-F238E27FC236}">
                <a16:creationId xmlns:a16="http://schemas.microsoft.com/office/drawing/2014/main" id="{DF9B5AF8-5674-6F1A-319F-7495FCEDF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6" y="742716"/>
            <a:ext cx="949573" cy="868728"/>
          </a:xfrm>
          <a:custGeom>
            <a:avLst/>
            <a:gdLst/>
            <a:ahLst/>
            <a:cxnLst/>
            <a:rect l="l" t="t" r="r" b="b"/>
            <a:pathLst>
              <a:path w="1255395" h="1255395">
                <a:moveTo>
                  <a:pt x="627509" y="0"/>
                </a:moveTo>
                <a:lnTo>
                  <a:pt x="578470" y="1887"/>
                </a:lnTo>
                <a:lnTo>
                  <a:pt x="530462" y="7457"/>
                </a:lnTo>
                <a:lnTo>
                  <a:pt x="483627" y="16571"/>
                </a:lnTo>
                <a:lnTo>
                  <a:pt x="438102" y="29087"/>
                </a:lnTo>
                <a:lnTo>
                  <a:pt x="394029" y="44868"/>
                </a:lnTo>
                <a:lnTo>
                  <a:pt x="351546" y="63774"/>
                </a:lnTo>
                <a:lnTo>
                  <a:pt x="310792" y="85664"/>
                </a:lnTo>
                <a:lnTo>
                  <a:pt x="271908" y="110400"/>
                </a:lnTo>
                <a:lnTo>
                  <a:pt x="235033" y="137843"/>
                </a:lnTo>
                <a:lnTo>
                  <a:pt x="200307" y="167852"/>
                </a:lnTo>
                <a:lnTo>
                  <a:pt x="167868" y="200288"/>
                </a:lnTo>
                <a:lnTo>
                  <a:pt x="137856" y="235012"/>
                </a:lnTo>
                <a:lnTo>
                  <a:pt x="110411" y="271885"/>
                </a:lnTo>
                <a:lnTo>
                  <a:pt x="85673" y="310766"/>
                </a:lnTo>
                <a:lnTo>
                  <a:pt x="63780" y="351517"/>
                </a:lnTo>
                <a:lnTo>
                  <a:pt x="44873" y="393997"/>
                </a:lnTo>
                <a:lnTo>
                  <a:pt x="29090" y="438068"/>
                </a:lnTo>
                <a:lnTo>
                  <a:pt x="16572" y="483590"/>
                </a:lnTo>
                <a:lnTo>
                  <a:pt x="7458" y="530424"/>
                </a:lnTo>
                <a:lnTo>
                  <a:pt x="1887" y="578429"/>
                </a:lnTo>
                <a:lnTo>
                  <a:pt x="0" y="627467"/>
                </a:lnTo>
                <a:lnTo>
                  <a:pt x="1887" y="676506"/>
                </a:lnTo>
                <a:lnTo>
                  <a:pt x="7458" y="724512"/>
                </a:lnTo>
                <a:lnTo>
                  <a:pt x="16572" y="771346"/>
                </a:lnTo>
                <a:lnTo>
                  <a:pt x="29090" y="816869"/>
                </a:lnTo>
                <a:lnTo>
                  <a:pt x="44873" y="860942"/>
                </a:lnTo>
                <a:lnTo>
                  <a:pt x="63780" y="903424"/>
                </a:lnTo>
                <a:lnTo>
                  <a:pt x="85673" y="944177"/>
                </a:lnTo>
                <a:lnTo>
                  <a:pt x="110411" y="983060"/>
                </a:lnTo>
                <a:lnTo>
                  <a:pt x="137856" y="1019935"/>
                </a:lnTo>
                <a:lnTo>
                  <a:pt x="167868" y="1054661"/>
                </a:lnTo>
                <a:lnTo>
                  <a:pt x="200307" y="1087100"/>
                </a:lnTo>
                <a:lnTo>
                  <a:pt x="235033" y="1117111"/>
                </a:lnTo>
                <a:lnTo>
                  <a:pt x="271908" y="1144555"/>
                </a:lnTo>
                <a:lnTo>
                  <a:pt x="310792" y="1169294"/>
                </a:lnTo>
                <a:lnTo>
                  <a:pt x="351546" y="1191186"/>
                </a:lnTo>
                <a:lnTo>
                  <a:pt x="394029" y="1210093"/>
                </a:lnTo>
                <a:lnTo>
                  <a:pt x="438102" y="1225876"/>
                </a:lnTo>
                <a:lnTo>
                  <a:pt x="483627" y="1238394"/>
                </a:lnTo>
                <a:lnTo>
                  <a:pt x="530462" y="1247508"/>
                </a:lnTo>
                <a:lnTo>
                  <a:pt x="578470" y="1253079"/>
                </a:lnTo>
                <a:lnTo>
                  <a:pt x="627509" y="1254967"/>
                </a:lnTo>
                <a:lnTo>
                  <a:pt x="676543" y="1253079"/>
                </a:lnTo>
                <a:lnTo>
                  <a:pt x="724545" y="1247508"/>
                </a:lnTo>
                <a:lnTo>
                  <a:pt x="771376" y="1238394"/>
                </a:lnTo>
                <a:lnTo>
                  <a:pt x="816896" y="1225876"/>
                </a:lnTo>
                <a:lnTo>
                  <a:pt x="860966" y="1210093"/>
                </a:lnTo>
                <a:lnTo>
                  <a:pt x="903446" y="1191186"/>
                </a:lnTo>
                <a:lnTo>
                  <a:pt x="944196" y="1169294"/>
                </a:lnTo>
                <a:lnTo>
                  <a:pt x="983078" y="1144555"/>
                </a:lnTo>
                <a:lnTo>
                  <a:pt x="1019951" y="1117111"/>
                </a:lnTo>
                <a:lnTo>
                  <a:pt x="1054676" y="1087100"/>
                </a:lnTo>
                <a:lnTo>
                  <a:pt x="1087113" y="1054661"/>
                </a:lnTo>
                <a:lnTo>
                  <a:pt x="1117124" y="1019935"/>
                </a:lnTo>
                <a:lnTo>
                  <a:pt x="1144568" y="983060"/>
                </a:lnTo>
                <a:lnTo>
                  <a:pt x="1169305" y="944177"/>
                </a:lnTo>
                <a:lnTo>
                  <a:pt x="1191197" y="903424"/>
                </a:lnTo>
                <a:lnTo>
                  <a:pt x="1210104" y="860942"/>
                </a:lnTo>
                <a:lnTo>
                  <a:pt x="1225886" y="816869"/>
                </a:lnTo>
                <a:lnTo>
                  <a:pt x="1238404" y="771346"/>
                </a:lnTo>
                <a:lnTo>
                  <a:pt x="1247518" y="724512"/>
                </a:lnTo>
                <a:lnTo>
                  <a:pt x="1253089" y="676506"/>
                </a:lnTo>
                <a:lnTo>
                  <a:pt x="1254977" y="627467"/>
                </a:lnTo>
                <a:lnTo>
                  <a:pt x="1253089" y="578429"/>
                </a:lnTo>
                <a:lnTo>
                  <a:pt x="1247518" y="530424"/>
                </a:lnTo>
                <a:lnTo>
                  <a:pt x="1238404" y="483590"/>
                </a:lnTo>
                <a:lnTo>
                  <a:pt x="1225886" y="438068"/>
                </a:lnTo>
                <a:lnTo>
                  <a:pt x="1210104" y="393997"/>
                </a:lnTo>
                <a:lnTo>
                  <a:pt x="1191197" y="351517"/>
                </a:lnTo>
                <a:lnTo>
                  <a:pt x="1169305" y="310766"/>
                </a:lnTo>
                <a:lnTo>
                  <a:pt x="1144568" y="271885"/>
                </a:lnTo>
                <a:lnTo>
                  <a:pt x="1117124" y="235012"/>
                </a:lnTo>
                <a:lnTo>
                  <a:pt x="1087113" y="200288"/>
                </a:lnTo>
                <a:lnTo>
                  <a:pt x="1054676" y="167852"/>
                </a:lnTo>
                <a:lnTo>
                  <a:pt x="1019951" y="137843"/>
                </a:lnTo>
                <a:lnTo>
                  <a:pt x="983078" y="110400"/>
                </a:lnTo>
                <a:lnTo>
                  <a:pt x="944196" y="85664"/>
                </a:lnTo>
                <a:lnTo>
                  <a:pt x="903446" y="63774"/>
                </a:lnTo>
                <a:lnTo>
                  <a:pt x="860966" y="44868"/>
                </a:lnTo>
                <a:lnTo>
                  <a:pt x="816896" y="29087"/>
                </a:lnTo>
                <a:lnTo>
                  <a:pt x="771376" y="16571"/>
                </a:lnTo>
                <a:lnTo>
                  <a:pt x="724545" y="7457"/>
                </a:lnTo>
                <a:lnTo>
                  <a:pt x="676543" y="1887"/>
                </a:lnTo>
                <a:lnTo>
                  <a:pt x="627509" y="0"/>
                </a:lnTo>
                <a:close/>
              </a:path>
            </a:pathLst>
          </a:custGeom>
          <a:solidFill>
            <a:srgbClr val="FBE5BB"/>
          </a:solidFill>
        </p:spPr>
        <p:txBody>
          <a:bodyPr wrap="square" lIns="0" tIns="0" rIns="0" bIns="0" rtlCol="0"/>
          <a:lstStyle/>
          <a:p>
            <a:endParaRPr sz="1579" dirty="0">
              <a:solidFill>
                <a:srgbClr val="002060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DAAB05C-4E51-31F3-6E23-3498E30F4519}"/>
              </a:ext>
            </a:extLst>
          </p:cNvPr>
          <p:cNvSpPr txBox="1"/>
          <p:nvPr/>
        </p:nvSpPr>
        <p:spPr>
          <a:xfrm>
            <a:off x="333472" y="1203285"/>
            <a:ext cx="9960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Rozwiązanie 1</a:t>
            </a:r>
          </a:p>
          <a:p>
            <a:r>
              <a:rPr lang="pl-PL" dirty="0">
                <a:solidFill>
                  <a:srgbClr val="002060"/>
                </a:solidFill>
              </a:rPr>
              <a:t>na samej górze strony, tj. w widocznym miejscu nad treścią, musi znaleźć się zestawienie znaków:</a:t>
            </a:r>
            <a:endParaRPr lang="pl-PL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pic>
        <p:nvPicPr>
          <p:cNvPr id="6" name="Obraz 5" descr="Pełnokolorowy zestaw znaków dla programu Fundusze Europejskie dla Lubelskiego 2021- 2027">
            <a:extLst>
              <a:ext uri="{FF2B5EF4-FFF2-40B4-BE49-F238E27FC236}">
                <a16:creationId xmlns:a16="http://schemas.microsoft.com/office/drawing/2014/main" id="{39064AF4-CB1A-FC4E-1229-E07E615B9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8" y="1922654"/>
            <a:ext cx="9405191" cy="9039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6" name="object 42">
            <a:extLst>
              <a:ext uri="{FF2B5EF4-FFF2-40B4-BE49-F238E27FC236}">
                <a16:creationId xmlns:a16="http://schemas.microsoft.com/office/drawing/2014/main" id="{EA39A3B3-54B9-9FE9-20DF-8F6CF4C2E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651" y="3780019"/>
            <a:ext cx="9960958" cy="2783440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>
            <a:solidFill>
              <a:srgbClr val="F3D1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sz="1579" dirty="0"/>
          </a:p>
        </p:txBody>
      </p:sp>
      <p:sp>
        <p:nvSpPr>
          <p:cNvPr id="17" name="object 43">
            <a:extLst>
              <a:ext uri="{FF2B5EF4-FFF2-40B4-BE49-F238E27FC236}">
                <a16:creationId xmlns:a16="http://schemas.microsoft.com/office/drawing/2014/main" id="{77236A89-00C7-FC4B-84A9-DFA868E64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95" y="3551674"/>
            <a:ext cx="949573" cy="868728"/>
          </a:xfrm>
          <a:custGeom>
            <a:avLst/>
            <a:gdLst/>
            <a:ahLst/>
            <a:cxnLst/>
            <a:rect l="l" t="t" r="r" b="b"/>
            <a:pathLst>
              <a:path w="1255395" h="1255395">
                <a:moveTo>
                  <a:pt x="627509" y="0"/>
                </a:moveTo>
                <a:lnTo>
                  <a:pt x="578470" y="1887"/>
                </a:lnTo>
                <a:lnTo>
                  <a:pt x="530462" y="7457"/>
                </a:lnTo>
                <a:lnTo>
                  <a:pt x="483627" y="16571"/>
                </a:lnTo>
                <a:lnTo>
                  <a:pt x="438102" y="29087"/>
                </a:lnTo>
                <a:lnTo>
                  <a:pt x="394029" y="44868"/>
                </a:lnTo>
                <a:lnTo>
                  <a:pt x="351546" y="63774"/>
                </a:lnTo>
                <a:lnTo>
                  <a:pt x="310792" y="85664"/>
                </a:lnTo>
                <a:lnTo>
                  <a:pt x="271908" y="110400"/>
                </a:lnTo>
                <a:lnTo>
                  <a:pt x="235033" y="137843"/>
                </a:lnTo>
                <a:lnTo>
                  <a:pt x="200307" y="167852"/>
                </a:lnTo>
                <a:lnTo>
                  <a:pt x="167868" y="200288"/>
                </a:lnTo>
                <a:lnTo>
                  <a:pt x="137856" y="235012"/>
                </a:lnTo>
                <a:lnTo>
                  <a:pt x="110411" y="271885"/>
                </a:lnTo>
                <a:lnTo>
                  <a:pt x="85673" y="310766"/>
                </a:lnTo>
                <a:lnTo>
                  <a:pt x="63780" y="351517"/>
                </a:lnTo>
                <a:lnTo>
                  <a:pt x="44873" y="393997"/>
                </a:lnTo>
                <a:lnTo>
                  <a:pt x="29090" y="438068"/>
                </a:lnTo>
                <a:lnTo>
                  <a:pt x="16572" y="483590"/>
                </a:lnTo>
                <a:lnTo>
                  <a:pt x="7458" y="530424"/>
                </a:lnTo>
                <a:lnTo>
                  <a:pt x="1887" y="578429"/>
                </a:lnTo>
                <a:lnTo>
                  <a:pt x="0" y="627467"/>
                </a:lnTo>
                <a:lnTo>
                  <a:pt x="1887" y="676506"/>
                </a:lnTo>
                <a:lnTo>
                  <a:pt x="7458" y="724512"/>
                </a:lnTo>
                <a:lnTo>
                  <a:pt x="16572" y="771346"/>
                </a:lnTo>
                <a:lnTo>
                  <a:pt x="29090" y="816869"/>
                </a:lnTo>
                <a:lnTo>
                  <a:pt x="44873" y="860942"/>
                </a:lnTo>
                <a:lnTo>
                  <a:pt x="63780" y="903424"/>
                </a:lnTo>
                <a:lnTo>
                  <a:pt x="85673" y="944177"/>
                </a:lnTo>
                <a:lnTo>
                  <a:pt x="110411" y="983060"/>
                </a:lnTo>
                <a:lnTo>
                  <a:pt x="137856" y="1019935"/>
                </a:lnTo>
                <a:lnTo>
                  <a:pt x="167868" y="1054661"/>
                </a:lnTo>
                <a:lnTo>
                  <a:pt x="200307" y="1087100"/>
                </a:lnTo>
                <a:lnTo>
                  <a:pt x="235033" y="1117111"/>
                </a:lnTo>
                <a:lnTo>
                  <a:pt x="271908" y="1144555"/>
                </a:lnTo>
                <a:lnTo>
                  <a:pt x="310792" y="1169294"/>
                </a:lnTo>
                <a:lnTo>
                  <a:pt x="351546" y="1191186"/>
                </a:lnTo>
                <a:lnTo>
                  <a:pt x="394029" y="1210093"/>
                </a:lnTo>
                <a:lnTo>
                  <a:pt x="438102" y="1225876"/>
                </a:lnTo>
                <a:lnTo>
                  <a:pt x="483627" y="1238394"/>
                </a:lnTo>
                <a:lnTo>
                  <a:pt x="530462" y="1247508"/>
                </a:lnTo>
                <a:lnTo>
                  <a:pt x="578470" y="1253079"/>
                </a:lnTo>
                <a:lnTo>
                  <a:pt x="627509" y="1254967"/>
                </a:lnTo>
                <a:lnTo>
                  <a:pt x="676543" y="1253079"/>
                </a:lnTo>
                <a:lnTo>
                  <a:pt x="724545" y="1247508"/>
                </a:lnTo>
                <a:lnTo>
                  <a:pt x="771376" y="1238394"/>
                </a:lnTo>
                <a:lnTo>
                  <a:pt x="816896" y="1225876"/>
                </a:lnTo>
                <a:lnTo>
                  <a:pt x="860966" y="1210093"/>
                </a:lnTo>
                <a:lnTo>
                  <a:pt x="903446" y="1191186"/>
                </a:lnTo>
                <a:lnTo>
                  <a:pt x="944196" y="1169294"/>
                </a:lnTo>
                <a:lnTo>
                  <a:pt x="983078" y="1144555"/>
                </a:lnTo>
                <a:lnTo>
                  <a:pt x="1019951" y="1117111"/>
                </a:lnTo>
                <a:lnTo>
                  <a:pt x="1054676" y="1087100"/>
                </a:lnTo>
                <a:lnTo>
                  <a:pt x="1087113" y="1054661"/>
                </a:lnTo>
                <a:lnTo>
                  <a:pt x="1117124" y="1019935"/>
                </a:lnTo>
                <a:lnTo>
                  <a:pt x="1144568" y="983060"/>
                </a:lnTo>
                <a:lnTo>
                  <a:pt x="1169305" y="944177"/>
                </a:lnTo>
                <a:lnTo>
                  <a:pt x="1191197" y="903424"/>
                </a:lnTo>
                <a:lnTo>
                  <a:pt x="1210104" y="860942"/>
                </a:lnTo>
                <a:lnTo>
                  <a:pt x="1225886" y="816869"/>
                </a:lnTo>
                <a:lnTo>
                  <a:pt x="1238404" y="771346"/>
                </a:lnTo>
                <a:lnTo>
                  <a:pt x="1247518" y="724512"/>
                </a:lnTo>
                <a:lnTo>
                  <a:pt x="1253089" y="676506"/>
                </a:lnTo>
                <a:lnTo>
                  <a:pt x="1254977" y="627467"/>
                </a:lnTo>
                <a:lnTo>
                  <a:pt x="1253089" y="578429"/>
                </a:lnTo>
                <a:lnTo>
                  <a:pt x="1247518" y="530424"/>
                </a:lnTo>
                <a:lnTo>
                  <a:pt x="1238404" y="483590"/>
                </a:lnTo>
                <a:lnTo>
                  <a:pt x="1225886" y="438068"/>
                </a:lnTo>
                <a:lnTo>
                  <a:pt x="1210104" y="393997"/>
                </a:lnTo>
                <a:lnTo>
                  <a:pt x="1191197" y="351517"/>
                </a:lnTo>
                <a:lnTo>
                  <a:pt x="1169305" y="310766"/>
                </a:lnTo>
                <a:lnTo>
                  <a:pt x="1144568" y="271885"/>
                </a:lnTo>
                <a:lnTo>
                  <a:pt x="1117124" y="235012"/>
                </a:lnTo>
                <a:lnTo>
                  <a:pt x="1087113" y="200288"/>
                </a:lnTo>
                <a:lnTo>
                  <a:pt x="1054676" y="167852"/>
                </a:lnTo>
                <a:lnTo>
                  <a:pt x="1019951" y="137843"/>
                </a:lnTo>
                <a:lnTo>
                  <a:pt x="983078" y="110400"/>
                </a:lnTo>
                <a:lnTo>
                  <a:pt x="944196" y="85664"/>
                </a:lnTo>
                <a:lnTo>
                  <a:pt x="903446" y="63774"/>
                </a:lnTo>
                <a:lnTo>
                  <a:pt x="860966" y="44868"/>
                </a:lnTo>
                <a:lnTo>
                  <a:pt x="816896" y="29087"/>
                </a:lnTo>
                <a:lnTo>
                  <a:pt x="771376" y="16571"/>
                </a:lnTo>
                <a:lnTo>
                  <a:pt x="724545" y="7457"/>
                </a:lnTo>
                <a:lnTo>
                  <a:pt x="676543" y="1887"/>
                </a:lnTo>
                <a:lnTo>
                  <a:pt x="627509" y="0"/>
                </a:lnTo>
                <a:close/>
              </a:path>
            </a:pathLst>
          </a:custGeom>
          <a:solidFill>
            <a:srgbClr val="FBE5BB"/>
          </a:solidFill>
        </p:spPr>
        <p:txBody>
          <a:bodyPr wrap="square" lIns="0" tIns="0" rIns="0" bIns="0" rtlCol="0"/>
          <a:lstStyle/>
          <a:p>
            <a:endParaRPr sz="1579" dirty="0">
              <a:solidFill>
                <a:srgbClr val="002060"/>
              </a:solidFill>
              <a:highlight>
                <a:srgbClr val="F3D146"/>
              </a:highlight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C251933-D010-CD85-AF7A-86F9E00C932B}"/>
              </a:ext>
            </a:extLst>
          </p:cNvPr>
          <p:cNvSpPr txBox="1"/>
          <p:nvPr/>
        </p:nvSpPr>
        <p:spPr>
          <a:xfrm>
            <a:off x="481405" y="3986038"/>
            <a:ext cx="9743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Rozwiązanie 2</a:t>
            </a:r>
          </a:p>
          <a:p>
            <a:r>
              <a:rPr lang="pl-PL" dirty="0">
                <a:solidFill>
                  <a:srgbClr val="002060"/>
                </a:solidFill>
              </a:rPr>
              <a:t>w widocznym miejscu, na górze strony umieść znak UE w jednej z wersji: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0" name="Obraz 9" descr="Obraz zawierający 3 możliwości logowania strony Internetowej beneficjenta">
            <a:extLst>
              <a:ext uri="{FF2B5EF4-FFF2-40B4-BE49-F238E27FC236}">
                <a16:creationId xmlns:a16="http://schemas.microsoft.com/office/drawing/2014/main" id="{87CE0BBF-12E9-9920-6C34-043684C88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2" y="4621262"/>
            <a:ext cx="8733815" cy="18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6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5C907A4-6F54-7823-CC69-7F4DF344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467795"/>
            <a:ext cx="9793088" cy="64633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Oznacz miejsce realizacji projektu – plakat lub tablica </a:t>
            </a: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6C1082-82E3-369D-9B4F-8A4766D2AA97}"/>
              </a:ext>
            </a:extLst>
          </p:cNvPr>
          <p:cNvSpPr txBox="1"/>
          <p:nvPr/>
        </p:nvSpPr>
        <p:spPr>
          <a:xfrm>
            <a:off x="449362" y="1410167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0" u="none" strike="noStrike" baseline="0" dirty="0">
                <a:solidFill>
                  <a:srgbClr val="002060"/>
                </a:solidFill>
              </a:rPr>
              <a:t>Twoje obowiązki związane z oznaczaniem miejsca realizacji projektu zależą od rodzaju projektu oraz całkowitego kosztu projektu.</a:t>
            </a:r>
            <a:endParaRPr lang="pl-PL" dirty="0">
              <a:solidFill>
                <a:srgbClr val="002060"/>
              </a:solidFill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B112516E-69AB-A969-A867-7E9B9069C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198123"/>
              </p:ext>
            </p:extLst>
          </p:nvPr>
        </p:nvGraphicFramePr>
        <p:xfrm>
          <a:off x="521370" y="2350709"/>
          <a:ext cx="9721080" cy="20468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96695">
                  <a:extLst>
                    <a:ext uri="{9D8B030D-6E8A-4147-A177-3AD203B41FA5}">
                      <a16:colId xmlns:a16="http://schemas.microsoft.com/office/drawing/2014/main" val="127659112"/>
                    </a:ext>
                  </a:extLst>
                </a:gridCol>
                <a:gridCol w="3724385">
                  <a:extLst>
                    <a:ext uri="{9D8B030D-6E8A-4147-A177-3AD203B41FA5}">
                      <a16:colId xmlns:a16="http://schemas.microsoft.com/office/drawing/2014/main" val="3926189403"/>
                    </a:ext>
                  </a:extLst>
                </a:gridCol>
              </a:tblGrid>
              <a:tr h="869406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+mn-lt"/>
                        </a:rPr>
                        <a:t>Tablica informacyjna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marL="80189" marR="80189" marT="40094" marB="400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+mn-lt"/>
                        </a:rPr>
                        <a:t>Plakat</a:t>
                      </a:r>
                    </a:p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 informacyjny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8940130"/>
                  </a:ext>
                </a:extLst>
              </a:tr>
              <a:tr h="88207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</a:rPr>
                        <a:t>Kwota dofinansowania powyżej 500 tys. EURO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</a:rPr>
                        <a:t>Dotyczy infrastruktury, prac budowlanych, zakup sprzętu, inwestycje rzeczowe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</a:rPr>
                        <a:t>Finansowany jest z EFRR lub Funduszu Spójności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</a:rPr>
                        <a:t>W każdym pozostałym przypadku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907659"/>
                  </a:ext>
                </a:extLst>
              </a:tr>
            </a:tbl>
          </a:graphicData>
        </a:graphic>
      </p:graphicFrame>
      <p:sp>
        <p:nvSpPr>
          <p:cNvPr id="4" name="object 42">
            <a:extLst>
              <a:ext uri="{FF2B5EF4-FFF2-40B4-BE49-F238E27FC236}">
                <a16:creationId xmlns:a16="http://schemas.microsoft.com/office/drawing/2014/main" id="{FECD04F9-9D0C-BA14-7519-A893767D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370" y="323453"/>
            <a:ext cx="9865096" cy="79250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pPr algn="ctr"/>
            <a:endParaRPr sz="1579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37FF9E8-1740-677C-A626-0EF5127B465B}"/>
              </a:ext>
            </a:extLst>
          </p:cNvPr>
          <p:cNvSpPr txBox="1"/>
          <p:nvPr/>
        </p:nvSpPr>
        <p:spPr>
          <a:xfrm>
            <a:off x="449362" y="4787949"/>
            <a:ext cx="10009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Tablicę informacyjną umieść w miejscu realizacji projektu, np. tam, gdzie prowadzone są prace budowlane lub infrastrukturalne.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Wybierz miejsce dobrze widoczne i ogólnie dostępne, gdzie największa liczba osób będzie miała możliwość zapoznać się z treścią tablicy.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Jeśli prowadzisz prace w kilku lokalizacjach, należy ustawić kilka tablic/plakatów w kluczowych dla projektu miejscach.</a:t>
            </a:r>
          </a:p>
        </p:txBody>
      </p:sp>
    </p:spTree>
    <p:extLst>
      <p:ext uri="{BB962C8B-B14F-4D97-AF65-F5344CB8AC3E}">
        <p14:creationId xmlns:p14="http://schemas.microsoft.com/office/powerpoint/2010/main" val="394654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2">
            <a:extLst>
              <a:ext uri="{FF2B5EF4-FFF2-40B4-BE49-F238E27FC236}">
                <a16:creationId xmlns:a16="http://schemas.microsoft.com/office/drawing/2014/main" id="{FECD04F9-9D0C-BA14-7519-A893767D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370" y="323453"/>
            <a:ext cx="9865096" cy="79250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pPr algn="ctr"/>
            <a:endParaRPr sz="1579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5C907A4-6F54-7823-CC69-7F4DF344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467795"/>
            <a:ext cx="8856984" cy="108000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T</a:t>
            </a:r>
            <a:r>
              <a:rPr lang="pl-PL" sz="2800" dirty="0">
                <a:solidFill>
                  <a:srgbClr val="002060"/>
                </a:solidFill>
              </a:rPr>
              <a:t>ablica informacyjna 1/2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6C1082-82E3-369D-9B4F-8A4766D2AA97}"/>
              </a:ext>
            </a:extLst>
          </p:cNvPr>
          <p:cNvSpPr txBox="1"/>
          <p:nvPr/>
        </p:nvSpPr>
        <p:spPr>
          <a:xfrm>
            <a:off x="467364" y="1237465"/>
            <a:ext cx="99731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2060"/>
                </a:solidFill>
              </a:rPr>
              <a:t>Tablica informacyjna powinna stanąć</a:t>
            </a:r>
            <a:r>
              <a:rPr lang="pl-PL" b="1" dirty="0">
                <a:solidFill>
                  <a:srgbClr val="002060"/>
                </a:solidFill>
              </a:rPr>
              <a:t> podpisaniu umowy o dofinansowanie </a:t>
            </a:r>
            <a:r>
              <a:rPr lang="pl-PL" dirty="0">
                <a:solidFill>
                  <a:srgbClr val="002060"/>
                </a:solidFill>
              </a:rPr>
              <a:t>(maksymalnie </a:t>
            </a:r>
            <a:r>
              <a:rPr lang="pl-PL" sz="1800" i="0" u="none" strike="noStrike" baseline="0" dirty="0">
                <a:solidFill>
                  <a:srgbClr val="002060"/>
                </a:solidFill>
              </a:rPr>
              <a:t>dwa miesiące od tej daty)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2060"/>
                </a:solidFill>
              </a:rPr>
              <a:t> Tablica musi być wyeksponowana w okresie realizacji projektu oraz w okresie jego trwałości.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Wzór tablicy jest obowiązkowy, tzn. nie można go modyfikować, uzupełnij tylko treść we wskazanych polach.</a:t>
            </a:r>
            <a:endParaRPr lang="pl-PL" sz="1800" b="1" i="0" u="none" strike="noStrike" baseline="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Gotowy wzór tablicy informacyjnej pobierzesz ze strony: </a:t>
            </a:r>
            <a:r>
              <a:rPr lang="pl-PL" dirty="0">
                <a:solidFill>
                  <a:srgbClr val="002060"/>
                </a:solidFill>
                <a:hlinkClick r:id="rId3"/>
              </a:rPr>
              <a:t>https://funduszeue.lubelskie.pl/media/wspolne/komunikacja-i-widocznosc/wzory-tablic-promocyjnych/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3" name="Obraz 2" descr="obraz przedstawia szablon tablicy informacyjnej ">
            <a:extLst>
              <a:ext uri="{FF2B5EF4-FFF2-40B4-BE49-F238E27FC236}">
                <a16:creationId xmlns:a16="http://schemas.microsoft.com/office/drawing/2014/main" id="{9D2E906A-1107-5597-D641-1231170C7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75" y="3779837"/>
            <a:ext cx="6609421" cy="3322648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88297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2">
            <a:extLst>
              <a:ext uri="{FF2B5EF4-FFF2-40B4-BE49-F238E27FC236}">
                <a16:creationId xmlns:a16="http://schemas.microsoft.com/office/drawing/2014/main" id="{FECD04F9-9D0C-BA14-7519-A893767D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369" y="257410"/>
            <a:ext cx="9865096" cy="79250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pPr algn="ctr"/>
            <a:endParaRPr sz="1579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5C907A4-6F54-7823-CC69-7F4DF344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395462"/>
            <a:ext cx="8856984" cy="65445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T</a:t>
            </a:r>
            <a:r>
              <a:rPr lang="pl-PL" sz="2800" dirty="0">
                <a:solidFill>
                  <a:srgbClr val="002060"/>
                </a:solidFill>
              </a:rPr>
              <a:t>ablica informacyjna 2/2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6C1082-82E3-369D-9B4F-8A4766D2AA97}"/>
              </a:ext>
            </a:extLst>
          </p:cNvPr>
          <p:cNvSpPr txBox="1"/>
          <p:nvPr/>
        </p:nvSpPr>
        <p:spPr>
          <a:xfrm>
            <a:off x="368695" y="1115956"/>
            <a:ext cx="1017044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2060"/>
                </a:solidFill>
              </a:rPr>
              <a:t>Tablica zawiera: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znak FE, znak UE oraz herb lub oficjalne logo promocyjne województwa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 nazwę beneficjenta,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tytuł projektu (maksymalnie 150 znaków),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adres portalu </a:t>
            </a:r>
            <a:r>
              <a:rPr lang="pl-PL" sz="1800" i="0" u="none" strike="noStrike" baseline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www.mapadotacji.gov.pl</a:t>
            </a:r>
            <a:r>
              <a:rPr lang="pl-PL" sz="1800" i="0" u="none" strike="noStrike" baseline="0" dirty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Wybór właściwego </a:t>
            </a:r>
            <a:r>
              <a:rPr lang="pl-PL" b="1" dirty="0">
                <a:solidFill>
                  <a:srgbClr val="002060"/>
                </a:solidFill>
              </a:rPr>
              <a:t>rozmiaru tablicy informacyjnej </a:t>
            </a:r>
            <a:r>
              <a:rPr lang="pl-PL" dirty="0">
                <a:solidFill>
                  <a:srgbClr val="002060"/>
                </a:solidFill>
              </a:rPr>
              <a:t>zależy od zakresu danego projektu, rodzaju projektu oraz lokalizacji tablicy. J</a:t>
            </a:r>
            <a:r>
              <a:rPr lang="pl-PL" sz="1800" b="0" i="0" u="none" strike="noStrike" baseline="0" dirty="0">
                <a:solidFill>
                  <a:srgbClr val="002060"/>
                </a:solidFill>
              </a:rPr>
              <a:t>eżeli w projekcie są realizowane zadania w zakresie: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infrastruktury drogowej, kolejowej, morskiej, wodnej śródlądowej, lotniczej, telekomunikacyjnej, teleinformatycznej, cyfrowej, przesyłowej lub komunalnej – umieść tablicę o wymiarach </a:t>
            </a:r>
            <a:r>
              <a:rPr lang="pl-PL" b="1" dirty="0">
                <a:solidFill>
                  <a:srgbClr val="002060"/>
                </a:solidFill>
              </a:rPr>
              <a:t>240 na 120 cm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prac budowlanych – umieść tablicę o wymiarach </a:t>
            </a:r>
            <a:r>
              <a:rPr lang="pl-PL" b="1" dirty="0">
                <a:solidFill>
                  <a:srgbClr val="002060"/>
                </a:solidFill>
              </a:rPr>
              <a:t>240 na 120 cm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zakup sprzętu, umieść tablicę informacyjną o wymiarach </a:t>
            </a:r>
            <a:r>
              <a:rPr lang="pl-PL" sz="1800" b="1" i="0" u="none" strike="noStrike" baseline="0" dirty="0">
                <a:solidFill>
                  <a:srgbClr val="002060"/>
                </a:solidFill>
              </a:rPr>
              <a:t>80</a:t>
            </a:r>
            <a:r>
              <a:rPr lang="pl-PL" b="1" dirty="0">
                <a:solidFill>
                  <a:srgbClr val="002060"/>
                </a:solidFill>
              </a:rPr>
              <a:t> na </a:t>
            </a:r>
            <a:r>
              <a:rPr lang="pl-PL" sz="1800" b="1" i="0" u="none" strike="noStrike" baseline="0" dirty="0">
                <a:solidFill>
                  <a:srgbClr val="002060"/>
                </a:solidFill>
              </a:rPr>
              <a:t>40 cm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dirty="0">
                <a:solidFill>
                  <a:srgbClr val="002060"/>
                </a:solidFill>
              </a:rPr>
              <a:t>jeśli nie możesz ze względów technicznych lub bezpieczeństwa itp. umieścić tablicy o wymiarach 240 na 120 cm, za zgodą instytucji przyznającej dofinansowanie możesz umieścić tablicę informacyjną o wymiarach </a:t>
            </a:r>
            <a:r>
              <a:rPr lang="pl-PL" b="1" dirty="0">
                <a:solidFill>
                  <a:srgbClr val="002060"/>
                </a:solidFill>
              </a:rPr>
              <a:t>120 na 60 cm</a:t>
            </a:r>
            <a:endParaRPr lang="pl-PL" sz="1800" b="0" i="0" u="none" strike="noStrike" baseline="0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80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2">
            <a:extLst>
              <a:ext uri="{FF2B5EF4-FFF2-40B4-BE49-F238E27FC236}">
                <a16:creationId xmlns:a16="http://schemas.microsoft.com/office/drawing/2014/main" id="{FECD04F9-9D0C-BA14-7519-A893767D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370" y="323453"/>
            <a:ext cx="9865096" cy="79250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pPr algn="ctr"/>
            <a:endParaRPr sz="1579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5C907A4-6F54-7823-CC69-7F4DF344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467795"/>
            <a:ext cx="8856984" cy="108000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Co zrobić, jeśli realizujesz kilka projektów w tym samym miejscu?</a:t>
            </a: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E16C18-AED2-2F4A-B724-43D7722D70C4}"/>
              </a:ext>
            </a:extLst>
          </p:cNvPr>
          <p:cNvSpPr txBox="1"/>
          <p:nvPr/>
        </p:nvSpPr>
        <p:spPr>
          <a:xfrm>
            <a:off x="521371" y="1403573"/>
            <a:ext cx="9865096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Jeśli w tym samym miejscu realizujesz kilka projektów, które musisz oznaczyć tablicami lub jeśli w późniejszym terminie otrzymasz dalsze finansowanie na ten sam projekt, możesz umieścić jedną, wspólną tablicę informacyjną.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Wygląd wspólnej tablicy musi być zgodny z zasadami określonymi w „Księdze Tożsamości Wizualnej marki Fundusze Europejskie 2021-2027”.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Wzór wspólnej tablicy jest obowiązkowy, tzn.: nie można go modyfikować, zmieniać ani dodawać znaków.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Wzór wspólnej tablicy dostępny jest w Podręcznik wnioskodawcy i beneficjenta Funduszy Europejskich na lata 2021-2027 w zakresie informacji i promocji</a:t>
            </a:r>
            <a:endParaRPr lang="pl-PL" sz="1800" i="0" u="none" strike="noStrike" baseline="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i="0" u="none" strike="noStrike" baseline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9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2">
            <a:extLst>
              <a:ext uri="{FF2B5EF4-FFF2-40B4-BE49-F238E27FC236}">
                <a16:creationId xmlns:a16="http://schemas.microsoft.com/office/drawing/2014/main" id="{FECD04F9-9D0C-BA14-7519-A893767D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358" y="215292"/>
            <a:ext cx="9865096" cy="540209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pPr algn="ctr"/>
            <a:endParaRPr sz="1579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5C907A4-6F54-7823-CC69-7F4DF344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8" y="236712"/>
            <a:ext cx="9865095" cy="44678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Plakat informacyjny (lub wyświetlacz elektroniczny) 1/2</a:t>
            </a: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6C1082-82E3-369D-9B4F-8A4766D2AA97}"/>
              </a:ext>
            </a:extLst>
          </p:cNvPr>
          <p:cNvSpPr txBox="1"/>
          <p:nvPr/>
        </p:nvSpPr>
        <p:spPr>
          <a:xfrm>
            <a:off x="197334" y="880211"/>
            <a:ext cx="102971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2060"/>
                </a:solidFill>
              </a:rPr>
              <a:t>Plakat musi być wyeksponowany w trakcie realizacji projektu. </a:t>
            </a:r>
            <a:r>
              <a:rPr lang="pl-PL" dirty="0">
                <a:solidFill>
                  <a:srgbClr val="002060"/>
                </a:solidFill>
              </a:rPr>
              <a:t>(maksymalnie </a:t>
            </a:r>
            <a:r>
              <a:rPr lang="pl-PL" sz="1800" i="0" u="none" strike="noStrike" baseline="0" dirty="0">
                <a:solidFill>
                  <a:srgbClr val="002060"/>
                </a:solidFill>
              </a:rPr>
              <a:t>miesiąc od podpisania umowy o dofinansowanie)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2060"/>
                </a:solidFill>
              </a:rPr>
              <a:t>Plakat umieść w widocznym i dostępnym publicznie miejscu </a:t>
            </a:r>
            <a:r>
              <a:rPr lang="pl-PL" sz="1800" i="0" u="none" strike="noStrike" baseline="0" dirty="0">
                <a:solidFill>
                  <a:srgbClr val="002060"/>
                </a:solidFill>
              </a:rPr>
              <a:t>np. przy recepcji, wejściu do budynku. Zawieś co najmniej jeden plakat</a:t>
            </a:r>
            <a:r>
              <a:rPr lang="pl-PL" dirty="0">
                <a:solidFill>
                  <a:srgbClr val="002060"/>
                </a:solidFill>
              </a:rPr>
              <a:t>, a jeśli projekt realizujesz w kilku lokalizacjach plakaty musisz umieścić w każdej z nich.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Gotowy wzór plakatu pobierzesz ze strony: </a:t>
            </a:r>
            <a:r>
              <a:rPr lang="pl-PL" dirty="0">
                <a:solidFill>
                  <a:srgbClr val="002060"/>
                </a:solidFill>
                <a:hlinkClick r:id="rId3"/>
              </a:rPr>
              <a:t>https://funduszeue.lubelskie.pl/media/wspolne/komunikacja-i-widocznosc/wzor-plakatu-promocyjnego-a3/</a:t>
            </a:r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Obraz 4" descr="Obraz przedstawia szablon plakatu informacyjnego">
            <a:extLst>
              <a:ext uri="{FF2B5EF4-FFF2-40B4-BE49-F238E27FC236}">
                <a16:creationId xmlns:a16="http://schemas.microsoft.com/office/drawing/2014/main" id="{F5B00A37-D188-E0C8-EB5D-ADE9C837B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2" y="3454220"/>
            <a:ext cx="5832648" cy="41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2">
            <a:extLst>
              <a:ext uri="{FF2B5EF4-FFF2-40B4-BE49-F238E27FC236}">
                <a16:creationId xmlns:a16="http://schemas.microsoft.com/office/drawing/2014/main" id="{FECD04F9-9D0C-BA14-7519-A893767D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370" y="323453"/>
            <a:ext cx="9865096" cy="79250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pPr algn="ctr"/>
            <a:endParaRPr sz="1579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5C907A4-6F54-7823-CC69-7F4DF344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3" y="467795"/>
            <a:ext cx="9865095" cy="108000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Plakat informacyjny (lub wyświetlacz elektroniczny) 2/2</a:t>
            </a:r>
            <a:endParaRPr lang="pl-PL" sz="24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D10E5CB-D6BF-8A5B-9A01-DD954F328E11}"/>
              </a:ext>
            </a:extLst>
          </p:cNvPr>
          <p:cNvSpPr txBox="1"/>
          <p:nvPr/>
        </p:nvSpPr>
        <p:spPr>
          <a:xfrm>
            <a:off x="368696" y="1469910"/>
            <a:ext cx="10170443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2060"/>
                </a:solidFill>
              </a:rPr>
              <a:t>Plakat zawiera: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znak FE, znak UE oraz herb lub oficjalne logo promocyjne województwa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 nazwę beneficjenta,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tytuł projektu (maksymalnie 150 znaków),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wysokość dofinansowania projektu z Unii Europejskiej,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adres portalu </a:t>
            </a:r>
            <a:r>
              <a:rPr lang="pl-PL" sz="1800" i="0" u="none" strike="noStrike" baseline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www.mapadotacji.gov.pl</a:t>
            </a:r>
            <a:r>
              <a:rPr lang="pl-PL" sz="1800" i="0" u="none" strike="noStrike" baseline="0" dirty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2060"/>
                </a:solidFill>
              </a:rPr>
              <a:t>Minimalny rozmiar A3 </a:t>
            </a:r>
            <a:r>
              <a:rPr lang="pl-PL" dirty="0">
                <a:solidFill>
                  <a:srgbClr val="002060"/>
                </a:solidFill>
              </a:rPr>
              <a:t>(arkusz o wymiarach 297x420 mm, w orientacji poziomej). Plakat może być też wykonany z innego, trwalszego tworzywa lub mieć formę elektronicznego wyświetlacza.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002060"/>
                </a:solidFill>
              </a:rPr>
              <a:t>Wzór plakatu jest obowiązkowy, tzn. nie można go modyfikować, uzupełnij tylko treść we wskazanych polach.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27" y="552182"/>
            <a:ext cx="8185334" cy="559002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206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Dlaczego musisz informować o projektach?</a:t>
            </a:r>
            <a:endParaRPr lang="pl-PL" sz="2400" b="1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61C0C1-AF35-B5CF-88A5-549914F3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39993"/>
            <a:ext cx="9858664" cy="46796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948113" algn="l"/>
              </a:tabLst>
            </a:pPr>
            <a:r>
              <a:rPr lang="pl-PL" dirty="0">
                <a:solidFill>
                  <a:srgbClr val="002060"/>
                </a:solidFill>
              </a:rPr>
              <a:t>Obywatele Unii Europejskiej mają prawo do wiedzy, w jaki sposób są inwestowane jej zasoby finansowe. UE wymaga więc informowania opinii publicznej oraz osób i podmiotów uczestniczących w projekcie o tym, że dane przedsięwzięcie było możliwe m.in. dzięki unijnej pomocy.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3948113" algn="l"/>
              </a:tabLst>
            </a:pPr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Zasady informowania i promocji projektów określają m.in.: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Podpisana umowa o dofinansowanie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Podręcznik wnioskodawcy i beneficjenta Funduszy Europejskich na lata 2021-2027 w zakresie informacji i promocji </a:t>
            </a:r>
            <a:r>
              <a:rPr lang="pl-PL" dirty="0">
                <a:solidFill>
                  <a:srgbClr val="002060"/>
                </a:solidFill>
              </a:rPr>
              <a:t>– </a:t>
            </a:r>
            <a:r>
              <a:rPr lang="pl-PL" dirty="0">
                <a:solidFill>
                  <a:srgbClr val="002060"/>
                </a:solidFill>
                <a:hlinkClick r:id="rId3"/>
              </a:rPr>
              <a:t>link</a:t>
            </a:r>
            <a:endParaRPr lang="pl-PL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Przepisy prawa m.in.: Rozporządzenie Parlamentu Europejskiego i Rady (UE) 2021/1060 z dnia 24 czerwca 2021 r. – </a:t>
            </a:r>
            <a:r>
              <a:rPr lang="pl-PL" dirty="0">
                <a:solidFill>
                  <a:srgbClr val="002060"/>
                </a:solidFill>
                <a:hlinkClick r:id="rId4"/>
              </a:rPr>
              <a:t>link</a:t>
            </a:r>
            <a:endParaRPr lang="pl-PL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Wytyczne dotyczące informacji i promocji Funduszy Europejskich na lata 2021-2027, Strategie komunikacji, Księga Tożsamości Wizualnej dla marki Fundusze Europejskie 2021 – 2027, inne.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lnSpc>
                <a:spcPct val="170000"/>
              </a:lnSpc>
              <a:buNone/>
              <a:tabLst>
                <a:tab pos="3948113" algn="l"/>
              </a:tabLst>
            </a:pPr>
            <a:endParaRPr lang="pl-PL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386" y="467470"/>
            <a:ext cx="9145016" cy="728426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2" descr="Jakie obowiązki i działania informacyjne i promocyjne musisz przeprowadzić?">
            <a:extLst>
              <a:ext uri="{FF2B5EF4-FFF2-40B4-BE49-F238E27FC236}">
                <a16:creationId xmlns:a16="http://schemas.microsoft.com/office/drawing/2014/main" id="{08BAB185-8129-0B63-A2AE-449B317E61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23569" y="261808"/>
            <a:ext cx="10289565" cy="523220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9F5733D0-DAC0-DA3C-CF16-8C83AA54B9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3570" y="261808"/>
            <a:ext cx="1044467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Tabela obowiązków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informacyjno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promocyjnych w LAWP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A31BCAF-CF2F-730E-7668-FE5C3E8B9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95495"/>
              </p:ext>
            </p:extLst>
          </p:nvPr>
        </p:nvGraphicFramePr>
        <p:xfrm>
          <a:off x="449362" y="1043533"/>
          <a:ext cx="9865096" cy="55849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796037062"/>
                    </a:ext>
                  </a:extLst>
                </a:gridCol>
                <a:gridCol w="6319302">
                  <a:extLst>
                    <a:ext uri="{9D8B030D-6E8A-4147-A177-3AD203B41FA5}">
                      <a16:colId xmlns:a16="http://schemas.microsoft.com/office/drawing/2014/main" val="316087459"/>
                    </a:ext>
                  </a:extLst>
                </a:gridCol>
                <a:gridCol w="3041738">
                  <a:extLst>
                    <a:ext uri="{9D8B030D-6E8A-4147-A177-3AD203B41FA5}">
                      <a16:colId xmlns:a16="http://schemas.microsoft.com/office/drawing/2014/main" val="268334346"/>
                    </a:ext>
                  </a:extLst>
                </a:gridCol>
              </a:tblGrid>
              <a:tr h="478266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Nazwa obowiązku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obligatoryjnie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07548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marL="365125" indent="-374650">
                        <a:buClr>
                          <a:srgbClr val="002060"/>
                        </a:buClr>
                        <a:buFont typeface="+mj-lt"/>
                        <a:buAutoNum type="arabicPeriod"/>
                        <a:tabLst>
                          <a:tab pos="627063" algn="l"/>
                        </a:tabLs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naklejki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353303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2060"/>
                        </a:buClr>
                        <a:buFont typeface="+mj-lt"/>
                        <a:buAutoNum type="arabicPeriod" startAt="2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opis projektu w mediach społecznościowych np. Facebook, Instagram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tak - </a:t>
                      </a:r>
                      <a:r>
                        <a:rPr lang="pl-PL" sz="1800" dirty="0">
                          <a:solidFill>
                            <a:srgbClr val="C00000"/>
                          </a:solidFill>
                        </a:rPr>
                        <a:t>jeśli nie masz profilu musisz go założyć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53598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2060"/>
                        </a:buClr>
                        <a:buFont typeface="+mj-lt"/>
                        <a:buAutoNum type="arabicPeriod" startAt="3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opis projektu na stronie internetowej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C00000"/>
                          </a:solidFill>
                        </a:rPr>
                        <a:t>tylko jeśli posiadasz stronę internetową</a:t>
                      </a:r>
                      <a:endParaRPr lang="pl-PL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30725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2060"/>
                        </a:buClr>
                        <a:buFont typeface="+mj-lt"/>
                        <a:buAutoNum type="arabicPeriod" startAt="4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działania informacyjne i dokumenty oznaczaj ciągiem znaków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94135"/>
                  </a:ext>
                </a:extLst>
              </a:tr>
              <a:tr h="562933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2060"/>
                        </a:buClr>
                        <a:buFont typeface="+mj-lt"/>
                        <a:buAutoNum type="arabicPeriod" startAt="5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plakat lub tablica informacyjna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77417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2060"/>
                        </a:buClr>
                        <a:buFont typeface="+mj-lt"/>
                        <a:buAutoNum type="arabicPeriod" startAt="6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dokumentuj działania informacyjne i promocyjne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70538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2060"/>
                        </a:buClr>
                        <a:buFont typeface="+mj-lt"/>
                        <a:buAutoNum type="arabicPeriod" startAt="7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organizacja wydarzeń promocyjnych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C00000"/>
                          </a:solidFill>
                        </a:rPr>
                        <a:t>jeśli wartość całkowita projektu przekracza 10 mln euro</a:t>
                      </a:r>
                      <a:endParaRPr lang="pl-PL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9839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2060"/>
                        </a:buClr>
                        <a:buFont typeface="+mj-lt"/>
                        <a:buAutoNum type="arabicPeriod" startAt="8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informuj LAWP o ważnych etapach w projekcie i planowanych wydarzeniach informacyjnych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B00000"/>
                          </a:solidFill>
                        </a:rPr>
                        <a:t>jeśli całkowita wartość projektu przekracza 5 mln euro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8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50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7"/>
            <a:ext cx="9145016" cy="559002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 się stanie, jeśli nie zrealizujesz obowiązków </a:t>
            </a:r>
            <a:r>
              <a:rPr lang="pl-PL" sz="2400" b="1" dirty="0" err="1">
                <a:solidFill>
                  <a:srgbClr val="00206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informacyjno</a:t>
            </a:r>
            <a:r>
              <a:rPr lang="pl-PL" sz="2400" b="1" dirty="0">
                <a:solidFill>
                  <a:srgbClr val="00206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- promocyjnych?</a:t>
            </a:r>
            <a:endParaRPr lang="pl-PL" sz="2400" b="1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61C0C1-AF35-B5CF-88A5-549914F3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07" y="1691605"/>
            <a:ext cx="9765373" cy="30168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 sytuacji gdy nie wywiążesz się z podstawowych obowiązków informacyjnych i promocyjnych, LAWP zobowiąże Cię do </a:t>
            </a:r>
            <a:r>
              <a:rPr lang="pl-PL" b="1" dirty="0">
                <a:solidFill>
                  <a:srgbClr val="002060"/>
                </a:solidFill>
              </a:rPr>
              <a:t>działań zaradczych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 sytuacji jeśli nie zrealizujesz tych działań, może dojść do pomniejszenia dofinansowania projektu. Zgodnie z art. 50 pkt 3 rozporządzenia Parlamentu Europejskiego I Rady (UE) 2021/1060z dnia 24 czerwca 2021 r. pomniejszenie może wynieść do 3% kwoty dofinansowania projektu.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Szczegółowe informacje na temat wartości pomniejszenia kwoty dofinansowania projektu, znajdziesz w załączniku do umowy o dofinansowanie Twojego projektu pn.</a:t>
            </a:r>
            <a:r>
              <a:rPr lang="pl-PL" dirty="0"/>
              <a:t> </a:t>
            </a:r>
            <a:r>
              <a:rPr lang="pl-PL" dirty="0">
                <a:solidFill>
                  <a:srgbClr val="002060"/>
                </a:solidFill>
              </a:rPr>
              <a:t>"</a:t>
            </a:r>
            <a:r>
              <a:rPr lang="pl-PL" b="1" dirty="0">
                <a:solidFill>
                  <a:srgbClr val="002060"/>
                </a:solidFill>
              </a:rPr>
              <a:t>Wykaz pomniejszenia wartości dofinansowania projektu w zakresie obowiązków komunikacyjnych beneficjentów FE</a:t>
            </a:r>
            <a:r>
              <a:rPr lang="pl-PL" dirty="0">
                <a:solidFill>
                  <a:srgbClr val="002060"/>
                </a:solidFill>
              </a:rPr>
              <a:t>"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92E868-709F-AE91-373F-462173C2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330" y="429232"/>
            <a:ext cx="10064543" cy="1046349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52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22" y="412747"/>
            <a:ext cx="10133158" cy="688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Wykaz pomniejszeń wartości dofinansowania projektu w zakresie obowiązków komunikacyjnych beneficjentów FE – załącznik do umowy o dofinansowanie (1/6)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498C8047-B006-13D6-B63E-11B8CA42E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442542"/>
              </p:ext>
            </p:extLst>
          </p:nvPr>
        </p:nvGraphicFramePr>
        <p:xfrm>
          <a:off x="192132" y="1355728"/>
          <a:ext cx="10307548" cy="5791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2510">
                  <a:extLst>
                    <a:ext uri="{9D8B030D-6E8A-4147-A177-3AD203B41FA5}">
                      <a16:colId xmlns:a16="http://schemas.microsoft.com/office/drawing/2014/main" val="3738257234"/>
                    </a:ext>
                  </a:extLst>
                </a:gridCol>
                <a:gridCol w="5879952">
                  <a:extLst>
                    <a:ext uri="{9D8B030D-6E8A-4147-A177-3AD203B41FA5}">
                      <a16:colId xmlns:a16="http://schemas.microsoft.com/office/drawing/2014/main" val="1080543152"/>
                    </a:ext>
                  </a:extLst>
                </a:gridCol>
                <a:gridCol w="2124829">
                  <a:extLst>
                    <a:ext uri="{9D8B030D-6E8A-4147-A177-3AD203B41FA5}">
                      <a16:colId xmlns:a16="http://schemas.microsoft.com/office/drawing/2014/main" val="3669090518"/>
                    </a:ext>
                  </a:extLst>
                </a:gridCol>
                <a:gridCol w="1840257">
                  <a:extLst>
                    <a:ext uri="{9D8B030D-6E8A-4147-A177-3AD203B41FA5}">
                      <a16:colId xmlns:a16="http://schemas.microsoft.com/office/drawing/2014/main" val="3415569690"/>
                    </a:ext>
                  </a:extLst>
                </a:gridCol>
              </a:tblGrid>
              <a:tr h="221980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Obowiązek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Uchybienie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Wielkość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pomniejszenia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kwoty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Umieszczenia krótkiego opisu Projektu na oficjalnej stronie internetowej Beneficjenta, jeśli </a:t>
                      </a: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ją posiada.</a:t>
                      </a: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Opis projektu musi zawierać: 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tytuł projektu lub jego skróconą nazwę, 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podkreślenie faktu otrzymania wsparcia finansowego z Unii Europejskiej przez zamieszczenie znaku Funduszy Europejskich, znaku barw Rzeczypospolitej Polskiej i znaku Unii Europejskiej, 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zadania, działania, które będą realizowane w ramach projektu (opis, co zostanie zrobione, zakupione etc.), 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grupy docelowe (do kogo skierowany jest projekt, kto z niego skorzysta), 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 lub cele projektu, 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efekty, rezultaty projektu (jeśli opis zadań, działań nie zawiera opisu efektów, rezultatów),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projektu(całkowity koszt projektu),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wysokość wkładu Funduszy Europejskich,.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(dotyczy: art. 50 ust. 1 lit. a rozporządzenia ogólnego i umowy o dofinansowanie).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 opisu Projektu na oficjalnej stronie</a:t>
                      </a:r>
                    </a:p>
                    <a:p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internetowej</a:t>
                      </a: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Beneficjenta, jeśli ją posiada</a:t>
                      </a:r>
                    </a:p>
                    <a:p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lub </a:t>
                      </a:r>
                    </a:p>
                    <a:p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 w umieszczonym opisie Projektu</a:t>
                      </a:r>
                    </a:p>
                    <a:p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informacji o fakcie otrzymania wsparcia</a:t>
                      </a:r>
                    </a:p>
                    <a:p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finansowego</a:t>
                      </a: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 Unii Europejskie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70809"/>
                  </a:ext>
                </a:extLst>
              </a:tr>
            </a:tbl>
          </a:graphicData>
        </a:graphic>
      </p:graphicFrame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2" y="326780"/>
            <a:ext cx="10479328" cy="860769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467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498C8047-B006-13D6-B63E-11B8CA42E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972899"/>
              </p:ext>
            </p:extLst>
          </p:nvPr>
        </p:nvGraphicFramePr>
        <p:xfrm>
          <a:off x="169789" y="1476141"/>
          <a:ext cx="10352232" cy="5791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4515">
                  <a:extLst>
                    <a:ext uri="{9D8B030D-6E8A-4147-A177-3AD203B41FA5}">
                      <a16:colId xmlns:a16="http://schemas.microsoft.com/office/drawing/2014/main" val="3738257234"/>
                    </a:ext>
                  </a:extLst>
                </a:gridCol>
                <a:gridCol w="5584157">
                  <a:extLst>
                    <a:ext uri="{9D8B030D-6E8A-4147-A177-3AD203B41FA5}">
                      <a16:colId xmlns:a16="http://schemas.microsoft.com/office/drawing/2014/main" val="108054315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69090518"/>
                    </a:ext>
                  </a:extLst>
                </a:gridCol>
                <a:gridCol w="2143320">
                  <a:extLst>
                    <a:ext uri="{9D8B030D-6E8A-4147-A177-3AD203B41FA5}">
                      <a16:colId xmlns:a16="http://schemas.microsoft.com/office/drawing/2014/main" val="3415569690"/>
                    </a:ext>
                  </a:extLst>
                </a:gridCol>
              </a:tblGrid>
              <a:tr h="221980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Obowiązek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Uchybienie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Wielkość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pomniejszenia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kwoty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Umieszczenia krótkiego </a:t>
                      </a:r>
                      <a:r>
                        <a:rPr lang="pl-PL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opisu Projektu na stronach mediów społecznościowych Beneficjenta.</a:t>
                      </a:r>
                    </a:p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Opis projektu musi zawierać: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tytuł projektu lub jego skróconą nazwę,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podkreślenie faktu otrzymania wsparcia finansowego z Unii Europejskiej przez zamieszczenie znaku Funduszy Europejskich, barw Rzeczypospolitej Polskiej i znaku Unii Europejskiej,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zadania, działania, które będą realizowane w ramach projektu (opis, co zostanie zrobione, zakupione etc.),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grupy docelowe (do kogo skierowany jest projekt, kto z niego skorzysta),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 lub cele projektu,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efekty, rezultaty projektu (jeśli opis zadań, działań nie zawiera opisu efektów, rezultatów),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projektu (całkowity koszt projektu),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wysokość wkładu Funduszy Europejskich.</a:t>
                      </a:r>
                    </a:p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(dotyczy: art. 50 ust. 1 lit. a rozporządzenia ogólnego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umowy o dofinansowanie).</a:t>
                      </a:r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 opisu Projektu na stronach mediów społecznościowych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Beneficjenta </a:t>
                      </a:r>
                    </a:p>
                    <a:p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lub </a:t>
                      </a:r>
                    </a:p>
                    <a:p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 w umieszczonym opisie Projektu informacji o fakcie otrzymania wsparcia finansowego z Unii Europejskiej.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	</a:t>
                      </a:r>
                    </a:p>
                    <a:p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0,25%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98838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23" y="472909"/>
            <a:ext cx="9740165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Wykaz pomniejszeń wartości dofinansowania projektu w zakresie obowiązków komunikacyjnych beneficjentów FE - </a:t>
            </a:r>
            <a:r>
              <a:rPr lang="pl-PL" sz="2000" b="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(2/6)</a:t>
            </a: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42" y="275255"/>
            <a:ext cx="10479328" cy="1008111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71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19972"/>
            <a:ext cx="9289032" cy="6610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Wykaz pomniejszeń wartości dofinansowania projektu w zakresie obowiązków komunikacyjnych beneficjentów FE - </a:t>
            </a:r>
            <a:r>
              <a:rPr lang="pl-PL" sz="2000" b="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(3/6)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498C8047-B006-13D6-B63E-11B8CA42E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34979"/>
              </p:ext>
            </p:extLst>
          </p:nvPr>
        </p:nvGraphicFramePr>
        <p:xfrm>
          <a:off x="205793" y="1691605"/>
          <a:ext cx="10280225" cy="55017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1284">
                  <a:extLst>
                    <a:ext uri="{9D8B030D-6E8A-4147-A177-3AD203B41FA5}">
                      <a16:colId xmlns:a16="http://schemas.microsoft.com/office/drawing/2014/main" val="3738257234"/>
                    </a:ext>
                  </a:extLst>
                </a:gridCol>
                <a:gridCol w="6005645">
                  <a:extLst>
                    <a:ext uri="{9D8B030D-6E8A-4147-A177-3AD203B41FA5}">
                      <a16:colId xmlns:a16="http://schemas.microsoft.com/office/drawing/2014/main" val="1080543152"/>
                    </a:ext>
                  </a:extLst>
                </a:gridCol>
                <a:gridCol w="1781338">
                  <a:extLst>
                    <a:ext uri="{9D8B030D-6E8A-4147-A177-3AD203B41FA5}">
                      <a16:colId xmlns:a16="http://schemas.microsoft.com/office/drawing/2014/main" val="3669090518"/>
                    </a:ext>
                  </a:extLst>
                </a:gridCol>
                <a:gridCol w="2031958">
                  <a:extLst>
                    <a:ext uri="{9D8B030D-6E8A-4147-A177-3AD203B41FA5}">
                      <a16:colId xmlns:a16="http://schemas.microsoft.com/office/drawing/2014/main" val="3415569690"/>
                    </a:ext>
                  </a:extLst>
                </a:gridCol>
              </a:tblGrid>
              <a:tr h="1133763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Obowiązek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Uchybienie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Wielkość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pomniejszenia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kwoty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8380"/>
                  </a:ext>
                </a:extLst>
              </a:tr>
              <a:tr h="436795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Umieszczenie w widoczny sposób znaku Funduszy Europejskich, znaku barw Rzeczypospolitej Polskiej (jeśli dotyczy; wersja </a:t>
                      </a:r>
                      <a:r>
                        <a:rPr lang="pl-PL" sz="1600" b="0" i="0" u="none" strike="noStrike" kern="120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pełnokolorowa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 i znaku Unii Europejskiej na: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wszystkich prowadzonych działaniach informacyjnych i promocyjnych dotyczących Projektu,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wszystkich dokumentach i materiałach (m.in. produkty drukowane lub cyfrowe) podawanych do wiadomości publicznej,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wszystkich dokumentach i materiałach dla osób i podmiotów uczestniczących w Projekcie,. </a:t>
                      </a: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(dotyczy: art. 50 ust. 1 lit. a rozporządzenia ogólnego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umowy o dofinansowanie).</a:t>
                      </a:r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Nieumieszczenie znaku Funduszy Europejskich, znaku barw Rzeczypospolitej Polskiej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(jeśli dotyczy; wersja </a:t>
                      </a:r>
                      <a:r>
                        <a:rPr lang="pl-PL" sz="1600" b="0" i="0" u="none" strike="noStrike" kern="120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pełnokolorowa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 i znaku Unii Europejskiej </a:t>
                      </a: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którymkolwiek działaniu, dokumencie, materiale. </a:t>
                      </a:r>
                      <a:r>
                        <a:rPr lang="pl-PL" sz="1984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0,25% </a:t>
                      </a:r>
                      <a:r>
                        <a:rPr lang="pl-PL" sz="1984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62574"/>
                  </a:ext>
                </a:extLst>
              </a:tr>
            </a:tbl>
          </a:graphicData>
        </a:graphic>
      </p:graphicFrame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42" y="366352"/>
            <a:ext cx="10280225" cy="893206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16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467469"/>
            <a:ext cx="9665983" cy="8857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Wykaz pomniejszeń wartości dofinansowania projektu w zakresie obowiązków komunikacyjnych beneficjentów FE </a:t>
            </a:r>
            <a:r>
              <a:rPr lang="pl-PL" sz="2000" b="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(4/6)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498C8047-B006-13D6-B63E-11B8CA42E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466425"/>
              </p:ext>
            </p:extLst>
          </p:nvPr>
        </p:nvGraphicFramePr>
        <p:xfrm>
          <a:off x="161329" y="1562251"/>
          <a:ext cx="10315543" cy="55299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9260">
                  <a:extLst>
                    <a:ext uri="{9D8B030D-6E8A-4147-A177-3AD203B41FA5}">
                      <a16:colId xmlns:a16="http://schemas.microsoft.com/office/drawing/2014/main" val="373825723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080543152"/>
                    </a:ext>
                  </a:extLst>
                </a:gridCol>
                <a:gridCol w="3586997">
                  <a:extLst>
                    <a:ext uri="{9D8B030D-6E8A-4147-A177-3AD203B41FA5}">
                      <a16:colId xmlns:a16="http://schemas.microsoft.com/office/drawing/2014/main" val="3669090518"/>
                    </a:ext>
                  </a:extLst>
                </a:gridCol>
                <a:gridCol w="2578886">
                  <a:extLst>
                    <a:ext uri="{9D8B030D-6E8A-4147-A177-3AD203B41FA5}">
                      <a16:colId xmlns:a16="http://schemas.microsoft.com/office/drawing/2014/main" val="3415569690"/>
                    </a:ext>
                  </a:extLst>
                </a:gridCol>
              </a:tblGrid>
              <a:tr h="1100202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Obowiązek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Uchybienie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Wielkość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pomniejszenia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kwoty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8380"/>
                  </a:ext>
                </a:extLst>
              </a:tr>
              <a:tr h="4429753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Umieszczenie w miejscu realizacji Projektu trwałej tablicy informacyjnej podkreślającej fakt otrzymania dofinansowania z UE, niezwłocznie po rozpoczęciu fizycznej realizacji Projektu obejmującego inwestycje rzeczowe lub zainstalowaniu zakupionego sprzętu</a:t>
                      </a:r>
                      <a:r>
                        <a:rPr lang="pl-PL" sz="1984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984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(dotyczy: art. 50 ust. 1 lit. c rozporządzenia ogólnego i umowy o dofinansowanie) 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984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Nieumieszczenie tablicy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Umieszczenie tablicy informacyjnej niezgodnie z wzorem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określonym w załączniku nr 4 do umowy o dofinansowanie </a:t>
                      </a:r>
                      <a:r>
                        <a:rPr lang="pl-PL" sz="1984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Umieszczenie tablicy informacyjnej w miejscu niewidocznym lub mało widocznym dla społeczeństwa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0,5% </a:t>
                      </a:r>
                      <a:r>
                        <a:rPr lang="pl-PL" sz="1984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	</a:t>
                      </a:r>
                    </a:p>
                    <a:p>
                      <a:endParaRPr lang="pl-PL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0,25% </a:t>
                      </a:r>
                      <a:r>
                        <a:rPr lang="pl-PL" sz="1984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	</a:t>
                      </a:r>
                    </a:p>
                    <a:p>
                      <a:endParaRPr lang="pl-PL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0,25% </a:t>
                      </a:r>
                      <a:r>
                        <a:rPr lang="pl-PL" sz="1984" b="1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	</a:t>
                      </a:r>
                    </a:p>
                    <a:p>
                      <a:endParaRPr lang="pl-PL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30814"/>
                  </a:ext>
                </a:extLst>
              </a:tr>
            </a:tbl>
          </a:graphicData>
        </a:graphic>
      </p:graphicFrame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330" y="323454"/>
            <a:ext cx="10315543" cy="93610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545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2" y="377061"/>
            <a:ext cx="10098435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Wykaz pomniejszeń wartości dofinansowania projektu w zakresie obowiązków komunikacyjnych beneficjentów FE </a:t>
            </a:r>
            <a:r>
              <a:rPr lang="pl-PL" sz="2000" b="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(5/6)</a:t>
            </a:r>
            <a:r>
              <a:rPr lang="pl-PL" sz="20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pl-PL" sz="2000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498C8047-B006-13D6-B63E-11B8CA42E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517036"/>
              </p:ext>
            </p:extLst>
          </p:nvPr>
        </p:nvGraphicFramePr>
        <p:xfrm>
          <a:off x="159153" y="1158880"/>
          <a:ext cx="10315543" cy="619164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2920">
                  <a:extLst>
                    <a:ext uri="{9D8B030D-6E8A-4147-A177-3AD203B41FA5}">
                      <a16:colId xmlns:a16="http://schemas.microsoft.com/office/drawing/2014/main" val="3738257234"/>
                    </a:ext>
                  </a:extLst>
                </a:gridCol>
                <a:gridCol w="3307689">
                  <a:extLst>
                    <a:ext uri="{9D8B030D-6E8A-4147-A177-3AD203B41FA5}">
                      <a16:colId xmlns:a16="http://schemas.microsoft.com/office/drawing/2014/main" val="1080543152"/>
                    </a:ext>
                  </a:extLst>
                </a:gridCol>
                <a:gridCol w="3846048">
                  <a:extLst>
                    <a:ext uri="{9D8B030D-6E8A-4147-A177-3AD203B41FA5}">
                      <a16:colId xmlns:a16="http://schemas.microsoft.com/office/drawing/2014/main" val="3669090518"/>
                    </a:ext>
                  </a:extLst>
                </a:gridCol>
                <a:gridCol w="2578886">
                  <a:extLst>
                    <a:ext uri="{9D8B030D-6E8A-4147-A177-3AD203B41FA5}">
                      <a16:colId xmlns:a16="http://schemas.microsoft.com/office/drawing/2014/main" val="3415569690"/>
                    </a:ext>
                  </a:extLst>
                </a:gridCol>
              </a:tblGrid>
              <a:tr h="1071621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Obowiązek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Uchybienie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Wielkość</a:t>
                      </a:r>
                    </a:p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pomniejszenia</a:t>
                      </a:r>
                    </a:p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kwoty</a:t>
                      </a:r>
                    </a:p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8380"/>
                  </a:ext>
                </a:extLst>
              </a:tr>
              <a:tr h="500292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Umieszczenie w widocznym miejscu realizacji Projektu przynajmniej jednego trwałego plakatu o minimalnym formacie A3 lub podobnej wielkości elektronicznego wyświetlacza, podkreślającego fakt otrzymania dofinansowania z UE. </a:t>
                      </a: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(dotyczy: art. 50 ust. 1 lit. c rozporządzenia ogólnego i umowy o dofinansowanie) 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8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Nieumieszczenie przynajmniej jednego plakatu lub elektronicznego wyświetlacza </a:t>
                      </a:r>
                      <a:r>
                        <a:rPr lang="pl-PL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Umieszczenie plakatu lub elektronicznego wyświetlacza niezgodnie ze wzorem </a:t>
                      </a: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wytycznymi określonymi w załącznika nr 4 do umowy o dofinansowanie 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Umieszczenie plakatu lub elektronicznego wyświetlacza w miejscu niewidocznym lub mało widocznym dla społeczeństwa</a:t>
                      </a: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0,5% 	</a:t>
                      </a:r>
                    </a:p>
                    <a:p>
                      <a:endParaRPr lang="pl-PL" sz="18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8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0,25% 	</a:t>
                      </a:r>
                    </a:p>
                    <a:p>
                      <a:endParaRPr lang="pl-PL" sz="18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8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8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8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8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0,25% 	</a:t>
                      </a:r>
                    </a:p>
                    <a:p>
                      <a:endParaRPr lang="pl-PL" sz="18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30814"/>
                  </a:ext>
                </a:extLst>
              </a:tr>
            </a:tbl>
          </a:graphicData>
        </a:graphic>
      </p:graphicFrame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16" y="251445"/>
            <a:ext cx="10278743" cy="828091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947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77" y="369224"/>
            <a:ext cx="9937105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Wykaz pomniejszeń wartości dofinansowania projektu w zakresie obowiązków komunikacyjnych beneficjentów FE </a:t>
            </a:r>
            <a:r>
              <a:rPr lang="pl-PL" sz="2000" b="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(6/6)</a:t>
            </a:r>
            <a:endParaRPr lang="pl-PL" sz="2000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498C8047-B006-13D6-B63E-11B8CA42E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81086"/>
              </p:ext>
            </p:extLst>
          </p:nvPr>
        </p:nvGraphicFramePr>
        <p:xfrm>
          <a:off x="161328" y="1403573"/>
          <a:ext cx="10094153" cy="5303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0409">
                  <a:extLst>
                    <a:ext uri="{9D8B030D-6E8A-4147-A177-3AD203B41FA5}">
                      <a16:colId xmlns:a16="http://schemas.microsoft.com/office/drawing/2014/main" val="3738257234"/>
                    </a:ext>
                  </a:extLst>
                </a:gridCol>
                <a:gridCol w="5338769">
                  <a:extLst>
                    <a:ext uri="{9D8B030D-6E8A-4147-A177-3AD203B41FA5}">
                      <a16:colId xmlns:a16="http://schemas.microsoft.com/office/drawing/2014/main" val="1080543152"/>
                    </a:ext>
                  </a:extLst>
                </a:gridCol>
                <a:gridCol w="2344354">
                  <a:extLst>
                    <a:ext uri="{9D8B030D-6E8A-4147-A177-3AD203B41FA5}">
                      <a16:colId xmlns:a16="http://schemas.microsoft.com/office/drawing/2014/main" val="3669090518"/>
                    </a:ext>
                  </a:extLst>
                </a:gridCol>
                <a:gridCol w="1840621">
                  <a:extLst>
                    <a:ext uri="{9D8B030D-6E8A-4147-A177-3AD203B41FA5}">
                      <a16:colId xmlns:a16="http://schemas.microsoft.com/office/drawing/2014/main" val="3415569690"/>
                    </a:ext>
                  </a:extLst>
                </a:gridCol>
              </a:tblGrid>
              <a:tr h="1023733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Obowiązek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Uchybienie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Wielkość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pomniejszenia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kwoty</a:t>
                      </a:r>
                    </a:p>
                    <a:p>
                      <a:r>
                        <a:rPr lang="pl-PL" sz="16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8380"/>
                  </a:ext>
                </a:extLst>
              </a:tr>
              <a:tr h="4121866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Zorganizowanie wydarzenia lub działania informacyjno-promocyjnego (np. konferencja prasowa, wydarzenie promujące projekt, prezentacja projektu na targach branżowych) w ważnym momencie realizacji projektu, np. na otwarcie projektu, zakończenie projektu lub jego ważnego etapu np. rozpoczęcie inwestycji, oddanie inwestycji do użytkowania itp.</a:t>
                      </a: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 udziału w wydarzeniu informacyjno-promocyjnym należy zaprosić z co najmniej 4-tygodniowym wyprzedzeniem przedstawicieli KE i IZ za pośrednictwem poczty elektronicznej,</a:t>
                      </a: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(dotyczy: art. 50 ust. 1 lit. e rozporządzenia ogólnego i umowy o dofinansowanie)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Niezorganizowanie wydarzenia lub działania informacyjno-promocyjnego </a:t>
                      </a:r>
                    </a:p>
                    <a:p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lub </a:t>
                      </a:r>
                    </a:p>
                    <a:p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Niezaproszenie do udziału w wydarzeniu informacyjno-promocyjnym przedstawicieli KE i odpowiedniej IZ. 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	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0,5% 	</a:t>
                      </a:r>
                    </a:p>
                    <a:p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	</a:t>
                      </a:r>
                    </a:p>
                    <a:p>
                      <a:endParaRPr lang="pl-PL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30814"/>
                  </a:ext>
                </a:extLst>
              </a:tr>
            </a:tbl>
          </a:graphicData>
        </a:graphic>
      </p:graphicFrame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328" y="225209"/>
            <a:ext cx="10369153" cy="93610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90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D50CB46-4AE4-39C1-5F4E-068E0E7A73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1430" y="2843733"/>
            <a:ext cx="8568952" cy="3046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-7200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Dziękuję za uwagę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Lubelska Agencja Wspierania Przedsiębiorczości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w Lublinie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ul. Wojciechowska 9A, 20-704 Lublin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lawp@lubelskie.pl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(81) 46 23 831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(81) 46 23 812</a:t>
            </a:r>
          </a:p>
        </p:txBody>
      </p:sp>
    </p:spTree>
    <p:extLst>
      <p:ext uri="{BB962C8B-B14F-4D97-AF65-F5344CB8AC3E}">
        <p14:creationId xmlns:p14="http://schemas.microsoft.com/office/powerpoint/2010/main" val="109918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59" y="692025"/>
            <a:ext cx="9130694" cy="559002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Od kiedy do kiedy musisz wypełniać obowiązki informacyjne?</a:t>
            </a:r>
            <a:endParaRPr lang="pl-PL" sz="2400" b="1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61C0C1-AF35-B5CF-88A5-549914F3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835621"/>
            <a:ext cx="9433049" cy="30168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002060"/>
                </a:solidFill>
              </a:rPr>
              <a:t>Obowiązki informacyjne wypełniasz </a:t>
            </a:r>
            <a:r>
              <a:rPr lang="pl-PL" b="1" dirty="0">
                <a:solidFill>
                  <a:srgbClr val="002060"/>
                </a:solidFill>
              </a:rPr>
              <a:t>od momentu uzyskania dofinansowania</a:t>
            </a:r>
            <a:r>
              <a:rPr lang="pl-PL" dirty="0">
                <a:solidFill>
                  <a:srgbClr val="002060"/>
                </a:solidFill>
              </a:rPr>
              <a:t>, tj. </a:t>
            </a:r>
            <a:r>
              <a:rPr lang="pl-PL" b="1" dirty="0">
                <a:solidFill>
                  <a:srgbClr val="002060"/>
                </a:solidFill>
              </a:rPr>
              <a:t>podpisania umowy o dofinansowanie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do końca realizacji projektu lub do końca okresu trwałości projektu</a:t>
            </a:r>
            <a:r>
              <a:rPr lang="pl-PL" dirty="0">
                <a:solidFill>
                  <a:srgbClr val="002060"/>
                </a:solidFill>
              </a:rPr>
              <a:t>, który został określony w umowie.</a:t>
            </a:r>
            <a:endParaRPr lang="pl-P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Jeśli rozpoczynasz realizację projektu na własne ryzyko przed podpisaniem umowy o dofinansowanie nie możesz jeszcze używać logotypów unijnych. Musisz poczekać na uzyskanie dofinansowania.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551" y="467470"/>
            <a:ext cx="9538876" cy="1008112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92E868-709F-AE91-373F-462173C2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692E868-709F-AE91-373F-462173C2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495064"/>
            <a:ext cx="7975862" cy="5590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Tytuł projektu we wniosku o dofinansowanie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61C0C1-AF35-B5CF-88A5-549914F3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37" y="1403495"/>
            <a:ext cx="9845545" cy="43462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Tytuł projektu musi oddawać sens przedsięwzięcia, być prosty, zrozumiały dla wszystkich, niezbyt długi (</a:t>
            </a:r>
            <a:r>
              <a:rPr lang="pl-PL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maksymalnie 150 znaków</a:t>
            </a:r>
            <a:r>
              <a:rPr lang="pl-PL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 nietechniczny. Pamiętaj, że tytuł projektu nie jest jego opisem.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Użyj prostego języka: unikaj skrótów, żargonu oraz języka specjalistycznego czy terminologii technicznej, które nie będą zrozumiałe dla każdego odbiorcy lub uczestnika projektu.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i="0" u="none" strike="noStrike" baseline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Porównaj przykłady: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i="0" u="none" strike="noStrike" baseline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Trudny tytuł projektu:</a:t>
            </a:r>
            <a:r>
              <a:rPr lang="pl-PL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0" i="0" u="none" strike="noStrike" baseline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Budowa drogi obwodowej Miasta X w ciągu drogi wojewódzkiej nr NNN – Brzeziny przebiegającej od miejscowości Maszów Wielki w km 20+636 do ulicy Wiśniowej w km 38+522 wraz z niezbędną infrastrukturą techniczną, budowlami i urządzeniami budowlanymi – etap I </a:t>
            </a:r>
            <a:endParaRPr lang="pl-PL" b="1" i="0" u="none" strike="noStrike" baseline="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b="1" i="0" u="none" strike="noStrike" baseline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Prosty tytuł projektu: </a:t>
            </a:r>
            <a:r>
              <a:rPr lang="pl-PL" b="0" i="0" u="none" strike="noStrike" baseline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Budowa obwodnicy Miasta X - etap I </a:t>
            </a:r>
            <a:endParaRPr lang="pl-PL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037" y="347321"/>
            <a:ext cx="9505056" cy="916317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67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692E868-709F-AE91-373F-462173C2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90" y="7073559"/>
            <a:ext cx="4792615" cy="31540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62" y="446779"/>
            <a:ext cx="8424053" cy="5590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Zestawienie znaków dla programu Fundusze Europejskie dla Lubelskiego 2021-2027 - wariant </a:t>
            </a:r>
            <a:r>
              <a:rPr lang="pl-PL" sz="2400" b="1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pełnokolorowy</a:t>
            </a:r>
            <a:endParaRPr lang="pl-PL" sz="2400" b="1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281" y="283975"/>
            <a:ext cx="9000943" cy="975582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pole tekstowe 3" descr="Pełnokolorowy zestaw znaków dla programu Fundusze Europejskie dla Lubelskiego 2021- 2027">
            <a:extLst>
              <a:ext uri="{FF2B5EF4-FFF2-40B4-BE49-F238E27FC236}">
                <a16:creationId xmlns:a16="http://schemas.microsoft.com/office/drawing/2014/main" id="{B63DCD86-2804-68D3-3BC2-2485C8DB4A08}"/>
              </a:ext>
            </a:extLst>
          </p:cNvPr>
          <p:cNvSpPr txBox="1"/>
          <p:nvPr/>
        </p:nvSpPr>
        <p:spPr>
          <a:xfrm>
            <a:off x="593378" y="1475581"/>
            <a:ext cx="94330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solidFill>
                <a:srgbClr val="002060"/>
              </a:solidFill>
            </a:endParaRPr>
          </a:p>
          <a:p>
            <a:endParaRPr lang="pl-PL" sz="1800" b="0" i="0" u="none" strike="noStrike" baseline="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sz="1800" b="1" i="0" u="none" strike="noStrike" baseline="0" dirty="0" err="1">
                <a:solidFill>
                  <a:srgbClr val="002060"/>
                </a:solidFill>
              </a:rPr>
              <a:t>Pełnokolorowy</a:t>
            </a:r>
            <a:r>
              <a:rPr lang="pl-PL" sz="1800" b="1" i="0" u="none" strike="noStrike" baseline="0" dirty="0">
                <a:solidFill>
                  <a:srgbClr val="002060"/>
                </a:solidFill>
              </a:rPr>
              <a:t> zestaw znaków FE ze znakiem barw RP oraz znakiem UE musisz stosować w przypadku następujących materiałów: </a:t>
            </a:r>
            <a:endParaRPr lang="pl-PL" sz="1800" b="0" i="0" u="none" strike="noStrike" baseline="0" dirty="0">
              <a:solidFill>
                <a:srgbClr val="002060"/>
              </a:solidFill>
            </a:endParaRP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• strony internetowe, 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• publikacje elektroniczne np. materiały video, animacje, prezentacje, newslettery, mailing, 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• publikacje i materiały drukowane np. foldery, informatory, certyfikaty, zaświadczenia, dyplomy, zaproszenia, programy szkoleń, itp., 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• korespondencja drukowana, jeśli papier firmowy jest w wersji kolorowej, 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• naklejki, 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• materiały </a:t>
            </a:r>
            <a:r>
              <a:rPr lang="pl-PL" sz="1800" b="0" i="0" u="none" strike="noStrike" baseline="0" dirty="0" err="1">
                <a:solidFill>
                  <a:srgbClr val="002060"/>
                </a:solidFill>
              </a:rPr>
              <a:t>brandingowe</a:t>
            </a:r>
            <a:r>
              <a:rPr lang="pl-PL" sz="1800" b="0" i="0" u="none" strike="noStrike" baseline="0" dirty="0">
                <a:solidFill>
                  <a:srgbClr val="002060"/>
                </a:solidFill>
              </a:rPr>
              <a:t> i wystawowe np. baner, stand, </a:t>
            </a:r>
            <a:r>
              <a:rPr lang="pl-PL" sz="1800" b="0" i="0" u="none" strike="noStrike" baseline="0" dirty="0" err="1">
                <a:solidFill>
                  <a:srgbClr val="002060"/>
                </a:solidFill>
              </a:rPr>
              <a:t>roll-up</a:t>
            </a:r>
            <a:r>
              <a:rPr lang="pl-PL" sz="1800" b="0" i="0" u="none" strike="noStrike" baseline="0" dirty="0">
                <a:solidFill>
                  <a:srgbClr val="002060"/>
                </a:solidFill>
              </a:rPr>
              <a:t>, ścianki, namioty i stoiska wystawowe, billboardy itp. 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• materiały promocyjne tzw. gadżety. 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	</a:t>
            </a:r>
            <a:endParaRPr lang="pl-PL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Logotypy pobierz ze strony: </a:t>
            </a:r>
            <a:r>
              <a:rPr lang="pl-PL" sz="1800" dirty="0">
                <a:solidFill>
                  <a:srgbClr val="002060"/>
                </a:solidFill>
                <a:hlinkClick r:id="rId4"/>
              </a:rPr>
              <a:t>https://funduszeue.lubelskie.pl/media/wspolne/ksiega-wizualizacji-marki-fundusze-europejskie/logotypy-fundusze-europejskie-dla-lubelskiego-2021-2027/</a:t>
            </a:r>
            <a:r>
              <a:rPr lang="pl-PL" sz="1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0" name="Obraz 19" descr="Pełnokolorowy zestaw znaków dla programu Fundusze Europejskie dla Lubelskiego 2021- 2027">
            <a:extLst>
              <a:ext uri="{FF2B5EF4-FFF2-40B4-BE49-F238E27FC236}">
                <a16:creationId xmlns:a16="http://schemas.microsoft.com/office/drawing/2014/main" id="{E725B8F5-D040-C981-EA60-97C041FBC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" y="1475581"/>
            <a:ext cx="8711202" cy="92659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5434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692E868-709F-AE91-373F-462173C2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90" y="7073559"/>
            <a:ext cx="4792615" cy="31540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364" y="492527"/>
            <a:ext cx="8496944" cy="5590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Zestawienie znaków dla programu Fundusze Europejskie dla Lubelskiego 2021-2027 - wariant achromatyczny</a:t>
            </a: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394" y="342142"/>
            <a:ext cx="8928992" cy="940638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63DCD86-2804-68D3-3BC2-2485C8DB4A08}"/>
              </a:ext>
            </a:extLst>
          </p:cNvPr>
          <p:cNvSpPr txBox="1"/>
          <p:nvPr/>
        </p:nvSpPr>
        <p:spPr>
          <a:xfrm>
            <a:off x="593378" y="1475581"/>
            <a:ext cx="943304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solidFill>
                <a:srgbClr val="002060"/>
              </a:solidFill>
            </a:endParaRPr>
          </a:p>
          <a:p>
            <a:endParaRPr lang="pl-PL" sz="1800" b="0" i="0" u="none" strike="noStrike" baseline="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rgbClr val="002060"/>
              </a:solidFill>
            </a:endParaRPr>
          </a:p>
          <a:p>
            <a:endParaRPr lang="pl-PL" sz="1800" b="0" i="0" u="none" strike="noStrike" baseline="0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sz="1800" b="1" i="0" u="none" strike="noStrike" baseline="0" dirty="0">
                <a:solidFill>
                  <a:srgbClr val="002060"/>
                </a:solidFill>
              </a:rPr>
              <a:t>Achromatycznych zestawień znaków (bez znaku barw RP) możesz użyć, jeżeli: </a:t>
            </a:r>
            <a:r>
              <a:rPr lang="pl-PL" sz="1800" b="0" i="0" u="none" strike="noStrike" baseline="0" dirty="0">
                <a:solidFill>
                  <a:srgbClr val="002060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nie ma ogólnodostępnych możliwości technicznych zastosowania oznaczeń </a:t>
            </a:r>
            <a:r>
              <a:rPr lang="pl-PL" sz="1800" b="0" i="0" u="none" strike="noStrike" baseline="0" dirty="0" err="1">
                <a:solidFill>
                  <a:srgbClr val="002060"/>
                </a:solidFill>
              </a:rPr>
              <a:t>pełnokolorowych</a:t>
            </a:r>
            <a:r>
              <a:rPr lang="pl-PL" sz="1800" b="0" i="0" u="none" strike="noStrike" baseline="0" dirty="0">
                <a:solidFill>
                  <a:srgbClr val="002060"/>
                </a:solidFill>
              </a:rPr>
              <a:t> ze względu np. na materiał np. kamień, mosiądz, brąz lub jeżeli zastosowanie technik </a:t>
            </a:r>
            <a:r>
              <a:rPr lang="pl-PL" sz="1800" b="0" i="0" u="none" strike="noStrike" baseline="0" dirty="0" err="1">
                <a:solidFill>
                  <a:srgbClr val="002060"/>
                </a:solidFill>
              </a:rPr>
              <a:t>pełnokolorowych</a:t>
            </a:r>
            <a:r>
              <a:rPr lang="pl-PL" sz="1800" b="0" i="0" u="none" strike="noStrike" baseline="0" dirty="0">
                <a:solidFill>
                  <a:srgbClr val="002060"/>
                </a:solidFill>
              </a:rPr>
              <a:t> znacznie podniosłoby koszty,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zastosowanie wersji </a:t>
            </a:r>
            <a:r>
              <a:rPr lang="pl-PL" sz="1800" b="0" i="0" u="none" strike="noStrike" baseline="0" dirty="0" err="1">
                <a:solidFill>
                  <a:srgbClr val="002060"/>
                </a:solidFill>
              </a:rPr>
              <a:t>pełnokolorowych</a:t>
            </a:r>
            <a:r>
              <a:rPr lang="pl-PL" sz="1800" b="0" i="0" u="none" strike="noStrike" baseline="0" dirty="0">
                <a:solidFill>
                  <a:srgbClr val="002060"/>
                </a:solidFill>
              </a:rPr>
              <a:t> nie jest możliwe ze względu na charakter otoczenia (miejsce kultu lub zabytek),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materiały z założenia występują w wersji achromatycznej, np. korespondencja drukowana (jeśli papier firmowy jest wykonany w wersji achromatycznej), dokumentacja projektowa (np. dokumenty przetargowe, umowy, ogłoszenia, opisy stanowisk pracy.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pl-PL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Logotypy pobierz ze strony: </a:t>
            </a:r>
            <a:r>
              <a:rPr lang="pl-PL" sz="1800" dirty="0">
                <a:solidFill>
                  <a:srgbClr val="002060"/>
                </a:solidFill>
                <a:hlinkClick r:id="rId4"/>
              </a:rPr>
              <a:t>https://funduszeue.lubelskie.pl/media/wspolne/ksiega-wizualizacji-marki-fundusze-europejskie/logotypy-fundusze-europejskie-dla-lubelskiego-2021-2027/</a:t>
            </a:r>
            <a:r>
              <a:rPr lang="pl-PL" sz="1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Obraz 2" descr="Monochromatyczny zestaw znaków dla programu Fundusze Europejskie dla Lubelskiego 2021- 2027">
            <a:extLst>
              <a:ext uri="{FF2B5EF4-FFF2-40B4-BE49-F238E27FC236}">
                <a16:creationId xmlns:a16="http://schemas.microsoft.com/office/drawing/2014/main" id="{9EF9755B-F1C9-B561-53DD-6A00C2E78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31" y="1530864"/>
            <a:ext cx="7824742" cy="109716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74883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2" descr="Jakie obowiązki i działania informacyjne i promocyjne musisz przeprowadzić?">
            <a:extLst>
              <a:ext uri="{FF2B5EF4-FFF2-40B4-BE49-F238E27FC236}">
                <a16:creationId xmlns:a16="http://schemas.microsoft.com/office/drawing/2014/main" id="{08BAB185-8129-0B63-A2AE-449B317E61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5386" y="287527"/>
            <a:ext cx="9168377" cy="984220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E8B24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9F5733D0-DAC0-DA3C-CF16-8C83AA54B9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0750" y="382589"/>
            <a:ext cx="880833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Jakie obowiązkowe działania informacyjne i promocyjne musisz przeprowadzić?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DCB64C3-4B01-311D-F545-AFA27F4145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82507" y="1517679"/>
            <a:ext cx="91683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działania informacyjne i dokumenty oznaczaj ciągiem znaków </a:t>
            </a:r>
            <a:r>
              <a:rPr lang="pl-PL" dirty="0">
                <a:solidFill>
                  <a:srgbClr val="C00000"/>
                </a:solidFill>
              </a:rPr>
              <a:t>– </a:t>
            </a:r>
            <a:r>
              <a:rPr lang="pl-PL" sz="1800" dirty="0">
                <a:solidFill>
                  <a:srgbClr val="C00000"/>
                </a:solidFill>
              </a:rPr>
              <a:t>obligatoryjnie!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umieszczaj naklejki na zakupionym lub powstałym sprzęcie </a:t>
            </a:r>
            <a:r>
              <a:rPr lang="pl-PL" dirty="0">
                <a:solidFill>
                  <a:srgbClr val="C00000"/>
                </a:solidFill>
              </a:rPr>
              <a:t>– </a:t>
            </a:r>
            <a:r>
              <a:rPr lang="pl-PL" sz="1800" dirty="0">
                <a:solidFill>
                  <a:srgbClr val="C00000"/>
                </a:solidFill>
              </a:rPr>
              <a:t>obligatoryjnie!</a:t>
            </a: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opis projektu umieść w mediach społecznościowych </a:t>
            </a:r>
            <a:r>
              <a:rPr lang="pl-PL" dirty="0">
                <a:solidFill>
                  <a:srgbClr val="C00000"/>
                </a:solidFill>
              </a:rPr>
              <a:t>– </a:t>
            </a:r>
            <a:r>
              <a:rPr lang="pl-PL" sz="1800" dirty="0">
                <a:solidFill>
                  <a:srgbClr val="C00000"/>
                </a:solidFill>
              </a:rPr>
              <a:t>obligatoryjnie!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opis projektu umieść na stronie internetowej  </a:t>
            </a:r>
            <a:r>
              <a:rPr lang="pl-PL" dirty="0">
                <a:solidFill>
                  <a:srgbClr val="C00000"/>
                </a:solidFill>
              </a:rPr>
              <a:t>–  </a:t>
            </a:r>
            <a:r>
              <a:rPr lang="pl-PL" sz="1800" dirty="0">
                <a:solidFill>
                  <a:srgbClr val="C00000"/>
                </a:solidFill>
              </a:rPr>
              <a:t>jeśli </a:t>
            </a:r>
            <a:r>
              <a:rPr lang="pl-PL" dirty="0">
                <a:solidFill>
                  <a:srgbClr val="C00000"/>
                </a:solidFill>
              </a:rPr>
              <a:t>masz stronę internetową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zawieś plakat</a:t>
            </a:r>
            <a:r>
              <a:rPr lang="pl-PL" sz="1800" dirty="0">
                <a:solidFill>
                  <a:srgbClr val="002060"/>
                </a:solidFill>
              </a:rPr>
              <a:t> informacyjny lub</a:t>
            </a:r>
            <a:r>
              <a:rPr lang="pl-PL" dirty="0">
                <a:solidFill>
                  <a:srgbClr val="002060"/>
                </a:solidFill>
              </a:rPr>
              <a:t> t</a:t>
            </a:r>
            <a:r>
              <a:rPr lang="pl-PL" sz="1800" dirty="0">
                <a:solidFill>
                  <a:srgbClr val="002060"/>
                </a:solidFill>
              </a:rPr>
              <a:t>ablica informacyjna </a:t>
            </a:r>
            <a:r>
              <a:rPr lang="pl-PL" dirty="0">
                <a:solidFill>
                  <a:srgbClr val="C00000"/>
                </a:solidFill>
              </a:rPr>
              <a:t>– </a:t>
            </a:r>
            <a:r>
              <a:rPr lang="pl-PL" sz="1800" dirty="0">
                <a:solidFill>
                  <a:srgbClr val="C00000"/>
                </a:solidFill>
              </a:rPr>
              <a:t>obligatoryjnie! </a:t>
            </a:r>
            <a:endParaRPr lang="pl-PL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zorganizuj wydarzenie lub działanie informacyjno-promocyjne </a:t>
            </a:r>
            <a:r>
              <a:rPr lang="pl-PL" sz="1800" dirty="0">
                <a:solidFill>
                  <a:srgbClr val="002060"/>
                </a:solidFill>
              </a:rPr>
              <a:t>(jeśli całkowita wartość projektu przekracza 10 mln euro)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informuj LAWP o ważnych etapach w projekcie i planowanych wydarzeniach informacyjnych i promocyjnych </a:t>
            </a:r>
            <a:r>
              <a:rPr lang="pl-PL" sz="1800" dirty="0">
                <a:solidFill>
                  <a:srgbClr val="002060"/>
                </a:solidFill>
              </a:rPr>
              <a:t>(jeśli całkowita wartość projektu przekracza 5 mln euro)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pl-PL" dirty="0">
                <a:solidFill>
                  <a:srgbClr val="002060"/>
                </a:solidFill>
              </a:rPr>
              <a:t>dokumentuj działania informacyjne i promocyjne </a:t>
            </a:r>
            <a:r>
              <a:rPr lang="pl-PL" dirty="0">
                <a:solidFill>
                  <a:srgbClr val="C00000"/>
                </a:solidFill>
              </a:rPr>
              <a:t>– </a:t>
            </a:r>
            <a:r>
              <a:rPr lang="pl-PL" sz="1800" dirty="0">
                <a:solidFill>
                  <a:srgbClr val="C00000"/>
                </a:solidFill>
              </a:rPr>
              <a:t>obligatoryjnie!</a:t>
            </a:r>
          </a:p>
          <a:p>
            <a:pPr marL="285750" indent="-285750">
              <a:buBlip>
                <a:blip r:embed="rId3"/>
              </a:buBlip>
            </a:pP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8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13" y="445852"/>
            <a:ext cx="7975862" cy="559002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Działania informacyjne i dokumenty</a:t>
            </a:r>
          </a:p>
        </p:txBody>
      </p:sp>
      <p:sp>
        <p:nvSpPr>
          <p:cNvPr id="14" name="object 42">
            <a:extLst>
              <a:ext uri="{FF2B5EF4-FFF2-40B4-BE49-F238E27FC236}">
                <a16:creationId xmlns:a16="http://schemas.microsoft.com/office/drawing/2014/main" id="{0B9EA325-C41A-6E6D-F000-36018E3BD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6720" y="1481337"/>
            <a:ext cx="4648753" cy="140237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>
            <a:solidFill>
              <a:srgbClr val="F3D1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3">
            <a:extLst>
              <a:ext uri="{FF2B5EF4-FFF2-40B4-BE49-F238E27FC236}">
                <a16:creationId xmlns:a16="http://schemas.microsoft.com/office/drawing/2014/main" id="{1152386B-C484-C904-1738-26E2B2CF3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2924" y="1295396"/>
            <a:ext cx="1027865" cy="946456"/>
          </a:xfrm>
          <a:custGeom>
            <a:avLst/>
            <a:gdLst/>
            <a:ahLst/>
            <a:cxnLst/>
            <a:rect l="l" t="t" r="r" b="b"/>
            <a:pathLst>
              <a:path w="1255395" h="1255395">
                <a:moveTo>
                  <a:pt x="627509" y="0"/>
                </a:moveTo>
                <a:lnTo>
                  <a:pt x="578470" y="1887"/>
                </a:lnTo>
                <a:lnTo>
                  <a:pt x="530462" y="7457"/>
                </a:lnTo>
                <a:lnTo>
                  <a:pt x="483627" y="16571"/>
                </a:lnTo>
                <a:lnTo>
                  <a:pt x="438102" y="29087"/>
                </a:lnTo>
                <a:lnTo>
                  <a:pt x="394029" y="44868"/>
                </a:lnTo>
                <a:lnTo>
                  <a:pt x="351546" y="63774"/>
                </a:lnTo>
                <a:lnTo>
                  <a:pt x="310792" y="85664"/>
                </a:lnTo>
                <a:lnTo>
                  <a:pt x="271908" y="110400"/>
                </a:lnTo>
                <a:lnTo>
                  <a:pt x="235033" y="137843"/>
                </a:lnTo>
                <a:lnTo>
                  <a:pt x="200307" y="167852"/>
                </a:lnTo>
                <a:lnTo>
                  <a:pt x="167868" y="200288"/>
                </a:lnTo>
                <a:lnTo>
                  <a:pt x="137856" y="235012"/>
                </a:lnTo>
                <a:lnTo>
                  <a:pt x="110411" y="271885"/>
                </a:lnTo>
                <a:lnTo>
                  <a:pt x="85673" y="310766"/>
                </a:lnTo>
                <a:lnTo>
                  <a:pt x="63780" y="351517"/>
                </a:lnTo>
                <a:lnTo>
                  <a:pt x="44873" y="393997"/>
                </a:lnTo>
                <a:lnTo>
                  <a:pt x="29090" y="438068"/>
                </a:lnTo>
                <a:lnTo>
                  <a:pt x="16572" y="483590"/>
                </a:lnTo>
                <a:lnTo>
                  <a:pt x="7458" y="530424"/>
                </a:lnTo>
                <a:lnTo>
                  <a:pt x="1887" y="578429"/>
                </a:lnTo>
                <a:lnTo>
                  <a:pt x="0" y="627467"/>
                </a:lnTo>
                <a:lnTo>
                  <a:pt x="1887" y="676506"/>
                </a:lnTo>
                <a:lnTo>
                  <a:pt x="7458" y="724512"/>
                </a:lnTo>
                <a:lnTo>
                  <a:pt x="16572" y="771346"/>
                </a:lnTo>
                <a:lnTo>
                  <a:pt x="29090" y="816869"/>
                </a:lnTo>
                <a:lnTo>
                  <a:pt x="44873" y="860942"/>
                </a:lnTo>
                <a:lnTo>
                  <a:pt x="63780" y="903424"/>
                </a:lnTo>
                <a:lnTo>
                  <a:pt x="85673" y="944177"/>
                </a:lnTo>
                <a:lnTo>
                  <a:pt x="110411" y="983060"/>
                </a:lnTo>
                <a:lnTo>
                  <a:pt x="137856" y="1019935"/>
                </a:lnTo>
                <a:lnTo>
                  <a:pt x="167868" y="1054661"/>
                </a:lnTo>
                <a:lnTo>
                  <a:pt x="200307" y="1087100"/>
                </a:lnTo>
                <a:lnTo>
                  <a:pt x="235033" y="1117111"/>
                </a:lnTo>
                <a:lnTo>
                  <a:pt x="271908" y="1144555"/>
                </a:lnTo>
                <a:lnTo>
                  <a:pt x="310792" y="1169294"/>
                </a:lnTo>
                <a:lnTo>
                  <a:pt x="351546" y="1191186"/>
                </a:lnTo>
                <a:lnTo>
                  <a:pt x="394029" y="1210093"/>
                </a:lnTo>
                <a:lnTo>
                  <a:pt x="438102" y="1225876"/>
                </a:lnTo>
                <a:lnTo>
                  <a:pt x="483627" y="1238394"/>
                </a:lnTo>
                <a:lnTo>
                  <a:pt x="530462" y="1247508"/>
                </a:lnTo>
                <a:lnTo>
                  <a:pt x="578470" y="1253079"/>
                </a:lnTo>
                <a:lnTo>
                  <a:pt x="627509" y="1254967"/>
                </a:lnTo>
                <a:lnTo>
                  <a:pt x="676543" y="1253079"/>
                </a:lnTo>
                <a:lnTo>
                  <a:pt x="724545" y="1247508"/>
                </a:lnTo>
                <a:lnTo>
                  <a:pt x="771376" y="1238394"/>
                </a:lnTo>
                <a:lnTo>
                  <a:pt x="816896" y="1225876"/>
                </a:lnTo>
                <a:lnTo>
                  <a:pt x="860966" y="1210093"/>
                </a:lnTo>
                <a:lnTo>
                  <a:pt x="903446" y="1191186"/>
                </a:lnTo>
                <a:lnTo>
                  <a:pt x="944196" y="1169294"/>
                </a:lnTo>
                <a:lnTo>
                  <a:pt x="983078" y="1144555"/>
                </a:lnTo>
                <a:lnTo>
                  <a:pt x="1019951" y="1117111"/>
                </a:lnTo>
                <a:lnTo>
                  <a:pt x="1054676" y="1087100"/>
                </a:lnTo>
                <a:lnTo>
                  <a:pt x="1087113" y="1054661"/>
                </a:lnTo>
                <a:lnTo>
                  <a:pt x="1117124" y="1019935"/>
                </a:lnTo>
                <a:lnTo>
                  <a:pt x="1144568" y="983060"/>
                </a:lnTo>
                <a:lnTo>
                  <a:pt x="1169305" y="944177"/>
                </a:lnTo>
                <a:lnTo>
                  <a:pt x="1191197" y="903424"/>
                </a:lnTo>
                <a:lnTo>
                  <a:pt x="1210104" y="860942"/>
                </a:lnTo>
                <a:lnTo>
                  <a:pt x="1225886" y="816869"/>
                </a:lnTo>
                <a:lnTo>
                  <a:pt x="1238404" y="771346"/>
                </a:lnTo>
                <a:lnTo>
                  <a:pt x="1247518" y="724512"/>
                </a:lnTo>
                <a:lnTo>
                  <a:pt x="1253089" y="676506"/>
                </a:lnTo>
                <a:lnTo>
                  <a:pt x="1254977" y="627467"/>
                </a:lnTo>
                <a:lnTo>
                  <a:pt x="1253089" y="578429"/>
                </a:lnTo>
                <a:lnTo>
                  <a:pt x="1247518" y="530424"/>
                </a:lnTo>
                <a:lnTo>
                  <a:pt x="1238404" y="483590"/>
                </a:lnTo>
                <a:lnTo>
                  <a:pt x="1225886" y="438068"/>
                </a:lnTo>
                <a:lnTo>
                  <a:pt x="1210104" y="393997"/>
                </a:lnTo>
                <a:lnTo>
                  <a:pt x="1191197" y="351517"/>
                </a:lnTo>
                <a:lnTo>
                  <a:pt x="1169305" y="310766"/>
                </a:lnTo>
                <a:lnTo>
                  <a:pt x="1144568" y="271885"/>
                </a:lnTo>
                <a:lnTo>
                  <a:pt x="1117124" y="235012"/>
                </a:lnTo>
                <a:lnTo>
                  <a:pt x="1087113" y="200288"/>
                </a:lnTo>
                <a:lnTo>
                  <a:pt x="1054676" y="167852"/>
                </a:lnTo>
                <a:lnTo>
                  <a:pt x="1019951" y="137843"/>
                </a:lnTo>
                <a:lnTo>
                  <a:pt x="983078" y="110400"/>
                </a:lnTo>
                <a:lnTo>
                  <a:pt x="944196" y="85664"/>
                </a:lnTo>
                <a:lnTo>
                  <a:pt x="903446" y="63774"/>
                </a:lnTo>
                <a:lnTo>
                  <a:pt x="860966" y="44868"/>
                </a:lnTo>
                <a:lnTo>
                  <a:pt x="816896" y="29087"/>
                </a:lnTo>
                <a:lnTo>
                  <a:pt x="771376" y="16571"/>
                </a:lnTo>
                <a:lnTo>
                  <a:pt x="724545" y="7457"/>
                </a:lnTo>
                <a:lnTo>
                  <a:pt x="676543" y="1887"/>
                </a:lnTo>
                <a:lnTo>
                  <a:pt x="627509" y="0"/>
                </a:lnTo>
                <a:close/>
              </a:path>
            </a:pathLst>
          </a:custGeom>
          <a:solidFill>
            <a:srgbClr val="FBE5B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40C2E64-B296-9550-0F73-1F8D034C1D45}"/>
              </a:ext>
            </a:extLst>
          </p:cNvPr>
          <p:cNvSpPr txBox="1"/>
          <p:nvPr/>
        </p:nvSpPr>
        <p:spPr>
          <a:xfrm>
            <a:off x="5919636" y="1647446"/>
            <a:ext cx="44273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l-PL" dirty="0">
                <a:solidFill>
                  <a:srgbClr val="002060"/>
                </a:solidFill>
              </a:rPr>
              <a:t>Umieść trwałe </a:t>
            </a:r>
            <a:r>
              <a:rPr lang="pl-PL" b="1" dirty="0">
                <a:solidFill>
                  <a:srgbClr val="002060"/>
                </a:solidFill>
              </a:rPr>
              <a:t>naklejki</a:t>
            </a:r>
            <a:r>
              <a:rPr lang="pl-PL" dirty="0">
                <a:solidFill>
                  <a:srgbClr val="002060"/>
                </a:solidFill>
              </a:rPr>
              <a:t> na produktach, sprzęcie, pojazdach, aparaturze itp., powstałych lub zakupionych w projekcie</a:t>
            </a:r>
          </a:p>
        </p:txBody>
      </p:sp>
      <p:sp>
        <p:nvSpPr>
          <p:cNvPr id="6" name="object 42">
            <a:extLst>
              <a:ext uri="{FF2B5EF4-FFF2-40B4-BE49-F238E27FC236}">
                <a16:creationId xmlns:a16="http://schemas.microsoft.com/office/drawing/2014/main" id="{6C4C5139-CC37-3C10-585A-B2E578F9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1993" y="3317471"/>
            <a:ext cx="4833480" cy="2111742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>
            <a:solidFill>
              <a:srgbClr val="F3D1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3">
            <a:extLst>
              <a:ext uri="{FF2B5EF4-FFF2-40B4-BE49-F238E27FC236}">
                <a16:creationId xmlns:a16="http://schemas.microsoft.com/office/drawing/2014/main" id="{09826673-1251-511D-AE03-035C8793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5314" y="3116994"/>
            <a:ext cx="1027865" cy="946456"/>
          </a:xfrm>
          <a:custGeom>
            <a:avLst/>
            <a:gdLst/>
            <a:ahLst/>
            <a:cxnLst/>
            <a:rect l="l" t="t" r="r" b="b"/>
            <a:pathLst>
              <a:path w="1255395" h="1255395">
                <a:moveTo>
                  <a:pt x="627509" y="0"/>
                </a:moveTo>
                <a:lnTo>
                  <a:pt x="578470" y="1887"/>
                </a:lnTo>
                <a:lnTo>
                  <a:pt x="530462" y="7457"/>
                </a:lnTo>
                <a:lnTo>
                  <a:pt x="483627" y="16571"/>
                </a:lnTo>
                <a:lnTo>
                  <a:pt x="438102" y="29087"/>
                </a:lnTo>
                <a:lnTo>
                  <a:pt x="394029" y="44868"/>
                </a:lnTo>
                <a:lnTo>
                  <a:pt x="351546" y="63774"/>
                </a:lnTo>
                <a:lnTo>
                  <a:pt x="310792" y="85664"/>
                </a:lnTo>
                <a:lnTo>
                  <a:pt x="271908" y="110400"/>
                </a:lnTo>
                <a:lnTo>
                  <a:pt x="235033" y="137843"/>
                </a:lnTo>
                <a:lnTo>
                  <a:pt x="200307" y="167852"/>
                </a:lnTo>
                <a:lnTo>
                  <a:pt x="167868" y="200288"/>
                </a:lnTo>
                <a:lnTo>
                  <a:pt x="137856" y="235012"/>
                </a:lnTo>
                <a:lnTo>
                  <a:pt x="110411" y="271885"/>
                </a:lnTo>
                <a:lnTo>
                  <a:pt x="85673" y="310766"/>
                </a:lnTo>
                <a:lnTo>
                  <a:pt x="63780" y="351517"/>
                </a:lnTo>
                <a:lnTo>
                  <a:pt x="44873" y="393997"/>
                </a:lnTo>
                <a:lnTo>
                  <a:pt x="29090" y="438068"/>
                </a:lnTo>
                <a:lnTo>
                  <a:pt x="16572" y="483590"/>
                </a:lnTo>
                <a:lnTo>
                  <a:pt x="7458" y="530424"/>
                </a:lnTo>
                <a:lnTo>
                  <a:pt x="1887" y="578429"/>
                </a:lnTo>
                <a:lnTo>
                  <a:pt x="0" y="627467"/>
                </a:lnTo>
                <a:lnTo>
                  <a:pt x="1887" y="676506"/>
                </a:lnTo>
                <a:lnTo>
                  <a:pt x="7458" y="724512"/>
                </a:lnTo>
                <a:lnTo>
                  <a:pt x="16572" y="771346"/>
                </a:lnTo>
                <a:lnTo>
                  <a:pt x="29090" y="816869"/>
                </a:lnTo>
                <a:lnTo>
                  <a:pt x="44873" y="860942"/>
                </a:lnTo>
                <a:lnTo>
                  <a:pt x="63780" y="903424"/>
                </a:lnTo>
                <a:lnTo>
                  <a:pt x="85673" y="944177"/>
                </a:lnTo>
                <a:lnTo>
                  <a:pt x="110411" y="983060"/>
                </a:lnTo>
                <a:lnTo>
                  <a:pt x="137856" y="1019935"/>
                </a:lnTo>
                <a:lnTo>
                  <a:pt x="167868" y="1054661"/>
                </a:lnTo>
                <a:lnTo>
                  <a:pt x="200307" y="1087100"/>
                </a:lnTo>
                <a:lnTo>
                  <a:pt x="235033" y="1117111"/>
                </a:lnTo>
                <a:lnTo>
                  <a:pt x="271908" y="1144555"/>
                </a:lnTo>
                <a:lnTo>
                  <a:pt x="310792" y="1169294"/>
                </a:lnTo>
                <a:lnTo>
                  <a:pt x="351546" y="1191186"/>
                </a:lnTo>
                <a:lnTo>
                  <a:pt x="394029" y="1210093"/>
                </a:lnTo>
                <a:lnTo>
                  <a:pt x="438102" y="1225876"/>
                </a:lnTo>
                <a:lnTo>
                  <a:pt x="483627" y="1238394"/>
                </a:lnTo>
                <a:lnTo>
                  <a:pt x="530462" y="1247508"/>
                </a:lnTo>
                <a:lnTo>
                  <a:pt x="578470" y="1253079"/>
                </a:lnTo>
                <a:lnTo>
                  <a:pt x="627509" y="1254967"/>
                </a:lnTo>
                <a:lnTo>
                  <a:pt x="676543" y="1253079"/>
                </a:lnTo>
                <a:lnTo>
                  <a:pt x="724545" y="1247508"/>
                </a:lnTo>
                <a:lnTo>
                  <a:pt x="771376" y="1238394"/>
                </a:lnTo>
                <a:lnTo>
                  <a:pt x="816896" y="1225876"/>
                </a:lnTo>
                <a:lnTo>
                  <a:pt x="860966" y="1210093"/>
                </a:lnTo>
                <a:lnTo>
                  <a:pt x="903446" y="1191186"/>
                </a:lnTo>
                <a:lnTo>
                  <a:pt x="944196" y="1169294"/>
                </a:lnTo>
                <a:lnTo>
                  <a:pt x="983078" y="1144555"/>
                </a:lnTo>
                <a:lnTo>
                  <a:pt x="1019951" y="1117111"/>
                </a:lnTo>
                <a:lnTo>
                  <a:pt x="1054676" y="1087100"/>
                </a:lnTo>
                <a:lnTo>
                  <a:pt x="1087113" y="1054661"/>
                </a:lnTo>
                <a:lnTo>
                  <a:pt x="1117124" y="1019935"/>
                </a:lnTo>
                <a:lnTo>
                  <a:pt x="1144568" y="983060"/>
                </a:lnTo>
                <a:lnTo>
                  <a:pt x="1169305" y="944177"/>
                </a:lnTo>
                <a:lnTo>
                  <a:pt x="1191197" y="903424"/>
                </a:lnTo>
                <a:lnTo>
                  <a:pt x="1210104" y="860942"/>
                </a:lnTo>
                <a:lnTo>
                  <a:pt x="1225886" y="816869"/>
                </a:lnTo>
                <a:lnTo>
                  <a:pt x="1238404" y="771346"/>
                </a:lnTo>
                <a:lnTo>
                  <a:pt x="1247518" y="724512"/>
                </a:lnTo>
                <a:lnTo>
                  <a:pt x="1253089" y="676506"/>
                </a:lnTo>
                <a:lnTo>
                  <a:pt x="1254977" y="627467"/>
                </a:lnTo>
                <a:lnTo>
                  <a:pt x="1253089" y="578429"/>
                </a:lnTo>
                <a:lnTo>
                  <a:pt x="1247518" y="530424"/>
                </a:lnTo>
                <a:lnTo>
                  <a:pt x="1238404" y="483590"/>
                </a:lnTo>
                <a:lnTo>
                  <a:pt x="1225886" y="438068"/>
                </a:lnTo>
                <a:lnTo>
                  <a:pt x="1210104" y="393997"/>
                </a:lnTo>
                <a:lnTo>
                  <a:pt x="1191197" y="351517"/>
                </a:lnTo>
                <a:lnTo>
                  <a:pt x="1169305" y="310766"/>
                </a:lnTo>
                <a:lnTo>
                  <a:pt x="1144568" y="271885"/>
                </a:lnTo>
                <a:lnTo>
                  <a:pt x="1117124" y="235012"/>
                </a:lnTo>
                <a:lnTo>
                  <a:pt x="1087113" y="200288"/>
                </a:lnTo>
                <a:lnTo>
                  <a:pt x="1054676" y="167852"/>
                </a:lnTo>
                <a:lnTo>
                  <a:pt x="1019951" y="137843"/>
                </a:lnTo>
                <a:lnTo>
                  <a:pt x="983078" y="110400"/>
                </a:lnTo>
                <a:lnTo>
                  <a:pt x="944196" y="85664"/>
                </a:lnTo>
                <a:lnTo>
                  <a:pt x="903446" y="63774"/>
                </a:lnTo>
                <a:lnTo>
                  <a:pt x="860966" y="44868"/>
                </a:lnTo>
                <a:lnTo>
                  <a:pt x="816896" y="29087"/>
                </a:lnTo>
                <a:lnTo>
                  <a:pt x="771376" y="16571"/>
                </a:lnTo>
                <a:lnTo>
                  <a:pt x="724545" y="7457"/>
                </a:lnTo>
                <a:lnTo>
                  <a:pt x="676543" y="1887"/>
                </a:lnTo>
                <a:lnTo>
                  <a:pt x="627509" y="0"/>
                </a:lnTo>
                <a:close/>
              </a:path>
            </a:pathLst>
          </a:custGeom>
          <a:solidFill>
            <a:srgbClr val="FBE5B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418" y="338745"/>
            <a:ext cx="8712968" cy="762483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02B044C8-BFDC-4366-DD89-AC2397301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92" y="1339644"/>
            <a:ext cx="5055742" cy="1516852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>
            <a:solidFill>
              <a:srgbClr val="F3D1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3">
            <a:extLst>
              <a:ext uri="{FF2B5EF4-FFF2-40B4-BE49-F238E27FC236}">
                <a16:creationId xmlns:a16="http://schemas.microsoft.com/office/drawing/2014/main" id="{0CC0CD37-6F9B-36F6-A107-9889CB1F3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2" y="1167966"/>
            <a:ext cx="1082809" cy="990621"/>
          </a:xfrm>
          <a:custGeom>
            <a:avLst/>
            <a:gdLst/>
            <a:ahLst/>
            <a:cxnLst/>
            <a:rect l="l" t="t" r="r" b="b"/>
            <a:pathLst>
              <a:path w="1255395" h="1255395">
                <a:moveTo>
                  <a:pt x="627509" y="0"/>
                </a:moveTo>
                <a:lnTo>
                  <a:pt x="578470" y="1887"/>
                </a:lnTo>
                <a:lnTo>
                  <a:pt x="530462" y="7457"/>
                </a:lnTo>
                <a:lnTo>
                  <a:pt x="483627" y="16571"/>
                </a:lnTo>
                <a:lnTo>
                  <a:pt x="438102" y="29087"/>
                </a:lnTo>
                <a:lnTo>
                  <a:pt x="394029" y="44868"/>
                </a:lnTo>
                <a:lnTo>
                  <a:pt x="351546" y="63774"/>
                </a:lnTo>
                <a:lnTo>
                  <a:pt x="310792" y="85664"/>
                </a:lnTo>
                <a:lnTo>
                  <a:pt x="271908" y="110400"/>
                </a:lnTo>
                <a:lnTo>
                  <a:pt x="235033" y="137843"/>
                </a:lnTo>
                <a:lnTo>
                  <a:pt x="200307" y="167852"/>
                </a:lnTo>
                <a:lnTo>
                  <a:pt x="167868" y="200288"/>
                </a:lnTo>
                <a:lnTo>
                  <a:pt x="137856" y="235012"/>
                </a:lnTo>
                <a:lnTo>
                  <a:pt x="110411" y="271885"/>
                </a:lnTo>
                <a:lnTo>
                  <a:pt x="85673" y="310766"/>
                </a:lnTo>
                <a:lnTo>
                  <a:pt x="63780" y="351517"/>
                </a:lnTo>
                <a:lnTo>
                  <a:pt x="44873" y="393997"/>
                </a:lnTo>
                <a:lnTo>
                  <a:pt x="29090" y="438068"/>
                </a:lnTo>
                <a:lnTo>
                  <a:pt x="16572" y="483590"/>
                </a:lnTo>
                <a:lnTo>
                  <a:pt x="7458" y="530424"/>
                </a:lnTo>
                <a:lnTo>
                  <a:pt x="1887" y="578429"/>
                </a:lnTo>
                <a:lnTo>
                  <a:pt x="0" y="627467"/>
                </a:lnTo>
                <a:lnTo>
                  <a:pt x="1887" y="676506"/>
                </a:lnTo>
                <a:lnTo>
                  <a:pt x="7458" y="724512"/>
                </a:lnTo>
                <a:lnTo>
                  <a:pt x="16572" y="771346"/>
                </a:lnTo>
                <a:lnTo>
                  <a:pt x="29090" y="816869"/>
                </a:lnTo>
                <a:lnTo>
                  <a:pt x="44873" y="860942"/>
                </a:lnTo>
                <a:lnTo>
                  <a:pt x="63780" y="903424"/>
                </a:lnTo>
                <a:lnTo>
                  <a:pt x="85673" y="944177"/>
                </a:lnTo>
                <a:lnTo>
                  <a:pt x="110411" y="983060"/>
                </a:lnTo>
                <a:lnTo>
                  <a:pt x="137856" y="1019935"/>
                </a:lnTo>
                <a:lnTo>
                  <a:pt x="167868" y="1054661"/>
                </a:lnTo>
                <a:lnTo>
                  <a:pt x="200307" y="1087100"/>
                </a:lnTo>
                <a:lnTo>
                  <a:pt x="235033" y="1117111"/>
                </a:lnTo>
                <a:lnTo>
                  <a:pt x="271908" y="1144555"/>
                </a:lnTo>
                <a:lnTo>
                  <a:pt x="310792" y="1169294"/>
                </a:lnTo>
                <a:lnTo>
                  <a:pt x="351546" y="1191186"/>
                </a:lnTo>
                <a:lnTo>
                  <a:pt x="394029" y="1210093"/>
                </a:lnTo>
                <a:lnTo>
                  <a:pt x="438102" y="1225876"/>
                </a:lnTo>
                <a:lnTo>
                  <a:pt x="483627" y="1238394"/>
                </a:lnTo>
                <a:lnTo>
                  <a:pt x="530462" y="1247508"/>
                </a:lnTo>
                <a:lnTo>
                  <a:pt x="578470" y="1253079"/>
                </a:lnTo>
                <a:lnTo>
                  <a:pt x="627509" y="1254967"/>
                </a:lnTo>
                <a:lnTo>
                  <a:pt x="676543" y="1253079"/>
                </a:lnTo>
                <a:lnTo>
                  <a:pt x="724545" y="1247508"/>
                </a:lnTo>
                <a:lnTo>
                  <a:pt x="771376" y="1238394"/>
                </a:lnTo>
                <a:lnTo>
                  <a:pt x="816896" y="1225876"/>
                </a:lnTo>
                <a:lnTo>
                  <a:pt x="860966" y="1210093"/>
                </a:lnTo>
                <a:lnTo>
                  <a:pt x="903446" y="1191186"/>
                </a:lnTo>
                <a:lnTo>
                  <a:pt x="944196" y="1169294"/>
                </a:lnTo>
                <a:lnTo>
                  <a:pt x="983078" y="1144555"/>
                </a:lnTo>
                <a:lnTo>
                  <a:pt x="1019951" y="1117111"/>
                </a:lnTo>
                <a:lnTo>
                  <a:pt x="1054676" y="1087100"/>
                </a:lnTo>
                <a:lnTo>
                  <a:pt x="1087113" y="1054661"/>
                </a:lnTo>
                <a:lnTo>
                  <a:pt x="1117124" y="1019935"/>
                </a:lnTo>
                <a:lnTo>
                  <a:pt x="1144568" y="983060"/>
                </a:lnTo>
                <a:lnTo>
                  <a:pt x="1169305" y="944177"/>
                </a:lnTo>
                <a:lnTo>
                  <a:pt x="1191197" y="903424"/>
                </a:lnTo>
                <a:lnTo>
                  <a:pt x="1210104" y="860942"/>
                </a:lnTo>
                <a:lnTo>
                  <a:pt x="1225886" y="816869"/>
                </a:lnTo>
                <a:lnTo>
                  <a:pt x="1238404" y="771346"/>
                </a:lnTo>
                <a:lnTo>
                  <a:pt x="1247518" y="724512"/>
                </a:lnTo>
                <a:lnTo>
                  <a:pt x="1253089" y="676506"/>
                </a:lnTo>
                <a:lnTo>
                  <a:pt x="1254977" y="627467"/>
                </a:lnTo>
                <a:lnTo>
                  <a:pt x="1253089" y="578429"/>
                </a:lnTo>
                <a:lnTo>
                  <a:pt x="1247518" y="530424"/>
                </a:lnTo>
                <a:lnTo>
                  <a:pt x="1238404" y="483590"/>
                </a:lnTo>
                <a:lnTo>
                  <a:pt x="1225886" y="438068"/>
                </a:lnTo>
                <a:lnTo>
                  <a:pt x="1210104" y="393997"/>
                </a:lnTo>
                <a:lnTo>
                  <a:pt x="1191197" y="351517"/>
                </a:lnTo>
                <a:lnTo>
                  <a:pt x="1169305" y="310766"/>
                </a:lnTo>
                <a:lnTo>
                  <a:pt x="1144568" y="271885"/>
                </a:lnTo>
                <a:lnTo>
                  <a:pt x="1117124" y="235012"/>
                </a:lnTo>
                <a:lnTo>
                  <a:pt x="1087113" y="200288"/>
                </a:lnTo>
                <a:lnTo>
                  <a:pt x="1054676" y="167852"/>
                </a:lnTo>
                <a:lnTo>
                  <a:pt x="1019951" y="137843"/>
                </a:lnTo>
                <a:lnTo>
                  <a:pt x="983078" y="110400"/>
                </a:lnTo>
                <a:lnTo>
                  <a:pt x="944196" y="85664"/>
                </a:lnTo>
                <a:lnTo>
                  <a:pt x="903446" y="63774"/>
                </a:lnTo>
                <a:lnTo>
                  <a:pt x="860966" y="44868"/>
                </a:lnTo>
                <a:lnTo>
                  <a:pt x="816896" y="29087"/>
                </a:lnTo>
                <a:lnTo>
                  <a:pt x="771376" y="16571"/>
                </a:lnTo>
                <a:lnTo>
                  <a:pt x="724545" y="7457"/>
                </a:lnTo>
                <a:lnTo>
                  <a:pt x="676543" y="1887"/>
                </a:lnTo>
                <a:lnTo>
                  <a:pt x="627509" y="0"/>
                </a:lnTo>
                <a:close/>
              </a:path>
            </a:pathLst>
          </a:custGeom>
          <a:solidFill>
            <a:srgbClr val="FBE5BB"/>
          </a:solidFill>
        </p:spPr>
        <p:txBody>
          <a:bodyPr wrap="square" lIns="0" tIns="0" rIns="0" bIns="0" rtlCol="0"/>
          <a:lstStyle/>
          <a:p>
            <a:pPr marL="342900" indent="-342900">
              <a:buFont typeface="+mj-lt"/>
              <a:buAutoNum type="arabicPeriod"/>
            </a:pPr>
            <a:endParaRPr dirty="0">
              <a:solidFill>
                <a:srgbClr val="002060"/>
              </a:solidFill>
              <a:highlight>
                <a:srgbClr val="F3D146"/>
              </a:highlight>
            </a:endParaRPr>
          </a:p>
        </p:txBody>
      </p:sp>
      <p:sp>
        <p:nvSpPr>
          <p:cNvPr id="17" name="object 42">
            <a:extLst>
              <a:ext uri="{FF2B5EF4-FFF2-40B4-BE49-F238E27FC236}">
                <a16:creationId xmlns:a16="http://schemas.microsoft.com/office/drawing/2014/main" id="{AC061791-FA17-9BAE-C914-69DB8B306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661" y="3257335"/>
            <a:ext cx="5055742" cy="2074699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>
            <a:solidFill>
              <a:srgbClr val="F3D1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3">
            <a:extLst>
              <a:ext uri="{FF2B5EF4-FFF2-40B4-BE49-F238E27FC236}">
                <a16:creationId xmlns:a16="http://schemas.microsoft.com/office/drawing/2014/main" id="{FC677060-5B4A-E7A0-7BBF-E2C6F689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1" y="3094912"/>
            <a:ext cx="1082809" cy="990621"/>
          </a:xfrm>
          <a:custGeom>
            <a:avLst/>
            <a:gdLst/>
            <a:ahLst/>
            <a:cxnLst/>
            <a:rect l="l" t="t" r="r" b="b"/>
            <a:pathLst>
              <a:path w="1255395" h="1255395">
                <a:moveTo>
                  <a:pt x="627509" y="0"/>
                </a:moveTo>
                <a:lnTo>
                  <a:pt x="578470" y="1887"/>
                </a:lnTo>
                <a:lnTo>
                  <a:pt x="530462" y="7457"/>
                </a:lnTo>
                <a:lnTo>
                  <a:pt x="483627" y="16571"/>
                </a:lnTo>
                <a:lnTo>
                  <a:pt x="438102" y="29087"/>
                </a:lnTo>
                <a:lnTo>
                  <a:pt x="394029" y="44868"/>
                </a:lnTo>
                <a:lnTo>
                  <a:pt x="351546" y="63774"/>
                </a:lnTo>
                <a:lnTo>
                  <a:pt x="310792" y="85664"/>
                </a:lnTo>
                <a:lnTo>
                  <a:pt x="271908" y="110400"/>
                </a:lnTo>
                <a:lnTo>
                  <a:pt x="235033" y="137843"/>
                </a:lnTo>
                <a:lnTo>
                  <a:pt x="200307" y="167852"/>
                </a:lnTo>
                <a:lnTo>
                  <a:pt x="167868" y="200288"/>
                </a:lnTo>
                <a:lnTo>
                  <a:pt x="137856" y="235012"/>
                </a:lnTo>
                <a:lnTo>
                  <a:pt x="110411" y="271885"/>
                </a:lnTo>
                <a:lnTo>
                  <a:pt x="85673" y="310766"/>
                </a:lnTo>
                <a:lnTo>
                  <a:pt x="63780" y="351517"/>
                </a:lnTo>
                <a:lnTo>
                  <a:pt x="44873" y="393997"/>
                </a:lnTo>
                <a:lnTo>
                  <a:pt x="29090" y="438068"/>
                </a:lnTo>
                <a:lnTo>
                  <a:pt x="16572" y="483590"/>
                </a:lnTo>
                <a:lnTo>
                  <a:pt x="7458" y="530424"/>
                </a:lnTo>
                <a:lnTo>
                  <a:pt x="1887" y="578429"/>
                </a:lnTo>
                <a:lnTo>
                  <a:pt x="0" y="627467"/>
                </a:lnTo>
                <a:lnTo>
                  <a:pt x="1887" y="676506"/>
                </a:lnTo>
                <a:lnTo>
                  <a:pt x="7458" y="724512"/>
                </a:lnTo>
                <a:lnTo>
                  <a:pt x="16572" y="771346"/>
                </a:lnTo>
                <a:lnTo>
                  <a:pt x="29090" y="816869"/>
                </a:lnTo>
                <a:lnTo>
                  <a:pt x="44873" y="860942"/>
                </a:lnTo>
                <a:lnTo>
                  <a:pt x="63780" y="903424"/>
                </a:lnTo>
                <a:lnTo>
                  <a:pt x="85673" y="944177"/>
                </a:lnTo>
                <a:lnTo>
                  <a:pt x="110411" y="983060"/>
                </a:lnTo>
                <a:lnTo>
                  <a:pt x="137856" y="1019935"/>
                </a:lnTo>
                <a:lnTo>
                  <a:pt x="167868" y="1054661"/>
                </a:lnTo>
                <a:lnTo>
                  <a:pt x="200307" y="1087100"/>
                </a:lnTo>
                <a:lnTo>
                  <a:pt x="235033" y="1117111"/>
                </a:lnTo>
                <a:lnTo>
                  <a:pt x="271908" y="1144555"/>
                </a:lnTo>
                <a:lnTo>
                  <a:pt x="310792" y="1169294"/>
                </a:lnTo>
                <a:lnTo>
                  <a:pt x="351546" y="1191186"/>
                </a:lnTo>
                <a:lnTo>
                  <a:pt x="394029" y="1210093"/>
                </a:lnTo>
                <a:lnTo>
                  <a:pt x="438102" y="1225876"/>
                </a:lnTo>
                <a:lnTo>
                  <a:pt x="483627" y="1238394"/>
                </a:lnTo>
                <a:lnTo>
                  <a:pt x="530462" y="1247508"/>
                </a:lnTo>
                <a:lnTo>
                  <a:pt x="578470" y="1253079"/>
                </a:lnTo>
                <a:lnTo>
                  <a:pt x="627509" y="1254967"/>
                </a:lnTo>
                <a:lnTo>
                  <a:pt x="676543" y="1253079"/>
                </a:lnTo>
                <a:lnTo>
                  <a:pt x="724545" y="1247508"/>
                </a:lnTo>
                <a:lnTo>
                  <a:pt x="771376" y="1238394"/>
                </a:lnTo>
                <a:lnTo>
                  <a:pt x="816896" y="1225876"/>
                </a:lnTo>
                <a:lnTo>
                  <a:pt x="860966" y="1210093"/>
                </a:lnTo>
                <a:lnTo>
                  <a:pt x="903446" y="1191186"/>
                </a:lnTo>
                <a:lnTo>
                  <a:pt x="944196" y="1169294"/>
                </a:lnTo>
                <a:lnTo>
                  <a:pt x="983078" y="1144555"/>
                </a:lnTo>
                <a:lnTo>
                  <a:pt x="1019951" y="1117111"/>
                </a:lnTo>
                <a:lnTo>
                  <a:pt x="1054676" y="1087100"/>
                </a:lnTo>
                <a:lnTo>
                  <a:pt x="1087113" y="1054661"/>
                </a:lnTo>
                <a:lnTo>
                  <a:pt x="1117124" y="1019935"/>
                </a:lnTo>
                <a:lnTo>
                  <a:pt x="1144568" y="983060"/>
                </a:lnTo>
                <a:lnTo>
                  <a:pt x="1169305" y="944177"/>
                </a:lnTo>
                <a:lnTo>
                  <a:pt x="1191197" y="903424"/>
                </a:lnTo>
                <a:lnTo>
                  <a:pt x="1210104" y="860942"/>
                </a:lnTo>
                <a:lnTo>
                  <a:pt x="1225886" y="816869"/>
                </a:lnTo>
                <a:lnTo>
                  <a:pt x="1238404" y="771346"/>
                </a:lnTo>
                <a:lnTo>
                  <a:pt x="1247518" y="724512"/>
                </a:lnTo>
                <a:lnTo>
                  <a:pt x="1253089" y="676506"/>
                </a:lnTo>
                <a:lnTo>
                  <a:pt x="1254977" y="627467"/>
                </a:lnTo>
                <a:lnTo>
                  <a:pt x="1253089" y="578429"/>
                </a:lnTo>
                <a:lnTo>
                  <a:pt x="1247518" y="530424"/>
                </a:lnTo>
                <a:lnTo>
                  <a:pt x="1238404" y="483590"/>
                </a:lnTo>
                <a:lnTo>
                  <a:pt x="1225886" y="438068"/>
                </a:lnTo>
                <a:lnTo>
                  <a:pt x="1210104" y="393997"/>
                </a:lnTo>
                <a:lnTo>
                  <a:pt x="1191197" y="351517"/>
                </a:lnTo>
                <a:lnTo>
                  <a:pt x="1169305" y="310766"/>
                </a:lnTo>
                <a:lnTo>
                  <a:pt x="1144568" y="271885"/>
                </a:lnTo>
                <a:lnTo>
                  <a:pt x="1117124" y="235012"/>
                </a:lnTo>
                <a:lnTo>
                  <a:pt x="1087113" y="200288"/>
                </a:lnTo>
                <a:lnTo>
                  <a:pt x="1054676" y="167852"/>
                </a:lnTo>
                <a:lnTo>
                  <a:pt x="1019951" y="137843"/>
                </a:lnTo>
                <a:lnTo>
                  <a:pt x="983078" y="110400"/>
                </a:lnTo>
                <a:lnTo>
                  <a:pt x="944196" y="85664"/>
                </a:lnTo>
                <a:lnTo>
                  <a:pt x="903446" y="63774"/>
                </a:lnTo>
                <a:lnTo>
                  <a:pt x="860966" y="44868"/>
                </a:lnTo>
                <a:lnTo>
                  <a:pt x="816896" y="29087"/>
                </a:lnTo>
                <a:lnTo>
                  <a:pt x="771376" y="16571"/>
                </a:lnTo>
                <a:lnTo>
                  <a:pt x="724545" y="7457"/>
                </a:lnTo>
                <a:lnTo>
                  <a:pt x="676543" y="1887"/>
                </a:lnTo>
                <a:lnTo>
                  <a:pt x="627509" y="0"/>
                </a:lnTo>
                <a:close/>
              </a:path>
            </a:pathLst>
          </a:custGeom>
          <a:solidFill>
            <a:srgbClr val="FBE5B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2060"/>
              </a:solidFill>
              <a:highlight>
                <a:srgbClr val="F3D146"/>
              </a:highlight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FEE3989-1B23-DEF9-1B16-8F9A8550F5BC}"/>
              </a:ext>
            </a:extLst>
          </p:cNvPr>
          <p:cNvSpPr txBox="1"/>
          <p:nvPr/>
        </p:nvSpPr>
        <p:spPr>
          <a:xfrm>
            <a:off x="243071" y="3379333"/>
            <a:ext cx="4833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l-PL" dirty="0">
                <a:solidFill>
                  <a:srgbClr val="002060"/>
                </a:solidFill>
              </a:rPr>
              <a:t>Oznakuj </a:t>
            </a:r>
            <a:r>
              <a:rPr lang="pl-PL" b="1" dirty="0">
                <a:solidFill>
                  <a:srgbClr val="002060"/>
                </a:solidFill>
              </a:rPr>
              <a:t>dokumenty i materiały dla osób, podmiotów uczestniczących w projekcie</a:t>
            </a:r>
            <a:r>
              <a:rPr lang="pl-PL" dirty="0">
                <a:solidFill>
                  <a:srgbClr val="002060"/>
                </a:solidFill>
              </a:rPr>
              <a:t>, np. zaświadczeniach, certyfikatach, zaproszeniach, materiałach informacyjnych, programach szkoleń i warsztatów, listach obecności, prezentacjach multimedialnych, umowach oraz kierowanej do nich korespondencji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56216F-A42A-5FB6-9B55-56DC6FB2782E}"/>
              </a:ext>
            </a:extLst>
          </p:cNvPr>
          <p:cNvSpPr txBox="1"/>
          <p:nvPr/>
        </p:nvSpPr>
        <p:spPr>
          <a:xfrm>
            <a:off x="5783476" y="3402704"/>
            <a:ext cx="47352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dirty="0">
                <a:solidFill>
                  <a:srgbClr val="002060"/>
                </a:solidFill>
              </a:rPr>
              <a:t>Oznakuj </a:t>
            </a:r>
            <a:r>
              <a:rPr lang="pl-PL" b="1" dirty="0">
                <a:solidFill>
                  <a:srgbClr val="002060"/>
                </a:solidFill>
              </a:rPr>
              <a:t>działania informacyjne i promocyjne </a:t>
            </a:r>
            <a:r>
              <a:rPr lang="pl-PL" dirty="0">
                <a:solidFill>
                  <a:srgbClr val="002060"/>
                </a:solidFill>
              </a:rPr>
              <a:t>(jeśli takie będziesz prowadzić) np. e-publikacje, ulotki, broszury, publikacje, notatki prasowe, strony internetowe, newslettery, mailing, materiały filmowe, materiały promocyjne, konferencje, spotkania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C547216-C678-DCDD-2F63-BE849002CC92}"/>
              </a:ext>
            </a:extLst>
          </p:cNvPr>
          <p:cNvSpPr txBox="1"/>
          <p:nvPr/>
        </p:nvSpPr>
        <p:spPr>
          <a:xfrm>
            <a:off x="311332" y="5765795"/>
            <a:ext cx="10069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2060"/>
                </a:solidFill>
              </a:rPr>
              <a:t>Znak Funduszy Europejskich, znak barw RP oraz znak Unii Europejskiej muszą być zawsze umieszczone w widocznym miejscu materiału lub dokumentu. Dla spełnienia tego warunku wystarczy, jeśli np. pierwsza strona dokumentu zostanie oznaczona zestawieniem znaków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E5DC66B-9979-BDB7-DAEE-CC1B7CFB8CCD}"/>
              </a:ext>
            </a:extLst>
          </p:cNvPr>
          <p:cNvSpPr txBox="1"/>
          <p:nvPr/>
        </p:nvSpPr>
        <p:spPr>
          <a:xfrm>
            <a:off x="263823" y="1400444"/>
            <a:ext cx="4833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</a:rPr>
              <a:t>Oznakuj </a:t>
            </a:r>
            <a:r>
              <a:rPr lang="pl-PL" b="1" dirty="0">
                <a:solidFill>
                  <a:srgbClr val="002060"/>
                </a:solidFill>
              </a:rPr>
              <a:t>dokumenty związane z realizacją projektu</a:t>
            </a:r>
            <a:r>
              <a:rPr lang="pl-PL" dirty="0">
                <a:solidFill>
                  <a:srgbClr val="002060"/>
                </a:solidFill>
              </a:rPr>
              <a:t>, które podajesz do wiadomości publicznej, np. dokumentacji przetargowej, ogłoszeniach, analizach, raportach, wzorach umów, wzorach wniosków</a:t>
            </a:r>
          </a:p>
        </p:txBody>
      </p:sp>
    </p:spTree>
    <p:extLst>
      <p:ext uri="{BB962C8B-B14F-4D97-AF65-F5344CB8AC3E}">
        <p14:creationId xmlns:p14="http://schemas.microsoft.com/office/powerpoint/2010/main" val="64479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C5FEFA6-BEC8-C72B-B049-16B9233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15" y="328412"/>
            <a:ext cx="6858859" cy="559002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Naklejki dla Beneficjentów LAWP – zakup współfinansowany (1/2)</a:t>
            </a: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C261AE52-27DC-8F9F-29D5-0475A6F7B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402" y="263942"/>
            <a:ext cx="9023921" cy="1067624"/>
          </a:xfrm>
          <a:custGeom>
            <a:avLst/>
            <a:gdLst/>
            <a:ahLst/>
            <a:cxnLst/>
            <a:rect l="l" t="t" r="r" b="b"/>
            <a:pathLst>
              <a:path w="4692015" h="1073150">
                <a:moveTo>
                  <a:pt x="4320905" y="1072700"/>
                </a:moveTo>
                <a:lnTo>
                  <a:pt x="371046" y="1072700"/>
                </a:lnTo>
                <a:lnTo>
                  <a:pt x="324663" y="1069795"/>
                </a:lnTo>
                <a:lnTo>
                  <a:pt x="279954" y="1061317"/>
                </a:lnTo>
                <a:lnTo>
                  <a:pt x="237273" y="1047620"/>
                </a:lnTo>
                <a:lnTo>
                  <a:pt x="196975" y="1029060"/>
                </a:lnTo>
                <a:lnTo>
                  <a:pt x="159415" y="1005990"/>
                </a:lnTo>
                <a:lnTo>
                  <a:pt x="124946" y="978765"/>
                </a:lnTo>
                <a:lnTo>
                  <a:pt x="93923" y="947741"/>
                </a:lnTo>
                <a:lnTo>
                  <a:pt x="66701" y="913271"/>
                </a:lnTo>
                <a:lnTo>
                  <a:pt x="43633" y="875710"/>
                </a:lnTo>
                <a:lnTo>
                  <a:pt x="25075" y="835413"/>
                </a:lnTo>
                <a:lnTo>
                  <a:pt x="11381" y="792735"/>
                </a:lnTo>
                <a:lnTo>
                  <a:pt x="2904" y="748031"/>
                </a:lnTo>
                <a:lnTo>
                  <a:pt x="0" y="701654"/>
                </a:lnTo>
                <a:lnTo>
                  <a:pt x="0" y="371046"/>
                </a:lnTo>
                <a:lnTo>
                  <a:pt x="2904" y="324669"/>
                </a:lnTo>
                <a:lnTo>
                  <a:pt x="11381" y="279964"/>
                </a:lnTo>
                <a:lnTo>
                  <a:pt x="25075" y="237286"/>
                </a:lnTo>
                <a:lnTo>
                  <a:pt x="43633" y="196989"/>
                </a:lnTo>
                <a:lnTo>
                  <a:pt x="66701" y="159429"/>
                </a:lnTo>
                <a:lnTo>
                  <a:pt x="93923" y="124959"/>
                </a:lnTo>
                <a:lnTo>
                  <a:pt x="124946" y="93934"/>
                </a:lnTo>
                <a:lnTo>
                  <a:pt x="159415" y="66710"/>
                </a:lnTo>
                <a:lnTo>
                  <a:pt x="196975" y="43640"/>
                </a:lnTo>
                <a:lnTo>
                  <a:pt x="237273" y="25079"/>
                </a:lnTo>
                <a:lnTo>
                  <a:pt x="279954" y="11382"/>
                </a:lnTo>
                <a:lnTo>
                  <a:pt x="324663" y="2904"/>
                </a:lnTo>
                <a:lnTo>
                  <a:pt x="371046" y="0"/>
                </a:lnTo>
                <a:lnTo>
                  <a:pt x="4320905" y="0"/>
                </a:lnTo>
                <a:lnTo>
                  <a:pt x="4367288" y="2904"/>
                </a:lnTo>
                <a:lnTo>
                  <a:pt x="4411997" y="11382"/>
                </a:lnTo>
                <a:lnTo>
                  <a:pt x="4454677" y="25079"/>
                </a:lnTo>
                <a:lnTo>
                  <a:pt x="4494975" y="43640"/>
                </a:lnTo>
                <a:lnTo>
                  <a:pt x="4532536" y="66710"/>
                </a:lnTo>
                <a:lnTo>
                  <a:pt x="4567004" y="93934"/>
                </a:lnTo>
                <a:lnTo>
                  <a:pt x="4598027" y="124959"/>
                </a:lnTo>
                <a:lnTo>
                  <a:pt x="4625249" y="159429"/>
                </a:lnTo>
                <a:lnTo>
                  <a:pt x="4648317" y="196989"/>
                </a:lnTo>
                <a:lnTo>
                  <a:pt x="4666875" y="237286"/>
                </a:lnTo>
                <a:lnTo>
                  <a:pt x="4680570" y="279964"/>
                </a:lnTo>
                <a:lnTo>
                  <a:pt x="4689047" y="324669"/>
                </a:lnTo>
                <a:lnTo>
                  <a:pt x="4691951" y="371046"/>
                </a:lnTo>
                <a:lnTo>
                  <a:pt x="4691951" y="701654"/>
                </a:lnTo>
                <a:lnTo>
                  <a:pt x="4689047" y="748031"/>
                </a:lnTo>
                <a:lnTo>
                  <a:pt x="4680570" y="792735"/>
                </a:lnTo>
                <a:lnTo>
                  <a:pt x="4666875" y="835413"/>
                </a:lnTo>
                <a:lnTo>
                  <a:pt x="4648317" y="875710"/>
                </a:lnTo>
                <a:lnTo>
                  <a:pt x="4625249" y="913271"/>
                </a:lnTo>
                <a:lnTo>
                  <a:pt x="4598027" y="947741"/>
                </a:lnTo>
                <a:lnTo>
                  <a:pt x="4567004" y="978765"/>
                </a:lnTo>
                <a:lnTo>
                  <a:pt x="4532536" y="1005990"/>
                </a:lnTo>
                <a:lnTo>
                  <a:pt x="4494975" y="1029060"/>
                </a:lnTo>
                <a:lnTo>
                  <a:pt x="4454677" y="1047620"/>
                </a:lnTo>
                <a:lnTo>
                  <a:pt x="4411997" y="1061317"/>
                </a:lnTo>
                <a:lnTo>
                  <a:pt x="4367288" y="1069795"/>
                </a:lnTo>
                <a:lnTo>
                  <a:pt x="4320905" y="1072700"/>
                </a:lnTo>
              </a:path>
            </a:pathLst>
          </a:custGeom>
          <a:ln w="314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CD86187-5C06-898E-5E66-3CD3BAAB1A1F}"/>
              </a:ext>
            </a:extLst>
          </p:cNvPr>
          <p:cNvSpPr txBox="1"/>
          <p:nvPr/>
        </p:nvSpPr>
        <p:spPr>
          <a:xfrm>
            <a:off x="306006" y="4662299"/>
            <a:ext cx="10030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Beneficjenci LAWP w Lublinie realizując swoje projekty korzystają wyłącznie z naklejek z napisem „Zakup współfinansowany ze środków Unii Europejskiej</a:t>
            </a:r>
            <a:r>
              <a:rPr lang="pl-PL" dirty="0">
                <a:solidFill>
                  <a:srgbClr val="002060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Naklejki </a:t>
            </a:r>
            <a:r>
              <a:rPr lang="pl-PL" sz="1800" b="1" i="0" u="none" strike="noStrike" baseline="0" dirty="0">
                <a:solidFill>
                  <a:srgbClr val="002060"/>
                </a:solidFill>
              </a:rPr>
              <a:t>umieść na: </a:t>
            </a:r>
            <a:endParaRPr lang="pl-PL" sz="1800" b="0" i="0" u="none" strike="noStrike" baseline="0" dirty="0">
              <a:solidFill>
                <a:srgbClr val="002060"/>
              </a:solidFill>
            </a:endParaRP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a) sprzętach, maszynach, urządzeniach (np. maszyny i urządzenia produkcyjne, laboratoryjne, komputery, laptopy, tablety, drukarki,)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b) środkach transportu (np. samochodach, radiowozach, tramwajach, autobusach, wagonach kolejowych)</a:t>
            </a:r>
          </a:p>
          <a:p>
            <a:r>
              <a:rPr lang="pl-PL" sz="1800" b="0" i="0" u="none" strike="noStrike" baseline="0" dirty="0">
                <a:solidFill>
                  <a:srgbClr val="002060"/>
                </a:solidFill>
              </a:rPr>
              <a:t>c) aparaturze (np. laboratoryjnej, medycznej) itp. 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20" name="Obraz 19" descr="Szablon Naklejki dla Beneficjentów LAWP- szablon numer 1  ">
            <a:extLst>
              <a:ext uri="{FF2B5EF4-FFF2-40B4-BE49-F238E27FC236}">
                <a16:creationId xmlns:a16="http://schemas.microsoft.com/office/drawing/2014/main" id="{8482EE6C-4AB3-587D-577A-85937ACC1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2" y="1611672"/>
            <a:ext cx="5084553" cy="27438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3" name="Obraz 22" descr="Szablon Naklejki dla Beneficjentów LAWP- szablon numer 2">
            <a:extLst>
              <a:ext uri="{FF2B5EF4-FFF2-40B4-BE49-F238E27FC236}">
                <a16:creationId xmlns:a16="http://schemas.microsoft.com/office/drawing/2014/main" id="{EF306D3F-2C8E-ECA4-F71B-9F8CC944E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8" y="1615055"/>
            <a:ext cx="5084554" cy="27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12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szablon z dopiskiem efs_osadzone.potx" id="{1BF763A3-92CE-42F9-AA6B-0EF8232C8EF2}" vid="{68AC6CD1-4E40-4B73-8978-69AC68CE4E2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szablon z dopiskiem efs_osadzone</Template>
  <TotalTime>3645</TotalTime>
  <Words>3512</Words>
  <Application>Microsoft Office PowerPoint</Application>
  <PresentationFormat>Niestandardowy</PresentationFormat>
  <Paragraphs>377</Paragraphs>
  <Slides>28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Calibri</vt:lpstr>
      <vt:lpstr>Open Sans</vt:lpstr>
      <vt:lpstr>Open Sans ExtraBold</vt:lpstr>
      <vt:lpstr>Open Sans SemiBold</vt:lpstr>
      <vt:lpstr>Wingdings</vt:lpstr>
      <vt:lpstr>Motyw pakietu Office</vt:lpstr>
      <vt:lpstr>FUNDUSZE EUROPEJSKIE DLA LUBELSKIEGO 2021-2027</vt:lpstr>
      <vt:lpstr>Dlaczego musisz informować o projektach?</vt:lpstr>
      <vt:lpstr>Od kiedy do kiedy musisz wypełniać obowiązki informacyjne?</vt:lpstr>
      <vt:lpstr>Tytuł projektu we wniosku o dofinansowanie</vt:lpstr>
      <vt:lpstr>Zestawienie znaków dla programu Fundusze Europejskie dla Lubelskiego 2021-2027 - wariant pełnokolorowy</vt:lpstr>
      <vt:lpstr>Zestawienie znaków dla programu Fundusze Europejskie dla Lubelskiego 2021-2027 - wariant achromatyczny</vt:lpstr>
      <vt:lpstr>Jakie obowiązkowe działania informacyjne i promocyjne musisz przeprowadzić?</vt:lpstr>
      <vt:lpstr>Działania informacyjne i dokumenty</vt:lpstr>
      <vt:lpstr>Naklejki dla Beneficjentów LAWP – zakup współfinansowany (1/2)</vt:lpstr>
      <vt:lpstr>Naklejki dla Beneficjentów LAWP –  zakup współfinansowany (2/2)</vt:lpstr>
      <vt:lpstr>Oznakowanie strony internetowej i profilu  w mediach społecznościowych </vt:lpstr>
      <vt:lpstr>Przykładowy opis projektu na stronę internetową i profilu w social mediach:    </vt:lpstr>
      <vt:lpstr>Logotypy na stronie internetowej</vt:lpstr>
      <vt:lpstr>Oznacz miejsce realizacji projektu – plakat lub tablica </vt:lpstr>
      <vt:lpstr>Tablica informacyjna 1/2</vt:lpstr>
      <vt:lpstr>Tablica informacyjna 2/2</vt:lpstr>
      <vt:lpstr>Co zrobić, jeśli realizujesz kilka projektów w tym samym miejscu?</vt:lpstr>
      <vt:lpstr>Plakat informacyjny (lub wyświetlacz elektroniczny) 1/2</vt:lpstr>
      <vt:lpstr>Plakat informacyjny (lub wyświetlacz elektroniczny) 2/2</vt:lpstr>
      <vt:lpstr>Tabela obowiązków informacyjno – promocyjnych w LAWP</vt:lpstr>
      <vt:lpstr>Co się stanie, jeśli nie zrealizujesz obowiązków informacyjno - promocyjnych?</vt:lpstr>
      <vt:lpstr>Wykaz pomniejszeń wartości dofinansowania projektu w zakresie obowiązków komunikacyjnych beneficjentów FE – załącznik do umowy o dofinansowanie (1/6)</vt:lpstr>
      <vt:lpstr>Wykaz pomniejszeń wartości dofinansowania projektu w zakresie obowiązków komunikacyjnych beneficjentów FE - (2/6)</vt:lpstr>
      <vt:lpstr>Wykaz pomniejszeń wartości dofinansowania projektu w zakresie obowiązków komunikacyjnych beneficjentów FE - (3/6)</vt:lpstr>
      <vt:lpstr>Wykaz pomniejszeń wartości dofinansowania projektu w zakresie obowiązków komunikacyjnych beneficjentów FE (4/6)</vt:lpstr>
      <vt:lpstr>Wykaz pomniejszeń wartości dofinansowania projektu w zakresie obowiązków komunikacyjnych beneficjentów FE (5/6) </vt:lpstr>
      <vt:lpstr>Wykaz pomniejszeń wartości dofinansowania projektu w zakresie obowiązków komunikacyjnych beneficjentów FE (6/6)</vt:lpstr>
      <vt:lpstr>   Dziękuję za uwagę       Lubelska Agencja Wspierania Przedsiębiorczości          w Lublinie ul. Wojciechowska 9A, 20-704 Lublin lawp@lubelskie.pl tel. (81) 46 23 831 (81) 46 23 812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Emilia Kryszeniuk</dc:creator>
  <cp:lastModifiedBy>Olga Śniadecka</cp:lastModifiedBy>
  <cp:revision>111</cp:revision>
  <cp:lastPrinted>2023-11-08T13:53:35Z</cp:lastPrinted>
  <dcterms:created xsi:type="dcterms:W3CDTF">2023-08-16T10:44:12Z</dcterms:created>
  <dcterms:modified xsi:type="dcterms:W3CDTF">2023-11-28T13:31:21Z</dcterms:modified>
</cp:coreProperties>
</file>