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87" r:id="rId4"/>
    <p:sldId id="273" r:id="rId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9969E-C8BF-432F-8A2B-7C7DAD8A37DA}" v="3" dt="2023-04-12T05:35:35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9095" autoAdjust="0"/>
  </p:normalViewPr>
  <p:slideViewPr>
    <p:cSldViewPr snapToGrid="0">
      <p:cViewPr varScale="1">
        <p:scale>
          <a:sx n="77" d="100"/>
          <a:sy n="77" d="100"/>
        </p:scale>
        <p:origin x="18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D94B7-5129-440E-8A7E-B47B60692450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85D26-D2CE-49B3-B098-09AB9ADCBB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389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85D26-D2CE-49B3-B098-09AB9ADCBB8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034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pl-PL" sz="1100" dirty="0"/>
              <a:t>Zgodnie z Uchwałą nr 57/2023 KM FEL z dnia 14 czerwca 2023 r. zmieniającą uchwałę w sprawie powołania Grupy roboczej ds. instrumentów finansowych w skład Grupy roboczej ds. instrumentów finansowych wchodzi Pan Marek Goździołko, przedstawiciel Związku Przedsiębiorców i Pracodawców.</a:t>
            </a:r>
          </a:p>
          <a:p>
            <a:pPr>
              <a:spcAft>
                <a:spcPts val="600"/>
              </a:spcAft>
            </a:pPr>
            <a:r>
              <a:rPr lang="pl-PL" sz="1100" dirty="0"/>
              <a:t>Jednakże, w związku ze złożeniem rezygnacji z prac w KM FEL przez Pana Marka Goździołko na mocy Uchwały nr DXXXIII/9421/2023 Zarządu Województwa Lubelskiego z dnia 21 grudnia 2023 r. zmieniającej uchwałę w sprawie powołania oraz określenia zadań Komitetu Monitorującego Fundusze Europejskie dla Lubelskiego 2021-2027, Pan Marek Goździołko przestał pełnić funkcję Członka Komitetu. W jego miejsce został powołany Pan Krzysztof </a:t>
            </a:r>
            <a:r>
              <a:rPr lang="pl-PL" sz="1100" dirty="0" err="1"/>
              <a:t>Łajtar</a:t>
            </a:r>
            <a:r>
              <a:rPr lang="pl-PL" sz="1100" dirty="0"/>
              <a:t>.</a:t>
            </a:r>
          </a:p>
          <a:p>
            <a:pPr>
              <a:spcAft>
                <a:spcPts val="600"/>
              </a:spcAft>
            </a:pPr>
            <a:r>
              <a:rPr lang="pl-PL" sz="1100" dirty="0"/>
              <a:t>W związku z powyższym, proponuję się zmianę składu grupy roboczej polegającą na tym, że w miejsce Pana Marka Goździołko zostanie powołany Pan Krzysztof </a:t>
            </a:r>
            <a:r>
              <a:rPr lang="pl-PL" sz="1100" dirty="0" err="1"/>
              <a:t>Łajtar</a:t>
            </a:r>
            <a:r>
              <a:rPr lang="pl-PL" sz="1100" dirty="0"/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85D26-D2CE-49B3-B098-09AB9ADCBB8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959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85D26-D2CE-49B3-B098-09AB9ADCBB8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50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D080A5-7BC0-AF1D-E33D-E5E4CE5CF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745BBC3-AD0F-02CF-79CD-08462DD89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4A9334-99EB-7038-FACC-CED15B62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E65D7A-48F6-B4AA-9C57-7D220D38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414572-4C6E-FF82-BF7C-3D7CAAAF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5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22A424-1BFA-C95D-30C8-4163685E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D99C732-5484-F0AD-FFAA-0F624D5E8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467B8C-222A-C954-03E1-17CCF944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393B96-DD1B-7A4F-8D21-1555C38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56064E-6ABD-9BC8-8C74-B6C72DBB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41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F3F3255-4DF0-E387-BF91-6542A12F2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D875D8C-D28F-7D99-189F-4BBFDAF2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F2EE79-4F50-EFB6-B3AD-B15D4A83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198499-1B45-9160-7C32-4C9A0B11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B2439F-553C-F6F5-9D8A-9C84ADB5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4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70659" y="1790613"/>
            <a:ext cx="9851923" cy="392481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27" y="1790612"/>
            <a:ext cx="4514751" cy="653253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7" y="490243"/>
            <a:ext cx="1231537" cy="979756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55" y="490243"/>
            <a:ext cx="1231537" cy="979756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23" y="490243"/>
            <a:ext cx="1231537" cy="979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75173"/>
            <a:ext cx="9031400" cy="1004864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16.02.2024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" y="5779698"/>
            <a:ext cx="1848740" cy="8610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348" y="5779698"/>
            <a:ext cx="3002864" cy="861090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088" y="5779092"/>
            <a:ext cx="2554038" cy="86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78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169419" y="1799461"/>
            <a:ext cx="9853164" cy="3915966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5685979" cy="2443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9" y="1799460"/>
            <a:ext cx="4514751" cy="653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332" y="2785254"/>
            <a:ext cx="9031400" cy="986800"/>
          </a:xfrm>
        </p:spPr>
        <p:txBody>
          <a:bodyPr anchor="t" anchorCtr="0">
            <a:normAutofit/>
          </a:bodyPr>
          <a:lstStyle>
            <a:lvl1pPr algn="l">
              <a:lnSpc>
                <a:spcPts val="3629"/>
              </a:lnSpc>
              <a:defRPr sz="290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345" y="4410532"/>
            <a:ext cx="9031311" cy="979756"/>
          </a:xfrm>
        </p:spPr>
        <p:txBody>
          <a:bodyPr>
            <a:normAutofit/>
          </a:bodyPr>
          <a:lstStyle>
            <a:lvl1pPr marL="0" indent="0" algn="l">
              <a:lnSpc>
                <a:spcPts val="3175"/>
              </a:lnSpc>
              <a:buNone/>
              <a:defRPr sz="2540" b="1">
                <a:solidFill>
                  <a:schemeClr val="tx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958" y="490243"/>
            <a:ext cx="2052383" cy="31671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16.02.2024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" y="5779698"/>
            <a:ext cx="1848740" cy="861090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348" y="5779698"/>
            <a:ext cx="3002864" cy="861090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088" y="5779092"/>
            <a:ext cx="2554038" cy="86230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46" y="1128866"/>
            <a:ext cx="434459" cy="345636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811" y="495200"/>
            <a:ext cx="434459" cy="345636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13" y="1128866"/>
            <a:ext cx="434459" cy="345636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26" y="488325"/>
            <a:ext cx="434459" cy="345636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" y="495200"/>
            <a:ext cx="434459" cy="345636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550" y="1138358"/>
            <a:ext cx="434459" cy="345636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493114"/>
            <a:ext cx="434459" cy="345636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03" y="485586"/>
            <a:ext cx="434459" cy="345636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824" y="481800"/>
            <a:ext cx="434459" cy="345636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76" y="1135780"/>
            <a:ext cx="434459" cy="345636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29" y="1134476"/>
            <a:ext cx="434459" cy="345636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564" y="1134476"/>
            <a:ext cx="434459" cy="34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344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736987" cy="473665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3222236" y="4082829"/>
            <a:ext cx="7800346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991" y="5061678"/>
            <a:ext cx="6993665" cy="588349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0199" y="489652"/>
            <a:ext cx="2052383" cy="332686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633"/>
              </a:lnSpc>
              <a:defRPr sz="127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16.02.2024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" y="5779698"/>
            <a:ext cx="1848740" cy="861090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348" y="5779698"/>
            <a:ext cx="3002864" cy="861090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088" y="5779092"/>
            <a:ext cx="2554038" cy="862304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6" y="4082829"/>
            <a:ext cx="4514751" cy="65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77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3222235" y="4082829"/>
            <a:ext cx="8205842" cy="1959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3924" y="0"/>
            <a:ext cx="7794915" cy="4408303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4453203" y="4082828"/>
            <a:ext cx="4105634" cy="32603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3222237" y="4082828"/>
            <a:ext cx="1230967" cy="325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162" y="4713462"/>
            <a:ext cx="7389421" cy="1197862"/>
          </a:xfrm>
        </p:spPr>
        <p:txBody>
          <a:bodyPr anchor="t" anchorCtr="0">
            <a:normAutofit/>
          </a:bodyPr>
          <a:lstStyle>
            <a:lvl1pPr algn="l">
              <a:lnSpc>
                <a:spcPts val="3175"/>
              </a:lnSpc>
              <a:defRPr sz="254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99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1644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816316"/>
            <a:ext cx="4926147" cy="979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0" y="1796072"/>
            <a:ext cx="4926582" cy="42456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816566"/>
            <a:ext cx="5685980" cy="522511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655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264095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EB6572-F9A0-FF73-A7AB-08997E6E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1B7EFD-6AC1-F4F7-6109-E962287DE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458F7E-4F70-4D2B-AE88-8F24F6FA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E4A75D-E4E8-6817-F2C2-7933BA85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C9166F-7722-6B3E-6763-CDBE37C9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8241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52" y="1796072"/>
            <a:ext cx="4720891" cy="424562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1255" y="1795869"/>
            <a:ext cx="4720891" cy="42458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2156817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811311" y="4082829"/>
            <a:ext cx="9380690" cy="16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69419" y="0"/>
            <a:ext cx="9853164" cy="473665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907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121" y="4082829"/>
            <a:ext cx="4514751" cy="653253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237" y="5074439"/>
            <a:ext cx="8620386" cy="64008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27" y="5779698"/>
            <a:ext cx="1848740" cy="861090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348" y="5779698"/>
            <a:ext cx="3002864" cy="861090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088" y="5779092"/>
            <a:ext cx="2554038" cy="86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2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F2CC3-326C-3C2C-A3F0-6D6CBE5E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1C514E-7AA1-4864-4C54-D288D7C81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23B5B8-8A8A-3937-12C1-0C24E182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7E4E188-692B-C907-97B8-D95073C1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A15346-0550-B861-5EE1-33EB37B0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665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4F37F1-62C6-51F3-75AD-C84592B3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74071-5E12-8F9B-F2CA-A72FCA688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3BD937C-A01F-1EAE-35F9-1D588FC4A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7F3F83D-F840-124D-041B-2745CDDD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CEFBCD0-CBEC-EAE2-32AF-2D014883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358BF6-DB1F-AD4F-55E2-073A0829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15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CE2C57-6508-E7A6-1A45-D8AB5FB7B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CFC0062-2217-53EF-0A09-5CE50CA72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A555B19-AF3E-57E1-74B5-DBFC47F8B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48DAFA-7115-99EA-3B50-EE5F8CA044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32E0708-B86F-F655-ECDB-2E739D37A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8B89426-B8E8-EB5C-0C9A-94DB6060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3A7A712-5D66-6FD9-59B2-07F72A00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AB34FFA-B2DC-C6D5-E083-771F241B7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777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34AF3-1A04-F971-5570-4736D863F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FF8DCC0-D770-7117-09BA-22AA263A6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E35B751-A797-0C2A-655C-A7907F4A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1B3C258-EF29-97E4-D1B5-2F6C0C26E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7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D6BFF07-99B5-4F59-98DB-8844CB2B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2F79976-E84C-4F28-A83C-95C5A361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8522A4D-CC0B-86B0-FDCE-9DCAB50A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22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211A4D-0956-0AD1-2047-BC933A2E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7CAD9D-5FE6-9996-C7C7-F0379542A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C9FD75-4D57-5A30-F781-666116832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E214B4-1DFB-EF71-E7D7-301DA1B7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3C71AD1-2049-6084-6013-B459ACF4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3AB7841-212B-D6DA-7859-DA34D0B9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56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EF707-7135-77F8-9892-B4B6ACED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DC64937-6812-B9FC-EAC0-4FB84DBF8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C0A8A7F-5846-3F3A-28D4-BA61880AA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2F07CA-CD4D-D3A6-EF31-155402A2C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FD89124-E464-E0DD-1915-EBAA87E8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3925FFD-C763-117C-8035-DE693E64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49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6CA73FA-925D-F348-816A-C755E4245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1583C-3067-6BF1-8658-6E05FA55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6DC769-8458-C277-31A4-CF3756673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4BD0-A9F8-40C0-86E1-C8F5B56CB711}" type="datetimeFigureOut">
              <a:rPr lang="pl-PL" smtClean="0"/>
              <a:t>16.02.2024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CA8286-7B48-A409-4974-35B5E5E03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3E8706-36BF-15F5-7CA7-24E92EF75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26D8-9DAC-44AE-A9FD-0EC949CD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89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419" y="816316"/>
            <a:ext cx="9852728" cy="97975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854" y="1796072"/>
            <a:ext cx="9852729" cy="42456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169812" y="0"/>
            <a:ext cx="1232383" cy="1627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402195" y="0"/>
            <a:ext cx="8619951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9804" y="6368269"/>
            <a:ext cx="1231537" cy="163293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907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9790199" y="6695263"/>
            <a:ext cx="1232383" cy="162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33"/>
          </a:p>
        </p:txBody>
      </p:sp>
    </p:spTree>
    <p:extLst>
      <p:ext uri="{BB962C8B-B14F-4D97-AF65-F5344CB8AC3E}">
        <p14:creationId xmlns:p14="http://schemas.microsoft.com/office/powerpoint/2010/main" val="87047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ftr="0"/>
  <p:txStyles>
    <p:titleStyle>
      <a:lvl1pPr algn="l" defTabSz="914406" rtl="0" eaLnBrk="1" latinLnBrk="0" hangingPunct="1">
        <a:lnSpc>
          <a:spcPts val="3266"/>
        </a:lnSpc>
        <a:spcBef>
          <a:spcPct val="0"/>
        </a:spcBef>
        <a:buNone/>
        <a:defRPr sz="254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2" indent="-228602" algn="l" defTabSz="914406" rtl="0" eaLnBrk="1" latinLnBrk="0" hangingPunct="1">
        <a:lnSpc>
          <a:spcPts val="2177"/>
        </a:lnSpc>
        <a:spcBef>
          <a:spcPts val="1000"/>
        </a:spcBef>
        <a:buClr>
          <a:schemeClr val="accent1"/>
        </a:buClr>
        <a:buFontTx/>
        <a:buBlip>
          <a:blip r:embed="rId12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4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3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8" indent="-228602" algn="l" defTabSz="914406" rtl="0" eaLnBrk="1" latinLnBrk="0" hangingPunct="1">
        <a:lnSpc>
          <a:spcPts val="2177"/>
        </a:lnSpc>
        <a:spcBef>
          <a:spcPts val="500"/>
        </a:spcBef>
        <a:buFontTx/>
        <a:buBlip>
          <a:blip r:embed="rId14"/>
        </a:buBlip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10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13" indent="-228602" algn="l" defTabSz="914406" rtl="0" eaLnBrk="1" latinLnBrk="0" hangingPunct="1">
        <a:lnSpc>
          <a:spcPts val="2177"/>
        </a:lnSpc>
        <a:spcBef>
          <a:spcPts val="500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 descr="Obraz zawierający tekst&#10;&#10;Opis wygenerowany automatycznie">
            <a:extLst>
              <a:ext uri="{FF2B5EF4-FFF2-40B4-BE49-F238E27FC236}">
                <a16:creationId xmlns:a16="http://schemas.microsoft.com/office/drawing/2014/main" id="{44CF8B1A-47E1-5D3B-8025-7B056477D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" y="0"/>
            <a:ext cx="12184573" cy="6858000"/>
          </a:xfrm>
          <a:prstGeom prst="rect">
            <a:avLst/>
          </a:prstGeom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E42790BC-FC6D-E939-27BE-64C73D482FE0}"/>
              </a:ext>
            </a:extLst>
          </p:cNvPr>
          <p:cNvSpPr txBox="1"/>
          <p:nvPr/>
        </p:nvSpPr>
        <p:spPr>
          <a:xfrm>
            <a:off x="1696278" y="3261538"/>
            <a:ext cx="888119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Zmiana składu Grupy roboczej</a:t>
            </a:r>
            <a:b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ds. instrumentów finansowych</a:t>
            </a:r>
          </a:p>
        </p:txBody>
      </p:sp>
    </p:spTree>
    <p:extLst>
      <p:ext uri="{BB962C8B-B14F-4D97-AF65-F5344CB8AC3E}">
        <p14:creationId xmlns:p14="http://schemas.microsoft.com/office/powerpoint/2010/main" val="291938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39CE09-F06B-4647-9912-01DC809B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" y="457024"/>
            <a:ext cx="11861075" cy="509627"/>
          </a:xfrm>
        </p:spPr>
        <p:txBody>
          <a:bodyPr>
            <a:normAutofit/>
          </a:bodyPr>
          <a:lstStyle/>
          <a:p>
            <a:pPr algn="r"/>
            <a:r>
              <a:rPr lang="pl-PL" sz="2400" dirty="0"/>
              <a:t>Zmieniony skład Grupy roboczej ds. IF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A23CD72-CE85-40C5-BC6D-D9D4A0A40B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907" b="0" i="0" u="none" strike="noStrike" kern="1200" cap="none" spc="0" normalizeH="0" baseline="0" noProof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  <a:latin typeface="Open Sans" pitchFamily="2" charset="0"/>
                <a:ea typeface="Open Sans" pitchFamily="2" charset="0"/>
                <a:cs typeface="Open Sans" pitchFamily="2" charset="0"/>
              </a:rPr>
              <a:pPr marL="0" marR="0" lvl="0" indent="0" algn="r" defTabSz="4147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907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C61AD18-5E3A-282E-92DC-AFE985007C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925" y="6025145"/>
            <a:ext cx="5465075" cy="359665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BE43EB51-52BA-6291-E347-D67509D78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48" y="3663683"/>
            <a:ext cx="115363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pl-PL" altLang="pl-PL" sz="9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75AA3D9-2408-04FA-60C5-CEAC3786D989}"/>
              </a:ext>
            </a:extLst>
          </p:cNvPr>
          <p:cNvSpPr txBox="1"/>
          <p:nvPr/>
        </p:nvSpPr>
        <p:spPr>
          <a:xfrm>
            <a:off x="252548" y="966651"/>
            <a:ext cx="11861075" cy="5247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4500" indent="-444500">
              <a:spcAft>
                <a:spcPts val="300"/>
              </a:spcAft>
              <a:buFont typeface="+mj-lt"/>
              <a:buAutoNum type="arabicPeriod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 Mateusz Bury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 Pracodawców Rzeczypospolitej Polskiej;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/>
            </a:pPr>
            <a:r>
              <a:rPr lang="pl-PL" sz="1500" b="1" strike="sngStrike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 Marek Goździołko </a:t>
            </a:r>
            <a:r>
              <a:rPr lang="pl-PL" sz="1500" strike="sngStrike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 Związku Przedsiębiorców i Pracodawców;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highlight>
                  <a:srgbClr val="C0C0C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 Krzysztof </a:t>
            </a:r>
            <a:r>
              <a:rPr lang="pl-PL" sz="1500" b="1" dirty="0" err="1">
                <a:highlight>
                  <a:srgbClr val="C0C0C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Łajtar</a:t>
            </a:r>
            <a:r>
              <a:rPr lang="pl-PL" sz="1500" b="1" dirty="0">
                <a:highlight>
                  <a:srgbClr val="C0C0C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1500" dirty="0">
                <a:highlight>
                  <a:srgbClr val="C0C0C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 Związku Przedsiębiorców i Pracodawców;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 Jacek Paprota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 Lubelskiej Fundacji Rozwoju;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 Robert Chmura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 Instytucji Zarządzającej - Zarządu Województwa Lubelskiego, Departamentu Wdrażania Europejskiego Funduszu Rozwoju Regionalnego;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 Piotr Zych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 Instytucji Zarządzającej - Zarządu Województwa Lubelskiego, Departamentu Wdrażania Europejskiego Funduszu Rozwoju Regionalnego;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 Marek Neckier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 Instytucji Pośredniczącej - Lubelskiej Agencji Wspierania Przedsiębiorczości w Lublinie;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 Piotr Budyńczuk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Zastępca Dyrektora Departamentu Zarządzania Programami Regionalnymi;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 Krzysztof Borys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Kierownik Oddziału Instrumentów Finansowych w Departamencie Zarządzania Programami Regionalnymi;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 Ryszard Szczygieł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 Rady Działalności Pożytku Publicznego Województwa Lubelskiego;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Pani Irmina Pawlik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przedstawicielka Fundacji Rozwoju Lubelszczyzny;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Pani Ewa Sosnówka-Tkaczyk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przedstawicielka Konferencji Rektorów Akademickich Szkół Polskich;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Pani Beata Momot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przedstawicielka Konfederacji Lewiatan;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Pani Anna Brzyska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przedstawicielka Instytucji Zarządzającej - Zarządu Województwa Lubelskiego, Departamentu Zarządzania Programami Regionalnymi;</a:t>
            </a:r>
          </a:p>
          <a:p>
            <a:pPr marL="444500" indent="-444500">
              <a:spcAft>
                <a:spcPts val="300"/>
              </a:spcAft>
              <a:buFont typeface="+mj-lt"/>
              <a:buAutoNum type="arabicPeriod" startAt="2"/>
            </a:pPr>
            <a:r>
              <a:rPr lang="pl-PL" sz="1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Pani Ewa Pachowska-Kurzepa </a:t>
            </a:r>
            <a:r>
              <a:rPr lang="pl-PL" sz="1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przedstawicielka Instytucji Zarządzającej - Zarządu Województwa Lubelskiego, Departamentu Zarządzania Programami Regionalnymi.</a:t>
            </a:r>
          </a:p>
        </p:txBody>
      </p:sp>
    </p:spTree>
    <p:extLst>
      <p:ext uri="{BB962C8B-B14F-4D97-AF65-F5344CB8AC3E}">
        <p14:creationId xmlns:p14="http://schemas.microsoft.com/office/powerpoint/2010/main" val="48110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80C57FC-910D-7653-1C1C-6601889114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" y="0"/>
            <a:ext cx="12185250" cy="685800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4C57BAA-8E55-0569-4860-AB7E0A69E3E9}"/>
              </a:ext>
            </a:extLst>
          </p:cNvPr>
          <p:cNvSpPr txBox="1"/>
          <p:nvPr/>
        </p:nvSpPr>
        <p:spPr>
          <a:xfrm>
            <a:off x="3728067" y="2916429"/>
            <a:ext cx="4581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980189636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351</Words>
  <Application>Microsoft Office PowerPoint</Application>
  <PresentationFormat>Panoramiczny</PresentationFormat>
  <Paragraphs>25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Open Sans</vt:lpstr>
      <vt:lpstr>Times New Roman</vt:lpstr>
      <vt:lpstr>1_Motyw pakietu Office</vt:lpstr>
      <vt:lpstr>2_Motyw pakietu Office</vt:lpstr>
      <vt:lpstr>Prezentacja programu PowerPoint</vt:lpstr>
      <vt:lpstr>Zmieniony skład Grupy roboczej ds. IF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Ulanowska</dc:creator>
  <cp:lastModifiedBy>DZ PR</cp:lastModifiedBy>
  <cp:revision>40</cp:revision>
  <cp:lastPrinted>2024-02-13T10:06:21Z</cp:lastPrinted>
  <dcterms:created xsi:type="dcterms:W3CDTF">2023-02-07T12:59:29Z</dcterms:created>
  <dcterms:modified xsi:type="dcterms:W3CDTF">2024-02-16T10:42:19Z</dcterms:modified>
</cp:coreProperties>
</file>