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</p:sldMasterIdLst>
  <p:notesMasterIdLst>
    <p:notesMasterId r:id="rId24"/>
  </p:notesMasterIdLst>
  <p:sldIdLst>
    <p:sldId id="257" r:id="rId4"/>
    <p:sldId id="256" r:id="rId5"/>
    <p:sldId id="291" r:id="rId6"/>
    <p:sldId id="298" r:id="rId7"/>
    <p:sldId id="290" r:id="rId8"/>
    <p:sldId id="278" r:id="rId9"/>
    <p:sldId id="292" r:id="rId10"/>
    <p:sldId id="293" r:id="rId11"/>
    <p:sldId id="294" r:id="rId12"/>
    <p:sldId id="295" r:id="rId13"/>
    <p:sldId id="297" r:id="rId14"/>
    <p:sldId id="272" r:id="rId15"/>
    <p:sldId id="284" r:id="rId16"/>
    <p:sldId id="288" r:id="rId17"/>
    <p:sldId id="281" r:id="rId18"/>
    <p:sldId id="282" r:id="rId19"/>
    <p:sldId id="289" r:id="rId20"/>
    <p:sldId id="285" r:id="rId21"/>
    <p:sldId id="286" r:id="rId22"/>
    <p:sldId id="296" r:id="rId2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A1B618-0529-CC5A-8E53-EBCD1FEE1E4D}" name="Departament Zarządzania Programami Regionalnymi" initials="DZPR" userId="Departament Zarządzania Programami Regionalnymi" providerId="None"/>
  <p188:author id="{DA4AAEDA-8662-AE1E-1AF3-17E8E5ED5D9D}" name="OP w DZ PR" initials="OP" userId="OP w DZ P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2FABC-D968-4B26-911D-194B4A411611}" v="3" dt="2024-02-16T11:21:21.692"/>
    <p1510:client id="{AC07B7BA-B1E7-464D-A4BB-9AFBF38FFD94}" v="3" dt="2024-02-16T13:34:27.135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7" autoAdjust="0"/>
    <p:restoredTop sz="86385" autoAdjust="0"/>
  </p:normalViewPr>
  <p:slideViewPr>
    <p:cSldViewPr snapToGrid="0">
      <p:cViewPr varScale="1">
        <p:scale>
          <a:sx n="103" d="100"/>
          <a:sy n="103" d="100"/>
        </p:scale>
        <p:origin x="114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6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Skorek" userId="795dbcf8-eedf-42c3-b38c-6d944ceb8c68" providerId="ADAL" clId="{5DD2FABC-D968-4B26-911D-194B4A411611}"/>
    <pc:docChg chg="custSel addSld delSld modSld modShowInfo">
      <pc:chgData name="Monika Skorek" userId="795dbcf8-eedf-42c3-b38c-6d944ceb8c68" providerId="ADAL" clId="{5DD2FABC-D968-4B26-911D-194B4A411611}" dt="2024-02-16T11:27:36.323" v="41" actId="20577"/>
      <pc:docMkLst>
        <pc:docMk/>
      </pc:docMkLst>
      <pc:sldChg chg="addSp delSp modSp add mod">
        <pc:chgData name="Monika Skorek" userId="795dbcf8-eedf-42c3-b38c-6d944ceb8c68" providerId="ADAL" clId="{5DD2FABC-D968-4B26-911D-194B4A411611}" dt="2024-02-16T11:22:23.909" v="39" actId="12788"/>
        <pc:sldMkLst>
          <pc:docMk/>
          <pc:sldMk cId="2919382546" sldId="256"/>
        </pc:sldMkLst>
        <pc:spChg chg="add mod">
          <ac:chgData name="Monika Skorek" userId="795dbcf8-eedf-42c3-b38c-6d944ceb8c68" providerId="ADAL" clId="{5DD2FABC-D968-4B26-911D-194B4A411611}" dt="2024-02-16T11:22:23.909" v="39" actId="12788"/>
          <ac:spMkLst>
            <pc:docMk/>
            <pc:sldMk cId="2919382546" sldId="256"/>
            <ac:spMk id="4" creationId="{4F6654CA-75ED-7E9E-8770-49D7D099B072}"/>
          </ac:spMkLst>
        </pc:spChg>
        <pc:spChg chg="del">
          <ac:chgData name="Monika Skorek" userId="795dbcf8-eedf-42c3-b38c-6d944ceb8c68" providerId="ADAL" clId="{5DD2FABC-D968-4B26-911D-194B4A411611}" dt="2024-02-16T11:21:39.444" v="29" actId="478"/>
          <ac:spMkLst>
            <pc:docMk/>
            <pc:sldMk cId="2919382546" sldId="256"/>
            <ac:spMk id="13" creationId="{E42790BC-FC6D-E939-27BE-64C73D482FE0}"/>
          </ac:spMkLst>
        </pc:spChg>
        <pc:spChg chg="del">
          <ac:chgData name="Monika Skorek" userId="795dbcf8-eedf-42c3-b38c-6d944ceb8c68" providerId="ADAL" clId="{5DD2FABC-D968-4B26-911D-194B4A411611}" dt="2024-02-16T11:21:43.202" v="30" actId="478"/>
          <ac:spMkLst>
            <pc:docMk/>
            <pc:sldMk cId="2919382546" sldId="256"/>
            <ac:spMk id="14" creationId="{CE239F22-5AE1-5389-F68E-29A665B6494F}"/>
          </ac:spMkLst>
        </pc:spChg>
      </pc:sldChg>
      <pc:sldChg chg="del">
        <pc:chgData name="Monika Skorek" userId="795dbcf8-eedf-42c3-b38c-6d944ceb8c68" providerId="ADAL" clId="{5DD2FABC-D968-4B26-911D-194B4A411611}" dt="2024-02-16T07:38:02.840" v="2" actId="2696"/>
        <pc:sldMkLst>
          <pc:docMk/>
          <pc:sldMk cId="281779953" sldId="275"/>
        </pc:sldMkLst>
      </pc:sldChg>
      <pc:sldChg chg="del">
        <pc:chgData name="Monika Skorek" userId="795dbcf8-eedf-42c3-b38c-6d944ceb8c68" providerId="ADAL" clId="{5DD2FABC-D968-4B26-911D-194B4A411611}" dt="2024-02-16T11:22:43.395" v="40" actId="2696"/>
        <pc:sldMkLst>
          <pc:docMk/>
          <pc:sldMk cId="2628166652" sldId="276"/>
        </pc:sldMkLst>
      </pc:sldChg>
      <pc:sldChg chg="modSp mod">
        <pc:chgData name="Monika Skorek" userId="795dbcf8-eedf-42c3-b38c-6d944ceb8c68" providerId="ADAL" clId="{5DD2FABC-D968-4B26-911D-194B4A411611}" dt="2024-02-16T07:48:14.317" v="27" actId="20577"/>
        <pc:sldMkLst>
          <pc:docMk/>
          <pc:sldMk cId="3897208799" sldId="290"/>
        </pc:sldMkLst>
        <pc:spChg chg="mod">
          <ac:chgData name="Monika Skorek" userId="795dbcf8-eedf-42c3-b38c-6d944ceb8c68" providerId="ADAL" clId="{5DD2FABC-D968-4B26-911D-194B4A411611}" dt="2024-02-16T07:48:14.317" v="27" actId="20577"/>
          <ac:spMkLst>
            <pc:docMk/>
            <pc:sldMk cId="3897208799" sldId="290"/>
            <ac:spMk id="3" creationId="{F1B957F6-CB7F-5F8F-B8D4-54BC45A294D9}"/>
          </ac:spMkLst>
        </pc:spChg>
      </pc:sldChg>
      <pc:sldChg chg="addSp modSp mod">
        <pc:chgData name="Monika Skorek" userId="795dbcf8-eedf-42c3-b38c-6d944ceb8c68" providerId="ADAL" clId="{5DD2FABC-D968-4B26-911D-194B4A411611}" dt="2024-02-16T11:27:36.323" v="41" actId="20577"/>
        <pc:sldMkLst>
          <pc:docMk/>
          <pc:sldMk cId="2808176466" sldId="296"/>
        </pc:sldMkLst>
        <pc:spChg chg="add mod">
          <ac:chgData name="Monika Skorek" userId="795dbcf8-eedf-42c3-b38c-6d944ceb8c68" providerId="ADAL" clId="{5DD2FABC-D968-4B26-911D-194B4A411611}" dt="2024-02-16T11:27:36.323" v="41" actId="20577"/>
          <ac:spMkLst>
            <pc:docMk/>
            <pc:sldMk cId="2808176466" sldId="296"/>
            <ac:spMk id="5" creationId="{2B7BA0EA-6070-4B0A-06E5-0365601B7477}"/>
          </ac:spMkLst>
        </pc:spChg>
        <pc:picChg chg="add mod">
          <ac:chgData name="Monika Skorek" userId="795dbcf8-eedf-42c3-b38c-6d944ceb8c68" providerId="ADAL" clId="{5DD2FABC-D968-4B26-911D-194B4A411611}" dt="2024-02-16T07:37:44.818" v="0"/>
          <ac:picMkLst>
            <pc:docMk/>
            <pc:sldMk cId="2808176466" sldId="296"/>
            <ac:picMk id="3" creationId="{8F21CC46-DC1B-9C69-178E-F17E3F1B78A9}"/>
          </ac:picMkLst>
        </pc:picChg>
      </pc:sldChg>
    </pc:docChg>
  </pc:docChgLst>
  <pc:docChgLst>
    <pc:chgData name="Sławomir Flis" userId="7f6b5543-07a7-4ec2-87d2-59826b1ba049" providerId="ADAL" clId="{AC07B7BA-B1E7-464D-A4BB-9AFBF38FFD94}"/>
    <pc:docChg chg="undo redo custSel addSld modSld">
      <pc:chgData name="Sławomir Flis" userId="7f6b5543-07a7-4ec2-87d2-59826b1ba049" providerId="ADAL" clId="{AC07B7BA-B1E7-464D-A4BB-9AFBF38FFD94}" dt="2024-02-16T13:45:15.204" v="371" actId="255"/>
      <pc:docMkLst>
        <pc:docMk/>
      </pc:docMkLst>
      <pc:sldChg chg="addSp modSp mod">
        <pc:chgData name="Sławomir Flis" userId="7f6b5543-07a7-4ec2-87d2-59826b1ba049" providerId="ADAL" clId="{AC07B7BA-B1E7-464D-A4BB-9AFBF38FFD94}" dt="2024-02-16T13:43:51.473" v="351" actId="255"/>
        <pc:sldMkLst>
          <pc:docMk/>
          <pc:sldMk cId="4033790258" sldId="291"/>
        </pc:sldMkLst>
        <pc:spChg chg="mod">
          <ac:chgData name="Sławomir Flis" userId="7f6b5543-07a7-4ec2-87d2-59826b1ba049" providerId="ADAL" clId="{AC07B7BA-B1E7-464D-A4BB-9AFBF38FFD94}" dt="2024-02-16T13:37:37.384" v="312" actId="14100"/>
          <ac:spMkLst>
            <pc:docMk/>
            <pc:sldMk cId="4033790258" sldId="291"/>
            <ac:spMk id="2" creationId="{00000000-0000-0000-0000-000000000000}"/>
          </ac:spMkLst>
        </pc:spChg>
        <pc:spChg chg="mod">
          <ac:chgData name="Sławomir Flis" userId="7f6b5543-07a7-4ec2-87d2-59826b1ba049" providerId="ADAL" clId="{AC07B7BA-B1E7-464D-A4BB-9AFBF38FFD94}" dt="2024-02-16T13:43:51.473" v="351" actId="255"/>
          <ac:spMkLst>
            <pc:docMk/>
            <pc:sldMk cId="4033790258" sldId="291"/>
            <ac:spMk id="3" creationId="{00000000-0000-0000-0000-000000000000}"/>
          </ac:spMkLst>
        </pc:spChg>
        <pc:spChg chg="add mod">
          <ac:chgData name="Sławomir Flis" userId="7f6b5543-07a7-4ec2-87d2-59826b1ba049" providerId="ADAL" clId="{AC07B7BA-B1E7-464D-A4BB-9AFBF38FFD94}" dt="2024-02-16T13:34:27.135" v="272"/>
          <ac:spMkLst>
            <pc:docMk/>
            <pc:sldMk cId="4033790258" sldId="291"/>
            <ac:spMk id="4" creationId="{4CF705C0-BD1E-07A5-65ED-7226AB3CAF1B}"/>
          </ac:spMkLst>
        </pc:spChg>
      </pc:sldChg>
      <pc:sldChg chg="modSp mod">
        <pc:chgData name="Sławomir Flis" userId="7f6b5543-07a7-4ec2-87d2-59826b1ba049" providerId="ADAL" clId="{AC07B7BA-B1E7-464D-A4BB-9AFBF38FFD94}" dt="2024-02-16T12:28:13.199" v="83" actId="27636"/>
        <pc:sldMkLst>
          <pc:docMk/>
          <pc:sldMk cId="2063205185" sldId="293"/>
        </pc:sldMkLst>
        <pc:spChg chg="mod">
          <ac:chgData name="Sławomir Flis" userId="7f6b5543-07a7-4ec2-87d2-59826b1ba049" providerId="ADAL" clId="{AC07B7BA-B1E7-464D-A4BB-9AFBF38FFD94}" dt="2024-02-16T12:28:13.199" v="83" actId="27636"/>
          <ac:spMkLst>
            <pc:docMk/>
            <pc:sldMk cId="2063205185" sldId="293"/>
            <ac:spMk id="8" creationId="{1DE932D7-0F50-4DF4-848B-CDE39C4C1116}"/>
          </ac:spMkLst>
        </pc:spChg>
      </pc:sldChg>
      <pc:sldChg chg="modSp mod">
        <pc:chgData name="Sławomir Flis" userId="7f6b5543-07a7-4ec2-87d2-59826b1ba049" providerId="ADAL" clId="{AC07B7BA-B1E7-464D-A4BB-9AFBF38FFD94}" dt="2024-02-16T12:33:04.084" v="123" actId="14100"/>
        <pc:sldMkLst>
          <pc:docMk/>
          <pc:sldMk cId="1547155291" sldId="294"/>
        </pc:sldMkLst>
        <pc:spChg chg="mod">
          <ac:chgData name="Sławomir Flis" userId="7f6b5543-07a7-4ec2-87d2-59826b1ba049" providerId="ADAL" clId="{AC07B7BA-B1E7-464D-A4BB-9AFBF38FFD94}" dt="2024-02-16T12:33:04.084" v="123" actId="14100"/>
          <ac:spMkLst>
            <pc:docMk/>
            <pc:sldMk cId="1547155291" sldId="294"/>
            <ac:spMk id="2" creationId="{00000000-0000-0000-0000-000000000000}"/>
          </ac:spMkLst>
        </pc:spChg>
      </pc:sldChg>
      <pc:sldChg chg="modSp mod">
        <pc:chgData name="Sławomir Flis" userId="7f6b5543-07a7-4ec2-87d2-59826b1ba049" providerId="ADAL" clId="{AC07B7BA-B1E7-464D-A4BB-9AFBF38FFD94}" dt="2024-02-16T12:32:43.005" v="120" actId="20577"/>
        <pc:sldMkLst>
          <pc:docMk/>
          <pc:sldMk cId="1476100635" sldId="295"/>
        </pc:sldMkLst>
        <pc:spChg chg="mod">
          <ac:chgData name="Sławomir Flis" userId="7f6b5543-07a7-4ec2-87d2-59826b1ba049" providerId="ADAL" clId="{AC07B7BA-B1E7-464D-A4BB-9AFBF38FFD94}" dt="2024-02-16T12:32:43.005" v="120" actId="20577"/>
          <ac:spMkLst>
            <pc:docMk/>
            <pc:sldMk cId="1476100635" sldId="295"/>
            <ac:spMk id="2" creationId="{00000000-0000-0000-0000-000000000000}"/>
          </ac:spMkLst>
        </pc:spChg>
      </pc:sldChg>
      <pc:sldChg chg="modSp add mod">
        <pc:chgData name="Sławomir Flis" userId="7f6b5543-07a7-4ec2-87d2-59826b1ba049" providerId="ADAL" clId="{AC07B7BA-B1E7-464D-A4BB-9AFBF38FFD94}" dt="2024-02-16T13:45:15.204" v="371" actId="255"/>
        <pc:sldMkLst>
          <pc:docMk/>
          <pc:sldMk cId="2059678152" sldId="298"/>
        </pc:sldMkLst>
        <pc:spChg chg="mod">
          <ac:chgData name="Sławomir Flis" userId="7f6b5543-07a7-4ec2-87d2-59826b1ba049" providerId="ADAL" clId="{AC07B7BA-B1E7-464D-A4BB-9AFBF38FFD94}" dt="2024-02-16T13:45:15.204" v="371" actId="255"/>
          <ac:spMkLst>
            <pc:docMk/>
            <pc:sldMk cId="2059678152" sldId="298"/>
            <ac:spMk id="3" creationId="{F8A36E5C-9D47-A616-4665-3CD80321075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dLbl>
              <c:idx val="0"/>
              <c:layout>
                <c:manualLayout>
                  <c:x val="9.9258781824041201E-2"/>
                  <c:y val="-9.869160040522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B5-41B8-93D6-6174EAAECF5D}"/>
                </c:ext>
              </c:extLst>
            </c:dLbl>
            <c:dLbl>
              <c:idx val="1"/>
              <c:layout>
                <c:manualLayout>
                  <c:x val="7.3477280051563107E-2"/>
                  <c:y val="4.1869163808275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B5-41B8-93D6-6174EAAECF5D}"/>
                </c:ext>
              </c:extLst>
            </c:dLbl>
            <c:dLbl>
              <c:idx val="2"/>
              <c:layout>
                <c:manualLayout>
                  <c:x val="-8.7657106026426221E-2"/>
                  <c:y val="-1.196261823093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B5-41B8-93D6-6174EAAECF5D}"/>
                </c:ext>
              </c:extLst>
            </c:dLbl>
            <c:dLbl>
              <c:idx val="3"/>
              <c:layout>
                <c:manualLayout>
                  <c:x val="-3.2226877215597846E-2"/>
                  <c:y val="-0.1345794550980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B5-41B8-93D6-6174EAAECF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Open San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DW 833</c:v>
                </c:pt>
                <c:pt idx="1">
                  <c:v>DW 812</c:v>
                </c:pt>
                <c:pt idx="2">
                  <c:v>DW 837</c:v>
                </c:pt>
                <c:pt idx="3">
                  <c:v>Punktowe inwestycje</c:v>
                </c:pt>
              </c:strCache>
            </c:strRef>
          </c:cat>
          <c:val>
            <c:numRef>
              <c:f>Arkusz1!$B$2:$B$5</c:f>
              <c:numCache>
                <c:formatCode>#,##0.00\ _z_ł</c:formatCode>
                <c:ptCount val="4"/>
                <c:pt idx="0">
                  <c:v>33444816</c:v>
                </c:pt>
                <c:pt idx="1">
                  <c:v>30830100</c:v>
                </c:pt>
                <c:pt idx="2">
                  <c:v>72250068.239999995</c:v>
                </c:pt>
                <c:pt idx="3">
                  <c:v>13450000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B5-41B8-93D6-6174EAAEC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 sz="1400" b="1">
              <a:latin typeface="Open Sans"/>
            </a:defRPr>
          </a:pPr>
          <a:endParaRPr lang="pl-PL"/>
        </a:p>
      </c:txPr>
    </c:legend>
    <c:plotVisOnly val="1"/>
    <c:dispBlanksAs val="zero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2A63A-4FE6-4EDA-AD5B-18B9EA79D102}" type="datetimeFigureOut">
              <a:rPr lang="pl-PL" smtClean="0"/>
              <a:pPr/>
              <a:t>16.02.2024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259F-FF51-4D1A-A7B5-B88BCE3AE9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58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pPr/>
              <a:t>16.02.2024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29"/>
            <a:ext cx="9380690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1" y="4082829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7" y="5074439"/>
            <a:ext cx="8620386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>
                <a:solidFill>
                  <a:srgbClr val="002073"/>
                </a:solidFill>
              </a:rPr>
              <a:pPr/>
              <a:t>16.02.2024</a:t>
            </a:fld>
            <a:endParaRPr lang="pl-PL" dirty="0">
              <a:solidFill>
                <a:srgbClr val="002073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79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>
                <a:solidFill>
                  <a:srgbClr val="002073"/>
                </a:solidFill>
              </a:rPr>
              <a:pPr/>
              <a:t>16.02.2024</a:t>
            </a:fld>
            <a:endParaRPr lang="pl-PL" dirty="0">
              <a:solidFill>
                <a:srgbClr val="002073"/>
              </a:solidFill>
            </a:endParaRPr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>
                <a:solidFill>
                  <a:srgbClr val="002073"/>
                </a:solidFill>
              </a:rPr>
              <a:pPr/>
              <a:t>16.02.2024</a:t>
            </a:fld>
            <a:endParaRPr lang="pl-PL" dirty="0">
              <a:solidFill>
                <a:srgbClr val="002073"/>
              </a:solidFill>
            </a:endParaRPr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0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3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4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429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3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5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pPr/>
              <a:t>16.02.2024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29"/>
            <a:ext cx="9380690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1" y="4082829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7" y="5074439"/>
            <a:ext cx="8620386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97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>
                <a:solidFill>
                  <a:srgbClr val="002073"/>
                </a:solidFill>
              </a:rPr>
              <a:pPr/>
              <a:t>16.02.2024</a:t>
            </a:fld>
            <a:endParaRPr lang="pl-PL" dirty="0">
              <a:solidFill>
                <a:srgbClr val="002073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>
                <a:solidFill>
                  <a:srgbClr val="002073"/>
                </a:solidFill>
              </a:rPr>
              <a:pPr/>
              <a:t>16.02.2024</a:t>
            </a:fld>
            <a:endParaRPr lang="pl-PL" dirty="0">
              <a:solidFill>
                <a:srgbClr val="002073"/>
              </a:solidFill>
            </a:endParaRPr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24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>
                <a:solidFill>
                  <a:srgbClr val="002073"/>
                </a:solidFill>
              </a:rPr>
              <a:pPr/>
              <a:t>16.02.2024</a:t>
            </a:fld>
            <a:endParaRPr lang="pl-PL" dirty="0">
              <a:solidFill>
                <a:srgbClr val="002073"/>
              </a:solidFill>
            </a:endParaRPr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35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1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64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7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1392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72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5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pPr/>
              <a:t>16.02.2024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29"/>
            <a:ext cx="9380690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1" y="4082829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7" y="5074439"/>
            <a:ext cx="8620386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9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328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23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96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3455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59845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647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>
                <a:solidFill>
                  <a:srgbClr val="002073"/>
                </a:solidFill>
              </a:rPr>
              <a:pPr/>
              <a:t>‹#›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0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9CEE1-EAAB-78B2-6DF8-CFB63DDE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Slajd tytułowy – Fundusze Europejskie dla Lubelskiego 2021-2027</a:t>
            </a:r>
          </a:p>
        </p:txBody>
      </p:sp>
      <p:pic>
        <p:nvPicPr>
          <p:cNvPr id="13" name="Symbol zastępczy zawartości 12" descr="Obraz zawierający tekst: Fundusze Europejskie dla Lubelskiego">
            <a:extLst>
              <a:ext uri="{FF2B5EF4-FFF2-40B4-BE49-F238E27FC236}">
                <a16:creationId xmlns:a16="http://schemas.microsoft.com/office/drawing/2014/main" id="{8B01C536-3002-9D35-1F89-AE81609CF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76"/>
            <a:ext cx="12192000" cy="6845972"/>
          </a:xfrm>
        </p:spPr>
      </p:pic>
    </p:spTree>
    <p:extLst>
      <p:ext uri="{BB962C8B-B14F-4D97-AF65-F5344CB8AC3E}">
        <p14:creationId xmlns:p14="http://schemas.microsoft.com/office/powerpoint/2010/main" val="273200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934" y="574578"/>
            <a:ext cx="11355355" cy="9797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833 od km 1+326 do km 12+980 </a:t>
            </a:r>
            <a:b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(na odcinku Chodel-Urzędów)</a:t>
            </a:r>
            <a:b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Etap przygotowania inwestycji </a:t>
            </a:r>
            <a:br>
              <a:rPr lang="pl-PL" sz="1800" dirty="0">
                <a:solidFill>
                  <a:srgbClr val="150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508B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3181" y="3247053"/>
            <a:ext cx="9852729" cy="19874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Opracowano </a:t>
            </a:r>
            <a:r>
              <a:rPr lang="pl-PL" sz="2000" b="1" dirty="0">
                <a:solidFill>
                  <a:schemeClr val="tx2"/>
                </a:solidFill>
              </a:rPr>
              <a:t>dokumentację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projektową</a:t>
            </a:r>
          </a:p>
          <a:p>
            <a:pPr>
              <a:buFont typeface="Arial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Uzyskano decyzję środowiskową</a:t>
            </a:r>
          </a:p>
          <a:p>
            <a:pPr>
              <a:buFont typeface="Arial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Uzyskano Decyzję ZRID  - 7 lipca 2022 r.</a:t>
            </a:r>
          </a:p>
          <a:p>
            <a:pPr>
              <a:buFont typeface="Arial" pitchFamily="34" charset="0"/>
              <a:buChar char="•"/>
            </a:pP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10756756" y="6399800"/>
            <a:ext cx="1231537" cy="16329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Obraz 4" descr="Fundusze Europejskie dla Lubelskiego 2021-2027">
            <a:extLst>
              <a:ext uri="{FF2B5EF4-FFF2-40B4-BE49-F238E27FC236}">
                <a16:creationId xmlns:a16="http://schemas.microsoft.com/office/drawing/2014/main" id="{DEFB05F3-61B2-F544-8461-5BCF199E1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892990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0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5BB14F-1A95-98C6-1ECB-87AF3EE1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EBC82B-702B-EA21-D5F0-DE552E2A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9" y="574578"/>
            <a:ext cx="9852728" cy="9797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Harmonogram naborów wniosków o dofinansowanie </a:t>
            </a:r>
            <a:b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programu Fundusze Europejskie dla Lubelskiego 2021-2027</a:t>
            </a:r>
            <a:br>
              <a:rPr lang="pl-PL" sz="1800" dirty="0">
                <a:solidFill>
                  <a:srgbClr val="150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508B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F17540-9C14-E45E-96F7-37912466A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20" y="1896503"/>
            <a:ext cx="10827760" cy="384934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7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dniu </a:t>
            </a:r>
            <a:r>
              <a:rPr lang="pl-PL" sz="27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lutego 2024 r. Zarząd Województwa Lubelskiego zatwierdził zaktualizowany </a:t>
            </a:r>
            <a:r>
              <a:rPr lang="pl-PL" sz="2700" b="1" i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Harmonogram</a:t>
            </a:r>
            <a:r>
              <a:rPr lang="pl-PL" sz="2700" i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700" b="1" i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naborów wniosków o dofinansowanie dla programu Fundusze Europejskie dla Lubelskiego 2021-2027</a:t>
            </a:r>
            <a:r>
              <a:rPr lang="pl-PL" sz="2700" i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7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pl-PL" sz="2700" i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7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którym został uwzględniony nabór dla projektu wybieranego </a:t>
            </a:r>
            <a:br>
              <a:rPr lang="pl-PL" sz="27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7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sposób niekonkurencyjny </a:t>
            </a:r>
            <a:r>
              <a:rPr lang="pl-PL" sz="27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pn.</a:t>
            </a:r>
            <a:r>
              <a:rPr lang="pl-PL" sz="2700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Rozbudowa drogi wojewódzkiej Nr 833 od km 1+326 do km 12+980. </a:t>
            </a:r>
            <a:endParaRPr lang="pl-PL" sz="2700" b="1" i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7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 ogłoszenia naboru: </a:t>
            </a:r>
            <a:r>
              <a:rPr lang="pl-PL" sz="27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18.03.2024 r.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7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 przeprowadzenia naboru: </a:t>
            </a:r>
            <a:r>
              <a:rPr lang="pl-PL" sz="27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21.03.2024 r. – 25.03.2024 r.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7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wsparcia w ramach naboru: </a:t>
            </a:r>
            <a:r>
              <a:rPr lang="pl-PL" sz="27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123 997 656,05 PLN</a:t>
            </a:r>
            <a:endParaRPr lang="pl-PL" sz="27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2000" b="1" i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2000" b="1" i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2000" b="1" i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77E9320-B033-53EB-D8B7-C3ECED460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56756" y="6399800"/>
            <a:ext cx="1231537" cy="16329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Obraz 4" descr="Fundusze Europejskie dla Lubelskiego 2021-2027">
            <a:extLst>
              <a:ext uri="{FF2B5EF4-FFF2-40B4-BE49-F238E27FC236}">
                <a16:creationId xmlns:a16="http://schemas.microsoft.com/office/drawing/2014/main" id="{05D1D604-D27A-B229-CF83-194B23B55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892990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1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DE932D7-0F50-4DF4-848B-CDE39C4C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99" y="608797"/>
            <a:ext cx="9335801" cy="979757"/>
          </a:xfrm>
        </p:spPr>
        <p:txBody>
          <a:bodyPr>
            <a:normAutofit/>
          </a:bodyPr>
          <a:lstStyle/>
          <a:p>
            <a:pPr marL="342900" indent="-342900"/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812</a:t>
            </a:r>
            <a:r>
              <a:rPr lang="pl-PL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odcinku Żuków – Korolówka</a:t>
            </a:r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464559C1-9C48-409B-85B8-AC109E7825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8254071"/>
              </p:ext>
            </p:extLst>
          </p:nvPr>
        </p:nvGraphicFramePr>
        <p:xfrm>
          <a:off x="601613" y="1818291"/>
          <a:ext cx="5041805" cy="3059851"/>
        </p:xfrm>
        <a:graphic>
          <a:graphicData uri="http://schemas.openxmlformats.org/drawingml/2006/table">
            <a:tbl>
              <a:tblPr firstRow="1" bandRow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3314605">
                  <a:extLst>
                    <a:ext uri="{9D8B030D-6E8A-4147-A177-3AD203B41FA5}">
                      <a16:colId xmlns:a16="http://schemas.microsoft.com/office/drawing/2014/main" val="3744712286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94016856"/>
                    </a:ext>
                  </a:extLst>
                </a:gridCol>
              </a:tblGrid>
              <a:tr h="756743">
                <a:tc>
                  <a:txBody>
                    <a:bodyPr/>
                    <a:lstStyle/>
                    <a:p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Okres realizacji</a:t>
                      </a:r>
                      <a:endParaRPr lang="pl-PL" sz="17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2025 - 2026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7247756"/>
                  </a:ext>
                </a:extLst>
              </a:tr>
              <a:tr h="767256">
                <a:tc>
                  <a:txBody>
                    <a:bodyPr/>
                    <a:lstStyle/>
                    <a:p>
                      <a:pPr marL="0" algn="l" defTabSz="914406" rtl="0" eaLnBrk="1" latinLnBrk="0" hangingPunct="1"/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Szacowana wartość projektu (EUR)</a:t>
                      </a:r>
                      <a:endParaRPr lang="pl-PL" sz="17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30 830 100,00 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9794936"/>
                  </a:ext>
                </a:extLst>
              </a:tr>
              <a:tr h="714703">
                <a:tc>
                  <a:txBody>
                    <a:bodyPr/>
                    <a:lstStyle/>
                    <a:p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Wnioskowana kwota dofinansowania z EFRR (EUR)</a:t>
                      </a:r>
                      <a:endParaRPr lang="pl-PL" sz="17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26 205 585,00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04428256"/>
                  </a:ext>
                </a:extLst>
              </a:tr>
              <a:tr h="821149">
                <a:tc>
                  <a:txBody>
                    <a:bodyPr/>
                    <a:lstStyle/>
                    <a:p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Wkład własny wnioskodawcy (EUR)</a:t>
                      </a:r>
                      <a:endParaRPr lang="pl-PL" sz="17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4 624 515,00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4348506"/>
                  </a:ext>
                </a:extLst>
              </a:tr>
            </a:tbl>
          </a:graphicData>
        </a:graphic>
      </p:graphicFrame>
      <p:sp>
        <p:nvSpPr>
          <p:cNvPr id="13" name="Symbol zastępczy zawartości 6"/>
          <p:cNvSpPr>
            <a:spLocks noGrp="1"/>
          </p:cNvSpPr>
          <p:nvPr>
            <p:ph sz="half" idx="2"/>
          </p:nvPr>
        </p:nvSpPr>
        <p:spPr>
          <a:xfrm>
            <a:off x="6463860" y="2081051"/>
            <a:ext cx="5349766" cy="3366254"/>
          </a:xfrm>
        </p:spPr>
        <p:txBody>
          <a:bodyPr/>
          <a:lstStyle/>
          <a:p>
            <a:pPr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 realizacji Projektu:  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l-PL" dirty="0"/>
          </a:p>
          <a:p>
            <a:pPr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Województwo:</a:t>
            </a:r>
            <a:r>
              <a:rPr lang="pl-PL" sz="17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lubelskie</a:t>
            </a:r>
          </a:p>
          <a:p>
            <a:pPr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Powiat: włodawski</a:t>
            </a:r>
          </a:p>
          <a:p>
            <a:pPr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Gmina: Włodawa</a:t>
            </a:r>
          </a:p>
          <a:p>
            <a:pPr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Miejscowości: Żuków, Korolówka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3" name="Obraz 2" descr="Tabela dotycząca okresu realizacji oraz danych finansowych projektu">
            <a:extLst>
              <a:ext uri="{FF2B5EF4-FFF2-40B4-BE49-F238E27FC236}">
                <a16:creationId xmlns:a16="http://schemas.microsoft.com/office/drawing/2014/main" id="{DEFB05F3-61B2-F544-8461-5BCF199E1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03501"/>
            <a:ext cx="5465075" cy="359665"/>
          </a:xfrm>
          <a:prstGeom prst="rect">
            <a:avLst/>
          </a:prstGeom>
        </p:spPr>
      </p:pic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10735735" y="6452352"/>
            <a:ext cx="1231537" cy="163293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ts val="16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ts val="16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636" y="369449"/>
            <a:ext cx="9852728" cy="9797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812</a:t>
            </a:r>
            <a:r>
              <a:rPr lang="pl-PL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odcinku Żuków – Korolówka</a:t>
            </a:r>
            <a:b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Zakres rzeczowy przedsięwzięcia </a:t>
            </a:r>
            <a:br>
              <a:rPr lang="pl-PL" sz="1800" dirty="0">
                <a:solidFill>
                  <a:srgbClr val="150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508B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102" y="1393786"/>
            <a:ext cx="9852729" cy="445462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Długość rozbudowywanej drogi – 9,059 km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Droga </a:t>
            </a:r>
            <a:r>
              <a:rPr lang="pl-PL" sz="1500" b="1" dirty="0" err="1">
                <a:solidFill>
                  <a:schemeClr val="accent1">
                    <a:lumMod val="75000"/>
                  </a:schemeClr>
                </a:solidFill>
              </a:rPr>
              <a:t>jednojezdniowa</a:t>
            </a: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 klasy GP (główna ruchu przyspieszonego)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Projektowana nośność 115 kN/oś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Przebudowa lub rozbudowa skrzyżowań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lub przebudowa zjazdów indywidualnych i publicznych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lub przebudowa zatok autobusowych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zatoki do kontroli pojazdów (Policja)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ścieżki pieszo-rowerowej (na całej długości rozbudowywanej drogi)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przepustów drogowych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nowego systemu odwodnienia drogi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lub przebudowa chodników (odcinkowo w miejscowościach)</a:t>
            </a:r>
          </a:p>
          <a:p>
            <a:pPr>
              <a:buFont typeface="Arial" pitchFamily="34" charset="0"/>
              <a:buChar char="•"/>
            </a:pPr>
            <a:endParaRPr lang="pl-PL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10756756" y="6399800"/>
            <a:ext cx="1231537" cy="163293"/>
          </a:xfrm>
        </p:spPr>
        <p:txBody>
          <a:bodyPr/>
          <a:lstStyle/>
          <a:p>
            <a:fld id="{EB4015AA-59F6-416B-87A6-8E3D940284E2}" type="slidenum">
              <a:rPr lang="pl-PL" sz="1050" smtClean="0"/>
              <a:pPr/>
              <a:t>13</a:t>
            </a:fld>
            <a:endParaRPr lang="pl-PL" sz="1050" dirty="0"/>
          </a:p>
        </p:txBody>
      </p:sp>
      <p:pic>
        <p:nvPicPr>
          <p:cNvPr id="5" name="Obraz 4" descr="Fundusze Europejskie dla Lubelskiego 2021-2027">
            <a:extLst>
              <a:ext uri="{FF2B5EF4-FFF2-40B4-BE49-F238E27FC236}">
                <a16:creationId xmlns:a16="http://schemas.microsoft.com/office/drawing/2014/main" id="{DEFB05F3-61B2-F544-8461-5BCF199E1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892990"/>
            <a:ext cx="5465075" cy="3596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419" y="574578"/>
            <a:ext cx="9852728" cy="9797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812</a:t>
            </a:r>
            <a:r>
              <a:rPr lang="pl-PL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odcinku Żuków – Korolówka</a:t>
            </a:r>
            <a:b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Etap przygotowania inwestycji </a:t>
            </a:r>
            <a:br>
              <a:rPr lang="pl-PL" sz="1800" dirty="0">
                <a:solidFill>
                  <a:srgbClr val="150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508B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3929" y="2501795"/>
            <a:ext cx="9852729" cy="31289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Trwa opracowanie dokumentacji projektowej – planowany termin wykonania do 15 kwietnia 2024 r. </a:t>
            </a:r>
          </a:p>
          <a:p>
            <a:pPr>
              <a:buFont typeface="Arial" pitchFamily="34" charset="0"/>
              <a:buChar char="•"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Uzyskano decyzję środowiskową</a:t>
            </a:r>
          </a:p>
          <a:p>
            <a:pPr>
              <a:buFont typeface="Arial" pitchFamily="34" charset="0"/>
              <a:buChar char="•"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Uzyskano pozwolenie wodnoprawne</a:t>
            </a:r>
          </a:p>
          <a:p>
            <a:pPr>
              <a:buFont typeface="Arial" pitchFamily="34" charset="0"/>
              <a:buChar char="•"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Uzyskano zgodę na odstępstwa od przepisów technicznych</a:t>
            </a:r>
          </a:p>
          <a:p>
            <a:pPr>
              <a:buFont typeface="Arial" pitchFamily="34" charset="0"/>
              <a:buChar char="•"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Dokumentacja geodezyjno-prawna i projektowa branżowa – w opracowaniu</a:t>
            </a:r>
          </a:p>
          <a:p>
            <a:pPr>
              <a:buFont typeface="Arial" pitchFamily="34" charset="0"/>
              <a:buChar char="•"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Planowany termin uzyskania Decyzji ZRID – III kwartał 2024 r.</a:t>
            </a:r>
          </a:p>
          <a:p>
            <a:pPr>
              <a:buFont typeface="Arial" pitchFamily="34" charset="0"/>
              <a:buChar char="•"/>
            </a:pPr>
            <a:endParaRPr lang="pl-PL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10756756" y="6399800"/>
            <a:ext cx="1231537" cy="163293"/>
          </a:xfrm>
        </p:spPr>
        <p:txBody>
          <a:bodyPr/>
          <a:lstStyle/>
          <a:p>
            <a:fld id="{EB4015AA-59F6-416B-87A6-8E3D940284E2}" type="slidenum">
              <a:rPr lang="pl-PL" sz="1050" smtClean="0">
                <a:solidFill>
                  <a:srgbClr val="002073"/>
                </a:solidFill>
              </a:rPr>
              <a:pPr/>
              <a:t>14</a:t>
            </a:fld>
            <a:endParaRPr lang="pl-PL" sz="1050" dirty="0">
              <a:solidFill>
                <a:srgbClr val="002073"/>
              </a:solidFill>
            </a:endParaRPr>
          </a:p>
        </p:txBody>
      </p:sp>
      <p:pic>
        <p:nvPicPr>
          <p:cNvPr id="5" name="Obraz 4" descr="Fundusze Europejskie dla Lubelskiego 2021-2027">
            <a:extLst>
              <a:ext uri="{FF2B5EF4-FFF2-40B4-BE49-F238E27FC236}">
                <a16:creationId xmlns:a16="http://schemas.microsoft.com/office/drawing/2014/main" id="{DEFB05F3-61B2-F544-8461-5BCF199E1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892990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9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DE932D7-0F50-4DF4-848B-CDE39C4C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1" y="546538"/>
            <a:ext cx="11719875" cy="945931"/>
          </a:xfrm>
        </p:spPr>
        <p:txBody>
          <a:bodyPr>
            <a:normAutofit/>
          </a:bodyPr>
          <a:lstStyle/>
          <a:p>
            <a:pPr marL="342900" indent="-342900" algn="ctr"/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837</a:t>
            </a:r>
            <a:r>
              <a:rPr lang="pl-PL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Piaski – Żółkiewka Wieś – Nielisz – Sitaniec na odcinku Żółkiewka – Nielisz</a:t>
            </a:r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464559C1-9C48-409B-85B8-AC109E7825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2428322"/>
              </p:ext>
            </p:extLst>
          </p:nvPr>
        </p:nvGraphicFramePr>
        <p:xfrm>
          <a:off x="317832" y="2316647"/>
          <a:ext cx="4983841" cy="3208116"/>
        </p:xfrm>
        <a:graphic>
          <a:graphicData uri="http://schemas.openxmlformats.org/drawingml/2006/table">
            <a:tbl>
              <a:tblPr firstRow="1" bandRow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3145804">
                  <a:extLst>
                    <a:ext uri="{9D8B030D-6E8A-4147-A177-3AD203B41FA5}">
                      <a16:colId xmlns:a16="http://schemas.microsoft.com/office/drawing/2014/main" val="3744712286"/>
                    </a:ext>
                  </a:extLst>
                </a:gridCol>
                <a:gridCol w="1838037">
                  <a:extLst>
                    <a:ext uri="{9D8B030D-6E8A-4147-A177-3AD203B41FA5}">
                      <a16:colId xmlns:a16="http://schemas.microsoft.com/office/drawing/2014/main" val="194016856"/>
                    </a:ext>
                  </a:extLst>
                </a:gridCol>
              </a:tblGrid>
              <a:tr h="762884">
                <a:tc>
                  <a:txBody>
                    <a:bodyPr/>
                    <a:lstStyle/>
                    <a:p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Okres realizacji</a:t>
                      </a:r>
                      <a:endParaRPr lang="pl-PL" sz="17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2025 - 2027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7247756"/>
                  </a:ext>
                </a:extLst>
              </a:tr>
              <a:tr h="798786">
                <a:tc>
                  <a:txBody>
                    <a:bodyPr/>
                    <a:lstStyle/>
                    <a:p>
                      <a:pPr marL="0" algn="l" defTabSz="914406" rtl="0" eaLnBrk="1" latinLnBrk="0" hangingPunct="1"/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Szacowana wartość projektu (EUR)</a:t>
                      </a:r>
                      <a:endParaRPr lang="pl-PL" sz="17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72 250 068,24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9794936"/>
                  </a:ext>
                </a:extLst>
              </a:tr>
              <a:tr h="808332">
                <a:tc>
                  <a:txBody>
                    <a:bodyPr/>
                    <a:lstStyle/>
                    <a:p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Wnioskowana kwota dofinansowania z EFRR (EUR)</a:t>
                      </a:r>
                      <a:endParaRPr lang="pl-PL" sz="17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61 412 558,00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04428256"/>
                  </a:ext>
                </a:extLst>
              </a:tr>
              <a:tr h="786254">
                <a:tc>
                  <a:txBody>
                    <a:bodyPr/>
                    <a:lstStyle/>
                    <a:p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Wkład własny wnioskodawcy (EUR)</a:t>
                      </a:r>
                      <a:endParaRPr lang="pl-PL" sz="17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10 837 510,24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4348506"/>
                  </a:ext>
                </a:extLst>
              </a:tr>
            </a:tbl>
          </a:graphicData>
        </a:graphic>
      </p:graphicFrame>
      <p:sp>
        <p:nvSpPr>
          <p:cNvPr id="10" name="Symbol zastępczy zawartości 6"/>
          <p:cNvSpPr>
            <a:spLocks noGrp="1"/>
          </p:cNvSpPr>
          <p:nvPr>
            <p:ph sz="half" idx="2"/>
          </p:nvPr>
        </p:nvSpPr>
        <p:spPr>
          <a:xfrm>
            <a:off x="5749157" y="2259726"/>
            <a:ext cx="6295697" cy="3366254"/>
          </a:xfrm>
        </p:spPr>
        <p:txBody>
          <a:bodyPr/>
          <a:lstStyle/>
          <a:p>
            <a:pPr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 realizacji Projektu:  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l-PL" dirty="0"/>
          </a:p>
          <a:p>
            <a:pPr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Województwo:</a:t>
            </a:r>
            <a:r>
              <a:rPr lang="pl-PL" sz="17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lubelskie</a:t>
            </a:r>
          </a:p>
          <a:p>
            <a:pPr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Powiat: krasnostawski</a:t>
            </a:r>
          </a:p>
          <a:p>
            <a:pPr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Gminy: Żółkiewka, Rudnik, Nielisz</a:t>
            </a:r>
          </a:p>
          <a:p>
            <a:pPr marL="0" indent="0"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Miejscowości: Żółkiewka Osada, Średnia Wieś, Gany, Równianki, Wierzbica, Mościska Kolonia, Płonka, Kolonia Emska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3" name="Obraz 2" descr="Fundusze Europejskie dla Lubelskiego 2021-2027">
            <a:extLst>
              <a:ext uri="{FF2B5EF4-FFF2-40B4-BE49-F238E27FC236}">
                <a16:creationId xmlns:a16="http://schemas.microsoft.com/office/drawing/2014/main" id="{DEFB05F3-61B2-F544-8461-5BCF199E1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892991"/>
            <a:ext cx="5465075" cy="359665"/>
          </a:xfrm>
          <a:prstGeom prst="rect">
            <a:avLst/>
          </a:prstGeom>
        </p:spPr>
      </p:pic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10735735" y="6389290"/>
            <a:ext cx="1231537" cy="163293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ts val="16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ts val="16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2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9545" y="368480"/>
            <a:ext cx="11592910" cy="75924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17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837</a:t>
            </a:r>
            <a:r>
              <a:rPr lang="pl-PL" sz="17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7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Piaski – Żółkiewka Wieś – Nielisz – Sitaniec na odcinku Żółkiewka – Nielisz </a:t>
            </a:r>
            <a:br>
              <a:rPr lang="pl-PL" sz="17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Zakres rzeczowy przedsięwzięcia</a:t>
            </a: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509" y="1654394"/>
            <a:ext cx="9852729" cy="490833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Długość rozbudowywanej drogi – 14,516 km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Droga </a:t>
            </a:r>
            <a:r>
              <a:rPr lang="pl-PL" sz="1500" b="1" dirty="0" err="1">
                <a:solidFill>
                  <a:schemeClr val="accent1">
                    <a:lumMod val="75000"/>
                  </a:schemeClr>
                </a:solidFill>
              </a:rPr>
              <a:t>jednojezdniowa</a:t>
            </a: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 klasy G (główna)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Projektowana nośność 115 </a:t>
            </a:r>
            <a:r>
              <a:rPr lang="pl-PL" sz="1500" b="1" dirty="0" err="1">
                <a:solidFill>
                  <a:schemeClr val="accent1">
                    <a:lumMod val="75000"/>
                  </a:schemeClr>
                </a:solidFill>
              </a:rPr>
              <a:t>kN</a:t>
            </a: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/oś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Przebudowa lub rozbudowa skrzyżowań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lub przebudowa zjazdów indywidualnych i publicznych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lub przebudowa zatok autobusowych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zatoki dla kontroli pojazdów (Policja)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ścieżki pieszo-rowerowej (na całej długości rozbudowywanej drogi)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lub przebudowa chodników (odcinkowo w miejscowościach)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nowego mostu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przepustów drogowych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nowego systemu odwodnienia drogi</a:t>
            </a:r>
          </a:p>
          <a:p>
            <a:pPr>
              <a:buFont typeface="Arial" pitchFamily="34" charset="0"/>
              <a:buChar char="•"/>
            </a:pPr>
            <a:endParaRPr lang="pl-PL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10662163" y="6326227"/>
            <a:ext cx="1231537" cy="163293"/>
          </a:xfrm>
        </p:spPr>
        <p:txBody>
          <a:bodyPr/>
          <a:lstStyle/>
          <a:p>
            <a:fld id="{EB4015AA-59F6-416B-87A6-8E3D940284E2}" type="slidenum">
              <a:rPr lang="pl-PL" sz="1050" smtClean="0"/>
              <a:pPr/>
              <a:t>16</a:t>
            </a:fld>
            <a:endParaRPr lang="pl-PL" sz="1050" dirty="0"/>
          </a:p>
        </p:txBody>
      </p:sp>
      <p:pic>
        <p:nvPicPr>
          <p:cNvPr id="5" name="Obraz 4" descr="Fundusze Europejskie dla Lubelskiego 2021-2027">
            <a:extLst>
              <a:ext uri="{FF2B5EF4-FFF2-40B4-BE49-F238E27FC236}">
                <a16:creationId xmlns:a16="http://schemas.microsoft.com/office/drawing/2014/main" id="{DEFB05F3-61B2-F544-8461-5BCF199E1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892990"/>
            <a:ext cx="5465075" cy="3596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4290" y="469476"/>
            <a:ext cx="11592910" cy="97975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16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837</a:t>
            </a:r>
            <a:r>
              <a:rPr lang="pl-PL" sz="16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Piaski – Żółkiewka Wieś – Nielisz – Sitaniec na odcinku Żółkiewka – Nielisz </a:t>
            </a:r>
            <a:br>
              <a:rPr lang="pl-PL" sz="16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Etap przygotowania inwestycji</a:t>
            </a: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3258" y="2637323"/>
            <a:ext cx="9852729" cy="266619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Trwa opracowanie Dokumentacji – planowany termin wykonania I kwartał 2025 r.</a:t>
            </a:r>
          </a:p>
          <a:p>
            <a:pPr>
              <a:buFont typeface="Arial" pitchFamily="34" charset="0"/>
              <a:buChar char="•"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Opracowano Koncepcję Zagospodarowania Drogi</a:t>
            </a:r>
          </a:p>
          <a:p>
            <a:pPr>
              <a:buFont typeface="Arial" pitchFamily="34" charset="0"/>
              <a:buChar char="•"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Wystąpiono o wydanie Decyzji Środowiskowej, opracowano Raport Środowiskowy – trwa procedura administracyjna </a:t>
            </a:r>
            <a:r>
              <a:rPr lang="pl-PL" sz="1600" b="1">
                <a:solidFill>
                  <a:schemeClr val="accent1">
                    <a:lumMod val="75000"/>
                  </a:schemeClr>
                </a:solidFill>
              </a:rPr>
              <a:t>wydania Decyzji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Planowany termin uzyskania Decyzji ZRID – III kwartał 2025 r.</a:t>
            </a:r>
          </a:p>
          <a:p>
            <a:pPr>
              <a:buFont typeface="Arial" pitchFamily="34" charset="0"/>
              <a:buChar char="•"/>
            </a:pPr>
            <a:endParaRPr lang="pl-PL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10662163" y="6326227"/>
            <a:ext cx="1231537" cy="163293"/>
          </a:xfrm>
        </p:spPr>
        <p:txBody>
          <a:bodyPr/>
          <a:lstStyle/>
          <a:p>
            <a:fld id="{EB4015AA-59F6-416B-87A6-8E3D940284E2}" type="slidenum">
              <a:rPr lang="pl-PL" sz="1050" smtClean="0">
                <a:solidFill>
                  <a:srgbClr val="002073"/>
                </a:solidFill>
              </a:rPr>
              <a:pPr/>
              <a:t>17</a:t>
            </a:fld>
            <a:endParaRPr lang="pl-PL" sz="1050" dirty="0">
              <a:solidFill>
                <a:srgbClr val="002073"/>
              </a:solidFill>
            </a:endParaRPr>
          </a:p>
        </p:txBody>
      </p:sp>
      <p:pic>
        <p:nvPicPr>
          <p:cNvPr id="5" name="Obraz 4" descr="Fundusze Europejskie dla Lubelskiego 2021-2027">
            <a:extLst>
              <a:ext uri="{FF2B5EF4-FFF2-40B4-BE49-F238E27FC236}">
                <a16:creationId xmlns:a16="http://schemas.microsoft.com/office/drawing/2014/main" id="{DEFB05F3-61B2-F544-8461-5BCF199E1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892990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3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DE932D7-0F50-4DF4-848B-CDE39C4C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7" y="587777"/>
            <a:ext cx="11992303" cy="979757"/>
          </a:xfrm>
        </p:spPr>
        <p:txBody>
          <a:bodyPr>
            <a:noAutofit/>
          </a:bodyPr>
          <a:lstStyle/>
          <a:p>
            <a:pPr marL="342900" indent="-342900" algn="ctr"/>
            <a:r>
              <a:rPr lang="pl-PL" sz="22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Punktowe inwestycje zapewniające poprawę bezpieczeństwa w ruchu drogowym </a:t>
            </a:r>
            <a:br>
              <a:rPr lang="pl-PL" sz="22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oraz inwestycje zwiększające bezpieczeństwo niezmotoryzowanych uczestników ruchu</a:t>
            </a:r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464559C1-9C48-409B-85B8-AC109E7825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9800235"/>
              </p:ext>
            </p:extLst>
          </p:nvPr>
        </p:nvGraphicFramePr>
        <p:xfrm>
          <a:off x="790799" y="2039008"/>
          <a:ext cx="5065056" cy="3205340"/>
        </p:xfrm>
        <a:graphic>
          <a:graphicData uri="http://schemas.openxmlformats.org/drawingml/2006/table">
            <a:tbl>
              <a:tblPr firstRow="1" bandRow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3153128">
                  <a:extLst>
                    <a:ext uri="{9D8B030D-6E8A-4147-A177-3AD203B41FA5}">
                      <a16:colId xmlns:a16="http://schemas.microsoft.com/office/drawing/2014/main" val="3744712286"/>
                    </a:ext>
                  </a:extLst>
                </a:gridCol>
                <a:gridCol w="1911928">
                  <a:extLst>
                    <a:ext uri="{9D8B030D-6E8A-4147-A177-3AD203B41FA5}">
                      <a16:colId xmlns:a16="http://schemas.microsoft.com/office/drawing/2014/main" val="194016856"/>
                    </a:ext>
                  </a:extLst>
                </a:gridCol>
              </a:tblGrid>
              <a:tr h="756743">
                <a:tc>
                  <a:txBody>
                    <a:bodyPr/>
                    <a:lstStyle/>
                    <a:p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Okres realizacji</a:t>
                      </a:r>
                      <a:endParaRPr lang="pl-PL" sz="17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2027 - 2029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7247756"/>
                  </a:ext>
                </a:extLst>
              </a:tr>
              <a:tr h="767256">
                <a:tc>
                  <a:txBody>
                    <a:bodyPr/>
                    <a:lstStyle/>
                    <a:p>
                      <a:pPr marL="0" algn="l" defTabSz="914406" rtl="0" eaLnBrk="1" latinLnBrk="0" hangingPunct="1"/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Szacowana wartość projektu (EUR)</a:t>
                      </a:r>
                      <a:endParaRPr lang="pl-PL" sz="17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13 450 000,00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9794936"/>
                  </a:ext>
                </a:extLst>
              </a:tr>
              <a:tr h="714703">
                <a:tc>
                  <a:txBody>
                    <a:bodyPr/>
                    <a:lstStyle/>
                    <a:p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Wnioskowana kwota dofinansowania z EFRR (EUR)</a:t>
                      </a:r>
                      <a:endParaRPr lang="pl-PL" sz="17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11 429 241,00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04428256"/>
                  </a:ext>
                </a:extLst>
              </a:tr>
              <a:tr h="821149">
                <a:tc>
                  <a:txBody>
                    <a:bodyPr/>
                    <a:lstStyle/>
                    <a:p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Wkład własny wnioskodawcy (EUR)</a:t>
                      </a:r>
                      <a:endParaRPr lang="pl-PL" sz="17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2 020 759,00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4348506"/>
                  </a:ext>
                </a:extLst>
              </a:tr>
            </a:tbl>
          </a:graphicData>
        </a:graphic>
      </p:graphicFrame>
      <p:sp>
        <p:nvSpPr>
          <p:cNvPr id="13" name="Symbol zastępczy zawartości 6"/>
          <p:cNvSpPr>
            <a:spLocks noGrp="1"/>
          </p:cNvSpPr>
          <p:nvPr>
            <p:ph sz="half" idx="2"/>
          </p:nvPr>
        </p:nvSpPr>
        <p:spPr>
          <a:xfrm>
            <a:off x="6442839" y="2659120"/>
            <a:ext cx="5349766" cy="3366254"/>
          </a:xfrm>
        </p:spPr>
        <p:txBody>
          <a:bodyPr/>
          <a:lstStyle/>
          <a:p>
            <a:pPr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 realizacji Projektu:  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l-PL" dirty="0"/>
          </a:p>
          <a:p>
            <a:pPr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Województwo:</a:t>
            </a:r>
            <a:r>
              <a:rPr lang="pl-PL" sz="17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lubelskie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3" name="Obraz 2" descr="Fundusze Europejskie dla Lubelskiego 2021-2027">
            <a:extLst>
              <a:ext uri="{FF2B5EF4-FFF2-40B4-BE49-F238E27FC236}">
                <a16:creationId xmlns:a16="http://schemas.microsoft.com/office/drawing/2014/main" id="{DEFB05F3-61B2-F544-8461-5BCF199E1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03501"/>
            <a:ext cx="5465075" cy="359665"/>
          </a:xfrm>
          <a:prstGeom prst="rect">
            <a:avLst/>
          </a:prstGeom>
        </p:spPr>
      </p:pic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10735735" y="6452352"/>
            <a:ext cx="1231537" cy="163293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ts val="16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ts val="16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1" y="574578"/>
            <a:ext cx="11163299" cy="13799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Punktowe inwestycje zapewniające poprawę bezpieczeństwa w ruchu drogowym oraz inwestycje zwiększające bezpieczeństwo niezmotoryzowanych uczestników ruchu</a:t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Zakres rzeczowy przedsięwzięcia</a:t>
            </a:r>
            <a:br>
              <a:rPr lang="pl-P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508B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351" y="2031781"/>
            <a:ext cx="10887074" cy="360504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ścieżek rowerowych w ciągach dróg wojewódzkich 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dróg dla rowerów o utwardzonej nawierzchni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Roboty budowlane, które zapewnią ciągłość i spójność tras oraz umożliwią bezpieczne przemieszczanie się turysty rowerowego i połączą miejsca kluczowe z punktu widzenia ruchu rowerowego (dworce kolejowe, autobusowe, parkingi, atrakcje turystyczne)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Oznakowanie tras rowerowych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i montaż podstawowej infrastruktury towarzyszącej, tj. stojaków na rowery, wiat postojowych oraz innych urządzeń niezbędnych do zapewnienia bezpiecznego przejazdu po drogach (ścieżkach) rowerowych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10756756" y="6399800"/>
            <a:ext cx="1231537" cy="163293"/>
          </a:xfrm>
        </p:spPr>
        <p:txBody>
          <a:bodyPr/>
          <a:lstStyle/>
          <a:p>
            <a:fld id="{EB4015AA-59F6-416B-87A6-8E3D940284E2}" type="slidenum">
              <a:rPr lang="pl-PL" sz="1050" smtClean="0"/>
              <a:pPr/>
              <a:t>19</a:t>
            </a:fld>
            <a:endParaRPr lang="pl-PL" sz="1050" dirty="0"/>
          </a:p>
        </p:txBody>
      </p:sp>
      <p:pic>
        <p:nvPicPr>
          <p:cNvPr id="5" name="Obraz 4" descr="Fundusze Europejskie dla Lubelskiego 2021-2027">
            <a:extLst>
              <a:ext uri="{FF2B5EF4-FFF2-40B4-BE49-F238E27FC236}">
                <a16:creationId xmlns:a16="http://schemas.microsoft.com/office/drawing/2014/main" id="{DEFB05F3-61B2-F544-8461-5BCF199E1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892990"/>
            <a:ext cx="5465075" cy="359665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ECD329A-E574-86F9-63D5-190010C24F86}"/>
              </a:ext>
            </a:extLst>
          </p:cNvPr>
          <p:cNvSpPr txBox="1">
            <a:spLocks/>
          </p:cNvSpPr>
          <p:nvPr/>
        </p:nvSpPr>
        <p:spPr>
          <a:xfrm>
            <a:off x="723900" y="5243020"/>
            <a:ext cx="10887074" cy="7876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pl-PL" sz="1500" b="1" dirty="0">
                <a:solidFill>
                  <a:schemeClr val="tx2"/>
                </a:solidFill>
              </a:rPr>
              <a:t>Zakres jak i miejsca przewidywanych inwestycji w ramach ww. projektu są obecnie na etapie prac koncepcyjnych.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03"/>
            <a:ext cx="12184573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5196F09-B6B3-E10B-C65E-78730B1E4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3589" y="-234778"/>
            <a:ext cx="4740876" cy="2255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2000" dirty="0"/>
              <a:t>Tytuł Projektu oraz wskazanie działania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F6654CA-75ED-7E9E-8770-49D7D099B072}"/>
              </a:ext>
            </a:extLst>
          </p:cNvPr>
          <p:cNvSpPr txBox="1"/>
          <p:nvPr/>
        </p:nvSpPr>
        <p:spPr>
          <a:xfrm>
            <a:off x="2057400" y="2548235"/>
            <a:ext cx="8077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Działanie  6.1</a:t>
            </a:r>
            <a:br>
              <a:rPr lang="pl-PL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pl-PL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Poprawa  regionalnej  dostępności  transportowej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91938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Zestawienie wartości projektów (EUR)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10735735" y="6378779"/>
            <a:ext cx="1231537" cy="16329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1169988" y="1795463"/>
          <a:ext cx="9852025" cy="424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Symbol zastępczy zawartości 8">
            <a:extLst>
              <a:ext uri="{FF2B5EF4-FFF2-40B4-BE49-F238E27FC236}">
                <a16:creationId xmlns:a16="http://schemas.microsoft.com/office/drawing/2014/main" id="{8F21CC46-DC1B-9C69-178E-F17E3F1B7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644" y="-769290"/>
            <a:ext cx="13603644" cy="762729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B7BA0EA-6070-4B0A-06E5-0365601B7477}"/>
              </a:ext>
            </a:extLst>
          </p:cNvPr>
          <p:cNvSpPr txBox="1"/>
          <p:nvPr/>
        </p:nvSpPr>
        <p:spPr>
          <a:xfrm>
            <a:off x="3728067" y="2916429"/>
            <a:ext cx="458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80817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419" y="524257"/>
            <a:ext cx="9852728" cy="919879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 -  Województwo Lubelskie</a:t>
            </a:r>
            <a:b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Realizator  -  Zarząd Dróg Wojewódzkich w Lublinie </a:t>
            </a:r>
            <a:br>
              <a:rPr lang="pl-PL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9854" y="1702392"/>
            <a:ext cx="9852729" cy="4399828"/>
          </a:xfrm>
        </p:spPr>
        <p:txBody>
          <a:bodyPr>
            <a:normAutofit/>
          </a:bodyPr>
          <a:lstStyle/>
          <a:p>
            <a:pPr marL="342900" indent="-342900"/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833 od km 1+326 do km 12+980  (na odcinku Chodel – Urzędów)</a:t>
            </a:r>
          </a:p>
          <a:p>
            <a:pPr marL="0" marR="0" lvl="0" indent="0" algn="l" defTabSz="914406" rtl="0" eaLnBrk="1" fontAlgn="auto" latinLnBrk="0" hangingPunct="1">
              <a:lnSpc>
                <a:spcPts val="2177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ujęty w Załączniku nr 1 do Programu Strategicznego Rozwoju Transportu Województwa Lubelskiego do roku 2030 (z perspektywą do 2040 roku) </a:t>
            </a:r>
          </a:p>
          <a:p>
            <a:pPr marL="0" marR="0" lvl="0" indent="0" algn="l" defTabSz="914406" rtl="0" eaLnBrk="1" fontAlgn="auto" latinLnBrk="0" hangingPunct="1">
              <a:lnSpc>
                <a:spcPts val="2177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Pozycja nr 10 pn. </a:t>
            </a:r>
            <a:r>
              <a:rPr kumimoji="0" lang="pl-PL" sz="1200" b="1" i="1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833 Chodel - Kraśnik od km 0+000 do km 26+679 o długości 26,679 km - Etap II Rozbudowa drogi wojewódzkiej nr 833 Chodel – Kraśnik na odcinku od km 1+326 (po rozbudowie km 1+000) do km 17+820 (po rozbudowie km 17+207,70) oraz budowa ścieżki rowerowej od km 17+820 do skrzyżowania z ul. Fabryczną w m. Kraśnik </a:t>
            </a:r>
          </a:p>
          <a:p>
            <a:pPr marL="0" indent="0">
              <a:buNone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812 na odcinku Żuków – Korolówka</a:t>
            </a:r>
            <a:endParaRPr lang="pl-PL" sz="18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kumimoji="0" lang="pl-PL" sz="120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ujęty w Załączniku nr 1 do Programu Strategicznego Rozwoju Transportu Województwa Lubelskiego do roku 2030 (z perspektywą do 2040 roku) </a:t>
            </a:r>
          </a:p>
          <a:p>
            <a:pPr marL="0" indent="0">
              <a:buNone/>
            </a:pPr>
            <a:r>
              <a:rPr kumimoji="0" lang="pl-PL" sz="120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Pozycja nr 12 pn. </a:t>
            </a:r>
            <a:r>
              <a:rPr kumimoji="0" lang="pl-PL" sz="1200" b="1" i="1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812 Biała Podlaska - Wisznice - Włodawa - Chełm - Rejowiec - Krasnystaw na odcinku Żuków - Korolówka</a:t>
            </a:r>
            <a:endParaRPr lang="pl-PL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901929E-0582-D4F0-A8ED-AF41A2DF5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865962"/>
            <a:ext cx="5465075" cy="359665"/>
          </a:xfrm>
          <a:prstGeom prst="rect">
            <a:avLst/>
          </a:prstGeom>
        </p:spPr>
      </p:pic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10798797" y="6483883"/>
            <a:ext cx="1231537" cy="163293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ts val="16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ts val="16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9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3FA80-2854-C572-B7AF-35E2815D4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A0F1D3-6751-7E24-497C-0D3C9158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9" y="524257"/>
            <a:ext cx="9852728" cy="950976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 -  Województwo Lubelskie</a:t>
            </a:r>
            <a:b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Realizator  -  Zarząd Dróg Wojewódzkich w Lublinie </a:t>
            </a:r>
            <a:br>
              <a:rPr lang="pl-PL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A36E5C-9D47-A616-4665-3CD803210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02" y="1380931"/>
            <a:ext cx="10823510" cy="44850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pl-PL" sz="2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837 Piaski – Żółkiewka Wieś – Nielisz – Sitaniec na odcinku Żółkiewka – Nielisz</a:t>
            </a:r>
          </a:p>
          <a:p>
            <a:pPr marL="0" marR="0" lvl="0" indent="0" algn="l" defTabSz="914406" rtl="0" eaLnBrk="1" fontAlgn="auto" latinLnBrk="0" hangingPunct="1">
              <a:lnSpc>
                <a:spcPts val="2177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ujęty w Załączniku nr 1 do Programu Strategicznego Rozwoju Transportu Województwa Lubelskiego do roku 2030 (z perspektywą do 2040 roku) </a:t>
            </a:r>
          </a:p>
          <a:p>
            <a:pPr marL="0" marR="0" lvl="0" indent="0" algn="l" defTabSz="914406" rtl="0" eaLnBrk="1" fontAlgn="auto" latinLnBrk="0" hangingPunct="1">
              <a:lnSpc>
                <a:spcPts val="2177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Pozycja nr 21 pn. </a:t>
            </a:r>
            <a:r>
              <a:rPr kumimoji="0" lang="pl-PL" sz="1700" b="1" i="1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837 Piaski – Żółkiewka Wieś – Nielisz – Sitaniec na odcinku Żółkiewka – Nielisz</a:t>
            </a:r>
          </a:p>
          <a:p>
            <a:pPr marL="0" marR="0" lvl="0" indent="0" algn="l" defTabSz="914406" rtl="0" eaLnBrk="1" fontAlgn="auto" latinLnBrk="0" hangingPunct="1">
              <a:lnSpc>
                <a:spcPts val="2177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lang="pl-PL" sz="1400" b="1" i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r>
              <a:rPr lang="pl-PL" sz="2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Punktowe inwestycje zapewniające poprawę bezpieczeństwa w ruchu drogowym oraz inwestycje zwiększające bezpieczeństwo niezmotoryzowanych uczestników ruchu</a:t>
            </a:r>
          </a:p>
          <a:p>
            <a:pPr marL="0" marR="0" lvl="0" indent="0" algn="l" defTabSz="914406" rtl="0" eaLnBrk="1" fontAlgn="auto" latinLnBrk="0" hangingPunct="1">
              <a:lnSpc>
                <a:spcPts val="2177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ujęty w Załączniku nr 1 do Programu Strategicznego Rozwoju Transportu Województwa Lubelskiego do roku 2030 (z perspektywą do 2040 roku) </a:t>
            </a:r>
          </a:p>
          <a:p>
            <a:pPr marL="0" marR="0" lvl="0" indent="0" algn="l" defTabSz="914406" rtl="0" eaLnBrk="1" fontAlgn="auto" latinLnBrk="0" hangingPunct="1">
              <a:lnSpc>
                <a:spcPts val="2177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Pozycja nr 28 pn. </a:t>
            </a:r>
            <a:r>
              <a:rPr kumimoji="0" lang="pl-PL" sz="1700" b="1" i="1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Punktowe inwestycje zapewniające poprawę bezpieczeństwa w ruchu drogowym, a także inwestycje zwiększające bezpieczeństwo niezmotoryzowanych uczestników ruchu</a:t>
            </a:r>
            <a:endParaRPr lang="pl-PL" sz="1700" b="1" i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756552-0EB5-A8F2-0743-21E3C6917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865962"/>
            <a:ext cx="5465075" cy="359665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7F27A345-2FDE-1E99-E416-3CA9E46A70AE}"/>
              </a:ext>
            </a:extLst>
          </p:cNvPr>
          <p:cNvSpPr txBox="1">
            <a:spLocks/>
          </p:cNvSpPr>
          <p:nvPr/>
        </p:nvSpPr>
        <p:spPr>
          <a:xfrm>
            <a:off x="10798797" y="6483883"/>
            <a:ext cx="1231537" cy="163293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ts val="16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ts val="16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7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201442-043F-46AC-1AE0-E71E68E52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5B88E9-F79E-6DF3-FB5B-42766D6C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9" y="524257"/>
            <a:ext cx="9852728" cy="950976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Kontrakt Programowy dla Województwa Lubelskiego</a:t>
            </a:r>
            <a:br>
              <a:rPr lang="pl-PL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B957F6-CB7F-5F8F-B8D4-54BC45A29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4" y="1342644"/>
            <a:ext cx="10422073" cy="4523318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defTabSz="91440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76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Projekty: </a:t>
            </a:r>
          </a:p>
          <a:p>
            <a:pPr marR="0" lvl="0" algn="just" defTabSz="91440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7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833</a:t>
            </a:r>
            <a:r>
              <a:rPr lang="pl-PL" sz="7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7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km 1+326 do km 12+980</a:t>
            </a:r>
          </a:p>
          <a:p>
            <a:pPr marR="0" lvl="0" algn="just" defTabSz="91440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7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812 na odcinku Żuków – Korolówka, </a:t>
            </a:r>
          </a:p>
          <a:p>
            <a:pPr marR="0" lvl="0" algn="just" defTabSz="91440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7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837 Piaski – Żółkiewka Wieś – Nielisz – Sitaniec na odcinku Żółkiewka – Nielisz, </a:t>
            </a:r>
          </a:p>
          <a:p>
            <a:pPr marR="0" lvl="0" algn="just" defTabSz="91440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7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Punktowe inwestycje zapewniające poprawę bezpieczeństwa w ruchu drogowym oraz inwestycje zwiększające bezpieczeństwo niezmotoryzowanych uczestników ruchu </a:t>
            </a:r>
          </a:p>
          <a:p>
            <a:pPr marL="0" marR="0" lvl="0" indent="0" algn="just" defTabSz="91440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76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zostały wpisane do Wykazu przedsięwzięć priorytetowych finansowanych w ramach Programu Regionalnego, stanowiącego załącznik nr 10 do Kontraktu Programowego dla Województwa Lubelskiego</a:t>
            </a:r>
            <a:r>
              <a:rPr lang="pl-PL" sz="76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Aktualna treść załącznika nr 10 została przyjęta Uchwałą </a:t>
            </a:r>
            <a:r>
              <a:rPr lang="pl-PL" sz="7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pl-PL" sz="76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</a:t>
            </a:r>
            <a:r>
              <a:rPr lang="pl-PL" sz="7600" b="0" i="0" u="none" strike="noStrike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DXLIV/9595/2024 </a:t>
            </a:r>
            <a:r>
              <a:rPr lang="pl-PL" sz="76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Zarządu Województwa Lubelskiego z dnia </a:t>
            </a:r>
            <a:r>
              <a:rPr lang="pl-PL" sz="7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 stycznia</a:t>
            </a:r>
            <a:r>
              <a:rPr lang="pl-PL" sz="76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 r. i uzgodniona z </a:t>
            </a:r>
            <a:r>
              <a:rPr lang="pl-PL" sz="7600" dirty="0" err="1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MFiPR</a:t>
            </a:r>
            <a:r>
              <a:rPr lang="pl-PL" sz="76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dniu </a:t>
            </a:r>
            <a:r>
              <a:rPr lang="pl-PL" sz="760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lutego 2024 r.</a:t>
            </a:r>
            <a:endParaRPr kumimoji="0" lang="pl-PL" sz="7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Fundusze Europejskie dla Lubelskiego 2021-2027">
            <a:extLst>
              <a:ext uri="{FF2B5EF4-FFF2-40B4-BE49-F238E27FC236}">
                <a16:creationId xmlns:a16="http://schemas.microsoft.com/office/drawing/2014/main" id="{9B1B7C5B-17D5-3EC7-3A95-26A56D397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865962"/>
            <a:ext cx="5465075" cy="359665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213BCB3F-3E72-16DA-CC62-D4D205250AA7}"/>
              </a:ext>
            </a:extLst>
          </p:cNvPr>
          <p:cNvSpPr txBox="1">
            <a:spLocks/>
          </p:cNvSpPr>
          <p:nvPr/>
        </p:nvSpPr>
        <p:spPr>
          <a:xfrm>
            <a:off x="10798797" y="6483883"/>
            <a:ext cx="1231537" cy="163293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ts val="16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ts val="16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0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B7C767-E666-57B7-A53B-C401840D8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446" y="704078"/>
            <a:ext cx="9031400" cy="914399"/>
          </a:xfrm>
        </p:spPr>
        <p:txBody>
          <a:bodyPr/>
          <a:lstStyle/>
          <a:p>
            <a:r>
              <a:rPr lang="pl-PL" dirty="0"/>
              <a:t>Cel projektów</a:t>
            </a:r>
          </a:p>
        </p:txBody>
      </p:sp>
      <p:sp>
        <p:nvSpPr>
          <p:cNvPr id="12" name="Podtytuł 11"/>
          <p:cNvSpPr>
            <a:spLocks noGrp="1"/>
          </p:cNvSpPr>
          <p:nvPr>
            <p:ph type="subTitle" idx="1"/>
          </p:nvPr>
        </p:nvSpPr>
        <p:spPr>
          <a:xfrm>
            <a:off x="1580345" y="2718148"/>
            <a:ext cx="9031311" cy="2755726"/>
          </a:xfrm>
        </p:spPr>
        <p:txBody>
          <a:bodyPr>
            <a:normAutofit/>
          </a:bodyPr>
          <a:lstStyle/>
          <a:p>
            <a:r>
              <a:rPr lang="pl-PL" sz="2300" dirty="0"/>
              <a:t>Celem projektów jest usprawnienie połączeń komunikacyjnych, a tym samym zwiększenie dostępności transportowej Polski wschodniej, ułatwienie dostępu do terenów inwestycyjnych i atrakcji turystycznych, zmniejszenie dysproporcji rozwojowych pomiędzy obszarami województwa lubelskiego a pozostałą częścią kraju.</a:t>
            </a:r>
          </a:p>
        </p:txBody>
      </p:sp>
      <p:pic>
        <p:nvPicPr>
          <p:cNvPr id="13" name="Obraz 12" descr="Fundusze Europejskie dla Lubelskiego 2021-2027">
            <a:extLst>
              <a:ext uri="{FF2B5EF4-FFF2-40B4-BE49-F238E27FC236}">
                <a16:creationId xmlns:a16="http://schemas.microsoft.com/office/drawing/2014/main" id="{1901929E-0582-D4F0-A8ED-AF41A2DF5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91" y="5508609"/>
            <a:ext cx="5465075" cy="359665"/>
          </a:xfrm>
          <a:prstGeom prst="rect">
            <a:avLst/>
          </a:prstGeom>
        </p:spPr>
      </p:pic>
      <p:sp>
        <p:nvSpPr>
          <p:cNvPr id="14" name="Symbol zastępczy numeru slajdu 3"/>
          <p:cNvSpPr txBox="1">
            <a:spLocks/>
          </p:cNvSpPr>
          <p:nvPr/>
        </p:nvSpPr>
        <p:spPr>
          <a:xfrm>
            <a:off x="10760766" y="6506521"/>
            <a:ext cx="1231537" cy="351479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ts val="16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ts val="16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6326" y="4993728"/>
            <a:ext cx="6292928" cy="767255"/>
          </a:xfrm>
        </p:spPr>
        <p:txBody>
          <a:bodyPr/>
          <a:lstStyle/>
          <a:p>
            <a:r>
              <a:rPr lang="pl-PL" dirty="0"/>
              <a:t>Miejsca realizacji projektów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901929E-0582-D4F0-A8ED-AF41A2DF5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3588"/>
            <a:ext cx="5465075" cy="359665"/>
          </a:xfrm>
          <a:prstGeom prst="rect">
            <a:avLst/>
          </a:prstGeom>
        </p:spPr>
      </p:pic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10725224" y="6431330"/>
            <a:ext cx="1231537" cy="163293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ts val="16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ts val="16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Obraz 6" descr="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806" y="210208"/>
            <a:ext cx="3285149" cy="4645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az 8" descr="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8420" y="210206"/>
            <a:ext cx="3255159" cy="46350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az 9" descr="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05612" y="210206"/>
            <a:ext cx="3234139" cy="46263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793613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DE932D7-0F50-4DF4-848B-CDE39C4C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4" y="640328"/>
            <a:ext cx="11909062" cy="979757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marL="342900" indent="-342900" algn="ctr"/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833</a:t>
            </a:r>
            <a:r>
              <a:rPr lang="pl-PL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km 1+326 do km 12+980  (na odcinku Chodel – Urzędów)</a:t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464559C1-9C48-409B-85B8-AC109E7825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8725077"/>
              </p:ext>
            </p:extLst>
          </p:nvPr>
        </p:nvGraphicFramePr>
        <p:xfrm>
          <a:off x="591103" y="1975945"/>
          <a:ext cx="5061552" cy="3014447"/>
        </p:xfrm>
        <a:graphic>
          <a:graphicData uri="http://schemas.openxmlformats.org/drawingml/2006/table">
            <a:tbl>
              <a:tblPr firstRow="1" bandRow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3278933">
                  <a:extLst>
                    <a:ext uri="{9D8B030D-6E8A-4147-A177-3AD203B41FA5}">
                      <a16:colId xmlns:a16="http://schemas.microsoft.com/office/drawing/2014/main" val="3744712286"/>
                    </a:ext>
                  </a:extLst>
                </a:gridCol>
                <a:gridCol w="1782619">
                  <a:extLst>
                    <a:ext uri="{9D8B030D-6E8A-4147-A177-3AD203B41FA5}">
                      <a16:colId xmlns:a16="http://schemas.microsoft.com/office/drawing/2014/main" val="194016856"/>
                    </a:ext>
                  </a:extLst>
                </a:gridCol>
              </a:tblGrid>
              <a:tr h="788275">
                <a:tc>
                  <a:txBody>
                    <a:bodyPr/>
                    <a:lstStyle/>
                    <a:p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Okres realizacji</a:t>
                      </a:r>
                      <a:endParaRPr lang="pl-PL" sz="17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2024 - 2026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7247756"/>
                  </a:ext>
                </a:extLst>
              </a:tr>
              <a:tr h="683172">
                <a:tc>
                  <a:txBody>
                    <a:bodyPr/>
                    <a:lstStyle/>
                    <a:p>
                      <a:pPr marL="0" algn="l" defTabSz="914406" rtl="0" eaLnBrk="1" latinLnBrk="0" hangingPunct="1"/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Szacowana wartość projektu (EUR)</a:t>
                      </a:r>
                      <a:endParaRPr lang="pl-PL" sz="17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33 444 816,00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9794936"/>
                  </a:ext>
                </a:extLst>
              </a:tr>
              <a:tr h="788277">
                <a:tc>
                  <a:txBody>
                    <a:bodyPr/>
                    <a:lstStyle/>
                    <a:p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Wnioskowana kwota dofinansowania z EFRR (EUR)</a:t>
                      </a:r>
                      <a:endParaRPr lang="pl-PL" sz="17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28 428 093,00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04428256"/>
                  </a:ext>
                </a:extLst>
              </a:tr>
              <a:tr h="754723">
                <a:tc>
                  <a:txBody>
                    <a:bodyPr/>
                    <a:lstStyle/>
                    <a:p>
                      <a:r>
                        <a:rPr lang="pl-PL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Wkład własny wnioskodawcy (EUR)</a:t>
                      </a:r>
                      <a:endParaRPr lang="pl-PL" sz="17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5 016 723,00</a:t>
                      </a:r>
                    </a:p>
                  </a:txBody>
                  <a:tcPr marL="82953" marR="82953" marT="41476" marB="41476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4348506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DEFB05F3-61B2-F544-8461-5BCF199E1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03500"/>
            <a:ext cx="5465075" cy="359665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6390289" y="2217684"/>
            <a:ext cx="5349766" cy="3366254"/>
          </a:xfrm>
        </p:spPr>
        <p:txBody>
          <a:bodyPr/>
          <a:lstStyle/>
          <a:p>
            <a:pPr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 realizacji Projektu:  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Województwo:</a:t>
            </a:r>
            <a:r>
              <a:rPr lang="pl-PL" sz="17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lubelskie</a:t>
            </a:r>
          </a:p>
          <a:p>
            <a:pPr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Powiaty: opolski, kraśnicki</a:t>
            </a:r>
          </a:p>
          <a:p>
            <a:pPr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Gminy: Chodel, Urzędów</a:t>
            </a:r>
          </a:p>
          <a:p>
            <a:pPr>
              <a:buNone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Miejscowości: Godów, Granice, Wierzbica, Bęczyn, 	          Mikuszewskie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10746245" y="6400801"/>
            <a:ext cx="1231537" cy="288417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0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5943" y="83976"/>
            <a:ext cx="11607281" cy="15582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Rozbudowa drogi wojewódzkiej Nr 833</a:t>
            </a:r>
            <a:r>
              <a:rPr lang="pl-PL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km 1+326 do km 12+980 </a:t>
            </a:r>
            <a:b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(na odcinku Chodel-Urzędów)</a:t>
            </a:r>
            <a:b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Zakres rzeczowy przedsięwzięcia</a:t>
            </a:r>
            <a:br>
              <a:rPr lang="pl-PL" sz="2200" dirty="0">
                <a:solidFill>
                  <a:srgbClr val="150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7813" y="1492469"/>
            <a:ext cx="9852729" cy="488731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Długość rozbudowywanej drogi –  ok. 11,65 km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Droga </a:t>
            </a:r>
            <a:r>
              <a:rPr lang="pl-PL" sz="1500" b="1" dirty="0" err="1">
                <a:solidFill>
                  <a:schemeClr val="accent1">
                    <a:lumMod val="75000"/>
                  </a:schemeClr>
                </a:solidFill>
              </a:rPr>
              <a:t>jednojezdniowa</a:t>
            </a: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 klasy G (główna)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Projektowana nośność 115 </a:t>
            </a:r>
            <a:r>
              <a:rPr lang="pl-PL" sz="1500" b="1" dirty="0" err="1">
                <a:solidFill>
                  <a:schemeClr val="accent1">
                    <a:lumMod val="75000"/>
                  </a:schemeClr>
                </a:solidFill>
              </a:rPr>
              <a:t>kN</a:t>
            </a: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/oś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Szerokość jezdni do 7,0 m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Wykonanie poboczy (2 x 1,25 m)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i przebudowa skrzyżowań (15 szt.)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nowego obiektu mostowego M-1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zatok do kontroli ruchu drogowego (2 szt.)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przepustów (10 szt.)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zatok autobusowych (16 szt.)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chodników (ok. 4 km)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>
                <a:solidFill>
                  <a:schemeClr val="accent1">
                    <a:lumMod val="75000"/>
                  </a:schemeClr>
                </a:solidFill>
              </a:rPr>
              <a:t>Budowa ścieżki pieszo-rowerowej (ok. 11 km)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10756756" y="6399800"/>
            <a:ext cx="1231537" cy="16329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5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FB05F3-61B2-F544-8461-5BCF199E1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892990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55291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2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3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2220</TotalTime>
  <Words>1492</Words>
  <Application>Microsoft Office PowerPoint</Application>
  <PresentationFormat>Panoramiczny</PresentationFormat>
  <Paragraphs>175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Open Sans</vt:lpstr>
      <vt:lpstr>Wingdings</vt:lpstr>
      <vt:lpstr>1_Motyw pakietu Office</vt:lpstr>
      <vt:lpstr>2_Motyw pakietu Office</vt:lpstr>
      <vt:lpstr>3_Motyw pakietu Office</vt:lpstr>
      <vt:lpstr>Slajd tytułowy – Fundusze Europejskie dla Lubelskiego 2021-2027</vt:lpstr>
      <vt:lpstr>Tytuł Projektu oraz wskazanie działania</vt:lpstr>
      <vt:lpstr>Beneficjent  -  Województwo Lubelskie Realizator  -  Zarząd Dróg Wojewódzkich w Lublinie  </vt:lpstr>
      <vt:lpstr>Beneficjent  -  Województwo Lubelskie Realizator  -  Zarząd Dróg Wojewódzkich w Lublinie  </vt:lpstr>
      <vt:lpstr>Kontrakt Programowy dla Województwa Lubelskiego </vt:lpstr>
      <vt:lpstr>Cel projektów</vt:lpstr>
      <vt:lpstr>Miejsca realizacji projektów</vt:lpstr>
      <vt:lpstr>Rozbudowa drogi wojewódzkiej Nr 833 od km 1+326 do km 12+980  (na odcinku Chodel – Urzędów) </vt:lpstr>
      <vt:lpstr>Rozbudowa drogi wojewódzkiej Nr 833 od km 1+326 do km 12+980  (na odcinku Chodel-Urzędów) Zakres rzeczowy przedsięwzięcia </vt:lpstr>
      <vt:lpstr>Rozbudowa drogi wojewódzkiej Nr 833 od km 1+326 do km 12+980  (na odcinku Chodel-Urzędów)  Etap przygotowania inwestycji  </vt:lpstr>
      <vt:lpstr>Harmonogram naborów wniosków o dofinansowanie  dla programu Fundusze Europejskie dla Lubelskiego 2021-2027 </vt:lpstr>
      <vt:lpstr>Rozbudowa drogi wojewódzkiej Nr 812 na odcinku Żuków – Korolówka</vt:lpstr>
      <vt:lpstr>Rozbudowa drogi wojewódzkiej Nr 812 na odcinku Żuków – Korolówka Zakres rzeczowy przedsięwzięcia  </vt:lpstr>
      <vt:lpstr>Rozbudowa drogi wojewódzkiej Nr 812 na odcinku Żuków – Korolówka Etap przygotowania inwestycji  </vt:lpstr>
      <vt:lpstr>Rozbudowa drogi wojewódzkiej Nr 837 Piaski – Żółkiewka Wieś – Nielisz – Sitaniec na odcinku Żółkiewka – Nielisz</vt:lpstr>
      <vt:lpstr>Rozbudowa drogi wojewódzkiej Nr 837 Piaski – Żółkiewka Wieś – Nielisz – Sitaniec na odcinku Żółkiewka – Nielisz  Zakres rzeczowy przedsięwzięcia</vt:lpstr>
      <vt:lpstr>Rozbudowa drogi wojewódzkiej Nr 837 Piaski – Żółkiewka Wieś – Nielisz – Sitaniec na odcinku Żółkiewka – Nielisz  Etap przygotowania inwestycji</vt:lpstr>
      <vt:lpstr>Punktowe inwestycje zapewniające poprawę bezpieczeństwa w ruchu drogowym  oraz inwestycje zwiększające bezpieczeństwo niezmotoryzowanych uczestników ruchu</vt:lpstr>
      <vt:lpstr>Punktowe inwestycje zapewniające poprawę bezpieczeństwa w ruchu drogowym oraz inwestycje zwiększające bezpieczeństwo niezmotoryzowanych uczestników ruchu Zakres rzeczowy przedsięwzięcia </vt:lpstr>
      <vt:lpstr>Zestawienie wartości projektów (EUR)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Adrianna Iwan</dc:creator>
  <cp:lastModifiedBy>Departament Zarządzania Programami Regionalnymi</cp:lastModifiedBy>
  <cp:revision>128</cp:revision>
  <cp:lastPrinted>2024-02-16T11:23:13Z</cp:lastPrinted>
  <dcterms:created xsi:type="dcterms:W3CDTF">2022-11-15T13:19:44Z</dcterms:created>
  <dcterms:modified xsi:type="dcterms:W3CDTF">2024-02-16T13:45:18Z</dcterms:modified>
</cp:coreProperties>
</file>