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71" r:id="rId2"/>
  </p:sldMasterIdLst>
  <p:notesMasterIdLst>
    <p:notesMasterId r:id="rId19"/>
  </p:notesMasterIdLst>
  <p:sldIdLst>
    <p:sldId id="257" r:id="rId3"/>
    <p:sldId id="869" r:id="rId4"/>
    <p:sldId id="867" r:id="rId5"/>
    <p:sldId id="1037" r:id="rId6"/>
    <p:sldId id="928" r:id="rId7"/>
    <p:sldId id="1042" r:id="rId8"/>
    <p:sldId id="1044" r:id="rId9"/>
    <p:sldId id="1043" r:id="rId10"/>
    <p:sldId id="1045" r:id="rId11"/>
    <p:sldId id="1047" r:id="rId12"/>
    <p:sldId id="1046" r:id="rId13"/>
    <p:sldId id="1048" r:id="rId14"/>
    <p:sldId id="1051" r:id="rId15"/>
    <p:sldId id="1052" r:id="rId16"/>
    <p:sldId id="1053" r:id="rId17"/>
    <p:sldId id="273" r:id="rId18"/>
  </p:sldIdLst>
  <p:sldSz cx="12192000" cy="6858000"/>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4D4908C-38AE-1EEC-EB78-1C79EC6E601F}" name="DZ PR" initials="DZ PR" userId="DZ PR" providerId="None"/>
  <p188:author id="{92D4EABE-5E0D-2FBD-EB83-F0386AEC12DE}" name="OP DZPR" initials="OP/DZPR" userId="OP DZPR" providerId="None"/>
  <p188:author id="{680A96D3-439B-1D18-EB71-58FF190630B3}" name="DZ RPO_OP" initials="OP" userId="DZ RPO_OP" providerId="None"/>
  <p188:author id="{BA4309F2-DE7D-91D4-C587-38FFAC7641F3}" name="DZ PR_OP" initials="OP" userId="DZ PR_OP"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D5EA"/>
    <a:srgbClr val="1508BE"/>
    <a:srgbClr val="A1A4A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2F7327-23BA-460F-9EB8-3E3E8050DD9A}" v="5" dt="2024-02-12T13:51:56.450"/>
    <p1510:client id="{A315A900-3401-49D6-A6DC-DD817B0B7B1C}" v="2" dt="2024-02-12T06:59:21.472"/>
  </p1510:revLst>
</p1510:revInfo>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668" autoAdjust="0"/>
    <p:restoredTop sz="86385" autoAdjust="0"/>
  </p:normalViewPr>
  <p:slideViewPr>
    <p:cSldViewPr snapToGrid="0">
      <p:cViewPr varScale="1">
        <p:scale>
          <a:sx n="84" d="100"/>
          <a:sy n="84" d="100"/>
        </p:scale>
        <p:origin x="1451" y="6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microsoft.com/office/2018/10/relationships/authors" Target="authors.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microsoft.com/office/2016/11/relationships/changesInfo" Target="changesInfos/changesInfo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gnieszka Kudła" userId="d55d1f94-3384-46be-a400-c1379bceb45a" providerId="ADAL" clId="{7B17A86C-FBDD-4A2C-A14C-37DCB86FBCE0}"/>
    <pc:docChg chg="modSld">
      <pc:chgData name="Agnieszka Kudła" userId="d55d1f94-3384-46be-a400-c1379bceb45a" providerId="ADAL" clId="{7B17A86C-FBDD-4A2C-A14C-37DCB86FBCE0}" dt="2024-02-13T06:51:39.555" v="12" actId="20577"/>
      <pc:docMkLst>
        <pc:docMk/>
      </pc:docMkLst>
      <pc:sldChg chg="modSp mod">
        <pc:chgData name="Agnieszka Kudła" userId="d55d1f94-3384-46be-a400-c1379bceb45a" providerId="ADAL" clId="{7B17A86C-FBDD-4A2C-A14C-37DCB86FBCE0}" dt="2024-02-13T06:51:39.555" v="12" actId="20577"/>
        <pc:sldMkLst>
          <pc:docMk/>
          <pc:sldMk cId="2732001675" sldId="257"/>
        </pc:sldMkLst>
        <pc:spChg chg="mod">
          <ac:chgData name="Agnieszka Kudła" userId="d55d1f94-3384-46be-a400-c1379bceb45a" providerId="ADAL" clId="{7B17A86C-FBDD-4A2C-A14C-37DCB86FBCE0}" dt="2024-02-13T06:51:39.555" v="12" actId="20577"/>
          <ac:spMkLst>
            <pc:docMk/>
            <pc:sldMk cId="2732001675" sldId="257"/>
            <ac:spMk id="3" creationId="{F5ED9EBC-E5A2-B001-BEC6-289ED54924A4}"/>
          </ac:spMkLst>
        </pc:spChg>
      </pc:sldChg>
    </pc:docChg>
  </pc:docChgLst>
  <pc:docChgLst>
    <pc:chgData name="Agnieszka Kudła" userId="d55d1f94-3384-46be-a400-c1379bceb45a" providerId="ADAL" clId="{A91E6E01-7F35-4C6D-8089-97287A3E081B}"/>
    <pc:docChg chg="custSel delSld modSld">
      <pc:chgData name="Agnieszka Kudła" userId="d55d1f94-3384-46be-a400-c1379bceb45a" providerId="ADAL" clId="{A91E6E01-7F35-4C6D-8089-97287A3E081B}" dt="2024-02-09T12:04:19.899" v="53" actId="20577"/>
      <pc:docMkLst>
        <pc:docMk/>
      </pc:docMkLst>
      <pc:sldChg chg="modSp mod">
        <pc:chgData name="Agnieszka Kudła" userId="d55d1f94-3384-46be-a400-c1379bceb45a" providerId="ADAL" clId="{A91E6E01-7F35-4C6D-8089-97287A3E081B}" dt="2024-02-09T11:59:14.825" v="40" actId="20577"/>
        <pc:sldMkLst>
          <pc:docMk/>
          <pc:sldMk cId="2046321836" sldId="1037"/>
        </pc:sldMkLst>
        <pc:graphicFrameChg chg="modGraphic">
          <ac:chgData name="Agnieszka Kudła" userId="d55d1f94-3384-46be-a400-c1379bceb45a" providerId="ADAL" clId="{A91E6E01-7F35-4C6D-8089-97287A3E081B}" dt="2024-02-09T11:59:14.825" v="40" actId="20577"/>
          <ac:graphicFrameMkLst>
            <pc:docMk/>
            <pc:sldMk cId="2046321836" sldId="1037"/>
            <ac:graphicFrameMk id="6" creationId="{39E6352C-D224-9EF7-125D-C731D8A5C37D}"/>
          </ac:graphicFrameMkLst>
        </pc:graphicFrameChg>
        <pc:graphicFrameChg chg="mod modGraphic">
          <ac:chgData name="Agnieszka Kudła" userId="d55d1f94-3384-46be-a400-c1379bceb45a" providerId="ADAL" clId="{A91E6E01-7F35-4C6D-8089-97287A3E081B}" dt="2024-02-09T11:52:21.990" v="25" actId="20577"/>
          <ac:graphicFrameMkLst>
            <pc:docMk/>
            <pc:sldMk cId="2046321836" sldId="1037"/>
            <ac:graphicFrameMk id="10" creationId="{DB6BB217-A220-09FE-37F6-759D6D7E4E81}"/>
          </ac:graphicFrameMkLst>
        </pc:graphicFrameChg>
      </pc:sldChg>
      <pc:sldChg chg="modSp mod">
        <pc:chgData name="Agnieszka Kudła" userId="d55d1f94-3384-46be-a400-c1379bceb45a" providerId="ADAL" clId="{A91E6E01-7F35-4C6D-8089-97287A3E081B}" dt="2024-02-09T11:55:03.799" v="37" actId="20577"/>
        <pc:sldMkLst>
          <pc:docMk/>
          <pc:sldMk cId="734036593" sldId="1042"/>
        </pc:sldMkLst>
        <pc:spChg chg="mod">
          <ac:chgData name="Agnieszka Kudła" userId="d55d1f94-3384-46be-a400-c1379bceb45a" providerId="ADAL" clId="{A91E6E01-7F35-4C6D-8089-97287A3E081B}" dt="2024-02-09T11:55:03.799" v="37" actId="20577"/>
          <ac:spMkLst>
            <pc:docMk/>
            <pc:sldMk cId="734036593" sldId="1042"/>
            <ac:spMk id="10" creationId="{63D82D21-897B-7EBC-6C17-8B9CAAE6BFF0}"/>
          </ac:spMkLst>
        </pc:spChg>
      </pc:sldChg>
      <pc:sldChg chg="modSp mod">
        <pc:chgData name="Agnieszka Kudła" userId="d55d1f94-3384-46be-a400-c1379bceb45a" providerId="ADAL" clId="{A91E6E01-7F35-4C6D-8089-97287A3E081B}" dt="2024-02-09T11:57:02.773" v="38" actId="1076"/>
        <pc:sldMkLst>
          <pc:docMk/>
          <pc:sldMk cId="2456750044" sldId="1044"/>
        </pc:sldMkLst>
        <pc:graphicFrameChg chg="mod">
          <ac:chgData name="Agnieszka Kudła" userId="d55d1f94-3384-46be-a400-c1379bceb45a" providerId="ADAL" clId="{A91E6E01-7F35-4C6D-8089-97287A3E081B}" dt="2024-02-09T11:57:02.773" v="38" actId="1076"/>
          <ac:graphicFrameMkLst>
            <pc:docMk/>
            <pc:sldMk cId="2456750044" sldId="1044"/>
            <ac:graphicFrameMk id="5" creationId="{583FA1FD-A7D4-B6E8-E1D1-8C07DE6ABBDE}"/>
          </ac:graphicFrameMkLst>
        </pc:graphicFrameChg>
      </pc:sldChg>
      <pc:sldChg chg="modSp mod">
        <pc:chgData name="Agnieszka Kudła" userId="d55d1f94-3384-46be-a400-c1379bceb45a" providerId="ADAL" clId="{A91E6E01-7F35-4C6D-8089-97287A3E081B}" dt="2024-02-09T12:02:57.948" v="52" actId="1076"/>
        <pc:sldMkLst>
          <pc:docMk/>
          <pc:sldMk cId="1225140628" sldId="1046"/>
        </pc:sldMkLst>
        <pc:spChg chg="mod">
          <ac:chgData name="Agnieszka Kudła" userId="d55d1f94-3384-46be-a400-c1379bceb45a" providerId="ADAL" clId="{A91E6E01-7F35-4C6D-8089-97287A3E081B}" dt="2024-02-09T12:02:30.311" v="48" actId="1076"/>
          <ac:spMkLst>
            <pc:docMk/>
            <pc:sldMk cId="1225140628" sldId="1046"/>
            <ac:spMk id="10" creationId="{FC38A650-F677-E02E-EE27-88AC759FC490}"/>
          </ac:spMkLst>
        </pc:spChg>
        <pc:graphicFrameChg chg="mod modGraphic">
          <ac:chgData name="Agnieszka Kudła" userId="d55d1f94-3384-46be-a400-c1379bceb45a" providerId="ADAL" clId="{A91E6E01-7F35-4C6D-8089-97287A3E081B}" dt="2024-02-09T12:02:57.948" v="52" actId="1076"/>
          <ac:graphicFrameMkLst>
            <pc:docMk/>
            <pc:sldMk cId="1225140628" sldId="1046"/>
            <ac:graphicFrameMk id="5" creationId="{2B5DF706-E1FE-8864-F6F5-DFF2F5263150}"/>
          </ac:graphicFrameMkLst>
        </pc:graphicFrameChg>
      </pc:sldChg>
      <pc:sldChg chg="del">
        <pc:chgData name="Agnieszka Kudła" userId="d55d1f94-3384-46be-a400-c1379bceb45a" providerId="ADAL" clId="{A91E6E01-7F35-4C6D-8089-97287A3E081B}" dt="2024-02-09T12:02:37.702" v="49" actId="2696"/>
        <pc:sldMkLst>
          <pc:docMk/>
          <pc:sldMk cId="866803989" sldId="1049"/>
        </pc:sldMkLst>
      </pc:sldChg>
      <pc:sldChg chg="modSp mod">
        <pc:chgData name="Agnieszka Kudła" userId="d55d1f94-3384-46be-a400-c1379bceb45a" providerId="ADAL" clId="{A91E6E01-7F35-4C6D-8089-97287A3E081B}" dt="2024-02-09T12:04:19.899" v="53" actId="20577"/>
        <pc:sldMkLst>
          <pc:docMk/>
          <pc:sldMk cId="2637962095" sldId="1053"/>
        </pc:sldMkLst>
        <pc:graphicFrameChg chg="modGraphic">
          <ac:chgData name="Agnieszka Kudła" userId="d55d1f94-3384-46be-a400-c1379bceb45a" providerId="ADAL" clId="{A91E6E01-7F35-4C6D-8089-97287A3E081B}" dt="2024-02-09T12:04:19.899" v="53" actId="20577"/>
          <ac:graphicFrameMkLst>
            <pc:docMk/>
            <pc:sldMk cId="2637962095" sldId="1053"/>
            <ac:graphicFrameMk id="5" creationId="{6235677F-18F3-290F-D46E-D9466845974D}"/>
          </ac:graphicFrameMkLst>
        </pc:graphicFrameChg>
      </pc:sldChg>
    </pc:docChg>
  </pc:docChgLst>
  <pc:docChgLst>
    <pc:chgData name="Agnieszka Kudła" userId="d55d1f94-3384-46be-a400-c1379bceb45a" providerId="ADAL" clId="{A315A900-3401-49D6-A6DC-DD817B0B7B1C}"/>
    <pc:docChg chg="modSld">
      <pc:chgData name="Agnieszka Kudła" userId="d55d1f94-3384-46be-a400-c1379bceb45a" providerId="ADAL" clId="{A315A900-3401-49D6-A6DC-DD817B0B7B1C}" dt="2024-02-12T06:59:24.093" v="1" actId="20577"/>
      <pc:docMkLst>
        <pc:docMk/>
      </pc:docMkLst>
      <pc:sldChg chg="modSp mod">
        <pc:chgData name="Agnieszka Kudła" userId="d55d1f94-3384-46be-a400-c1379bceb45a" providerId="ADAL" clId="{A315A900-3401-49D6-A6DC-DD817B0B7B1C}" dt="2024-02-12T06:59:24.093" v="1" actId="20577"/>
        <pc:sldMkLst>
          <pc:docMk/>
          <pc:sldMk cId="2046321836" sldId="1037"/>
        </pc:sldMkLst>
        <pc:graphicFrameChg chg="mod modGraphic">
          <ac:chgData name="Agnieszka Kudła" userId="d55d1f94-3384-46be-a400-c1379bceb45a" providerId="ADAL" clId="{A315A900-3401-49D6-A6DC-DD817B0B7B1C}" dt="2024-02-12T06:59:24.093" v="1" actId="20577"/>
          <ac:graphicFrameMkLst>
            <pc:docMk/>
            <pc:sldMk cId="2046321836" sldId="1037"/>
            <ac:graphicFrameMk id="7" creationId="{43B5DC0E-5554-4186-CE59-6F6F38CDC0DA}"/>
          </ac:graphicFrameMkLst>
        </pc:graphicFrameChg>
      </pc:sldChg>
    </pc:docChg>
  </pc:docChgLst>
  <pc:docChgLst>
    <pc:chgData name="Agnieszka Kudła" userId="d55d1f94-3384-46be-a400-c1379bceb45a" providerId="ADAL" clId="{002F7327-23BA-460F-9EB8-3E3E8050DD9A}"/>
    <pc:docChg chg="undo custSel modSld">
      <pc:chgData name="Agnieszka Kudła" userId="d55d1f94-3384-46be-a400-c1379bceb45a" providerId="ADAL" clId="{002F7327-23BA-460F-9EB8-3E3E8050DD9A}" dt="2024-02-12T13:52:22.003" v="50" actId="255"/>
      <pc:docMkLst>
        <pc:docMk/>
      </pc:docMkLst>
      <pc:sldChg chg="modSp mod">
        <pc:chgData name="Agnieszka Kudła" userId="d55d1f94-3384-46be-a400-c1379bceb45a" providerId="ADAL" clId="{002F7327-23BA-460F-9EB8-3E3E8050DD9A}" dt="2024-02-12T13:52:22.003" v="50" actId="255"/>
        <pc:sldMkLst>
          <pc:docMk/>
          <pc:sldMk cId="2046321836" sldId="1037"/>
        </pc:sldMkLst>
        <pc:graphicFrameChg chg="mod modGraphic">
          <ac:chgData name="Agnieszka Kudła" userId="d55d1f94-3384-46be-a400-c1379bceb45a" providerId="ADAL" clId="{002F7327-23BA-460F-9EB8-3E3E8050DD9A}" dt="2024-02-12T13:52:00.565" v="47" actId="20577"/>
          <ac:graphicFrameMkLst>
            <pc:docMk/>
            <pc:sldMk cId="2046321836" sldId="1037"/>
            <ac:graphicFrameMk id="7" creationId="{43B5DC0E-5554-4186-CE59-6F6F38CDC0DA}"/>
          </ac:graphicFrameMkLst>
        </pc:graphicFrameChg>
        <pc:graphicFrameChg chg="modGraphic">
          <ac:chgData name="Agnieszka Kudła" userId="d55d1f94-3384-46be-a400-c1379bceb45a" providerId="ADAL" clId="{002F7327-23BA-460F-9EB8-3E3E8050DD9A}" dt="2024-02-12T13:52:22.003" v="50" actId="255"/>
          <ac:graphicFrameMkLst>
            <pc:docMk/>
            <pc:sldMk cId="2046321836" sldId="1037"/>
            <ac:graphicFrameMk id="10" creationId="{DB6BB217-A220-09FE-37F6-759D6D7E4E81}"/>
          </ac:graphicFrameMkLst>
        </pc:graphicFrameChg>
      </pc:sldChg>
      <pc:sldChg chg="addSp modSp mod">
        <pc:chgData name="Agnieszka Kudła" userId="d55d1f94-3384-46be-a400-c1379bceb45a" providerId="ADAL" clId="{002F7327-23BA-460F-9EB8-3E3E8050DD9A}" dt="2024-02-12T13:50:50.133" v="37" actId="20577"/>
        <pc:sldMkLst>
          <pc:docMk/>
          <pc:sldMk cId="734036593" sldId="1042"/>
        </pc:sldMkLst>
        <pc:spChg chg="add mod">
          <ac:chgData name="Agnieszka Kudła" userId="d55d1f94-3384-46be-a400-c1379bceb45a" providerId="ADAL" clId="{002F7327-23BA-460F-9EB8-3E3E8050DD9A}" dt="2024-02-12T13:50:50.133" v="37" actId="20577"/>
          <ac:spMkLst>
            <pc:docMk/>
            <pc:sldMk cId="734036593" sldId="1042"/>
            <ac:spMk id="2" creationId="{A6AFC009-0359-DA8A-2481-5B2D13A1D6CE}"/>
          </ac:spMkLst>
        </pc:spChg>
        <pc:spChg chg="mod">
          <ac:chgData name="Agnieszka Kudła" userId="d55d1f94-3384-46be-a400-c1379bceb45a" providerId="ADAL" clId="{002F7327-23BA-460F-9EB8-3E3E8050DD9A}" dt="2024-02-12T13:50:26.234" v="29" actId="400"/>
          <ac:spMkLst>
            <pc:docMk/>
            <pc:sldMk cId="734036593" sldId="1042"/>
            <ac:spMk id="10" creationId="{63D82D21-897B-7EBC-6C17-8B9CAAE6BFF0}"/>
          </ac:spMkLst>
        </pc:spChg>
        <pc:graphicFrameChg chg="mod modGraphic">
          <ac:chgData name="Agnieszka Kudła" userId="d55d1f94-3384-46be-a400-c1379bceb45a" providerId="ADAL" clId="{002F7327-23BA-460F-9EB8-3E3E8050DD9A}" dt="2024-02-12T13:50:43.744" v="34" actId="14100"/>
          <ac:graphicFrameMkLst>
            <pc:docMk/>
            <pc:sldMk cId="734036593" sldId="1042"/>
            <ac:graphicFrameMk id="5" creationId="{BEFA3D47-A6E9-0253-BC04-C9E1CAE6BC40}"/>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0A34720E-2941-45D3-8F9D-9478035FB7A9}" type="datetimeFigureOut">
              <a:rPr lang="pl-PL" smtClean="0"/>
              <a:t>16.02.2024</a:t>
            </a:fld>
            <a:endParaRPr lang="pl-PL"/>
          </a:p>
        </p:txBody>
      </p:sp>
      <p:sp>
        <p:nvSpPr>
          <p:cNvPr id="4" name="Symbol zastępczy obrazu slajd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B5171A6C-AF99-43E0-B0E1-1E534A4A72C8}" type="slidenum">
              <a:rPr lang="pl-PL" smtClean="0"/>
              <a:t>‹#›</a:t>
            </a:fld>
            <a:endParaRPr lang="pl-PL"/>
          </a:p>
        </p:txBody>
      </p:sp>
    </p:spTree>
    <p:extLst>
      <p:ext uri="{BB962C8B-B14F-4D97-AF65-F5344CB8AC3E}">
        <p14:creationId xmlns:p14="http://schemas.microsoft.com/office/powerpoint/2010/main" val="1756654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5171A6C-AF99-43E0-B0E1-1E534A4A72C8}" type="slidenum">
              <a:rPr lang="pl-PL" smtClean="0"/>
              <a:t>1</a:t>
            </a:fld>
            <a:endParaRPr lang="pl-PL" dirty="0"/>
          </a:p>
        </p:txBody>
      </p:sp>
    </p:spTree>
    <p:extLst>
      <p:ext uri="{BB962C8B-B14F-4D97-AF65-F5344CB8AC3E}">
        <p14:creationId xmlns:p14="http://schemas.microsoft.com/office/powerpoint/2010/main" val="22541423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373E9A-A5D8-C289-5401-D9733C9318E9}"/>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A0D9AD1F-6776-0573-BE10-06A98B6E1F8D}"/>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2E3613A4-0E37-811F-0B0A-DCD4BC5ECE12}"/>
              </a:ext>
            </a:extLst>
          </p:cNvPr>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a:extLst>
              <a:ext uri="{FF2B5EF4-FFF2-40B4-BE49-F238E27FC236}">
                <a16:creationId xmlns:a16="http://schemas.microsoft.com/office/drawing/2014/main" id="{1A6CE85D-1EE9-A08E-C9B8-0E5FC60E4C2C}"/>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510707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8D8715-1469-170E-FE45-D8F96622D028}"/>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84184A1A-E100-BE04-3AF9-50FBCC7C3310}"/>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8CDA6402-7AAD-3201-D297-C9C0549DC28E}"/>
              </a:ext>
            </a:extLst>
          </p:cNvPr>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a:extLst>
              <a:ext uri="{FF2B5EF4-FFF2-40B4-BE49-F238E27FC236}">
                <a16:creationId xmlns:a16="http://schemas.microsoft.com/office/drawing/2014/main" id="{383A8311-B683-BC38-7DAE-DA9F182EA4A6}"/>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287516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A77AD7-892D-1D0E-8DCB-D45B37495E57}"/>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FCC5F311-FFF4-EA7C-BE3C-2ACF507BE220}"/>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02CFDA96-0CFE-C49A-B172-EDAD17494EEF}"/>
              </a:ext>
            </a:extLst>
          </p:cNvPr>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a:extLst>
              <a:ext uri="{FF2B5EF4-FFF2-40B4-BE49-F238E27FC236}">
                <a16:creationId xmlns:a16="http://schemas.microsoft.com/office/drawing/2014/main" id="{3EF69FFE-0A94-CC47-0C2D-1364C6ACDCF5}"/>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988511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CB1AE8-1AC0-C3ED-C0B6-16B3B28092B1}"/>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97DE343C-F434-3F4F-548D-8BB049AF7531}"/>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2324F04B-4DB0-D95F-C6A7-8BFA2DADB596}"/>
              </a:ext>
            </a:extLst>
          </p:cNvPr>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a:extLst>
              <a:ext uri="{FF2B5EF4-FFF2-40B4-BE49-F238E27FC236}">
                <a16:creationId xmlns:a16="http://schemas.microsoft.com/office/drawing/2014/main" id="{E8F560C5-9180-25E6-DCBC-BD9AB714BA99}"/>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784255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312590-F7D9-A3E7-C378-6B95C5F8715E}"/>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506CEE9D-E0FF-4EA6-516F-910F9BD94C5B}"/>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9A629417-7412-E5F8-2E7E-BB3305DF8FF8}"/>
              </a:ext>
            </a:extLst>
          </p:cNvPr>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a:extLst>
              <a:ext uri="{FF2B5EF4-FFF2-40B4-BE49-F238E27FC236}">
                <a16:creationId xmlns:a16="http://schemas.microsoft.com/office/drawing/2014/main" id="{920555FB-C95E-AD66-3CCA-FE20BE14F5D2}"/>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215185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C617AE-35A4-7E97-218B-42E4EB7B551D}"/>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9E67FE90-4C95-90B6-CE70-93D14B3871B1}"/>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77BF2478-77B8-737B-449D-6B9EBB0A8F25}"/>
              </a:ext>
            </a:extLst>
          </p:cNvPr>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a:extLst>
              <a:ext uri="{FF2B5EF4-FFF2-40B4-BE49-F238E27FC236}">
                <a16:creationId xmlns:a16="http://schemas.microsoft.com/office/drawing/2014/main" id="{957C2223-DA61-A7A4-C731-86C5CAF78FDC}"/>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726122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5171A6C-AF99-43E0-B0E1-1E534A4A72C8}" type="slidenum">
              <a:rPr lang="pl-PL" smtClean="0"/>
              <a:t>2</a:t>
            </a:fld>
            <a:endParaRPr lang="pl-PL"/>
          </a:p>
        </p:txBody>
      </p:sp>
    </p:spTree>
    <p:extLst>
      <p:ext uri="{BB962C8B-B14F-4D97-AF65-F5344CB8AC3E}">
        <p14:creationId xmlns:p14="http://schemas.microsoft.com/office/powerpoint/2010/main" val="20507316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96638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96949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774736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30121F-04C3-7CE0-E73B-D6CBA781DB7A}"/>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17BFA29D-6662-0A7F-2506-6E515C15229D}"/>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FF1F03EB-F1D0-0E01-D028-0AF10641E654}"/>
              </a:ext>
            </a:extLst>
          </p:cNvPr>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a:extLst>
              <a:ext uri="{FF2B5EF4-FFF2-40B4-BE49-F238E27FC236}">
                <a16:creationId xmlns:a16="http://schemas.microsoft.com/office/drawing/2014/main" id="{9528AA3C-8419-6A1F-CCFA-607DACD586D2}"/>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952065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CCF0A3-6878-4EBC-86A7-D283997DE6E4}"/>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478DF906-0809-B523-B5F0-951A0DD7B5EF}"/>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0C1629CA-AC96-242D-6E06-A56665A755E1}"/>
              </a:ext>
            </a:extLst>
          </p:cNvPr>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a:extLst>
              <a:ext uri="{FF2B5EF4-FFF2-40B4-BE49-F238E27FC236}">
                <a16:creationId xmlns:a16="http://schemas.microsoft.com/office/drawing/2014/main" id="{966E6433-F67B-11EB-9DF5-5D6B9C4A4755}"/>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100674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1F84F3-E1A8-A756-523E-6A1B7D07F51D}"/>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F0A0C8F2-4B7E-3DD9-A17D-5FFCC198FAAF}"/>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288273FA-0750-60D6-366D-7D0566291FE3}"/>
              </a:ext>
            </a:extLst>
          </p:cNvPr>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a:extLst>
              <a:ext uri="{FF2B5EF4-FFF2-40B4-BE49-F238E27FC236}">
                <a16:creationId xmlns:a16="http://schemas.microsoft.com/office/drawing/2014/main" id="{BB480BD4-AF23-1BB9-6A53-DA65F76E81F6}"/>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069504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E44453-F05B-9DD8-D3FA-9B59B75E5B13}"/>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3073C28A-34E2-B3CD-64E4-CF9F21270B06}"/>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4DAA9F47-AD69-0C54-7AD7-E9A26C7D13D4}"/>
              </a:ext>
            </a:extLst>
          </p:cNvPr>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a:extLst>
              <a:ext uri="{FF2B5EF4-FFF2-40B4-BE49-F238E27FC236}">
                <a16:creationId xmlns:a16="http://schemas.microsoft.com/office/drawing/2014/main" id="{DF529376-5C66-EDE8-CD5D-19B425F6CA3F}"/>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13804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4D080A5-7BC0-AF1D-E33D-E5E4CE5CF63B}"/>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3745BBC3-AD0F-02CF-79CD-08462DD8977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554A9334-99EB-7038-FACC-CED15B62E065}"/>
              </a:ext>
            </a:extLst>
          </p:cNvPr>
          <p:cNvSpPr>
            <a:spLocks noGrp="1"/>
          </p:cNvSpPr>
          <p:nvPr>
            <p:ph type="dt" sz="half" idx="10"/>
          </p:nvPr>
        </p:nvSpPr>
        <p:spPr/>
        <p:txBody>
          <a:bodyPr/>
          <a:lstStyle/>
          <a:p>
            <a:fld id="{F989476C-CA61-4EED-B3AF-45D04F6D190E}" type="datetime1">
              <a:rPr lang="pl-PL" smtClean="0"/>
              <a:t>16.02.2024</a:t>
            </a:fld>
            <a:endParaRPr lang="pl-PL"/>
          </a:p>
        </p:txBody>
      </p:sp>
      <p:sp>
        <p:nvSpPr>
          <p:cNvPr id="5" name="Symbol zastępczy stopki 4">
            <a:extLst>
              <a:ext uri="{FF2B5EF4-FFF2-40B4-BE49-F238E27FC236}">
                <a16:creationId xmlns:a16="http://schemas.microsoft.com/office/drawing/2014/main" id="{49E65D7A-48F6-B4AA-9C57-7D220D38F053}"/>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7A414572-4C6E-FF82-BF7C-3D7CAAAFF863}"/>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664767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B22A424-1BFA-C95D-30C8-4163685E96CD}"/>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6D99C732-5484-F0AD-FFAA-0F624D5E8C3B}"/>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2F467B8C-222A-C954-03E1-17CCF944D37C}"/>
              </a:ext>
            </a:extLst>
          </p:cNvPr>
          <p:cNvSpPr>
            <a:spLocks noGrp="1"/>
          </p:cNvSpPr>
          <p:nvPr>
            <p:ph type="dt" sz="half" idx="10"/>
          </p:nvPr>
        </p:nvSpPr>
        <p:spPr/>
        <p:txBody>
          <a:bodyPr/>
          <a:lstStyle/>
          <a:p>
            <a:fld id="{6956909B-DFF1-4972-A2CF-61D1182FBAF0}" type="datetime1">
              <a:rPr lang="pl-PL" smtClean="0"/>
              <a:t>16.02.2024</a:t>
            </a:fld>
            <a:endParaRPr lang="pl-PL"/>
          </a:p>
        </p:txBody>
      </p:sp>
      <p:sp>
        <p:nvSpPr>
          <p:cNvPr id="5" name="Symbol zastępczy stopki 4">
            <a:extLst>
              <a:ext uri="{FF2B5EF4-FFF2-40B4-BE49-F238E27FC236}">
                <a16:creationId xmlns:a16="http://schemas.microsoft.com/office/drawing/2014/main" id="{35393B96-DD1B-7A4F-8D21-1555C38A1CDA}"/>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1056064E-6ABD-9BC8-8C74-B6C72DBBF19F}"/>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2303725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EF3F3255-4DF0-E387-BF91-6542A12F29EB}"/>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7D875D8C-D28F-7D99-189F-4BBFDAF27A76}"/>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FCF2EE79-4F50-EFB6-B3AD-B15D4A831D2B}"/>
              </a:ext>
            </a:extLst>
          </p:cNvPr>
          <p:cNvSpPr>
            <a:spLocks noGrp="1"/>
          </p:cNvSpPr>
          <p:nvPr>
            <p:ph type="dt" sz="half" idx="10"/>
          </p:nvPr>
        </p:nvSpPr>
        <p:spPr/>
        <p:txBody>
          <a:bodyPr/>
          <a:lstStyle/>
          <a:p>
            <a:fld id="{617956C0-410E-4FBF-B499-6B37FEA20869}" type="datetime1">
              <a:rPr lang="pl-PL" smtClean="0"/>
              <a:t>16.02.2024</a:t>
            </a:fld>
            <a:endParaRPr lang="pl-PL"/>
          </a:p>
        </p:txBody>
      </p:sp>
      <p:sp>
        <p:nvSpPr>
          <p:cNvPr id="5" name="Symbol zastępczy stopki 4">
            <a:extLst>
              <a:ext uri="{FF2B5EF4-FFF2-40B4-BE49-F238E27FC236}">
                <a16:creationId xmlns:a16="http://schemas.microsoft.com/office/drawing/2014/main" id="{5C198499-1B45-9160-7C32-4C9A0B116E1A}"/>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BCB2439F-553C-F6F5-9D8A-9C84ADB5A85E}"/>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1901218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4D080A5-7BC0-AF1D-E33D-E5E4CE5CF63B}"/>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3745BBC3-AD0F-02CF-79CD-08462DD8977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554A9334-99EB-7038-FACC-CED15B62E065}"/>
              </a:ext>
            </a:extLst>
          </p:cNvPr>
          <p:cNvSpPr>
            <a:spLocks noGrp="1"/>
          </p:cNvSpPr>
          <p:nvPr>
            <p:ph type="dt" sz="half" idx="10"/>
          </p:nvPr>
        </p:nvSpPr>
        <p:spPr/>
        <p:txBody>
          <a:bodyPr/>
          <a:lstStyle/>
          <a:p>
            <a:fld id="{85567397-8C2E-4E5F-A75D-0B1E12C9D229}" type="datetime1">
              <a:rPr lang="pl-PL" smtClean="0"/>
              <a:t>16.02.2024</a:t>
            </a:fld>
            <a:endParaRPr lang="pl-PL"/>
          </a:p>
        </p:txBody>
      </p:sp>
      <p:sp>
        <p:nvSpPr>
          <p:cNvPr id="5" name="Symbol zastępczy stopki 4">
            <a:extLst>
              <a:ext uri="{FF2B5EF4-FFF2-40B4-BE49-F238E27FC236}">
                <a16:creationId xmlns:a16="http://schemas.microsoft.com/office/drawing/2014/main" id="{49E65D7A-48F6-B4AA-9C57-7D220D38F053}"/>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7A414572-4C6E-FF82-BF7C-3D7CAAAFF863}"/>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18747558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EEB6572-F9A0-FF73-A7AB-08997E6E2928}"/>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561B7EFD-6AC1-F4F7-6109-E962287DE664}"/>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D2458F7E-4F70-4D2B-AE88-8F24F6FA67A5}"/>
              </a:ext>
            </a:extLst>
          </p:cNvPr>
          <p:cNvSpPr>
            <a:spLocks noGrp="1"/>
          </p:cNvSpPr>
          <p:nvPr>
            <p:ph type="dt" sz="half" idx="10"/>
          </p:nvPr>
        </p:nvSpPr>
        <p:spPr/>
        <p:txBody>
          <a:bodyPr/>
          <a:lstStyle/>
          <a:p>
            <a:fld id="{7E179AD3-AFAE-4CED-9A52-351B016B4ED8}" type="datetime1">
              <a:rPr lang="pl-PL" smtClean="0"/>
              <a:t>16.02.2024</a:t>
            </a:fld>
            <a:endParaRPr lang="pl-PL"/>
          </a:p>
        </p:txBody>
      </p:sp>
      <p:sp>
        <p:nvSpPr>
          <p:cNvPr id="5" name="Symbol zastępczy stopki 4">
            <a:extLst>
              <a:ext uri="{FF2B5EF4-FFF2-40B4-BE49-F238E27FC236}">
                <a16:creationId xmlns:a16="http://schemas.microsoft.com/office/drawing/2014/main" id="{1AE4A75D-E4E8-6817-F2C2-7933BA85DFF7}"/>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41C9166F-7722-6B3E-6763-CDBE37C9D660}"/>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10374247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AAF2CC3-326C-3C2C-A3F0-6D6CBE5E1535}"/>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4A1C514E-7AA1-4864-4C54-D288D7C8157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D523B5B8-8A8A-3937-12C1-0C24E18242FA}"/>
              </a:ext>
            </a:extLst>
          </p:cNvPr>
          <p:cNvSpPr>
            <a:spLocks noGrp="1"/>
          </p:cNvSpPr>
          <p:nvPr>
            <p:ph type="dt" sz="half" idx="10"/>
          </p:nvPr>
        </p:nvSpPr>
        <p:spPr/>
        <p:txBody>
          <a:bodyPr/>
          <a:lstStyle/>
          <a:p>
            <a:fld id="{63721CBE-2579-4019-B2B7-BD741FDF6E97}" type="datetime1">
              <a:rPr lang="pl-PL" smtClean="0"/>
              <a:t>16.02.2024</a:t>
            </a:fld>
            <a:endParaRPr lang="pl-PL"/>
          </a:p>
        </p:txBody>
      </p:sp>
      <p:sp>
        <p:nvSpPr>
          <p:cNvPr id="5" name="Symbol zastępczy stopki 4">
            <a:extLst>
              <a:ext uri="{FF2B5EF4-FFF2-40B4-BE49-F238E27FC236}">
                <a16:creationId xmlns:a16="http://schemas.microsoft.com/office/drawing/2014/main" id="{37E4E188-692B-C907-97B8-D95073C17122}"/>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3BA15346-0550-B861-5EE1-33EB37B0F0B7}"/>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19111474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74F37F1-62C6-51F3-75AD-C84592B327C5}"/>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CEB74071-5E12-8F9B-F2CA-A72FCA6888F9}"/>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93BD937C-A01F-1EAE-35F9-1D588FC4A499}"/>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67F3F83D-F840-124D-041B-2745CDDDBB23}"/>
              </a:ext>
            </a:extLst>
          </p:cNvPr>
          <p:cNvSpPr>
            <a:spLocks noGrp="1"/>
          </p:cNvSpPr>
          <p:nvPr>
            <p:ph type="dt" sz="half" idx="10"/>
          </p:nvPr>
        </p:nvSpPr>
        <p:spPr/>
        <p:txBody>
          <a:bodyPr/>
          <a:lstStyle/>
          <a:p>
            <a:fld id="{E3C82F0D-7AF2-499B-8A7D-DD33D35EDDBF}" type="datetime1">
              <a:rPr lang="pl-PL" smtClean="0"/>
              <a:t>16.02.2024</a:t>
            </a:fld>
            <a:endParaRPr lang="pl-PL"/>
          </a:p>
        </p:txBody>
      </p:sp>
      <p:sp>
        <p:nvSpPr>
          <p:cNvPr id="6" name="Symbol zastępczy stopki 5">
            <a:extLst>
              <a:ext uri="{FF2B5EF4-FFF2-40B4-BE49-F238E27FC236}">
                <a16:creationId xmlns:a16="http://schemas.microsoft.com/office/drawing/2014/main" id="{8CEFBCD0-CBEC-EAE2-32AF-2D014883C71F}"/>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4B358BF6-DB1F-AD4F-55E2-073A0829B361}"/>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18458280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ACE2C57-6508-E7A6-1A45-D8AB5FB7B71D}"/>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0CFC0062-2217-53EF-0A09-5CE50CA7222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9A555B19-AF3E-57E1-74B5-DBFC47F8B3B1}"/>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8A48DAFA-7115-99EA-3B50-EE5F8CA044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732E0708-B86F-F655-ECDB-2E739D37A892}"/>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A8B89426-B8E8-EB5C-0C9A-94DB60608089}"/>
              </a:ext>
            </a:extLst>
          </p:cNvPr>
          <p:cNvSpPr>
            <a:spLocks noGrp="1"/>
          </p:cNvSpPr>
          <p:nvPr>
            <p:ph type="dt" sz="half" idx="10"/>
          </p:nvPr>
        </p:nvSpPr>
        <p:spPr/>
        <p:txBody>
          <a:bodyPr/>
          <a:lstStyle/>
          <a:p>
            <a:fld id="{C5E2BCBB-0110-48A8-B3FF-07EA2837EFBB}" type="datetime1">
              <a:rPr lang="pl-PL" smtClean="0"/>
              <a:t>16.02.2024</a:t>
            </a:fld>
            <a:endParaRPr lang="pl-PL"/>
          </a:p>
        </p:txBody>
      </p:sp>
      <p:sp>
        <p:nvSpPr>
          <p:cNvPr id="8" name="Symbol zastępczy stopki 7">
            <a:extLst>
              <a:ext uri="{FF2B5EF4-FFF2-40B4-BE49-F238E27FC236}">
                <a16:creationId xmlns:a16="http://schemas.microsoft.com/office/drawing/2014/main" id="{43A7A712-5D66-6FD9-59B2-07F72A00A511}"/>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2AB34FFA-B2DC-C6D5-E083-771F241B7731}"/>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30470178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9F34AF3-1A04-F971-5570-4736D863F06F}"/>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8FF8DCC0-D770-7117-09BA-22AA263A6FEF}"/>
              </a:ext>
            </a:extLst>
          </p:cNvPr>
          <p:cNvSpPr>
            <a:spLocks noGrp="1"/>
          </p:cNvSpPr>
          <p:nvPr>
            <p:ph type="dt" sz="half" idx="10"/>
          </p:nvPr>
        </p:nvSpPr>
        <p:spPr/>
        <p:txBody>
          <a:bodyPr/>
          <a:lstStyle/>
          <a:p>
            <a:fld id="{49F8C7A9-7204-40CE-8BC6-DD7E7C6C0F88}" type="datetime1">
              <a:rPr lang="pl-PL" smtClean="0"/>
              <a:t>16.02.2024</a:t>
            </a:fld>
            <a:endParaRPr lang="pl-PL"/>
          </a:p>
        </p:txBody>
      </p:sp>
      <p:sp>
        <p:nvSpPr>
          <p:cNvPr id="4" name="Symbol zastępczy stopki 3">
            <a:extLst>
              <a:ext uri="{FF2B5EF4-FFF2-40B4-BE49-F238E27FC236}">
                <a16:creationId xmlns:a16="http://schemas.microsoft.com/office/drawing/2014/main" id="{CE35B751-A797-0C2A-655C-A7907F4AC3D1}"/>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31B3C258-EF29-97E4-D1B5-2F6C0C26E428}"/>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32396292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FD6BFF07-99B5-4F59-98DB-8844CB2B0DCE}"/>
              </a:ext>
            </a:extLst>
          </p:cNvPr>
          <p:cNvSpPr>
            <a:spLocks noGrp="1"/>
          </p:cNvSpPr>
          <p:nvPr>
            <p:ph type="dt" sz="half" idx="10"/>
          </p:nvPr>
        </p:nvSpPr>
        <p:spPr/>
        <p:txBody>
          <a:bodyPr/>
          <a:lstStyle/>
          <a:p>
            <a:fld id="{49E3C281-5778-406C-8471-ED1DBD521276}" type="datetime1">
              <a:rPr lang="pl-PL" smtClean="0"/>
              <a:t>16.02.2024</a:t>
            </a:fld>
            <a:endParaRPr lang="pl-PL"/>
          </a:p>
        </p:txBody>
      </p:sp>
      <p:sp>
        <p:nvSpPr>
          <p:cNvPr id="3" name="Symbol zastępczy stopki 2">
            <a:extLst>
              <a:ext uri="{FF2B5EF4-FFF2-40B4-BE49-F238E27FC236}">
                <a16:creationId xmlns:a16="http://schemas.microsoft.com/office/drawing/2014/main" id="{D2F79976-E84C-4F28-A83C-95C5A361C96C}"/>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F8522A4D-CC0B-86B0-FDCE-9DCAB50A31E9}"/>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3531585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3211A4D-0956-0AD1-2047-BC933A2E87C7}"/>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787CAD9D-5FE6-9996-C7C7-F0379542A10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5CC9FD75-4D57-5A30-F781-6661168328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F5E214B4-1DFB-EF71-E7D7-301DA1B7C02E}"/>
              </a:ext>
            </a:extLst>
          </p:cNvPr>
          <p:cNvSpPr>
            <a:spLocks noGrp="1"/>
          </p:cNvSpPr>
          <p:nvPr>
            <p:ph type="dt" sz="half" idx="10"/>
          </p:nvPr>
        </p:nvSpPr>
        <p:spPr/>
        <p:txBody>
          <a:bodyPr/>
          <a:lstStyle/>
          <a:p>
            <a:fld id="{8B19D652-C52B-48EB-A435-67AECFBF1116}" type="datetime1">
              <a:rPr lang="pl-PL" smtClean="0"/>
              <a:t>16.02.2024</a:t>
            </a:fld>
            <a:endParaRPr lang="pl-PL"/>
          </a:p>
        </p:txBody>
      </p:sp>
      <p:sp>
        <p:nvSpPr>
          <p:cNvPr id="6" name="Symbol zastępczy stopki 5">
            <a:extLst>
              <a:ext uri="{FF2B5EF4-FFF2-40B4-BE49-F238E27FC236}">
                <a16:creationId xmlns:a16="http://schemas.microsoft.com/office/drawing/2014/main" id="{33C71AD1-2049-6084-6013-B459ACF42A2D}"/>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B3AB7841-212B-D6DA-7859-DA34D0B9CE31}"/>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116059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EEB6572-F9A0-FF73-A7AB-08997E6E2928}"/>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561B7EFD-6AC1-F4F7-6109-E962287DE664}"/>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D2458F7E-4F70-4D2B-AE88-8F24F6FA67A5}"/>
              </a:ext>
            </a:extLst>
          </p:cNvPr>
          <p:cNvSpPr>
            <a:spLocks noGrp="1"/>
          </p:cNvSpPr>
          <p:nvPr>
            <p:ph type="dt" sz="half" idx="10"/>
          </p:nvPr>
        </p:nvSpPr>
        <p:spPr/>
        <p:txBody>
          <a:bodyPr/>
          <a:lstStyle/>
          <a:p>
            <a:fld id="{084985AB-B4EF-4A71-B800-530E5871A1FA}" type="datetime1">
              <a:rPr lang="pl-PL" smtClean="0"/>
              <a:t>16.02.2024</a:t>
            </a:fld>
            <a:endParaRPr lang="pl-PL"/>
          </a:p>
        </p:txBody>
      </p:sp>
      <p:sp>
        <p:nvSpPr>
          <p:cNvPr id="5" name="Symbol zastępczy stopki 4">
            <a:extLst>
              <a:ext uri="{FF2B5EF4-FFF2-40B4-BE49-F238E27FC236}">
                <a16:creationId xmlns:a16="http://schemas.microsoft.com/office/drawing/2014/main" id="{1AE4A75D-E4E8-6817-F2C2-7933BA85DFF7}"/>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41C9166F-7722-6B3E-6763-CDBE37C9D660}"/>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30005808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2FEF707-7135-77F8-9892-B4B6ACEDD62D}"/>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FDC64937-6812-B9FC-EAC0-4FB84DBF82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7C0A8A7F-5846-3F3A-28D4-BA61880AAD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692F07CA-CD4D-D3A6-EF31-155402A2C667}"/>
              </a:ext>
            </a:extLst>
          </p:cNvPr>
          <p:cNvSpPr>
            <a:spLocks noGrp="1"/>
          </p:cNvSpPr>
          <p:nvPr>
            <p:ph type="dt" sz="half" idx="10"/>
          </p:nvPr>
        </p:nvSpPr>
        <p:spPr/>
        <p:txBody>
          <a:bodyPr/>
          <a:lstStyle/>
          <a:p>
            <a:fld id="{2FA9C1BD-FA1F-4C95-AD8C-6929CD5F7971}" type="datetime1">
              <a:rPr lang="pl-PL" smtClean="0"/>
              <a:t>16.02.2024</a:t>
            </a:fld>
            <a:endParaRPr lang="pl-PL"/>
          </a:p>
        </p:txBody>
      </p:sp>
      <p:sp>
        <p:nvSpPr>
          <p:cNvPr id="6" name="Symbol zastępczy stopki 5">
            <a:extLst>
              <a:ext uri="{FF2B5EF4-FFF2-40B4-BE49-F238E27FC236}">
                <a16:creationId xmlns:a16="http://schemas.microsoft.com/office/drawing/2014/main" id="{2FD89124-E464-E0DD-1915-EBAA87E8B6DC}"/>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33925FFD-C763-117C-8035-DE693E64CBF9}"/>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957982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B22A424-1BFA-C95D-30C8-4163685E96CD}"/>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6D99C732-5484-F0AD-FFAA-0F624D5E8C3B}"/>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2F467B8C-222A-C954-03E1-17CCF944D37C}"/>
              </a:ext>
            </a:extLst>
          </p:cNvPr>
          <p:cNvSpPr>
            <a:spLocks noGrp="1"/>
          </p:cNvSpPr>
          <p:nvPr>
            <p:ph type="dt" sz="half" idx="10"/>
          </p:nvPr>
        </p:nvSpPr>
        <p:spPr/>
        <p:txBody>
          <a:bodyPr/>
          <a:lstStyle/>
          <a:p>
            <a:fld id="{DBA45C94-DDD3-44D0-B3C1-AEDC0060E5A4}" type="datetime1">
              <a:rPr lang="pl-PL" smtClean="0"/>
              <a:t>16.02.2024</a:t>
            </a:fld>
            <a:endParaRPr lang="pl-PL"/>
          </a:p>
        </p:txBody>
      </p:sp>
      <p:sp>
        <p:nvSpPr>
          <p:cNvPr id="5" name="Symbol zastępczy stopki 4">
            <a:extLst>
              <a:ext uri="{FF2B5EF4-FFF2-40B4-BE49-F238E27FC236}">
                <a16:creationId xmlns:a16="http://schemas.microsoft.com/office/drawing/2014/main" id="{35393B96-DD1B-7A4F-8D21-1555C38A1CDA}"/>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1056064E-6ABD-9BC8-8C74-B6C72DBBF19F}"/>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27801440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EF3F3255-4DF0-E387-BF91-6542A12F29EB}"/>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7D875D8C-D28F-7D99-189F-4BBFDAF27A76}"/>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FCF2EE79-4F50-EFB6-B3AD-B15D4A831D2B}"/>
              </a:ext>
            </a:extLst>
          </p:cNvPr>
          <p:cNvSpPr>
            <a:spLocks noGrp="1"/>
          </p:cNvSpPr>
          <p:nvPr>
            <p:ph type="dt" sz="half" idx="10"/>
          </p:nvPr>
        </p:nvSpPr>
        <p:spPr/>
        <p:txBody>
          <a:bodyPr/>
          <a:lstStyle/>
          <a:p>
            <a:fld id="{9373A092-76C7-47CA-AB1B-F1F8818A815A}" type="datetime1">
              <a:rPr lang="pl-PL" smtClean="0"/>
              <a:t>16.02.2024</a:t>
            </a:fld>
            <a:endParaRPr lang="pl-PL"/>
          </a:p>
        </p:txBody>
      </p:sp>
      <p:sp>
        <p:nvSpPr>
          <p:cNvPr id="5" name="Symbol zastępczy stopki 4">
            <a:extLst>
              <a:ext uri="{FF2B5EF4-FFF2-40B4-BE49-F238E27FC236}">
                <a16:creationId xmlns:a16="http://schemas.microsoft.com/office/drawing/2014/main" id="{5C198499-1B45-9160-7C32-4C9A0B116E1A}"/>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BCB2439F-553C-F6F5-9D8A-9C84ADB5A85E}"/>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1811681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AAF2CC3-326C-3C2C-A3F0-6D6CBE5E1535}"/>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4A1C514E-7AA1-4864-4C54-D288D7C8157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D523B5B8-8A8A-3937-12C1-0C24E18242FA}"/>
              </a:ext>
            </a:extLst>
          </p:cNvPr>
          <p:cNvSpPr>
            <a:spLocks noGrp="1"/>
          </p:cNvSpPr>
          <p:nvPr>
            <p:ph type="dt" sz="half" idx="10"/>
          </p:nvPr>
        </p:nvSpPr>
        <p:spPr/>
        <p:txBody>
          <a:bodyPr/>
          <a:lstStyle/>
          <a:p>
            <a:fld id="{677FDD65-DB22-4360-9254-008CBBF6DFDE}" type="datetime1">
              <a:rPr lang="pl-PL" smtClean="0"/>
              <a:t>16.02.2024</a:t>
            </a:fld>
            <a:endParaRPr lang="pl-PL"/>
          </a:p>
        </p:txBody>
      </p:sp>
      <p:sp>
        <p:nvSpPr>
          <p:cNvPr id="5" name="Symbol zastępczy stopki 4">
            <a:extLst>
              <a:ext uri="{FF2B5EF4-FFF2-40B4-BE49-F238E27FC236}">
                <a16:creationId xmlns:a16="http://schemas.microsoft.com/office/drawing/2014/main" id="{37E4E188-692B-C907-97B8-D95073C17122}"/>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3BA15346-0550-B861-5EE1-33EB37B0F0B7}"/>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3090148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74F37F1-62C6-51F3-75AD-C84592B327C5}"/>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CEB74071-5E12-8F9B-F2CA-A72FCA6888F9}"/>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93BD937C-A01F-1EAE-35F9-1D588FC4A499}"/>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67F3F83D-F840-124D-041B-2745CDDDBB23}"/>
              </a:ext>
            </a:extLst>
          </p:cNvPr>
          <p:cNvSpPr>
            <a:spLocks noGrp="1"/>
          </p:cNvSpPr>
          <p:nvPr>
            <p:ph type="dt" sz="half" idx="10"/>
          </p:nvPr>
        </p:nvSpPr>
        <p:spPr/>
        <p:txBody>
          <a:bodyPr/>
          <a:lstStyle/>
          <a:p>
            <a:fld id="{977B74F7-0C05-467F-BB24-4F202B5CBBF2}" type="datetime1">
              <a:rPr lang="pl-PL" smtClean="0"/>
              <a:t>16.02.2024</a:t>
            </a:fld>
            <a:endParaRPr lang="pl-PL"/>
          </a:p>
        </p:txBody>
      </p:sp>
      <p:sp>
        <p:nvSpPr>
          <p:cNvPr id="6" name="Symbol zastępczy stopki 5">
            <a:extLst>
              <a:ext uri="{FF2B5EF4-FFF2-40B4-BE49-F238E27FC236}">
                <a16:creationId xmlns:a16="http://schemas.microsoft.com/office/drawing/2014/main" id="{8CEFBCD0-CBEC-EAE2-32AF-2D014883C71F}"/>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4B358BF6-DB1F-AD4F-55E2-073A0829B361}"/>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1273931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ACE2C57-6508-E7A6-1A45-D8AB5FB7B71D}"/>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0CFC0062-2217-53EF-0A09-5CE50CA7222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9A555B19-AF3E-57E1-74B5-DBFC47F8B3B1}"/>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8A48DAFA-7115-99EA-3B50-EE5F8CA044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732E0708-B86F-F655-ECDB-2E739D37A892}"/>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A8B89426-B8E8-EB5C-0C9A-94DB60608089}"/>
              </a:ext>
            </a:extLst>
          </p:cNvPr>
          <p:cNvSpPr>
            <a:spLocks noGrp="1"/>
          </p:cNvSpPr>
          <p:nvPr>
            <p:ph type="dt" sz="half" idx="10"/>
          </p:nvPr>
        </p:nvSpPr>
        <p:spPr/>
        <p:txBody>
          <a:bodyPr/>
          <a:lstStyle/>
          <a:p>
            <a:fld id="{479F31C7-A77D-4555-9992-EB6171F27066}" type="datetime1">
              <a:rPr lang="pl-PL" smtClean="0"/>
              <a:t>16.02.2024</a:t>
            </a:fld>
            <a:endParaRPr lang="pl-PL"/>
          </a:p>
        </p:txBody>
      </p:sp>
      <p:sp>
        <p:nvSpPr>
          <p:cNvPr id="8" name="Symbol zastępczy stopki 7">
            <a:extLst>
              <a:ext uri="{FF2B5EF4-FFF2-40B4-BE49-F238E27FC236}">
                <a16:creationId xmlns:a16="http://schemas.microsoft.com/office/drawing/2014/main" id="{43A7A712-5D66-6FD9-59B2-07F72A00A511}"/>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2AB34FFA-B2DC-C6D5-E083-771F241B7731}"/>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1780716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9F34AF3-1A04-F971-5570-4736D863F06F}"/>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8FF8DCC0-D770-7117-09BA-22AA263A6FEF}"/>
              </a:ext>
            </a:extLst>
          </p:cNvPr>
          <p:cNvSpPr>
            <a:spLocks noGrp="1"/>
          </p:cNvSpPr>
          <p:nvPr>
            <p:ph type="dt" sz="half" idx="10"/>
          </p:nvPr>
        </p:nvSpPr>
        <p:spPr/>
        <p:txBody>
          <a:bodyPr/>
          <a:lstStyle/>
          <a:p>
            <a:fld id="{75565898-AB64-479D-9298-1686CEB24668}" type="datetime1">
              <a:rPr lang="pl-PL" smtClean="0"/>
              <a:t>16.02.2024</a:t>
            </a:fld>
            <a:endParaRPr lang="pl-PL"/>
          </a:p>
        </p:txBody>
      </p:sp>
      <p:sp>
        <p:nvSpPr>
          <p:cNvPr id="4" name="Symbol zastępczy stopki 3">
            <a:extLst>
              <a:ext uri="{FF2B5EF4-FFF2-40B4-BE49-F238E27FC236}">
                <a16:creationId xmlns:a16="http://schemas.microsoft.com/office/drawing/2014/main" id="{CE35B751-A797-0C2A-655C-A7907F4AC3D1}"/>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31B3C258-EF29-97E4-D1B5-2F6C0C26E428}"/>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12269046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FD6BFF07-99B5-4F59-98DB-8844CB2B0DCE}"/>
              </a:ext>
            </a:extLst>
          </p:cNvPr>
          <p:cNvSpPr>
            <a:spLocks noGrp="1"/>
          </p:cNvSpPr>
          <p:nvPr>
            <p:ph type="dt" sz="half" idx="10"/>
          </p:nvPr>
        </p:nvSpPr>
        <p:spPr/>
        <p:txBody>
          <a:bodyPr/>
          <a:lstStyle/>
          <a:p>
            <a:fld id="{3131F792-7ACE-4633-A427-D68AA4603B86}" type="datetime1">
              <a:rPr lang="pl-PL" smtClean="0"/>
              <a:t>16.02.2024</a:t>
            </a:fld>
            <a:endParaRPr lang="pl-PL"/>
          </a:p>
        </p:txBody>
      </p:sp>
      <p:sp>
        <p:nvSpPr>
          <p:cNvPr id="3" name="Symbol zastępczy stopki 2">
            <a:extLst>
              <a:ext uri="{FF2B5EF4-FFF2-40B4-BE49-F238E27FC236}">
                <a16:creationId xmlns:a16="http://schemas.microsoft.com/office/drawing/2014/main" id="{D2F79976-E84C-4F28-A83C-95C5A361C96C}"/>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F8522A4D-CC0B-86B0-FDCE-9DCAB50A31E9}"/>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2567887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3211A4D-0956-0AD1-2047-BC933A2E87C7}"/>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787CAD9D-5FE6-9996-C7C7-F0379542A10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5CC9FD75-4D57-5A30-F781-6661168328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F5E214B4-1DFB-EF71-E7D7-301DA1B7C02E}"/>
              </a:ext>
            </a:extLst>
          </p:cNvPr>
          <p:cNvSpPr>
            <a:spLocks noGrp="1"/>
          </p:cNvSpPr>
          <p:nvPr>
            <p:ph type="dt" sz="half" idx="10"/>
          </p:nvPr>
        </p:nvSpPr>
        <p:spPr/>
        <p:txBody>
          <a:bodyPr/>
          <a:lstStyle/>
          <a:p>
            <a:fld id="{BC133B91-B485-4AA1-A84D-BB064925C14D}" type="datetime1">
              <a:rPr lang="pl-PL" smtClean="0"/>
              <a:t>16.02.2024</a:t>
            </a:fld>
            <a:endParaRPr lang="pl-PL"/>
          </a:p>
        </p:txBody>
      </p:sp>
      <p:sp>
        <p:nvSpPr>
          <p:cNvPr id="6" name="Symbol zastępczy stopki 5">
            <a:extLst>
              <a:ext uri="{FF2B5EF4-FFF2-40B4-BE49-F238E27FC236}">
                <a16:creationId xmlns:a16="http://schemas.microsoft.com/office/drawing/2014/main" id="{33C71AD1-2049-6084-6013-B459ACF42A2D}"/>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B3AB7841-212B-D6DA-7859-DA34D0B9CE31}"/>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1586309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2FEF707-7135-77F8-9892-B4B6ACEDD62D}"/>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FDC64937-6812-B9FC-EAC0-4FB84DBF82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7C0A8A7F-5846-3F3A-28D4-BA61880AAD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692F07CA-CD4D-D3A6-EF31-155402A2C667}"/>
              </a:ext>
            </a:extLst>
          </p:cNvPr>
          <p:cNvSpPr>
            <a:spLocks noGrp="1"/>
          </p:cNvSpPr>
          <p:nvPr>
            <p:ph type="dt" sz="half" idx="10"/>
          </p:nvPr>
        </p:nvSpPr>
        <p:spPr/>
        <p:txBody>
          <a:bodyPr/>
          <a:lstStyle/>
          <a:p>
            <a:fld id="{4FDB142E-B94C-4B70-B300-49D655B35640}" type="datetime1">
              <a:rPr lang="pl-PL" smtClean="0"/>
              <a:t>16.02.2024</a:t>
            </a:fld>
            <a:endParaRPr lang="pl-PL"/>
          </a:p>
        </p:txBody>
      </p:sp>
      <p:sp>
        <p:nvSpPr>
          <p:cNvPr id="6" name="Symbol zastępczy stopki 5">
            <a:extLst>
              <a:ext uri="{FF2B5EF4-FFF2-40B4-BE49-F238E27FC236}">
                <a16:creationId xmlns:a16="http://schemas.microsoft.com/office/drawing/2014/main" id="{2FD89124-E464-E0DD-1915-EBAA87E8B6DC}"/>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33925FFD-C763-117C-8035-DE693E64CBF9}"/>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1118001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96CA73FA-925D-F348-816A-C755E4245C6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7621583C-3067-6BF1-8658-6E05FA55F43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066DC769-8458-C277-31A4-CF37566738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4A137F-504F-4A83-A047-02E56191DBE9}" type="datetime1">
              <a:rPr lang="pl-PL" smtClean="0"/>
              <a:t>16.02.2024</a:t>
            </a:fld>
            <a:endParaRPr lang="pl-PL"/>
          </a:p>
        </p:txBody>
      </p:sp>
      <p:sp>
        <p:nvSpPr>
          <p:cNvPr id="5" name="Symbol zastępczy stopki 4">
            <a:extLst>
              <a:ext uri="{FF2B5EF4-FFF2-40B4-BE49-F238E27FC236}">
                <a16:creationId xmlns:a16="http://schemas.microsoft.com/office/drawing/2014/main" id="{DBCA8286-7B48-A409-4974-35B5E5E03C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8F3E8706-36BF-15F5-7CA7-24E92EF75B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4826D8-9DAC-44AE-A9FD-0EC949CD68D6}" type="slidenum">
              <a:rPr lang="pl-PL" smtClean="0"/>
              <a:t>‹#›</a:t>
            </a:fld>
            <a:endParaRPr lang="pl-PL"/>
          </a:p>
        </p:txBody>
      </p:sp>
    </p:spTree>
    <p:extLst>
      <p:ext uri="{BB962C8B-B14F-4D97-AF65-F5344CB8AC3E}">
        <p14:creationId xmlns:p14="http://schemas.microsoft.com/office/powerpoint/2010/main" val="32932636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96CA73FA-925D-F348-816A-C755E4245C6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7621583C-3067-6BF1-8658-6E05FA55F43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066DC769-8458-C277-31A4-CF37566738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99426F-CAEB-47E2-98AD-CA23C05B297A}" type="datetime1">
              <a:rPr lang="pl-PL" smtClean="0"/>
              <a:t>16.02.2024</a:t>
            </a:fld>
            <a:endParaRPr lang="pl-PL"/>
          </a:p>
        </p:txBody>
      </p:sp>
      <p:sp>
        <p:nvSpPr>
          <p:cNvPr id="5" name="Symbol zastępczy stopki 4">
            <a:extLst>
              <a:ext uri="{FF2B5EF4-FFF2-40B4-BE49-F238E27FC236}">
                <a16:creationId xmlns:a16="http://schemas.microsoft.com/office/drawing/2014/main" id="{DBCA8286-7B48-A409-4974-35B5E5E03C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8F3E8706-36BF-15F5-7CA7-24E92EF75B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4826D8-9DAC-44AE-A9FD-0EC949CD68D6}" type="slidenum">
              <a:rPr lang="pl-PL" smtClean="0"/>
              <a:t>‹#›</a:t>
            </a:fld>
            <a:endParaRPr lang="pl-PL"/>
          </a:p>
        </p:txBody>
      </p:sp>
    </p:spTree>
    <p:extLst>
      <p:ext uri="{BB962C8B-B14F-4D97-AF65-F5344CB8AC3E}">
        <p14:creationId xmlns:p14="http://schemas.microsoft.com/office/powerpoint/2010/main" val="2092498176"/>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A19CEE1-EAAB-78B2-6DF8-CFB63DDE898C}"/>
              </a:ext>
            </a:extLst>
          </p:cNvPr>
          <p:cNvSpPr>
            <a:spLocks noGrp="1"/>
          </p:cNvSpPr>
          <p:nvPr>
            <p:ph type="title"/>
          </p:nvPr>
        </p:nvSpPr>
        <p:spPr>
          <a:xfrm>
            <a:off x="838200" y="0"/>
            <a:ext cx="10515600" cy="1325563"/>
          </a:xfrm>
        </p:spPr>
        <p:txBody>
          <a:bodyPr>
            <a:normAutofit/>
          </a:bodyPr>
          <a:lstStyle/>
          <a:p>
            <a:r>
              <a:rPr lang="pl-PL" sz="1300" dirty="0">
                <a:latin typeface="Arial" panose="020B0604020202020204" pitchFamily="34" charset="0"/>
                <a:cs typeface="Arial" panose="020B0604020202020204" pitchFamily="34" charset="0"/>
              </a:rPr>
              <a:t>Kryteria wyboru projektów stosowane przy wyborze operacji współfinansowanych ze środków Europejskiego Funduszu Rozwoju Regionalnego  w ramach programu Fundusze Europejskie  dla Lubelskiego 2021–2027</a:t>
            </a:r>
            <a:br>
              <a:rPr lang="pl-PL" dirty="0"/>
            </a:br>
            <a:r>
              <a:rPr lang="pl-PL" sz="1300" dirty="0">
                <a:latin typeface="Arial" panose="020B0604020202020204" pitchFamily="34" charset="0"/>
                <a:cs typeface="Arial" panose="020B0604020202020204" pitchFamily="34" charset="0"/>
              </a:rPr>
              <a:t>Działania wdrażane przez </a:t>
            </a:r>
            <a:endParaRPr lang="pl-PL" dirty="0"/>
          </a:p>
        </p:txBody>
      </p:sp>
      <p:pic>
        <p:nvPicPr>
          <p:cNvPr id="13" name="Symbol zastępczy zawartości 12" descr="Obraz zawierający tekst">
            <a:extLst>
              <a:ext uri="{FF2B5EF4-FFF2-40B4-BE49-F238E27FC236}">
                <a16:creationId xmlns:a16="http://schemas.microsoft.com/office/drawing/2014/main" id="{8B01C536-3002-9D35-1F89-AE81609CFE38}"/>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12028"/>
            <a:ext cx="12192000" cy="6845972"/>
          </a:xfrm>
        </p:spPr>
      </p:pic>
      <p:sp>
        <p:nvSpPr>
          <p:cNvPr id="3" name="pole tekstowe 2">
            <a:extLst>
              <a:ext uri="{FF2B5EF4-FFF2-40B4-BE49-F238E27FC236}">
                <a16:creationId xmlns:a16="http://schemas.microsoft.com/office/drawing/2014/main" id="{F5ED9EBC-E5A2-B001-BEC6-289ED54924A4}"/>
              </a:ext>
            </a:extLst>
          </p:cNvPr>
          <p:cNvSpPr txBox="1"/>
          <p:nvPr/>
        </p:nvSpPr>
        <p:spPr>
          <a:xfrm>
            <a:off x="1967696" y="5174630"/>
            <a:ext cx="9815416" cy="1477328"/>
          </a:xfrm>
          <a:prstGeom prst="rect">
            <a:avLst/>
          </a:prstGeom>
          <a:noFill/>
        </p:spPr>
        <p:txBody>
          <a:bodyPr wrap="square">
            <a:spAutoFit/>
          </a:bodyPr>
          <a:lstStyle/>
          <a:p>
            <a:r>
              <a:rPr lang="pl-PL" b="1" dirty="0">
                <a:solidFill>
                  <a:schemeClr val="bg1"/>
                </a:solidFill>
                <a:ea typeface="Open Sans" panose="020B0606030504020204" pitchFamily="34" charset="0"/>
                <a:cs typeface="Arial" pitchFamily="34" charset="0"/>
              </a:rPr>
              <a:t>Kryteria wyboru projektów stosowane przy wyborze operacji współfinansowanych ze środków Europejskiego Funduszu Społecznego (EFS+) w ramach programu Fundusze Europejskie dla Lubelskiego 2021-2027</a:t>
            </a:r>
          </a:p>
          <a:p>
            <a:r>
              <a:rPr lang="pl-PL" b="1" dirty="0">
                <a:solidFill>
                  <a:schemeClr val="bg1"/>
                </a:solidFill>
                <a:ea typeface="Open Sans" panose="020B0606030504020204" pitchFamily="34" charset="0"/>
                <a:cs typeface="Arial" pitchFamily="34" charset="0"/>
              </a:rPr>
              <a:t>Działania wdrażane przez Wojewódzki Urząd Pracy w Lublinie</a:t>
            </a:r>
          </a:p>
          <a:p>
            <a:r>
              <a:rPr kumimoji="0" lang="pl-PL" sz="1800" b="1" i="0" u="none" strike="noStrike" kern="1200" cap="none" spc="0" normalizeH="0" baseline="0" noProof="0" dirty="0">
                <a:ln>
                  <a:noFill/>
                </a:ln>
                <a:solidFill>
                  <a:prstClr val="white"/>
                </a:solidFill>
                <a:effectLst/>
                <a:uLnTx/>
                <a:uFillTx/>
                <a:latin typeface="Calibri" panose="020F0502020204030204"/>
                <a:ea typeface="Open Sans" panose="020B0606030504020204" pitchFamily="34" charset="0"/>
                <a:cs typeface="Arial" pitchFamily="34" charset="0"/>
              </a:rPr>
              <a:t>Zmiana uchwały nr 18/2023 Komitetu Monitorującego FEL 2021-2027 z </a:t>
            </a:r>
            <a:r>
              <a:rPr kumimoji="0" lang="pl-PL" sz="1800" b="1" i="0" u="none" strike="noStrike" kern="1200" cap="none" spc="0" normalizeH="0" baseline="0" noProof="0">
                <a:ln>
                  <a:noFill/>
                </a:ln>
                <a:solidFill>
                  <a:prstClr val="white"/>
                </a:solidFill>
                <a:effectLst/>
                <a:uLnTx/>
                <a:uFillTx/>
                <a:latin typeface="Calibri" panose="020F0502020204030204"/>
                <a:ea typeface="Open Sans" panose="020B0606030504020204" pitchFamily="34" charset="0"/>
                <a:cs typeface="Arial" pitchFamily="34" charset="0"/>
              </a:rPr>
              <a:t>dnia 15 marca 2023 </a:t>
            </a:r>
            <a:r>
              <a:rPr kumimoji="0" lang="pl-PL" sz="1800" b="1" i="0" u="none" strike="noStrike" kern="1200" cap="none" spc="0" normalizeH="0" baseline="0" noProof="0" dirty="0">
                <a:ln>
                  <a:noFill/>
                </a:ln>
                <a:solidFill>
                  <a:prstClr val="white"/>
                </a:solidFill>
                <a:effectLst/>
                <a:uLnTx/>
                <a:uFillTx/>
                <a:latin typeface="Calibri" panose="020F0502020204030204"/>
                <a:ea typeface="Open Sans" panose="020B0606030504020204" pitchFamily="34" charset="0"/>
                <a:cs typeface="Arial" pitchFamily="34" charset="0"/>
              </a:rPr>
              <a:t>r.</a:t>
            </a:r>
            <a:endParaRPr lang="pl-PL" b="1" dirty="0">
              <a:solidFill>
                <a:schemeClr val="bg1"/>
              </a:solidFill>
              <a:ea typeface="Open Sans" panose="020B0606030504020204" pitchFamily="34" charset="0"/>
              <a:cs typeface="Arial" pitchFamily="34" charset="0"/>
            </a:endParaRPr>
          </a:p>
        </p:txBody>
      </p:sp>
    </p:spTree>
    <p:extLst>
      <p:ext uri="{BB962C8B-B14F-4D97-AF65-F5344CB8AC3E}">
        <p14:creationId xmlns:p14="http://schemas.microsoft.com/office/powerpoint/2010/main" val="27320016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2A11D8-5B10-5D0F-1B43-AF6559814BE6}"/>
            </a:ext>
          </a:extLst>
        </p:cNvPr>
        <p:cNvGrpSpPr/>
        <p:nvPr/>
      </p:nvGrpSpPr>
      <p:grpSpPr>
        <a:xfrm>
          <a:off x="0" y="0"/>
          <a:ext cx="0" cy="0"/>
          <a:chOff x="0" y="0"/>
          <a:chExt cx="0" cy="0"/>
        </a:xfrm>
      </p:grpSpPr>
      <p:sp>
        <p:nvSpPr>
          <p:cNvPr id="7" name="Tytuł 6">
            <a:extLst>
              <a:ext uri="{FF2B5EF4-FFF2-40B4-BE49-F238E27FC236}">
                <a16:creationId xmlns:a16="http://schemas.microsoft.com/office/drawing/2014/main" id="{5BCF1FAA-DD8A-C1A3-47B9-EFF9BA93F43A}"/>
              </a:ext>
            </a:extLst>
          </p:cNvPr>
          <p:cNvSpPr>
            <a:spLocks noGrp="1"/>
          </p:cNvSpPr>
          <p:nvPr>
            <p:ph type="title"/>
          </p:nvPr>
        </p:nvSpPr>
        <p:spPr>
          <a:xfrm>
            <a:off x="622300" y="-1389872"/>
            <a:ext cx="10515600" cy="1325563"/>
          </a:xfrm>
        </p:spPr>
        <p:txBody>
          <a:bodyPr>
            <a:normAutofit/>
          </a:bodyPr>
          <a:lstStyle/>
          <a:p>
            <a:r>
              <a:rPr lang="pl-PL" sz="1400" dirty="0">
                <a:latin typeface="Arial "/>
              </a:rPr>
              <a:t>Kryteria wyboru projektów 6</a:t>
            </a:r>
          </a:p>
        </p:txBody>
      </p:sp>
      <p:sp>
        <p:nvSpPr>
          <p:cNvPr id="4" name="Prostokąt 3">
            <a:extLst>
              <a:ext uri="{FF2B5EF4-FFF2-40B4-BE49-F238E27FC236}">
                <a16:creationId xmlns:a16="http://schemas.microsoft.com/office/drawing/2014/main" id="{E7DE6489-4613-CF9A-0769-C4AC53FDACD5}"/>
              </a:ext>
            </a:extLst>
          </p:cNvPr>
          <p:cNvSpPr/>
          <p:nvPr/>
        </p:nvSpPr>
        <p:spPr>
          <a:xfrm>
            <a:off x="409314" y="50226"/>
            <a:ext cx="11452634" cy="9397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400" b="0"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rPr>
              <a:t>Działanie </a:t>
            </a:r>
            <a:r>
              <a:rPr lang="pl-PL" sz="1400" b="1" dirty="0">
                <a:solidFill>
                  <a:prstClr val="white"/>
                </a:solidFill>
                <a:latin typeface="Arial" panose="020B0604020202020204" pitchFamily="34" charset="0"/>
                <a:ea typeface="Calibri" panose="020F0502020204030204" pitchFamily="34" charset="0"/>
                <a:cs typeface="Arial" panose="020B0604020202020204" pitchFamily="34" charset="0"/>
              </a:rPr>
              <a:t>9.1 Aktywizacja zawodowa – projekty PUP, typ projektu: 1</a:t>
            </a:r>
            <a:endPar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II. Ocena </a:t>
            </a:r>
            <a:r>
              <a:rPr lang="pl-PL" sz="1400" b="1" dirty="0">
                <a:solidFill>
                  <a:prstClr val="white"/>
                </a:solidFill>
                <a:latin typeface="Arial" panose="020B0604020202020204" pitchFamily="34" charset="0"/>
                <a:cs typeface="Arial" panose="020B0604020202020204" pitchFamily="34" charset="0"/>
              </a:rPr>
              <a:t>formalno-merytoryczna</a:t>
            </a:r>
            <a:endPar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15000"/>
              </a:lnSpc>
              <a:spcBef>
                <a:spcPts val="0"/>
              </a:spcBef>
              <a:spcAft>
                <a:spcPts val="0"/>
              </a:spcAft>
              <a:buClrTx/>
              <a:buSzTx/>
              <a:buFontTx/>
              <a:buNone/>
              <a:tabLst/>
              <a:defRPr/>
            </a:pPr>
            <a:r>
              <a:rPr lang="pl-PL" sz="1400" b="1" dirty="0">
                <a:solidFill>
                  <a:prstClr val="white"/>
                </a:solidFill>
                <a:latin typeface="Arial" panose="020B0604020202020204" pitchFamily="34" charset="0"/>
                <a:cs typeface="Arial" panose="020B0604020202020204" pitchFamily="34" charset="0"/>
              </a:rPr>
              <a:t>A</a:t>
            </a:r>
            <a:r>
              <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r>
              <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Times New Roman" panose="02020603050405020304" pitchFamily="18" charset="0"/>
                <a:cs typeface="Arial" panose="020B0604020202020204" pitchFamily="34" charset="0"/>
              </a:rPr>
              <a:t>Kryteria </a:t>
            </a:r>
            <a:r>
              <a:rPr lang="pl-PL" sz="1400" b="1" dirty="0">
                <a:solidFill>
                  <a:prstClr val="white"/>
                </a:solidFill>
                <a:latin typeface="Arial" panose="020B0604020202020204" pitchFamily="34" charset="0"/>
                <a:ea typeface="Times New Roman" panose="02020603050405020304" pitchFamily="18" charset="0"/>
                <a:cs typeface="Arial" panose="020B0604020202020204" pitchFamily="34" charset="0"/>
              </a:rPr>
              <a:t>specyficzne (kryteria dostępu)</a:t>
            </a:r>
            <a:endPar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aphicFrame>
        <p:nvGraphicFramePr>
          <p:cNvPr id="5" name="Tabela 4">
            <a:extLst>
              <a:ext uri="{FF2B5EF4-FFF2-40B4-BE49-F238E27FC236}">
                <a16:creationId xmlns:a16="http://schemas.microsoft.com/office/drawing/2014/main" id="{0AA6D29A-AD1E-8DBB-8E06-25E335AA29F2}"/>
              </a:ext>
            </a:extLst>
          </p:cNvPr>
          <p:cNvGraphicFramePr>
            <a:graphicFrameLocks noGrp="1"/>
          </p:cNvGraphicFramePr>
          <p:nvPr>
            <p:extLst>
              <p:ext uri="{D42A27DB-BD31-4B8C-83A1-F6EECF244321}">
                <p14:modId xmlns:p14="http://schemas.microsoft.com/office/powerpoint/2010/main" val="2956108066"/>
              </p:ext>
            </p:extLst>
          </p:nvPr>
        </p:nvGraphicFramePr>
        <p:xfrm>
          <a:off x="409314" y="1103160"/>
          <a:ext cx="11467612" cy="4496491"/>
        </p:xfrm>
        <a:graphic>
          <a:graphicData uri="http://schemas.openxmlformats.org/drawingml/2006/table">
            <a:tbl>
              <a:tblPr firstRow="1" bandRow="1">
                <a:tableStyleId>{5C22544A-7EE6-4342-B048-85BDC9FD1C3A}</a:tableStyleId>
              </a:tblPr>
              <a:tblGrid>
                <a:gridCol w="619015">
                  <a:extLst>
                    <a:ext uri="{9D8B030D-6E8A-4147-A177-3AD203B41FA5}">
                      <a16:colId xmlns:a16="http://schemas.microsoft.com/office/drawing/2014/main" val="2402903515"/>
                    </a:ext>
                  </a:extLst>
                </a:gridCol>
                <a:gridCol w="2192519">
                  <a:extLst>
                    <a:ext uri="{9D8B030D-6E8A-4147-A177-3AD203B41FA5}">
                      <a16:colId xmlns:a16="http://schemas.microsoft.com/office/drawing/2014/main" val="2742623692"/>
                    </a:ext>
                  </a:extLst>
                </a:gridCol>
                <a:gridCol w="5172112">
                  <a:extLst>
                    <a:ext uri="{9D8B030D-6E8A-4147-A177-3AD203B41FA5}">
                      <a16:colId xmlns:a16="http://schemas.microsoft.com/office/drawing/2014/main" val="120968799"/>
                    </a:ext>
                  </a:extLst>
                </a:gridCol>
                <a:gridCol w="3483966">
                  <a:extLst>
                    <a:ext uri="{9D8B030D-6E8A-4147-A177-3AD203B41FA5}">
                      <a16:colId xmlns:a16="http://schemas.microsoft.com/office/drawing/2014/main" val="940122991"/>
                    </a:ext>
                  </a:extLst>
                </a:gridCol>
              </a:tblGrid>
              <a:tr h="323646">
                <a:tc>
                  <a:txBody>
                    <a:bodyPr/>
                    <a:lstStyle/>
                    <a:p>
                      <a:pPr algn="ctr"/>
                      <a:endParaRPr lang="pl-PL" sz="1000" dirty="0">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algn="ctr"/>
                      <a:r>
                        <a:rPr lang="pl-PL" sz="1200" dirty="0">
                          <a:latin typeface="Arial" panose="020B0604020202020204" pitchFamily="34" charset="0"/>
                          <a:cs typeface="Arial" panose="020B0604020202020204" pitchFamily="34" charset="0"/>
                        </a:rPr>
                        <a:t>Nazwa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200" dirty="0">
                          <a:latin typeface="Arial" panose="020B0604020202020204" pitchFamily="34" charset="0"/>
                          <a:cs typeface="Arial" panose="020B0604020202020204" pitchFamily="34" charset="0"/>
                        </a:rPr>
                        <a:t>Definicja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200" b="1" kern="1200" dirty="0">
                          <a:solidFill>
                            <a:schemeClr val="lt1"/>
                          </a:solidFill>
                          <a:effectLst/>
                          <a:latin typeface="Arial" panose="020B0604020202020204" pitchFamily="34" charset="0"/>
                          <a:ea typeface="+mn-ea"/>
                          <a:cs typeface="Arial" panose="020B0604020202020204" pitchFamily="34" charset="0"/>
                        </a:rPr>
                        <a:t>Opis znaczenia kryterium dla wyniku oceny</a:t>
                      </a:r>
                      <a:endParaRPr lang="pl-PL" sz="1200" dirty="0">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40726217"/>
                  </a:ext>
                </a:extLst>
              </a:tr>
              <a:tr h="4172845">
                <a:tc>
                  <a:txBody>
                    <a:bodyPr/>
                    <a:lstStyle/>
                    <a:p>
                      <a:pPr marL="0" indent="0" algn="l">
                        <a:spcAft>
                          <a:spcPts val="0"/>
                        </a:spcAft>
                        <a:buFont typeface="+mj-lt"/>
                        <a:buNone/>
                      </a:pPr>
                      <a:r>
                        <a:rPr lang="pl-PL" sz="1200" b="0" dirty="0">
                          <a:latin typeface="Arial" panose="020B0604020202020204" pitchFamily="34" charset="0"/>
                          <a:cs typeface="Arial" panose="020B0604020202020204" pitchFamily="34" charset="0"/>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15000"/>
                        </a:lnSpc>
                        <a:spcAft>
                          <a:spcPts val="600"/>
                        </a:spcAft>
                      </a:pPr>
                      <a:r>
                        <a:rPr lang="pl-PL" sz="12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Zakres wsparcia</a:t>
                      </a:r>
                    </a:p>
                    <a:p>
                      <a:pPr algn="l">
                        <a:lnSpc>
                          <a:spcPct val="115000"/>
                        </a:lnSpc>
                        <a:spcAft>
                          <a:spcPts val="600"/>
                        </a:spcAft>
                      </a:pPr>
                      <a:r>
                        <a:rPr lang="pl-PL" sz="1200" dirty="0">
                          <a:effectLst/>
                          <a:latin typeface="Arial" panose="020B0604020202020204" pitchFamily="34" charset="0"/>
                          <a:ea typeface="Calibri" panose="020F0502020204030204" pitchFamily="34" charset="0"/>
                          <a:cs typeface="Arial" panose="020B0604020202020204" pitchFamily="34" charset="0"/>
                        </a:rPr>
                        <a:t>W przypadku wsparcia skierowanego do osób w wieku 18-29 lat projekt powinien uwzględniać możliwość zdobycia umiejętności cyfrowych i niezbędnych do pracy w sektorze zielonej gospodarki.</a:t>
                      </a:r>
                    </a:p>
                  </a:txBody>
                  <a:tcPr marL="89535" marR="895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15000"/>
                        </a:lnSpc>
                        <a:spcBef>
                          <a:spcPts val="600"/>
                        </a:spcBef>
                        <a:spcAft>
                          <a:spcPts val="600"/>
                        </a:spcAft>
                        <a:buClrTx/>
                        <a:buSzTx/>
                        <a:buFont typeface="+mj-lt"/>
                        <a:buNone/>
                        <a:tabLst/>
                        <a:defRPr/>
                      </a:pPr>
                      <a:r>
                        <a:rPr lang="pl-PL" sz="1200" strike="sngStrike" kern="1200" dirty="0">
                          <a:solidFill>
                            <a:srgbClr val="C00000"/>
                          </a:solidFill>
                          <a:effectLst/>
                          <a:latin typeface="Arial" panose="020B0604020202020204" pitchFamily="34" charset="0"/>
                          <a:ea typeface="+mn-ea"/>
                          <a:cs typeface="Arial" panose="020B0604020202020204" pitchFamily="34" charset="0"/>
                        </a:rPr>
                        <a:t>Kryterium zostanie zweryfikowane na podstawie zapisów we wniosku o dofinansowanie projektu.</a:t>
                      </a:r>
                    </a:p>
                    <a:p>
                      <a:pPr marL="0" marR="0" lvl="0" indent="0" algn="l" defTabSz="914400" rtl="0" eaLnBrk="1" fontAlgn="auto" latinLnBrk="0" hangingPunct="1">
                        <a:lnSpc>
                          <a:spcPct val="115000"/>
                        </a:lnSpc>
                        <a:spcBef>
                          <a:spcPts val="600"/>
                        </a:spcBef>
                        <a:spcAft>
                          <a:spcPts val="600"/>
                        </a:spcAft>
                        <a:buClrTx/>
                        <a:buSzTx/>
                        <a:buFont typeface="+mj-lt"/>
                        <a:buNone/>
                        <a:tabLst/>
                        <a:defRPr/>
                      </a:pPr>
                      <a:r>
                        <a:rPr lang="pl-PL" sz="1200" kern="1200" dirty="0">
                          <a:solidFill>
                            <a:schemeClr val="dk1"/>
                          </a:solidFill>
                          <a:effectLst/>
                          <a:latin typeface="Arial" panose="020B0604020202020204" pitchFamily="34" charset="0"/>
                          <a:ea typeface="+mn-ea"/>
                          <a:cs typeface="Arial" panose="020B0604020202020204" pitchFamily="34" charset="0"/>
                        </a:rPr>
                        <a:t>Ocenie podlegać będzie zaplanowanie wsparcia określonego w treści kryterium z uwzględnieniem diagnoz regionalnych rynków pracy.</a:t>
                      </a:r>
                    </a:p>
                    <a:p>
                      <a:pPr marL="0" marR="0" lvl="0" indent="0" algn="l" defTabSz="914400" rtl="0" eaLnBrk="1" fontAlgn="auto" latinLnBrk="0" hangingPunct="1">
                        <a:lnSpc>
                          <a:spcPct val="115000"/>
                        </a:lnSpc>
                        <a:spcBef>
                          <a:spcPts val="600"/>
                        </a:spcBef>
                        <a:spcAft>
                          <a:spcPts val="600"/>
                        </a:spcAft>
                        <a:buClrTx/>
                        <a:buSzTx/>
                        <a:buFont typeface="+mj-lt"/>
                        <a:buNone/>
                        <a:tabLst/>
                        <a:defRPr/>
                      </a:pPr>
                      <a:r>
                        <a:rPr lang="pl-PL" sz="1200" kern="1200" dirty="0">
                          <a:solidFill>
                            <a:schemeClr val="dk1"/>
                          </a:solidFill>
                          <a:effectLst/>
                          <a:latin typeface="Arial" panose="020B0604020202020204" pitchFamily="34" charset="0"/>
                          <a:ea typeface="+mn-ea"/>
                          <a:cs typeface="Arial" panose="020B0604020202020204" pitchFamily="34" charset="0"/>
                        </a:rPr>
                        <a:t>Należy mieć na uwadze zaplanowanie wsparcia ukierunkowanego na podniesienie umiejętności i kompetencji osób młodych oraz nabycie doświadczenia zawodowego, w tym w sposób umożliwiający podejmowanie zatrudnienia na cyfrowych miejscach pracy oraz w sektorze zielonej gospodarki.</a:t>
                      </a:r>
                      <a:endParaRPr lang="pl-PL" sz="1200" kern="1200" baseline="30000" dirty="0">
                        <a:solidFill>
                          <a:srgbClr val="C00000"/>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15000"/>
                        </a:lnSpc>
                        <a:spcBef>
                          <a:spcPts val="600"/>
                        </a:spcBef>
                        <a:spcAft>
                          <a:spcPts val="600"/>
                        </a:spcAft>
                        <a:buClrTx/>
                        <a:buSzTx/>
                        <a:buFont typeface="+mj-lt"/>
                        <a:buNone/>
                        <a:tabLst/>
                        <a:defRPr/>
                      </a:pPr>
                      <a:r>
                        <a:rPr lang="pl-PL" sz="1200" kern="1200" dirty="0">
                          <a:solidFill>
                            <a:srgbClr val="C00000"/>
                          </a:solidFill>
                          <a:effectLst/>
                          <a:latin typeface="Arial" panose="020B0604020202020204" pitchFamily="34" charset="0"/>
                          <a:ea typeface="+mn-ea"/>
                          <a:cs typeface="Arial" panose="020B0604020202020204" pitchFamily="34" charset="0"/>
                        </a:rPr>
                        <a:t>Kryterium zostanie zweryfikowane na podstawie zapisów we wniosku o dofinansowanie projektu. </a:t>
                      </a:r>
                      <a:endParaRPr lang="pl-PL" sz="1200" baseline="30000" dirty="0">
                        <a:solidFill>
                          <a:srgbClr val="C00000"/>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15000"/>
                        </a:lnSpc>
                        <a:spcBef>
                          <a:spcPts val="600"/>
                        </a:spcBef>
                        <a:spcAft>
                          <a:spcPts val="600"/>
                        </a:spcAft>
                        <a:buClrTx/>
                        <a:buSzTx/>
                        <a:buFont typeface="+mj-lt"/>
                        <a:buNone/>
                        <a:tabLst/>
                        <a:defRPr/>
                      </a:pPr>
                      <a:endParaRPr lang="pl-PL" sz="1200" baseline="30000" dirty="0">
                        <a:solidFill>
                          <a:srgbClr val="C00000"/>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15000"/>
                        </a:lnSpc>
                        <a:spcBef>
                          <a:spcPts val="600"/>
                        </a:spcBef>
                        <a:spcAft>
                          <a:spcPts val="600"/>
                        </a:spcAft>
                        <a:buClrTx/>
                        <a:buSzTx/>
                        <a:buFont typeface="+mj-lt"/>
                        <a:buNone/>
                        <a:tabLst/>
                        <a:defRPr/>
                      </a:pPr>
                      <a:endParaRPr lang="pl-PL" sz="1200" baseline="30000" dirty="0">
                        <a:solidFill>
                          <a:srgbClr val="C00000"/>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15000"/>
                        </a:lnSpc>
                        <a:spcBef>
                          <a:spcPts val="600"/>
                        </a:spcBef>
                        <a:spcAft>
                          <a:spcPts val="600"/>
                        </a:spcAft>
                        <a:buClrTx/>
                        <a:buSzTx/>
                        <a:buFont typeface="+mj-lt"/>
                        <a:buNone/>
                        <a:tabLst/>
                        <a:defRPr/>
                      </a:pPr>
                      <a:r>
                        <a:rPr lang="pl-PL" sz="1200" baseline="30000" dirty="0">
                          <a:solidFill>
                            <a:srgbClr val="C00000"/>
                          </a:solidFill>
                          <a:latin typeface="Arial" panose="020B0604020202020204" pitchFamily="34" charset="0"/>
                          <a:cs typeface="Arial" panose="020B060402020202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15000"/>
                        </a:lnSpc>
                        <a:spcBef>
                          <a:spcPts val="300"/>
                        </a:spcBef>
                        <a:spcAft>
                          <a:spcPts val="300"/>
                        </a:spcAft>
                      </a:pP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Kryterium zerojedynkowe</a:t>
                      </a:r>
                      <a:r>
                        <a:rPr lang="pl-PL" sz="1200" strike="sng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 obligatoryjne. Jego spełnienie jest niezbędne do przyznania dofinansowania</a:t>
                      </a: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p>
                    <a:p>
                      <a:pPr algn="l">
                        <a:lnSpc>
                          <a:spcPct val="115000"/>
                        </a:lnSpc>
                        <a:spcBef>
                          <a:spcPts val="300"/>
                        </a:spcBef>
                        <a:spcAft>
                          <a:spcPts val="300"/>
                        </a:spcAft>
                      </a:pP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Ocena spełnienia kryterium będzie polegała na przyznaniu wartości logicznych „TAK”, „NIE – do uzupełnienia/poprawy</a:t>
                      </a:r>
                      <a:r>
                        <a:rPr lang="pl-PL" sz="1200" strike="sng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 na etapie negocjacji</a:t>
                      </a: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 „NIE”.</a:t>
                      </a:r>
                    </a:p>
                    <a:p>
                      <a:pPr algn="l">
                        <a:lnSpc>
                          <a:spcPct val="115000"/>
                        </a:lnSpc>
                        <a:spcBef>
                          <a:spcPts val="300"/>
                        </a:spcBef>
                        <a:spcAft>
                          <a:spcPts val="300"/>
                        </a:spcAft>
                      </a:pP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Wnioskodawca ma możliwość uzupełnienia/poprawy projektu w zakresie </a:t>
                      </a:r>
                      <a:r>
                        <a:rPr lang="pl-PL" sz="1200" strike="sng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spełniania</a:t>
                      </a: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 spełnienia </a:t>
                      </a: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kryterium</a:t>
                      </a: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a:t>
                      </a: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 określonym w regulaminie </a:t>
                      </a:r>
                      <a:r>
                        <a:rPr lang="pl-PL" sz="1200" strike="sng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naboru – na etapie negocjacji </a:t>
                      </a: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wyboru projektów.</a:t>
                      </a:r>
                    </a:p>
                    <a:p>
                      <a:pPr algn="l">
                        <a:lnSpc>
                          <a:spcPct val="115000"/>
                        </a:lnSpc>
                        <a:spcBef>
                          <a:spcPts val="300"/>
                        </a:spcBef>
                        <a:spcAft>
                          <a:spcPts val="300"/>
                        </a:spcAft>
                      </a:pP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Kryterium obligatoryjne – spełnienie kryterium jest niezbędne do przyznania dofinansowania. </a:t>
                      </a:r>
                    </a:p>
                    <a:p>
                      <a:pPr algn="just">
                        <a:lnSpc>
                          <a:spcPct val="115000"/>
                        </a:lnSpc>
                        <a:spcBef>
                          <a:spcPts val="300"/>
                        </a:spcBef>
                        <a:spcAft>
                          <a:spcPts val="300"/>
                        </a:spcAft>
                      </a:pPr>
                      <a:endParaRPr lang="pl-PL" sz="1200" strike="sng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endParaRPr>
                    </a:p>
                  </a:txBody>
                  <a:tcPr marL="89535" marR="895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45123061"/>
                  </a:ext>
                </a:extLst>
              </a:tr>
            </a:tbl>
          </a:graphicData>
        </a:graphic>
      </p:graphicFrame>
      <p:pic>
        <p:nvPicPr>
          <p:cNvPr id="3" name="Obraz 2" descr="Oznaczenie graficzne programu fundusze Europejskie dla Lubelskiego.">
            <a:extLst>
              <a:ext uri="{FF2B5EF4-FFF2-40B4-BE49-F238E27FC236}">
                <a16:creationId xmlns:a16="http://schemas.microsoft.com/office/drawing/2014/main" id="{4229A227-8BB6-FE3A-1C11-490FCE7D6E5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6128334"/>
            <a:ext cx="5465075" cy="359665"/>
          </a:xfrm>
          <a:prstGeom prst="rect">
            <a:avLst/>
          </a:prstGeom>
        </p:spPr>
      </p:pic>
      <p:sp>
        <p:nvSpPr>
          <p:cNvPr id="8" name="Symbol zastępczy numeru slajdu 7">
            <a:extLst>
              <a:ext uri="{FF2B5EF4-FFF2-40B4-BE49-F238E27FC236}">
                <a16:creationId xmlns:a16="http://schemas.microsoft.com/office/drawing/2014/main" id="{691DE14E-5CB1-667A-3F75-F8FB71262913}"/>
              </a:ext>
            </a:extLst>
          </p:cNvPr>
          <p:cNvSpPr>
            <a:spLocks noGrp="1"/>
          </p:cNvSpPr>
          <p:nvPr>
            <p:ph type="sldNum" sz="quarter" idx="12"/>
          </p:nvPr>
        </p:nvSpPr>
        <p:spPr>
          <a:xfrm>
            <a:off x="11714480" y="6487999"/>
            <a:ext cx="477520" cy="365125"/>
          </a:xfrm>
        </p:spPr>
        <p:txBody>
          <a:bodyPr/>
          <a:lstStyle/>
          <a:p>
            <a:fld id="{D74826D8-9DAC-44AE-A9FD-0EC949CD68D6}" type="slidenum">
              <a:rPr lang="pl-PL" smtClean="0"/>
              <a:pPr/>
              <a:t>10</a:t>
            </a:fld>
            <a:endParaRPr lang="pl-PL" dirty="0"/>
          </a:p>
        </p:txBody>
      </p:sp>
    </p:spTree>
    <p:extLst>
      <p:ext uri="{BB962C8B-B14F-4D97-AF65-F5344CB8AC3E}">
        <p14:creationId xmlns:p14="http://schemas.microsoft.com/office/powerpoint/2010/main" val="31604116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07275B-09C6-ECC7-7093-6418350F0B7B}"/>
            </a:ext>
          </a:extLst>
        </p:cNvPr>
        <p:cNvGrpSpPr/>
        <p:nvPr/>
      </p:nvGrpSpPr>
      <p:grpSpPr>
        <a:xfrm>
          <a:off x="0" y="0"/>
          <a:ext cx="0" cy="0"/>
          <a:chOff x="0" y="0"/>
          <a:chExt cx="0" cy="0"/>
        </a:xfrm>
      </p:grpSpPr>
      <p:sp>
        <p:nvSpPr>
          <p:cNvPr id="7" name="Tytuł 6">
            <a:extLst>
              <a:ext uri="{FF2B5EF4-FFF2-40B4-BE49-F238E27FC236}">
                <a16:creationId xmlns:a16="http://schemas.microsoft.com/office/drawing/2014/main" id="{E370CC70-C461-2AB1-20F8-D13B812DF57E}"/>
              </a:ext>
            </a:extLst>
          </p:cNvPr>
          <p:cNvSpPr>
            <a:spLocks noGrp="1"/>
          </p:cNvSpPr>
          <p:nvPr>
            <p:ph type="title"/>
          </p:nvPr>
        </p:nvSpPr>
        <p:spPr>
          <a:xfrm>
            <a:off x="622300" y="-1389872"/>
            <a:ext cx="10515600" cy="1325563"/>
          </a:xfrm>
        </p:spPr>
        <p:txBody>
          <a:bodyPr>
            <a:normAutofit/>
          </a:bodyPr>
          <a:lstStyle/>
          <a:p>
            <a:r>
              <a:rPr lang="pl-PL" sz="1400" dirty="0">
                <a:latin typeface="Arial "/>
              </a:rPr>
              <a:t>Kryteria wyboru projektów 7</a:t>
            </a:r>
          </a:p>
        </p:txBody>
      </p:sp>
      <p:sp>
        <p:nvSpPr>
          <p:cNvPr id="4" name="Prostokąt 3">
            <a:extLst>
              <a:ext uri="{FF2B5EF4-FFF2-40B4-BE49-F238E27FC236}">
                <a16:creationId xmlns:a16="http://schemas.microsoft.com/office/drawing/2014/main" id="{CF11CEAD-D811-92C6-CA3F-0355EF1863F6}"/>
              </a:ext>
            </a:extLst>
          </p:cNvPr>
          <p:cNvSpPr/>
          <p:nvPr/>
        </p:nvSpPr>
        <p:spPr>
          <a:xfrm>
            <a:off x="409314" y="50226"/>
            <a:ext cx="11452634" cy="9397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400" b="0"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rPr>
              <a:t>Działanie </a:t>
            </a:r>
            <a:r>
              <a:rPr lang="pl-PL" sz="1400" b="1" dirty="0">
                <a:solidFill>
                  <a:prstClr val="white"/>
                </a:solidFill>
                <a:latin typeface="Arial" panose="020B0604020202020204" pitchFamily="34" charset="0"/>
                <a:ea typeface="Calibri" panose="020F0502020204030204" pitchFamily="34" charset="0"/>
                <a:cs typeface="Arial" panose="020B0604020202020204" pitchFamily="34" charset="0"/>
              </a:rPr>
              <a:t>9.1 Aktywizacja zawodowa – projekty PUP, typ projektu: 1</a:t>
            </a:r>
            <a:endPar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II. Ocena </a:t>
            </a:r>
            <a:r>
              <a:rPr lang="pl-PL" sz="1400" b="1" dirty="0">
                <a:solidFill>
                  <a:prstClr val="white"/>
                </a:solidFill>
                <a:latin typeface="Arial" panose="020B0604020202020204" pitchFamily="34" charset="0"/>
                <a:cs typeface="Arial" panose="020B0604020202020204" pitchFamily="34" charset="0"/>
              </a:rPr>
              <a:t>formalno-merytoryczna</a:t>
            </a:r>
            <a:endPar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15000"/>
              </a:lnSpc>
              <a:spcBef>
                <a:spcPts val="0"/>
              </a:spcBef>
              <a:spcAft>
                <a:spcPts val="0"/>
              </a:spcAft>
              <a:buClrTx/>
              <a:buSzTx/>
              <a:buFontTx/>
              <a:buNone/>
              <a:tabLst/>
              <a:defRPr/>
            </a:pPr>
            <a:r>
              <a:rPr lang="pl-PL" sz="1400" b="1" dirty="0">
                <a:solidFill>
                  <a:prstClr val="white"/>
                </a:solidFill>
                <a:latin typeface="Arial" panose="020B0604020202020204" pitchFamily="34" charset="0"/>
                <a:cs typeface="Arial" panose="020B0604020202020204" pitchFamily="34" charset="0"/>
              </a:rPr>
              <a:t>A</a:t>
            </a:r>
            <a:r>
              <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r>
              <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Times New Roman" panose="02020603050405020304" pitchFamily="18" charset="0"/>
                <a:cs typeface="Arial" panose="020B0604020202020204" pitchFamily="34" charset="0"/>
              </a:rPr>
              <a:t>Kryteria </a:t>
            </a:r>
            <a:r>
              <a:rPr lang="pl-PL" sz="1400" b="1" dirty="0">
                <a:solidFill>
                  <a:prstClr val="white"/>
                </a:solidFill>
                <a:latin typeface="Arial" panose="020B0604020202020204" pitchFamily="34" charset="0"/>
                <a:ea typeface="Times New Roman" panose="02020603050405020304" pitchFamily="18" charset="0"/>
                <a:cs typeface="Arial" panose="020B0604020202020204" pitchFamily="34" charset="0"/>
              </a:rPr>
              <a:t>specyficzne (kryteria dostępu)</a:t>
            </a:r>
            <a:endPar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aphicFrame>
        <p:nvGraphicFramePr>
          <p:cNvPr id="5" name="Tabela 4">
            <a:extLst>
              <a:ext uri="{FF2B5EF4-FFF2-40B4-BE49-F238E27FC236}">
                <a16:creationId xmlns:a16="http://schemas.microsoft.com/office/drawing/2014/main" id="{2B5DF706-E1FE-8864-F6F5-DFF2F5263150}"/>
              </a:ext>
            </a:extLst>
          </p:cNvPr>
          <p:cNvGraphicFramePr>
            <a:graphicFrameLocks noGrp="1"/>
          </p:cNvGraphicFramePr>
          <p:nvPr>
            <p:extLst>
              <p:ext uri="{D42A27DB-BD31-4B8C-83A1-F6EECF244321}">
                <p14:modId xmlns:p14="http://schemas.microsoft.com/office/powerpoint/2010/main" val="1288152652"/>
              </p:ext>
            </p:extLst>
          </p:nvPr>
        </p:nvGraphicFramePr>
        <p:xfrm>
          <a:off x="394336" y="989977"/>
          <a:ext cx="11467612" cy="4752848"/>
        </p:xfrm>
        <a:graphic>
          <a:graphicData uri="http://schemas.openxmlformats.org/drawingml/2006/table">
            <a:tbl>
              <a:tblPr firstRow="1" bandRow="1">
                <a:tableStyleId>{5C22544A-7EE6-4342-B048-85BDC9FD1C3A}</a:tableStyleId>
              </a:tblPr>
              <a:tblGrid>
                <a:gridCol w="619015">
                  <a:extLst>
                    <a:ext uri="{9D8B030D-6E8A-4147-A177-3AD203B41FA5}">
                      <a16:colId xmlns:a16="http://schemas.microsoft.com/office/drawing/2014/main" val="2402903515"/>
                    </a:ext>
                  </a:extLst>
                </a:gridCol>
                <a:gridCol w="1903557">
                  <a:extLst>
                    <a:ext uri="{9D8B030D-6E8A-4147-A177-3AD203B41FA5}">
                      <a16:colId xmlns:a16="http://schemas.microsoft.com/office/drawing/2014/main" val="2742623692"/>
                    </a:ext>
                  </a:extLst>
                </a:gridCol>
                <a:gridCol w="5660571">
                  <a:extLst>
                    <a:ext uri="{9D8B030D-6E8A-4147-A177-3AD203B41FA5}">
                      <a16:colId xmlns:a16="http://schemas.microsoft.com/office/drawing/2014/main" val="120968799"/>
                    </a:ext>
                  </a:extLst>
                </a:gridCol>
                <a:gridCol w="3284469">
                  <a:extLst>
                    <a:ext uri="{9D8B030D-6E8A-4147-A177-3AD203B41FA5}">
                      <a16:colId xmlns:a16="http://schemas.microsoft.com/office/drawing/2014/main" val="940122991"/>
                    </a:ext>
                  </a:extLst>
                </a:gridCol>
              </a:tblGrid>
              <a:tr h="323646">
                <a:tc>
                  <a:txBody>
                    <a:bodyPr/>
                    <a:lstStyle/>
                    <a:p>
                      <a:pPr algn="ctr"/>
                      <a:endParaRPr lang="pl-PL" sz="1000" dirty="0">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algn="ctr"/>
                      <a:r>
                        <a:rPr lang="pl-PL" sz="1200" dirty="0">
                          <a:latin typeface="Arial" panose="020B0604020202020204" pitchFamily="34" charset="0"/>
                          <a:cs typeface="Arial" panose="020B0604020202020204" pitchFamily="34" charset="0"/>
                        </a:rPr>
                        <a:t>Nazwa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200" dirty="0">
                          <a:latin typeface="Arial" panose="020B0604020202020204" pitchFamily="34" charset="0"/>
                          <a:cs typeface="Arial" panose="020B0604020202020204" pitchFamily="34" charset="0"/>
                        </a:rPr>
                        <a:t>Definicja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200" b="1" kern="1200" dirty="0">
                          <a:solidFill>
                            <a:schemeClr val="lt1"/>
                          </a:solidFill>
                          <a:effectLst/>
                          <a:latin typeface="Arial" panose="020B0604020202020204" pitchFamily="34" charset="0"/>
                          <a:ea typeface="+mn-ea"/>
                          <a:cs typeface="Arial" panose="020B0604020202020204" pitchFamily="34" charset="0"/>
                        </a:rPr>
                        <a:t>Opis znaczenia kryterium dla wyniku oceny</a:t>
                      </a:r>
                      <a:endParaRPr lang="pl-PL" sz="1200" dirty="0">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40726217"/>
                  </a:ext>
                </a:extLst>
              </a:tr>
              <a:tr h="4172845">
                <a:tc>
                  <a:txBody>
                    <a:bodyPr/>
                    <a:lstStyle/>
                    <a:p>
                      <a:pPr marL="0" indent="0" algn="l">
                        <a:spcAft>
                          <a:spcPts val="0"/>
                        </a:spcAft>
                        <a:buFont typeface="+mj-lt"/>
                        <a:buNone/>
                      </a:pPr>
                      <a:r>
                        <a:rPr lang="pl-PL" sz="1200" b="0" dirty="0">
                          <a:latin typeface="Arial" panose="020B0604020202020204" pitchFamily="34" charset="0"/>
                          <a:cs typeface="Arial" panose="020B0604020202020204" pitchFamily="34" charset="0"/>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15000"/>
                        </a:lnSpc>
                        <a:spcAft>
                          <a:spcPts val="600"/>
                        </a:spcAft>
                      </a:pPr>
                      <a:r>
                        <a:rPr lang="pl-PL" sz="12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Diagnoza potrzeb</a:t>
                      </a:r>
                    </a:p>
                    <a:p>
                      <a:pPr algn="l">
                        <a:lnSpc>
                          <a:spcPct val="115000"/>
                        </a:lnSpc>
                        <a:spcAft>
                          <a:spcPts val="600"/>
                        </a:spcAft>
                      </a:pPr>
                      <a:r>
                        <a:rPr lang="pl-PL" sz="1200" kern="1200" dirty="0">
                          <a:solidFill>
                            <a:schemeClr val="dk1"/>
                          </a:solidFill>
                          <a:effectLst/>
                          <a:latin typeface="Arial" panose="020B0604020202020204" pitchFamily="34" charset="0"/>
                          <a:ea typeface="+mn-ea"/>
                          <a:cs typeface="Arial" panose="020B0604020202020204" pitchFamily="34" charset="0"/>
                        </a:rPr>
                        <a:t>Udzielenie wsparcia w ramach projektu jest poprzedzone pogłębioną analizą umiejętności, predyspozycji i problemów zawodowych danego uczestnika projektu m.in. poprzez opracowanie/aktualizację dla każdego uczestnika projektu Indywidualnego Planu Działania.</a:t>
                      </a:r>
                      <a:endParaRPr lang="pl-PL"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algn="l">
                        <a:lnSpc>
                          <a:spcPct val="115000"/>
                        </a:lnSpc>
                        <a:spcAft>
                          <a:spcPts val="600"/>
                        </a:spcAft>
                      </a:pPr>
                      <a:endParaRPr lang="pl-PL" sz="1100" dirty="0">
                        <a:effectLst/>
                        <a:latin typeface="Arial" panose="020B0604020202020204" pitchFamily="34" charset="0"/>
                        <a:ea typeface="Calibri" panose="020F0502020204030204" pitchFamily="34" charset="0"/>
                        <a:cs typeface="Arial" panose="020B0604020202020204" pitchFamily="34" charset="0"/>
                      </a:endParaRPr>
                    </a:p>
                  </a:txBody>
                  <a:tcPr marL="89535" marR="895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l-PL" sz="1200" strike="sngStrike" kern="1200" dirty="0">
                          <a:solidFill>
                            <a:srgbClr val="C00000"/>
                          </a:solidFill>
                          <a:effectLst/>
                          <a:latin typeface="Arial" panose="020B0604020202020204" pitchFamily="34" charset="0"/>
                          <a:ea typeface="+mn-ea"/>
                          <a:cs typeface="Arial" panose="020B0604020202020204" pitchFamily="34" charset="0"/>
                        </a:rPr>
                        <a:t>Kryterium zostanie zweryfikowane na podstawie zapisów we wniosku o dofinansowanie projektu. </a:t>
                      </a:r>
                    </a:p>
                    <a:p>
                      <a:pPr>
                        <a:lnSpc>
                          <a:spcPct val="114000"/>
                        </a:lnSpc>
                        <a:spcBef>
                          <a:spcPts val="600"/>
                        </a:spcBef>
                      </a:pPr>
                      <a:r>
                        <a:rPr lang="pl-PL" sz="1200" kern="1200" dirty="0">
                          <a:solidFill>
                            <a:schemeClr val="dk1"/>
                          </a:solidFill>
                          <a:effectLst/>
                          <a:latin typeface="Arial" panose="020B0604020202020204" pitchFamily="34" charset="0"/>
                          <a:ea typeface="+mn-ea"/>
                          <a:cs typeface="Arial" panose="020B0604020202020204" pitchFamily="34" charset="0"/>
                        </a:rPr>
                        <a:t>Ocenie podlegać będą zapisy we wniosku o dofinansowanie projektu wskazujące, iż konkretna propozycja wsparcia jest poprzedzona indywidualną diagnozą tak, aby pomoc dla uczestnika była skuteczna i zasadna. </a:t>
                      </a:r>
                    </a:p>
                    <a:p>
                      <a:pPr>
                        <a:lnSpc>
                          <a:spcPct val="114000"/>
                        </a:lnSpc>
                        <a:spcBef>
                          <a:spcPts val="600"/>
                        </a:spcBef>
                      </a:pPr>
                      <a:r>
                        <a:rPr lang="pl-PL" sz="1200" kern="1200" dirty="0">
                          <a:solidFill>
                            <a:schemeClr val="dk1"/>
                          </a:solidFill>
                          <a:effectLst/>
                          <a:latin typeface="Arial" panose="020B0604020202020204" pitchFamily="34" charset="0"/>
                          <a:ea typeface="+mn-ea"/>
                          <a:cs typeface="Arial" panose="020B0604020202020204" pitchFamily="34" charset="0"/>
                        </a:rPr>
                        <a:t>Zgodnie z zapisami ustawy z dnia 20 kwietnia 2004 r. o promocji zatrudnienia i instytucjach rynku pracy (Dz.U z </a:t>
                      </a:r>
                      <a:r>
                        <a:rPr lang="pl-PL" sz="1200" strike="sngStrike" kern="1200" dirty="0">
                          <a:solidFill>
                            <a:srgbClr val="C00000"/>
                          </a:solidFill>
                          <a:effectLst/>
                          <a:latin typeface="Arial" panose="020B0604020202020204" pitchFamily="34" charset="0"/>
                          <a:ea typeface="+mn-ea"/>
                          <a:cs typeface="Arial" panose="020B0604020202020204" pitchFamily="34" charset="0"/>
                        </a:rPr>
                        <a:t>2022</a:t>
                      </a:r>
                      <a:r>
                        <a:rPr lang="pl-PL" sz="1200" kern="1200" dirty="0">
                          <a:solidFill>
                            <a:srgbClr val="C00000"/>
                          </a:solidFill>
                          <a:effectLst/>
                          <a:latin typeface="Arial" panose="020B0604020202020204" pitchFamily="34" charset="0"/>
                          <a:ea typeface="+mn-ea"/>
                          <a:cs typeface="Arial" panose="020B0604020202020204" pitchFamily="34" charset="0"/>
                        </a:rPr>
                        <a:t>2023</a:t>
                      </a:r>
                      <a:r>
                        <a:rPr lang="pl-PL" sz="1200" kern="1200" dirty="0">
                          <a:solidFill>
                            <a:schemeClr val="dk1"/>
                          </a:solidFill>
                          <a:effectLst/>
                          <a:latin typeface="Arial" panose="020B0604020202020204" pitchFamily="34" charset="0"/>
                          <a:ea typeface="+mn-ea"/>
                          <a:cs typeface="Arial" panose="020B0604020202020204" pitchFamily="34" charset="0"/>
                        </a:rPr>
                        <a:t> r., poz. </a:t>
                      </a:r>
                      <a:r>
                        <a:rPr lang="pl-PL" sz="1200" strike="sngStrike" kern="1200" dirty="0">
                          <a:solidFill>
                            <a:srgbClr val="C00000"/>
                          </a:solidFill>
                          <a:effectLst/>
                          <a:latin typeface="Arial" panose="020B0604020202020204" pitchFamily="34" charset="0"/>
                          <a:ea typeface="+mn-ea"/>
                          <a:cs typeface="Arial" panose="020B0604020202020204" pitchFamily="34" charset="0"/>
                        </a:rPr>
                        <a:t>690,</a:t>
                      </a:r>
                      <a:r>
                        <a:rPr lang="pl-PL" sz="1200" kern="1200" dirty="0">
                          <a:solidFill>
                            <a:srgbClr val="C00000"/>
                          </a:solidFill>
                          <a:effectLst/>
                          <a:latin typeface="Arial" panose="020B0604020202020204" pitchFamily="34" charset="0"/>
                          <a:ea typeface="+mn-ea"/>
                          <a:cs typeface="Arial" panose="020B0604020202020204" pitchFamily="34" charset="0"/>
                        </a:rPr>
                        <a:t>735</a:t>
                      </a:r>
                      <a:r>
                        <a:rPr lang="pl-PL" sz="1200" kern="1200" dirty="0">
                          <a:solidFill>
                            <a:schemeClr val="dk1"/>
                          </a:solidFill>
                          <a:effectLst/>
                          <a:latin typeface="Arial" panose="020B0604020202020204" pitchFamily="34" charset="0"/>
                          <a:ea typeface="+mn-ea"/>
                          <a:cs typeface="Arial" panose="020B0604020202020204" pitchFamily="34" charset="0"/>
                        </a:rPr>
                        <a:t>  z </a:t>
                      </a:r>
                      <a:r>
                        <a:rPr lang="pl-PL" sz="1200" kern="1200" dirty="0" err="1">
                          <a:solidFill>
                            <a:schemeClr val="dk1"/>
                          </a:solidFill>
                          <a:effectLst/>
                          <a:latin typeface="Arial" panose="020B0604020202020204" pitchFamily="34" charset="0"/>
                          <a:ea typeface="+mn-ea"/>
                          <a:cs typeface="Arial" panose="020B0604020202020204" pitchFamily="34" charset="0"/>
                        </a:rPr>
                        <a:t>późn</a:t>
                      </a:r>
                      <a:r>
                        <a:rPr lang="pl-PL" sz="1200" kern="1200" dirty="0">
                          <a:solidFill>
                            <a:schemeClr val="dk1"/>
                          </a:solidFill>
                          <a:effectLst/>
                          <a:latin typeface="Arial" panose="020B0604020202020204" pitchFamily="34" charset="0"/>
                          <a:ea typeface="+mn-ea"/>
                          <a:cs typeface="Arial" panose="020B0604020202020204" pitchFamily="34" charset="0"/>
                        </a:rPr>
                        <a:t>. zm.)</a:t>
                      </a:r>
                      <a:r>
                        <a:rPr lang="pl-PL" sz="1200" baseline="30000" dirty="0">
                          <a:latin typeface="Arial" panose="020B0604020202020204" pitchFamily="34" charset="0"/>
                          <a:cs typeface="Arial" panose="020B0604020202020204" pitchFamily="34" charset="0"/>
                        </a:rPr>
                        <a:t>6</a:t>
                      </a:r>
                      <a:r>
                        <a:rPr lang="pl-PL" sz="1200" kern="1200" dirty="0">
                          <a:solidFill>
                            <a:schemeClr val="dk1"/>
                          </a:solidFill>
                          <a:effectLst/>
                          <a:latin typeface="Arial" panose="020B0604020202020204" pitchFamily="34" charset="0"/>
                          <a:ea typeface="+mn-ea"/>
                          <a:cs typeface="Arial" panose="020B0604020202020204" pitchFamily="34" charset="0"/>
                        </a:rPr>
                        <a:t> obligatoryjne jest objęcie Indywidualnym Planem Działania (IPD), o którym mowa w art. 2 ust. 1 pkt 10a i art. 34a niniejszej ustawy, każdego uczestnika projektu. Opracowanie IPD dostosowane jest do indywidualnych potrzeb i możliwości bezrobotnego lub poszukującego pracy, z uwzględnieniem jego wykształcenia, doświadczenia zawodowego oraz możliwości podjęcia pracy lub działalności gospodarczej. Zastosowana analiza pozwoli na dopasowanie oferty pomocy w taki sposób, aby odpowiadała na rzeczywiste potrzeby danego uczestnika projektu. Każdy z uczestników projektu powinien otrzymać ofertę wsparcia obejmującą wszystkie formy wsparcia, które zostaną zidentyfikowane jako celowe do poprawy jego sytuacji na rynku pracy lub uzyskania zatrudnienia. </a:t>
                      </a:r>
                    </a:p>
                    <a:p>
                      <a:pPr>
                        <a:lnSpc>
                          <a:spcPct val="114000"/>
                        </a:lnSpc>
                        <a:spcBef>
                          <a:spcPts val="600"/>
                        </a:spcBef>
                      </a:pPr>
                      <a:endParaRPr lang="pl-PL" sz="1200" kern="1200" dirty="0">
                        <a:solidFill>
                          <a:schemeClr val="dk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1200" b="0"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rPr>
                        <a:t>Kryterium zostanie zweryfikowane na podstawie zapisów we wniosku o dofinansowanie projektu.</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15000"/>
                        </a:lnSpc>
                        <a:spcBef>
                          <a:spcPts val="300"/>
                        </a:spcBef>
                        <a:spcAft>
                          <a:spcPts val="300"/>
                        </a:spcAft>
                      </a:pP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Kryterium zerojedynkowe</a:t>
                      </a:r>
                      <a:r>
                        <a:rPr lang="pl-PL" sz="1200" strike="sng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 obligatoryjne. Jego spełnienie jest niezbędne do przyznania dofinansowania</a:t>
                      </a: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p>
                    <a:p>
                      <a:pPr algn="l">
                        <a:lnSpc>
                          <a:spcPct val="115000"/>
                        </a:lnSpc>
                        <a:spcBef>
                          <a:spcPts val="300"/>
                        </a:spcBef>
                        <a:spcAft>
                          <a:spcPts val="300"/>
                        </a:spcAft>
                      </a:pP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Ocena spełnienia kryterium będzie polegała na przyznaniu wartości logicznych „TAK”, „NIE – do uzupełnienia/poprawy</a:t>
                      </a:r>
                      <a:r>
                        <a:rPr lang="pl-PL" sz="1200" strike="sng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 na etapie negocjacji</a:t>
                      </a: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 „NIE”.</a:t>
                      </a:r>
                    </a:p>
                    <a:p>
                      <a:pPr algn="l">
                        <a:lnSpc>
                          <a:spcPct val="115000"/>
                        </a:lnSpc>
                        <a:spcBef>
                          <a:spcPts val="300"/>
                        </a:spcBef>
                        <a:spcAft>
                          <a:spcPts val="300"/>
                        </a:spcAft>
                      </a:pP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Wnioskodawca ma możliwość uzupełnienia/poprawy projektu w zakresie </a:t>
                      </a:r>
                      <a:r>
                        <a:rPr lang="pl-PL" sz="1200" strike="sng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spełniania</a:t>
                      </a: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 spełnienia </a:t>
                      </a: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kryterium</a:t>
                      </a: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a:t>
                      </a: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 określonym w regulaminie </a:t>
                      </a:r>
                      <a:r>
                        <a:rPr lang="pl-PL" sz="1200" strike="sng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naboru – na etapie negocjacji </a:t>
                      </a: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wyboru projektów.</a:t>
                      </a:r>
                    </a:p>
                    <a:p>
                      <a:pPr algn="l">
                        <a:lnSpc>
                          <a:spcPct val="115000"/>
                        </a:lnSpc>
                        <a:spcBef>
                          <a:spcPts val="300"/>
                        </a:spcBef>
                        <a:spcAft>
                          <a:spcPts val="300"/>
                        </a:spcAft>
                      </a:pP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Kryterium obligatoryjne – spełnienie kryterium jest niezbędne do przyznania dofinansowania. </a:t>
                      </a:r>
                    </a:p>
                    <a:p>
                      <a:pPr algn="just">
                        <a:lnSpc>
                          <a:spcPct val="115000"/>
                        </a:lnSpc>
                        <a:spcBef>
                          <a:spcPts val="300"/>
                        </a:spcBef>
                        <a:spcAft>
                          <a:spcPts val="300"/>
                        </a:spcAft>
                      </a:pPr>
                      <a:endParaRPr lang="pl-PL" sz="1200" strike="sng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endParaRPr>
                    </a:p>
                  </a:txBody>
                  <a:tcPr marL="89535" marR="895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45123061"/>
                  </a:ext>
                </a:extLst>
              </a:tr>
            </a:tbl>
          </a:graphicData>
        </a:graphic>
      </p:graphicFrame>
      <p:sp>
        <p:nvSpPr>
          <p:cNvPr id="10" name="pole tekstowe 9">
            <a:extLst>
              <a:ext uri="{FF2B5EF4-FFF2-40B4-BE49-F238E27FC236}">
                <a16:creationId xmlns:a16="http://schemas.microsoft.com/office/drawing/2014/main" id="{FC38A650-F677-E02E-EE27-88AC759FC490}"/>
              </a:ext>
            </a:extLst>
          </p:cNvPr>
          <p:cNvSpPr txBox="1"/>
          <p:nvPr/>
        </p:nvSpPr>
        <p:spPr>
          <a:xfrm>
            <a:off x="409314" y="5853672"/>
            <a:ext cx="11696842" cy="276999"/>
          </a:xfrm>
          <a:prstGeom prst="rect">
            <a:avLst/>
          </a:prstGeom>
          <a:noFill/>
        </p:spPr>
        <p:txBody>
          <a:bodyPr wrap="square" rtlCol="0">
            <a:spAutoFit/>
          </a:bodyPr>
          <a:lstStyle/>
          <a:p>
            <a:r>
              <a:rPr lang="pl-PL" sz="1200" dirty="0">
                <a:latin typeface="Arial" panose="020B0604020202020204" pitchFamily="34" charset="0"/>
                <a:cs typeface="Arial" panose="020B0604020202020204" pitchFamily="34" charset="0"/>
              </a:rPr>
              <a:t> </a:t>
            </a:r>
            <a:r>
              <a:rPr lang="pl-PL" sz="1200" baseline="30000" dirty="0">
                <a:latin typeface="Arial" panose="020B0604020202020204" pitchFamily="34" charset="0"/>
                <a:cs typeface="Arial" panose="020B0604020202020204" pitchFamily="34" charset="0"/>
              </a:rPr>
              <a:t>6 </a:t>
            </a:r>
            <a:r>
              <a:rPr lang="pl-PL" sz="1200" dirty="0">
                <a:latin typeface="Arial" panose="020B0604020202020204" pitchFamily="34" charset="0"/>
                <a:cs typeface="Arial" panose="020B0604020202020204" pitchFamily="34" charset="0"/>
              </a:rPr>
              <a:t>W przypadku zmiany ustawy po zatwierdzeniu kryterium, oceny dokonuje się na podstawie wersji obowiązującej w dniu ogłoszenia danego naboru. </a:t>
            </a:r>
            <a:endParaRPr lang="pl-PL" sz="1200" dirty="0"/>
          </a:p>
        </p:txBody>
      </p:sp>
      <p:pic>
        <p:nvPicPr>
          <p:cNvPr id="3" name="Obraz 2" descr="Oznaczenie graficzne programu fundusze Europejskie dla Lubelskiego.">
            <a:extLst>
              <a:ext uri="{FF2B5EF4-FFF2-40B4-BE49-F238E27FC236}">
                <a16:creationId xmlns:a16="http://schemas.microsoft.com/office/drawing/2014/main" id="{CCB3B657-B664-3CC7-AFF0-31BF3DB95F0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6128334"/>
            <a:ext cx="5465075" cy="359665"/>
          </a:xfrm>
          <a:prstGeom prst="rect">
            <a:avLst/>
          </a:prstGeom>
        </p:spPr>
      </p:pic>
      <p:sp>
        <p:nvSpPr>
          <p:cNvPr id="8" name="Symbol zastępczy numeru slajdu 7">
            <a:extLst>
              <a:ext uri="{FF2B5EF4-FFF2-40B4-BE49-F238E27FC236}">
                <a16:creationId xmlns:a16="http://schemas.microsoft.com/office/drawing/2014/main" id="{0D446AE1-578A-4A63-A4B2-FBC586F62447}"/>
              </a:ext>
            </a:extLst>
          </p:cNvPr>
          <p:cNvSpPr>
            <a:spLocks noGrp="1"/>
          </p:cNvSpPr>
          <p:nvPr>
            <p:ph type="sldNum" sz="quarter" idx="12"/>
          </p:nvPr>
        </p:nvSpPr>
        <p:spPr>
          <a:xfrm>
            <a:off x="11714480" y="6487999"/>
            <a:ext cx="477520" cy="365125"/>
          </a:xfrm>
        </p:spPr>
        <p:txBody>
          <a:bodyPr/>
          <a:lstStyle/>
          <a:p>
            <a:fld id="{D74826D8-9DAC-44AE-A9FD-0EC949CD68D6}" type="slidenum">
              <a:rPr lang="pl-PL" smtClean="0"/>
              <a:pPr/>
              <a:t>11</a:t>
            </a:fld>
            <a:endParaRPr lang="pl-PL" dirty="0"/>
          </a:p>
        </p:txBody>
      </p:sp>
    </p:spTree>
    <p:extLst>
      <p:ext uri="{BB962C8B-B14F-4D97-AF65-F5344CB8AC3E}">
        <p14:creationId xmlns:p14="http://schemas.microsoft.com/office/powerpoint/2010/main" val="12251406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A4162E-10D0-B53F-B1F5-6E2DFD07D256}"/>
            </a:ext>
          </a:extLst>
        </p:cNvPr>
        <p:cNvGrpSpPr/>
        <p:nvPr/>
      </p:nvGrpSpPr>
      <p:grpSpPr>
        <a:xfrm>
          <a:off x="0" y="0"/>
          <a:ext cx="0" cy="0"/>
          <a:chOff x="0" y="0"/>
          <a:chExt cx="0" cy="0"/>
        </a:xfrm>
      </p:grpSpPr>
      <p:sp>
        <p:nvSpPr>
          <p:cNvPr id="7" name="Tytuł 6">
            <a:extLst>
              <a:ext uri="{FF2B5EF4-FFF2-40B4-BE49-F238E27FC236}">
                <a16:creationId xmlns:a16="http://schemas.microsoft.com/office/drawing/2014/main" id="{7E871A45-13D8-9D40-7043-06322E34CB38}"/>
              </a:ext>
            </a:extLst>
          </p:cNvPr>
          <p:cNvSpPr>
            <a:spLocks noGrp="1"/>
          </p:cNvSpPr>
          <p:nvPr>
            <p:ph type="title"/>
          </p:nvPr>
        </p:nvSpPr>
        <p:spPr>
          <a:xfrm>
            <a:off x="622300" y="-1389872"/>
            <a:ext cx="10515600" cy="1325563"/>
          </a:xfrm>
        </p:spPr>
        <p:txBody>
          <a:bodyPr>
            <a:normAutofit/>
          </a:bodyPr>
          <a:lstStyle/>
          <a:p>
            <a:r>
              <a:rPr lang="pl-PL" sz="1400" dirty="0">
                <a:latin typeface="Arial "/>
              </a:rPr>
              <a:t>Kryteria wyboru projektów 8</a:t>
            </a:r>
          </a:p>
        </p:txBody>
      </p:sp>
      <p:sp>
        <p:nvSpPr>
          <p:cNvPr id="4" name="Prostokąt 3">
            <a:extLst>
              <a:ext uri="{FF2B5EF4-FFF2-40B4-BE49-F238E27FC236}">
                <a16:creationId xmlns:a16="http://schemas.microsoft.com/office/drawing/2014/main" id="{CAA0AB85-DF79-6A33-87DB-99C6927F2F1F}"/>
              </a:ext>
            </a:extLst>
          </p:cNvPr>
          <p:cNvSpPr/>
          <p:nvPr/>
        </p:nvSpPr>
        <p:spPr>
          <a:xfrm>
            <a:off x="409314" y="50226"/>
            <a:ext cx="11452634" cy="9397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400" b="0"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rPr>
              <a:t>Działanie </a:t>
            </a:r>
            <a:r>
              <a:rPr lang="pl-PL" sz="1400" b="1" dirty="0">
                <a:solidFill>
                  <a:prstClr val="white"/>
                </a:solidFill>
                <a:latin typeface="Arial" panose="020B0604020202020204" pitchFamily="34" charset="0"/>
                <a:ea typeface="Calibri" panose="020F0502020204030204" pitchFamily="34" charset="0"/>
                <a:cs typeface="Arial" panose="020B0604020202020204" pitchFamily="34" charset="0"/>
              </a:rPr>
              <a:t>9.1 Aktywizacja zawodowa – projekty PUP, typ projektu: 1</a:t>
            </a:r>
            <a:endPar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II. Ocena </a:t>
            </a:r>
            <a:r>
              <a:rPr lang="pl-PL" sz="1400" b="1" dirty="0">
                <a:solidFill>
                  <a:prstClr val="white"/>
                </a:solidFill>
                <a:latin typeface="Arial" panose="020B0604020202020204" pitchFamily="34" charset="0"/>
                <a:cs typeface="Arial" panose="020B0604020202020204" pitchFamily="34" charset="0"/>
              </a:rPr>
              <a:t>formalno-merytoryczna</a:t>
            </a:r>
            <a:endPar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15000"/>
              </a:lnSpc>
              <a:spcBef>
                <a:spcPts val="0"/>
              </a:spcBef>
              <a:spcAft>
                <a:spcPts val="0"/>
              </a:spcAft>
              <a:buClrTx/>
              <a:buSzTx/>
              <a:buFontTx/>
              <a:buNone/>
              <a:tabLst/>
              <a:defRPr/>
            </a:pPr>
            <a:r>
              <a:rPr lang="pl-PL" sz="1400" b="1" dirty="0">
                <a:solidFill>
                  <a:prstClr val="white"/>
                </a:solidFill>
                <a:latin typeface="Arial" panose="020B0604020202020204" pitchFamily="34" charset="0"/>
                <a:cs typeface="Arial" panose="020B0604020202020204" pitchFamily="34" charset="0"/>
              </a:rPr>
              <a:t>A</a:t>
            </a:r>
            <a:r>
              <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r>
              <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Times New Roman" panose="02020603050405020304" pitchFamily="18" charset="0"/>
                <a:cs typeface="Arial" panose="020B0604020202020204" pitchFamily="34" charset="0"/>
              </a:rPr>
              <a:t>Kryteria </a:t>
            </a:r>
            <a:r>
              <a:rPr lang="pl-PL" sz="1400" b="1" dirty="0">
                <a:solidFill>
                  <a:prstClr val="white"/>
                </a:solidFill>
                <a:latin typeface="Arial" panose="020B0604020202020204" pitchFamily="34" charset="0"/>
                <a:ea typeface="Times New Roman" panose="02020603050405020304" pitchFamily="18" charset="0"/>
                <a:cs typeface="Arial" panose="020B0604020202020204" pitchFamily="34" charset="0"/>
              </a:rPr>
              <a:t>specyficzne (kryteria dostępu)</a:t>
            </a:r>
            <a:endPar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aphicFrame>
        <p:nvGraphicFramePr>
          <p:cNvPr id="5" name="Tabela 4">
            <a:extLst>
              <a:ext uri="{FF2B5EF4-FFF2-40B4-BE49-F238E27FC236}">
                <a16:creationId xmlns:a16="http://schemas.microsoft.com/office/drawing/2014/main" id="{B2449835-0E63-A5E8-4F67-763D3666B675}"/>
              </a:ext>
            </a:extLst>
          </p:cNvPr>
          <p:cNvGraphicFramePr>
            <a:graphicFrameLocks noGrp="1"/>
          </p:cNvGraphicFramePr>
          <p:nvPr>
            <p:extLst>
              <p:ext uri="{D42A27DB-BD31-4B8C-83A1-F6EECF244321}">
                <p14:modId xmlns:p14="http://schemas.microsoft.com/office/powerpoint/2010/main" val="596153257"/>
              </p:ext>
            </p:extLst>
          </p:nvPr>
        </p:nvGraphicFramePr>
        <p:xfrm>
          <a:off x="409314" y="1103160"/>
          <a:ext cx="11467612" cy="4496491"/>
        </p:xfrm>
        <a:graphic>
          <a:graphicData uri="http://schemas.openxmlformats.org/drawingml/2006/table">
            <a:tbl>
              <a:tblPr firstRow="1" bandRow="1">
                <a:tableStyleId>{5C22544A-7EE6-4342-B048-85BDC9FD1C3A}</a:tableStyleId>
              </a:tblPr>
              <a:tblGrid>
                <a:gridCol w="619015">
                  <a:extLst>
                    <a:ext uri="{9D8B030D-6E8A-4147-A177-3AD203B41FA5}">
                      <a16:colId xmlns:a16="http://schemas.microsoft.com/office/drawing/2014/main" val="2402903515"/>
                    </a:ext>
                  </a:extLst>
                </a:gridCol>
                <a:gridCol w="2192519">
                  <a:extLst>
                    <a:ext uri="{9D8B030D-6E8A-4147-A177-3AD203B41FA5}">
                      <a16:colId xmlns:a16="http://schemas.microsoft.com/office/drawing/2014/main" val="2742623692"/>
                    </a:ext>
                  </a:extLst>
                </a:gridCol>
                <a:gridCol w="5172112">
                  <a:extLst>
                    <a:ext uri="{9D8B030D-6E8A-4147-A177-3AD203B41FA5}">
                      <a16:colId xmlns:a16="http://schemas.microsoft.com/office/drawing/2014/main" val="120968799"/>
                    </a:ext>
                  </a:extLst>
                </a:gridCol>
                <a:gridCol w="3483966">
                  <a:extLst>
                    <a:ext uri="{9D8B030D-6E8A-4147-A177-3AD203B41FA5}">
                      <a16:colId xmlns:a16="http://schemas.microsoft.com/office/drawing/2014/main" val="940122991"/>
                    </a:ext>
                  </a:extLst>
                </a:gridCol>
              </a:tblGrid>
              <a:tr h="323646">
                <a:tc>
                  <a:txBody>
                    <a:bodyPr/>
                    <a:lstStyle/>
                    <a:p>
                      <a:pPr algn="ctr"/>
                      <a:endParaRPr lang="pl-PL" sz="1000" dirty="0">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algn="ctr"/>
                      <a:r>
                        <a:rPr lang="pl-PL" sz="1200" dirty="0">
                          <a:latin typeface="Arial" panose="020B0604020202020204" pitchFamily="34" charset="0"/>
                          <a:cs typeface="Arial" panose="020B0604020202020204" pitchFamily="34" charset="0"/>
                        </a:rPr>
                        <a:t>Nazwa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200" dirty="0">
                          <a:latin typeface="Arial" panose="020B0604020202020204" pitchFamily="34" charset="0"/>
                          <a:cs typeface="Arial" panose="020B0604020202020204" pitchFamily="34" charset="0"/>
                        </a:rPr>
                        <a:t>Definicja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200" b="1" kern="1200" dirty="0">
                          <a:solidFill>
                            <a:schemeClr val="lt1"/>
                          </a:solidFill>
                          <a:effectLst/>
                          <a:latin typeface="Arial" panose="020B0604020202020204" pitchFamily="34" charset="0"/>
                          <a:ea typeface="+mn-ea"/>
                          <a:cs typeface="Arial" panose="020B0604020202020204" pitchFamily="34" charset="0"/>
                        </a:rPr>
                        <a:t>Opis znaczenia kryterium dla wyniku oceny</a:t>
                      </a:r>
                      <a:endParaRPr lang="pl-PL" sz="1200" dirty="0">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40726217"/>
                  </a:ext>
                </a:extLst>
              </a:tr>
              <a:tr h="4172845">
                <a:tc>
                  <a:txBody>
                    <a:bodyPr/>
                    <a:lstStyle/>
                    <a:p>
                      <a:pPr marL="0" indent="0" algn="l">
                        <a:spcAft>
                          <a:spcPts val="0"/>
                        </a:spcAft>
                        <a:buFont typeface="+mj-lt"/>
                        <a:buNone/>
                      </a:pPr>
                      <a:r>
                        <a:rPr lang="pl-PL" sz="1200" b="0" dirty="0">
                          <a:latin typeface="Arial" panose="020B0604020202020204" pitchFamily="34" charset="0"/>
                          <a:cs typeface="Arial" panose="020B0604020202020204" pitchFamily="34" charset="0"/>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15000"/>
                        </a:lnSpc>
                        <a:spcAft>
                          <a:spcPts val="600"/>
                        </a:spcAft>
                      </a:pPr>
                      <a:r>
                        <a:rPr lang="pl-PL" sz="12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Zakres wsparcia</a:t>
                      </a:r>
                    </a:p>
                    <a:p>
                      <a:pPr marL="0" marR="0" lvl="0" indent="0" algn="l" defTabSz="914400" rtl="0" eaLnBrk="1" fontAlgn="auto" latinLnBrk="0" hangingPunct="1">
                        <a:lnSpc>
                          <a:spcPct val="115000"/>
                        </a:lnSpc>
                        <a:spcBef>
                          <a:spcPts val="0"/>
                        </a:spcBef>
                        <a:spcAft>
                          <a:spcPts val="600"/>
                        </a:spcAft>
                        <a:buClrTx/>
                        <a:buSzTx/>
                        <a:buFontTx/>
                        <a:buNone/>
                        <a:tabLst/>
                        <a:defRPr/>
                      </a:pPr>
                      <a:r>
                        <a:rPr lang="pl-PL" sz="1200" kern="1200" dirty="0">
                          <a:solidFill>
                            <a:schemeClr val="dk1"/>
                          </a:solidFill>
                          <a:effectLst/>
                          <a:latin typeface="Arial" panose="020B0604020202020204" pitchFamily="34" charset="0"/>
                          <a:ea typeface="+mn-ea"/>
                          <a:cs typeface="Arial" panose="020B0604020202020204" pitchFamily="34" charset="0"/>
                        </a:rPr>
                        <a:t>W przypadku realizacji wsparcia w formie szkoleń, ich efektem jest uzyskanie kwalifikacji</a:t>
                      </a:r>
                      <a:r>
                        <a:rPr lang="pl-PL" sz="1200" strike="sngStrike" kern="1200" dirty="0">
                          <a:solidFill>
                            <a:schemeClr val="dk1"/>
                          </a:solidFill>
                          <a:effectLst/>
                          <a:latin typeface="Arial" panose="020B0604020202020204" pitchFamily="34" charset="0"/>
                          <a:ea typeface="+mn-ea"/>
                          <a:cs typeface="Arial" panose="020B0604020202020204" pitchFamily="34" charset="0"/>
                        </a:rPr>
                        <a:t> </a:t>
                      </a:r>
                      <a:r>
                        <a:rPr lang="pl-PL" sz="1200" strike="sngStrike" kern="1200" dirty="0">
                          <a:solidFill>
                            <a:srgbClr val="C00000"/>
                          </a:solidFill>
                          <a:effectLst/>
                          <a:latin typeface="Arial" panose="020B0604020202020204" pitchFamily="34" charset="0"/>
                          <a:ea typeface="+mn-ea"/>
                          <a:cs typeface="Arial" panose="020B0604020202020204" pitchFamily="34" charset="0"/>
                        </a:rPr>
                        <a:t>lub</a:t>
                      </a:r>
                      <a:r>
                        <a:rPr lang="pl-PL" sz="1200" kern="1200" dirty="0">
                          <a:solidFill>
                            <a:srgbClr val="C00000"/>
                          </a:solidFill>
                          <a:effectLst/>
                          <a:latin typeface="Arial" panose="020B0604020202020204" pitchFamily="34" charset="0"/>
                          <a:ea typeface="+mn-ea"/>
                          <a:cs typeface="Arial" panose="020B0604020202020204" pitchFamily="34" charset="0"/>
                        </a:rPr>
                        <a:t>/</a:t>
                      </a:r>
                      <a:r>
                        <a:rPr lang="pl-PL" sz="1200" kern="1200" dirty="0">
                          <a:solidFill>
                            <a:schemeClr val="dk1"/>
                          </a:solidFill>
                          <a:effectLst/>
                          <a:latin typeface="Arial" panose="020B0604020202020204" pitchFamily="34" charset="0"/>
                          <a:ea typeface="+mn-ea"/>
                          <a:cs typeface="Arial" panose="020B0604020202020204" pitchFamily="34" charset="0"/>
                        </a:rPr>
                        <a:t>kompetencji.</a:t>
                      </a:r>
                      <a:r>
                        <a:rPr lang="pl-PL" sz="1200" dirty="0">
                          <a:effectLst/>
                          <a:latin typeface="Arial" panose="020B0604020202020204" pitchFamily="34" charset="0"/>
                          <a:cs typeface="Arial" panose="020B0604020202020204" pitchFamily="34" charset="0"/>
                        </a:rPr>
                        <a:t> </a:t>
                      </a:r>
                      <a:r>
                        <a:rPr lang="pl-PL" sz="1200" kern="1200" dirty="0">
                          <a:solidFill>
                            <a:schemeClr val="dk1"/>
                          </a:solidFill>
                          <a:effectLst/>
                          <a:latin typeface="Arial" panose="020B0604020202020204" pitchFamily="34" charset="0"/>
                          <a:ea typeface="+mn-ea"/>
                          <a:cs typeface="Arial" panose="020B0604020202020204" pitchFamily="34" charset="0"/>
                        </a:rPr>
                        <a:t> </a:t>
                      </a:r>
                      <a:endParaRPr lang="pl-PL" sz="1100" dirty="0">
                        <a:effectLst/>
                        <a:latin typeface="Arial" panose="020B0604020202020204" pitchFamily="34" charset="0"/>
                        <a:ea typeface="Calibri" panose="020F0502020204030204" pitchFamily="34" charset="0"/>
                        <a:cs typeface="Arial" panose="020B0604020202020204" pitchFamily="34" charset="0"/>
                      </a:endParaRPr>
                    </a:p>
                  </a:txBody>
                  <a:tcPr marL="89535" marR="895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15000"/>
                        </a:lnSpc>
                        <a:spcAft>
                          <a:spcPts val="600"/>
                        </a:spcAft>
                      </a:pPr>
                      <a:r>
                        <a:rPr lang="pl-PL" sz="1200" strike="sngStrike" dirty="0">
                          <a:solidFill>
                            <a:srgbClr val="C00000"/>
                          </a:solidFill>
                          <a:effectLst/>
                          <a:latin typeface="Arial" panose="020B0604020202020204" pitchFamily="34" charset="0"/>
                          <a:ea typeface="Times New Roman" panose="02020603050405020304" pitchFamily="18" charset="0"/>
                          <a:cs typeface="Arial" panose="020B0604020202020204" pitchFamily="34" charset="0"/>
                        </a:rPr>
                        <a:t>Kryterium zostanie zweryfikowane na podstawie zapisów we wniosku o dofinansowanie projektu. </a:t>
                      </a:r>
                    </a:p>
                    <a:p>
                      <a:pPr algn="l">
                        <a:lnSpc>
                          <a:spcPct val="115000"/>
                        </a:lnSpc>
                        <a:spcAft>
                          <a:spcPts val="600"/>
                        </a:spcAft>
                      </a:pPr>
                      <a:r>
                        <a:rPr lang="pl-PL"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Ocenie podlegać będzie planowana realizacja wysokiej jakości szkoleń służących zdobyciu, zmianie lub podniesieniu kwalifikacji lub kompetencji niezbędnych do wykonywania danego zawodu lub zadań na określonym stanowisku.</a:t>
                      </a:r>
                      <a:endParaRPr lang="pl-PL" sz="1100" dirty="0">
                        <a:effectLst/>
                        <a:latin typeface="Arial" panose="020B0604020202020204" pitchFamily="34" charset="0"/>
                        <a:ea typeface="Calibri" panose="020F0502020204030204" pitchFamily="34" charset="0"/>
                        <a:cs typeface="Arial" panose="020B0604020202020204" pitchFamily="34" charset="0"/>
                      </a:endParaRPr>
                    </a:p>
                    <a:p>
                      <a:pPr algn="l">
                        <a:lnSpc>
                          <a:spcPct val="115000"/>
                        </a:lnSpc>
                        <a:spcAft>
                          <a:spcPts val="600"/>
                        </a:spcAft>
                      </a:pPr>
                      <a:r>
                        <a:rPr lang="pl-PL"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Kwalifikacje należy rozumieć zgodnie z Wytycznymi dotyczącymi monitorowania postępu rzeczowego realizacji programów na lata 2021-2027</a:t>
                      </a:r>
                      <a:r>
                        <a:rPr lang="pl-PL" sz="1200" baseline="30000" dirty="0">
                          <a:latin typeface="Arial" panose="020B0604020202020204" pitchFamily="34" charset="0"/>
                          <a:cs typeface="Arial" panose="020B0604020202020204" pitchFamily="34" charset="0"/>
                        </a:rPr>
                        <a:t>7</a:t>
                      </a:r>
                      <a:r>
                        <a:rPr lang="pl-PL"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 Załącznik nr 2 Podstawowe informacje dotyczące uzyskiwania kwalifikacji w ramach projektów współfinansowanych z EFS+.</a:t>
                      </a:r>
                    </a:p>
                    <a:p>
                      <a:pPr algn="l">
                        <a:lnSpc>
                          <a:spcPct val="115000"/>
                        </a:lnSpc>
                        <a:spcAft>
                          <a:spcPts val="600"/>
                        </a:spcAft>
                      </a:pPr>
                      <a:r>
                        <a:rPr lang="pl-PL" sz="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Kryterium zostanie zweryfikowane na podstawie zapisów we wniosku o dofinansowanie projektu. </a:t>
                      </a:r>
                      <a:endParaRPr lang="pl-PL" sz="1100" dirty="0">
                        <a:solidFill>
                          <a:srgbClr val="C00000"/>
                        </a:solidFill>
                        <a:effectLst/>
                        <a:latin typeface="Arial" panose="020B0604020202020204" pitchFamily="34" charset="0"/>
                        <a:ea typeface="Calibri" panose="020F0502020204030204" pitchFamily="34" charset="0"/>
                        <a:cs typeface="Arial" panose="020B0604020202020204" pitchFamily="34" charset="0"/>
                      </a:endParaRPr>
                    </a:p>
                  </a:txBody>
                  <a:tcPr marL="89535" marR="895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15000"/>
                        </a:lnSpc>
                        <a:spcBef>
                          <a:spcPts val="300"/>
                        </a:spcBef>
                        <a:spcAft>
                          <a:spcPts val="300"/>
                        </a:spcAft>
                      </a:pP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Kryterium zerojedynkowe</a:t>
                      </a:r>
                      <a:r>
                        <a:rPr lang="pl-PL" sz="1200" strike="sng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 obligatoryjne. Jego spełnienie jest niezbędne do przyznania dofinansowania</a:t>
                      </a: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p>
                    <a:p>
                      <a:pPr algn="l">
                        <a:lnSpc>
                          <a:spcPct val="115000"/>
                        </a:lnSpc>
                        <a:spcBef>
                          <a:spcPts val="300"/>
                        </a:spcBef>
                        <a:spcAft>
                          <a:spcPts val="300"/>
                        </a:spcAft>
                      </a:pP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Ocena spełnienia kryterium będzie polegała na przyznaniu wartości logicznych „TAK”, „NIE – do uzupełnienia/poprawy</a:t>
                      </a:r>
                      <a:r>
                        <a:rPr lang="pl-PL" sz="1200" strike="sng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 na etapie negocjacji</a:t>
                      </a: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 „NIE”.</a:t>
                      </a:r>
                    </a:p>
                    <a:p>
                      <a:pPr algn="l">
                        <a:lnSpc>
                          <a:spcPct val="115000"/>
                        </a:lnSpc>
                        <a:spcBef>
                          <a:spcPts val="300"/>
                        </a:spcBef>
                        <a:spcAft>
                          <a:spcPts val="300"/>
                        </a:spcAft>
                      </a:pP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Wnioskodawca ma możliwość uzupełnienia/poprawy projektu w zakresie </a:t>
                      </a:r>
                      <a:r>
                        <a:rPr lang="pl-PL" sz="1200" strike="sng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spełniania</a:t>
                      </a: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 spełnienia </a:t>
                      </a: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kryterium</a:t>
                      </a: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a:t>
                      </a: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 określonym w regulaminie </a:t>
                      </a:r>
                      <a:r>
                        <a:rPr lang="pl-PL" sz="1200" strike="sng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naboru – na etapie negocjacji </a:t>
                      </a: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wyboru projektów.</a:t>
                      </a:r>
                    </a:p>
                    <a:p>
                      <a:pPr algn="l">
                        <a:lnSpc>
                          <a:spcPct val="115000"/>
                        </a:lnSpc>
                        <a:spcBef>
                          <a:spcPts val="300"/>
                        </a:spcBef>
                        <a:spcAft>
                          <a:spcPts val="300"/>
                        </a:spcAft>
                      </a:pP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Kryterium obligatoryjne – spełnienie kryterium jest niezbędne do przyznania dofinansowania. </a:t>
                      </a:r>
                    </a:p>
                    <a:p>
                      <a:pPr algn="just">
                        <a:lnSpc>
                          <a:spcPct val="115000"/>
                        </a:lnSpc>
                        <a:spcBef>
                          <a:spcPts val="300"/>
                        </a:spcBef>
                        <a:spcAft>
                          <a:spcPts val="300"/>
                        </a:spcAft>
                      </a:pPr>
                      <a:endParaRPr lang="pl-PL" sz="1200" strike="sng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endParaRPr>
                    </a:p>
                  </a:txBody>
                  <a:tcPr marL="89535" marR="895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45123061"/>
                  </a:ext>
                </a:extLst>
              </a:tr>
            </a:tbl>
          </a:graphicData>
        </a:graphic>
      </p:graphicFrame>
      <p:sp>
        <p:nvSpPr>
          <p:cNvPr id="10" name="pole tekstowe 9">
            <a:extLst>
              <a:ext uri="{FF2B5EF4-FFF2-40B4-BE49-F238E27FC236}">
                <a16:creationId xmlns:a16="http://schemas.microsoft.com/office/drawing/2014/main" id="{180FAB78-19D5-00A6-CDDE-24C58EEE3761}"/>
              </a:ext>
            </a:extLst>
          </p:cNvPr>
          <p:cNvSpPr txBox="1"/>
          <p:nvPr/>
        </p:nvSpPr>
        <p:spPr>
          <a:xfrm>
            <a:off x="409314" y="5763209"/>
            <a:ext cx="11696842" cy="276999"/>
          </a:xfrm>
          <a:prstGeom prst="rect">
            <a:avLst/>
          </a:prstGeom>
          <a:noFill/>
        </p:spPr>
        <p:txBody>
          <a:bodyPr wrap="square" rtlCol="0">
            <a:spAutoFit/>
          </a:bodyPr>
          <a:lstStyle/>
          <a:p>
            <a:r>
              <a:rPr lang="pl-PL" sz="1200" dirty="0">
                <a:latin typeface="Arial" panose="020B0604020202020204" pitchFamily="34" charset="0"/>
                <a:cs typeface="Arial" panose="020B0604020202020204" pitchFamily="34" charset="0"/>
              </a:rPr>
              <a:t> </a:t>
            </a:r>
            <a:r>
              <a:rPr lang="pl-PL" sz="1200" baseline="30000" dirty="0">
                <a:latin typeface="Arial" panose="020B0604020202020204" pitchFamily="34" charset="0"/>
                <a:cs typeface="Arial" panose="020B0604020202020204" pitchFamily="34" charset="0"/>
              </a:rPr>
              <a:t>7 </a:t>
            </a:r>
            <a:r>
              <a:rPr lang="pl-PL" sz="1200" dirty="0">
                <a:latin typeface="Arial" panose="020B0604020202020204" pitchFamily="34" charset="0"/>
                <a:cs typeface="Arial" panose="020B0604020202020204" pitchFamily="34" charset="0"/>
              </a:rPr>
              <a:t>Oceny dokonuje się na podstawie wersji obowiązującej w dniu ogłoszenia danego naboru.  </a:t>
            </a:r>
            <a:endParaRPr lang="pl-PL" sz="1200" dirty="0"/>
          </a:p>
        </p:txBody>
      </p:sp>
      <p:pic>
        <p:nvPicPr>
          <p:cNvPr id="3" name="Obraz 2" descr="Oznaczenie graficzne programu fundusze Europejskie dla Lubelskiego.">
            <a:extLst>
              <a:ext uri="{FF2B5EF4-FFF2-40B4-BE49-F238E27FC236}">
                <a16:creationId xmlns:a16="http://schemas.microsoft.com/office/drawing/2014/main" id="{11C7217A-32BD-8FC7-1C17-7CDE1A37788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6128334"/>
            <a:ext cx="5465075" cy="359665"/>
          </a:xfrm>
          <a:prstGeom prst="rect">
            <a:avLst/>
          </a:prstGeom>
        </p:spPr>
      </p:pic>
      <p:sp>
        <p:nvSpPr>
          <p:cNvPr id="8" name="Symbol zastępczy numeru slajdu 7">
            <a:extLst>
              <a:ext uri="{FF2B5EF4-FFF2-40B4-BE49-F238E27FC236}">
                <a16:creationId xmlns:a16="http://schemas.microsoft.com/office/drawing/2014/main" id="{7A9B9720-7D38-40EE-663C-2E16DC7D9165}"/>
              </a:ext>
            </a:extLst>
          </p:cNvPr>
          <p:cNvSpPr>
            <a:spLocks noGrp="1"/>
          </p:cNvSpPr>
          <p:nvPr>
            <p:ph type="sldNum" sz="quarter" idx="12"/>
          </p:nvPr>
        </p:nvSpPr>
        <p:spPr>
          <a:xfrm>
            <a:off x="11714480" y="6487999"/>
            <a:ext cx="477520" cy="365125"/>
          </a:xfrm>
        </p:spPr>
        <p:txBody>
          <a:bodyPr/>
          <a:lstStyle/>
          <a:p>
            <a:fld id="{D74826D8-9DAC-44AE-A9FD-0EC949CD68D6}" type="slidenum">
              <a:rPr lang="pl-PL" smtClean="0"/>
              <a:pPr/>
              <a:t>12</a:t>
            </a:fld>
            <a:endParaRPr lang="pl-PL" dirty="0"/>
          </a:p>
        </p:txBody>
      </p:sp>
    </p:spTree>
    <p:extLst>
      <p:ext uri="{BB962C8B-B14F-4D97-AF65-F5344CB8AC3E}">
        <p14:creationId xmlns:p14="http://schemas.microsoft.com/office/powerpoint/2010/main" val="31271702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BACDC1-3B81-54EA-1346-A5FA3265B3E0}"/>
            </a:ext>
          </a:extLst>
        </p:cNvPr>
        <p:cNvGrpSpPr/>
        <p:nvPr/>
      </p:nvGrpSpPr>
      <p:grpSpPr>
        <a:xfrm>
          <a:off x="0" y="0"/>
          <a:ext cx="0" cy="0"/>
          <a:chOff x="0" y="0"/>
          <a:chExt cx="0" cy="0"/>
        </a:xfrm>
      </p:grpSpPr>
      <p:sp>
        <p:nvSpPr>
          <p:cNvPr id="7" name="Tytuł 6">
            <a:extLst>
              <a:ext uri="{FF2B5EF4-FFF2-40B4-BE49-F238E27FC236}">
                <a16:creationId xmlns:a16="http://schemas.microsoft.com/office/drawing/2014/main" id="{20FFB517-568D-F437-0631-707D4DB98DD0}"/>
              </a:ext>
              <a:ext uri="{C183D7F6-B498-43B3-948B-1728B52AA6E4}">
                <adec:decorative xmlns:adec="http://schemas.microsoft.com/office/drawing/2017/decorative" val="1"/>
              </a:ext>
            </a:extLst>
          </p:cNvPr>
          <p:cNvSpPr>
            <a:spLocks noGrp="1"/>
          </p:cNvSpPr>
          <p:nvPr>
            <p:ph type="title"/>
          </p:nvPr>
        </p:nvSpPr>
        <p:spPr>
          <a:xfrm>
            <a:off x="622300" y="-1389872"/>
            <a:ext cx="10515600" cy="1325563"/>
          </a:xfrm>
        </p:spPr>
        <p:txBody>
          <a:bodyPr>
            <a:normAutofit/>
          </a:bodyPr>
          <a:lstStyle/>
          <a:p>
            <a:r>
              <a:rPr lang="pl-PL" sz="1400" dirty="0">
                <a:latin typeface="Arial "/>
              </a:rPr>
              <a:t>Kryteria wyboru projektów 9</a:t>
            </a:r>
          </a:p>
        </p:txBody>
      </p:sp>
      <p:sp>
        <p:nvSpPr>
          <p:cNvPr id="4" name="Prostokąt 3">
            <a:extLst>
              <a:ext uri="{FF2B5EF4-FFF2-40B4-BE49-F238E27FC236}">
                <a16:creationId xmlns:a16="http://schemas.microsoft.com/office/drawing/2014/main" id="{DE5B66C1-DD2C-16B3-6FE9-71F56540174A}"/>
              </a:ext>
            </a:extLst>
          </p:cNvPr>
          <p:cNvSpPr/>
          <p:nvPr/>
        </p:nvSpPr>
        <p:spPr>
          <a:xfrm>
            <a:off x="409314" y="50226"/>
            <a:ext cx="11452634" cy="9397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400" b="0"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rPr>
              <a:t>Działanie </a:t>
            </a:r>
            <a:r>
              <a:rPr lang="pl-PL" sz="1400" b="1" dirty="0">
                <a:solidFill>
                  <a:prstClr val="white"/>
                </a:solidFill>
                <a:latin typeface="Arial" panose="020B0604020202020204" pitchFamily="34" charset="0"/>
                <a:ea typeface="Calibri" panose="020F0502020204030204" pitchFamily="34" charset="0"/>
                <a:cs typeface="Arial" panose="020B0604020202020204" pitchFamily="34" charset="0"/>
              </a:rPr>
              <a:t>9.1 Aktywizacja zawodowa – projekty PUP, typ projektu: 1</a:t>
            </a:r>
            <a:endPar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II. Ocena </a:t>
            </a:r>
            <a:r>
              <a:rPr lang="pl-PL" sz="1400" b="1" dirty="0">
                <a:solidFill>
                  <a:prstClr val="white"/>
                </a:solidFill>
                <a:latin typeface="Arial" panose="020B0604020202020204" pitchFamily="34" charset="0"/>
                <a:cs typeface="Arial" panose="020B0604020202020204" pitchFamily="34" charset="0"/>
              </a:rPr>
              <a:t>formalno-merytoryczna</a:t>
            </a:r>
            <a:endPar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15000"/>
              </a:lnSpc>
              <a:spcBef>
                <a:spcPts val="0"/>
              </a:spcBef>
              <a:spcAft>
                <a:spcPts val="0"/>
              </a:spcAft>
              <a:buClrTx/>
              <a:buSzTx/>
              <a:buFontTx/>
              <a:buNone/>
              <a:tabLst/>
              <a:defRPr/>
            </a:pPr>
            <a:r>
              <a:rPr lang="pl-PL" sz="1400" b="1" dirty="0">
                <a:solidFill>
                  <a:prstClr val="white"/>
                </a:solidFill>
                <a:latin typeface="Arial" panose="020B0604020202020204" pitchFamily="34" charset="0"/>
                <a:cs typeface="Arial" panose="020B0604020202020204" pitchFamily="34" charset="0"/>
              </a:rPr>
              <a:t>A</a:t>
            </a:r>
            <a:r>
              <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r>
              <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Times New Roman" panose="02020603050405020304" pitchFamily="18" charset="0"/>
                <a:cs typeface="Arial" panose="020B0604020202020204" pitchFamily="34" charset="0"/>
              </a:rPr>
              <a:t>Kryteria </a:t>
            </a:r>
            <a:r>
              <a:rPr lang="pl-PL" sz="1400" b="1" dirty="0">
                <a:solidFill>
                  <a:prstClr val="white"/>
                </a:solidFill>
                <a:latin typeface="Arial" panose="020B0604020202020204" pitchFamily="34" charset="0"/>
                <a:ea typeface="Times New Roman" panose="02020603050405020304" pitchFamily="18" charset="0"/>
                <a:cs typeface="Arial" panose="020B0604020202020204" pitchFamily="34" charset="0"/>
              </a:rPr>
              <a:t>specyficzne (kryteria dostępu)</a:t>
            </a:r>
            <a:endPar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aphicFrame>
        <p:nvGraphicFramePr>
          <p:cNvPr id="5" name="Tabela 4">
            <a:extLst>
              <a:ext uri="{FF2B5EF4-FFF2-40B4-BE49-F238E27FC236}">
                <a16:creationId xmlns:a16="http://schemas.microsoft.com/office/drawing/2014/main" id="{3B4FA3F5-BE24-6D31-DB72-9FDE85610656}"/>
              </a:ext>
            </a:extLst>
          </p:cNvPr>
          <p:cNvGraphicFramePr>
            <a:graphicFrameLocks noGrp="1"/>
          </p:cNvGraphicFramePr>
          <p:nvPr>
            <p:extLst>
              <p:ext uri="{D42A27DB-BD31-4B8C-83A1-F6EECF244321}">
                <p14:modId xmlns:p14="http://schemas.microsoft.com/office/powerpoint/2010/main" val="2507703187"/>
              </p:ext>
            </p:extLst>
          </p:nvPr>
        </p:nvGraphicFramePr>
        <p:xfrm>
          <a:off x="409314" y="1103161"/>
          <a:ext cx="11467612" cy="3722313"/>
        </p:xfrm>
        <a:graphic>
          <a:graphicData uri="http://schemas.openxmlformats.org/drawingml/2006/table">
            <a:tbl>
              <a:tblPr firstRow="1" bandRow="1">
                <a:tableStyleId>{5C22544A-7EE6-4342-B048-85BDC9FD1C3A}</a:tableStyleId>
              </a:tblPr>
              <a:tblGrid>
                <a:gridCol w="619015">
                  <a:extLst>
                    <a:ext uri="{9D8B030D-6E8A-4147-A177-3AD203B41FA5}">
                      <a16:colId xmlns:a16="http://schemas.microsoft.com/office/drawing/2014/main" val="2402903515"/>
                    </a:ext>
                  </a:extLst>
                </a:gridCol>
                <a:gridCol w="2192519">
                  <a:extLst>
                    <a:ext uri="{9D8B030D-6E8A-4147-A177-3AD203B41FA5}">
                      <a16:colId xmlns:a16="http://schemas.microsoft.com/office/drawing/2014/main" val="2742623692"/>
                    </a:ext>
                  </a:extLst>
                </a:gridCol>
                <a:gridCol w="5172112">
                  <a:extLst>
                    <a:ext uri="{9D8B030D-6E8A-4147-A177-3AD203B41FA5}">
                      <a16:colId xmlns:a16="http://schemas.microsoft.com/office/drawing/2014/main" val="120968799"/>
                    </a:ext>
                  </a:extLst>
                </a:gridCol>
                <a:gridCol w="3483966">
                  <a:extLst>
                    <a:ext uri="{9D8B030D-6E8A-4147-A177-3AD203B41FA5}">
                      <a16:colId xmlns:a16="http://schemas.microsoft.com/office/drawing/2014/main" val="940122991"/>
                    </a:ext>
                  </a:extLst>
                </a:gridCol>
              </a:tblGrid>
              <a:tr h="267426">
                <a:tc>
                  <a:txBody>
                    <a:bodyPr/>
                    <a:lstStyle/>
                    <a:p>
                      <a:pPr algn="ctr"/>
                      <a:endParaRPr lang="pl-PL" sz="1000" dirty="0">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algn="ctr"/>
                      <a:r>
                        <a:rPr lang="pl-PL" sz="1200" dirty="0">
                          <a:latin typeface="Arial" panose="020B0604020202020204" pitchFamily="34" charset="0"/>
                          <a:cs typeface="Arial" panose="020B0604020202020204" pitchFamily="34" charset="0"/>
                        </a:rPr>
                        <a:t>Nazwa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200" dirty="0">
                          <a:latin typeface="Arial" panose="020B0604020202020204" pitchFamily="34" charset="0"/>
                          <a:cs typeface="Arial" panose="020B0604020202020204" pitchFamily="34" charset="0"/>
                        </a:rPr>
                        <a:t>Definicja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200" b="1" kern="1200" dirty="0">
                          <a:solidFill>
                            <a:schemeClr val="lt1"/>
                          </a:solidFill>
                          <a:effectLst/>
                          <a:latin typeface="Arial" panose="020B0604020202020204" pitchFamily="34" charset="0"/>
                          <a:ea typeface="+mn-ea"/>
                          <a:cs typeface="Arial" panose="020B0604020202020204" pitchFamily="34" charset="0"/>
                        </a:rPr>
                        <a:t>Opis znaczenia kryterium dla wyniku oceny</a:t>
                      </a:r>
                      <a:endParaRPr lang="pl-PL" sz="1200" dirty="0">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40726217"/>
                  </a:ext>
                </a:extLst>
              </a:tr>
              <a:tr h="3447993">
                <a:tc>
                  <a:txBody>
                    <a:bodyPr/>
                    <a:lstStyle/>
                    <a:p>
                      <a:pPr marL="0" indent="0" algn="l">
                        <a:spcAft>
                          <a:spcPts val="0"/>
                        </a:spcAft>
                        <a:buFont typeface="+mj-lt"/>
                        <a:buNone/>
                      </a:pPr>
                      <a:r>
                        <a:rPr lang="pl-PL" sz="1200" b="0" dirty="0">
                          <a:latin typeface="Arial" panose="020B0604020202020204" pitchFamily="34" charset="0"/>
                          <a:cs typeface="Arial" panose="020B0604020202020204" pitchFamily="34" charset="0"/>
                        </a:rPr>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15000"/>
                        </a:lnSpc>
                        <a:spcAft>
                          <a:spcPts val="600"/>
                        </a:spcAft>
                      </a:pPr>
                      <a:r>
                        <a:rPr lang="pl-PL" sz="12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Sposób realizacji szkoleń</a:t>
                      </a:r>
                    </a:p>
                    <a:p>
                      <a:pPr marL="0" marR="0" lvl="0" indent="0" algn="l" defTabSz="914400" rtl="0" eaLnBrk="1" fontAlgn="auto" latinLnBrk="0" hangingPunct="1">
                        <a:lnSpc>
                          <a:spcPct val="115000"/>
                        </a:lnSpc>
                        <a:spcBef>
                          <a:spcPts val="0"/>
                        </a:spcBef>
                        <a:spcAft>
                          <a:spcPts val="600"/>
                        </a:spcAft>
                        <a:buClrTx/>
                        <a:buSzTx/>
                        <a:buFontTx/>
                        <a:buNone/>
                        <a:tabLst/>
                        <a:defRPr/>
                      </a:pPr>
                      <a:r>
                        <a:rPr lang="pl-PL" sz="1200" kern="1200" dirty="0">
                          <a:solidFill>
                            <a:schemeClr val="dk1"/>
                          </a:solidFill>
                          <a:effectLst/>
                          <a:latin typeface="Arial" panose="020B0604020202020204" pitchFamily="34" charset="0"/>
                          <a:ea typeface="+mn-ea"/>
                          <a:cs typeface="Arial" panose="020B0604020202020204" pitchFamily="34" charset="0"/>
                        </a:rPr>
                        <a:t>W przypadku realizacji wsparcia w formie szkoleń, są one zgodne ze zdiagnozowanymi potrzebami i potencjałem uczestnika projektu oraz zdiagnozowanymi potrzebami właściwego lokalnego lub regionalnego rynku pracy, w tym ze zidentyfikowanymi potrzebami pracodawców.</a:t>
                      </a:r>
                      <a:endParaRPr lang="pl-PL" sz="1200" dirty="0">
                        <a:effectLst/>
                        <a:latin typeface="Arial" panose="020B0604020202020204" pitchFamily="34" charset="0"/>
                        <a:ea typeface="Calibri" panose="020F0502020204030204" pitchFamily="34" charset="0"/>
                        <a:cs typeface="Arial" panose="020B0604020202020204" pitchFamily="34" charset="0"/>
                      </a:endParaRPr>
                    </a:p>
                  </a:txBody>
                  <a:tcPr marL="89535" marR="895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15000"/>
                        </a:lnSpc>
                        <a:spcAft>
                          <a:spcPts val="600"/>
                        </a:spcAft>
                      </a:pPr>
                      <a:r>
                        <a:rPr lang="pl-PL" sz="1200" strike="sngStrike" dirty="0">
                          <a:solidFill>
                            <a:srgbClr val="C00000"/>
                          </a:solidFill>
                          <a:effectLst/>
                          <a:latin typeface="Arial" panose="020B0604020202020204" pitchFamily="34" charset="0"/>
                          <a:ea typeface="Times New Roman" panose="02020603050405020304" pitchFamily="18" charset="0"/>
                          <a:cs typeface="Arial" panose="020B0604020202020204" pitchFamily="34" charset="0"/>
                        </a:rPr>
                        <a:t>Kryterium zostanie zweryfikowane na podstawie zapisów we wniosku o dofinansowanie projektu. </a:t>
                      </a:r>
                    </a:p>
                    <a:p>
                      <a:pPr algn="l">
                        <a:lnSpc>
                          <a:spcPct val="115000"/>
                        </a:lnSpc>
                        <a:spcAft>
                          <a:spcPts val="600"/>
                        </a:spcAft>
                      </a:pPr>
                      <a:r>
                        <a:rPr lang="pl-PL"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Efektywna analiza rynku pracy wpłynie na rzeczywistą poprawę sytuacji uczestników projektu. Realizacja szkoleń dostosowanych do zdiagnozowanych potrzeb uczestników oraz odpowiadająca na potrzeby pracodawców pozwoli na osiągniecie bardziej trwałych rezultatów. Ocenie podlega również czy szkolenia prowadzą do zdobycia kwalifikacji</a:t>
                      </a:r>
                      <a:r>
                        <a:rPr lang="pl-PL" sz="1200" baseline="30000" dirty="0">
                          <a:latin typeface="Arial" panose="020B0604020202020204" pitchFamily="34" charset="0"/>
                          <a:cs typeface="Arial" panose="020B0604020202020204" pitchFamily="34" charset="0"/>
                        </a:rPr>
                        <a:t>8</a:t>
                      </a:r>
                      <a:r>
                        <a:rPr lang="pl-PL"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w zawodach oczekiwanych przez pracodawców w województwie lub powiacie/powiatach, z których pochodzą uczestnicy projektu, lub do zdobycia kompetencji, jak również, czy oferta wynika z dokumentu Barometr zawodów najbardziej aktualnego na dzień składania wniosku o dofinansowanie lub analizy ofert pracodawców. </a:t>
                      </a:r>
                    </a:p>
                    <a:p>
                      <a:pPr algn="l">
                        <a:lnSpc>
                          <a:spcPct val="115000"/>
                        </a:lnSpc>
                        <a:spcAft>
                          <a:spcPts val="600"/>
                        </a:spcAft>
                      </a:pPr>
                      <a:r>
                        <a:rPr lang="pl-PL" sz="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Kryterium zostanie zweryfikowane na podstawie zapisów we wniosku o dofinansowanie projektu. </a:t>
                      </a:r>
                      <a:endParaRPr lang="pl-PL" sz="1100" dirty="0">
                        <a:solidFill>
                          <a:srgbClr val="C00000"/>
                        </a:solidFill>
                        <a:effectLst/>
                        <a:latin typeface="Arial" panose="020B0604020202020204" pitchFamily="34" charset="0"/>
                        <a:ea typeface="Calibri" panose="020F0502020204030204" pitchFamily="34" charset="0"/>
                        <a:cs typeface="Arial" panose="020B0604020202020204" pitchFamily="34" charset="0"/>
                      </a:endParaRPr>
                    </a:p>
                  </a:txBody>
                  <a:tcPr marL="89535" marR="895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15000"/>
                        </a:lnSpc>
                        <a:spcBef>
                          <a:spcPts val="300"/>
                        </a:spcBef>
                        <a:spcAft>
                          <a:spcPts val="300"/>
                        </a:spcAft>
                      </a:pP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Kryterium zerojedynkowe</a:t>
                      </a:r>
                      <a:r>
                        <a:rPr lang="pl-PL" sz="1200" strike="sng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 obligatoryjne. Jego spełnienie jest niezbędne do przyznania dofinansowania</a:t>
                      </a: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p>
                    <a:p>
                      <a:pPr algn="l">
                        <a:lnSpc>
                          <a:spcPct val="115000"/>
                        </a:lnSpc>
                        <a:spcBef>
                          <a:spcPts val="300"/>
                        </a:spcBef>
                        <a:spcAft>
                          <a:spcPts val="300"/>
                        </a:spcAft>
                      </a:pP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Ocena spełnienia kryterium będzie polegała na przyznaniu wartości logicznych „TAK”, „NIE – do uzupełnienia/poprawy </a:t>
                      </a:r>
                      <a:r>
                        <a:rPr lang="pl-PL" sz="1200" strike="sng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na etapie negocjacji</a:t>
                      </a: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 „NIE”.</a:t>
                      </a:r>
                    </a:p>
                    <a:p>
                      <a:pPr algn="l">
                        <a:lnSpc>
                          <a:spcPct val="115000"/>
                        </a:lnSpc>
                        <a:spcBef>
                          <a:spcPts val="300"/>
                        </a:spcBef>
                        <a:spcAft>
                          <a:spcPts val="300"/>
                        </a:spcAft>
                      </a:pP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Wnioskodawca ma możliwość uzupełnienia/poprawy projektu w zakresie </a:t>
                      </a:r>
                      <a:r>
                        <a:rPr lang="pl-PL" sz="1200" strike="sng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spełniania</a:t>
                      </a: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 spełnienia </a:t>
                      </a: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kryterium</a:t>
                      </a: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a:t>
                      </a: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 określonym w regulaminie </a:t>
                      </a:r>
                      <a:r>
                        <a:rPr lang="pl-PL" sz="1200" strike="sng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naboru – na etapie negocjacji </a:t>
                      </a: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wyboru projektów.</a:t>
                      </a:r>
                    </a:p>
                    <a:p>
                      <a:pPr algn="l">
                        <a:lnSpc>
                          <a:spcPct val="115000"/>
                        </a:lnSpc>
                        <a:spcBef>
                          <a:spcPts val="300"/>
                        </a:spcBef>
                        <a:spcAft>
                          <a:spcPts val="300"/>
                        </a:spcAft>
                      </a:pP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Kryterium obligatoryjne – spełnienie kryterium jest niezbędne do przyznania dofinansowania. </a:t>
                      </a:r>
                    </a:p>
                    <a:p>
                      <a:pPr algn="just">
                        <a:lnSpc>
                          <a:spcPct val="115000"/>
                        </a:lnSpc>
                        <a:spcBef>
                          <a:spcPts val="300"/>
                        </a:spcBef>
                        <a:spcAft>
                          <a:spcPts val="300"/>
                        </a:spcAft>
                      </a:pPr>
                      <a:endParaRPr lang="pl-PL" sz="1200" strike="sng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endParaRPr>
                    </a:p>
                  </a:txBody>
                  <a:tcPr marL="89535" marR="895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45123061"/>
                  </a:ext>
                </a:extLst>
              </a:tr>
            </a:tbl>
          </a:graphicData>
        </a:graphic>
      </p:graphicFrame>
      <p:sp>
        <p:nvSpPr>
          <p:cNvPr id="2" name="pole tekstowe 1">
            <a:extLst>
              <a:ext uri="{FF2B5EF4-FFF2-40B4-BE49-F238E27FC236}">
                <a16:creationId xmlns:a16="http://schemas.microsoft.com/office/drawing/2014/main" id="{9026BE5C-6949-B3C0-CFD6-D4369EE287DA}"/>
              </a:ext>
            </a:extLst>
          </p:cNvPr>
          <p:cNvSpPr txBox="1"/>
          <p:nvPr/>
        </p:nvSpPr>
        <p:spPr>
          <a:xfrm>
            <a:off x="409314" y="5167901"/>
            <a:ext cx="11452634" cy="461665"/>
          </a:xfrm>
          <a:prstGeom prst="rect">
            <a:avLst/>
          </a:prstGeom>
          <a:noFill/>
        </p:spPr>
        <p:txBody>
          <a:bodyPr wrap="square" rtlCol="0">
            <a:spAutoFit/>
          </a:bodyPr>
          <a:lstStyle/>
          <a:p>
            <a:r>
              <a:rPr lang="pl-PL" sz="1200" baseline="30000" dirty="0">
                <a:latin typeface="Arial" panose="020B0604020202020204" pitchFamily="34" charset="0"/>
                <a:cs typeface="Arial" panose="020B0604020202020204" pitchFamily="34" charset="0"/>
              </a:rPr>
              <a:t>8</a:t>
            </a:r>
            <a:r>
              <a:rPr lang="pl-PL" sz="1200" dirty="0">
                <a:latin typeface="Arial" panose="020B0604020202020204" pitchFamily="34" charset="0"/>
                <a:cs typeface="Arial" panose="020B0604020202020204" pitchFamily="34" charset="0"/>
              </a:rPr>
              <a:t> Kwalifikacje należy rozumieć zgodnie z Wytycznymi Ministra Funduszy i Polityki Regionalnej dotyczącymi monitorowania postępu rzeczowego realizacji programów na lata 2021-2027 – Załącznik nr 2 Podstawowe informacje dotyczące uzyskiwania kwalifikacji w ramach projektów współfinansowanych z EFS+.  </a:t>
            </a:r>
          </a:p>
        </p:txBody>
      </p:sp>
      <p:pic>
        <p:nvPicPr>
          <p:cNvPr id="3" name="Obraz 2" descr="Oznaczenie graficzne programu fundusze Europejskie dla Lubelskiego.">
            <a:extLst>
              <a:ext uri="{FF2B5EF4-FFF2-40B4-BE49-F238E27FC236}">
                <a16:creationId xmlns:a16="http://schemas.microsoft.com/office/drawing/2014/main" id="{43A73923-4FBD-09FF-CD4C-A3D0C99572E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6128334"/>
            <a:ext cx="5465075" cy="359665"/>
          </a:xfrm>
          <a:prstGeom prst="rect">
            <a:avLst/>
          </a:prstGeom>
        </p:spPr>
      </p:pic>
      <p:sp>
        <p:nvSpPr>
          <p:cNvPr id="8" name="Symbol zastępczy numeru slajdu 7">
            <a:extLst>
              <a:ext uri="{FF2B5EF4-FFF2-40B4-BE49-F238E27FC236}">
                <a16:creationId xmlns:a16="http://schemas.microsoft.com/office/drawing/2014/main" id="{520BB056-8FAF-0644-FBC4-1C7C4B92BBB3}"/>
              </a:ext>
            </a:extLst>
          </p:cNvPr>
          <p:cNvSpPr>
            <a:spLocks noGrp="1"/>
          </p:cNvSpPr>
          <p:nvPr>
            <p:ph type="sldNum" sz="quarter" idx="12"/>
          </p:nvPr>
        </p:nvSpPr>
        <p:spPr>
          <a:xfrm>
            <a:off x="11714480" y="6487999"/>
            <a:ext cx="477520" cy="365125"/>
          </a:xfrm>
        </p:spPr>
        <p:txBody>
          <a:bodyPr/>
          <a:lstStyle/>
          <a:p>
            <a:fld id="{D74826D8-9DAC-44AE-A9FD-0EC949CD68D6}" type="slidenum">
              <a:rPr lang="pl-PL" smtClean="0"/>
              <a:pPr/>
              <a:t>13</a:t>
            </a:fld>
            <a:endParaRPr lang="pl-PL" dirty="0"/>
          </a:p>
        </p:txBody>
      </p:sp>
    </p:spTree>
    <p:extLst>
      <p:ext uri="{BB962C8B-B14F-4D97-AF65-F5344CB8AC3E}">
        <p14:creationId xmlns:p14="http://schemas.microsoft.com/office/powerpoint/2010/main" val="21609093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93CFF7-EBF8-53F1-6615-7192103ABE88}"/>
            </a:ext>
          </a:extLst>
        </p:cNvPr>
        <p:cNvGrpSpPr/>
        <p:nvPr/>
      </p:nvGrpSpPr>
      <p:grpSpPr>
        <a:xfrm>
          <a:off x="0" y="0"/>
          <a:ext cx="0" cy="0"/>
          <a:chOff x="0" y="0"/>
          <a:chExt cx="0" cy="0"/>
        </a:xfrm>
      </p:grpSpPr>
      <p:sp>
        <p:nvSpPr>
          <p:cNvPr id="7" name="Tytuł 6">
            <a:extLst>
              <a:ext uri="{FF2B5EF4-FFF2-40B4-BE49-F238E27FC236}">
                <a16:creationId xmlns:a16="http://schemas.microsoft.com/office/drawing/2014/main" id="{3402597C-6AAE-847C-8AD9-48C24C1AC540}"/>
              </a:ext>
            </a:extLst>
          </p:cNvPr>
          <p:cNvSpPr>
            <a:spLocks noGrp="1"/>
          </p:cNvSpPr>
          <p:nvPr>
            <p:ph type="title"/>
          </p:nvPr>
        </p:nvSpPr>
        <p:spPr>
          <a:xfrm>
            <a:off x="622300" y="-1389872"/>
            <a:ext cx="10515600" cy="1325563"/>
          </a:xfrm>
        </p:spPr>
        <p:txBody>
          <a:bodyPr>
            <a:normAutofit/>
          </a:bodyPr>
          <a:lstStyle/>
          <a:p>
            <a:r>
              <a:rPr lang="pl-PL" sz="1400" dirty="0">
                <a:latin typeface="Arial "/>
              </a:rPr>
              <a:t>Kryteria wyboru projektów 10</a:t>
            </a:r>
          </a:p>
        </p:txBody>
      </p:sp>
      <p:sp>
        <p:nvSpPr>
          <p:cNvPr id="4" name="Prostokąt 3">
            <a:extLst>
              <a:ext uri="{FF2B5EF4-FFF2-40B4-BE49-F238E27FC236}">
                <a16:creationId xmlns:a16="http://schemas.microsoft.com/office/drawing/2014/main" id="{1408B4C4-F5FE-893A-FEAA-418CC4D05239}"/>
              </a:ext>
            </a:extLst>
          </p:cNvPr>
          <p:cNvSpPr/>
          <p:nvPr/>
        </p:nvSpPr>
        <p:spPr>
          <a:xfrm>
            <a:off x="409314" y="50226"/>
            <a:ext cx="11452634" cy="9397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400" b="0"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rPr>
              <a:t>Działanie </a:t>
            </a:r>
            <a:r>
              <a:rPr lang="pl-PL" sz="1400" b="1" dirty="0">
                <a:solidFill>
                  <a:prstClr val="white"/>
                </a:solidFill>
                <a:latin typeface="Arial" panose="020B0604020202020204" pitchFamily="34" charset="0"/>
                <a:ea typeface="Calibri" panose="020F0502020204030204" pitchFamily="34" charset="0"/>
                <a:cs typeface="Arial" panose="020B0604020202020204" pitchFamily="34" charset="0"/>
              </a:rPr>
              <a:t>9.1 Aktywizacja zawodowa – projekty PUP, typ projektu: 1</a:t>
            </a:r>
            <a:endPar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II. Ocena </a:t>
            </a:r>
            <a:r>
              <a:rPr lang="pl-PL" sz="1400" b="1" dirty="0">
                <a:solidFill>
                  <a:prstClr val="white"/>
                </a:solidFill>
                <a:latin typeface="Arial" panose="020B0604020202020204" pitchFamily="34" charset="0"/>
                <a:cs typeface="Arial" panose="020B0604020202020204" pitchFamily="34" charset="0"/>
              </a:rPr>
              <a:t>formalno-merytoryczna</a:t>
            </a:r>
            <a:endPar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15000"/>
              </a:lnSpc>
              <a:spcBef>
                <a:spcPts val="0"/>
              </a:spcBef>
              <a:spcAft>
                <a:spcPts val="0"/>
              </a:spcAft>
              <a:buClrTx/>
              <a:buSzTx/>
              <a:buFontTx/>
              <a:buNone/>
              <a:tabLst/>
              <a:defRPr/>
            </a:pPr>
            <a:r>
              <a:rPr lang="pl-PL" sz="1400" b="1" dirty="0">
                <a:solidFill>
                  <a:prstClr val="white"/>
                </a:solidFill>
                <a:latin typeface="Arial" panose="020B0604020202020204" pitchFamily="34" charset="0"/>
                <a:cs typeface="Arial" panose="020B0604020202020204" pitchFamily="34" charset="0"/>
              </a:rPr>
              <a:t>A</a:t>
            </a:r>
            <a:r>
              <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r>
              <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Times New Roman" panose="02020603050405020304" pitchFamily="18" charset="0"/>
                <a:cs typeface="Arial" panose="020B0604020202020204" pitchFamily="34" charset="0"/>
              </a:rPr>
              <a:t>Kryteria </a:t>
            </a:r>
            <a:r>
              <a:rPr lang="pl-PL" sz="1400" b="1" dirty="0">
                <a:solidFill>
                  <a:prstClr val="white"/>
                </a:solidFill>
                <a:latin typeface="Arial" panose="020B0604020202020204" pitchFamily="34" charset="0"/>
                <a:ea typeface="Times New Roman" panose="02020603050405020304" pitchFamily="18" charset="0"/>
                <a:cs typeface="Arial" panose="020B0604020202020204" pitchFamily="34" charset="0"/>
              </a:rPr>
              <a:t>specyficzne (kryteria dostępu)</a:t>
            </a:r>
            <a:endPar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aphicFrame>
        <p:nvGraphicFramePr>
          <p:cNvPr id="5" name="Tabela 4">
            <a:extLst>
              <a:ext uri="{FF2B5EF4-FFF2-40B4-BE49-F238E27FC236}">
                <a16:creationId xmlns:a16="http://schemas.microsoft.com/office/drawing/2014/main" id="{1171139C-3256-3295-ABD8-C2907BB5519A}"/>
              </a:ext>
            </a:extLst>
          </p:cNvPr>
          <p:cNvGraphicFramePr>
            <a:graphicFrameLocks noGrp="1"/>
          </p:cNvGraphicFramePr>
          <p:nvPr>
            <p:extLst>
              <p:ext uri="{D42A27DB-BD31-4B8C-83A1-F6EECF244321}">
                <p14:modId xmlns:p14="http://schemas.microsoft.com/office/powerpoint/2010/main" val="164378560"/>
              </p:ext>
            </p:extLst>
          </p:nvPr>
        </p:nvGraphicFramePr>
        <p:xfrm>
          <a:off x="409314" y="1103161"/>
          <a:ext cx="11467612" cy="4475706"/>
        </p:xfrm>
        <a:graphic>
          <a:graphicData uri="http://schemas.openxmlformats.org/drawingml/2006/table">
            <a:tbl>
              <a:tblPr firstRow="1" bandRow="1">
                <a:tableStyleId>{5C22544A-7EE6-4342-B048-85BDC9FD1C3A}</a:tableStyleId>
              </a:tblPr>
              <a:tblGrid>
                <a:gridCol w="619015">
                  <a:extLst>
                    <a:ext uri="{9D8B030D-6E8A-4147-A177-3AD203B41FA5}">
                      <a16:colId xmlns:a16="http://schemas.microsoft.com/office/drawing/2014/main" val="2402903515"/>
                    </a:ext>
                  </a:extLst>
                </a:gridCol>
                <a:gridCol w="2192519">
                  <a:extLst>
                    <a:ext uri="{9D8B030D-6E8A-4147-A177-3AD203B41FA5}">
                      <a16:colId xmlns:a16="http://schemas.microsoft.com/office/drawing/2014/main" val="2742623692"/>
                    </a:ext>
                  </a:extLst>
                </a:gridCol>
                <a:gridCol w="5172112">
                  <a:extLst>
                    <a:ext uri="{9D8B030D-6E8A-4147-A177-3AD203B41FA5}">
                      <a16:colId xmlns:a16="http://schemas.microsoft.com/office/drawing/2014/main" val="120968799"/>
                    </a:ext>
                  </a:extLst>
                </a:gridCol>
                <a:gridCol w="3483966">
                  <a:extLst>
                    <a:ext uri="{9D8B030D-6E8A-4147-A177-3AD203B41FA5}">
                      <a16:colId xmlns:a16="http://schemas.microsoft.com/office/drawing/2014/main" val="940122991"/>
                    </a:ext>
                  </a:extLst>
                </a:gridCol>
              </a:tblGrid>
              <a:tr h="329842">
                <a:tc>
                  <a:txBody>
                    <a:bodyPr/>
                    <a:lstStyle/>
                    <a:p>
                      <a:pPr algn="ctr"/>
                      <a:endParaRPr lang="pl-PL" sz="1000" dirty="0">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algn="ctr"/>
                      <a:r>
                        <a:rPr lang="pl-PL" sz="1200" dirty="0">
                          <a:latin typeface="Arial" panose="020B0604020202020204" pitchFamily="34" charset="0"/>
                          <a:cs typeface="Arial" panose="020B0604020202020204" pitchFamily="34" charset="0"/>
                        </a:rPr>
                        <a:t>Nazwa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200" dirty="0">
                          <a:latin typeface="Arial" panose="020B0604020202020204" pitchFamily="34" charset="0"/>
                          <a:cs typeface="Arial" panose="020B0604020202020204" pitchFamily="34" charset="0"/>
                        </a:rPr>
                        <a:t>Definicja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200" b="1" kern="1200" dirty="0">
                          <a:solidFill>
                            <a:schemeClr val="lt1"/>
                          </a:solidFill>
                          <a:effectLst/>
                          <a:latin typeface="Arial" panose="020B0604020202020204" pitchFamily="34" charset="0"/>
                          <a:ea typeface="+mn-ea"/>
                          <a:cs typeface="Arial" panose="020B0604020202020204" pitchFamily="34" charset="0"/>
                        </a:rPr>
                        <a:t>Opis znaczenia kryterium dla wyniku oceny</a:t>
                      </a:r>
                      <a:endParaRPr lang="pl-PL" sz="1200" dirty="0">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40726217"/>
                  </a:ext>
                </a:extLst>
              </a:tr>
              <a:tr h="4145864">
                <a:tc>
                  <a:txBody>
                    <a:bodyPr/>
                    <a:lstStyle/>
                    <a:p>
                      <a:pPr marL="0" indent="0" algn="l">
                        <a:spcAft>
                          <a:spcPts val="0"/>
                        </a:spcAft>
                        <a:buFont typeface="+mj-lt"/>
                        <a:buNone/>
                      </a:pPr>
                      <a:r>
                        <a:rPr lang="pl-PL" sz="1200" b="0" dirty="0">
                          <a:latin typeface="Arial" panose="020B0604020202020204" pitchFamily="34" charset="0"/>
                          <a:cs typeface="Arial" panose="020B0604020202020204" pitchFamily="34" charset="0"/>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15000"/>
                        </a:lnSpc>
                        <a:spcAft>
                          <a:spcPts val="600"/>
                        </a:spcAft>
                      </a:pPr>
                      <a:r>
                        <a:rPr lang="pl-PL" sz="12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Zakres wsparcia</a:t>
                      </a:r>
                    </a:p>
                    <a:p>
                      <a:pPr marL="0" marR="0" lvl="0" indent="0" algn="l" defTabSz="914400" rtl="0" eaLnBrk="1" fontAlgn="auto" latinLnBrk="0" hangingPunct="1">
                        <a:lnSpc>
                          <a:spcPct val="115000"/>
                        </a:lnSpc>
                        <a:spcBef>
                          <a:spcPts val="0"/>
                        </a:spcBef>
                        <a:spcAft>
                          <a:spcPts val="600"/>
                        </a:spcAft>
                        <a:buClrTx/>
                        <a:buSzTx/>
                        <a:buFontTx/>
                        <a:buNone/>
                        <a:tabLst/>
                        <a:defRPr/>
                      </a:pPr>
                      <a:r>
                        <a:rPr lang="pl-PL" sz="1200" kern="1200" dirty="0">
                          <a:solidFill>
                            <a:schemeClr val="dk1"/>
                          </a:solidFill>
                          <a:effectLst/>
                          <a:latin typeface="Arial" panose="020B0604020202020204" pitchFamily="34" charset="0"/>
                          <a:ea typeface="+mn-ea"/>
                          <a:cs typeface="Arial" panose="020B0604020202020204" pitchFamily="34" charset="0"/>
                        </a:rPr>
                        <a:t>Wnioskodawca zapewni, że co najmniej 30% uczestników projektu podejmie zatrudnienie lub będzie prowadziło działalność gospodarczą po zakończeniu udziału w projekcie.</a:t>
                      </a:r>
                      <a:endParaRPr lang="pl-PL" sz="1200" dirty="0">
                        <a:effectLst/>
                        <a:latin typeface="Arial" panose="020B0604020202020204" pitchFamily="34" charset="0"/>
                        <a:ea typeface="Calibri" panose="020F0502020204030204" pitchFamily="34" charset="0"/>
                        <a:cs typeface="Arial" panose="020B0604020202020204" pitchFamily="34" charset="0"/>
                      </a:endParaRPr>
                    </a:p>
                  </a:txBody>
                  <a:tcPr marL="89535" marR="895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15000"/>
                        </a:lnSpc>
                        <a:spcAft>
                          <a:spcPts val="600"/>
                        </a:spcAft>
                      </a:pPr>
                      <a:r>
                        <a:rPr lang="pl-PL" sz="1200" strike="sngStrike" dirty="0">
                          <a:solidFill>
                            <a:srgbClr val="C00000"/>
                          </a:solidFill>
                          <a:effectLst/>
                          <a:latin typeface="Arial" panose="020B0604020202020204" pitchFamily="34" charset="0"/>
                          <a:ea typeface="Times New Roman" panose="02020603050405020304" pitchFamily="18" charset="0"/>
                          <a:cs typeface="Arial" panose="020B0604020202020204" pitchFamily="34" charset="0"/>
                        </a:rPr>
                        <a:t>Kryterium zostanie zweryfikowane na podstawie zapisów we wniosku o dofinansowanie projektu. </a:t>
                      </a:r>
                    </a:p>
                    <a:p>
                      <a:pPr algn="l">
                        <a:lnSpc>
                          <a:spcPct val="115000"/>
                        </a:lnSpc>
                        <a:spcAft>
                          <a:spcPts val="600"/>
                        </a:spcAft>
                      </a:pPr>
                      <a:r>
                        <a:rPr lang="pl-PL"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Kryterium wynika z zapisów programu Fundusze Europejskie dla Lubelskiego 2021-2027.</a:t>
                      </a:r>
                    </a:p>
                    <a:p>
                      <a:pPr algn="l">
                        <a:lnSpc>
                          <a:spcPct val="115000"/>
                        </a:lnSpc>
                        <a:spcAft>
                          <a:spcPts val="600"/>
                        </a:spcAft>
                      </a:pPr>
                      <a:r>
                        <a:rPr lang="pl-PL"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Celem interwencji jest zwiększenie dostępu do zatrudnienia dla wszystkich osób poszukujących pracy, znajdujących się w trudnej sytuacji na rynku pracy. Ocenie podlegać będą zapisy treści wniosku o dofinansowanie wskazujące na założenia Wnioskodawcy w odniesieniu do poziomu rezultatu dotyczącego aktywności zawodowej uczestników po zakończeniu udziału w projekcie. Spełnienie kryterium będzie mierzone zgodnie z definicją wskaźnika „Liczba osób pracujących, łącznie z prowadzącymi działalność na własny rachunek, po opuszczeniu programu (osoby)” ujętą w Liście Wskaźników Kluczowych 2021-2027 – EFS+. </a:t>
                      </a:r>
                    </a:p>
                    <a:p>
                      <a:pPr algn="l">
                        <a:lnSpc>
                          <a:spcPct val="115000"/>
                        </a:lnSpc>
                        <a:spcAft>
                          <a:spcPts val="600"/>
                        </a:spcAft>
                      </a:pPr>
                      <a:r>
                        <a:rPr lang="pl-PL" sz="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Kryterium zostanie zweryfikowane na podstawie zapisów we wniosku o dofinansowanie projektu. </a:t>
                      </a:r>
                      <a:endParaRPr lang="pl-PL" sz="1100" dirty="0">
                        <a:solidFill>
                          <a:srgbClr val="C00000"/>
                        </a:solidFill>
                        <a:effectLst/>
                        <a:latin typeface="Arial" panose="020B0604020202020204" pitchFamily="34" charset="0"/>
                        <a:ea typeface="Calibri" panose="020F0502020204030204" pitchFamily="34" charset="0"/>
                        <a:cs typeface="Arial" panose="020B0604020202020204" pitchFamily="34" charset="0"/>
                      </a:endParaRPr>
                    </a:p>
                  </a:txBody>
                  <a:tcPr marL="89535" marR="895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15000"/>
                        </a:lnSpc>
                        <a:spcBef>
                          <a:spcPts val="300"/>
                        </a:spcBef>
                        <a:spcAft>
                          <a:spcPts val="300"/>
                        </a:spcAft>
                      </a:pP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Kryterium zerojedynkowe</a:t>
                      </a:r>
                      <a:r>
                        <a:rPr lang="pl-PL" sz="1200" strike="sng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 obligatoryjne. Jego spełnienie jest niezbędne do przyznania dofinansowania</a:t>
                      </a: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p>
                    <a:p>
                      <a:pPr algn="l">
                        <a:lnSpc>
                          <a:spcPct val="115000"/>
                        </a:lnSpc>
                        <a:spcBef>
                          <a:spcPts val="300"/>
                        </a:spcBef>
                        <a:spcAft>
                          <a:spcPts val="300"/>
                        </a:spcAft>
                      </a:pP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Ocena spełnienia kryterium będzie polegała na przyznaniu wartości logicznych „TAK”, „NIE – do uzupełnienia/poprawy </a:t>
                      </a:r>
                      <a:r>
                        <a:rPr lang="pl-PL" sz="1200" strike="sng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na etapie negocjacji</a:t>
                      </a: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 „NIE”.</a:t>
                      </a:r>
                    </a:p>
                    <a:p>
                      <a:pPr algn="l">
                        <a:lnSpc>
                          <a:spcPct val="115000"/>
                        </a:lnSpc>
                        <a:spcBef>
                          <a:spcPts val="300"/>
                        </a:spcBef>
                        <a:spcAft>
                          <a:spcPts val="300"/>
                        </a:spcAft>
                      </a:pP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Wnioskodawca ma możliwość uzupełnienia/poprawy projektu w zakresie </a:t>
                      </a:r>
                      <a:r>
                        <a:rPr lang="pl-PL" sz="1200" strike="sng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spełniania</a:t>
                      </a: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 spełnienia </a:t>
                      </a: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kryterium</a:t>
                      </a: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a:t>
                      </a: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 określonym w regulaminie </a:t>
                      </a:r>
                      <a:r>
                        <a:rPr lang="pl-PL" sz="1200" strike="sng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naboru – na etapie negocjacji </a:t>
                      </a: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wyboru projektów.</a:t>
                      </a:r>
                    </a:p>
                    <a:p>
                      <a:pPr algn="l">
                        <a:lnSpc>
                          <a:spcPct val="115000"/>
                        </a:lnSpc>
                        <a:spcBef>
                          <a:spcPts val="300"/>
                        </a:spcBef>
                        <a:spcAft>
                          <a:spcPts val="300"/>
                        </a:spcAft>
                      </a:pP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Kryterium obligatoryjne – spełnienie kryterium jest niezbędne do przyznania dofinansowania. </a:t>
                      </a:r>
                    </a:p>
                    <a:p>
                      <a:pPr algn="just">
                        <a:lnSpc>
                          <a:spcPct val="115000"/>
                        </a:lnSpc>
                        <a:spcBef>
                          <a:spcPts val="300"/>
                        </a:spcBef>
                        <a:spcAft>
                          <a:spcPts val="300"/>
                        </a:spcAft>
                      </a:pPr>
                      <a:endParaRPr lang="pl-PL" sz="1200" strike="sng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endParaRPr>
                    </a:p>
                  </a:txBody>
                  <a:tcPr marL="89535" marR="895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45123061"/>
                  </a:ext>
                </a:extLst>
              </a:tr>
            </a:tbl>
          </a:graphicData>
        </a:graphic>
      </p:graphicFrame>
      <p:sp>
        <p:nvSpPr>
          <p:cNvPr id="10" name="pole tekstowe 9">
            <a:extLst>
              <a:ext uri="{FF2B5EF4-FFF2-40B4-BE49-F238E27FC236}">
                <a16:creationId xmlns:a16="http://schemas.microsoft.com/office/drawing/2014/main" id="{36ED0F0E-11C7-C3B1-B58A-D2760846AFA2}"/>
              </a:ext>
              <a:ext uri="{C183D7F6-B498-43B3-948B-1728B52AA6E4}">
                <adec:decorative xmlns:adec="http://schemas.microsoft.com/office/drawing/2017/decorative" val="1"/>
              </a:ext>
            </a:extLst>
          </p:cNvPr>
          <p:cNvSpPr txBox="1"/>
          <p:nvPr/>
        </p:nvSpPr>
        <p:spPr>
          <a:xfrm>
            <a:off x="409314" y="5763209"/>
            <a:ext cx="11696842" cy="276999"/>
          </a:xfrm>
          <a:prstGeom prst="rect">
            <a:avLst/>
          </a:prstGeom>
          <a:noFill/>
        </p:spPr>
        <p:txBody>
          <a:bodyPr wrap="square" rtlCol="0">
            <a:spAutoFit/>
          </a:bodyPr>
          <a:lstStyle/>
          <a:p>
            <a:endParaRPr lang="pl-PL" sz="1200" dirty="0"/>
          </a:p>
        </p:txBody>
      </p:sp>
      <p:pic>
        <p:nvPicPr>
          <p:cNvPr id="3" name="Obraz 2" descr="Oznaczenie graficzne programu fundusze Europejskie dla Lubelskiego.">
            <a:extLst>
              <a:ext uri="{FF2B5EF4-FFF2-40B4-BE49-F238E27FC236}">
                <a16:creationId xmlns:a16="http://schemas.microsoft.com/office/drawing/2014/main" id="{647505A7-3AEB-BD73-375D-03BC417179E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6128334"/>
            <a:ext cx="5465075" cy="359665"/>
          </a:xfrm>
          <a:prstGeom prst="rect">
            <a:avLst/>
          </a:prstGeom>
        </p:spPr>
      </p:pic>
      <p:sp>
        <p:nvSpPr>
          <p:cNvPr id="8" name="Symbol zastępczy numeru slajdu 7">
            <a:extLst>
              <a:ext uri="{FF2B5EF4-FFF2-40B4-BE49-F238E27FC236}">
                <a16:creationId xmlns:a16="http://schemas.microsoft.com/office/drawing/2014/main" id="{C45A724A-83DC-3BE5-AC2B-A06F3E5B1288}"/>
              </a:ext>
            </a:extLst>
          </p:cNvPr>
          <p:cNvSpPr>
            <a:spLocks noGrp="1"/>
          </p:cNvSpPr>
          <p:nvPr>
            <p:ph type="sldNum" sz="quarter" idx="12"/>
          </p:nvPr>
        </p:nvSpPr>
        <p:spPr>
          <a:xfrm>
            <a:off x="11714480" y="6487999"/>
            <a:ext cx="477520" cy="365125"/>
          </a:xfrm>
        </p:spPr>
        <p:txBody>
          <a:bodyPr/>
          <a:lstStyle/>
          <a:p>
            <a:fld id="{D74826D8-9DAC-44AE-A9FD-0EC949CD68D6}" type="slidenum">
              <a:rPr lang="pl-PL" smtClean="0"/>
              <a:pPr/>
              <a:t>14</a:t>
            </a:fld>
            <a:endParaRPr lang="pl-PL" dirty="0"/>
          </a:p>
        </p:txBody>
      </p:sp>
    </p:spTree>
    <p:extLst>
      <p:ext uri="{BB962C8B-B14F-4D97-AF65-F5344CB8AC3E}">
        <p14:creationId xmlns:p14="http://schemas.microsoft.com/office/powerpoint/2010/main" val="25584565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A22290-25A1-CD23-CE70-54B0586F4DDF}"/>
            </a:ext>
          </a:extLst>
        </p:cNvPr>
        <p:cNvGrpSpPr/>
        <p:nvPr/>
      </p:nvGrpSpPr>
      <p:grpSpPr>
        <a:xfrm>
          <a:off x="0" y="0"/>
          <a:ext cx="0" cy="0"/>
          <a:chOff x="0" y="0"/>
          <a:chExt cx="0" cy="0"/>
        </a:xfrm>
      </p:grpSpPr>
      <p:sp>
        <p:nvSpPr>
          <p:cNvPr id="7" name="Tytuł 6">
            <a:extLst>
              <a:ext uri="{FF2B5EF4-FFF2-40B4-BE49-F238E27FC236}">
                <a16:creationId xmlns:a16="http://schemas.microsoft.com/office/drawing/2014/main" id="{17AE66E7-6BA7-8F6D-23F9-3A55DF78AB81}"/>
              </a:ext>
            </a:extLst>
          </p:cNvPr>
          <p:cNvSpPr>
            <a:spLocks noGrp="1"/>
          </p:cNvSpPr>
          <p:nvPr>
            <p:ph type="title"/>
          </p:nvPr>
        </p:nvSpPr>
        <p:spPr>
          <a:xfrm>
            <a:off x="622300" y="-1389872"/>
            <a:ext cx="10515600" cy="1325563"/>
          </a:xfrm>
        </p:spPr>
        <p:txBody>
          <a:bodyPr>
            <a:normAutofit/>
          </a:bodyPr>
          <a:lstStyle/>
          <a:p>
            <a:r>
              <a:rPr lang="pl-PL" sz="1400" dirty="0">
                <a:latin typeface="Arial "/>
              </a:rPr>
              <a:t>Kryteria wyboru projektów 11</a:t>
            </a:r>
          </a:p>
        </p:txBody>
      </p:sp>
      <p:sp>
        <p:nvSpPr>
          <p:cNvPr id="4" name="Prostokąt 3">
            <a:extLst>
              <a:ext uri="{FF2B5EF4-FFF2-40B4-BE49-F238E27FC236}">
                <a16:creationId xmlns:a16="http://schemas.microsoft.com/office/drawing/2014/main" id="{B3C32459-E4B1-4ABD-40E5-99626ACFA26A}"/>
              </a:ext>
            </a:extLst>
          </p:cNvPr>
          <p:cNvSpPr/>
          <p:nvPr/>
        </p:nvSpPr>
        <p:spPr>
          <a:xfrm>
            <a:off x="409314" y="50226"/>
            <a:ext cx="11452634" cy="9397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400" b="0"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rPr>
              <a:t>Działanie </a:t>
            </a:r>
            <a:r>
              <a:rPr lang="pl-PL" sz="1400" b="1" dirty="0">
                <a:solidFill>
                  <a:prstClr val="white"/>
                </a:solidFill>
                <a:latin typeface="Arial" panose="020B0604020202020204" pitchFamily="34" charset="0"/>
                <a:ea typeface="Calibri" panose="020F0502020204030204" pitchFamily="34" charset="0"/>
                <a:cs typeface="Arial" panose="020B0604020202020204" pitchFamily="34" charset="0"/>
              </a:rPr>
              <a:t>9.1 Aktywizacja zawodowa – projekty PUP, typ projektu: 1</a:t>
            </a:r>
            <a:endPar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II. Ocena </a:t>
            </a:r>
            <a:r>
              <a:rPr lang="pl-PL" sz="1400" b="1" dirty="0">
                <a:solidFill>
                  <a:prstClr val="white"/>
                </a:solidFill>
                <a:latin typeface="Arial" panose="020B0604020202020204" pitchFamily="34" charset="0"/>
                <a:cs typeface="Arial" panose="020B0604020202020204" pitchFamily="34" charset="0"/>
              </a:rPr>
              <a:t>formalno-merytoryczna</a:t>
            </a:r>
            <a:endPar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15000"/>
              </a:lnSpc>
              <a:spcBef>
                <a:spcPts val="0"/>
              </a:spcBef>
              <a:spcAft>
                <a:spcPts val="0"/>
              </a:spcAft>
              <a:buClrTx/>
              <a:buSzTx/>
              <a:buFontTx/>
              <a:buNone/>
              <a:tabLst/>
              <a:defRPr/>
            </a:pPr>
            <a:r>
              <a:rPr lang="pl-PL" sz="1400" b="1" dirty="0">
                <a:solidFill>
                  <a:prstClr val="white"/>
                </a:solidFill>
                <a:latin typeface="Arial" panose="020B0604020202020204" pitchFamily="34" charset="0"/>
                <a:cs typeface="Arial" panose="020B0604020202020204" pitchFamily="34" charset="0"/>
              </a:rPr>
              <a:t>A</a:t>
            </a:r>
            <a:r>
              <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r>
              <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Times New Roman" panose="02020603050405020304" pitchFamily="18" charset="0"/>
                <a:cs typeface="Arial" panose="020B0604020202020204" pitchFamily="34" charset="0"/>
              </a:rPr>
              <a:t>Kryteria </a:t>
            </a:r>
            <a:r>
              <a:rPr lang="pl-PL" sz="1400" b="1" dirty="0">
                <a:solidFill>
                  <a:prstClr val="white"/>
                </a:solidFill>
                <a:latin typeface="Arial" panose="020B0604020202020204" pitchFamily="34" charset="0"/>
                <a:ea typeface="Times New Roman" panose="02020603050405020304" pitchFamily="18" charset="0"/>
                <a:cs typeface="Arial" panose="020B0604020202020204" pitchFamily="34" charset="0"/>
              </a:rPr>
              <a:t>specyficzne (kryteria dostępu)</a:t>
            </a:r>
            <a:endPar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aphicFrame>
        <p:nvGraphicFramePr>
          <p:cNvPr id="5" name="Tabela 4">
            <a:extLst>
              <a:ext uri="{FF2B5EF4-FFF2-40B4-BE49-F238E27FC236}">
                <a16:creationId xmlns:a16="http://schemas.microsoft.com/office/drawing/2014/main" id="{6235677F-18F3-290F-D46E-D9466845974D}"/>
              </a:ext>
            </a:extLst>
          </p:cNvPr>
          <p:cNvGraphicFramePr>
            <a:graphicFrameLocks noGrp="1"/>
          </p:cNvGraphicFramePr>
          <p:nvPr>
            <p:extLst>
              <p:ext uri="{D42A27DB-BD31-4B8C-83A1-F6EECF244321}">
                <p14:modId xmlns:p14="http://schemas.microsoft.com/office/powerpoint/2010/main" val="1038051615"/>
              </p:ext>
            </p:extLst>
          </p:nvPr>
        </p:nvGraphicFramePr>
        <p:xfrm>
          <a:off x="409314" y="1103161"/>
          <a:ext cx="11467612" cy="4536527"/>
        </p:xfrm>
        <a:graphic>
          <a:graphicData uri="http://schemas.openxmlformats.org/drawingml/2006/table">
            <a:tbl>
              <a:tblPr firstRow="1" bandRow="1">
                <a:tableStyleId>{5C22544A-7EE6-4342-B048-85BDC9FD1C3A}</a:tableStyleId>
              </a:tblPr>
              <a:tblGrid>
                <a:gridCol w="619015">
                  <a:extLst>
                    <a:ext uri="{9D8B030D-6E8A-4147-A177-3AD203B41FA5}">
                      <a16:colId xmlns:a16="http://schemas.microsoft.com/office/drawing/2014/main" val="2402903515"/>
                    </a:ext>
                  </a:extLst>
                </a:gridCol>
                <a:gridCol w="2192519">
                  <a:extLst>
                    <a:ext uri="{9D8B030D-6E8A-4147-A177-3AD203B41FA5}">
                      <a16:colId xmlns:a16="http://schemas.microsoft.com/office/drawing/2014/main" val="2742623692"/>
                    </a:ext>
                  </a:extLst>
                </a:gridCol>
                <a:gridCol w="5172112">
                  <a:extLst>
                    <a:ext uri="{9D8B030D-6E8A-4147-A177-3AD203B41FA5}">
                      <a16:colId xmlns:a16="http://schemas.microsoft.com/office/drawing/2014/main" val="120968799"/>
                    </a:ext>
                  </a:extLst>
                </a:gridCol>
                <a:gridCol w="3483966">
                  <a:extLst>
                    <a:ext uri="{9D8B030D-6E8A-4147-A177-3AD203B41FA5}">
                      <a16:colId xmlns:a16="http://schemas.microsoft.com/office/drawing/2014/main" val="940122991"/>
                    </a:ext>
                  </a:extLst>
                </a:gridCol>
              </a:tblGrid>
              <a:tr h="329842">
                <a:tc>
                  <a:txBody>
                    <a:bodyPr/>
                    <a:lstStyle/>
                    <a:p>
                      <a:pPr algn="ctr"/>
                      <a:endParaRPr lang="pl-PL" sz="1000" dirty="0">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algn="ctr"/>
                      <a:r>
                        <a:rPr lang="pl-PL" sz="1200" dirty="0">
                          <a:latin typeface="Arial" panose="020B0604020202020204" pitchFamily="34" charset="0"/>
                          <a:cs typeface="Arial" panose="020B0604020202020204" pitchFamily="34" charset="0"/>
                        </a:rPr>
                        <a:t>Nazwa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200" dirty="0">
                          <a:latin typeface="Arial" panose="020B0604020202020204" pitchFamily="34" charset="0"/>
                          <a:cs typeface="Arial" panose="020B0604020202020204" pitchFamily="34" charset="0"/>
                        </a:rPr>
                        <a:t>Definicja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200" b="1" kern="1200" dirty="0">
                          <a:solidFill>
                            <a:schemeClr val="lt1"/>
                          </a:solidFill>
                          <a:effectLst/>
                          <a:latin typeface="Arial" panose="020B0604020202020204" pitchFamily="34" charset="0"/>
                          <a:ea typeface="+mn-ea"/>
                          <a:cs typeface="Arial" panose="020B0604020202020204" pitchFamily="34" charset="0"/>
                        </a:rPr>
                        <a:t>Opis znaczenia kryterium dla wyniku oceny</a:t>
                      </a:r>
                      <a:endParaRPr lang="pl-PL" sz="1200" dirty="0">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40726217"/>
                  </a:ext>
                </a:extLst>
              </a:tr>
              <a:tr h="4145864">
                <a:tc>
                  <a:txBody>
                    <a:bodyPr/>
                    <a:lstStyle/>
                    <a:p>
                      <a:pPr marL="0" indent="0" algn="l">
                        <a:spcAft>
                          <a:spcPts val="0"/>
                        </a:spcAft>
                        <a:buFont typeface="+mj-lt"/>
                        <a:buNone/>
                      </a:pPr>
                      <a:r>
                        <a:rPr lang="pl-PL" sz="1200" b="0" dirty="0">
                          <a:latin typeface="Arial" panose="020B0604020202020204" pitchFamily="34" charset="0"/>
                          <a:cs typeface="Arial" panose="020B0604020202020204" pitchFamily="34" charset="0"/>
                        </a:rPr>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15000"/>
                        </a:lnSpc>
                        <a:spcAft>
                          <a:spcPts val="600"/>
                        </a:spcAft>
                      </a:pPr>
                      <a:r>
                        <a:rPr lang="pl-PL" sz="12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Kryteria rekrutacji do projektu</a:t>
                      </a:r>
                    </a:p>
                    <a:p>
                      <a:pPr marL="0" marR="0" lvl="0" indent="0" algn="l" defTabSz="914400" rtl="0" eaLnBrk="1" fontAlgn="auto" latinLnBrk="0" hangingPunct="1">
                        <a:lnSpc>
                          <a:spcPct val="115000"/>
                        </a:lnSpc>
                        <a:spcBef>
                          <a:spcPts val="0"/>
                        </a:spcBef>
                        <a:spcAft>
                          <a:spcPts val="600"/>
                        </a:spcAft>
                        <a:buClrTx/>
                        <a:buSzTx/>
                        <a:buFontTx/>
                        <a:buNone/>
                        <a:tabLst/>
                        <a:defRPr/>
                      </a:pPr>
                      <a:r>
                        <a:rPr lang="pl-PL" sz="1200" kern="1200" dirty="0">
                          <a:solidFill>
                            <a:schemeClr val="dk1"/>
                          </a:solidFill>
                          <a:effectLst/>
                          <a:latin typeface="Arial" panose="020B0604020202020204" pitchFamily="34" charset="0"/>
                          <a:ea typeface="+mn-ea"/>
                          <a:cs typeface="Arial" panose="020B0604020202020204" pitchFamily="34" charset="0"/>
                        </a:rPr>
                        <a:t>Wnioskodawca zapewnia możliwość skorzystania ze wsparcia osobom, które zakończyły udział w projektach z zakresu włączenia społecznego, realizowanych w ramach programu Fundusze Europejskie dla Lubelskiego 2021-2027 w Priorytecie VIII Zwiększanie spójności społecznej oraz współpracuje w tym zakresie z działającymi na obszarze realizacji projektu instytucjami pomocy i integracji społecznej.</a:t>
                      </a:r>
                      <a:endParaRPr lang="pl-PL" sz="1200" dirty="0">
                        <a:effectLst/>
                        <a:latin typeface="Arial" panose="020B0604020202020204" pitchFamily="34" charset="0"/>
                        <a:ea typeface="Calibri" panose="020F0502020204030204" pitchFamily="34" charset="0"/>
                        <a:cs typeface="Arial" panose="020B0604020202020204" pitchFamily="34" charset="0"/>
                      </a:endParaRPr>
                    </a:p>
                  </a:txBody>
                  <a:tcPr marL="89535" marR="895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15000"/>
                        </a:lnSpc>
                        <a:spcAft>
                          <a:spcPts val="600"/>
                        </a:spcAft>
                      </a:pPr>
                      <a:r>
                        <a:rPr lang="pl-PL" sz="1200" strike="sngStrike" dirty="0">
                          <a:solidFill>
                            <a:srgbClr val="C00000"/>
                          </a:solidFill>
                          <a:effectLst/>
                          <a:latin typeface="Arial" panose="020B0604020202020204" pitchFamily="34" charset="0"/>
                          <a:ea typeface="Times New Roman" panose="02020603050405020304" pitchFamily="18" charset="0"/>
                          <a:cs typeface="Arial" panose="020B0604020202020204" pitchFamily="34" charset="0"/>
                        </a:rPr>
                        <a:t>Kryterium zostanie zweryfikowane na podstawie zapisów we wniosku o dofinansowanie projektu. </a:t>
                      </a:r>
                    </a:p>
                    <a:p>
                      <a:pPr algn="l">
                        <a:lnSpc>
                          <a:spcPct val="115000"/>
                        </a:lnSpc>
                        <a:spcAft>
                          <a:spcPts val="600"/>
                        </a:spcAft>
                      </a:pPr>
                      <a:r>
                        <a:rPr lang="pl-PL"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Wprowadzenie kryterium wynika z konieczności umożliwienia udziału w projektach osobom, które wcześniej skorzystały ze wsparcia w postaci aktywizacji społecznej i zawodowej, udzielonego w projektach realizowanych w ramach Celu Polityki 4. </a:t>
                      </a:r>
                    </a:p>
                    <a:p>
                      <a:pPr algn="l">
                        <a:lnSpc>
                          <a:spcPct val="115000"/>
                        </a:lnSpc>
                        <a:spcAft>
                          <a:spcPts val="600"/>
                        </a:spcAft>
                      </a:pPr>
                      <a:r>
                        <a:rPr lang="pl-PL"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Wsparcie w ramach priorytetu VIII kierowane jest do osób zagrożonych wykluczeniem społecznym, którym do aktywizacji zawodowej niezbędne jest, w pierwszej kolejności, udzielenie wsparcia w zakresie integracji społecznej. Zastosowanie powyższego kryterium zapewni komplementarność działań podejmowanych przez podmioty realizujące projekty w celach szczegółowych </a:t>
                      </a:r>
                      <a:r>
                        <a:rPr lang="pl-PL" sz="1200" strike="sngStrike" dirty="0">
                          <a:solidFill>
                            <a:srgbClr val="C00000"/>
                          </a:solidFill>
                          <a:effectLst/>
                          <a:latin typeface="Arial" panose="020B0604020202020204" pitchFamily="34" charset="0"/>
                          <a:ea typeface="Calibri" panose="020F0502020204030204" pitchFamily="34" charset="0"/>
                          <a:cs typeface="Arial" panose="020B0604020202020204" pitchFamily="34" charset="0"/>
                        </a:rPr>
                        <a:t>4 h), i) j) k), l).</a:t>
                      </a:r>
                      <a:r>
                        <a:rPr lang="pl-PL" sz="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4h), 4i), 4j), 4k), 4l). </a:t>
                      </a:r>
                      <a:r>
                        <a:rPr lang="pl-PL"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Aby zapewnić pełen pakiet działań skierowanych do osób oddalonych od rynku pracy, uczestnicy projektów z zakresu aktywnej integracji będą mieli możliwość skorzystania z instrumentów aktywnej polityki rynku pracy w projektach realizowanych w ramach programu Fundusze Europejskie dla Lubelskiego 2021-2027 </a:t>
                      </a:r>
                      <a:r>
                        <a:rPr lang="pl-PL" sz="1200">
                          <a:solidFill>
                            <a:schemeClr val="tx1"/>
                          </a:solidFill>
                          <a:effectLst/>
                          <a:latin typeface="Arial" panose="020B0604020202020204" pitchFamily="34" charset="0"/>
                          <a:ea typeface="Calibri" panose="020F0502020204030204" pitchFamily="34" charset="0"/>
                          <a:cs typeface="Arial" panose="020B0604020202020204" pitchFamily="34" charset="0"/>
                        </a:rPr>
                        <a:t>w Priorytecie </a:t>
                      </a:r>
                      <a:r>
                        <a:rPr lang="pl-PL"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IX.</a:t>
                      </a:r>
                      <a:endParaRPr lang="pl-PL" sz="1200" dirty="0">
                        <a:solidFill>
                          <a:srgbClr val="C00000"/>
                        </a:solidFill>
                        <a:effectLst/>
                        <a:latin typeface="Arial" panose="020B0604020202020204" pitchFamily="34" charset="0"/>
                        <a:ea typeface="Calibri" panose="020F0502020204030204" pitchFamily="34" charset="0"/>
                        <a:cs typeface="Arial" panose="020B0604020202020204" pitchFamily="34" charset="0"/>
                      </a:endParaRPr>
                    </a:p>
                    <a:p>
                      <a:pPr algn="l">
                        <a:lnSpc>
                          <a:spcPct val="115000"/>
                        </a:lnSpc>
                        <a:spcAft>
                          <a:spcPts val="600"/>
                        </a:spcAft>
                      </a:pPr>
                      <a:r>
                        <a:rPr lang="pl-PL" sz="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Kryterium zostanie zweryfikowane na podstawie zapisów we wniosku o dofinansowanie projektu. </a:t>
                      </a:r>
                      <a:endParaRPr lang="pl-PL" sz="1100" dirty="0">
                        <a:solidFill>
                          <a:srgbClr val="C00000"/>
                        </a:solidFill>
                        <a:effectLst/>
                        <a:latin typeface="Arial" panose="020B0604020202020204" pitchFamily="34" charset="0"/>
                        <a:ea typeface="Calibri" panose="020F0502020204030204" pitchFamily="34" charset="0"/>
                        <a:cs typeface="Arial" panose="020B0604020202020204" pitchFamily="34" charset="0"/>
                      </a:endParaRPr>
                    </a:p>
                  </a:txBody>
                  <a:tcPr marL="89535" marR="895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15000"/>
                        </a:lnSpc>
                        <a:spcBef>
                          <a:spcPts val="300"/>
                        </a:spcBef>
                        <a:spcAft>
                          <a:spcPts val="300"/>
                        </a:spcAft>
                      </a:pP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Kryterium zerojedynkowe</a:t>
                      </a:r>
                      <a:r>
                        <a:rPr lang="pl-PL" sz="1200" strike="sng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 obligatoryjne. Jego spełnienie jest niezbędne do przyznania dofinansowania</a:t>
                      </a: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p>
                    <a:p>
                      <a:pPr algn="l">
                        <a:lnSpc>
                          <a:spcPct val="115000"/>
                        </a:lnSpc>
                        <a:spcBef>
                          <a:spcPts val="300"/>
                        </a:spcBef>
                        <a:spcAft>
                          <a:spcPts val="300"/>
                        </a:spcAft>
                      </a:pP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Ocena spełnienia kryterium będzie polegała na przyznaniu wartości logicznych „TAK”, „NIE – do uzupełnienia/poprawy </a:t>
                      </a:r>
                      <a:r>
                        <a:rPr lang="pl-PL" sz="1200" strike="sng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na etapie negocjacji</a:t>
                      </a: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 „NIE”.</a:t>
                      </a:r>
                    </a:p>
                    <a:p>
                      <a:pPr algn="l">
                        <a:lnSpc>
                          <a:spcPct val="115000"/>
                        </a:lnSpc>
                        <a:spcBef>
                          <a:spcPts val="300"/>
                        </a:spcBef>
                        <a:spcAft>
                          <a:spcPts val="300"/>
                        </a:spcAft>
                      </a:pP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Wnioskodawca ma możliwość uzupełnienia/poprawy projektu w zakresie </a:t>
                      </a:r>
                      <a:r>
                        <a:rPr lang="pl-PL" sz="1200" strike="sng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spełniania</a:t>
                      </a: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 spełnienia </a:t>
                      </a: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kryterium</a:t>
                      </a: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a:t>
                      </a: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 określonym w regulaminie </a:t>
                      </a:r>
                      <a:r>
                        <a:rPr lang="pl-PL" sz="1200" strike="sng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naboru – na etapie negocjacji </a:t>
                      </a: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wyboru projektów.</a:t>
                      </a:r>
                    </a:p>
                    <a:p>
                      <a:pPr algn="l">
                        <a:lnSpc>
                          <a:spcPct val="115000"/>
                        </a:lnSpc>
                        <a:spcBef>
                          <a:spcPts val="300"/>
                        </a:spcBef>
                        <a:spcAft>
                          <a:spcPts val="300"/>
                        </a:spcAft>
                      </a:pP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Kryterium obligatoryjne – spełnienie kryterium jest niezbędne do przyznania dofinansowania. </a:t>
                      </a:r>
                    </a:p>
                    <a:p>
                      <a:pPr algn="just">
                        <a:lnSpc>
                          <a:spcPct val="115000"/>
                        </a:lnSpc>
                        <a:spcBef>
                          <a:spcPts val="300"/>
                        </a:spcBef>
                        <a:spcAft>
                          <a:spcPts val="300"/>
                        </a:spcAft>
                      </a:pPr>
                      <a:endParaRPr lang="pl-PL" sz="1200" strike="sng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endParaRPr>
                    </a:p>
                  </a:txBody>
                  <a:tcPr marL="89535" marR="895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45123061"/>
                  </a:ext>
                </a:extLst>
              </a:tr>
            </a:tbl>
          </a:graphicData>
        </a:graphic>
      </p:graphicFrame>
      <p:sp>
        <p:nvSpPr>
          <p:cNvPr id="10" name="pole tekstowe 9">
            <a:extLst>
              <a:ext uri="{FF2B5EF4-FFF2-40B4-BE49-F238E27FC236}">
                <a16:creationId xmlns:a16="http://schemas.microsoft.com/office/drawing/2014/main" id="{9EE63CC0-8E62-6439-5099-1CBF61979825}"/>
              </a:ext>
              <a:ext uri="{C183D7F6-B498-43B3-948B-1728B52AA6E4}">
                <adec:decorative xmlns:adec="http://schemas.microsoft.com/office/drawing/2017/decorative" val="1"/>
              </a:ext>
            </a:extLst>
          </p:cNvPr>
          <p:cNvSpPr txBox="1"/>
          <p:nvPr/>
        </p:nvSpPr>
        <p:spPr>
          <a:xfrm>
            <a:off x="409314" y="5763209"/>
            <a:ext cx="11696842" cy="276999"/>
          </a:xfrm>
          <a:prstGeom prst="rect">
            <a:avLst/>
          </a:prstGeom>
          <a:noFill/>
        </p:spPr>
        <p:txBody>
          <a:bodyPr wrap="square" rtlCol="0">
            <a:spAutoFit/>
          </a:bodyPr>
          <a:lstStyle/>
          <a:p>
            <a:endParaRPr lang="pl-PL" sz="1200" dirty="0"/>
          </a:p>
        </p:txBody>
      </p:sp>
      <p:pic>
        <p:nvPicPr>
          <p:cNvPr id="3" name="Obraz 2" descr="Oznaczenie graficzne programu fundusze Europejskie dla Lubelskiego.">
            <a:extLst>
              <a:ext uri="{FF2B5EF4-FFF2-40B4-BE49-F238E27FC236}">
                <a16:creationId xmlns:a16="http://schemas.microsoft.com/office/drawing/2014/main" id="{1FC9645C-B676-5564-72E1-245CFB6AD16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6128334"/>
            <a:ext cx="5465075" cy="359665"/>
          </a:xfrm>
          <a:prstGeom prst="rect">
            <a:avLst/>
          </a:prstGeom>
        </p:spPr>
      </p:pic>
      <p:sp>
        <p:nvSpPr>
          <p:cNvPr id="8" name="Symbol zastępczy numeru slajdu 7">
            <a:extLst>
              <a:ext uri="{FF2B5EF4-FFF2-40B4-BE49-F238E27FC236}">
                <a16:creationId xmlns:a16="http://schemas.microsoft.com/office/drawing/2014/main" id="{9F85E98E-DCFE-7167-94EC-7F267062F84C}"/>
              </a:ext>
            </a:extLst>
          </p:cNvPr>
          <p:cNvSpPr>
            <a:spLocks noGrp="1"/>
          </p:cNvSpPr>
          <p:nvPr>
            <p:ph type="sldNum" sz="quarter" idx="12"/>
          </p:nvPr>
        </p:nvSpPr>
        <p:spPr>
          <a:xfrm>
            <a:off x="11714480" y="6487999"/>
            <a:ext cx="477520" cy="365125"/>
          </a:xfrm>
        </p:spPr>
        <p:txBody>
          <a:bodyPr/>
          <a:lstStyle/>
          <a:p>
            <a:fld id="{D74826D8-9DAC-44AE-A9FD-0EC949CD68D6}" type="slidenum">
              <a:rPr lang="pl-PL" smtClean="0"/>
              <a:pPr/>
              <a:t>15</a:t>
            </a:fld>
            <a:endParaRPr lang="pl-PL" dirty="0"/>
          </a:p>
        </p:txBody>
      </p:sp>
    </p:spTree>
    <p:extLst>
      <p:ext uri="{BB962C8B-B14F-4D97-AF65-F5344CB8AC3E}">
        <p14:creationId xmlns:p14="http://schemas.microsoft.com/office/powerpoint/2010/main" val="26379620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az 1">
            <a:extLst>
              <a:ext uri="{FF2B5EF4-FFF2-40B4-BE49-F238E27FC236}">
                <a16:creationId xmlns:a16="http://schemas.microsoft.com/office/drawing/2014/main" id="{C80C57FC-910D-7653-1C1C-6601889114A0}"/>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6750" y="0"/>
            <a:ext cx="12185250" cy="6858000"/>
          </a:xfrm>
          <a:prstGeom prst="rect">
            <a:avLst/>
          </a:prstGeom>
        </p:spPr>
      </p:pic>
      <p:sp>
        <p:nvSpPr>
          <p:cNvPr id="6" name="Tytuł 5">
            <a:extLst>
              <a:ext uri="{FF2B5EF4-FFF2-40B4-BE49-F238E27FC236}">
                <a16:creationId xmlns:a16="http://schemas.microsoft.com/office/drawing/2014/main" id="{44C57BAA-8E55-0569-4860-AB7E0A69E3E9}"/>
              </a:ext>
            </a:extLst>
          </p:cNvPr>
          <p:cNvSpPr txBox="1">
            <a:spLocks noGrp="1"/>
          </p:cNvSpPr>
          <p:nvPr>
            <p:ph type="title" idx="4294967295"/>
          </p:nvPr>
        </p:nvSpPr>
        <p:spPr>
          <a:xfrm>
            <a:off x="3471213" y="2916429"/>
            <a:ext cx="4581427" cy="64633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3600" b="1" i="0" u="none" strike="noStrike" kern="1200" cap="none" spc="0" normalizeH="0" baseline="0" noProof="0" dirty="0">
                <a:ln>
                  <a:noFill/>
                </a:ln>
                <a:solidFill>
                  <a:srgbClr val="002060"/>
                </a:solidFill>
                <a:effectLst/>
                <a:uLnTx/>
                <a:uFillTx/>
                <a:latin typeface="Open Sans" panose="020B0606030504020204" pitchFamily="34" charset="0"/>
                <a:ea typeface="Open Sans" panose="020B0606030504020204" pitchFamily="34" charset="0"/>
                <a:cs typeface="Open Sans" panose="020B0606030504020204" pitchFamily="34" charset="0"/>
              </a:rPr>
              <a:t>Dziękuję za uwagę</a:t>
            </a:r>
          </a:p>
        </p:txBody>
      </p:sp>
    </p:spTree>
    <p:extLst>
      <p:ext uri="{BB962C8B-B14F-4D97-AF65-F5344CB8AC3E}">
        <p14:creationId xmlns:p14="http://schemas.microsoft.com/office/powerpoint/2010/main" val="980189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F064E963-962C-6829-ED2F-2F4DAE2EAF2D}"/>
              </a:ext>
            </a:extLst>
          </p:cNvPr>
          <p:cNvSpPr>
            <a:spLocks noGrp="1"/>
          </p:cNvSpPr>
          <p:nvPr>
            <p:ph idx="1"/>
          </p:nvPr>
        </p:nvSpPr>
        <p:spPr/>
        <p:txBody>
          <a:bodyPr/>
          <a:lstStyle/>
          <a:p>
            <a:endParaRPr lang="pl-PL"/>
          </a:p>
        </p:txBody>
      </p:sp>
      <p:pic>
        <p:nvPicPr>
          <p:cNvPr id="5" name="Obraz 4">
            <a:extLst>
              <a:ext uri="{FF2B5EF4-FFF2-40B4-BE49-F238E27FC236}">
                <a16:creationId xmlns:a16="http://schemas.microsoft.com/office/drawing/2014/main" id="{1496BA8D-08B4-6014-58A5-F9FE5B0CD7FF}"/>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3047" y="0"/>
            <a:ext cx="12185905" cy="6858000"/>
          </a:xfrm>
          <a:prstGeom prst="rect">
            <a:avLst/>
          </a:prstGeom>
        </p:spPr>
      </p:pic>
      <p:pic>
        <p:nvPicPr>
          <p:cNvPr id="6" name="Obraz 5">
            <a:extLst>
              <a:ext uri="{FF2B5EF4-FFF2-40B4-BE49-F238E27FC236}">
                <a16:creationId xmlns:a16="http://schemas.microsoft.com/office/drawing/2014/main" id="{08644B90-4F93-9286-22E9-2E92DA2128B0}"/>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27" y="0"/>
            <a:ext cx="12184573" cy="6858000"/>
          </a:xfrm>
          <a:prstGeom prst="rect">
            <a:avLst/>
          </a:prstGeom>
        </p:spPr>
      </p:pic>
      <p:sp>
        <p:nvSpPr>
          <p:cNvPr id="9" name="Tytuł 8" descr="Działanie 8.8 Wsparcie rodziny i pieczy zastępczej&#10;">
            <a:extLst>
              <a:ext uri="{FF2B5EF4-FFF2-40B4-BE49-F238E27FC236}">
                <a16:creationId xmlns:a16="http://schemas.microsoft.com/office/drawing/2014/main" id="{5D577711-975E-31B5-1859-5AE25F57A174}"/>
              </a:ext>
            </a:extLst>
          </p:cNvPr>
          <p:cNvSpPr txBox="1">
            <a:spLocks noGrp="1"/>
          </p:cNvSpPr>
          <p:nvPr>
            <p:ph type="title" idx="4294967295"/>
          </p:nvPr>
        </p:nvSpPr>
        <p:spPr>
          <a:xfrm>
            <a:off x="2011509" y="2370078"/>
            <a:ext cx="8168979" cy="2123658"/>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3200" b="1" i="0" u="none" strike="noStrike" kern="1200" cap="none" spc="0" normalizeH="0" baseline="0" noProof="0" dirty="0">
                <a:ln>
                  <a:noFill/>
                </a:ln>
                <a:solidFill>
                  <a:srgbClr val="002060"/>
                </a:solidFill>
                <a:effectLst/>
                <a:uLnTx/>
                <a:uFillTx/>
                <a:latin typeface="Open Sans" panose="020B0606030504020204" pitchFamily="34" charset="0"/>
                <a:ea typeface="Open Sans" panose="020B0606030504020204" pitchFamily="34" charset="0"/>
                <a:cs typeface="Open Sans" panose="020B0606030504020204" pitchFamily="34" charset="0"/>
              </a:rPr>
              <a:t>Działanie 9.1 Aktywizacja zawodowa </a:t>
            </a:r>
            <a:br>
              <a:rPr kumimoji="0" lang="pl-PL" sz="3200" b="1" i="0" u="none" strike="noStrike" kern="1200" cap="none" spc="0" normalizeH="0" baseline="0" noProof="0" dirty="0">
                <a:ln>
                  <a:noFill/>
                </a:ln>
                <a:solidFill>
                  <a:srgbClr val="002060"/>
                </a:solidFill>
                <a:effectLst/>
                <a:uLnTx/>
                <a:uFillTx/>
                <a:latin typeface="Open Sans" panose="020B0606030504020204" pitchFamily="34" charset="0"/>
                <a:ea typeface="Open Sans" panose="020B0606030504020204" pitchFamily="34" charset="0"/>
                <a:cs typeface="Open Sans" panose="020B0606030504020204" pitchFamily="34" charset="0"/>
              </a:rPr>
            </a:br>
            <a:r>
              <a:rPr kumimoji="0" lang="pl-PL" sz="3200" b="1" i="0" u="none" strike="noStrike" kern="1200" cap="none" spc="0" normalizeH="0" baseline="0" noProof="0" dirty="0">
                <a:ln>
                  <a:noFill/>
                </a:ln>
                <a:solidFill>
                  <a:srgbClr val="002060"/>
                </a:solidFill>
                <a:effectLst/>
                <a:uLnTx/>
                <a:uFillTx/>
                <a:latin typeface="Open Sans" panose="020B0606030504020204" pitchFamily="34" charset="0"/>
                <a:ea typeface="Open Sans" panose="020B0606030504020204" pitchFamily="34" charset="0"/>
                <a:cs typeface="Open Sans" panose="020B0606030504020204" pitchFamily="34" charset="0"/>
              </a:rPr>
              <a:t>– projekty PUP, typ 1</a:t>
            </a:r>
            <a:br>
              <a:rPr kumimoji="0" lang="pl-PL" sz="3200" b="1" i="0" u="none" strike="noStrike" kern="1200" cap="none" spc="0" normalizeH="0" baseline="0" noProof="0" dirty="0">
                <a:ln>
                  <a:noFill/>
                </a:ln>
                <a:solidFill>
                  <a:srgbClr val="002060"/>
                </a:solidFill>
                <a:effectLst/>
                <a:uLnTx/>
                <a:uFillTx/>
                <a:latin typeface="Open Sans" panose="020B0606030504020204" pitchFamily="34" charset="0"/>
                <a:ea typeface="Open Sans" panose="020B0606030504020204" pitchFamily="34" charset="0"/>
                <a:cs typeface="Open Sans" panose="020B0606030504020204" pitchFamily="34" charset="0"/>
              </a:rPr>
            </a:br>
            <a:r>
              <a:rPr kumimoji="0" lang="pl-PL" sz="3200" b="1" i="0" u="none" strike="noStrike" kern="1200" cap="none" spc="0" normalizeH="0" baseline="0" noProof="0" dirty="0">
                <a:ln>
                  <a:noFill/>
                </a:ln>
                <a:solidFill>
                  <a:srgbClr val="002060"/>
                </a:solidFill>
                <a:effectLst/>
                <a:uLnTx/>
                <a:uFillTx/>
                <a:latin typeface="Open Sans" panose="020B0606030504020204" pitchFamily="34" charset="0"/>
                <a:ea typeface="Open Sans" panose="020B0606030504020204" pitchFamily="34" charset="0"/>
                <a:cs typeface="Open Sans" panose="020B0606030504020204" pitchFamily="34" charset="0"/>
              </a:rPr>
              <a:t>(sposób wyboru: niekonkurencyjny)</a:t>
            </a:r>
            <a:br>
              <a:rPr kumimoji="0" lang="pl-PL" sz="3600" b="1" i="0" u="none" strike="noStrike" kern="1200" cap="none" spc="0" normalizeH="0" baseline="0" noProof="0" dirty="0">
                <a:ln>
                  <a:noFill/>
                </a:ln>
                <a:solidFill>
                  <a:srgbClr val="002060"/>
                </a:solidFill>
                <a:effectLst/>
                <a:uLnTx/>
                <a:uFillTx/>
                <a:latin typeface="Open Sans" panose="020B0606030504020204" pitchFamily="34" charset="0"/>
                <a:ea typeface="Open Sans" panose="020B0606030504020204" pitchFamily="34" charset="0"/>
                <a:cs typeface="Open Sans" panose="020B0606030504020204" pitchFamily="34" charset="0"/>
              </a:rPr>
            </a:br>
            <a:endParaRPr kumimoji="0" lang="pl-PL" sz="3600" b="1" i="0" u="none" strike="noStrike" kern="1200" cap="none" spc="0" normalizeH="0" baseline="0" noProof="0" dirty="0">
              <a:ln>
                <a:noFill/>
              </a:ln>
              <a:solidFill>
                <a:srgbClr val="002060"/>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sp>
        <p:nvSpPr>
          <p:cNvPr id="4" name="Symbol zastępczy numeru slajdu 3">
            <a:extLst>
              <a:ext uri="{FF2B5EF4-FFF2-40B4-BE49-F238E27FC236}">
                <a16:creationId xmlns:a16="http://schemas.microsoft.com/office/drawing/2014/main" id="{6E43DC8D-FA77-1A71-E6DC-1B252A777A8B}"/>
              </a:ext>
              <a:ext uri="{C183D7F6-B498-43B3-948B-1728B52AA6E4}">
                <adec:decorative xmlns:adec="http://schemas.microsoft.com/office/drawing/2017/decorative" val="0"/>
              </a:ext>
            </a:extLst>
          </p:cNvPr>
          <p:cNvSpPr>
            <a:spLocks noGrp="1"/>
          </p:cNvSpPr>
          <p:nvPr>
            <p:ph type="sldNum" sz="quarter" idx="12"/>
          </p:nvPr>
        </p:nvSpPr>
        <p:spPr>
          <a:xfrm>
            <a:off x="11795760" y="6492875"/>
            <a:ext cx="388813" cy="365125"/>
          </a:xfrm>
        </p:spPr>
        <p:txBody>
          <a:bodyPr/>
          <a:lstStyle/>
          <a:p>
            <a:pPr marL="0" marR="0" lvl="0" indent="0" defTabSz="914400" rtl="0" eaLnBrk="1" fontAlgn="auto" latinLnBrk="0" hangingPunct="1">
              <a:lnSpc>
                <a:spcPct val="100000"/>
              </a:lnSpc>
              <a:spcBef>
                <a:spcPts val="0"/>
              </a:spcBef>
              <a:spcAft>
                <a:spcPts val="0"/>
              </a:spcAft>
              <a:buClrTx/>
              <a:buSzTx/>
              <a:buFontTx/>
              <a:buNone/>
              <a:tabLst/>
              <a:defRPr/>
            </a:pPr>
            <a:fld id="{D74826D8-9DAC-44AE-A9FD-0EC949CD68D6}" type="slidenum">
              <a:rPr kumimoji="0" lang="pl-P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defTabSz="914400" rtl="0" eaLnBrk="1" fontAlgn="auto" latinLnBrk="0" hangingPunct="1">
                <a:lnSpc>
                  <a:spcPct val="100000"/>
                </a:lnSpc>
                <a:spcBef>
                  <a:spcPts val="0"/>
                </a:spcBef>
                <a:spcAft>
                  <a:spcPts val="0"/>
                </a:spcAft>
                <a:buClrTx/>
                <a:buSzTx/>
                <a:buFontTx/>
                <a:buNone/>
                <a:tabLst/>
                <a:defRPr/>
              </a:pPr>
              <a:t>2</a:t>
            </a:fld>
            <a:endParaRPr kumimoji="0" lang="pl-P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33989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869B9140-4439-1566-DCC8-0B6F9F99D67B}"/>
              </a:ext>
            </a:extLst>
          </p:cNvPr>
          <p:cNvSpPr>
            <a:spLocks noGrp="1"/>
          </p:cNvSpPr>
          <p:nvPr>
            <p:ph type="title" idx="4294967295"/>
          </p:nvPr>
        </p:nvSpPr>
        <p:spPr>
          <a:xfrm>
            <a:off x="565054" y="791322"/>
            <a:ext cx="10899227" cy="878542"/>
          </a:xfrm>
          <a:prstGeom prst="rect">
            <a:avLst/>
          </a:prstGeom>
          <a:solidFill>
            <a:schemeClr val="accent1"/>
          </a:solidFill>
          <a:ln w="12700" cap="flat" cmpd="sng" algn="ctr">
            <a:solidFill>
              <a:schemeClr val="accent1">
                <a:shade val="50000"/>
              </a:schemeClr>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eaLnBrk="1" latinLnBrk="0" hangingPunct="1"/>
            <a:r>
              <a:rPr lang="pl-PL" sz="2200" b="1" kern="1200" dirty="0">
                <a:solidFill>
                  <a:schemeClr val="lt1"/>
                </a:solidFill>
                <a:effectLst/>
                <a:latin typeface="Arial" panose="020B0604020202020204" pitchFamily="34" charset="0"/>
                <a:cs typeface="Arial" panose="020B0604020202020204" pitchFamily="34" charset="0"/>
              </a:rPr>
              <a:t>Działanie 9.1 Aktywizacja zawodowa – projekty PUP</a:t>
            </a:r>
            <a:br>
              <a:rPr lang="pl-PL" sz="1600" kern="1200" dirty="0">
                <a:solidFill>
                  <a:schemeClr val="lt1"/>
                </a:solidFill>
                <a:effectLst/>
                <a:latin typeface="Arial" panose="020B0604020202020204" pitchFamily="34" charset="0"/>
                <a:cs typeface="Arial" panose="020B0604020202020204" pitchFamily="34" charset="0"/>
              </a:rPr>
            </a:br>
            <a:endParaRPr lang="pl-PL" sz="1600" dirty="0">
              <a:effectLst/>
              <a:latin typeface="Arial" panose="020B0604020202020204" pitchFamily="34" charset="0"/>
              <a:cs typeface="Arial" panose="020B0604020202020204" pitchFamily="34" charset="0"/>
            </a:endParaRPr>
          </a:p>
        </p:txBody>
      </p:sp>
      <p:sp>
        <p:nvSpPr>
          <p:cNvPr id="3" name="pole tekstowe 2">
            <a:extLst>
              <a:ext uri="{FF2B5EF4-FFF2-40B4-BE49-F238E27FC236}">
                <a16:creationId xmlns:a16="http://schemas.microsoft.com/office/drawing/2014/main" id="{B69D78D4-A5DF-E809-73D4-45D7E5F19687}"/>
              </a:ext>
              <a:ext uri="{C183D7F6-B498-43B3-948B-1728B52AA6E4}">
                <adec:decorative xmlns:adec="http://schemas.microsoft.com/office/drawing/2017/decorative" val="0"/>
              </a:ext>
            </a:extLst>
          </p:cNvPr>
          <p:cNvSpPr txBox="1"/>
          <p:nvPr/>
        </p:nvSpPr>
        <p:spPr>
          <a:xfrm>
            <a:off x="1326776" y="1947060"/>
            <a:ext cx="10137505" cy="150810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1200"/>
              </a:spcBef>
              <a:spcAft>
                <a:spcPts val="1200"/>
              </a:spcAft>
              <a:buClrTx/>
              <a:buSzTx/>
              <a:buFontTx/>
              <a:buNone/>
              <a:tabLst/>
              <a:defRPr/>
            </a:pPr>
            <a:r>
              <a:rPr kumimoji="0" lang="pl-PL"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Typ projektu:</a:t>
            </a:r>
          </a:p>
          <a:p>
            <a:pPr marL="0" marR="0" lvl="0" indent="0" algn="l" defTabSz="914400" rtl="0" eaLnBrk="1" fontAlgn="auto" latinLnBrk="0" hangingPunct="1">
              <a:lnSpc>
                <a:spcPct val="100000"/>
              </a:lnSpc>
              <a:spcBef>
                <a:spcPts val="1200"/>
              </a:spcBef>
              <a:spcAft>
                <a:spcPts val="1200"/>
              </a:spcAft>
              <a:buClrTx/>
              <a:buSzTx/>
              <a:buFontTx/>
              <a:buNone/>
              <a:tabLst/>
              <a:defRPr/>
            </a:pPr>
            <a:r>
              <a:rPr kumimoji="0" lang="pl-PL"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1. Kompleksowa aktywizacja zawodowa osób bezrobotnych </a:t>
            </a:r>
            <a:r>
              <a:rPr kumimoji="0" lang="pl-PL" sz="1800" b="0" i="0" u="none" strike="sng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rPr>
              <a:t>– projekty PUP </a:t>
            </a:r>
            <a:r>
              <a:rPr kumimoji="0" lang="pl-PL" sz="1800" b="0"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rPr>
              <a:t>(w tym dotacje na samozatrudnienie) w celu zwiększenia ich szans na znalezienie zatrudnienia – realizowana wyłącznie przez powiatowe urzędy pracy.</a:t>
            </a:r>
          </a:p>
        </p:txBody>
      </p:sp>
      <p:graphicFrame>
        <p:nvGraphicFramePr>
          <p:cNvPr id="6" name="Tabela 6">
            <a:extLst>
              <a:ext uri="{FF2B5EF4-FFF2-40B4-BE49-F238E27FC236}">
                <a16:creationId xmlns:a16="http://schemas.microsoft.com/office/drawing/2014/main" id="{1A8B2DF8-AAF7-CE6D-E901-D6F7F28A9F92}"/>
              </a:ext>
            </a:extLst>
          </p:cNvPr>
          <p:cNvGraphicFramePr>
            <a:graphicFrameLocks noGrp="1"/>
          </p:cNvGraphicFramePr>
          <p:nvPr>
            <p:extLst>
              <p:ext uri="{D42A27DB-BD31-4B8C-83A1-F6EECF244321}">
                <p14:modId xmlns:p14="http://schemas.microsoft.com/office/powerpoint/2010/main" val="1575252436"/>
              </p:ext>
            </p:extLst>
          </p:nvPr>
        </p:nvGraphicFramePr>
        <p:xfrm>
          <a:off x="934801" y="3956834"/>
          <a:ext cx="10159732" cy="1579560"/>
        </p:xfrm>
        <a:graphic>
          <a:graphicData uri="http://schemas.openxmlformats.org/drawingml/2006/table">
            <a:tbl>
              <a:tblPr firstRow="1" bandRow="1">
                <a:tableStyleId>{5C22544A-7EE6-4342-B048-85BDC9FD1C3A}</a:tableStyleId>
              </a:tblPr>
              <a:tblGrid>
                <a:gridCol w="3230283">
                  <a:extLst>
                    <a:ext uri="{9D8B030D-6E8A-4147-A177-3AD203B41FA5}">
                      <a16:colId xmlns:a16="http://schemas.microsoft.com/office/drawing/2014/main" val="406125916"/>
                    </a:ext>
                  </a:extLst>
                </a:gridCol>
                <a:gridCol w="3230283">
                  <a:extLst>
                    <a:ext uri="{9D8B030D-6E8A-4147-A177-3AD203B41FA5}">
                      <a16:colId xmlns:a16="http://schemas.microsoft.com/office/drawing/2014/main" val="3231373522"/>
                    </a:ext>
                  </a:extLst>
                </a:gridCol>
                <a:gridCol w="3699166">
                  <a:extLst>
                    <a:ext uri="{9D8B030D-6E8A-4147-A177-3AD203B41FA5}">
                      <a16:colId xmlns:a16="http://schemas.microsoft.com/office/drawing/2014/main" val="1878007592"/>
                    </a:ext>
                  </a:extLst>
                </a:gridCol>
              </a:tblGrid>
              <a:tr h="939480">
                <a:tc>
                  <a:txBody>
                    <a:bodyPr/>
                    <a:lstStyle/>
                    <a:p>
                      <a:r>
                        <a:rPr lang="pl-PL" dirty="0">
                          <a:latin typeface="Arial" panose="020B0604020202020204" pitchFamily="34" charset="0"/>
                          <a:cs typeface="Arial" panose="020B0604020202020204" pitchFamily="34" charset="0"/>
                        </a:rPr>
                        <a:t>Termin ogłoszenia naboru</a:t>
                      </a:r>
                    </a:p>
                  </a:txBody>
                  <a:tcPr anchor="ctr" anchorCtr="1"/>
                </a:tc>
                <a:tc>
                  <a:txBody>
                    <a:bodyPr/>
                    <a:lstStyle/>
                    <a:p>
                      <a:pPr algn="ctr"/>
                      <a:r>
                        <a:rPr lang="pl-PL" dirty="0">
                          <a:latin typeface="Arial" panose="020B0604020202020204" pitchFamily="34" charset="0"/>
                          <a:cs typeface="Arial" panose="020B0604020202020204" pitchFamily="34" charset="0"/>
                        </a:rPr>
                        <a:t>Termin rozpoczęcia i zakończenia naboru wniosków</a:t>
                      </a:r>
                    </a:p>
                  </a:txBody>
                  <a:tcPr anchor="ctr" anchorCtr="1"/>
                </a:tc>
                <a:tc>
                  <a:txBody>
                    <a:bodyPr/>
                    <a:lstStyle/>
                    <a:p>
                      <a:r>
                        <a:rPr lang="pl-PL" dirty="0">
                          <a:latin typeface="Arial" panose="020B0604020202020204" pitchFamily="34" charset="0"/>
                          <a:cs typeface="Arial" panose="020B0604020202020204" pitchFamily="34" charset="0"/>
                        </a:rPr>
                        <a:t>Alokacja (EURO)</a:t>
                      </a:r>
                    </a:p>
                  </a:txBody>
                  <a:tcPr anchor="ctr" anchorCtr="1"/>
                </a:tc>
                <a:extLst>
                  <a:ext uri="{0D108BD9-81ED-4DB2-BD59-A6C34878D82A}">
                    <a16:rowId xmlns:a16="http://schemas.microsoft.com/office/drawing/2014/main" val="3363066686"/>
                  </a:ext>
                </a:extLst>
              </a:tr>
              <a:tr h="512803">
                <a:tc>
                  <a:txBody>
                    <a:bodyPr/>
                    <a:lstStyle/>
                    <a:p>
                      <a:pPr algn="ctr"/>
                      <a:r>
                        <a:rPr lang="pl-PL" dirty="0">
                          <a:latin typeface="Arial" panose="020B0604020202020204" pitchFamily="34" charset="0"/>
                          <a:cs typeface="Arial" panose="020B0604020202020204" pitchFamily="34" charset="0"/>
                        </a:rPr>
                        <a:t>29.02.2024</a:t>
                      </a:r>
                    </a:p>
                  </a:txBody>
                  <a:tcPr/>
                </a:tc>
                <a:tc>
                  <a:txBody>
                    <a:bodyPr/>
                    <a:lstStyle/>
                    <a:p>
                      <a:pPr algn="ctr"/>
                      <a:r>
                        <a:rPr lang="pl-PL" dirty="0">
                          <a:latin typeface="Arial" panose="020B0604020202020204" pitchFamily="34" charset="0"/>
                          <a:cs typeface="Arial" panose="020B0604020202020204" pitchFamily="34" charset="0"/>
                        </a:rPr>
                        <a:t>7.03.2024</a:t>
                      </a:r>
                    </a:p>
                    <a:p>
                      <a:pPr algn="ctr"/>
                      <a:r>
                        <a:rPr lang="pl-PL" dirty="0">
                          <a:latin typeface="Arial" panose="020B0604020202020204" pitchFamily="34" charset="0"/>
                          <a:cs typeface="Arial" panose="020B0604020202020204" pitchFamily="34" charset="0"/>
                        </a:rPr>
                        <a:t>9.04.2024</a:t>
                      </a:r>
                    </a:p>
                  </a:txBody>
                  <a:tcPr/>
                </a:tc>
                <a:tc>
                  <a:txBody>
                    <a:bodyPr/>
                    <a:lstStyle/>
                    <a:p>
                      <a:pPr algn="ctr"/>
                      <a:r>
                        <a:rPr lang="pl-PL">
                          <a:latin typeface="Arial" panose="020B0604020202020204" pitchFamily="34" charset="0"/>
                          <a:cs typeface="Arial" panose="020B0604020202020204" pitchFamily="34" charset="0"/>
                        </a:rPr>
                        <a:t>22 018 729,00</a:t>
                      </a:r>
                      <a:endParaRPr lang="pl-PL"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875528017"/>
                  </a:ext>
                </a:extLst>
              </a:tr>
            </a:tbl>
          </a:graphicData>
        </a:graphic>
      </p:graphicFrame>
      <p:pic>
        <p:nvPicPr>
          <p:cNvPr id="5" name="Obraz 4" descr="Logo fel">
            <a:extLst>
              <a:ext uri="{FF2B5EF4-FFF2-40B4-BE49-F238E27FC236}">
                <a16:creationId xmlns:a16="http://schemas.microsoft.com/office/drawing/2014/main" id="{3A6838DB-23D1-FBA4-E8AB-9AB6BBDE33CF}"/>
              </a:ext>
            </a:extLst>
          </p:cNvPr>
          <p:cNvPicPr>
            <a:picLocks noChangeAspect="1"/>
          </p:cNvPicPr>
          <p:nvPr/>
        </p:nvPicPr>
        <p:blipFill>
          <a:blip r:embed="rId3"/>
          <a:stretch>
            <a:fillRect/>
          </a:stretch>
        </p:blipFill>
        <p:spPr>
          <a:xfrm>
            <a:off x="7077013" y="5886830"/>
            <a:ext cx="5114987" cy="359695"/>
          </a:xfrm>
          <a:prstGeom prst="rect">
            <a:avLst/>
          </a:prstGeom>
        </p:spPr>
      </p:pic>
      <p:sp>
        <p:nvSpPr>
          <p:cNvPr id="2" name="Symbol zastępczy numeru slajdu 1">
            <a:extLst>
              <a:ext uri="{FF2B5EF4-FFF2-40B4-BE49-F238E27FC236}">
                <a16:creationId xmlns:a16="http://schemas.microsoft.com/office/drawing/2014/main" id="{D175E7F4-BA74-44F8-A965-E39C6D64EB42}"/>
              </a:ext>
              <a:ext uri="{C183D7F6-B498-43B3-948B-1728B52AA6E4}">
                <adec:decorative xmlns:adec="http://schemas.microsoft.com/office/drawing/2017/decorative" val="0"/>
              </a:ext>
            </a:extLst>
          </p:cNvPr>
          <p:cNvSpPr>
            <a:spLocks noGrp="1"/>
          </p:cNvSpPr>
          <p:nvPr>
            <p:ph type="sldNum" sz="quarter" idx="10"/>
          </p:nvPr>
        </p:nvSpPr>
        <p:spPr>
          <a:xfrm>
            <a:off x="11694160" y="6479991"/>
            <a:ext cx="497840" cy="365125"/>
          </a:xfrm>
        </p:spPr>
        <p:txBody>
          <a:bodyPr/>
          <a:lstStyle/>
          <a:p>
            <a:pPr algn="r">
              <a:defRPr/>
            </a:pPr>
            <a:r>
              <a:rPr lang="pl-PL" dirty="0">
                <a:solidFill>
                  <a:prstClr val="black">
                    <a:tint val="75000"/>
                  </a:prstClr>
                </a:solidFill>
                <a:latin typeface="Calibri" panose="020F0502020204030204"/>
              </a:rPr>
              <a:t>3</a:t>
            </a:r>
          </a:p>
        </p:txBody>
      </p:sp>
    </p:spTree>
    <p:extLst>
      <p:ext uri="{BB962C8B-B14F-4D97-AF65-F5344CB8AC3E}">
        <p14:creationId xmlns:p14="http://schemas.microsoft.com/office/powerpoint/2010/main" val="3781735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869B9140-4439-1566-DCC8-0B6F9F99D67B}"/>
              </a:ext>
            </a:extLst>
          </p:cNvPr>
          <p:cNvSpPr>
            <a:spLocks noGrp="1"/>
          </p:cNvSpPr>
          <p:nvPr>
            <p:ph type="title" idx="4294967295"/>
          </p:nvPr>
        </p:nvSpPr>
        <p:spPr>
          <a:xfrm>
            <a:off x="315105" y="139445"/>
            <a:ext cx="11456663" cy="805435"/>
          </a:xfrm>
          <a:prstGeom prst="rect">
            <a:avLst/>
          </a:prstGeom>
          <a:solidFill>
            <a:schemeClr val="accent1"/>
          </a:solidFill>
          <a:ln w="12700" cap="flat" cmpd="sng" algn="ctr">
            <a:solidFill>
              <a:schemeClr val="accent1">
                <a:shade val="50000"/>
              </a:schemeClr>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Konsultacje społeczne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Kryteria specyficzne dla Działania </a:t>
            </a:r>
            <a:r>
              <a:rPr lang="pl-PL" sz="1400" b="1" dirty="0">
                <a:solidFill>
                  <a:prstClr val="white"/>
                </a:solidFill>
                <a:latin typeface="Arial" panose="020B0604020202020204" pitchFamily="34" charset="0"/>
                <a:cs typeface="Arial" panose="020B0604020202020204" pitchFamily="34" charset="0"/>
              </a:rPr>
              <a:t>9.1 Aktywizacja zawodowa – projekty PUP</a:t>
            </a:r>
            <a:r>
              <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w terminie 05.12.2023 r. – 15.12.2023 r.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6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aphicFrame>
        <p:nvGraphicFramePr>
          <p:cNvPr id="6" name="Tabela 5">
            <a:extLst>
              <a:ext uri="{FF2B5EF4-FFF2-40B4-BE49-F238E27FC236}">
                <a16:creationId xmlns:a16="http://schemas.microsoft.com/office/drawing/2014/main" id="{39E6352C-D224-9EF7-125D-C731D8A5C37D}"/>
              </a:ext>
              <a:ext uri="{C183D7F6-B498-43B3-948B-1728B52AA6E4}">
                <adec:decorative xmlns:adec="http://schemas.microsoft.com/office/drawing/2017/decorative" val="1"/>
              </a:ext>
            </a:extLst>
          </p:cNvPr>
          <p:cNvGraphicFramePr>
            <a:graphicFrameLocks noGrp="1"/>
          </p:cNvGraphicFramePr>
          <p:nvPr>
            <p:extLst>
              <p:ext uri="{D42A27DB-BD31-4B8C-83A1-F6EECF244321}">
                <p14:modId xmlns:p14="http://schemas.microsoft.com/office/powerpoint/2010/main" val="3936267033"/>
              </p:ext>
            </p:extLst>
          </p:nvPr>
        </p:nvGraphicFramePr>
        <p:xfrm>
          <a:off x="315104" y="955155"/>
          <a:ext cx="11491705" cy="1249053"/>
        </p:xfrm>
        <a:graphic>
          <a:graphicData uri="http://schemas.openxmlformats.org/drawingml/2006/table">
            <a:tbl>
              <a:tblPr firstRow="1" bandRow="1">
                <a:tableStyleId>{5C22544A-7EE6-4342-B048-85BDC9FD1C3A}</a:tableStyleId>
              </a:tblPr>
              <a:tblGrid>
                <a:gridCol w="2437095">
                  <a:extLst>
                    <a:ext uri="{9D8B030D-6E8A-4147-A177-3AD203B41FA5}">
                      <a16:colId xmlns:a16="http://schemas.microsoft.com/office/drawing/2014/main" val="2096749498"/>
                    </a:ext>
                  </a:extLst>
                </a:gridCol>
                <a:gridCol w="3026302">
                  <a:extLst>
                    <a:ext uri="{9D8B030D-6E8A-4147-A177-3AD203B41FA5}">
                      <a16:colId xmlns:a16="http://schemas.microsoft.com/office/drawing/2014/main" val="2534714792"/>
                    </a:ext>
                  </a:extLst>
                </a:gridCol>
                <a:gridCol w="3121627">
                  <a:extLst>
                    <a:ext uri="{9D8B030D-6E8A-4147-A177-3AD203B41FA5}">
                      <a16:colId xmlns:a16="http://schemas.microsoft.com/office/drawing/2014/main" val="2022047299"/>
                    </a:ext>
                  </a:extLst>
                </a:gridCol>
                <a:gridCol w="2906681">
                  <a:extLst>
                    <a:ext uri="{9D8B030D-6E8A-4147-A177-3AD203B41FA5}">
                      <a16:colId xmlns:a16="http://schemas.microsoft.com/office/drawing/2014/main" val="2707033042"/>
                    </a:ext>
                  </a:extLst>
                </a:gridCol>
              </a:tblGrid>
              <a:tr h="642331">
                <a:tc>
                  <a:txBody>
                    <a:bodyPr/>
                    <a:lstStyle/>
                    <a:p>
                      <a:pPr algn="ctr"/>
                      <a:r>
                        <a:rPr lang="pl-PL" sz="1400" dirty="0">
                          <a:latin typeface="Arial" panose="020B0604020202020204" pitchFamily="34" charset="0"/>
                          <a:cs typeface="Arial" panose="020B0604020202020204" pitchFamily="34" charset="0"/>
                        </a:rPr>
                        <a:t>Liczba uwag ogółem</a:t>
                      </a:r>
                    </a:p>
                  </a:txBody>
                  <a:tcPr/>
                </a:tc>
                <a:tc>
                  <a:txBody>
                    <a:bodyPr/>
                    <a:lstStyle/>
                    <a:p>
                      <a:pPr algn="ctr"/>
                      <a:r>
                        <a:rPr lang="pl-PL" sz="1400" dirty="0">
                          <a:latin typeface="Arial" panose="020B0604020202020204" pitchFamily="34" charset="0"/>
                          <a:cs typeface="Arial" panose="020B0604020202020204" pitchFamily="34" charset="0"/>
                        </a:rPr>
                        <a:t>Liczba uwag uwzględnionych lub częściowo uwzględnionych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400" dirty="0">
                          <a:latin typeface="Arial" panose="020B0604020202020204" pitchFamily="34" charset="0"/>
                          <a:cs typeface="Arial" panose="020B0604020202020204" pitchFamily="34" charset="0"/>
                        </a:rPr>
                        <a:t>Liczba uwag nieuwzględnionych</a:t>
                      </a:r>
                    </a:p>
                  </a:txBody>
                  <a:tcPr/>
                </a:tc>
                <a:tc>
                  <a:txBody>
                    <a:bodyPr/>
                    <a:lstStyle/>
                    <a:p>
                      <a:pPr algn="ctr"/>
                      <a:r>
                        <a:rPr lang="pl-PL" sz="1400" dirty="0">
                          <a:latin typeface="Arial" panose="020B0604020202020204" pitchFamily="34" charset="0"/>
                          <a:cs typeface="Arial" panose="020B0604020202020204" pitchFamily="34" charset="0"/>
                        </a:rPr>
                        <a:t>Liczba uwag, do których udzielono wyjaśnień</a:t>
                      </a:r>
                    </a:p>
                  </a:txBody>
                  <a:tcPr/>
                </a:tc>
                <a:extLst>
                  <a:ext uri="{0D108BD9-81ED-4DB2-BD59-A6C34878D82A}">
                    <a16:rowId xmlns:a16="http://schemas.microsoft.com/office/drawing/2014/main" val="2221344410"/>
                  </a:ext>
                </a:extLst>
              </a:tr>
              <a:tr h="606722">
                <a:tc>
                  <a:txBody>
                    <a:bodyPr/>
                    <a:lstStyle/>
                    <a:p>
                      <a:pPr algn="ctr">
                        <a:spcBef>
                          <a:spcPts val="600"/>
                        </a:spcBef>
                      </a:pPr>
                      <a:r>
                        <a:rPr lang="pl-PL" sz="1400" b="1" strike="noStrike" dirty="0">
                          <a:solidFill>
                            <a:schemeClr val="tx1"/>
                          </a:solidFill>
                          <a:latin typeface="Arial" panose="020B0604020202020204" pitchFamily="34" charset="0"/>
                          <a:cs typeface="Arial" panose="020B0604020202020204" pitchFamily="34" charset="0"/>
                        </a:rPr>
                        <a:t>1</a:t>
                      </a:r>
                    </a:p>
                  </a:txBody>
                  <a:tcPr anchor="ctr"/>
                </a:tc>
                <a:tc>
                  <a:txBody>
                    <a:bodyPr/>
                    <a:lstStyle/>
                    <a:p>
                      <a:pPr algn="ctr">
                        <a:spcBef>
                          <a:spcPts val="600"/>
                        </a:spcBef>
                      </a:pPr>
                      <a:r>
                        <a:rPr lang="pl-PL" sz="1400" b="1" strike="noStrike" dirty="0">
                          <a:solidFill>
                            <a:schemeClr val="tx1"/>
                          </a:solidFill>
                          <a:latin typeface="Arial" panose="020B0604020202020204" pitchFamily="34" charset="0"/>
                          <a:cs typeface="Arial" panose="020B0604020202020204" pitchFamily="34" charset="0"/>
                        </a:rPr>
                        <a:t>1</a:t>
                      </a:r>
                    </a:p>
                  </a:txBody>
                  <a:tcPr anchor="ctr"/>
                </a:tc>
                <a:tc>
                  <a:txBody>
                    <a:bodyPr/>
                    <a:lstStyle/>
                    <a:p>
                      <a:pPr algn="ctr">
                        <a:spcBef>
                          <a:spcPts val="600"/>
                        </a:spcBef>
                      </a:pPr>
                      <a:r>
                        <a:rPr lang="pl-PL" sz="1400" b="1" strike="noStrike" dirty="0">
                          <a:solidFill>
                            <a:schemeClr val="tx1"/>
                          </a:solidFill>
                          <a:latin typeface="Arial" panose="020B0604020202020204" pitchFamily="34" charset="0"/>
                          <a:cs typeface="Arial" panose="020B0604020202020204" pitchFamily="34" charset="0"/>
                        </a:rPr>
                        <a:t>0</a:t>
                      </a:r>
                    </a:p>
                  </a:txBody>
                  <a:tcPr anchor="ctr"/>
                </a:tc>
                <a:tc>
                  <a:txBody>
                    <a:bodyPr/>
                    <a:lstStyle/>
                    <a:p>
                      <a:pPr algn="ctr">
                        <a:spcBef>
                          <a:spcPts val="600"/>
                        </a:spcBef>
                      </a:pPr>
                      <a:r>
                        <a:rPr lang="pl-PL" sz="1400" b="1" strike="noStrike" dirty="0">
                          <a:solidFill>
                            <a:schemeClr val="tx1"/>
                          </a:solidFill>
                          <a:latin typeface="Arial" panose="020B0604020202020204" pitchFamily="34" charset="0"/>
                          <a:cs typeface="Arial" panose="020B0604020202020204" pitchFamily="34" charset="0"/>
                        </a:rPr>
                        <a:t>0</a:t>
                      </a:r>
                    </a:p>
                  </a:txBody>
                  <a:tcPr anchor="ctr"/>
                </a:tc>
                <a:extLst>
                  <a:ext uri="{0D108BD9-81ED-4DB2-BD59-A6C34878D82A}">
                    <a16:rowId xmlns:a16="http://schemas.microsoft.com/office/drawing/2014/main" val="1056707281"/>
                  </a:ext>
                </a:extLst>
              </a:tr>
            </a:tbl>
          </a:graphicData>
        </a:graphic>
      </p:graphicFrame>
      <p:sp>
        <p:nvSpPr>
          <p:cNvPr id="5" name="Prostokąt 4">
            <a:extLst>
              <a:ext uri="{FF2B5EF4-FFF2-40B4-BE49-F238E27FC236}">
                <a16:creationId xmlns:a16="http://schemas.microsoft.com/office/drawing/2014/main" id="{C42DA0AC-1020-B2C8-A051-9B0AE82D5CED}"/>
              </a:ext>
            </a:extLst>
          </p:cNvPr>
          <p:cNvSpPr/>
          <p:nvPr/>
        </p:nvSpPr>
        <p:spPr>
          <a:xfrm>
            <a:off x="315104" y="2318824"/>
            <a:ext cx="11456664" cy="6692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Konsultacje z Komisją Europejską</a:t>
            </a:r>
          </a:p>
        </p:txBody>
      </p:sp>
      <p:sp>
        <p:nvSpPr>
          <p:cNvPr id="2" name="Prostokąt 1">
            <a:extLst>
              <a:ext uri="{FF2B5EF4-FFF2-40B4-BE49-F238E27FC236}">
                <a16:creationId xmlns:a16="http://schemas.microsoft.com/office/drawing/2014/main" id="{F7944883-FABE-3183-A625-6EFC2A6BC525}"/>
              </a:ext>
            </a:extLst>
          </p:cNvPr>
          <p:cNvSpPr/>
          <p:nvPr/>
        </p:nvSpPr>
        <p:spPr>
          <a:xfrm>
            <a:off x="315103" y="4284814"/>
            <a:ext cx="11518943" cy="3951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Konsultacje wśród Członków Komitetu Monitorującego FEL 2021-2027</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aphicFrame>
        <p:nvGraphicFramePr>
          <p:cNvPr id="7" name="Tabela 6">
            <a:extLst>
              <a:ext uri="{FF2B5EF4-FFF2-40B4-BE49-F238E27FC236}">
                <a16:creationId xmlns:a16="http://schemas.microsoft.com/office/drawing/2014/main" id="{43B5DC0E-5554-4186-CE59-6F6F38CDC0DA}"/>
              </a:ext>
              <a:ext uri="{C183D7F6-B498-43B3-948B-1728B52AA6E4}">
                <adec:decorative xmlns:adec="http://schemas.microsoft.com/office/drawing/2017/decorative" val="1"/>
              </a:ext>
            </a:extLst>
          </p:cNvPr>
          <p:cNvGraphicFramePr>
            <a:graphicFrameLocks noGrp="1"/>
          </p:cNvGraphicFramePr>
          <p:nvPr>
            <p:extLst>
              <p:ext uri="{D42A27DB-BD31-4B8C-83A1-F6EECF244321}">
                <p14:modId xmlns:p14="http://schemas.microsoft.com/office/powerpoint/2010/main" val="3230951829"/>
              </p:ext>
            </p:extLst>
          </p:nvPr>
        </p:nvGraphicFramePr>
        <p:xfrm>
          <a:off x="315103" y="4654703"/>
          <a:ext cx="11534555" cy="1284320"/>
        </p:xfrm>
        <a:graphic>
          <a:graphicData uri="http://schemas.openxmlformats.org/drawingml/2006/table">
            <a:tbl>
              <a:tblPr firstRow="1" bandRow="1">
                <a:tableStyleId>{5C22544A-7EE6-4342-B048-85BDC9FD1C3A}</a:tableStyleId>
              </a:tblPr>
              <a:tblGrid>
                <a:gridCol w="1962550">
                  <a:extLst>
                    <a:ext uri="{9D8B030D-6E8A-4147-A177-3AD203B41FA5}">
                      <a16:colId xmlns:a16="http://schemas.microsoft.com/office/drawing/2014/main" val="2096749498"/>
                    </a:ext>
                  </a:extLst>
                </a:gridCol>
                <a:gridCol w="2631335">
                  <a:extLst>
                    <a:ext uri="{9D8B030D-6E8A-4147-A177-3AD203B41FA5}">
                      <a16:colId xmlns:a16="http://schemas.microsoft.com/office/drawing/2014/main" val="2534714792"/>
                    </a:ext>
                  </a:extLst>
                </a:gridCol>
                <a:gridCol w="2319486">
                  <a:extLst>
                    <a:ext uri="{9D8B030D-6E8A-4147-A177-3AD203B41FA5}">
                      <a16:colId xmlns:a16="http://schemas.microsoft.com/office/drawing/2014/main" val="2022047299"/>
                    </a:ext>
                  </a:extLst>
                </a:gridCol>
                <a:gridCol w="2338475">
                  <a:extLst>
                    <a:ext uri="{9D8B030D-6E8A-4147-A177-3AD203B41FA5}">
                      <a16:colId xmlns:a16="http://schemas.microsoft.com/office/drawing/2014/main" val="2707033042"/>
                    </a:ext>
                  </a:extLst>
                </a:gridCol>
                <a:gridCol w="2282709">
                  <a:extLst>
                    <a:ext uri="{9D8B030D-6E8A-4147-A177-3AD203B41FA5}">
                      <a16:colId xmlns:a16="http://schemas.microsoft.com/office/drawing/2014/main" val="3716904115"/>
                    </a:ext>
                  </a:extLst>
                </a:gridCol>
              </a:tblGrid>
              <a:tr h="695342">
                <a:tc>
                  <a:txBody>
                    <a:bodyPr/>
                    <a:lstStyle/>
                    <a:p>
                      <a:pPr algn="ctr"/>
                      <a:r>
                        <a:rPr lang="pl-PL" sz="1400" dirty="0">
                          <a:latin typeface="Arial" panose="020B0604020202020204" pitchFamily="34" charset="0"/>
                          <a:cs typeface="Arial" panose="020B0604020202020204" pitchFamily="34" charset="0"/>
                        </a:rPr>
                        <a:t>Liczba uwag ogółem</a:t>
                      </a:r>
                    </a:p>
                  </a:txBody>
                  <a:tcPr/>
                </a:tc>
                <a:tc>
                  <a:txBody>
                    <a:bodyPr/>
                    <a:lstStyle/>
                    <a:p>
                      <a:pPr algn="ctr"/>
                      <a:r>
                        <a:rPr lang="pl-PL" sz="1400" dirty="0">
                          <a:latin typeface="Arial" panose="020B0604020202020204" pitchFamily="34" charset="0"/>
                          <a:cs typeface="Arial" panose="020B0604020202020204" pitchFamily="34" charset="0"/>
                        </a:rPr>
                        <a:t>Liczba uwag uwzględnionych lub częściowo uwzględnionych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400" dirty="0">
                          <a:latin typeface="Arial" panose="020B0604020202020204" pitchFamily="34" charset="0"/>
                          <a:cs typeface="Arial" panose="020B0604020202020204" pitchFamily="34" charset="0"/>
                        </a:rPr>
                        <a:t>Liczba uwag nieuwzględnionych</a:t>
                      </a:r>
                    </a:p>
                  </a:txBody>
                  <a:tcPr/>
                </a:tc>
                <a:tc>
                  <a:txBody>
                    <a:bodyPr/>
                    <a:lstStyle/>
                    <a:p>
                      <a:pPr algn="ctr"/>
                      <a:r>
                        <a:rPr lang="pl-PL" sz="1400" dirty="0">
                          <a:latin typeface="Arial" panose="020B0604020202020204" pitchFamily="34" charset="0"/>
                          <a:cs typeface="Arial" panose="020B0604020202020204" pitchFamily="34" charset="0"/>
                        </a:rPr>
                        <a:t>Liczba uwag, do których udzielono wyjaśnień</a:t>
                      </a:r>
                    </a:p>
                  </a:txBody>
                  <a:tcPr>
                    <a:lnR w="57150" cap="flat" cmpd="sng" algn="ctr">
                      <a:solidFill>
                        <a:schemeClr val="bg1"/>
                      </a:solidFill>
                      <a:prstDash val="solid"/>
                      <a:round/>
                      <a:headEnd type="none" w="med" len="med"/>
                      <a:tailEnd type="none" w="med" len="med"/>
                    </a:lnR>
                  </a:tcPr>
                </a:tc>
                <a:tc>
                  <a:txBody>
                    <a:bodyPr/>
                    <a:lstStyle/>
                    <a:p>
                      <a:pPr algn="ctr"/>
                      <a:r>
                        <a:rPr lang="pl-PL" sz="1400" dirty="0">
                          <a:latin typeface="Arial" panose="020B0604020202020204" pitchFamily="34" charset="0"/>
                          <a:cs typeface="Arial" panose="020B0604020202020204" pitchFamily="34" charset="0"/>
                        </a:rPr>
                        <a:t>Liczba autokorekt</a:t>
                      </a:r>
                    </a:p>
                  </a:txBody>
                  <a:tcPr>
                    <a:lnL w="57150" cap="flat" cmpd="sng" algn="ctr">
                      <a:solidFill>
                        <a:schemeClr val="bg1"/>
                      </a:solidFill>
                      <a:prstDash val="solid"/>
                      <a:round/>
                      <a:headEnd type="none" w="med" len="med"/>
                      <a:tailEnd type="none" w="med" len="med"/>
                    </a:lnL>
                    <a:lnR w="12700" cmpd="sng">
                      <a:noFill/>
                    </a:lnR>
                    <a:lnT w="12700" cap="flat" cmpd="sng" algn="ctr">
                      <a:solidFill>
                        <a:schemeClr val="bg1"/>
                      </a:solidFill>
                      <a:prstDash val="solid"/>
                      <a:round/>
                      <a:headEnd type="none" w="med" len="med"/>
                      <a:tailEnd type="none" w="med" len="med"/>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2221344410"/>
                  </a:ext>
                </a:extLst>
              </a:tr>
              <a:tr h="552800">
                <a:tc gridSpan="4">
                  <a:txBody>
                    <a:bodyPr/>
                    <a:lstStyle/>
                    <a:p>
                      <a:pPr algn="l">
                        <a:spcBef>
                          <a:spcPts val="600"/>
                        </a:spcBef>
                      </a:pPr>
                      <a:r>
                        <a:rPr lang="pl-PL" sz="1400" b="0" strike="noStrike" dirty="0">
                          <a:solidFill>
                            <a:schemeClr val="tx1"/>
                          </a:solidFill>
                          <a:latin typeface="Arial" panose="020B0604020202020204" pitchFamily="34" charset="0"/>
                          <a:cs typeface="Arial" panose="020B0604020202020204" pitchFamily="34" charset="0"/>
                        </a:rPr>
                        <a:t>W ramach konsultacji wśród Członków Komitetu Monitorującego FEL 2021-2027 nie wpłynęły żadne uwagi. </a:t>
                      </a:r>
                    </a:p>
                  </a:txBody>
                  <a:tcPr anchor="ctr">
                    <a:lnR w="57150" cap="flat" cmpd="sng" algn="ctr">
                      <a:solidFill>
                        <a:schemeClr val="bg1"/>
                      </a:solidFill>
                      <a:prstDash val="solid"/>
                      <a:round/>
                      <a:headEnd type="none" w="med" len="med"/>
                      <a:tailEnd type="none" w="med" len="med"/>
                    </a:lnR>
                  </a:tcPr>
                </a:tc>
                <a:tc hMerge="1">
                  <a:txBody>
                    <a:bodyPr/>
                    <a:lstStyle/>
                    <a:p>
                      <a:pPr algn="ctr">
                        <a:spcBef>
                          <a:spcPts val="600"/>
                        </a:spcBef>
                      </a:pPr>
                      <a:endParaRPr lang="pl-PL" sz="1400" b="1" strike="noStrike" dirty="0">
                        <a:solidFill>
                          <a:schemeClr val="tx1"/>
                        </a:solidFill>
                        <a:latin typeface="Arial" panose="020B0604020202020204" pitchFamily="34" charset="0"/>
                        <a:cs typeface="Arial" panose="020B0604020202020204" pitchFamily="34" charset="0"/>
                      </a:endParaRPr>
                    </a:p>
                  </a:txBody>
                  <a:tcPr anchor="ctr"/>
                </a:tc>
                <a:tc hMerge="1">
                  <a:txBody>
                    <a:bodyPr/>
                    <a:lstStyle/>
                    <a:p>
                      <a:pPr algn="ctr">
                        <a:spcBef>
                          <a:spcPts val="600"/>
                        </a:spcBef>
                      </a:pPr>
                      <a:endParaRPr lang="pl-PL" sz="1400" b="1" strike="noStrike" dirty="0">
                        <a:solidFill>
                          <a:schemeClr val="tx1"/>
                        </a:solidFill>
                        <a:latin typeface="Arial" panose="020B0604020202020204" pitchFamily="34" charset="0"/>
                        <a:cs typeface="Arial" panose="020B0604020202020204" pitchFamily="34" charset="0"/>
                      </a:endParaRPr>
                    </a:p>
                  </a:txBody>
                  <a:tcPr anchor="ctr"/>
                </a:tc>
                <a:tc hMerge="1">
                  <a:txBody>
                    <a:bodyPr/>
                    <a:lstStyle/>
                    <a:p>
                      <a:pPr algn="ctr">
                        <a:spcBef>
                          <a:spcPts val="600"/>
                        </a:spcBef>
                      </a:pPr>
                      <a:endParaRPr lang="pl-PL" sz="1400" b="1" strike="noStrike" dirty="0">
                        <a:solidFill>
                          <a:schemeClr val="tx1"/>
                        </a:solidFill>
                        <a:latin typeface="Arial" panose="020B0604020202020204" pitchFamily="34" charset="0"/>
                        <a:cs typeface="Arial" panose="020B0604020202020204" pitchFamily="34" charset="0"/>
                      </a:endParaRPr>
                    </a:p>
                  </a:txBody>
                  <a:tcPr anchor="ctr">
                    <a:lnR w="57150" cap="flat" cmpd="sng" algn="ctr">
                      <a:solidFill>
                        <a:schemeClr val="bg1"/>
                      </a:solidFill>
                      <a:prstDash val="solid"/>
                      <a:round/>
                      <a:headEnd type="none" w="med" len="med"/>
                      <a:tailEnd type="none" w="med" len="med"/>
                    </a:lnR>
                  </a:tcPr>
                </a:tc>
                <a:tc>
                  <a:txBody>
                    <a:bodyPr/>
                    <a:lstStyle/>
                    <a:p>
                      <a:pPr algn="ctr">
                        <a:spcBef>
                          <a:spcPts val="600"/>
                        </a:spcBef>
                      </a:pPr>
                      <a:r>
                        <a:rPr lang="pl-PL" sz="1400" b="1" strike="noStrike" dirty="0">
                          <a:solidFill>
                            <a:schemeClr val="tx1"/>
                          </a:solidFill>
                          <a:latin typeface="Arial" panose="020B0604020202020204" pitchFamily="34" charset="0"/>
                          <a:cs typeface="Arial" panose="020B0604020202020204" pitchFamily="34" charset="0"/>
                        </a:rPr>
                        <a:t>1</a:t>
                      </a:r>
                    </a:p>
                  </a:txBody>
                  <a:tcPr anchor="ctr">
                    <a:lnL w="57150" cap="flat" cmpd="sng" algn="ctr">
                      <a:solidFill>
                        <a:schemeClr val="bg1"/>
                      </a:solidFill>
                      <a:prstDash val="solid"/>
                      <a:round/>
                      <a:headEnd type="none" w="med" len="med"/>
                      <a:tailEnd type="none" w="med" len="med"/>
                    </a:lnL>
                    <a:lnR w="12700" cmpd="sng">
                      <a:noFill/>
                    </a:lnR>
                    <a:lnT w="381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56707281"/>
                  </a:ext>
                </a:extLst>
              </a:tr>
            </a:tbl>
          </a:graphicData>
        </a:graphic>
      </p:graphicFrame>
      <p:pic>
        <p:nvPicPr>
          <p:cNvPr id="3" name="Obraz 2" descr="Oznaczenie graficzne programu fundusze Europejskie dla Lubelskiego.">
            <a:extLst>
              <a:ext uri="{FF2B5EF4-FFF2-40B4-BE49-F238E27FC236}">
                <a16:creationId xmlns:a16="http://schemas.microsoft.com/office/drawing/2014/main" id="{E60AC9CC-7D60-3E3E-2158-0669442D93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5976404"/>
            <a:ext cx="5465075" cy="359665"/>
          </a:xfrm>
          <a:prstGeom prst="rect">
            <a:avLst/>
          </a:prstGeom>
        </p:spPr>
      </p:pic>
      <p:sp>
        <p:nvSpPr>
          <p:cNvPr id="9" name="Symbol zastępczy numeru slajdu 8">
            <a:extLst>
              <a:ext uri="{FF2B5EF4-FFF2-40B4-BE49-F238E27FC236}">
                <a16:creationId xmlns:a16="http://schemas.microsoft.com/office/drawing/2014/main" id="{15EE73BD-87B2-27A3-1A7D-63BD1A1F0B31}"/>
              </a:ext>
            </a:extLst>
          </p:cNvPr>
          <p:cNvSpPr>
            <a:spLocks noGrp="1"/>
          </p:cNvSpPr>
          <p:nvPr>
            <p:ph type="sldNum" sz="quarter" idx="12"/>
          </p:nvPr>
        </p:nvSpPr>
        <p:spPr>
          <a:xfrm>
            <a:off x="11686568" y="6410991"/>
            <a:ext cx="50543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4826D8-9DAC-44AE-A9FD-0EC949CD68D6}" type="slidenum">
              <a:rPr kumimoji="0" lang="pl-P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pl-P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graphicFrame>
        <p:nvGraphicFramePr>
          <p:cNvPr id="10" name="Tabela 9">
            <a:extLst>
              <a:ext uri="{FF2B5EF4-FFF2-40B4-BE49-F238E27FC236}">
                <a16:creationId xmlns:a16="http://schemas.microsoft.com/office/drawing/2014/main" id="{DB6BB217-A220-09FE-37F6-759D6D7E4E81}"/>
              </a:ext>
              <a:ext uri="{C183D7F6-B498-43B3-948B-1728B52AA6E4}">
                <adec:decorative xmlns:adec="http://schemas.microsoft.com/office/drawing/2017/decorative" val="1"/>
              </a:ext>
            </a:extLst>
          </p:cNvPr>
          <p:cNvGraphicFramePr>
            <a:graphicFrameLocks noGrp="1"/>
          </p:cNvGraphicFramePr>
          <p:nvPr>
            <p:extLst>
              <p:ext uri="{D42A27DB-BD31-4B8C-83A1-F6EECF244321}">
                <p14:modId xmlns:p14="http://schemas.microsoft.com/office/powerpoint/2010/main" val="182604589"/>
              </p:ext>
            </p:extLst>
          </p:nvPr>
        </p:nvGraphicFramePr>
        <p:xfrm>
          <a:off x="315103" y="2888804"/>
          <a:ext cx="11491705" cy="1249053"/>
        </p:xfrm>
        <a:graphic>
          <a:graphicData uri="http://schemas.openxmlformats.org/drawingml/2006/table">
            <a:tbl>
              <a:tblPr firstRow="1" bandRow="1">
                <a:tableStyleId>{5C22544A-7EE6-4342-B048-85BDC9FD1C3A}</a:tableStyleId>
              </a:tblPr>
              <a:tblGrid>
                <a:gridCol w="2437095">
                  <a:extLst>
                    <a:ext uri="{9D8B030D-6E8A-4147-A177-3AD203B41FA5}">
                      <a16:colId xmlns:a16="http://schemas.microsoft.com/office/drawing/2014/main" val="2096749498"/>
                    </a:ext>
                  </a:extLst>
                </a:gridCol>
                <a:gridCol w="3026302">
                  <a:extLst>
                    <a:ext uri="{9D8B030D-6E8A-4147-A177-3AD203B41FA5}">
                      <a16:colId xmlns:a16="http://schemas.microsoft.com/office/drawing/2014/main" val="2534714792"/>
                    </a:ext>
                  </a:extLst>
                </a:gridCol>
                <a:gridCol w="3121627">
                  <a:extLst>
                    <a:ext uri="{9D8B030D-6E8A-4147-A177-3AD203B41FA5}">
                      <a16:colId xmlns:a16="http://schemas.microsoft.com/office/drawing/2014/main" val="2022047299"/>
                    </a:ext>
                  </a:extLst>
                </a:gridCol>
                <a:gridCol w="2906681">
                  <a:extLst>
                    <a:ext uri="{9D8B030D-6E8A-4147-A177-3AD203B41FA5}">
                      <a16:colId xmlns:a16="http://schemas.microsoft.com/office/drawing/2014/main" val="2707033042"/>
                    </a:ext>
                  </a:extLst>
                </a:gridCol>
              </a:tblGrid>
              <a:tr h="642331">
                <a:tc>
                  <a:txBody>
                    <a:bodyPr/>
                    <a:lstStyle/>
                    <a:p>
                      <a:pPr algn="ctr"/>
                      <a:r>
                        <a:rPr lang="pl-PL" sz="1400" dirty="0">
                          <a:latin typeface="Arial" panose="020B0604020202020204" pitchFamily="34" charset="0"/>
                          <a:cs typeface="Arial" panose="020B0604020202020204" pitchFamily="34" charset="0"/>
                        </a:rPr>
                        <a:t>Liczba uwag ogółem</a:t>
                      </a:r>
                    </a:p>
                  </a:txBody>
                  <a:tcPr/>
                </a:tc>
                <a:tc>
                  <a:txBody>
                    <a:bodyPr/>
                    <a:lstStyle/>
                    <a:p>
                      <a:pPr algn="ctr"/>
                      <a:r>
                        <a:rPr lang="pl-PL" sz="1400" dirty="0">
                          <a:latin typeface="Arial" panose="020B0604020202020204" pitchFamily="34" charset="0"/>
                          <a:cs typeface="Arial" panose="020B0604020202020204" pitchFamily="34" charset="0"/>
                        </a:rPr>
                        <a:t>Liczba uwag uwzględnionych lub częściowo uwzględnionych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400" dirty="0">
                          <a:latin typeface="Arial" panose="020B0604020202020204" pitchFamily="34" charset="0"/>
                          <a:cs typeface="Arial" panose="020B0604020202020204" pitchFamily="34" charset="0"/>
                        </a:rPr>
                        <a:t>Liczba uwag nieuwzględnionych</a:t>
                      </a:r>
                    </a:p>
                  </a:txBody>
                  <a:tcPr/>
                </a:tc>
                <a:tc>
                  <a:txBody>
                    <a:bodyPr/>
                    <a:lstStyle/>
                    <a:p>
                      <a:pPr algn="ctr"/>
                      <a:r>
                        <a:rPr lang="pl-PL" sz="1400" dirty="0">
                          <a:latin typeface="Arial" panose="020B0604020202020204" pitchFamily="34" charset="0"/>
                          <a:cs typeface="Arial" panose="020B0604020202020204" pitchFamily="34" charset="0"/>
                        </a:rPr>
                        <a:t>Liczba uwag, do których udzielono wyjaśnień</a:t>
                      </a:r>
                    </a:p>
                  </a:txBody>
                  <a:tcPr/>
                </a:tc>
                <a:extLst>
                  <a:ext uri="{0D108BD9-81ED-4DB2-BD59-A6C34878D82A}">
                    <a16:rowId xmlns:a16="http://schemas.microsoft.com/office/drawing/2014/main" val="2221344410"/>
                  </a:ext>
                </a:extLst>
              </a:tr>
              <a:tr h="606722">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 ramach konsultacji z Komisją Europejską nie wpłynęły żadne uwagi. </a:t>
                      </a:r>
                    </a:p>
                  </a:txBody>
                  <a:tcPr anchor="ctr"/>
                </a:tc>
                <a:tc hMerge="1">
                  <a:txBody>
                    <a:bodyPr/>
                    <a:lstStyle/>
                    <a:p>
                      <a:endParaRPr/>
                    </a:p>
                  </a:txBody>
                  <a:tcPr anchor="ctr"/>
                </a:tc>
                <a:tc hMerge="1">
                  <a:txBody>
                    <a:bodyPr/>
                    <a:lstStyle/>
                    <a:p>
                      <a:endParaRPr/>
                    </a:p>
                  </a:txBody>
                  <a:tcPr anchor="ctr"/>
                </a:tc>
                <a:tc hMerge="1">
                  <a:txBody>
                    <a:bodyPr/>
                    <a:lstStyle/>
                    <a:p>
                      <a:endParaRPr dirty="0"/>
                    </a:p>
                  </a:txBody>
                  <a:tcPr anchor="ctr"/>
                </a:tc>
                <a:extLst>
                  <a:ext uri="{0D108BD9-81ED-4DB2-BD59-A6C34878D82A}">
                    <a16:rowId xmlns:a16="http://schemas.microsoft.com/office/drawing/2014/main" val="1056707281"/>
                  </a:ext>
                </a:extLst>
              </a:tr>
            </a:tbl>
          </a:graphicData>
        </a:graphic>
      </p:graphicFrame>
    </p:spTree>
    <p:extLst>
      <p:ext uri="{BB962C8B-B14F-4D97-AF65-F5344CB8AC3E}">
        <p14:creationId xmlns:p14="http://schemas.microsoft.com/office/powerpoint/2010/main" val="20463218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a:extLst>
              <a:ext uri="{FF2B5EF4-FFF2-40B4-BE49-F238E27FC236}">
                <a16:creationId xmlns:a16="http://schemas.microsoft.com/office/drawing/2014/main" id="{F0218671-B4FC-E459-2C55-F0174DBC2880}"/>
              </a:ext>
            </a:extLst>
          </p:cNvPr>
          <p:cNvSpPr>
            <a:spLocks noGrp="1"/>
          </p:cNvSpPr>
          <p:nvPr>
            <p:ph type="title"/>
          </p:nvPr>
        </p:nvSpPr>
        <p:spPr>
          <a:xfrm>
            <a:off x="622300" y="-1389872"/>
            <a:ext cx="10515600" cy="1325563"/>
          </a:xfrm>
        </p:spPr>
        <p:txBody>
          <a:bodyPr>
            <a:normAutofit/>
          </a:bodyPr>
          <a:lstStyle/>
          <a:p>
            <a:r>
              <a:rPr lang="pl-PL" sz="1400" dirty="0">
                <a:latin typeface="Arial "/>
              </a:rPr>
              <a:t>Kryteria wyboru projektów 1</a:t>
            </a:r>
          </a:p>
        </p:txBody>
      </p:sp>
      <p:sp>
        <p:nvSpPr>
          <p:cNvPr id="4" name="Prostokąt 3">
            <a:extLst>
              <a:ext uri="{FF2B5EF4-FFF2-40B4-BE49-F238E27FC236}">
                <a16:creationId xmlns:a16="http://schemas.microsoft.com/office/drawing/2014/main" id="{869B9140-4439-1566-DCC8-0B6F9F99D67B}"/>
              </a:ext>
            </a:extLst>
          </p:cNvPr>
          <p:cNvSpPr/>
          <p:nvPr/>
        </p:nvSpPr>
        <p:spPr>
          <a:xfrm>
            <a:off x="409314" y="50226"/>
            <a:ext cx="11452634" cy="9397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400" b="0"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rPr>
              <a:t>Działanie </a:t>
            </a:r>
            <a:r>
              <a:rPr lang="pl-PL" sz="1400" b="1" dirty="0">
                <a:solidFill>
                  <a:prstClr val="white"/>
                </a:solidFill>
                <a:latin typeface="Arial" panose="020B0604020202020204" pitchFamily="34" charset="0"/>
                <a:ea typeface="Calibri" panose="020F0502020204030204" pitchFamily="34" charset="0"/>
                <a:cs typeface="Arial" panose="020B0604020202020204" pitchFamily="34" charset="0"/>
              </a:rPr>
              <a:t>9.1 Aktywizacja zawodowa – projekty PUP,  typ projektu: 1</a:t>
            </a:r>
            <a:endPar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II. Ocena </a:t>
            </a:r>
            <a:r>
              <a:rPr lang="pl-PL" sz="1400" b="1" dirty="0">
                <a:solidFill>
                  <a:prstClr val="white"/>
                </a:solidFill>
                <a:latin typeface="Arial" panose="020B0604020202020204" pitchFamily="34" charset="0"/>
                <a:cs typeface="Arial" panose="020B0604020202020204" pitchFamily="34" charset="0"/>
              </a:rPr>
              <a:t>formalno-merytoryczna</a:t>
            </a:r>
            <a:endPar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15000"/>
              </a:lnSpc>
              <a:spcBef>
                <a:spcPts val="0"/>
              </a:spcBef>
              <a:spcAft>
                <a:spcPts val="0"/>
              </a:spcAft>
              <a:buClrTx/>
              <a:buSzTx/>
              <a:buFontTx/>
              <a:buNone/>
              <a:tabLst/>
              <a:defRPr/>
            </a:pPr>
            <a:r>
              <a:rPr lang="pl-PL" sz="1400" b="1" dirty="0">
                <a:solidFill>
                  <a:prstClr val="white"/>
                </a:solidFill>
                <a:latin typeface="Arial" panose="020B0604020202020204" pitchFamily="34" charset="0"/>
                <a:cs typeface="Arial" panose="020B0604020202020204" pitchFamily="34" charset="0"/>
              </a:rPr>
              <a:t>A</a:t>
            </a:r>
            <a:r>
              <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r>
              <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Times New Roman" panose="02020603050405020304" pitchFamily="18" charset="0"/>
                <a:cs typeface="Arial" panose="020B0604020202020204" pitchFamily="34" charset="0"/>
              </a:rPr>
              <a:t>Kryteria </a:t>
            </a:r>
            <a:r>
              <a:rPr lang="pl-PL" sz="1400" b="1" dirty="0">
                <a:solidFill>
                  <a:prstClr val="white"/>
                </a:solidFill>
                <a:latin typeface="Arial" panose="020B0604020202020204" pitchFamily="34" charset="0"/>
                <a:ea typeface="Times New Roman" panose="02020603050405020304" pitchFamily="18" charset="0"/>
                <a:cs typeface="Arial" panose="020B0604020202020204" pitchFamily="34" charset="0"/>
              </a:rPr>
              <a:t>specyficzne (kryteria dostępu)</a:t>
            </a:r>
            <a:endPar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aphicFrame>
        <p:nvGraphicFramePr>
          <p:cNvPr id="5" name="Tabela 4">
            <a:extLst>
              <a:ext uri="{FF2B5EF4-FFF2-40B4-BE49-F238E27FC236}">
                <a16:creationId xmlns:a16="http://schemas.microsoft.com/office/drawing/2014/main" id="{926658FD-B33B-E4BD-9A74-A8B53004628D}"/>
              </a:ext>
            </a:extLst>
          </p:cNvPr>
          <p:cNvGraphicFramePr>
            <a:graphicFrameLocks noGrp="1"/>
          </p:cNvGraphicFramePr>
          <p:nvPr>
            <p:extLst>
              <p:ext uri="{D42A27DB-BD31-4B8C-83A1-F6EECF244321}">
                <p14:modId xmlns:p14="http://schemas.microsoft.com/office/powerpoint/2010/main" val="977417478"/>
              </p:ext>
            </p:extLst>
          </p:nvPr>
        </p:nvGraphicFramePr>
        <p:xfrm>
          <a:off x="409314" y="1103160"/>
          <a:ext cx="11467612" cy="4496491"/>
        </p:xfrm>
        <a:graphic>
          <a:graphicData uri="http://schemas.openxmlformats.org/drawingml/2006/table">
            <a:tbl>
              <a:tblPr firstRow="1" bandRow="1">
                <a:tableStyleId>{5C22544A-7EE6-4342-B048-85BDC9FD1C3A}</a:tableStyleId>
              </a:tblPr>
              <a:tblGrid>
                <a:gridCol w="619015">
                  <a:extLst>
                    <a:ext uri="{9D8B030D-6E8A-4147-A177-3AD203B41FA5}">
                      <a16:colId xmlns:a16="http://schemas.microsoft.com/office/drawing/2014/main" val="2402903515"/>
                    </a:ext>
                  </a:extLst>
                </a:gridCol>
                <a:gridCol w="2192519">
                  <a:extLst>
                    <a:ext uri="{9D8B030D-6E8A-4147-A177-3AD203B41FA5}">
                      <a16:colId xmlns:a16="http://schemas.microsoft.com/office/drawing/2014/main" val="2742623692"/>
                    </a:ext>
                  </a:extLst>
                </a:gridCol>
                <a:gridCol w="5172112">
                  <a:extLst>
                    <a:ext uri="{9D8B030D-6E8A-4147-A177-3AD203B41FA5}">
                      <a16:colId xmlns:a16="http://schemas.microsoft.com/office/drawing/2014/main" val="120968799"/>
                    </a:ext>
                  </a:extLst>
                </a:gridCol>
                <a:gridCol w="3483966">
                  <a:extLst>
                    <a:ext uri="{9D8B030D-6E8A-4147-A177-3AD203B41FA5}">
                      <a16:colId xmlns:a16="http://schemas.microsoft.com/office/drawing/2014/main" val="940122991"/>
                    </a:ext>
                  </a:extLst>
                </a:gridCol>
              </a:tblGrid>
              <a:tr h="323646">
                <a:tc>
                  <a:txBody>
                    <a:bodyPr/>
                    <a:lstStyle/>
                    <a:p>
                      <a:pPr algn="ctr"/>
                      <a:endParaRPr lang="pl-PL" sz="1000" dirty="0">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algn="ctr"/>
                      <a:r>
                        <a:rPr lang="pl-PL" sz="1200" dirty="0">
                          <a:latin typeface="Arial" panose="020B0604020202020204" pitchFamily="34" charset="0"/>
                          <a:cs typeface="Arial" panose="020B0604020202020204" pitchFamily="34" charset="0"/>
                        </a:rPr>
                        <a:t>Nazwa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200" dirty="0">
                          <a:latin typeface="Arial" panose="020B0604020202020204" pitchFamily="34" charset="0"/>
                          <a:cs typeface="Arial" panose="020B0604020202020204" pitchFamily="34" charset="0"/>
                        </a:rPr>
                        <a:t>Definicja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200" b="1" kern="1200" dirty="0">
                          <a:solidFill>
                            <a:schemeClr val="lt1"/>
                          </a:solidFill>
                          <a:effectLst/>
                          <a:latin typeface="Arial" panose="020B0604020202020204" pitchFamily="34" charset="0"/>
                          <a:ea typeface="+mn-ea"/>
                          <a:cs typeface="Arial" panose="020B0604020202020204" pitchFamily="34" charset="0"/>
                        </a:rPr>
                        <a:t>Opis znaczenia kryterium dla wyniku oceny</a:t>
                      </a:r>
                      <a:endParaRPr lang="pl-PL" sz="1200" dirty="0">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40726217"/>
                  </a:ext>
                </a:extLst>
              </a:tr>
              <a:tr h="4172845">
                <a:tc>
                  <a:txBody>
                    <a:bodyPr/>
                    <a:lstStyle/>
                    <a:p>
                      <a:pPr marL="0" indent="0" algn="l">
                        <a:spcAft>
                          <a:spcPts val="0"/>
                        </a:spcAft>
                        <a:buFont typeface="+mj-lt"/>
                        <a:buNone/>
                      </a:pPr>
                      <a:r>
                        <a:rPr lang="pl-PL" sz="1200" b="0" dirty="0">
                          <a:latin typeface="Arial" panose="020B0604020202020204" pitchFamily="34" charset="0"/>
                          <a:cs typeface="Arial" panose="020B0604020202020204" pitchFamily="34"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pl-PL" sz="1200" b="1" strike="noStrike" kern="1200" dirty="0">
                          <a:solidFill>
                            <a:schemeClr val="tx1"/>
                          </a:solidFill>
                          <a:effectLst/>
                          <a:latin typeface="Arial" panose="020B0604020202020204" pitchFamily="34" charset="0"/>
                          <a:ea typeface="+mn-ea"/>
                          <a:cs typeface="Arial" panose="020B0604020202020204" pitchFamily="34" charset="0"/>
                        </a:rPr>
                        <a:t>Typ Wnioskodawcy</a:t>
                      </a:r>
                    </a:p>
                    <a:p>
                      <a:pPr algn="l">
                        <a:lnSpc>
                          <a:spcPct val="114000"/>
                        </a:lnSpc>
                        <a:spcBef>
                          <a:spcPts val="600"/>
                        </a:spcBef>
                        <a:spcAft>
                          <a:spcPts val="0"/>
                        </a:spcAft>
                      </a:pPr>
                      <a:r>
                        <a:rPr lang="pl-PL" sz="1200" b="0" strike="noStrike" kern="1200" dirty="0">
                          <a:solidFill>
                            <a:schemeClr val="tx1"/>
                          </a:solidFill>
                          <a:effectLst/>
                          <a:latin typeface="Arial" panose="020B0604020202020204" pitchFamily="34" charset="0"/>
                          <a:ea typeface="+mn-ea"/>
                          <a:cs typeface="Arial" panose="020B0604020202020204" pitchFamily="34" charset="0"/>
                        </a:rPr>
                        <a:t>Wnioskodawcami uprawnionymi do ubiegania się o dofinansowanie są: Powiatowe Urzędy Pracy/Miejski Urząd Pracy z terenu województwa lubelskiego.</a:t>
                      </a:r>
                    </a:p>
                    <a:p>
                      <a:pPr algn="l">
                        <a:spcAft>
                          <a:spcPts val="0"/>
                        </a:spcAft>
                      </a:pPr>
                      <a:endParaRPr lang="pl-PL" sz="1200" b="1" strike="noStrike" kern="1200" dirty="0">
                        <a:solidFill>
                          <a:schemeClr val="tx1"/>
                        </a:solidFill>
                        <a:effectLst/>
                        <a:latin typeface="Arial" panose="020B0604020202020204" pitchFamily="34" charset="0"/>
                        <a:ea typeface="+mn-ea"/>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15000"/>
                        </a:lnSpc>
                        <a:spcBef>
                          <a:spcPts val="600"/>
                        </a:spcBef>
                        <a:spcAft>
                          <a:spcPts val="600"/>
                        </a:spcAft>
                        <a:buClrTx/>
                        <a:buSzTx/>
                        <a:buFont typeface="+mj-lt"/>
                        <a:buNone/>
                        <a:tabLst/>
                        <a:defRPr/>
                      </a:pPr>
                      <a:r>
                        <a:rPr lang="pl-PL" sz="1200" b="0" strike="noStrike" kern="1200" dirty="0">
                          <a:solidFill>
                            <a:schemeClr val="tx1"/>
                          </a:solidFill>
                          <a:effectLst/>
                          <a:latin typeface="Arial" panose="020B0604020202020204" pitchFamily="34" charset="0"/>
                          <a:ea typeface="+mn-ea"/>
                          <a:cs typeface="Arial" panose="020B0604020202020204" pitchFamily="34" charset="0"/>
                        </a:rPr>
                        <a:t>Kryterium ma na celu zapewnienie zgodności projektów z typami beneficjentów określonych w programie Fundusze Europejskie dla Lubelskiego 2021-2027 oraz w Szczegółowym Opisie Priorytetów Programu Fundusze Europejskie dla Lubelskiego 2021-2027 obowiązującym w dniu ogłoszenia naboru.</a:t>
                      </a:r>
                    </a:p>
                    <a:p>
                      <a:pPr marL="0" marR="0" lvl="0" indent="0" algn="l" defTabSz="914400" rtl="0" eaLnBrk="1" fontAlgn="auto" latinLnBrk="0" hangingPunct="1">
                        <a:lnSpc>
                          <a:spcPct val="115000"/>
                        </a:lnSpc>
                        <a:spcBef>
                          <a:spcPts val="600"/>
                        </a:spcBef>
                        <a:spcAft>
                          <a:spcPts val="600"/>
                        </a:spcAft>
                        <a:buClrTx/>
                        <a:buSzTx/>
                        <a:buFont typeface="+mj-lt"/>
                        <a:buNone/>
                        <a:tabLst/>
                        <a:defRPr/>
                      </a:pPr>
                      <a:r>
                        <a:rPr lang="pl-PL" sz="1200" b="0" strike="noStrike" kern="1200" dirty="0">
                          <a:solidFill>
                            <a:schemeClr val="tx1"/>
                          </a:solidFill>
                          <a:effectLst/>
                          <a:latin typeface="Arial" panose="020B0604020202020204" pitchFamily="34" charset="0"/>
                          <a:ea typeface="+mn-ea"/>
                          <a:cs typeface="Arial" panose="020B0604020202020204" pitchFamily="34" charset="0"/>
                        </a:rPr>
                        <a:t>Ocenie podlegać będą zapisy we wniosku o dofinansowanie potwierdzające, iż Wnioskodawca jest uprawniony do ubiegania się o środki w ramach przedmiotowego naboru.</a:t>
                      </a:r>
                    </a:p>
                    <a:p>
                      <a:pPr marL="0" marR="0" lvl="0" indent="0" algn="l" defTabSz="914400" rtl="0" eaLnBrk="1" fontAlgn="auto" latinLnBrk="0" hangingPunct="1">
                        <a:lnSpc>
                          <a:spcPct val="115000"/>
                        </a:lnSpc>
                        <a:spcBef>
                          <a:spcPts val="600"/>
                        </a:spcBef>
                        <a:spcAft>
                          <a:spcPts val="600"/>
                        </a:spcAft>
                        <a:buClrTx/>
                        <a:buSzTx/>
                        <a:buFont typeface="+mj-lt"/>
                        <a:buNone/>
                        <a:tabLst/>
                        <a:defRPr/>
                      </a:pPr>
                      <a:r>
                        <a:rPr lang="pl-PL" sz="1200" b="0" strike="noStrike" kern="1200" dirty="0">
                          <a:solidFill>
                            <a:schemeClr val="tx1"/>
                          </a:solidFill>
                          <a:effectLst/>
                          <a:latin typeface="Arial" panose="020B0604020202020204" pitchFamily="34" charset="0"/>
                          <a:ea typeface="+mn-ea"/>
                          <a:cs typeface="Arial" panose="020B0604020202020204" pitchFamily="34" charset="0"/>
                        </a:rPr>
                        <a:t>Kryterium zostanie zweryfikowane na podstawie zapisów we wniosku o dofinansowanie projektu.</a:t>
                      </a:r>
                    </a:p>
                    <a:p>
                      <a:pPr marL="0" marR="0" lvl="0" indent="0" algn="l" defTabSz="914400" rtl="0" eaLnBrk="1" fontAlgn="auto" latinLnBrk="0" hangingPunct="1">
                        <a:lnSpc>
                          <a:spcPct val="115000"/>
                        </a:lnSpc>
                        <a:spcBef>
                          <a:spcPts val="600"/>
                        </a:spcBef>
                        <a:spcAft>
                          <a:spcPts val="600"/>
                        </a:spcAft>
                        <a:buClrTx/>
                        <a:buSzTx/>
                        <a:buFont typeface="+mj-lt"/>
                        <a:buNone/>
                        <a:tabLst/>
                        <a:defRPr/>
                      </a:pPr>
                      <a:endParaRPr lang="pl-PL" sz="1200" b="0" strike="noStrike" kern="1200" dirty="0">
                        <a:solidFill>
                          <a:schemeClr val="tx1"/>
                        </a:solidFill>
                        <a:effectLst/>
                        <a:latin typeface="Arial" panose="020B0604020202020204" pitchFamily="34" charset="0"/>
                        <a:ea typeface="+mn-ea"/>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15000"/>
                        </a:lnSpc>
                        <a:spcBef>
                          <a:spcPts val="300"/>
                        </a:spcBef>
                        <a:spcAft>
                          <a:spcPts val="300"/>
                        </a:spcAft>
                      </a:pP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Kryterium zerojedynkowe</a:t>
                      </a:r>
                      <a:r>
                        <a:rPr lang="pl-PL" sz="1200" strike="sng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 obligatoryjne. Jego spełnienie jest niezbędne do przyznania dofinansowania</a:t>
                      </a: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a:t>
                      </a:r>
                    </a:p>
                    <a:p>
                      <a:pPr algn="l">
                        <a:lnSpc>
                          <a:spcPct val="115000"/>
                        </a:lnSpc>
                        <a:spcBef>
                          <a:spcPts val="300"/>
                        </a:spcBef>
                        <a:spcAft>
                          <a:spcPts val="300"/>
                        </a:spcAft>
                      </a:pP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Ocena spełnienia kryterium będzie polegała na przyznaniu wartości logicznych „TAK”, „NIE – do uzupełnienia/poprawy </a:t>
                      </a:r>
                      <a:r>
                        <a:rPr lang="pl-PL" sz="1200" strike="sng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na etapie negocjacji</a:t>
                      </a: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 „NIE”</a:t>
                      </a: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p>
                    <a:p>
                      <a:pPr algn="l">
                        <a:lnSpc>
                          <a:spcPct val="115000"/>
                        </a:lnSpc>
                        <a:spcBef>
                          <a:spcPts val="300"/>
                        </a:spcBef>
                        <a:spcAft>
                          <a:spcPts val="300"/>
                        </a:spcAft>
                      </a:pP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Wnioskodawca ma możliwość uzupełnienia/poprawy projektu w zakresie </a:t>
                      </a:r>
                      <a:r>
                        <a:rPr lang="pl-PL" sz="1200" strike="sng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spełniania </a:t>
                      </a: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spełnienia</a:t>
                      </a: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 kryterium</a:t>
                      </a: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a:t>
                      </a: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 określonym w regulaminie </a:t>
                      </a:r>
                      <a:r>
                        <a:rPr lang="pl-PL" sz="1200" strike="sng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naboru – na etapie negocjacji </a:t>
                      </a: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wyboru projektów.</a:t>
                      </a:r>
                    </a:p>
                    <a:p>
                      <a:pPr algn="l">
                        <a:lnSpc>
                          <a:spcPct val="115000"/>
                        </a:lnSpc>
                        <a:spcBef>
                          <a:spcPts val="300"/>
                        </a:spcBef>
                        <a:spcAft>
                          <a:spcPts val="300"/>
                        </a:spcAft>
                      </a:pP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Kryterium obligatoryjne - spełnienie kryterium jest niezbędne do przyznania dofinansowania.</a:t>
                      </a:r>
                    </a:p>
                    <a:p>
                      <a:pPr algn="just">
                        <a:lnSpc>
                          <a:spcPct val="115000"/>
                        </a:lnSpc>
                        <a:spcBef>
                          <a:spcPts val="300"/>
                        </a:spcBef>
                        <a:spcAft>
                          <a:spcPts val="300"/>
                        </a:spcAft>
                      </a:pPr>
                      <a:endParaRPr lang="pl-PL" sz="1200" strike="sng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endParaRPr>
                    </a:p>
                  </a:txBody>
                  <a:tcPr marL="89535" marR="895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45123061"/>
                  </a:ext>
                </a:extLst>
              </a:tr>
            </a:tbl>
          </a:graphicData>
        </a:graphic>
      </p:graphicFrame>
      <p:pic>
        <p:nvPicPr>
          <p:cNvPr id="3" name="Obraz 2" descr="Oznaczenie graficzne programu fundusze Europejskie dla Lubelskiego.">
            <a:extLst>
              <a:ext uri="{FF2B5EF4-FFF2-40B4-BE49-F238E27FC236}">
                <a16:creationId xmlns:a16="http://schemas.microsoft.com/office/drawing/2014/main" id="{E60AC9CC-7D60-3E3E-2158-0669442D93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6128334"/>
            <a:ext cx="5465075" cy="359665"/>
          </a:xfrm>
          <a:prstGeom prst="rect">
            <a:avLst/>
          </a:prstGeom>
        </p:spPr>
      </p:pic>
      <p:sp>
        <p:nvSpPr>
          <p:cNvPr id="8" name="Symbol zastępczy numeru slajdu 7">
            <a:extLst>
              <a:ext uri="{FF2B5EF4-FFF2-40B4-BE49-F238E27FC236}">
                <a16:creationId xmlns:a16="http://schemas.microsoft.com/office/drawing/2014/main" id="{A68E282B-BE39-A8E0-2CB7-56E4AE39A4B4}"/>
              </a:ext>
            </a:extLst>
          </p:cNvPr>
          <p:cNvSpPr>
            <a:spLocks noGrp="1"/>
          </p:cNvSpPr>
          <p:nvPr>
            <p:ph type="sldNum" sz="quarter" idx="12"/>
          </p:nvPr>
        </p:nvSpPr>
        <p:spPr>
          <a:xfrm>
            <a:off x="11714480" y="6487999"/>
            <a:ext cx="477520" cy="365125"/>
          </a:xfrm>
        </p:spPr>
        <p:txBody>
          <a:bodyPr/>
          <a:lstStyle/>
          <a:p>
            <a:fld id="{D74826D8-9DAC-44AE-A9FD-0EC949CD68D6}" type="slidenum">
              <a:rPr lang="pl-PL" smtClean="0"/>
              <a:pPr/>
              <a:t>5</a:t>
            </a:fld>
            <a:endParaRPr lang="pl-PL" dirty="0"/>
          </a:p>
        </p:txBody>
      </p:sp>
    </p:spTree>
    <p:extLst>
      <p:ext uri="{BB962C8B-B14F-4D97-AF65-F5344CB8AC3E}">
        <p14:creationId xmlns:p14="http://schemas.microsoft.com/office/powerpoint/2010/main" val="1081923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33844D-4F13-9D5D-642D-C4A9A77C37A0}"/>
            </a:ext>
          </a:extLst>
        </p:cNvPr>
        <p:cNvGrpSpPr/>
        <p:nvPr/>
      </p:nvGrpSpPr>
      <p:grpSpPr>
        <a:xfrm>
          <a:off x="0" y="0"/>
          <a:ext cx="0" cy="0"/>
          <a:chOff x="0" y="0"/>
          <a:chExt cx="0" cy="0"/>
        </a:xfrm>
      </p:grpSpPr>
      <p:sp>
        <p:nvSpPr>
          <p:cNvPr id="7" name="Tytuł 6">
            <a:extLst>
              <a:ext uri="{FF2B5EF4-FFF2-40B4-BE49-F238E27FC236}">
                <a16:creationId xmlns:a16="http://schemas.microsoft.com/office/drawing/2014/main" id="{7B11E1EE-80A2-7E83-3ECD-FD243F7278C0}"/>
              </a:ext>
            </a:extLst>
          </p:cNvPr>
          <p:cNvSpPr>
            <a:spLocks noGrp="1"/>
          </p:cNvSpPr>
          <p:nvPr>
            <p:ph type="title"/>
          </p:nvPr>
        </p:nvSpPr>
        <p:spPr>
          <a:xfrm>
            <a:off x="622300" y="-1389872"/>
            <a:ext cx="10515600" cy="1325563"/>
          </a:xfrm>
        </p:spPr>
        <p:txBody>
          <a:bodyPr>
            <a:normAutofit/>
          </a:bodyPr>
          <a:lstStyle/>
          <a:p>
            <a:r>
              <a:rPr lang="pl-PL" sz="1400" dirty="0">
                <a:latin typeface="Arial" panose="020B0604020202020204" pitchFamily="34" charset="0"/>
                <a:cs typeface="Arial" panose="020B0604020202020204" pitchFamily="34" charset="0"/>
              </a:rPr>
              <a:t>Kryteria wyboru projektów 2</a:t>
            </a:r>
          </a:p>
        </p:txBody>
      </p:sp>
      <p:sp>
        <p:nvSpPr>
          <p:cNvPr id="4" name="Prostokąt 3">
            <a:extLst>
              <a:ext uri="{FF2B5EF4-FFF2-40B4-BE49-F238E27FC236}">
                <a16:creationId xmlns:a16="http://schemas.microsoft.com/office/drawing/2014/main" id="{31776315-4012-EEBC-D4ED-C07FA6DFFFB4}"/>
              </a:ext>
            </a:extLst>
          </p:cNvPr>
          <p:cNvSpPr/>
          <p:nvPr/>
        </p:nvSpPr>
        <p:spPr>
          <a:xfrm>
            <a:off x="409314" y="50226"/>
            <a:ext cx="11452634" cy="9397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400" b="0"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rPr>
              <a:t>Działanie </a:t>
            </a:r>
            <a:r>
              <a:rPr lang="pl-PL" sz="1400" b="1" dirty="0">
                <a:solidFill>
                  <a:prstClr val="white"/>
                </a:solidFill>
                <a:latin typeface="Arial" panose="020B0604020202020204" pitchFamily="34" charset="0"/>
                <a:ea typeface="Calibri" panose="020F0502020204030204" pitchFamily="34" charset="0"/>
                <a:cs typeface="Arial" panose="020B0604020202020204" pitchFamily="34" charset="0"/>
              </a:rPr>
              <a:t>9.1 Aktywizacja zawodowa – projekty PUP, typ projektu: 1</a:t>
            </a:r>
            <a:endPar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II. Ocena </a:t>
            </a:r>
            <a:r>
              <a:rPr lang="pl-PL" sz="1400" b="1" dirty="0">
                <a:solidFill>
                  <a:prstClr val="white"/>
                </a:solidFill>
                <a:latin typeface="Arial" panose="020B0604020202020204" pitchFamily="34" charset="0"/>
                <a:cs typeface="Arial" panose="020B0604020202020204" pitchFamily="34" charset="0"/>
              </a:rPr>
              <a:t>formalno-merytoryczna</a:t>
            </a:r>
            <a:endPar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15000"/>
              </a:lnSpc>
              <a:spcBef>
                <a:spcPts val="0"/>
              </a:spcBef>
              <a:spcAft>
                <a:spcPts val="0"/>
              </a:spcAft>
              <a:buClrTx/>
              <a:buSzTx/>
              <a:buFontTx/>
              <a:buNone/>
              <a:tabLst/>
              <a:defRPr/>
            </a:pPr>
            <a:r>
              <a:rPr lang="pl-PL" sz="1400" b="1" dirty="0">
                <a:solidFill>
                  <a:prstClr val="white"/>
                </a:solidFill>
                <a:latin typeface="Arial" panose="020B0604020202020204" pitchFamily="34" charset="0"/>
                <a:cs typeface="Arial" panose="020B0604020202020204" pitchFamily="34" charset="0"/>
              </a:rPr>
              <a:t>A</a:t>
            </a:r>
            <a:r>
              <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r>
              <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Times New Roman" panose="02020603050405020304" pitchFamily="18" charset="0"/>
                <a:cs typeface="Arial" panose="020B0604020202020204" pitchFamily="34" charset="0"/>
              </a:rPr>
              <a:t>Kryteria </a:t>
            </a:r>
            <a:r>
              <a:rPr lang="pl-PL" sz="1400" b="1" dirty="0">
                <a:solidFill>
                  <a:prstClr val="white"/>
                </a:solidFill>
                <a:latin typeface="Arial" panose="020B0604020202020204" pitchFamily="34" charset="0"/>
                <a:ea typeface="Times New Roman" panose="02020603050405020304" pitchFamily="18" charset="0"/>
                <a:cs typeface="Arial" panose="020B0604020202020204" pitchFamily="34" charset="0"/>
              </a:rPr>
              <a:t>specyficzne (kryteria dostępu)</a:t>
            </a:r>
            <a:endPar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aphicFrame>
        <p:nvGraphicFramePr>
          <p:cNvPr id="5" name="Tabela 4">
            <a:extLst>
              <a:ext uri="{FF2B5EF4-FFF2-40B4-BE49-F238E27FC236}">
                <a16:creationId xmlns:a16="http://schemas.microsoft.com/office/drawing/2014/main" id="{BEFA3D47-A6E9-0253-BC04-C9E1CAE6BC40}"/>
              </a:ext>
            </a:extLst>
          </p:cNvPr>
          <p:cNvGraphicFramePr>
            <a:graphicFrameLocks noGrp="1"/>
          </p:cNvGraphicFramePr>
          <p:nvPr>
            <p:extLst>
              <p:ext uri="{D42A27DB-BD31-4B8C-83A1-F6EECF244321}">
                <p14:modId xmlns:p14="http://schemas.microsoft.com/office/powerpoint/2010/main" val="3967316433"/>
              </p:ext>
            </p:extLst>
          </p:nvPr>
        </p:nvGraphicFramePr>
        <p:xfrm>
          <a:off x="409314" y="1103161"/>
          <a:ext cx="11467612" cy="4055850"/>
        </p:xfrm>
        <a:graphic>
          <a:graphicData uri="http://schemas.openxmlformats.org/drawingml/2006/table">
            <a:tbl>
              <a:tblPr firstRow="1" bandRow="1">
                <a:tableStyleId>{5C22544A-7EE6-4342-B048-85BDC9FD1C3A}</a:tableStyleId>
              </a:tblPr>
              <a:tblGrid>
                <a:gridCol w="619015">
                  <a:extLst>
                    <a:ext uri="{9D8B030D-6E8A-4147-A177-3AD203B41FA5}">
                      <a16:colId xmlns:a16="http://schemas.microsoft.com/office/drawing/2014/main" val="2402903515"/>
                    </a:ext>
                  </a:extLst>
                </a:gridCol>
                <a:gridCol w="2192519">
                  <a:extLst>
                    <a:ext uri="{9D8B030D-6E8A-4147-A177-3AD203B41FA5}">
                      <a16:colId xmlns:a16="http://schemas.microsoft.com/office/drawing/2014/main" val="2742623692"/>
                    </a:ext>
                  </a:extLst>
                </a:gridCol>
                <a:gridCol w="5172112">
                  <a:extLst>
                    <a:ext uri="{9D8B030D-6E8A-4147-A177-3AD203B41FA5}">
                      <a16:colId xmlns:a16="http://schemas.microsoft.com/office/drawing/2014/main" val="120968799"/>
                    </a:ext>
                  </a:extLst>
                </a:gridCol>
                <a:gridCol w="3483966">
                  <a:extLst>
                    <a:ext uri="{9D8B030D-6E8A-4147-A177-3AD203B41FA5}">
                      <a16:colId xmlns:a16="http://schemas.microsoft.com/office/drawing/2014/main" val="940122991"/>
                    </a:ext>
                  </a:extLst>
                </a:gridCol>
              </a:tblGrid>
              <a:tr h="291930">
                <a:tc>
                  <a:txBody>
                    <a:bodyPr/>
                    <a:lstStyle/>
                    <a:p>
                      <a:pPr algn="ctr"/>
                      <a:endParaRPr lang="pl-PL" sz="1000" dirty="0">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algn="ctr"/>
                      <a:r>
                        <a:rPr lang="pl-PL" sz="1200" dirty="0">
                          <a:latin typeface="Arial" panose="020B0604020202020204" pitchFamily="34" charset="0"/>
                          <a:cs typeface="Arial" panose="020B0604020202020204" pitchFamily="34" charset="0"/>
                        </a:rPr>
                        <a:t>Nazwa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200" dirty="0">
                          <a:latin typeface="Arial" panose="020B0604020202020204" pitchFamily="34" charset="0"/>
                          <a:cs typeface="Arial" panose="020B0604020202020204" pitchFamily="34" charset="0"/>
                        </a:rPr>
                        <a:t>Definicja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200" b="1" kern="1200" dirty="0">
                          <a:solidFill>
                            <a:schemeClr val="lt1"/>
                          </a:solidFill>
                          <a:effectLst/>
                          <a:latin typeface="Arial" panose="020B0604020202020204" pitchFamily="34" charset="0"/>
                          <a:ea typeface="+mn-ea"/>
                          <a:cs typeface="Arial" panose="020B0604020202020204" pitchFamily="34" charset="0"/>
                        </a:rPr>
                        <a:t>Opis znaczenia kryterium dla wyniku oceny</a:t>
                      </a:r>
                      <a:endParaRPr lang="pl-PL" sz="1200" dirty="0">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40726217"/>
                  </a:ext>
                </a:extLst>
              </a:tr>
              <a:tr h="3763920">
                <a:tc>
                  <a:txBody>
                    <a:bodyPr/>
                    <a:lstStyle/>
                    <a:p>
                      <a:pPr marL="0" indent="0" algn="l">
                        <a:spcAft>
                          <a:spcPts val="0"/>
                        </a:spcAft>
                        <a:buFont typeface="+mj-lt"/>
                        <a:buNone/>
                      </a:pPr>
                      <a:r>
                        <a:rPr lang="pl-PL" sz="1200" b="0" dirty="0">
                          <a:latin typeface="Arial" panose="020B0604020202020204" pitchFamily="34" charset="0"/>
                          <a:cs typeface="Arial" panose="020B0604020202020204" pitchFamily="34"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pl-PL" sz="1200" b="1" strike="noStrike" kern="1200" dirty="0">
                          <a:solidFill>
                            <a:schemeClr val="tx1"/>
                          </a:solidFill>
                          <a:effectLst/>
                          <a:latin typeface="Arial" panose="020B0604020202020204" pitchFamily="34" charset="0"/>
                          <a:ea typeface="+mn-ea"/>
                          <a:cs typeface="Arial" panose="020B0604020202020204" pitchFamily="34" charset="0"/>
                        </a:rPr>
                        <a:t>Zgodność projektu z SZOP</a:t>
                      </a:r>
                    </a:p>
                    <a:p>
                      <a:pPr algn="l">
                        <a:lnSpc>
                          <a:spcPct val="114000"/>
                        </a:lnSpc>
                        <a:spcBef>
                          <a:spcPts val="600"/>
                        </a:spcBef>
                        <a:spcAft>
                          <a:spcPts val="0"/>
                        </a:spcAft>
                      </a:pPr>
                      <a:r>
                        <a:rPr lang="pl-PL" sz="1200" b="0" strike="noStrike" kern="1200" dirty="0">
                          <a:solidFill>
                            <a:schemeClr val="tx1"/>
                          </a:solidFill>
                          <a:effectLst/>
                          <a:latin typeface="Arial" panose="020B0604020202020204" pitchFamily="34" charset="0"/>
                          <a:ea typeface="+mn-ea"/>
                          <a:cs typeface="Arial" panose="020B0604020202020204" pitchFamily="34" charset="0"/>
                        </a:rPr>
                        <a:t>Zgodność projektu z </a:t>
                      </a:r>
                      <a:r>
                        <a:rPr lang="pl-PL" sz="1200" b="0" strike="sngStrike" kern="1200" dirty="0">
                          <a:solidFill>
                            <a:srgbClr val="C00000"/>
                          </a:solidFill>
                          <a:effectLst/>
                          <a:latin typeface="Arial" panose="020B0604020202020204" pitchFamily="34" charset="0"/>
                          <a:ea typeface="+mn-ea"/>
                          <a:cs typeface="Arial" panose="020B0604020202020204" pitchFamily="34" charset="0"/>
                        </a:rPr>
                        <a:t>Kartą Działania</a:t>
                      </a:r>
                      <a:r>
                        <a:rPr lang="pl-PL" sz="1200" b="0" strike="noStrike" kern="1200" dirty="0">
                          <a:solidFill>
                            <a:srgbClr val="C00000"/>
                          </a:solidFill>
                          <a:effectLst/>
                          <a:latin typeface="Arial" panose="020B0604020202020204" pitchFamily="34" charset="0"/>
                          <a:ea typeface="+mn-ea"/>
                          <a:cs typeface="Arial" panose="020B0604020202020204" pitchFamily="34" charset="0"/>
                        </a:rPr>
                        <a:t> Działaniem</a:t>
                      </a:r>
                      <a:r>
                        <a:rPr lang="pl-PL" sz="1200" b="0" strike="noStrike" kern="1200" dirty="0">
                          <a:solidFill>
                            <a:schemeClr val="tx1"/>
                          </a:solidFill>
                          <a:effectLst/>
                          <a:latin typeface="Arial" panose="020B0604020202020204" pitchFamily="34" charset="0"/>
                          <a:ea typeface="+mn-ea"/>
                          <a:cs typeface="Arial" panose="020B0604020202020204" pitchFamily="34" charset="0"/>
                        </a:rPr>
                        <a:t> 9.1 Aktywizacja zawodowa - projekty PUP, Priorytetu IX Zaspokajanie potrzeb rynku pracy Szczegółowego Opisu Priorytetów programu Fundusze Europejskie dla Lubelskiego 2021-2027 </a:t>
                      </a:r>
                      <a:r>
                        <a:rPr lang="pl-PL" sz="1200" b="0" strike="sngStrike" kern="1200" dirty="0">
                          <a:solidFill>
                            <a:srgbClr val="C00000"/>
                          </a:solidFill>
                          <a:effectLst/>
                          <a:latin typeface="Arial" panose="020B0604020202020204" pitchFamily="34" charset="0"/>
                          <a:ea typeface="+mn-ea"/>
                          <a:cs typeface="Arial" panose="020B0604020202020204" pitchFamily="34" charset="0"/>
                        </a:rPr>
                        <a:t>obowiązującego w dniu ogłoszenia naboru.</a:t>
                      </a:r>
                      <a:r>
                        <a:rPr lang="pl-PL" sz="1200" b="0" strike="noStrike" kern="1200" baseline="30000" dirty="0">
                          <a:solidFill>
                            <a:srgbClr val="C00000"/>
                          </a:solidFill>
                          <a:effectLst/>
                          <a:latin typeface="Arial" panose="020B0604020202020204" pitchFamily="34" charset="0"/>
                          <a:ea typeface="+mn-ea"/>
                          <a:cs typeface="Arial" panose="020B0604020202020204" pitchFamily="34" charset="0"/>
                        </a:rPr>
                        <a:t>2</a:t>
                      </a:r>
                      <a:r>
                        <a:rPr lang="pl-PL" sz="1200" b="0" strike="noStrike" kern="1200" dirty="0">
                          <a:solidFill>
                            <a:srgbClr val="C00000"/>
                          </a:solidFill>
                          <a:effectLst/>
                          <a:latin typeface="Arial" panose="020B0604020202020204" pitchFamily="34" charset="0"/>
                          <a:ea typeface="+mn-ea"/>
                          <a:cs typeface="Arial" panose="020B0604020202020204" pitchFamily="34" charset="0"/>
                        </a:rPr>
                        <a:t>.</a:t>
                      </a:r>
                    </a:p>
                    <a:p>
                      <a:pPr algn="l">
                        <a:spcAft>
                          <a:spcPts val="0"/>
                        </a:spcAft>
                      </a:pPr>
                      <a:endParaRPr lang="pl-PL" sz="1200" b="1" strike="noStrike" kern="1200" dirty="0">
                        <a:solidFill>
                          <a:schemeClr val="tx1"/>
                        </a:solidFill>
                        <a:effectLst/>
                        <a:latin typeface="Arial" panose="020B0604020202020204" pitchFamily="34" charset="0"/>
                        <a:ea typeface="+mn-ea"/>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15000"/>
                        </a:lnSpc>
                        <a:spcBef>
                          <a:spcPts val="600"/>
                        </a:spcBef>
                        <a:spcAft>
                          <a:spcPts val="600"/>
                        </a:spcAft>
                        <a:buClrTx/>
                        <a:buSzTx/>
                        <a:buFont typeface="+mj-lt"/>
                        <a:buNone/>
                        <a:tabLst/>
                        <a:defRPr/>
                      </a:pPr>
                      <a:r>
                        <a:rPr lang="pl-PL" sz="1200" b="0" strike="noStrike" kern="1200" dirty="0">
                          <a:solidFill>
                            <a:schemeClr val="tx1"/>
                          </a:solidFill>
                          <a:effectLst/>
                          <a:latin typeface="Arial" panose="020B0604020202020204" pitchFamily="34" charset="0"/>
                          <a:ea typeface="+mn-ea"/>
                          <a:cs typeface="Arial" panose="020B0604020202020204" pitchFamily="34" charset="0"/>
                        </a:rPr>
                        <a:t>Kryterium ma na celu zapewnienie zgodności projektów z zapisami Szczegółowego Opisu Priorytetów programu Fundusze Europejskie dla Lubelskiego 2021-2027 (SZOP).</a:t>
                      </a:r>
                    </a:p>
                    <a:p>
                      <a:pPr marL="0" marR="0" lvl="0" indent="0" algn="l" defTabSz="914400" rtl="0" eaLnBrk="1" fontAlgn="auto" latinLnBrk="0" hangingPunct="1">
                        <a:lnSpc>
                          <a:spcPct val="115000"/>
                        </a:lnSpc>
                        <a:spcBef>
                          <a:spcPts val="600"/>
                        </a:spcBef>
                        <a:spcAft>
                          <a:spcPts val="600"/>
                        </a:spcAft>
                        <a:buClrTx/>
                        <a:buSzTx/>
                        <a:buFont typeface="+mj-lt"/>
                        <a:buNone/>
                        <a:tabLst/>
                        <a:defRPr/>
                      </a:pPr>
                      <a:r>
                        <a:rPr lang="pl-PL" sz="1200" b="0" strike="noStrike" kern="1200" dirty="0">
                          <a:solidFill>
                            <a:schemeClr val="tx1"/>
                          </a:solidFill>
                          <a:effectLst/>
                          <a:latin typeface="Arial" panose="020B0604020202020204" pitchFamily="34" charset="0"/>
                          <a:ea typeface="+mn-ea"/>
                          <a:cs typeface="Arial" panose="020B0604020202020204" pitchFamily="34" charset="0"/>
                        </a:rPr>
                        <a:t>Ocenie podlegać będzie zgodność zapisów z </a:t>
                      </a:r>
                      <a:r>
                        <a:rPr lang="pl-PL" sz="1200" b="0" strike="sngStrike" kern="1200" dirty="0">
                          <a:solidFill>
                            <a:srgbClr val="C00000"/>
                          </a:solidFill>
                          <a:effectLst/>
                          <a:latin typeface="Arial" panose="020B0604020202020204" pitchFamily="34" charset="0"/>
                          <a:ea typeface="+mn-ea"/>
                          <a:cs typeface="Arial" panose="020B0604020202020204" pitchFamily="34" charset="0"/>
                        </a:rPr>
                        <a:t>kartą Działania</a:t>
                      </a:r>
                      <a:r>
                        <a:rPr lang="pl-PL" sz="1200" b="0" strike="noStrike" kern="1200" dirty="0">
                          <a:solidFill>
                            <a:srgbClr val="C00000"/>
                          </a:solidFill>
                          <a:effectLst/>
                          <a:latin typeface="Arial" panose="020B0604020202020204" pitchFamily="34" charset="0"/>
                          <a:ea typeface="+mn-ea"/>
                          <a:cs typeface="Arial" panose="020B0604020202020204" pitchFamily="34" charset="0"/>
                        </a:rPr>
                        <a:t> Działaniem</a:t>
                      </a:r>
                      <a:r>
                        <a:rPr lang="pl-PL" sz="1200" b="0" strike="noStrike" kern="1200" dirty="0">
                          <a:solidFill>
                            <a:schemeClr val="tx1"/>
                          </a:solidFill>
                          <a:effectLst/>
                          <a:latin typeface="Arial" panose="020B0604020202020204" pitchFamily="34" charset="0"/>
                          <a:ea typeface="+mn-ea"/>
                          <a:cs typeface="Arial" panose="020B0604020202020204" pitchFamily="34" charset="0"/>
                        </a:rPr>
                        <a:t> 9.1 SZOP, </a:t>
                      </a:r>
                      <a:r>
                        <a:rPr lang="pl-PL" sz="1200" b="0" strike="sngStrike" kern="1200" dirty="0">
                          <a:solidFill>
                            <a:srgbClr val="C00000"/>
                          </a:solidFill>
                          <a:effectLst/>
                          <a:latin typeface="Arial" panose="020B0604020202020204" pitchFamily="34" charset="0"/>
                          <a:ea typeface="+mn-ea"/>
                          <a:cs typeface="Arial" panose="020B0604020202020204" pitchFamily="34" charset="0"/>
                        </a:rPr>
                        <a:t>tj. m.in.</a:t>
                      </a:r>
                      <a:r>
                        <a:rPr lang="pl-PL" sz="1200" b="0" strike="noStrike" kern="1200" dirty="0">
                          <a:solidFill>
                            <a:srgbClr val="C00000"/>
                          </a:solidFill>
                          <a:effectLst/>
                          <a:latin typeface="Arial" panose="020B0604020202020204" pitchFamily="34" charset="0"/>
                          <a:ea typeface="+mn-ea"/>
                          <a:cs typeface="Arial" panose="020B0604020202020204" pitchFamily="34" charset="0"/>
                        </a:rPr>
                        <a:t> </a:t>
                      </a:r>
                      <a:r>
                        <a:rPr lang="pl-PL" sz="1200" b="0" strike="noStrike" kern="1200" dirty="0">
                          <a:solidFill>
                            <a:schemeClr val="tx1"/>
                          </a:solidFill>
                          <a:effectLst/>
                          <a:latin typeface="Arial" panose="020B0604020202020204" pitchFamily="34" charset="0"/>
                          <a:ea typeface="+mn-ea"/>
                          <a:cs typeface="Arial" panose="020B0604020202020204" pitchFamily="34" charset="0"/>
                        </a:rPr>
                        <a:t>w zakresie </a:t>
                      </a:r>
                      <a:r>
                        <a:rPr lang="pl-PL" sz="1200" b="0" strike="sngStrike" kern="1200" dirty="0">
                          <a:solidFill>
                            <a:srgbClr val="C00000"/>
                          </a:solidFill>
                          <a:effectLst/>
                          <a:latin typeface="Arial" panose="020B0604020202020204" pitchFamily="34" charset="0"/>
                          <a:ea typeface="+mn-ea"/>
                          <a:cs typeface="Arial" panose="020B0604020202020204" pitchFamily="34" charset="0"/>
                        </a:rPr>
                        <a:t>celu szczegółowego, zakresu interwencji, opisu działania, grup docelowych, uproszczonych metod rozliczania, poziomów dofinansowania wydatków kwalifikowalnych w projekcie, typu beneficjenta oraz wskaźników</a:t>
                      </a:r>
                      <a:r>
                        <a:rPr lang="pl-PL" sz="1200" b="0" strike="noStrike" kern="1200" dirty="0">
                          <a:solidFill>
                            <a:schemeClr val="tx1"/>
                          </a:solidFill>
                          <a:effectLst/>
                          <a:latin typeface="Arial" panose="020B0604020202020204" pitchFamily="34" charset="0"/>
                          <a:ea typeface="+mn-ea"/>
                          <a:cs typeface="Arial" panose="020B0604020202020204" pitchFamily="34" charset="0"/>
                        </a:rPr>
                        <a:t> </a:t>
                      </a:r>
                      <a:r>
                        <a:rPr lang="pl-PL" sz="1200" b="0" strike="noStrike" kern="1200" dirty="0">
                          <a:solidFill>
                            <a:srgbClr val="C00000"/>
                          </a:solidFill>
                          <a:effectLst/>
                          <a:latin typeface="Arial" panose="020B0604020202020204" pitchFamily="34" charset="0"/>
                          <a:ea typeface="+mn-ea"/>
                          <a:cs typeface="Arial" panose="020B0604020202020204" pitchFamily="34" charset="0"/>
                        </a:rPr>
                        <a:t>przedmiotowego wsparcia.</a:t>
                      </a:r>
                    </a:p>
                    <a:p>
                      <a:pPr marL="0" marR="0" lvl="0" indent="0" algn="l" defTabSz="914400" rtl="0" eaLnBrk="1" fontAlgn="auto" latinLnBrk="0" hangingPunct="1">
                        <a:lnSpc>
                          <a:spcPct val="115000"/>
                        </a:lnSpc>
                        <a:spcBef>
                          <a:spcPts val="600"/>
                        </a:spcBef>
                        <a:spcAft>
                          <a:spcPts val="600"/>
                        </a:spcAft>
                        <a:buClrTx/>
                        <a:buSzTx/>
                        <a:buFont typeface="+mj-lt"/>
                        <a:buNone/>
                        <a:tabLst/>
                        <a:defRPr/>
                      </a:pPr>
                      <a:r>
                        <a:rPr lang="pl-PL" sz="1200" b="0" strike="noStrike" kern="1200" dirty="0">
                          <a:solidFill>
                            <a:schemeClr val="tx1"/>
                          </a:solidFill>
                          <a:effectLst/>
                          <a:latin typeface="Arial" panose="020B0604020202020204" pitchFamily="34" charset="0"/>
                          <a:ea typeface="+mn-ea"/>
                          <a:cs typeface="Arial" panose="020B0604020202020204" pitchFamily="34" charset="0"/>
                        </a:rPr>
                        <a:t>Kryterium zostanie zweryfikowane na podstawie zapisów we wniosku o dofinansowanie projektu.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15000"/>
                        </a:lnSpc>
                        <a:spcBef>
                          <a:spcPts val="300"/>
                        </a:spcBef>
                        <a:spcAft>
                          <a:spcPts val="300"/>
                        </a:spcAft>
                      </a:pP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Kryterium zerojedynkowe</a:t>
                      </a:r>
                      <a:r>
                        <a:rPr lang="pl-PL" sz="1200" strike="sng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 obligatoryjne. Jego spełnienie jest niezbędne do przyznania dofinansowania.</a:t>
                      </a: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a:t>
                      </a:r>
                      <a:r>
                        <a:rPr lang="pl-PL" sz="1200" strike="sng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p>
                    <a:p>
                      <a:pPr algn="l">
                        <a:lnSpc>
                          <a:spcPct val="115000"/>
                        </a:lnSpc>
                        <a:spcBef>
                          <a:spcPts val="300"/>
                        </a:spcBef>
                        <a:spcAft>
                          <a:spcPts val="300"/>
                        </a:spcAft>
                      </a:pP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Ocena spełnienia kryterium będzie polegała na przyznaniu wartości logicznych „TAK”, „NIE – do uzupełnienia/poprawy </a:t>
                      </a:r>
                      <a:r>
                        <a:rPr lang="pl-PL" sz="1200" strike="sng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na etapie negocjacji</a:t>
                      </a: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 „NIE</a:t>
                      </a: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p>
                    <a:p>
                      <a:pPr algn="l">
                        <a:lnSpc>
                          <a:spcPct val="115000"/>
                        </a:lnSpc>
                        <a:spcBef>
                          <a:spcPts val="300"/>
                        </a:spcBef>
                        <a:spcAft>
                          <a:spcPts val="300"/>
                        </a:spcAft>
                      </a:pP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Wnioskodawca ma możliwość uzupełnienia/poprawy projektu w zakresie </a:t>
                      </a:r>
                      <a:r>
                        <a:rPr lang="pl-PL" sz="1200" strike="sng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spełniania</a:t>
                      </a: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  spełnienia kryterium</a:t>
                      </a: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a:t>
                      </a: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 określonym w regulaminie </a:t>
                      </a:r>
                      <a:r>
                        <a:rPr lang="pl-PL" sz="1200" strike="sng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naboru -na etapie negocjacji </a:t>
                      </a: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wyboru projektów.</a:t>
                      </a:r>
                    </a:p>
                    <a:p>
                      <a:pPr algn="l">
                        <a:lnSpc>
                          <a:spcPct val="115000"/>
                        </a:lnSpc>
                        <a:spcBef>
                          <a:spcPts val="300"/>
                        </a:spcBef>
                        <a:spcAft>
                          <a:spcPts val="300"/>
                        </a:spcAft>
                      </a:pP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Kryterium obligatoryjne – spełnienie kryterium jest niezbędne do przyznania dofinansowania.</a:t>
                      </a:r>
                    </a:p>
                  </a:txBody>
                  <a:tcPr marL="89535" marR="895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45123061"/>
                  </a:ext>
                </a:extLst>
              </a:tr>
            </a:tbl>
          </a:graphicData>
        </a:graphic>
      </p:graphicFrame>
      <p:sp>
        <p:nvSpPr>
          <p:cNvPr id="10" name="pole tekstowe 9">
            <a:extLst>
              <a:ext uri="{FF2B5EF4-FFF2-40B4-BE49-F238E27FC236}">
                <a16:creationId xmlns:a16="http://schemas.microsoft.com/office/drawing/2014/main" id="{63D82D21-897B-7EBC-6C17-8B9CAAE6BFF0}"/>
              </a:ext>
            </a:extLst>
          </p:cNvPr>
          <p:cNvSpPr txBox="1"/>
          <p:nvPr/>
        </p:nvSpPr>
        <p:spPr>
          <a:xfrm>
            <a:off x="409314" y="5763209"/>
            <a:ext cx="11696842" cy="461665"/>
          </a:xfrm>
          <a:prstGeom prst="rect">
            <a:avLst/>
          </a:prstGeom>
          <a:noFill/>
        </p:spPr>
        <p:txBody>
          <a:bodyPr wrap="square" rtlCol="0">
            <a:spAutoFit/>
          </a:bodyPr>
          <a:lstStyle/>
          <a:p>
            <a:r>
              <a:rPr lang="pl-PL" sz="1200" dirty="0">
                <a:latin typeface="Arial" panose="020B0604020202020204" pitchFamily="34" charset="0"/>
                <a:cs typeface="Arial" panose="020B0604020202020204" pitchFamily="34" charset="0"/>
              </a:rPr>
              <a:t> </a:t>
            </a:r>
            <a:r>
              <a:rPr lang="pl-PL" sz="1200" baseline="30000" dirty="0">
                <a:solidFill>
                  <a:srgbClr val="C00000"/>
                </a:solidFill>
                <a:latin typeface="Arial" panose="020B0604020202020204" pitchFamily="34" charset="0"/>
                <a:cs typeface="Arial" panose="020B0604020202020204" pitchFamily="34" charset="0"/>
              </a:rPr>
              <a:t>2 </a:t>
            </a:r>
            <a:r>
              <a:rPr lang="pl-PL" sz="1200" dirty="0">
                <a:solidFill>
                  <a:srgbClr val="C00000"/>
                </a:solidFill>
                <a:latin typeface="Arial" panose="020B0604020202020204" pitchFamily="34" charset="0"/>
                <a:cs typeface="Arial" panose="020B0604020202020204" pitchFamily="34" charset="0"/>
              </a:rPr>
              <a:t>Szczegółowy Opis Priorytetów programu Fundusze Europejskie dla Lubelskiego 2021-2027 przyjęty przez Zarząd Województwa Lubelskiego w dniu </a:t>
            </a:r>
            <a:r>
              <a:rPr lang="pl-PL" sz="1200" strike="sngStrike" dirty="0">
                <a:solidFill>
                  <a:srgbClr val="C00000"/>
                </a:solidFill>
                <a:latin typeface="Arial" panose="020B0604020202020204" pitchFamily="34" charset="0"/>
                <a:cs typeface="Arial" panose="020B0604020202020204" pitchFamily="34" charset="0"/>
              </a:rPr>
              <a:t>20 listopada 2023 </a:t>
            </a:r>
            <a:r>
              <a:rPr lang="pl-PL" sz="1200" dirty="0">
                <a:solidFill>
                  <a:srgbClr val="C00000"/>
                </a:solidFill>
                <a:latin typeface="Arial" panose="020B0604020202020204" pitchFamily="34" charset="0"/>
                <a:cs typeface="Arial" panose="020B0604020202020204" pitchFamily="34" charset="0"/>
              </a:rPr>
              <a:t>13 lutego 2024 r.</a:t>
            </a:r>
            <a:endParaRPr lang="pl-PL" sz="1200" dirty="0">
              <a:solidFill>
                <a:srgbClr val="C00000"/>
              </a:solidFill>
            </a:endParaRPr>
          </a:p>
        </p:txBody>
      </p:sp>
      <p:pic>
        <p:nvPicPr>
          <p:cNvPr id="3" name="Obraz 2" descr="Oznaczenie graficzne programu fundusze Europejskie dla Lubelskiego.">
            <a:extLst>
              <a:ext uri="{FF2B5EF4-FFF2-40B4-BE49-F238E27FC236}">
                <a16:creationId xmlns:a16="http://schemas.microsoft.com/office/drawing/2014/main" id="{5B68EB8E-5229-85C0-6A7F-BB81FC673F2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6128334"/>
            <a:ext cx="5465075" cy="359665"/>
          </a:xfrm>
          <a:prstGeom prst="rect">
            <a:avLst/>
          </a:prstGeom>
        </p:spPr>
      </p:pic>
      <p:sp>
        <p:nvSpPr>
          <p:cNvPr id="8" name="Symbol zastępczy numeru slajdu 7">
            <a:extLst>
              <a:ext uri="{FF2B5EF4-FFF2-40B4-BE49-F238E27FC236}">
                <a16:creationId xmlns:a16="http://schemas.microsoft.com/office/drawing/2014/main" id="{5847600A-C836-5BA1-75B2-870CCA1DEB88}"/>
              </a:ext>
            </a:extLst>
          </p:cNvPr>
          <p:cNvSpPr>
            <a:spLocks noGrp="1"/>
          </p:cNvSpPr>
          <p:nvPr>
            <p:ph type="sldNum" sz="quarter" idx="12"/>
          </p:nvPr>
        </p:nvSpPr>
        <p:spPr>
          <a:xfrm>
            <a:off x="11714480" y="6487999"/>
            <a:ext cx="477520" cy="365125"/>
          </a:xfrm>
        </p:spPr>
        <p:txBody>
          <a:bodyPr/>
          <a:lstStyle/>
          <a:p>
            <a:fld id="{D74826D8-9DAC-44AE-A9FD-0EC949CD68D6}" type="slidenum">
              <a:rPr lang="pl-PL" smtClean="0"/>
              <a:pPr/>
              <a:t>6</a:t>
            </a:fld>
            <a:endParaRPr lang="pl-PL" dirty="0"/>
          </a:p>
        </p:txBody>
      </p:sp>
      <p:sp>
        <p:nvSpPr>
          <p:cNvPr id="2" name="Prostokąt: zaokrąglone rogi 1">
            <a:extLst>
              <a:ext uri="{FF2B5EF4-FFF2-40B4-BE49-F238E27FC236}">
                <a16:creationId xmlns:a16="http://schemas.microsoft.com/office/drawing/2014/main" id="{A6AFC009-0359-DA8A-2481-5B2D13A1D6CE}"/>
              </a:ext>
            </a:extLst>
          </p:cNvPr>
          <p:cNvSpPr/>
          <p:nvPr/>
        </p:nvSpPr>
        <p:spPr>
          <a:xfrm>
            <a:off x="8713564" y="5332397"/>
            <a:ext cx="3303176" cy="299249"/>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200" dirty="0">
                <a:solidFill>
                  <a:prstClr val="black"/>
                </a:solidFill>
                <a:latin typeface="Arial" panose="020B0604020202020204" pitchFamily="34" charset="0"/>
                <a:cs typeface="Arial" panose="020B0604020202020204" pitchFamily="34" charset="0"/>
              </a:rPr>
              <a:t>Autokorekta nr 1 z formularza uwag</a:t>
            </a:r>
            <a:endParaRPr kumimoji="0" lang="pl-PL"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734036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875F32-00F0-E738-3167-808FBA651062}"/>
            </a:ext>
          </a:extLst>
        </p:cNvPr>
        <p:cNvGrpSpPr/>
        <p:nvPr/>
      </p:nvGrpSpPr>
      <p:grpSpPr>
        <a:xfrm>
          <a:off x="0" y="0"/>
          <a:ext cx="0" cy="0"/>
          <a:chOff x="0" y="0"/>
          <a:chExt cx="0" cy="0"/>
        </a:xfrm>
      </p:grpSpPr>
      <p:sp>
        <p:nvSpPr>
          <p:cNvPr id="7" name="Tytuł 6">
            <a:extLst>
              <a:ext uri="{FF2B5EF4-FFF2-40B4-BE49-F238E27FC236}">
                <a16:creationId xmlns:a16="http://schemas.microsoft.com/office/drawing/2014/main" id="{EFA35E79-1D95-674E-1BE1-D980BD97BED4}"/>
              </a:ext>
              <a:ext uri="{C183D7F6-B498-43B3-948B-1728B52AA6E4}">
                <adec:decorative xmlns:adec="http://schemas.microsoft.com/office/drawing/2017/decorative" val="1"/>
              </a:ext>
            </a:extLst>
          </p:cNvPr>
          <p:cNvSpPr>
            <a:spLocks noGrp="1"/>
          </p:cNvSpPr>
          <p:nvPr>
            <p:ph type="title"/>
          </p:nvPr>
        </p:nvSpPr>
        <p:spPr>
          <a:xfrm>
            <a:off x="622300" y="-1389872"/>
            <a:ext cx="10515600" cy="1325563"/>
          </a:xfrm>
        </p:spPr>
        <p:txBody>
          <a:bodyPr>
            <a:normAutofit/>
          </a:bodyPr>
          <a:lstStyle/>
          <a:p>
            <a:r>
              <a:rPr lang="pl-PL" sz="1400" dirty="0">
                <a:latin typeface="Arial "/>
              </a:rPr>
              <a:t>Kryteria wyboru projektów 3</a:t>
            </a:r>
          </a:p>
        </p:txBody>
      </p:sp>
      <p:sp>
        <p:nvSpPr>
          <p:cNvPr id="4" name="Prostokąt 3">
            <a:extLst>
              <a:ext uri="{FF2B5EF4-FFF2-40B4-BE49-F238E27FC236}">
                <a16:creationId xmlns:a16="http://schemas.microsoft.com/office/drawing/2014/main" id="{D1F195EB-6E93-8525-70B5-FF31A2A06263}"/>
              </a:ext>
            </a:extLst>
          </p:cNvPr>
          <p:cNvSpPr/>
          <p:nvPr/>
        </p:nvSpPr>
        <p:spPr>
          <a:xfrm>
            <a:off x="409314" y="50226"/>
            <a:ext cx="11452634" cy="9397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400" b="0"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rPr>
              <a:t>Działanie </a:t>
            </a:r>
            <a:r>
              <a:rPr lang="pl-PL" sz="1400" b="1" dirty="0">
                <a:solidFill>
                  <a:prstClr val="white"/>
                </a:solidFill>
                <a:latin typeface="Arial" panose="020B0604020202020204" pitchFamily="34" charset="0"/>
                <a:ea typeface="Calibri" panose="020F0502020204030204" pitchFamily="34" charset="0"/>
                <a:cs typeface="Arial" panose="020B0604020202020204" pitchFamily="34" charset="0"/>
              </a:rPr>
              <a:t>9.1 Aktywizacja zawodowa – projekty PUP, typ projektu: 1</a:t>
            </a:r>
            <a:endPar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II. Ocena </a:t>
            </a:r>
            <a:r>
              <a:rPr lang="pl-PL" sz="1400" b="1" dirty="0">
                <a:solidFill>
                  <a:prstClr val="white"/>
                </a:solidFill>
                <a:latin typeface="Arial" panose="020B0604020202020204" pitchFamily="34" charset="0"/>
                <a:cs typeface="Arial" panose="020B0604020202020204" pitchFamily="34" charset="0"/>
              </a:rPr>
              <a:t>formalno-merytoryczna</a:t>
            </a:r>
            <a:endPar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15000"/>
              </a:lnSpc>
              <a:spcBef>
                <a:spcPts val="0"/>
              </a:spcBef>
              <a:spcAft>
                <a:spcPts val="0"/>
              </a:spcAft>
              <a:buClrTx/>
              <a:buSzTx/>
              <a:buFontTx/>
              <a:buNone/>
              <a:tabLst/>
              <a:defRPr/>
            </a:pPr>
            <a:r>
              <a:rPr lang="pl-PL" sz="1400" b="1" dirty="0">
                <a:solidFill>
                  <a:prstClr val="white"/>
                </a:solidFill>
                <a:latin typeface="Arial" panose="020B0604020202020204" pitchFamily="34" charset="0"/>
                <a:cs typeface="Arial" panose="020B0604020202020204" pitchFamily="34" charset="0"/>
              </a:rPr>
              <a:t>A</a:t>
            </a:r>
            <a:r>
              <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r>
              <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Times New Roman" panose="02020603050405020304" pitchFamily="18" charset="0"/>
                <a:cs typeface="Arial" panose="020B0604020202020204" pitchFamily="34" charset="0"/>
              </a:rPr>
              <a:t>Kryteria </a:t>
            </a:r>
            <a:r>
              <a:rPr lang="pl-PL" sz="1400" b="1" dirty="0">
                <a:solidFill>
                  <a:prstClr val="white"/>
                </a:solidFill>
                <a:latin typeface="Arial" panose="020B0604020202020204" pitchFamily="34" charset="0"/>
                <a:ea typeface="Times New Roman" panose="02020603050405020304" pitchFamily="18" charset="0"/>
                <a:cs typeface="Arial" panose="020B0604020202020204" pitchFamily="34" charset="0"/>
              </a:rPr>
              <a:t>specyficzne (kryteria dostępu)</a:t>
            </a:r>
            <a:endPar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aphicFrame>
        <p:nvGraphicFramePr>
          <p:cNvPr id="5" name="Tabela 4">
            <a:extLst>
              <a:ext uri="{FF2B5EF4-FFF2-40B4-BE49-F238E27FC236}">
                <a16:creationId xmlns:a16="http://schemas.microsoft.com/office/drawing/2014/main" id="{583FA1FD-A7D4-B6E8-E1D1-8C07DE6ABBDE}"/>
              </a:ext>
              <a:ext uri="{C183D7F6-B498-43B3-948B-1728B52AA6E4}">
                <adec:decorative xmlns:adec="http://schemas.microsoft.com/office/drawing/2017/decorative" val="0"/>
              </a:ext>
            </a:extLst>
          </p:cNvPr>
          <p:cNvGraphicFramePr>
            <a:graphicFrameLocks noGrp="1"/>
          </p:cNvGraphicFramePr>
          <p:nvPr>
            <p:extLst>
              <p:ext uri="{D42A27DB-BD31-4B8C-83A1-F6EECF244321}">
                <p14:modId xmlns:p14="http://schemas.microsoft.com/office/powerpoint/2010/main" val="3282831344"/>
              </p:ext>
            </p:extLst>
          </p:nvPr>
        </p:nvGraphicFramePr>
        <p:xfrm>
          <a:off x="409314" y="1007753"/>
          <a:ext cx="11467612" cy="3715957"/>
        </p:xfrm>
        <a:graphic>
          <a:graphicData uri="http://schemas.openxmlformats.org/drawingml/2006/table">
            <a:tbl>
              <a:tblPr firstRow="1" bandRow="1">
                <a:tableStyleId>{5C22544A-7EE6-4342-B048-85BDC9FD1C3A}</a:tableStyleId>
              </a:tblPr>
              <a:tblGrid>
                <a:gridCol w="619015">
                  <a:extLst>
                    <a:ext uri="{9D8B030D-6E8A-4147-A177-3AD203B41FA5}">
                      <a16:colId xmlns:a16="http://schemas.microsoft.com/office/drawing/2014/main" val="2402903515"/>
                    </a:ext>
                  </a:extLst>
                </a:gridCol>
                <a:gridCol w="2208031">
                  <a:extLst>
                    <a:ext uri="{9D8B030D-6E8A-4147-A177-3AD203B41FA5}">
                      <a16:colId xmlns:a16="http://schemas.microsoft.com/office/drawing/2014/main" val="2742623692"/>
                    </a:ext>
                  </a:extLst>
                </a:gridCol>
                <a:gridCol w="5156600">
                  <a:extLst>
                    <a:ext uri="{9D8B030D-6E8A-4147-A177-3AD203B41FA5}">
                      <a16:colId xmlns:a16="http://schemas.microsoft.com/office/drawing/2014/main" val="120968799"/>
                    </a:ext>
                  </a:extLst>
                </a:gridCol>
                <a:gridCol w="3483966">
                  <a:extLst>
                    <a:ext uri="{9D8B030D-6E8A-4147-A177-3AD203B41FA5}">
                      <a16:colId xmlns:a16="http://schemas.microsoft.com/office/drawing/2014/main" val="940122991"/>
                    </a:ext>
                  </a:extLst>
                </a:gridCol>
              </a:tblGrid>
              <a:tr h="259534">
                <a:tc>
                  <a:txBody>
                    <a:bodyPr/>
                    <a:lstStyle/>
                    <a:p>
                      <a:pPr algn="ctr"/>
                      <a:endParaRPr lang="pl-PL" sz="1000" dirty="0">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algn="ctr"/>
                      <a:r>
                        <a:rPr lang="pl-PL" sz="1200" dirty="0">
                          <a:latin typeface="Arial" panose="020B0604020202020204" pitchFamily="34" charset="0"/>
                          <a:cs typeface="Arial" panose="020B0604020202020204" pitchFamily="34" charset="0"/>
                        </a:rPr>
                        <a:t>Nazwa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200" dirty="0">
                          <a:latin typeface="Arial" panose="020B0604020202020204" pitchFamily="34" charset="0"/>
                          <a:cs typeface="Arial" panose="020B0604020202020204" pitchFamily="34" charset="0"/>
                        </a:rPr>
                        <a:t>Definicja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200" b="1" kern="1200" dirty="0">
                          <a:solidFill>
                            <a:schemeClr val="lt1"/>
                          </a:solidFill>
                          <a:effectLst/>
                          <a:latin typeface="Arial" panose="020B0604020202020204" pitchFamily="34" charset="0"/>
                          <a:ea typeface="+mn-ea"/>
                          <a:cs typeface="Arial" panose="020B0604020202020204" pitchFamily="34" charset="0"/>
                        </a:rPr>
                        <a:t>Opis znaczenia kryterium dla wyniku oceny</a:t>
                      </a:r>
                      <a:endParaRPr lang="pl-PL" sz="1200" dirty="0">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40726217"/>
                  </a:ext>
                </a:extLst>
              </a:tr>
              <a:tr h="3346229">
                <a:tc>
                  <a:txBody>
                    <a:bodyPr/>
                    <a:lstStyle/>
                    <a:p>
                      <a:pPr marL="0" indent="0" algn="l">
                        <a:spcAft>
                          <a:spcPts val="0"/>
                        </a:spcAft>
                        <a:buFont typeface="+mj-lt"/>
                        <a:buNone/>
                      </a:pPr>
                      <a:r>
                        <a:rPr lang="pl-PL" sz="1200" b="0" dirty="0">
                          <a:latin typeface="Arial" panose="020B0604020202020204" pitchFamily="34" charset="0"/>
                          <a:cs typeface="Arial" panose="020B0604020202020204" pitchFamily="34"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pl-PL" sz="1200" b="1" strike="noStrike" kern="1200" dirty="0">
                          <a:solidFill>
                            <a:schemeClr val="tx1"/>
                          </a:solidFill>
                          <a:effectLst/>
                          <a:latin typeface="Arial" panose="020B0604020202020204" pitchFamily="34" charset="0"/>
                          <a:ea typeface="+mn-ea"/>
                          <a:cs typeface="Arial" panose="020B0604020202020204" pitchFamily="34" charset="0"/>
                        </a:rPr>
                        <a:t>Grupa docelowa</a:t>
                      </a:r>
                    </a:p>
                    <a:p>
                      <a:pPr algn="l">
                        <a:lnSpc>
                          <a:spcPct val="114000"/>
                        </a:lnSpc>
                        <a:spcBef>
                          <a:spcPts val="600"/>
                        </a:spcBef>
                        <a:spcAft>
                          <a:spcPts val="0"/>
                        </a:spcAft>
                      </a:pPr>
                      <a:r>
                        <a:rPr lang="pl-PL" sz="1200" b="0" strike="noStrike" kern="1200" dirty="0">
                          <a:solidFill>
                            <a:schemeClr val="tx1"/>
                          </a:solidFill>
                          <a:effectLst/>
                          <a:latin typeface="Arial" panose="020B0604020202020204" pitchFamily="34" charset="0"/>
                          <a:ea typeface="+mn-ea"/>
                          <a:cs typeface="Arial" panose="020B0604020202020204" pitchFamily="34" charset="0"/>
                        </a:rPr>
                        <a:t>Uczestnikami projektu są osoby zarejestrowane w PUP/MUP jako osoby bezrobotne, ze szczególnym uwzględnieniem osób znajdujących się w szczególnej sytuacji na rynku pracy, osób odchodzących z rolnictwa</a:t>
                      </a:r>
                      <a:r>
                        <a:rPr lang="pl-PL" sz="1200" b="0" strike="noStrike" kern="1200" baseline="30000" dirty="0">
                          <a:solidFill>
                            <a:schemeClr val="tx1"/>
                          </a:solidFill>
                          <a:effectLst/>
                          <a:latin typeface="Arial" panose="020B0604020202020204" pitchFamily="34" charset="0"/>
                          <a:ea typeface="+mn-ea"/>
                          <a:cs typeface="Arial" panose="020B0604020202020204" pitchFamily="34" charset="0"/>
                        </a:rPr>
                        <a:t>3 </a:t>
                      </a:r>
                      <a:r>
                        <a:rPr lang="pl-PL" sz="1200" b="0" strike="noStrike" kern="1200" dirty="0">
                          <a:solidFill>
                            <a:schemeClr val="tx1"/>
                          </a:solidFill>
                          <a:effectLst/>
                          <a:latin typeface="Arial" panose="020B0604020202020204" pitchFamily="34" charset="0"/>
                          <a:ea typeface="+mn-ea"/>
                          <a:cs typeface="Arial" panose="020B0604020202020204" pitchFamily="34" charset="0"/>
                        </a:rPr>
                        <a:t>i osób, którym udzielono ochrony czasowej w związku z wojną w Ukrainie. </a:t>
                      </a:r>
                    </a:p>
                    <a:p>
                      <a:pPr algn="l">
                        <a:spcAft>
                          <a:spcPts val="0"/>
                        </a:spcAft>
                      </a:pPr>
                      <a:endParaRPr lang="pl-PL" sz="1200" b="1" strike="noStrike" kern="1200" dirty="0">
                        <a:solidFill>
                          <a:schemeClr val="tx1"/>
                        </a:solidFill>
                        <a:effectLst/>
                        <a:latin typeface="Arial" panose="020B0604020202020204" pitchFamily="34" charset="0"/>
                        <a:ea typeface="+mn-ea"/>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15000"/>
                        </a:lnSpc>
                        <a:spcAft>
                          <a:spcPts val="600"/>
                        </a:spcAft>
                      </a:pPr>
                      <a:r>
                        <a:rPr lang="pl-PL"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Kryterium wynika z zapisów programu Fundusze Europejskie dla Lubelskiego 2021-2027.</a:t>
                      </a:r>
                    </a:p>
                    <a:p>
                      <a:pPr algn="l">
                        <a:lnSpc>
                          <a:spcPct val="115000"/>
                        </a:lnSpc>
                        <a:spcAft>
                          <a:spcPts val="600"/>
                        </a:spcAft>
                      </a:pPr>
                      <a:r>
                        <a:rPr lang="pl-PL" sz="1200" strike="sngStrike" dirty="0">
                          <a:solidFill>
                            <a:srgbClr val="C00000"/>
                          </a:solidFill>
                          <a:effectLst/>
                          <a:latin typeface="Arial" panose="020B0604020202020204" pitchFamily="34" charset="0"/>
                          <a:ea typeface="Calibri" panose="020F0502020204030204" pitchFamily="34" charset="0"/>
                          <a:cs typeface="Arial" panose="020B0604020202020204" pitchFamily="34" charset="0"/>
                        </a:rPr>
                        <a:t>Kryterium zostanie zweryfikowane na podstawie zapisów we wniosku o dofinansowanie projektu.</a:t>
                      </a:r>
                    </a:p>
                    <a:p>
                      <a:pPr algn="l">
                        <a:lnSpc>
                          <a:spcPct val="115000"/>
                        </a:lnSpc>
                        <a:spcAft>
                          <a:spcPts val="600"/>
                        </a:spcAft>
                      </a:pPr>
                      <a:r>
                        <a:rPr lang="pl-PL"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Wsparcie powinno w głównej mierze być skierowane do osób w szczególnej sytuacji na rynku pacy – zgodnie z art. 49 ustawy z dnia 20 kwietnia 2004 r. o promocji zatrudnienia i instytucjach rynku pracy (Dz.U z </a:t>
                      </a:r>
                      <a:r>
                        <a:rPr lang="pl-PL" sz="1200" strike="sngStrike" dirty="0">
                          <a:solidFill>
                            <a:srgbClr val="C00000"/>
                          </a:solidFill>
                          <a:effectLst/>
                          <a:latin typeface="Arial" panose="020B0604020202020204" pitchFamily="34" charset="0"/>
                          <a:ea typeface="Times New Roman" panose="02020603050405020304" pitchFamily="18" charset="0"/>
                          <a:cs typeface="Arial" panose="020B0604020202020204" pitchFamily="34" charset="0"/>
                        </a:rPr>
                        <a:t>2022</a:t>
                      </a:r>
                      <a:r>
                        <a:rPr lang="pl-PL" sz="1200" dirty="0">
                          <a:solidFill>
                            <a:srgbClr val="C00000"/>
                          </a:solidFill>
                          <a:effectLst/>
                          <a:latin typeface="Arial" panose="020B0604020202020204" pitchFamily="34" charset="0"/>
                          <a:ea typeface="Times New Roman" panose="02020603050405020304" pitchFamily="18" charset="0"/>
                          <a:cs typeface="Arial" panose="020B0604020202020204" pitchFamily="34" charset="0"/>
                        </a:rPr>
                        <a:t>2023</a:t>
                      </a:r>
                      <a:r>
                        <a:rPr lang="pl-PL"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r., poz. </a:t>
                      </a:r>
                      <a:r>
                        <a:rPr lang="pl-PL" sz="1200" strike="sngStrike" dirty="0">
                          <a:solidFill>
                            <a:srgbClr val="C00000"/>
                          </a:solidFill>
                          <a:effectLst/>
                          <a:latin typeface="Arial" panose="020B0604020202020204" pitchFamily="34" charset="0"/>
                          <a:ea typeface="Times New Roman" panose="02020603050405020304" pitchFamily="18" charset="0"/>
                          <a:cs typeface="Arial" panose="020B0604020202020204" pitchFamily="34" charset="0"/>
                        </a:rPr>
                        <a:t>690,</a:t>
                      </a:r>
                      <a:r>
                        <a:rPr lang="pl-PL" sz="1200" dirty="0">
                          <a:solidFill>
                            <a:srgbClr val="C00000"/>
                          </a:solidFill>
                          <a:effectLst/>
                          <a:latin typeface="Arial" panose="020B0604020202020204" pitchFamily="34" charset="0"/>
                          <a:ea typeface="Times New Roman" panose="02020603050405020304" pitchFamily="18" charset="0"/>
                          <a:cs typeface="Arial" panose="020B0604020202020204" pitchFamily="34" charset="0"/>
                        </a:rPr>
                        <a:t>735</a:t>
                      </a:r>
                      <a:r>
                        <a:rPr lang="pl-PL"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z </a:t>
                      </a:r>
                      <a:r>
                        <a:rPr lang="pl-PL" sz="1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późn</a:t>
                      </a:r>
                      <a:r>
                        <a:rPr lang="pl-PL"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zm.)</a:t>
                      </a:r>
                      <a:r>
                        <a:rPr lang="pl-PL" sz="1200" b="0" strike="noStrike" kern="1200" baseline="30000" dirty="0">
                          <a:solidFill>
                            <a:schemeClr val="tx1"/>
                          </a:solidFill>
                          <a:effectLst/>
                          <a:latin typeface="Arial" panose="020B0604020202020204" pitchFamily="34" charset="0"/>
                          <a:ea typeface="+mn-ea"/>
                          <a:cs typeface="Arial" panose="020B0604020202020204" pitchFamily="34" charset="0"/>
                        </a:rPr>
                        <a:t>4</a:t>
                      </a:r>
                      <a:r>
                        <a:rPr lang="pl-PL"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oraz do osób odchodzących z rolnictwa jak i osób, którym udzielono ochrony czasowej w związku z wojną w Ukrainie.</a:t>
                      </a:r>
                      <a:endParaRPr lang="pl-PL" sz="1200" dirty="0">
                        <a:effectLst/>
                        <a:latin typeface="Arial" panose="020B0604020202020204" pitchFamily="34" charset="0"/>
                        <a:ea typeface="Calibri" panose="020F0502020204030204" pitchFamily="34" charset="0"/>
                        <a:cs typeface="Arial" panose="020B0604020202020204" pitchFamily="34" charset="0"/>
                      </a:endParaRPr>
                    </a:p>
                    <a:p>
                      <a:pPr algn="l">
                        <a:lnSpc>
                          <a:spcPct val="115000"/>
                        </a:lnSpc>
                        <a:spcAft>
                          <a:spcPts val="600"/>
                        </a:spcAft>
                      </a:pPr>
                      <a:r>
                        <a:rPr lang="pl-PL"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Objęcie wsparciem w projekcie ww. osób przyczyni się do ich kompleksowej aktywizacji zawodowej i edukacyjnej oraz zapewni trwałą integrację na rynku pracy.</a:t>
                      </a:r>
                    </a:p>
                    <a:p>
                      <a:pPr algn="l">
                        <a:lnSpc>
                          <a:spcPct val="115000"/>
                        </a:lnSpc>
                        <a:spcAft>
                          <a:spcPts val="600"/>
                        </a:spcAft>
                      </a:pPr>
                      <a:r>
                        <a:rPr lang="pl-PL" sz="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Kryterium zostanie zweryfikowane na podstawie zapisów we wniosku o dofinansowanie projektu. </a:t>
                      </a:r>
                    </a:p>
                  </a:txBody>
                  <a:tcPr marL="89535" marR="895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15000"/>
                        </a:lnSpc>
                        <a:spcBef>
                          <a:spcPts val="300"/>
                        </a:spcBef>
                        <a:spcAft>
                          <a:spcPts val="300"/>
                        </a:spcAft>
                      </a:pP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Kryterium zerojedynkowe</a:t>
                      </a:r>
                      <a:r>
                        <a:rPr lang="pl-PL" sz="1200" strike="sng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 obligatoryjne. Jego spełnienie jest niezbędne do przyznania dofinansowania</a:t>
                      </a: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p>
                    <a:p>
                      <a:pPr algn="l">
                        <a:lnSpc>
                          <a:spcPct val="115000"/>
                        </a:lnSpc>
                        <a:spcBef>
                          <a:spcPts val="300"/>
                        </a:spcBef>
                        <a:spcAft>
                          <a:spcPts val="300"/>
                        </a:spcAft>
                      </a:pP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Ocena spełnienia kryterium będzie polegała na przyznaniu wartości logicznych „TAK”, „NIE – do uzupełnienia/poprawy </a:t>
                      </a:r>
                      <a:r>
                        <a:rPr lang="pl-PL" sz="1200" strike="sng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na etapie negocjacji</a:t>
                      </a: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 „NIE</a:t>
                      </a: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p>
                    <a:p>
                      <a:pPr algn="l">
                        <a:lnSpc>
                          <a:spcPct val="115000"/>
                        </a:lnSpc>
                        <a:spcBef>
                          <a:spcPts val="300"/>
                        </a:spcBef>
                        <a:spcAft>
                          <a:spcPts val="300"/>
                        </a:spcAft>
                      </a:pP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Wnioskodawca ma możliwość uzupełnienia/poprawy projektu w zakresie </a:t>
                      </a:r>
                      <a:r>
                        <a:rPr lang="pl-PL" sz="1200" strike="sng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spełniania </a:t>
                      </a: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spełnienia</a:t>
                      </a: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 kryterium</a:t>
                      </a: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a:t>
                      </a: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 określonym w regulaminie </a:t>
                      </a:r>
                      <a:r>
                        <a:rPr lang="pl-PL" sz="1200" strike="sng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naboru – na etapie negocjacji </a:t>
                      </a: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wyboru projektów</a:t>
                      </a: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p>
                    <a:p>
                      <a:pPr algn="l">
                        <a:lnSpc>
                          <a:spcPct val="115000"/>
                        </a:lnSpc>
                        <a:spcBef>
                          <a:spcPts val="300"/>
                        </a:spcBef>
                        <a:spcAft>
                          <a:spcPts val="300"/>
                        </a:spcAft>
                      </a:pP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Kryterium obligatoryjne – spełnienie kryterium jest niezbędne do przyznania dofinansowania. </a:t>
                      </a:r>
                    </a:p>
                    <a:p>
                      <a:pPr algn="just">
                        <a:lnSpc>
                          <a:spcPct val="115000"/>
                        </a:lnSpc>
                        <a:spcBef>
                          <a:spcPts val="300"/>
                        </a:spcBef>
                        <a:spcAft>
                          <a:spcPts val="300"/>
                        </a:spcAft>
                      </a:pPr>
                      <a:endParaRPr lang="pl-PL" sz="1200" strike="sng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endParaRPr>
                    </a:p>
                  </a:txBody>
                  <a:tcPr marL="89535" marR="895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45123061"/>
                  </a:ext>
                </a:extLst>
              </a:tr>
            </a:tbl>
          </a:graphicData>
        </a:graphic>
      </p:graphicFrame>
      <p:sp>
        <p:nvSpPr>
          <p:cNvPr id="6" name="pole tekstowe 5">
            <a:extLst>
              <a:ext uri="{FF2B5EF4-FFF2-40B4-BE49-F238E27FC236}">
                <a16:creationId xmlns:a16="http://schemas.microsoft.com/office/drawing/2014/main" id="{B325931D-3F33-3BAE-3D8C-D6912D4B238C}"/>
              </a:ext>
            </a:extLst>
          </p:cNvPr>
          <p:cNvSpPr txBox="1"/>
          <p:nvPr/>
        </p:nvSpPr>
        <p:spPr>
          <a:xfrm>
            <a:off x="409314" y="4993240"/>
            <a:ext cx="11467612" cy="830997"/>
          </a:xfrm>
          <a:prstGeom prst="rect">
            <a:avLst/>
          </a:prstGeom>
          <a:noFill/>
        </p:spPr>
        <p:txBody>
          <a:bodyPr wrap="square" rtlCol="0">
            <a:spAutoFit/>
          </a:bodyPr>
          <a:lstStyle/>
          <a:p>
            <a:r>
              <a:rPr lang="pl-PL" sz="1200" b="0" strike="noStrike" kern="1200" baseline="30000" dirty="0">
                <a:solidFill>
                  <a:schemeClr val="tx1"/>
                </a:solidFill>
                <a:effectLst/>
                <a:latin typeface="Arial" panose="020B0604020202020204" pitchFamily="34" charset="0"/>
                <a:ea typeface="+mn-ea"/>
                <a:cs typeface="Arial" panose="020B0604020202020204" pitchFamily="34" charset="0"/>
              </a:rPr>
              <a:t>3</a:t>
            </a:r>
            <a:r>
              <a:rPr lang="pl-PL" sz="1200" dirty="0">
                <a:latin typeface="Arial" panose="020B0604020202020204" pitchFamily="34" charset="0"/>
                <a:cs typeface="Arial" panose="020B0604020202020204" pitchFamily="34" charset="0"/>
              </a:rPr>
              <a:t> Osoba podlegająca ubezpieczeniu emerytalno-rentowemu na podstawie ustawy z dnia 20 grudnia 1990 r. o ubezpieczeniu społecznym rolników (Dz.U z.</a:t>
            </a:r>
            <a:r>
              <a:rPr lang="pl-PL" sz="1200" strike="sngStrike" dirty="0">
                <a:solidFill>
                  <a:srgbClr val="C00000"/>
                </a:solidFill>
                <a:latin typeface="Arial" panose="020B0604020202020204" pitchFamily="34" charset="0"/>
                <a:cs typeface="Arial" panose="020B0604020202020204" pitchFamily="34" charset="0"/>
              </a:rPr>
              <a:t>2022</a:t>
            </a:r>
            <a:r>
              <a:rPr lang="pl-PL" sz="1200" dirty="0">
                <a:solidFill>
                  <a:srgbClr val="C00000"/>
                </a:solidFill>
                <a:latin typeface="Arial" panose="020B0604020202020204" pitchFamily="34" charset="0"/>
                <a:cs typeface="Arial" panose="020B0604020202020204" pitchFamily="34" charset="0"/>
              </a:rPr>
              <a:t>2023</a:t>
            </a:r>
            <a:r>
              <a:rPr lang="pl-PL" sz="1200" dirty="0">
                <a:latin typeface="Arial" panose="020B0604020202020204" pitchFamily="34" charset="0"/>
                <a:cs typeface="Arial" panose="020B0604020202020204" pitchFamily="34" charset="0"/>
              </a:rPr>
              <a:t> r., poz. </a:t>
            </a:r>
            <a:r>
              <a:rPr lang="pl-PL" sz="1200" strike="sngStrike" dirty="0">
                <a:solidFill>
                  <a:srgbClr val="C00000"/>
                </a:solidFill>
                <a:latin typeface="Arial" panose="020B0604020202020204" pitchFamily="34" charset="0"/>
                <a:cs typeface="Arial" panose="020B0604020202020204" pitchFamily="34" charset="0"/>
              </a:rPr>
              <a:t>933</a:t>
            </a:r>
            <a:r>
              <a:rPr lang="pl-PL" sz="1200" dirty="0">
                <a:solidFill>
                  <a:srgbClr val="C00000"/>
                </a:solidFill>
                <a:latin typeface="Arial" panose="020B0604020202020204" pitchFamily="34" charset="0"/>
                <a:cs typeface="Arial" panose="020B0604020202020204" pitchFamily="34" charset="0"/>
              </a:rPr>
              <a:t>208</a:t>
            </a:r>
            <a:r>
              <a:rPr lang="pl-PL" sz="1200" dirty="0">
                <a:latin typeface="Arial" panose="020B0604020202020204" pitchFamily="34" charset="0"/>
                <a:cs typeface="Arial" panose="020B0604020202020204" pitchFamily="34" charset="0"/>
              </a:rPr>
              <a:t>, z </a:t>
            </a:r>
            <a:r>
              <a:rPr lang="pl-PL" sz="1200" dirty="0" err="1">
                <a:latin typeface="Arial" panose="020B0604020202020204" pitchFamily="34" charset="0"/>
                <a:cs typeface="Arial" panose="020B0604020202020204" pitchFamily="34" charset="0"/>
              </a:rPr>
              <a:t>późn</a:t>
            </a:r>
            <a:r>
              <a:rPr lang="pl-PL" sz="1200" dirty="0">
                <a:latin typeface="Arial" panose="020B0604020202020204" pitchFamily="34" charset="0"/>
                <a:cs typeface="Arial" panose="020B0604020202020204" pitchFamily="34" charset="0"/>
              </a:rPr>
              <a:t>. zm.), zamierzająca podjąć zatrudnienie lub inną działalność pozarolniczą, objęta obowiązkiem ubezpieczenia społecznego na podstawie ustawy z dnia 13 października 1998 r. o systemie ubezpieczeń społecznych (Dz.U z </a:t>
            </a:r>
            <a:r>
              <a:rPr lang="pl-PL" sz="1200" strike="sngStrike" dirty="0">
                <a:solidFill>
                  <a:srgbClr val="C00000"/>
                </a:solidFill>
                <a:latin typeface="Arial" panose="020B0604020202020204" pitchFamily="34" charset="0"/>
                <a:cs typeface="Arial" panose="020B0604020202020204" pitchFamily="34" charset="0"/>
              </a:rPr>
              <a:t>2022</a:t>
            </a:r>
            <a:r>
              <a:rPr lang="pl-PL" sz="1200" dirty="0">
                <a:solidFill>
                  <a:srgbClr val="C00000"/>
                </a:solidFill>
                <a:latin typeface="Arial" panose="020B0604020202020204" pitchFamily="34" charset="0"/>
                <a:cs typeface="Arial" panose="020B0604020202020204" pitchFamily="34" charset="0"/>
              </a:rPr>
              <a:t>2023</a:t>
            </a:r>
            <a:r>
              <a:rPr lang="pl-PL" sz="1200" dirty="0">
                <a:latin typeface="Arial" panose="020B0604020202020204" pitchFamily="34" charset="0"/>
                <a:cs typeface="Arial" panose="020B0604020202020204" pitchFamily="34" charset="0"/>
              </a:rPr>
              <a:t> r., poz. </a:t>
            </a:r>
            <a:r>
              <a:rPr lang="pl-PL" sz="1200" strike="sngStrike" dirty="0">
                <a:solidFill>
                  <a:srgbClr val="C00000"/>
                </a:solidFill>
                <a:latin typeface="Arial" panose="020B0604020202020204" pitchFamily="34" charset="0"/>
                <a:cs typeface="Arial" panose="020B0604020202020204" pitchFamily="34" charset="0"/>
              </a:rPr>
              <a:t>1009</a:t>
            </a:r>
            <a:r>
              <a:rPr lang="pl-PL" sz="1200" dirty="0">
                <a:solidFill>
                  <a:srgbClr val="C00000"/>
                </a:solidFill>
                <a:latin typeface="Arial" panose="020B0604020202020204" pitchFamily="34" charset="0"/>
                <a:cs typeface="Arial" panose="020B0604020202020204" pitchFamily="34" charset="0"/>
              </a:rPr>
              <a:t>1230</a:t>
            </a:r>
            <a:r>
              <a:rPr lang="pl-PL" sz="1200" dirty="0">
                <a:latin typeface="Arial" panose="020B0604020202020204" pitchFamily="34" charset="0"/>
                <a:cs typeface="Arial" panose="020B0604020202020204" pitchFamily="34" charset="0"/>
              </a:rPr>
              <a:t>, z </a:t>
            </a:r>
            <a:r>
              <a:rPr lang="pl-PL" sz="1200" dirty="0" err="1">
                <a:latin typeface="Arial" panose="020B0604020202020204" pitchFamily="34" charset="0"/>
                <a:cs typeface="Arial" panose="020B0604020202020204" pitchFamily="34" charset="0"/>
              </a:rPr>
              <a:t>późn</a:t>
            </a:r>
            <a:r>
              <a:rPr lang="pl-PL" sz="1200" dirty="0">
                <a:latin typeface="Arial" panose="020B0604020202020204" pitchFamily="34" charset="0"/>
                <a:cs typeface="Arial" panose="020B0604020202020204" pitchFamily="34" charset="0"/>
              </a:rPr>
              <a:t>. zm.).</a:t>
            </a:r>
          </a:p>
          <a:p>
            <a:r>
              <a:rPr lang="pl-PL" sz="1200" b="0" strike="noStrike" kern="1200" baseline="30000" dirty="0">
                <a:solidFill>
                  <a:schemeClr val="tx1"/>
                </a:solidFill>
                <a:effectLst/>
                <a:latin typeface="Arial" panose="020B0604020202020204" pitchFamily="34" charset="0"/>
                <a:ea typeface="+mn-ea"/>
                <a:cs typeface="Arial" panose="020B0604020202020204" pitchFamily="34" charset="0"/>
              </a:rPr>
              <a:t>4</a:t>
            </a:r>
            <a:r>
              <a:rPr lang="pl-PL" sz="1200"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 W przypadku zmiany ustawy po zatwierdzeniu kryterium, oceny dokonuje się na podstawie wersji obowiązującej w dniu ogłoszenia danego naboru</a:t>
            </a:r>
            <a:r>
              <a:rPr lang="pl-PL" sz="1200" dirty="0">
                <a:solidFill>
                  <a:srgbClr val="C00000"/>
                </a:solidFill>
                <a:effectLst/>
                <a:latin typeface="Arial" panose="020B0604020202020204" pitchFamily="34" charset="0"/>
                <a:ea typeface="Times New Roman" panose="02020603050405020304" pitchFamily="18" charset="0"/>
                <a:cs typeface="Arial" panose="020B0604020202020204" pitchFamily="34" charset="0"/>
              </a:rPr>
              <a:t>.</a:t>
            </a:r>
            <a:endParaRPr lang="pl-PL" sz="1200" dirty="0">
              <a:solidFill>
                <a:srgbClr val="C00000"/>
              </a:solidFill>
              <a:effectLst/>
              <a:latin typeface="Arial" panose="020B0604020202020204" pitchFamily="34" charset="0"/>
              <a:ea typeface="Calibri" panose="020F0502020204030204" pitchFamily="34" charset="0"/>
              <a:cs typeface="Arial" panose="020B0604020202020204" pitchFamily="34" charset="0"/>
            </a:endParaRPr>
          </a:p>
        </p:txBody>
      </p:sp>
      <p:pic>
        <p:nvPicPr>
          <p:cNvPr id="3" name="Obraz 2" descr="Oznaczenie graficzne programu fundusze Europejskie dla Lubelskiego.">
            <a:extLst>
              <a:ext uri="{FF2B5EF4-FFF2-40B4-BE49-F238E27FC236}">
                <a16:creationId xmlns:a16="http://schemas.microsoft.com/office/drawing/2014/main" id="{FFE932A4-4410-AD77-7DEF-5C6237321C4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6093767"/>
            <a:ext cx="5465075" cy="394231"/>
          </a:xfrm>
          <a:prstGeom prst="rect">
            <a:avLst/>
          </a:prstGeom>
        </p:spPr>
      </p:pic>
      <p:sp>
        <p:nvSpPr>
          <p:cNvPr id="8" name="Symbol zastępczy numeru slajdu 7">
            <a:extLst>
              <a:ext uri="{FF2B5EF4-FFF2-40B4-BE49-F238E27FC236}">
                <a16:creationId xmlns:a16="http://schemas.microsoft.com/office/drawing/2014/main" id="{EAE9390A-4466-A7C6-6FC2-F93CE97BC50D}"/>
              </a:ext>
            </a:extLst>
          </p:cNvPr>
          <p:cNvSpPr>
            <a:spLocks noGrp="1"/>
          </p:cNvSpPr>
          <p:nvPr>
            <p:ph type="sldNum" sz="quarter" idx="12"/>
          </p:nvPr>
        </p:nvSpPr>
        <p:spPr>
          <a:xfrm>
            <a:off x="11714480" y="6487999"/>
            <a:ext cx="477520" cy="365125"/>
          </a:xfrm>
        </p:spPr>
        <p:txBody>
          <a:bodyPr/>
          <a:lstStyle/>
          <a:p>
            <a:fld id="{D74826D8-9DAC-44AE-A9FD-0EC949CD68D6}" type="slidenum">
              <a:rPr lang="pl-PL" smtClean="0"/>
              <a:pPr/>
              <a:t>7</a:t>
            </a:fld>
            <a:endParaRPr lang="pl-PL" dirty="0"/>
          </a:p>
        </p:txBody>
      </p:sp>
    </p:spTree>
    <p:extLst>
      <p:ext uri="{BB962C8B-B14F-4D97-AF65-F5344CB8AC3E}">
        <p14:creationId xmlns:p14="http://schemas.microsoft.com/office/powerpoint/2010/main" val="24567500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0E0883-39A4-1CAB-79A4-CC82BB04BD1E}"/>
            </a:ext>
          </a:extLst>
        </p:cNvPr>
        <p:cNvGrpSpPr/>
        <p:nvPr/>
      </p:nvGrpSpPr>
      <p:grpSpPr>
        <a:xfrm>
          <a:off x="0" y="0"/>
          <a:ext cx="0" cy="0"/>
          <a:chOff x="0" y="0"/>
          <a:chExt cx="0" cy="0"/>
        </a:xfrm>
      </p:grpSpPr>
      <p:sp>
        <p:nvSpPr>
          <p:cNvPr id="7" name="Tytuł 6">
            <a:extLst>
              <a:ext uri="{FF2B5EF4-FFF2-40B4-BE49-F238E27FC236}">
                <a16:creationId xmlns:a16="http://schemas.microsoft.com/office/drawing/2014/main" id="{D0339A54-859C-EB30-9D6B-8193E745D6FB}"/>
              </a:ext>
            </a:extLst>
          </p:cNvPr>
          <p:cNvSpPr>
            <a:spLocks noGrp="1"/>
          </p:cNvSpPr>
          <p:nvPr>
            <p:ph type="title"/>
          </p:nvPr>
        </p:nvSpPr>
        <p:spPr>
          <a:xfrm>
            <a:off x="622300" y="-1389872"/>
            <a:ext cx="10515600" cy="1325563"/>
          </a:xfrm>
        </p:spPr>
        <p:txBody>
          <a:bodyPr>
            <a:normAutofit/>
          </a:bodyPr>
          <a:lstStyle/>
          <a:p>
            <a:r>
              <a:rPr lang="pl-PL" sz="1400" dirty="0">
                <a:latin typeface="Arial "/>
              </a:rPr>
              <a:t>Kryteria wyboru projektów 4</a:t>
            </a:r>
          </a:p>
        </p:txBody>
      </p:sp>
      <p:sp>
        <p:nvSpPr>
          <p:cNvPr id="4" name="Prostokąt 3">
            <a:extLst>
              <a:ext uri="{FF2B5EF4-FFF2-40B4-BE49-F238E27FC236}">
                <a16:creationId xmlns:a16="http://schemas.microsoft.com/office/drawing/2014/main" id="{19D11B5B-ED7B-FFC7-6D4D-4F2303D0368A}"/>
              </a:ext>
            </a:extLst>
          </p:cNvPr>
          <p:cNvSpPr/>
          <p:nvPr/>
        </p:nvSpPr>
        <p:spPr>
          <a:xfrm>
            <a:off x="409314" y="50226"/>
            <a:ext cx="11452634" cy="9397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400" b="0"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rPr>
              <a:t>Działanie </a:t>
            </a:r>
            <a:r>
              <a:rPr lang="pl-PL" sz="1400" b="1" dirty="0">
                <a:solidFill>
                  <a:prstClr val="white"/>
                </a:solidFill>
                <a:latin typeface="Arial" panose="020B0604020202020204" pitchFamily="34" charset="0"/>
                <a:ea typeface="Calibri" panose="020F0502020204030204" pitchFamily="34" charset="0"/>
                <a:cs typeface="Arial" panose="020B0604020202020204" pitchFamily="34" charset="0"/>
              </a:rPr>
              <a:t>9.1 Aktywizacja zawodowa – projekty PUP, typ projektu: 1</a:t>
            </a:r>
            <a:endPar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II. Ocena </a:t>
            </a:r>
            <a:r>
              <a:rPr lang="pl-PL" sz="1400" b="1" dirty="0">
                <a:solidFill>
                  <a:prstClr val="white"/>
                </a:solidFill>
                <a:latin typeface="Arial" panose="020B0604020202020204" pitchFamily="34" charset="0"/>
                <a:cs typeface="Arial" panose="020B0604020202020204" pitchFamily="34" charset="0"/>
              </a:rPr>
              <a:t>formalno-merytoryczna</a:t>
            </a:r>
            <a:endPar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15000"/>
              </a:lnSpc>
              <a:spcBef>
                <a:spcPts val="0"/>
              </a:spcBef>
              <a:spcAft>
                <a:spcPts val="0"/>
              </a:spcAft>
              <a:buClrTx/>
              <a:buSzTx/>
              <a:buFontTx/>
              <a:buNone/>
              <a:tabLst/>
              <a:defRPr/>
            </a:pPr>
            <a:r>
              <a:rPr lang="pl-PL" sz="1400" b="1" dirty="0">
                <a:solidFill>
                  <a:prstClr val="white"/>
                </a:solidFill>
                <a:latin typeface="Arial" panose="020B0604020202020204" pitchFamily="34" charset="0"/>
                <a:cs typeface="Arial" panose="020B0604020202020204" pitchFamily="34" charset="0"/>
              </a:rPr>
              <a:t>A</a:t>
            </a:r>
            <a:r>
              <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r>
              <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Times New Roman" panose="02020603050405020304" pitchFamily="18" charset="0"/>
                <a:cs typeface="Arial" panose="020B0604020202020204" pitchFamily="34" charset="0"/>
              </a:rPr>
              <a:t>Kryteria </a:t>
            </a:r>
            <a:r>
              <a:rPr lang="pl-PL" sz="1400" b="1" dirty="0">
                <a:solidFill>
                  <a:prstClr val="white"/>
                </a:solidFill>
                <a:latin typeface="Arial" panose="020B0604020202020204" pitchFamily="34" charset="0"/>
                <a:ea typeface="Times New Roman" panose="02020603050405020304" pitchFamily="18" charset="0"/>
                <a:cs typeface="Arial" panose="020B0604020202020204" pitchFamily="34" charset="0"/>
              </a:rPr>
              <a:t>specyficzne (kryteria dostępu)</a:t>
            </a:r>
            <a:endPar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aphicFrame>
        <p:nvGraphicFramePr>
          <p:cNvPr id="5" name="Tabela 4">
            <a:extLst>
              <a:ext uri="{FF2B5EF4-FFF2-40B4-BE49-F238E27FC236}">
                <a16:creationId xmlns:a16="http://schemas.microsoft.com/office/drawing/2014/main" id="{6F9F7403-7CCB-0B0F-5DEC-1518000FECC8}"/>
              </a:ext>
            </a:extLst>
          </p:cNvPr>
          <p:cNvGraphicFramePr>
            <a:graphicFrameLocks noGrp="1"/>
          </p:cNvGraphicFramePr>
          <p:nvPr>
            <p:extLst>
              <p:ext uri="{D42A27DB-BD31-4B8C-83A1-F6EECF244321}">
                <p14:modId xmlns:p14="http://schemas.microsoft.com/office/powerpoint/2010/main" val="2672500823"/>
              </p:ext>
            </p:extLst>
          </p:nvPr>
        </p:nvGraphicFramePr>
        <p:xfrm>
          <a:off x="409314" y="1104513"/>
          <a:ext cx="11543926" cy="4792854"/>
        </p:xfrm>
        <a:graphic>
          <a:graphicData uri="http://schemas.openxmlformats.org/drawingml/2006/table">
            <a:tbl>
              <a:tblPr firstRow="1" bandRow="1">
                <a:tableStyleId>{5C22544A-7EE6-4342-B048-85BDC9FD1C3A}</a:tableStyleId>
              </a:tblPr>
              <a:tblGrid>
                <a:gridCol w="623134">
                  <a:extLst>
                    <a:ext uri="{9D8B030D-6E8A-4147-A177-3AD203B41FA5}">
                      <a16:colId xmlns:a16="http://schemas.microsoft.com/office/drawing/2014/main" val="2402903515"/>
                    </a:ext>
                  </a:extLst>
                </a:gridCol>
                <a:gridCol w="2207110">
                  <a:extLst>
                    <a:ext uri="{9D8B030D-6E8A-4147-A177-3AD203B41FA5}">
                      <a16:colId xmlns:a16="http://schemas.microsoft.com/office/drawing/2014/main" val="2742623692"/>
                    </a:ext>
                  </a:extLst>
                </a:gridCol>
                <a:gridCol w="5206531">
                  <a:extLst>
                    <a:ext uri="{9D8B030D-6E8A-4147-A177-3AD203B41FA5}">
                      <a16:colId xmlns:a16="http://schemas.microsoft.com/office/drawing/2014/main" val="120968799"/>
                    </a:ext>
                  </a:extLst>
                </a:gridCol>
                <a:gridCol w="3507151">
                  <a:extLst>
                    <a:ext uri="{9D8B030D-6E8A-4147-A177-3AD203B41FA5}">
                      <a16:colId xmlns:a16="http://schemas.microsoft.com/office/drawing/2014/main" val="940122991"/>
                    </a:ext>
                  </a:extLst>
                </a:gridCol>
              </a:tblGrid>
              <a:tr h="344977">
                <a:tc>
                  <a:txBody>
                    <a:bodyPr/>
                    <a:lstStyle/>
                    <a:p>
                      <a:pPr algn="ctr"/>
                      <a:endParaRPr lang="pl-PL" sz="1000" dirty="0">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algn="ctr"/>
                      <a:r>
                        <a:rPr lang="pl-PL" sz="1200" dirty="0">
                          <a:latin typeface="Arial" panose="020B0604020202020204" pitchFamily="34" charset="0"/>
                          <a:cs typeface="Arial" panose="020B0604020202020204" pitchFamily="34" charset="0"/>
                        </a:rPr>
                        <a:t>Nazwa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200" dirty="0">
                          <a:latin typeface="Arial" panose="020B0604020202020204" pitchFamily="34" charset="0"/>
                          <a:cs typeface="Arial" panose="020B0604020202020204" pitchFamily="34" charset="0"/>
                        </a:rPr>
                        <a:t>Definicja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200" b="1" kern="1200" dirty="0">
                          <a:solidFill>
                            <a:schemeClr val="lt1"/>
                          </a:solidFill>
                          <a:effectLst/>
                          <a:latin typeface="Arial" panose="020B0604020202020204" pitchFamily="34" charset="0"/>
                          <a:ea typeface="+mn-ea"/>
                          <a:cs typeface="Arial" panose="020B0604020202020204" pitchFamily="34" charset="0"/>
                        </a:rPr>
                        <a:t>Opis znaczenia kryterium dla wyniku oceny</a:t>
                      </a:r>
                      <a:endParaRPr lang="pl-PL" sz="1200" dirty="0">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40726217"/>
                  </a:ext>
                </a:extLst>
              </a:tr>
              <a:tr h="4447877">
                <a:tc>
                  <a:txBody>
                    <a:bodyPr/>
                    <a:lstStyle/>
                    <a:p>
                      <a:pPr marL="0" indent="0" algn="l">
                        <a:spcAft>
                          <a:spcPts val="0"/>
                        </a:spcAft>
                        <a:buFont typeface="+mj-lt"/>
                        <a:buNone/>
                      </a:pPr>
                      <a:r>
                        <a:rPr lang="pl-PL" sz="1200" b="0" dirty="0">
                          <a:latin typeface="Arial" panose="020B0604020202020204" pitchFamily="34" charset="0"/>
                          <a:cs typeface="Arial" panose="020B0604020202020204" pitchFamily="34" charset="0"/>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15000"/>
                        </a:lnSpc>
                        <a:spcAft>
                          <a:spcPts val="600"/>
                        </a:spcAft>
                      </a:pPr>
                      <a:r>
                        <a:rPr lang="pl-PL" sz="12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Zakres wsparcia</a:t>
                      </a:r>
                    </a:p>
                    <a:p>
                      <a:pPr algn="l">
                        <a:lnSpc>
                          <a:spcPct val="115000"/>
                        </a:lnSpc>
                        <a:spcAft>
                          <a:spcPts val="600"/>
                        </a:spcAft>
                      </a:pPr>
                      <a:r>
                        <a:rPr lang="pl-PL"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Wsparcie skierowane do osób młodych jest zgodne z założeniami Planu realizacji Gwarancji dla młodzieży w Polsce. </a:t>
                      </a:r>
                    </a:p>
                    <a:p>
                      <a:pPr algn="l">
                        <a:lnSpc>
                          <a:spcPct val="115000"/>
                        </a:lnSpc>
                        <a:spcAft>
                          <a:spcPts val="600"/>
                        </a:spcAft>
                      </a:pPr>
                      <a:endParaRPr lang="pl-PL" sz="1100" dirty="0">
                        <a:effectLst/>
                        <a:latin typeface="Arial" panose="020B0604020202020204" pitchFamily="34" charset="0"/>
                        <a:ea typeface="Calibri" panose="020F0502020204030204" pitchFamily="34" charset="0"/>
                        <a:cs typeface="Arial" panose="020B0604020202020204" pitchFamily="34" charset="0"/>
                      </a:endParaRPr>
                    </a:p>
                  </a:txBody>
                  <a:tcPr marL="89535" marR="895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15000"/>
                        </a:lnSpc>
                        <a:spcAft>
                          <a:spcPts val="600"/>
                        </a:spcAft>
                      </a:pPr>
                      <a:r>
                        <a:rPr lang="pl-PL"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Kryterium wynika z zapisów Planu realizacji Gwarancji dla młodzieży w Polsce oraz z zapisów programu Fundusze Europejskie dla Lubelskiego 2021-2027.</a:t>
                      </a:r>
                    </a:p>
                    <a:p>
                      <a:pPr algn="l">
                        <a:lnSpc>
                          <a:spcPct val="115000"/>
                        </a:lnSpc>
                        <a:spcAft>
                          <a:spcPts val="600"/>
                        </a:spcAft>
                      </a:pPr>
                      <a:r>
                        <a:rPr lang="pl-PL" sz="1200" strike="sngStrike" dirty="0">
                          <a:solidFill>
                            <a:srgbClr val="C00000"/>
                          </a:solidFill>
                          <a:effectLst/>
                          <a:latin typeface="Arial" panose="020B0604020202020204" pitchFamily="34" charset="0"/>
                          <a:ea typeface="Calibri" panose="020F0502020204030204" pitchFamily="34" charset="0"/>
                          <a:cs typeface="Arial" panose="020B0604020202020204" pitchFamily="34" charset="0"/>
                        </a:rPr>
                        <a:t>Kryterium zostanie zweryfikowane na podstawie zapisów we wniosku o dofinansowanie projektu.</a:t>
                      </a:r>
                      <a:endParaRPr lang="pl-PL" sz="1100" strike="sngStrike" dirty="0">
                        <a:solidFill>
                          <a:srgbClr val="C00000"/>
                        </a:solidFill>
                        <a:effectLst/>
                        <a:latin typeface="Arial" panose="020B0604020202020204" pitchFamily="34" charset="0"/>
                        <a:ea typeface="Calibri" panose="020F0502020204030204" pitchFamily="34" charset="0"/>
                        <a:cs typeface="Arial" panose="020B0604020202020204" pitchFamily="34" charset="0"/>
                      </a:endParaRPr>
                    </a:p>
                    <a:p>
                      <a:pPr algn="l">
                        <a:lnSpc>
                          <a:spcPct val="115000"/>
                        </a:lnSpc>
                        <a:spcAft>
                          <a:spcPts val="600"/>
                        </a:spcAft>
                      </a:pPr>
                      <a:r>
                        <a:rPr lang="pl-PL" sz="800" dirty="0">
                          <a:effectLst/>
                          <a:latin typeface="Arial" panose="020B0604020202020204" pitchFamily="34" charset="0"/>
                          <a:ea typeface="Calibri" panose="020F0502020204030204" pitchFamily="34" charset="0"/>
                          <a:cs typeface="Arial" panose="020B0604020202020204" pitchFamily="34" charset="0"/>
                        </a:rPr>
                        <a:t> </a:t>
                      </a:r>
                      <a:r>
                        <a:rPr lang="pl-PL"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Ocenie podlegać będą zapisy wniosku dotyczące osób młodych (18-29 lat), które muszą być zgodne z zaleceniem Rady z dnia 30 października 2020 r. w sprawie pomostu do zatrudnienia – wzmocnienia gwarancji dla młodzieży oraz zastępującym zalecenie Rady z dnia 22 kwietnia 2013 r. w sprawie ustanowienia gwarancji dla młodzieży (Dz. Urz. UE C 372 z 04.11.2020, str. 1) i Planem realizacji Gwarancji dla młodzieży w Polsce, tzn. w ciągu czterech miesięcy od dnia przystąpienia do projektu osoby młode </a:t>
                      </a:r>
                      <a:r>
                        <a:rPr lang="pl-PL" sz="1200" dirty="0">
                          <a:solidFill>
                            <a:srgbClr val="C00000"/>
                          </a:solidFill>
                          <a:effectLst/>
                          <a:latin typeface="Arial" panose="020B0604020202020204" pitchFamily="34" charset="0"/>
                          <a:ea typeface="Times New Roman" panose="02020603050405020304" pitchFamily="18" charset="0"/>
                          <a:cs typeface="Arial" panose="020B0604020202020204" pitchFamily="34" charset="0"/>
                        </a:rPr>
                        <a:t>poniżej 30. r. ż. mają mieć zapewnioną ofertę zatrudnienia, dalszego kształcenia, przyuczenia do zawodu, stażu lub inną formę pomocy prowadzącą do aktywizacji zawodowej.</a:t>
                      </a:r>
                      <a:r>
                        <a:rPr lang="pl-PL" sz="800" strike="sngStrike" dirty="0">
                          <a:solidFill>
                            <a:srgbClr val="C00000"/>
                          </a:solidFill>
                          <a:effectLst/>
                          <a:latin typeface="Arial" panose="020B0604020202020204" pitchFamily="34" charset="0"/>
                          <a:ea typeface="Times New Roman" panose="02020603050405020304" pitchFamily="18" charset="0"/>
                          <a:cs typeface="Arial" panose="020B0604020202020204" pitchFamily="34" charset="0"/>
                        </a:rPr>
                        <a:t> </a:t>
                      </a:r>
                      <a:r>
                        <a:rPr lang="pl-PL" sz="1200" strike="sngStrike" dirty="0">
                          <a:solidFill>
                            <a:srgbClr val="C00000"/>
                          </a:solidFill>
                          <a:effectLst/>
                          <a:latin typeface="Arial" panose="020B0604020202020204" pitchFamily="34" charset="0"/>
                          <a:ea typeface="Times New Roman" panose="02020603050405020304" pitchFamily="18" charset="0"/>
                          <a:cs typeface="Arial" panose="020B0604020202020204" pitchFamily="34" charset="0"/>
                        </a:rPr>
                        <a:t>otrzymają dobrej jakości ofertę pracy, kontynuacji edukacji, stażu lub praktyk zawodowych.</a:t>
                      </a:r>
                      <a:r>
                        <a:rPr lang="pl-PL" sz="1200" strike="noStrike" dirty="0">
                          <a:solidFill>
                            <a:srgbClr val="C00000"/>
                          </a:solidFill>
                          <a:effectLst/>
                          <a:latin typeface="Arial" panose="020B0604020202020204" pitchFamily="34" charset="0"/>
                          <a:ea typeface="Times New Roman" panose="02020603050405020304" pitchFamily="18" charset="0"/>
                          <a:cs typeface="Arial" panose="020B0604020202020204" pitchFamily="34" charset="0"/>
                        </a:rPr>
                        <a:t> </a:t>
                      </a:r>
                      <a:r>
                        <a:rPr lang="pl-PL" sz="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p>
                    <a:p>
                      <a:pPr algn="l">
                        <a:lnSpc>
                          <a:spcPct val="115000"/>
                        </a:lnSpc>
                        <a:spcAft>
                          <a:spcPts val="600"/>
                        </a:spcAft>
                      </a:pPr>
                      <a:r>
                        <a:rPr lang="pl-PL" sz="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Kryterium zostanie zweryfikowane na podstawie zapisów we wniosku o dofinansowanie projektu. </a:t>
                      </a:r>
                    </a:p>
                  </a:txBody>
                  <a:tcPr marL="89535" marR="895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15000"/>
                        </a:lnSpc>
                        <a:spcBef>
                          <a:spcPts val="300"/>
                        </a:spcBef>
                        <a:spcAft>
                          <a:spcPts val="300"/>
                        </a:spcAft>
                      </a:pP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Kryterium zerojedynkowe</a:t>
                      </a:r>
                      <a:r>
                        <a:rPr lang="pl-PL" sz="1200" strike="sng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 obligatoryjne. Jego spełnienie jest niezbędne do przyznania dofinansowania.</a:t>
                      </a: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a:t>
                      </a:r>
                      <a:r>
                        <a:rPr lang="pl-PL" sz="1200" strike="sng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p>
                    <a:p>
                      <a:pPr algn="l">
                        <a:lnSpc>
                          <a:spcPct val="115000"/>
                        </a:lnSpc>
                        <a:spcBef>
                          <a:spcPts val="300"/>
                        </a:spcBef>
                        <a:spcAft>
                          <a:spcPts val="300"/>
                        </a:spcAft>
                      </a:pP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Ocena spełnienia kryterium będzie polegała na przyznaniu wartości logicznych „TAK”, „NIE – do uzupełnienia/poprawy </a:t>
                      </a:r>
                      <a:r>
                        <a:rPr lang="pl-PL" sz="1200" strike="sng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na etapie negocjacji</a:t>
                      </a: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 „NIE”.</a:t>
                      </a:r>
                    </a:p>
                    <a:p>
                      <a:pPr algn="l">
                        <a:lnSpc>
                          <a:spcPct val="115000"/>
                        </a:lnSpc>
                        <a:spcBef>
                          <a:spcPts val="300"/>
                        </a:spcBef>
                        <a:spcAft>
                          <a:spcPts val="300"/>
                        </a:spcAft>
                      </a:pP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Wnioskodawca ma możliwość uzupełnienia/poprawy projektu w zakresie </a:t>
                      </a:r>
                      <a:r>
                        <a:rPr lang="pl-PL" sz="1200" strike="sng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spełniania</a:t>
                      </a: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spełnienia</a:t>
                      </a: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 kryterium</a:t>
                      </a: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a:t>
                      </a: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 określonym w regulaminie </a:t>
                      </a:r>
                      <a:r>
                        <a:rPr lang="pl-PL" sz="1200" strike="sng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naboru – na etapie negocjacji </a:t>
                      </a: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wyboru projektów.</a:t>
                      </a:r>
                    </a:p>
                    <a:p>
                      <a:pPr algn="l">
                        <a:lnSpc>
                          <a:spcPct val="115000"/>
                        </a:lnSpc>
                        <a:spcBef>
                          <a:spcPts val="300"/>
                        </a:spcBef>
                        <a:spcAft>
                          <a:spcPts val="300"/>
                        </a:spcAft>
                      </a:pP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Kryterium obligatoryjne – spełnienie kryterium jest niezbędne do przyznania dofinansowania. </a:t>
                      </a:r>
                    </a:p>
                    <a:p>
                      <a:pPr algn="just">
                        <a:lnSpc>
                          <a:spcPct val="115000"/>
                        </a:lnSpc>
                        <a:spcBef>
                          <a:spcPts val="300"/>
                        </a:spcBef>
                        <a:spcAft>
                          <a:spcPts val="300"/>
                        </a:spcAft>
                      </a:pPr>
                      <a:endParaRPr lang="pl-PL" sz="1200" strike="sng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endParaRPr>
                    </a:p>
                  </a:txBody>
                  <a:tcPr marL="89535" marR="895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45123061"/>
                  </a:ext>
                </a:extLst>
              </a:tr>
            </a:tbl>
          </a:graphicData>
        </a:graphic>
      </p:graphicFrame>
      <p:pic>
        <p:nvPicPr>
          <p:cNvPr id="3" name="Obraz 2" descr="Oznaczenie graficzne programu fundusze Europejskie dla Lubelskiego.">
            <a:extLst>
              <a:ext uri="{FF2B5EF4-FFF2-40B4-BE49-F238E27FC236}">
                <a16:creationId xmlns:a16="http://schemas.microsoft.com/office/drawing/2014/main" id="{511C81A5-9C14-2ECB-0A58-7650E6BB836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6128334"/>
            <a:ext cx="5465075" cy="359665"/>
          </a:xfrm>
          <a:prstGeom prst="rect">
            <a:avLst/>
          </a:prstGeom>
        </p:spPr>
      </p:pic>
      <p:sp>
        <p:nvSpPr>
          <p:cNvPr id="8" name="Symbol zastępczy numeru slajdu 7">
            <a:extLst>
              <a:ext uri="{FF2B5EF4-FFF2-40B4-BE49-F238E27FC236}">
                <a16:creationId xmlns:a16="http://schemas.microsoft.com/office/drawing/2014/main" id="{341856A1-B269-6366-4F6E-6D00F7185F51}"/>
              </a:ext>
            </a:extLst>
          </p:cNvPr>
          <p:cNvSpPr>
            <a:spLocks noGrp="1"/>
          </p:cNvSpPr>
          <p:nvPr>
            <p:ph type="sldNum" sz="quarter" idx="12"/>
          </p:nvPr>
        </p:nvSpPr>
        <p:spPr>
          <a:xfrm>
            <a:off x="11714480" y="6487999"/>
            <a:ext cx="477520" cy="365125"/>
          </a:xfrm>
        </p:spPr>
        <p:txBody>
          <a:bodyPr/>
          <a:lstStyle/>
          <a:p>
            <a:fld id="{D74826D8-9DAC-44AE-A9FD-0EC949CD68D6}" type="slidenum">
              <a:rPr lang="pl-PL" smtClean="0"/>
              <a:pPr/>
              <a:t>8</a:t>
            </a:fld>
            <a:endParaRPr lang="pl-PL" dirty="0"/>
          </a:p>
        </p:txBody>
      </p:sp>
    </p:spTree>
    <p:extLst>
      <p:ext uri="{BB962C8B-B14F-4D97-AF65-F5344CB8AC3E}">
        <p14:creationId xmlns:p14="http://schemas.microsoft.com/office/powerpoint/2010/main" val="1852630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40EBB3-8022-7695-B198-BBB9647FECC7}"/>
            </a:ext>
          </a:extLst>
        </p:cNvPr>
        <p:cNvGrpSpPr/>
        <p:nvPr/>
      </p:nvGrpSpPr>
      <p:grpSpPr>
        <a:xfrm>
          <a:off x="0" y="0"/>
          <a:ext cx="0" cy="0"/>
          <a:chOff x="0" y="0"/>
          <a:chExt cx="0" cy="0"/>
        </a:xfrm>
      </p:grpSpPr>
      <p:sp>
        <p:nvSpPr>
          <p:cNvPr id="7" name="Tytuł 6">
            <a:extLst>
              <a:ext uri="{FF2B5EF4-FFF2-40B4-BE49-F238E27FC236}">
                <a16:creationId xmlns:a16="http://schemas.microsoft.com/office/drawing/2014/main" id="{725A3376-FD7B-331D-B844-0B292CC252E8}"/>
              </a:ext>
            </a:extLst>
          </p:cNvPr>
          <p:cNvSpPr>
            <a:spLocks noGrp="1"/>
          </p:cNvSpPr>
          <p:nvPr>
            <p:ph type="title"/>
          </p:nvPr>
        </p:nvSpPr>
        <p:spPr>
          <a:xfrm>
            <a:off x="622300" y="-1389872"/>
            <a:ext cx="10515600" cy="1325563"/>
          </a:xfrm>
        </p:spPr>
        <p:txBody>
          <a:bodyPr>
            <a:normAutofit/>
          </a:bodyPr>
          <a:lstStyle/>
          <a:p>
            <a:r>
              <a:rPr lang="pl-PL" sz="1400" dirty="0">
                <a:latin typeface="Arial "/>
              </a:rPr>
              <a:t>Kryteria wyboru projektów 5</a:t>
            </a:r>
          </a:p>
        </p:txBody>
      </p:sp>
      <p:sp>
        <p:nvSpPr>
          <p:cNvPr id="4" name="Prostokąt 3">
            <a:extLst>
              <a:ext uri="{FF2B5EF4-FFF2-40B4-BE49-F238E27FC236}">
                <a16:creationId xmlns:a16="http://schemas.microsoft.com/office/drawing/2014/main" id="{E31CCE88-997A-0891-1061-0526230A2B55}"/>
              </a:ext>
            </a:extLst>
          </p:cNvPr>
          <p:cNvSpPr/>
          <p:nvPr/>
        </p:nvSpPr>
        <p:spPr>
          <a:xfrm>
            <a:off x="409314" y="50226"/>
            <a:ext cx="11452634" cy="9397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400" b="0"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rPr>
              <a:t>Działanie </a:t>
            </a:r>
            <a:r>
              <a:rPr lang="pl-PL" sz="1400" b="1" dirty="0">
                <a:solidFill>
                  <a:prstClr val="white"/>
                </a:solidFill>
                <a:latin typeface="Arial" panose="020B0604020202020204" pitchFamily="34" charset="0"/>
                <a:ea typeface="Calibri" panose="020F0502020204030204" pitchFamily="34" charset="0"/>
                <a:cs typeface="Arial" panose="020B0604020202020204" pitchFamily="34" charset="0"/>
              </a:rPr>
              <a:t>9.1 Aktywizacja zawodowa – projekty PUP, typ projektu: 1</a:t>
            </a:r>
            <a:endPar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II. Ocena </a:t>
            </a:r>
            <a:r>
              <a:rPr lang="pl-PL" sz="1400" b="1" dirty="0">
                <a:solidFill>
                  <a:prstClr val="white"/>
                </a:solidFill>
                <a:latin typeface="Arial" panose="020B0604020202020204" pitchFamily="34" charset="0"/>
                <a:cs typeface="Arial" panose="020B0604020202020204" pitchFamily="34" charset="0"/>
              </a:rPr>
              <a:t>formalno-merytoryczna</a:t>
            </a:r>
            <a:endPar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15000"/>
              </a:lnSpc>
              <a:spcBef>
                <a:spcPts val="0"/>
              </a:spcBef>
              <a:spcAft>
                <a:spcPts val="0"/>
              </a:spcAft>
              <a:buClrTx/>
              <a:buSzTx/>
              <a:buFontTx/>
              <a:buNone/>
              <a:tabLst/>
              <a:defRPr/>
            </a:pPr>
            <a:r>
              <a:rPr lang="pl-PL" sz="1400" b="1" dirty="0">
                <a:solidFill>
                  <a:prstClr val="white"/>
                </a:solidFill>
                <a:latin typeface="Arial" panose="020B0604020202020204" pitchFamily="34" charset="0"/>
                <a:cs typeface="Arial" panose="020B0604020202020204" pitchFamily="34" charset="0"/>
              </a:rPr>
              <a:t>A</a:t>
            </a:r>
            <a:r>
              <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r>
              <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Times New Roman" panose="02020603050405020304" pitchFamily="18" charset="0"/>
                <a:cs typeface="Arial" panose="020B0604020202020204" pitchFamily="34" charset="0"/>
              </a:rPr>
              <a:t>Kryteria </a:t>
            </a:r>
            <a:r>
              <a:rPr lang="pl-PL" sz="1400" b="1" dirty="0">
                <a:solidFill>
                  <a:prstClr val="white"/>
                </a:solidFill>
                <a:latin typeface="Arial" panose="020B0604020202020204" pitchFamily="34" charset="0"/>
                <a:ea typeface="Times New Roman" panose="02020603050405020304" pitchFamily="18" charset="0"/>
                <a:cs typeface="Arial" panose="020B0604020202020204" pitchFamily="34" charset="0"/>
              </a:rPr>
              <a:t>specyficzne (kryteria dostępu)</a:t>
            </a:r>
            <a:endParaRPr kumimoji="0" lang="pl-PL" sz="1400" b="1" i="0" u="none" strike="noStrike" kern="1200" cap="none" spc="0" normalizeH="0" baseline="0" noProof="0" dirty="0">
              <a:ln>
                <a:noFill/>
              </a:ln>
              <a:solidFill>
                <a:prstClr val="white"/>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aphicFrame>
        <p:nvGraphicFramePr>
          <p:cNvPr id="5" name="Tabela 4">
            <a:extLst>
              <a:ext uri="{FF2B5EF4-FFF2-40B4-BE49-F238E27FC236}">
                <a16:creationId xmlns:a16="http://schemas.microsoft.com/office/drawing/2014/main" id="{D79BAA43-4A0F-2D43-032A-A0C696760B92}"/>
              </a:ext>
            </a:extLst>
          </p:cNvPr>
          <p:cNvGraphicFramePr>
            <a:graphicFrameLocks noGrp="1"/>
          </p:cNvGraphicFramePr>
          <p:nvPr>
            <p:extLst>
              <p:ext uri="{D42A27DB-BD31-4B8C-83A1-F6EECF244321}">
                <p14:modId xmlns:p14="http://schemas.microsoft.com/office/powerpoint/2010/main" val="3724789371"/>
              </p:ext>
            </p:extLst>
          </p:nvPr>
        </p:nvGraphicFramePr>
        <p:xfrm>
          <a:off x="409314" y="1103160"/>
          <a:ext cx="11467612" cy="4496491"/>
        </p:xfrm>
        <a:graphic>
          <a:graphicData uri="http://schemas.openxmlformats.org/drawingml/2006/table">
            <a:tbl>
              <a:tblPr firstRow="1" bandRow="1">
                <a:tableStyleId>{5C22544A-7EE6-4342-B048-85BDC9FD1C3A}</a:tableStyleId>
              </a:tblPr>
              <a:tblGrid>
                <a:gridCol w="619015">
                  <a:extLst>
                    <a:ext uri="{9D8B030D-6E8A-4147-A177-3AD203B41FA5}">
                      <a16:colId xmlns:a16="http://schemas.microsoft.com/office/drawing/2014/main" val="2402903515"/>
                    </a:ext>
                  </a:extLst>
                </a:gridCol>
                <a:gridCol w="2192519">
                  <a:extLst>
                    <a:ext uri="{9D8B030D-6E8A-4147-A177-3AD203B41FA5}">
                      <a16:colId xmlns:a16="http://schemas.microsoft.com/office/drawing/2014/main" val="2742623692"/>
                    </a:ext>
                  </a:extLst>
                </a:gridCol>
                <a:gridCol w="5172112">
                  <a:extLst>
                    <a:ext uri="{9D8B030D-6E8A-4147-A177-3AD203B41FA5}">
                      <a16:colId xmlns:a16="http://schemas.microsoft.com/office/drawing/2014/main" val="120968799"/>
                    </a:ext>
                  </a:extLst>
                </a:gridCol>
                <a:gridCol w="3483966">
                  <a:extLst>
                    <a:ext uri="{9D8B030D-6E8A-4147-A177-3AD203B41FA5}">
                      <a16:colId xmlns:a16="http://schemas.microsoft.com/office/drawing/2014/main" val="940122991"/>
                    </a:ext>
                  </a:extLst>
                </a:gridCol>
              </a:tblGrid>
              <a:tr h="323646">
                <a:tc>
                  <a:txBody>
                    <a:bodyPr/>
                    <a:lstStyle/>
                    <a:p>
                      <a:pPr algn="ctr"/>
                      <a:endParaRPr lang="pl-PL" sz="1000" dirty="0">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tc>
                  <a:txBody>
                    <a:bodyPr/>
                    <a:lstStyle/>
                    <a:p>
                      <a:pPr algn="ctr"/>
                      <a:r>
                        <a:rPr lang="pl-PL" sz="1200" dirty="0">
                          <a:latin typeface="Arial" panose="020B0604020202020204" pitchFamily="34" charset="0"/>
                          <a:cs typeface="Arial" panose="020B0604020202020204" pitchFamily="34" charset="0"/>
                        </a:rPr>
                        <a:t>Nazwa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200" dirty="0">
                          <a:latin typeface="Arial" panose="020B0604020202020204" pitchFamily="34" charset="0"/>
                          <a:cs typeface="Arial" panose="020B0604020202020204" pitchFamily="34" charset="0"/>
                        </a:rPr>
                        <a:t>Definicja kryterium</a:t>
                      </a:r>
                    </a:p>
                  </a:txBody>
                  <a:tcPr anchor="ctr">
                    <a:lnB w="12700" cap="flat" cmpd="sng" algn="ctr">
                      <a:solidFill>
                        <a:schemeClr val="tx1"/>
                      </a:solidFill>
                      <a:prstDash val="solid"/>
                      <a:round/>
                      <a:headEnd type="none" w="med" len="med"/>
                      <a:tailEnd type="none" w="med" len="med"/>
                    </a:lnB>
                  </a:tcPr>
                </a:tc>
                <a:tc>
                  <a:txBody>
                    <a:bodyPr/>
                    <a:lstStyle/>
                    <a:p>
                      <a:pPr algn="ctr"/>
                      <a:r>
                        <a:rPr lang="pl-PL" sz="1200" b="1" kern="1200" dirty="0">
                          <a:solidFill>
                            <a:schemeClr val="lt1"/>
                          </a:solidFill>
                          <a:effectLst/>
                          <a:latin typeface="Arial" panose="020B0604020202020204" pitchFamily="34" charset="0"/>
                          <a:ea typeface="+mn-ea"/>
                          <a:cs typeface="Arial" panose="020B0604020202020204" pitchFamily="34" charset="0"/>
                        </a:rPr>
                        <a:t>Opis znaczenia kryterium dla wyniku oceny</a:t>
                      </a:r>
                      <a:endParaRPr lang="pl-PL" sz="1200" dirty="0">
                        <a:latin typeface="Arial" panose="020B0604020202020204" pitchFamily="34" charset="0"/>
                        <a:cs typeface="Arial" panose="020B060402020202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40726217"/>
                  </a:ext>
                </a:extLst>
              </a:tr>
              <a:tr h="4172845">
                <a:tc>
                  <a:txBody>
                    <a:bodyPr/>
                    <a:lstStyle/>
                    <a:p>
                      <a:pPr marL="0" indent="0" algn="l">
                        <a:spcAft>
                          <a:spcPts val="0"/>
                        </a:spcAft>
                        <a:buFont typeface="+mj-lt"/>
                        <a:buNone/>
                      </a:pPr>
                      <a:r>
                        <a:rPr lang="pl-PL" sz="1200" b="0" dirty="0">
                          <a:latin typeface="Arial" panose="020B0604020202020204" pitchFamily="34" charset="0"/>
                          <a:cs typeface="Arial" panose="020B0604020202020204" pitchFamily="34" charset="0"/>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15000"/>
                        </a:lnSpc>
                        <a:spcAft>
                          <a:spcPts val="600"/>
                        </a:spcAft>
                      </a:pPr>
                      <a:r>
                        <a:rPr lang="pl-PL" sz="12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Zakres wsparcia</a:t>
                      </a:r>
                    </a:p>
                    <a:p>
                      <a:pPr algn="l">
                        <a:lnSpc>
                          <a:spcPct val="115000"/>
                        </a:lnSpc>
                        <a:spcAft>
                          <a:spcPts val="600"/>
                        </a:spcAft>
                      </a:pPr>
                      <a:r>
                        <a:rPr lang="pl-PL" sz="1200" dirty="0">
                          <a:effectLst/>
                          <a:latin typeface="Arial" panose="020B0604020202020204" pitchFamily="34" charset="0"/>
                          <a:ea typeface="Calibri" panose="020F0502020204030204" pitchFamily="34" charset="0"/>
                          <a:cs typeface="Arial" panose="020B0604020202020204" pitchFamily="34" charset="0"/>
                        </a:rPr>
                        <a:t>Co najmniej 23% środków finansowych zaplanowanych w projekcie przeznaczonych jest na wsparcie osób młodych (18-29 lat).</a:t>
                      </a:r>
                    </a:p>
                  </a:txBody>
                  <a:tcPr marL="89535" marR="895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15000"/>
                        </a:lnSpc>
                        <a:spcBef>
                          <a:spcPts val="600"/>
                        </a:spcBef>
                        <a:spcAft>
                          <a:spcPts val="600"/>
                        </a:spcAft>
                        <a:buClrTx/>
                        <a:buSzTx/>
                        <a:buFont typeface="+mj-lt"/>
                        <a:buNone/>
                        <a:tabLst/>
                        <a:defRPr/>
                      </a:pPr>
                      <a:r>
                        <a:rPr lang="pl-PL" sz="1200" strike="sngStrike" kern="1200" dirty="0">
                          <a:solidFill>
                            <a:srgbClr val="C00000"/>
                          </a:solidFill>
                          <a:effectLst/>
                          <a:latin typeface="Arial" panose="020B0604020202020204" pitchFamily="34" charset="0"/>
                          <a:ea typeface="+mn-ea"/>
                          <a:cs typeface="Arial" panose="020B0604020202020204" pitchFamily="34" charset="0"/>
                        </a:rPr>
                        <a:t>Kryterium zostanie zweryfikowane na podstawie zapisów we wniosku o dofinansowanie projektu.</a:t>
                      </a:r>
                    </a:p>
                    <a:p>
                      <a:pPr marL="0" marR="0" lvl="0" indent="0" algn="l" defTabSz="914400" rtl="0" eaLnBrk="1" fontAlgn="auto" latinLnBrk="0" hangingPunct="1">
                        <a:lnSpc>
                          <a:spcPct val="115000"/>
                        </a:lnSpc>
                        <a:spcBef>
                          <a:spcPts val="600"/>
                        </a:spcBef>
                        <a:spcAft>
                          <a:spcPts val="600"/>
                        </a:spcAft>
                        <a:buClrTx/>
                        <a:buSzTx/>
                        <a:buFont typeface="+mj-lt"/>
                        <a:buNone/>
                        <a:tabLst/>
                        <a:defRPr/>
                      </a:pPr>
                      <a:r>
                        <a:rPr lang="pl-PL" sz="1200" kern="1200" dirty="0">
                          <a:solidFill>
                            <a:schemeClr val="dk1"/>
                          </a:solidFill>
                          <a:effectLst/>
                          <a:latin typeface="Arial" panose="020B0604020202020204" pitchFamily="34" charset="0"/>
                          <a:ea typeface="+mn-ea"/>
                          <a:cs typeface="Arial" panose="020B0604020202020204" pitchFamily="34" charset="0"/>
                        </a:rPr>
                        <a:t>Kryterium wynika z zapisów programu Fundusze Europejskie dla Lubelskiego 2021-2027 oraz rozporządzenia Parlamentu Europejskiego i Rady UE z dnia 24 czerwca 2021 r. ustanawiające Europejski Fundusz Społeczny Plus (EFS+) oraz uchylające rozporządzenie (UE) nr 1296/2013 </a:t>
                      </a:r>
                      <a:r>
                        <a:rPr lang="pl-PL" sz="1200" kern="1200" dirty="0">
                          <a:solidFill>
                            <a:srgbClr val="C00000"/>
                          </a:solidFill>
                          <a:effectLst/>
                          <a:latin typeface="Arial" panose="020B0604020202020204" pitchFamily="34" charset="0"/>
                          <a:ea typeface="+mn-ea"/>
                          <a:cs typeface="Arial" panose="020B0604020202020204" pitchFamily="34" charset="0"/>
                        </a:rPr>
                        <a:t>(Dz. Urz. UE L 231 z 30.06.2021)</a:t>
                      </a:r>
                      <a:r>
                        <a:rPr lang="pl-PL" sz="1200" baseline="30000" dirty="0">
                          <a:latin typeface="Arial" panose="020B0604020202020204" pitchFamily="34" charset="0"/>
                          <a:cs typeface="Arial" panose="020B0604020202020204" pitchFamily="34" charset="0"/>
                        </a:rPr>
                        <a:t> </a:t>
                      </a:r>
                      <a:r>
                        <a:rPr lang="pl-PL" sz="1200" baseline="30000" dirty="0">
                          <a:solidFill>
                            <a:schemeClr val="tx1"/>
                          </a:solidFill>
                          <a:latin typeface="Arial" panose="020B0604020202020204" pitchFamily="34" charset="0"/>
                          <a:cs typeface="Arial" panose="020B0604020202020204" pitchFamily="34" charset="0"/>
                        </a:rPr>
                        <a:t>5 </a:t>
                      </a:r>
                      <a:endParaRPr lang="pl-PL" sz="1200" kern="1200" baseline="30000" dirty="0">
                        <a:solidFill>
                          <a:schemeClr val="tx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15000"/>
                        </a:lnSpc>
                        <a:spcBef>
                          <a:spcPts val="600"/>
                        </a:spcBef>
                        <a:spcAft>
                          <a:spcPts val="600"/>
                        </a:spcAft>
                        <a:buClrTx/>
                        <a:buSzTx/>
                        <a:buFont typeface="+mj-lt"/>
                        <a:buNone/>
                        <a:tabLst/>
                        <a:defRPr/>
                      </a:pPr>
                      <a:r>
                        <a:rPr lang="pl-PL" sz="1200" kern="1200" dirty="0">
                          <a:solidFill>
                            <a:schemeClr val="dk1"/>
                          </a:solidFill>
                          <a:effectLst/>
                          <a:latin typeface="Arial" panose="020B0604020202020204" pitchFamily="34" charset="0"/>
                          <a:ea typeface="+mn-ea"/>
                          <a:cs typeface="Arial" panose="020B0604020202020204" pitchFamily="34" charset="0"/>
                        </a:rPr>
                        <a:t>Ocenie podlegać będą zapisy we wniosku o dofinansowanie oraz budżet projektu w zakresie zaplanowanej wysokości wsparcia na rzecz osób młodych. </a:t>
                      </a:r>
                    </a:p>
                    <a:p>
                      <a:pPr marL="0" marR="0" lvl="0" indent="0" algn="l" defTabSz="914400" rtl="0" eaLnBrk="1" fontAlgn="auto" latinLnBrk="0" hangingPunct="1">
                        <a:lnSpc>
                          <a:spcPct val="115000"/>
                        </a:lnSpc>
                        <a:spcBef>
                          <a:spcPts val="600"/>
                        </a:spcBef>
                        <a:spcAft>
                          <a:spcPts val="600"/>
                        </a:spcAft>
                        <a:buClrTx/>
                        <a:buSzTx/>
                        <a:buFont typeface="+mj-lt"/>
                        <a:buNone/>
                        <a:tabLst/>
                        <a:defRPr/>
                      </a:pPr>
                      <a:r>
                        <a:rPr lang="pl-PL" sz="1200" kern="1200" dirty="0">
                          <a:solidFill>
                            <a:srgbClr val="C00000"/>
                          </a:solidFill>
                          <a:effectLst/>
                          <a:latin typeface="Arial" panose="020B0604020202020204" pitchFamily="34" charset="0"/>
                          <a:ea typeface="+mn-ea"/>
                          <a:cs typeface="Arial" panose="020B0604020202020204" pitchFamily="34" charset="0"/>
                        </a:rPr>
                        <a:t>Kryterium zostanie zweryfikowane na podstawie zapisów we wniosku o dofinansowanie projektu. </a:t>
                      </a:r>
                      <a:endParaRPr lang="pl-PL" sz="1200" baseline="30000" dirty="0">
                        <a:solidFill>
                          <a:srgbClr val="C00000"/>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15000"/>
                        </a:lnSpc>
                        <a:spcBef>
                          <a:spcPts val="600"/>
                        </a:spcBef>
                        <a:spcAft>
                          <a:spcPts val="600"/>
                        </a:spcAft>
                        <a:buClrTx/>
                        <a:buSzTx/>
                        <a:buFont typeface="+mj-lt"/>
                        <a:buNone/>
                        <a:tabLst/>
                        <a:defRPr/>
                      </a:pPr>
                      <a:endParaRPr lang="pl-PL" sz="1200" baseline="30000" dirty="0">
                        <a:solidFill>
                          <a:srgbClr val="C00000"/>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15000"/>
                        </a:lnSpc>
                        <a:spcBef>
                          <a:spcPts val="600"/>
                        </a:spcBef>
                        <a:spcAft>
                          <a:spcPts val="600"/>
                        </a:spcAft>
                        <a:buClrTx/>
                        <a:buSzTx/>
                        <a:buFont typeface="+mj-lt"/>
                        <a:buNone/>
                        <a:tabLst/>
                        <a:defRPr/>
                      </a:pPr>
                      <a:endParaRPr lang="pl-PL" sz="1200" baseline="30000" dirty="0">
                        <a:solidFill>
                          <a:srgbClr val="C00000"/>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15000"/>
                        </a:lnSpc>
                        <a:spcBef>
                          <a:spcPts val="600"/>
                        </a:spcBef>
                        <a:spcAft>
                          <a:spcPts val="600"/>
                        </a:spcAft>
                        <a:buClrTx/>
                        <a:buSzTx/>
                        <a:buFont typeface="+mj-lt"/>
                        <a:buNone/>
                        <a:tabLst/>
                        <a:defRPr/>
                      </a:pPr>
                      <a:r>
                        <a:rPr lang="pl-PL" sz="1200" baseline="30000" dirty="0">
                          <a:solidFill>
                            <a:srgbClr val="C00000"/>
                          </a:solidFill>
                          <a:latin typeface="Arial" panose="020B0604020202020204" pitchFamily="34" charset="0"/>
                          <a:cs typeface="Arial" panose="020B060402020202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15000"/>
                        </a:lnSpc>
                        <a:spcBef>
                          <a:spcPts val="300"/>
                        </a:spcBef>
                        <a:spcAft>
                          <a:spcPts val="300"/>
                        </a:spcAft>
                      </a:pP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Kryterium zerojedynkowe</a:t>
                      </a:r>
                      <a:r>
                        <a:rPr lang="pl-PL" sz="1200" strike="sng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 obligatoryjne. Jego spełnienie jest niezbędne do przyznania dofinansowania</a:t>
                      </a: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p>
                    <a:p>
                      <a:pPr algn="l">
                        <a:lnSpc>
                          <a:spcPct val="115000"/>
                        </a:lnSpc>
                        <a:spcBef>
                          <a:spcPts val="300"/>
                        </a:spcBef>
                        <a:spcAft>
                          <a:spcPts val="300"/>
                        </a:spcAft>
                      </a:pP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Ocena spełnienia kryterium będzie polegała na przyznaniu wartości logicznych „TAK”, „NIE – do uzupełnienia/poprawy </a:t>
                      </a:r>
                      <a:r>
                        <a:rPr lang="pl-PL" sz="1200" strike="sng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na etapie negocjacji</a:t>
                      </a: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 „NIE”.</a:t>
                      </a:r>
                    </a:p>
                    <a:p>
                      <a:pPr algn="l">
                        <a:lnSpc>
                          <a:spcPct val="115000"/>
                        </a:lnSpc>
                        <a:spcBef>
                          <a:spcPts val="300"/>
                        </a:spcBef>
                        <a:spcAft>
                          <a:spcPts val="300"/>
                        </a:spcAft>
                      </a:pP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Wnioskodawca ma możliwość uzupełnienia/poprawy projektu w zakresie </a:t>
                      </a:r>
                      <a:r>
                        <a:rPr lang="pl-PL" sz="1200" strike="sng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spełniania</a:t>
                      </a: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 spełnienia </a:t>
                      </a: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kryterium</a:t>
                      </a: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a:t>
                      </a:r>
                      <a:r>
                        <a:rPr lang="pl-PL" sz="1200" strike="noStrike"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 określonym w regulaminie </a:t>
                      </a:r>
                      <a:r>
                        <a:rPr lang="pl-PL" sz="1200" strike="sng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naboru – na etapie negocjacji </a:t>
                      </a: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wyboru projektów.</a:t>
                      </a:r>
                    </a:p>
                    <a:p>
                      <a:pPr algn="l">
                        <a:lnSpc>
                          <a:spcPct val="115000"/>
                        </a:lnSpc>
                        <a:spcBef>
                          <a:spcPts val="300"/>
                        </a:spcBef>
                        <a:spcAft>
                          <a:spcPts val="300"/>
                        </a:spcAft>
                      </a:pPr>
                      <a:r>
                        <a:rPr lang="pl-PL" sz="1200" strike="no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Kryterium obligatoryjne – spełnienie kryterium jest niezbędne do przyznania dofinansowania. </a:t>
                      </a:r>
                    </a:p>
                    <a:p>
                      <a:pPr algn="just">
                        <a:lnSpc>
                          <a:spcPct val="115000"/>
                        </a:lnSpc>
                        <a:spcBef>
                          <a:spcPts val="300"/>
                        </a:spcBef>
                        <a:spcAft>
                          <a:spcPts val="300"/>
                        </a:spcAft>
                      </a:pPr>
                      <a:endParaRPr lang="pl-PL" sz="1200" strike="sngStrike" kern="1200" dirty="0">
                        <a:solidFill>
                          <a:srgbClr val="C00000"/>
                        </a:solidFill>
                        <a:effectLst/>
                        <a:latin typeface="Arial" panose="020B0604020202020204" pitchFamily="34" charset="0"/>
                        <a:ea typeface="Calibri" panose="020F0502020204030204" pitchFamily="34" charset="0"/>
                        <a:cs typeface="Arial" panose="020B0604020202020204" pitchFamily="34" charset="0"/>
                      </a:endParaRPr>
                    </a:p>
                  </a:txBody>
                  <a:tcPr marL="89535" marR="895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45123061"/>
                  </a:ext>
                </a:extLst>
              </a:tr>
            </a:tbl>
          </a:graphicData>
        </a:graphic>
      </p:graphicFrame>
      <p:sp>
        <p:nvSpPr>
          <p:cNvPr id="10" name="pole tekstowe 9">
            <a:extLst>
              <a:ext uri="{FF2B5EF4-FFF2-40B4-BE49-F238E27FC236}">
                <a16:creationId xmlns:a16="http://schemas.microsoft.com/office/drawing/2014/main" id="{BE77EF2F-5554-2CBE-FA19-EA7B280CEF92}"/>
              </a:ext>
            </a:extLst>
          </p:cNvPr>
          <p:cNvSpPr txBox="1"/>
          <p:nvPr/>
        </p:nvSpPr>
        <p:spPr>
          <a:xfrm>
            <a:off x="409314" y="5763209"/>
            <a:ext cx="11696842" cy="276999"/>
          </a:xfrm>
          <a:prstGeom prst="rect">
            <a:avLst/>
          </a:prstGeom>
          <a:noFill/>
        </p:spPr>
        <p:txBody>
          <a:bodyPr wrap="square" rtlCol="0">
            <a:spAutoFit/>
          </a:bodyPr>
          <a:lstStyle/>
          <a:p>
            <a:r>
              <a:rPr lang="pl-PL" sz="1200" dirty="0">
                <a:latin typeface="Arial" panose="020B0604020202020204" pitchFamily="34" charset="0"/>
                <a:cs typeface="Arial" panose="020B0604020202020204" pitchFamily="34" charset="0"/>
              </a:rPr>
              <a:t> </a:t>
            </a:r>
            <a:r>
              <a:rPr lang="pl-PL" sz="1200" baseline="30000" dirty="0">
                <a:latin typeface="Arial" panose="020B0604020202020204" pitchFamily="34" charset="0"/>
                <a:cs typeface="Arial" panose="020B0604020202020204" pitchFamily="34" charset="0"/>
              </a:rPr>
              <a:t>5 </a:t>
            </a:r>
            <a:r>
              <a:rPr lang="pl-PL" sz="1200" dirty="0">
                <a:latin typeface="Arial" panose="020B0604020202020204" pitchFamily="34" charset="0"/>
                <a:cs typeface="Arial" panose="020B0604020202020204" pitchFamily="34" charset="0"/>
              </a:rPr>
              <a:t>W przypadku zmiany Rozporządzenia po zatwierdzeniu kryterium, oceny dokonuje się na podstawie wersji obowiązującej w dniu ogłoszenia danego naboru. </a:t>
            </a:r>
            <a:endParaRPr lang="pl-PL" sz="1200" dirty="0"/>
          </a:p>
        </p:txBody>
      </p:sp>
      <p:pic>
        <p:nvPicPr>
          <p:cNvPr id="3" name="Obraz 2" descr="Oznaczenie graficzne programu fundusze Europejskie dla Lubelskiego.">
            <a:extLst>
              <a:ext uri="{FF2B5EF4-FFF2-40B4-BE49-F238E27FC236}">
                <a16:creationId xmlns:a16="http://schemas.microsoft.com/office/drawing/2014/main" id="{8378A455-055F-F9F0-DDC7-58EA0848085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6128334"/>
            <a:ext cx="5465075" cy="359665"/>
          </a:xfrm>
          <a:prstGeom prst="rect">
            <a:avLst/>
          </a:prstGeom>
        </p:spPr>
      </p:pic>
      <p:sp>
        <p:nvSpPr>
          <p:cNvPr id="8" name="Symbol zastępczy numeru slajdu 7">
            <a:extLst>
              <a:ext uri="{FF2B5EF4-FFF2-40B4-BE49-F238E27FC236}">
                <a16:creationId xmlns:a16="http://schemas.microsoft.com/office/drawing/2014/main" id="{37B8E9F3-C814-A7F8-ECB2-B46318AC9AE5}"/>
              </a:ext>
            </a:extLst>
          </p:cNvPr>
          <p:cNvSpPr>
            <a:spLocks noGrp="1"/>
          </p:cNvSpPr>
          <p:nvPr>
            <p:ph type="sldNum" sz="quarter" idx="12"/>
          </p:nvPr>
        </p:nvSpPr>
        <p:spPr>
          <a:xfrm>
            <a:off x="11714480" y="6487999"/>
            <a:ext cx="477520" cy="365125"/>
          </a:xfrm>
        </p:spPr>
        <p:txBody>
          <a:bodyPr/>
          <a:lstStyle/>
          <a:p>
            <a:fld id="{D74826D8-9DAC-44AE-A9FD-0EC949CD68D6}" type="slidenum">
              <a:rPr lang="pl-PL" smtClean="0"/>
              <a:pPr/>
              <a:t>9</a:t>
            </a:fld>
            <a:endParaRPr lang="pl-PL" dirty="0"/>
          </a:p>
        </p:txBody>
      </p:sp>
    </p:spTree>
    <p:extLst>
      <p:ext uri="{BB962C8B-B14F-4D97-AF65-F5344CB8AC3E}">
        <p14:creationId xmlns:p14="http://schemas.microsoft.com/office/powerpoint/2010/main" val="1505084962"/>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17391</TotalTime>
  <Words>3464</Words>
  <Application>Microsoft Office PowerPoint</Application>
  <PresentationFormat>Panoramiczny</PresentationFormat>
  <Paragraphs>293</Paragraphs>
  <Slides>16</Slides>
  <Notes>15</Notes>
  <HiddenSlides>0</HiddenSlides>
  <MMClips>0</MMClips>
  <ScaleCrop>false</ScaleCrop>
  <HeadingPairs>
    <vt:vector size="6" baseType="variant">
      <vt:variant>
        <vt:lpstr>Używane czcionki</vt:lpstr>
      </vt:variant>
      <vt:variant>
        <vt:i4>5</vt:i4>
      </vt:variant>
      <vt:variant>
        <vt:lpstr>Motyw</vt:lpstr>
      </vt:variant>
      <vt:variant>
        <vt:i4>2</vt:i4>
      </vt:variant>
      <vt:variant>
        <vt:lpstr>Tytuły slajdów</vt:lpstr>
      </vt:variant>
      <vt:variant>
        <vt:i4>16</vt:i4>
      </vt:variant>
    </vt:vector>
  </HeadingPairs>
  <TitlesOfParts>
    <vt:vector size="23" baseType="lpstr">
      <vt:lpstr>Arial</vt:lpstr>
      <vt:lpstr>Arial </vt:lpstr>
      <vt:lpstr>Calibri</vt:lpstr>
      <vt:lpstr>Calibri Light</vt:lpstr>
      <vt:lpstr>Open Sans</vt:lpstr>
      <vt:lpstr>Motyw pakietu Office</vt:lpstr>
      <vt:lpstr>2_Motyw pakietu Office</vt:lpstr>
      <vt:lpstr>Kryteria wyboru projektów stosowane przy wyborze operacji współfinansowanych ze środków Europejskiego Funduszu Rozwoju Regionalnego  w ramach programu Fundusze Europejskie  dla Lubelskiego 2021–2027 Działania wdrażane przez </vt:lpstr>
      <vt:lpstr>Działanie 9.1 Aktywizacja zawodowa  – projekty PUP, typ 1 (sposób wyboru: niekonkurencyjny) </vt:lpstr>
      <vt:lpstr>Działanie 9.1 Aktywizacja zawodowa – projekty PUP </vt:lpstr>
      <vt:lpstr> Konsultacje społeczne Kryteria specyficzne dla Działania 9.1 Aktywizacja zawodowa – projekty PUP w terminie 05.12.2023 r. – 15.12.2023 r.    </vt:lpstr>
      <vt:lpstr>Kryteria wyboru projektów 1</vt:lpstr>
      <vt:lpstr>Kryteria wyboru projektów 2</vt:lpstr>
      <vt:lpstr>Kryteria wyboru projektów 3</vt:lpstr>
      <vt:lpstr>Kryteria wyboru projektów 4</vt:lpstr>
      <vt:lpstr>Kryteria wyboru projektów 5</vt:lpstr>
      <vt:lpstr>Kryteria wyboru projektów 6</vt:lpstr>
      <vt:lpstr>Kryteria wyboru projektów 7</vt:lpstr>
      <vt:lpstr>Kryteria wyboru projektów 8</vt:lpstr>
      <vt:lpstr>Kryteria wyboru projektów 9</vt:lpstr>
      <vt:lpstr>Kryteria wyboru projektów 10</vt:lpstr>
      <vt:lpstr>Kryteria wyboru projektów 11</vt:lpstr>
      <vt:lpstr>Dziękuję za uwagę</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Adrianna Iwan</dc:creator>
  <cp:lastModifiedBy>DZ PR</cp:lastModifiedBy>
  <cp:revision>553</cp:revision>
  <cp:lastPrinted>2023-05-11T08:25:45Z</cp:lastPrinted>
  <dcterms:created xsi:type="dcterms:W3CDTF">2022-11-15T13:19:44Z</dcterms:created>
  <dcterms:modified xsi:type="dcterms:W3CDTF">2024-02-16T08:29:31Z</dcterms:modified>
</cp:coreProperties>
</file>