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1"/>
  </p:notesMasterIdLst>
  <p:sldIdLst>
    <p:sldId id="257" r:id="rId3"/>
    <p:sldId id="1031" r:id="rId4"/>
    <p:sldId id="859" r:id="rId5"/>
    <p:sldId id="1032" r:id="rId6"/>
    <p:sldId id="1033" r:id="rId7"/>
    <p:sldId id="802" r:id="rId8"/>
    <p:sldId id="1034" r:id="rId9"/>
    <p:sldId id="1035" r:id="rId10"/>
    <p:sldId id="1036" r:id="rId11"/>
    <p:sldId id="1037" r:id="rId12"/>
    <p:sldId id="1038" r:id="rId13"/>
    <p:sldId id="1039" r:id="rId14"/>
    <p:sldId id="1040" r:id="rId15"/>
    <p:sldId id="1041" r:id="rId16"/>
    <p:sldId id="1042" r:id="rId17"/>
    <p:sldId id="1043" r:id="rId18"/>
    <p:sldId id="1044" r:id="rId19"/>
    <p:sldId id="1045" r:id="rId20"/>
    <p:sldId id="810" r:id="rId21"/>
    <p:sldId id="1046" r:id="rId22"/>
    <p:sldId id="1047" r:id="rId23"/>
    <p:sldId id="1048" r:id="rId24"/>
    <p:sldId id="1049" r:id="rId25"/>
    <p:sldId id="1050" r:id="rId26"/>
    <p:sldId id="1051" r:id="rId27"/>
    <p:sldId id="1052" r:id="rId28"/>
    <p:sldId id="1053" r:id="rId29"/>
    <p:sldId id="1054" r:id="rId30"/>
    <p:sldId id="1055" r:id="rId31"/>
    <p:sldId id="1056" r:id="rId32"/>
    <p:sldId id="1057" r:id="rId33"/>
    <p:sldId id="1058" r:id="rId34"/>
    <p:sldId id="1059" r:id="rId35"/>
    <p:sldId id="1060" r:id="rId36"/>
    <p:sldId id="1061" r:id="rId37"/>
    <p:sldId id="1062" r:id="rId38"/>
    <p:sldId id="1063" r:id="rId39"/>
    <p:sldId id="1064" r:id="rId40"/>
    <p:sldId id="826" r:id="rId41"/>
    <p:sldId id="827" r:id="rId42"/>
    <p:sldId id="1065" r:id="rId43"/>
    <p:sldId id="1066" r:id="rId44"/>
    <p:sldId id="1067" r:id="rId45"/>
    <p:sldId id="1068" r:id="rId46"/>
    <p:sldId id="1069" r:id="rId47"/>
    <p:sldId id="1070" r:id="rId48"/>
    <p:sldId id="1071" r:id="rId49"/>
    <p:sldId id="1072" r:id="rId50"/>
    <p:sldId id="1073" r:id="rId51"/>
    <p:sldId id="1074" r:id="rId52"/>
    <p:sldId id="1075" r:id="rId53"/>
    <p:sldId id="1076" r:id="rId54"/>
    <p:sldId id="1077" r:id="rId55"/>
    <p:sldId id="1078" r:id="rId56"/>
    <p:sldId id="1079" r:id="rId57"/>
    <p:sldId id="1080" r:id="rId58"/>
    <p:sldId id="843" r:id="rId59"/>
    <p:sldId id="1081" r:id="rId60"/>
    <p:sldId id="1082" r:id="rId61"/>
    <p:sldId id="1083" r:id="rId62"/>
    <p:sldId id="1084" r:id="rId63"/>
    <p:sldId id="1085" r:id="rId64"/>
    <p:sldId id="1086" r:id="rId65"/>
    <p:sldId id="1087" r:id="rId66"/>
    <p:sldId id="1088" r:id="rId67"/>
    <p:sldId id="851" r:id="rId68"/>
    <p:sldId id="852" r:id="rId69"/>
    <p:sldId id="853" r:id="rId70"/>
    <p:sldId id="273" r:id="rId71"/>
    <p:sldId id="1089" r:id="rId72"/>
    <p:sldId id="1090" r:id="rId73"/>
    <p:sldId id="1091" r:id="rId74"/>
    <p:sldId id="1092" r:id="rId75"/>
    <p:sldId id="1093" r:id="rId76"/>
    <p:sldId id="1094" r:id="rId77"/>
    <p:sldId id="1095" r:id="rId78"/>
    <p:sldId id="1096" r:id="rId79"/>
    <p:sldId id="1097" r:id="rId80"/>
    <p:sldId id="1098" r:id="rId81"/>
    <p:sldId id="1099" r:id="rId82"/>
    <p:sldId id="1100" r:id="rId83"/>
    <p:sldId id="1101" r:id="rId84"/>
    <p:sldId id="1102" r:id="rId85"/>
    <p:sldId id="1103" r:id="rId86"/>
    <p:sldId id="1104" r:id="rId87"/>
    <p:sldId id="1105" r:id="rId88"/>
    <p:sldId id="1106" r:id="rId89"/>
    <p:sldId id="1107" r:id="rId90"/>
    <p:sldId id="1108" r:id="rId91"/>
    <p:sldId id="1109" r:id="rId92"/>
    <p:sldId id="1110" r:id="rId93"/>
    <p:sldId id="1111" r:id="rId94"/>
    <p:sldId id="1112" r:id="rId95"/>
    <p:sldId id="1113" r:id="rId96"/>
    <p:sldId id="1114" r:id="rId97"/>
    <p:sldId id="1115" r:id="rId98"/>
    <p:sldId id="1117" r:id="rId99"/>
    <p:sldId id="431" r:id="rId10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5080F-6E12-4EA1-A470-8F6A4E32F649}" v="4" dt="2024-02-12T14:31:02.400"/>
    <p1510:client id="{6642C69F-9230-4A78-B48D-EA2B841C24B3}" v="3" dt="2024-02-12T14:51:29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0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microsoft.com/office/2015/10/relationships/revisionInfo" Target="revisionInfo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nieszka Ciuraj" userId="d25c056e-1e74-499d-8d19-ce457058bf92" providerId="ADAL" clId="{2395080F-6E12-4EA1-A470-8F6A4E32F649}"/>
    <pc:docChg chg="undo custSel modSld sldOrd modNotesMaster">
      <pc:chgData name="Agnieszka Ciuraj" userId="d25c056e-1e74-499d-8d19-ce457058bf92" providerId="ADAL" clId="{2395080F-6E12-4EA1-A470-8F6A4E32F649}" dt="2024-02-12T14:39:47.929" v="139" actId="20577"/>
      <pc:docMkLst>
        <pc:docMk/>
      </pc:docMkLst>
      <pc:sldChg chg="modSp mod">
        <pc:chgData name="Agnieszka Ciuraj" userId="d25c056e-1e74-499d-8d19-ce457058bf92" providerId="ADAL" clId="{2395080F-6E12-4EA1-A470-8F6A4E32F649}" dt="2024-02-12T08:59:21.458" v="29" actId="20577"/>
        <pc:sldMkLst>
          <pc:docMk/>
          <pc:sldMk cId="1533774720" sldId="826"/>
        </pc:sldMkLst>
        <pc:spChg chg="mod">
          <ac:chgData name="Agnieszka Ciuraj" userId="d25c056e-1e74-499d-8d19-ce457058bf92" providerId="ADAL" clId="{2395080F-6E12-4EA1-A470-8F6A4E32F649}" dt="2024-02-12T08:59:21.458" v="29" actId="20577"/>
          <ac:spMkLst>
            <pc:docMk/>
            <pc:sldMk cId="1533774720" sldId="826"/>
            <ac:spMk id="2" creationId="{D175E7F4-BA74-44F8-A965-E39C6D64EB42}"/>
          </ac:spMkLst>
        </pc:spChg>
        <pc:graphicFrameChg chg="mod modGraphic">
          <ac:chgData name="Agnieszka Ciuraj" userId="d25c056e-1e74-499d-8d19-ce457058bf92" providerId="ADAL" clId="{2395080F-6E12-4EA1-A470-8F6A4E32F649}" dt="2024-02-12T08:57:03.599" v="24" actId="20577"/>
          <ac:graphicFrameMkLst>
            <pc:docMk/>
            <pc:sldMk cId="1533774720" sldId="826"/>
            <ac:graphicFrameMk id="5" creationId="{15D4BCFE-67A0-9F5F-077A-CE0310B458D6}"/>
          </ac:graphicFrameMkLst>
        </pc:graphicFrameChg>
      </pc:sldChg>
      <pc:sldChg chg="modSp mod">
        <pc:chgData name="Agnieszka Ciuraj" userId="d25c056e-1e74-499d-8d19-ce457058bf92" providerId="ADAL" clId="{2395080F-6E12-4EA1-A470-8F6A4E32F649}" dt="2024-02-12T09:31:35.280" v="32" actId="207"/>
        <pc:sldMkLst>
          <pc:docMk/>
          <pc:sldMk cId="1660698852" sldId="843"/>
        </pc:sldMkLst>
        <pc:graphicFrameChg chg="modGraphic">
          <ac:chgData name="Agnieszka Ciuraj" userId="d25c056e-1e74-499d-8d19-ce457058bf92" providerId="ADAL" clId="{2395080F-6E12-4EA1-A470-8F6A4E32F649}" dt="2024-02-12T09:31:35.280" v="32" actId="207"/>
          <ac:graphicFrameMkLst>
            <pc:docMk/>
            <pc:sldMk cId="1660698852" sldId="843"/>
            <ac:graphicFrameMk id="5" creationId="{15D4BCFE-67A0-9F5F-077A-CE0310B458D6}"/>
          </ac:graphicFrameMkLst>
        </pc:graphicFrameChg>
      </pc:sldChg>
      <pc:sldChg chg="modSp mod">
        <pc:chgData name="Agnieszka Ciuraj" userId="d25c056e-1e74-499d-8d19-ce457058bf92" providerId="ADAL" clId="{2395080F-6E12-4EA1-A470-8F6A4E32F649}" dt="2024-02-12T14:39:34.819" v="129" actId="20577"/>
        <pc:sldMkLst>
          <pc:docMk/>
          <pc:sldMk cId="1435901433" sldId="851"/>
        </pc:sldMkLst>
        <pc:spChg chg="mod">
          <ac:chgData name="Agnieszka Ciuraj" userId="d25c056e-1e74-499d-8d19-ce457058bf92" providerId="ADAL" clId="{2395080F-6E12-4EA1-A470-8F6A4E32F649}" dt="2024-02-12T14:39:34.819" v="129" actId="20577"/>
          <ac:spMkLst>
            <pc:docMk/>
            <pc:sldMk cId="1435901433" sldId="851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9:42.259" v="135" actId="20577"/>
        <pc:sldMkLst>
          <pc:docMk/>
          <pc:sldMk cId="4045373924" sldId="852"/>
        </pc:sldMkLst>
        <pc:spChg chg="mod">
          <ac:chgData name="Agnieszka Ciuraj" userId="d25c056e-1e74-499d-8d19-ce457058bf92" providerId="ADAL" clId="{2395080F-6E12-4EA1-A470-8F6A4E32F649}" dt="2024-02-12T14:39:42.259" v="135" actId="20577"/>
          <ac:spMkLst>
            <pc:docMk/>
            <pc:sldMk cId="4045373924" sldId="852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9:47.929" v="139" actId="20577"/>
        <pc:sldMkLst>
          <pc:docMk/>
          <pc:sldMk cId="2895109983" sldId="853"/>
        </pc:sldMkLst>
        <pc:spChg chg="mod">
          <ac:chgData name="Agnieszka Ciuraj" userId="d25c056e-1e74-499d-8d19-ce457058bf92" providerId="ADAL" clId="{2395080F-6E12-4EA1-A470-8F6A4E32F649}" dt="2024-02-12T14:39:47.929" v="139" actId="20577"/>
          <ac:spMkLst>
            <pc:docMk/>
            <pc:sldMk cId="2895109983" sldId="853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07:52:56.515" v="1" actId="20577"/>
        <pc:sldMkLst>
          <pc:docMk/>
          <pc:sldMk cId="906427017" sldId="1035"/>
        </pc:sldMkLst>
        <pc:graphicFrameChg chg="modGraphic">
          <ac:chgData name="Agnieszka Ciuraj" userId="d25c056e-1e74-499d-8d19-ce457058bf92" providerId="ADAL" clId="{2395080F-6E12-4EA1-A470-8F6A4E32F649}" dt="2024-02-12T07:52:56.515" v="1" actId="20577"/>
          <ac:graphicFrameMkLst>
            <pc:docMk/>
            <pc:sldMk cId="906427017" sldId="1035"/>
            <ac:graphicFrameMk id="5" creationId="{15D4BCFE-67A0-9F5F-077A-CE0310B458D6}"/>
          </ac:graphicFrameMkLst>
        </pc:graphicFrameChg>
      </pc:sldChg>
      <pc:sldChg chg="modSp mod">
        <pc:chgData name="Agnieszka Ciuraj" userId="d25c056e-1e74-499d-8d19-ce457058bf92" providerId="ADAL" clId="{2395080F-6E12-4EA1-A470-8F6A4E32F649}" dt="2024-02-12T07:54:40.314" v="2" actId="20577"/>
        <pc:sldMkLst>
          <pc:docMk/>
          <pc:sldMk cId="2995363234" sldId="1036"/>
        </pc:sldMkLst>
        <pc:graphicFrameChg chg="modGraphic">
          <ac:chgData name="Agnieszka Ciuraj" userId="d25c056e-1e74-499d-8d19-ce457058bf92" providerId="ADAL" clId="{2395080F-6E12-4EA1-A470-8F6A4E32F649}" dt="2024-02-12T07:54:40.314" v="2" actId="20577"/>
          <ac:graphicFrameMkLst>
            <pc:docMk/>
            <pc:sldMk cId="2995363234" sldId="1036"/>
            <ac:graphicFrameMk id="5" creationId="{15D4BCFE-67A0-9F5F-077A-CE0310B458D6}"/>
          </ac:graphicFrameMkLst>
        </pc:graphicFrameChg>
      </pc:sldChg>
      <pc:sldChg chg="modSp mod">
        <pc:chgData name="Agnieszka Ciuraj" userId="d25c056e-1e74-499d-8d19-ce457058bf92" providerId="ADAL" clId="{2395080F-6E12-4EA1-A470-8F6A4E32F649}" dt="2024-02-12T09:31:39.780" v="33" actId="207"/>
        <pc:sldMkLst>
          <pc:docMk/>
          <pc:sldMk cId="499219774" sldId="1081"/>
        </pc:sldMkLst>
        <pc:graphicFrameChg chg="modGraphic">
          <ac:chgData name="Agnieszka Ciuraj" userId="d25c056e-1e74-499d-8d19-ce457058bf92" providerId="ADAL" clId="{2395080F-6E12-4EA1-A470-8F6A4E32F649}" dt="2024-02-12T09:31:39.780" v="33" actId="207"/>
          <ac:graphicFrameMkLst>
            <pc:docMk/>
            <pc:sldMk cId="499219774" sldId="1081"/>
            <ac:graphicFrameMk id="5" creationId="{69EBA0FC-4C03-1115-6FDE-A0FE9E3F41AE}"/>
          </ac:graphicFrameMkLst>
        </pc:graphicFrameChg>
      </pc:sldChg>
      <pc:sldChg chg="modSp mod">
        <pc:chgData name="Agnieszka Ciuraj" userId="d25c056e-1e74-499d-8d19-ce457058bf92" providerId="ADAL" clId="{2395080F-6E12-4EA1-A470-8F6A4E32F649}" dt="2024-02-12T14:38:02.199" v="100" actId="20577"/>
        <pc:sldMkLst>
          <pc:docMk/>
          <pc:sldMk cId="1366711699" sldId="1105"/>
        </pc:sldMkLst>
        <pc:spChg chg="mod">
          <ac:chgData name="Agnieszka Ciuraj" userId="d25c056e-1e74-499d-8d19-ce457058bf92" providerId="ADAL" clId="{2395080F-6E12-4EA1-A470-8F6A4E32F649}" dt="2024-02-12T14:38:02.199" v="100" actId="20577"/>
          <ac:spMkLst>
            <pc:docMk/>
            <pc:sldMk cId="1366711699" sldId="1105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07.669" v="102" actId="20577"/>
        <pc:sldMkLst>
          <pc:docMk/>
          <pc:sldMk cId="3762333610" sldId="1106"/>
        </pc:sldMkLst>
        <pc:spChg chg="mod">
          <ac:chgData name="Agnieszka Ciuraj" userId="d25c056e-1e74-499d-8d19-ce457058bf92" providerId="ADAL" clId="{2395080F-6E12-4EA1-A470-8F6A4E32F649}" dt="2024-02-12T14:38:07.669" v="102" actId="20577"/>
          <ac:spMkLst>
            <pc:docMk/>
            <pc:sldMk cId="3762333610" sldId="1106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15.769" v="106" actId="20577"/>
        <pc:sldMkLst>
          <pc:docMk/>
          <pc:sldMk cId="2833892169" sldId="1107"/>
        </pc:sldMkLst>
        <pc:spChg chg="mod">
          <ac:chgData name="Agnieszka Ciuraj" userId="d25c056e-1e74-499d-8d19-ce457058bf92" providerId="ADAL" clId="{2395080F-6E12-4EA1-A470-8F6A4E32F649}" dt="2024-02-12T14:38:15.769" v="106" actId="20577"/>
          <ac:spMkLst>
            <pc:docMk/>
            <pc:sldMk cId="2833892169" sldId="1107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21.089" v="108" actId="20577"/>
        <pc:sldMkLst>
          <pc:docMk/>
          <pc:sldMk cId="2217913831" sldId="1108"/>
        </pc:sldMkLst>
        <pc:spChg chg="mod">
          <ac:chgData name="Agnieszka Ciuraj" userId="d25c056e-1e74-499d-8d19-ce457058bf92" providerId="ADAL" clId="{2395080F-6E12-4EA1-A470-8F6A4E32F649}" dt="2024-02-12T14:38:21.089" v="108" actId="20577"/>
          <ac:spMkLst>
            <pc:docMk/>
            <pc:sldMk cId="2217913831" sldId="1108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28.439" v="110" actId="20577"/>
        <pc:sldMkLst>
          <pc:docMk/>
          <pc:sldMk cId="2485019723" sldId="1109"/>
        </pc:sldMkLst>
        <pc:spChg chg="mod">
          <ac:chgData name="Agnieszka Ciuraj" userId="d25c056e-1e74-499d-8d19-ce457058bf92" providerId="ADAL" clId="{2395080F-6E12-4EA1-A470-8F6A4E32F649}" dt="2024-02-12T14:38:28.439" v="110" actId="20577"/>
          <ac:spMkLst>
            <pc:docMk/>
            <pc:sldMk cId="2485019723" sldId="1109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34.279" v="112" actId="20577"/>
        <pc:sldMkLst>
          <pc:docMk/>
          <pc:sldMk cId="1212086710" sldId="1110"/>
        </pc:sldMkLst>
        <pc:spChg chg="mod">
          <ac:chgData name="Agnieszka Ciuraj" userId="d25c056e-1e74-499d-8d19-ce457058bf92" providerId="ADAL" clId="{2395080F-6E12-4EA1-A470-8F6A4E32F649}" dt="2024-02-12T14:38:34.279" v="112" actId="20577"/>
          <ac:spMkLst>
            <pc:docMk/>
            <pc:sldMk cId="1212086710" sldId="1110"/>
            <ac:spMk id="2" creationId="{9CBF6E51-6000-6787-3C7D-516B79578F34}"/>
          </ac:spMkLst>
        </pc:spChg>
      </pc:sldChg>
      <pc:sldChg chg="modSp mod">
        <pc:chgData name="Agnieszka Ciuraj" userId="d25c056e-1e74-499d-8d19-ce457058bf92" providerId="ADAL" clId="{2395080F-6E12-4EA1-A470-8F6A4E32F649}" dt="2024-02-12T14:38:40.569" v="114" actId="20577"/>
        <pc:sldMkLst>
          <pc:docMk/>
          <pc:sldMk cId="2853759486" sldId="1111"/>
        </pc:sldMkLst>
        <pc:spChg chg="mod">
          <ac:chgData name="Agnieszka Ciuraj" userId="d25c056e-1e74-499d-8d19-ce457058bf92" providerId="ADAL" clId="{2395080F-6E12-4EA1-A470-8F6A4E32F649}" dt="2024-02-12T14:38:40.569" v="114" actId="20577"/>
          <ac:spMkLst>
            <pc:docMk/>
            <pc:sldMk cId="2853759486" sldId="1111"/>
            <ac:spMk id="2" creationId="{BB070BE5-DD6D-EE85-FC39-C217FD11B39C}"/>
          </ac:spMkLst>
        </pc:spChg>
      </pc:sldChg>
      <pc:sldChg chg="modSp mod">
        <pc:chgData name="Agnieszka Ciuraj" userId="d25c056e-1e74-499d-8d19-ce457058bf92" providerId="ADAL" clId="{2395080F-6E12-4EA1-A470-8F6A4E32F649}" dt="2024-02-12T14:38:47.354" v="118" actId="20577"/>
        <pc:sldMkLst>
          <pc:docMk/>
          <pc:sldMk cId="1132423721" sldId="1112"/>
        </pc:sldMkLst>
        <pc:spChg chg="mod">
          <ac:chgData name="Agnieszka Ciuraj" userId="d25c056e-1e74-499d-8d19-ce457058bf92" providerId="ADAL" clId="{2395080F-6E12-4EA1-A470-8F6A4E32F649}" dt="2024-02-12T14:38:47.354" v="118" actId="20577"/>
          <ac:spMkLst>
            <pc:docMk/>
            <pc:sldMk cId="1132423721" sldId="1112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8:52.774" v="122" actId="20577"/>
        <pc:sldMkLst>
          <pc:docMk/>
          <pc:sldMk cId="1584952309" sldId="1113"/>
        </pc:sldMkLst>
        <pc:spChg chg="mod">
          <ac:chgData name="Agnieszka Ciuraj" userId="d25c056e-1e74-499d-8d19-ce457058bf92" providerId="ADAL" clId="{2395080F-6E12-4EA1-A470-8F6A4E32F649}" dt="2024-02-12T14:38:52.774" v="122" actId="20577"/>
          <ac:spMkLst>
            <pc:docMk/>
            <pc:sldMk cId="1584952309" sldId="1113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9:00.519" v="124" actId="20577"/>
        <pc:sldMkLst>
          <pc:docMk/>
          <pc:sldMk cId="3253736907" sldId="1114"/>
        </pc:sldMkLst>
        <pc:spChg chg="mod">
          <ac:chgData name="Agnieszka Ciuraj" userId="d25c056e-1e74-499d-8d19-ce457058bf92" providerId="ADAL" clId="{2395080F-6E12-4EA1-A470-8F6A4E32F649}" dt="2024-02-12T14:39:00.519" v="124" actId="20577"/>
          <ac:spMkLst>
            <pc:docMk/>
            <pc:sldMk cId="3253736907" sldId="1114"/>
            <ac:spMk id="2" creationId="{D175E7F4-BA74-44F8-A965-E39C6D64EB42}"/>
          </ac:spMkLst>
        </pc:spChg>
      </pc:sldChg>
      <pc:sldChg chg="modSp mod">
        <pc:chgData name="Agnieszka Ciuraj" userId="d25c056e-1e74-499d-8d19-ce457058bf92" providerId="ADAL" clId="{2395080F-6E12-4EA1-A470-8F6A4E32F649}" dt="2024-02-12T14:39:07.049" v="126" actId="20577"/>
        <pc:sldMkLst>
          <pc:docMk/>
          <pc:sldMk cId="491102240" sldId="1115"/>
        </pc:sldMkLst>
        <pc:spChg chg="mod">
          <ac:chgData name="Agnieszka Ciuraj" userId="d25c056e-1e74-499d-8d19-ce457058bf92" providerId="ADAL" clId="{2395080F-6E12-4EA1-A470-8F6A4E32F649}" dt="2024-02-12T14:39:07.049" v="126" actId="20577"/>
          <ac:spMkLst>
            <pc:docMk/>
            <pc:sldMk cId="491102240" sldId="1115"/>
            <ac:spMk id="2" creationId="{D175E7F4-BA74-44F8-A965-E39C6D64EB42}"/>
          </ac:spMkLst>
        </pc:spChg>
      </pc:sldChg>
      <pc:sldChg chg="ord">
        <pc:chgData name="Agnieszka Ciuraj" userId="d25c056e-1e74-499d-8d19-ce457058bf92" providerId="ADAL" clId="{2395080F-6E12-4EA1-A470-8F6A4E32F649}" dt="2024-02-12T14:31:09.016" v="35"/>
        <pc:sldMkLst>
          <pc:docMk/>
          <pc:sldMk cId="2985103760" sldId="1116"/>
        </pc:sldMkLst>
      </pc:sldChg>
      <pc:sldChg chg="modSp mod">
        <pc:chgData name="Agnieszka Ciuraj" userId="d25c056e-1e74-499d-8d19-ce457058bf92" providerId="ADAL" clId="{2395080F-6E12-4EA1-A470-8F6A4E32F649}" dt="2024-02-12T14:36:44.199" v="96" actId="2711"/>
        <pc:sldMkLst>
          <pc:docMk/>
          <pc:sldMk cId="2624054275" sldId="1117"/>
        </pc:sldMkLst>
        <pc:spChg chg="mod">
          <ac:chgData name="Agnieszka Ciuraj" userId="d25c056e-1e74-499d-8d19-ce457058bf92" providerId="ADAL" clId="{2395080F-6E12-4EA1-A470-8F6A4E32F649}" dt="2024-02-12T14:31:54.580" v="73" actId="20577"/>
          <ac:spMkLst>
            <pc:docMk/>
            <pc:sldMk cId="2624054275" sldId="1117"/>
            <ac:spMk id="2" creationId="{D8908751-6CF5-DB81-A52F-0D143948FDD0}"/>
          </ac:spMkLst>
        </pc:spChg>
        <pc:spChg chg="mod">
          <ac:chgData name="Agnieszka Ciuraj" userId="d25c056e-1e74-499d-8d19-ce457058bf92" providerId="ADAL" clId="{2395080F-6E12-4EA1-A470-8F6A4E32F649}" dt="2024-02-12T14:36:44.199" v="96" actId="2711"/>
          <ac:spMkLst>
            <pc:docMk/>
            <pc:sldMk cId="2624054275" sldId="1117"/>
            <ac:spMk id="4" creationId="{983A7474-F83B-9414-EE3E-DB96BCEF0863}"/>
          </ac:spMkLst>
        </pc:spChg>
      </pc:sldChg>
    </pc:docChg>
  </pc:docChgLst>
  <pc:docChgLst>
    <pc:chgData name="Justyna Komorowska" userId="375d730c-51b5-42f4-b00c-0b4bcb087620" providerId="ADAL" clId="{BAFB8C60-C48D-494B-9C33-18876FCCCEE2}"/>
    <pc:docChg chg="undo redo custSel addSld delSld modSld">
      <pc:chgData name="Justyna Komorowska" userId="375d730c-51b5-42f4-b00c-0b4bcb087620" providerId="ADAL" clId="{BAFB8C60-C48D-494B-9C33-18876FCCCEE2}" dt="2024-02-09T12:24:21.333" v="3436" actId="20577"/>
      <pc:docMkLst>
        <pc:docMk/>
      </pc:docMkLst>
      <pc:sldChg chg="modSp mod">
        <pc:chgData name="Justyna Komorowska" userId="375d730c-51b5-42f4-b00c-0b4bcb087620" providerId="ADAL" clId="{BAFB8C60-C48D-494B-9C33-18876FCCCEE2}" dt="2024-02-05T11:19:56.032" v="621" actId="14100"/>
        <pc:sldMkLst>
          <pc:docMk/>
          <pc:sldMk cId="320160902" sldId="802"/>
        </pc:sldMkLst>
        <pc:graphicFrameChg chg="mod modGraphic">
          <ac:chgData name="Justyna Komorowska" userId="375d730c-51b5-42f4-b00c-0b4bcb087620" providerId="ADAL" clId="{BAFB8C60-C48D-494B-9C33-18876FCCCEE2}" dt="2024-02-05T11:19:56.032" v="621" actId="14100"/>
          <ac:graphicFrameMkLst>
            <pc:docMk/>
            <pc:sldMk cId="320160902" sldId="802"/>
            <ac:graphicFrameMk id="5" creationId="{15D4BCFE-67A0-9F5F-077A-CE0310B458D6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5T11:31:17.066" v="708" actId="1076"/>
        <pc:sldMkLst>
          <pc:docMk/>
          <pc:sldMk cId="1523192615" sldId="810"/>
        </pc:sldMkLst>
        <pc:spChg chg="add mod">
          <ac:chgData name="Justyna Komorowska" userId="375d730c-51b5-42f4-b00c-0b4bcb087620" providerId="ADAL" clId="{BAFB8C60-C48D-494B-9C33-18876FCCCEE2}" dt="2024-02-05T11:30:54.266" v="706" actId="1076"/>
          <ac:spMkLst>
            <pc:docMk/>
            <pc:sldMk cId="1523192615" sldId="810"/>
            <ac:spMk id="6" creationId="{D409C75F-0976-A9E5-6527-EFCD4B531F01}"/>
          </ac:spMkLst>
        </pc:spChg>
        <pc:graphicFrameChg chg="mod modGraphic">
          <ac:chgData name="Justyna Komorowska" userId="375d730c-51b5-42f4-b00c-0b4bcb087620" providerId="ADAL" clId="{BAFB8C60-C48D-494B-9C33-18876FCCCEE2}" dt="2024-02-05T11:31:17.066" v="708" actId="1076"/>
          <ac:graphicFrameMkLst>
            <pc:docMk/>
            <pc:sldMk cId="1523192615" sldId="810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00:34.573" v="1739" actId="255"/>
        <pc:sldMkLst>
          <pc:docMk/>
          <pc:sldMk cId="1533774720" sldId="826"/>
        </pc:sldMkLst>
        <pc:graphicFrameChg chg="modGraphic">
          <ac:chgData name="Justyna Komorowska" userId="375d730c-51b5-42f4-b00c-0b4bcb087620" providerId="ADAL" clId="{BAFB8C60-C48D-494B-9C33-18876FCCCEE2}" dt="2024-02-06T07:00:34.573" v="1739" actId="255"/>
          <ac:graphicFrameMkLst>
            <pc:docMk/>
            <pc:sldMk cId="1533774720" sldId="826"/>
            <ac:graphicFrameMk id="5" creationId="{15D4BCFE-67A0-9F5F-077A-CE0310B458D6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6T07:08:56.822" v="1980" actId="255"/>
        <pc:sldMkLst>
          <pc:docMk/>
          <pc:sldMk cId="2032427550" sldId="827"/>
        </pc:sldMkLst>
        <pc:spChg chg="mod">
          <ac:chgData name="Justyna Komorowska" userId="375d730c-51b5-42f4-b00c-0b4bcb087620" providerId="ADAL" clId="{BAFB8C60-C48D-494B-9C33-18876FCCCEE2}" dt="2024-02-06T06:54:09.823" v="1679" actId="57"/>
          <ac:spMkLst>
            <pc:docMk/>
            <pc:sldMk cId="2032427550" sldId="827"/>
            <ac:spMk id="4" creationId="{869B9140-4439-1566-DCC8-0B6F9F99D67B}"/>
          </ac:spMkLst>
        </pc:spChg>
        <pc:spChg chg="add mod">
          <ac:chgData name="Justyna Komorowska" userId="375d730c-51b5-42f4-b00c-0b4bcb087620" providerId="ADAL" clId="{BAFB8C60-C48D-494B-9C33-18876FCCCEE2}" dt="2024-02-06T07:01:06.683" v="1742" actId="20577"/>
          <ac:spMkLst>
            <pc:docMk/>
            <pc:sldMk cId="2032427550" sldId="827"/>
            <ac:spMk id="6" creationId="{1DA007D7-380E-3514-1A79-0B17F2E58F5E}"/>
          </ac:spMkLst>
        </pc:spChg>
        <pc:graphicFrameChg chg="mod modGraphic">
          <ac:chgData name="Justyna Komorowska" userId="375d730c-51b5-42f4-b00c-0b4bcb087620" providerId="ADAL" clId="{BAFB8C60-C48D-494B-9C33-18876FCCCEE2}" dt="2024-02-06T07:08:56.822" v="1980" actId="255"/>
          <ac:graphicFrameMkLst>
            <pc:docMk/>
            <pc:sldMk cId="2032427550" sldId="827"/>
            <ac:graphicFrameMk id="5" creationId="{15D4BCFE-67A0-9F5F-077A-CE0310B458D6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8T11:52:52.166" v="3288" actId="20577"/>
        <pc:sldMkLst>
          <pc:docMk/>
          <pc:sldMk cId="1660698852" sldId="843"/>
        </pc:sldMkLst>
        <pc:spChg chg="mod">
          <ac:chgData name="Justyna Komorowska" userId="375d730c-51b5-42f4-b00c-0b4bcb087620" providerId="ADAL" clId="{BAFB8C60-C48D-494B-9C33-18876FCCCEE2}" dt="2024-02-06T09:18:42.827" v="3149" actId="207"/>
          <ac:spMkLst>
            <pc:docMk/>
            <pc:sldMk cId="1660698852" sldId="843"/>
            <ac:spMk id="2" creationId="{D175E7F4-BA74-44F8-A965-E39C6D64EB42}"/>
          </ac:spMkLst>
        </pc:spChg>
        <pc:spChg chg="mod">
          <ac:chgData name="Justyna Komorowska" userId="375d730c-51b5-42f4-b00c-0b4bcb087620" providerId="ADAL" clId="{BAFB8C60-C48D-494B-9C33-18876FCCCEE2}" dt="2024-02-06T08:41:33.067" v="2621" actId="57"/>
          <ac:spMkLst>
            <pc:docMk/>
            <pc:sldMk cId="1660698852" sldId="843"/>
            <ac:spMk id="4" creationId="{869B9140-4439-1566-DCC8-0B6F9F99D67B}"/>
          </ac:spMkLst>
        </pc:spChg>
        <pc:spChg chg="add mod">
          <ac:chgData name="Justyna Komorowska" userId="375d730c-51b5-42f4-b00c-0b4bcb087620" providerId="ADAL" clId="{BAFB8C60-C48D-494B-9C33-18876FCCCEE2}" dt="2024-02-08T11:52:52.166" v="3288" actId="20577"/>
          <ac:spMkLst>
            <pc:docMk/>
            <pc:sldMk cId="1660698852" sldId="843"/>
            <ac:spMk id="6" creationId="{61E7B9DA-42F9-1A41-26B9-74D71137743C}"/>
          </ac:spMkLst>
        </pc:spChg>
        <pc:graphicFrameChg chg="mod modGraphic">
          <ac:chgData name="Justyna Komorowska" userId="375d730c-51b5-42f4-b00c-0b4bcb087620" providerId="ADAL" clId="{BAFB8C60-C48D-494B-9C33-18876FCCCEE2}" dt="2024-02-08T11:52:48.120" v="3287" actId="20577"/>
          <ac:graphicFrameMkLst>
            <pc:docMk/>
            <pc:sldMk cId="1660698852" sldId="843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7:46.091" v="3262" actId="20577"/>
        <pc:sldMkLst>
          <pc:docMk/>
          <pc:sldMk cId="1435901433" sldId="851"/>
        </pc:sldMkLst>
        <pc:graphicFrameChg chg="modGraphic">
          <ac:chgData name="Justyna Komorowska" userId="375d730c-51b5-42f4-b00c-0b4bcb087620" providerId="ADAL" clId="{BAFB8C60-C48D-494B-9C33-18876FCCCEE2}" dt="2024-02-06T09:27:46.091" v="3262" actId="20577"/>
          <ac:graphicFrameMkLst>
            <pc:docMk/>
            <pc:sldMk cId="1435901433" sldId="851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8:31.132" v="3266" actId="14100"/>
        <pc:sldMkLst>
          <pc:docMk/>
          <pc:sldMk cId="4045373924" sldId="852"/>
        </pc:sldMkLst>
        <pc:graphicFrameChg chg="modGraphic">
          <ac:chgData name="Justyna Komorowska" userId="375d730c-51b5-42f4-b00c-0b4bcb087620" providerId="ADAL" clId="{BAFB8C60-C48D-494B-9C33-18876FCCCEE2}" dt="2024-02-06T09:28:31.132" v="3266" actId="14100"/>
          <ac:graphicFrameMkLst>
            <pc:docMk/>
            <pc:sldMk cId="4045373924" sldId="852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8:48.092" v="3269" actId="14100"/>
        <pc:sldMkLst>
          <pc:docMk/>
          <pc:sldMk cId="2895109983" sldId="853"/>
        </pc:sldMkLst>
        <pc:graphicFrameChg chg="modGraphic">
          <ac:chgData name="Justyna Komorowska" userId="375d730c-51b5-42f4-b00c-0b4bcb087620" providerId="ADAL" clId="{BAFB8C60-C48D-494B-9C33-18876FCCCEE2}" dt="2024-02-06T09:28:48.092" v="3269" actId="14100"/>
          <ac:graphicFrameMkLst>
            <pc:docMk/>
            <pc:sldMk cId="2895109983" sldId="853"/>
            <ac:graphicFrameMk id="5" creationId="{15D4BCFE-67A0-9F5F-077A-CE0310B458D6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8T11:44:02.466" v="3276" actId="20577"/>
        <pc:sldMkLst>
          <pc:docMk/>
          <pc:sldMk cId="262248773" sldId="859"/>
        </pc:sldMkLst>
        <pc:spChg chg="mod">
          <ac:chgData name="Justyna Komorowska" userId="375d730c-51b5-42f4-b00c-0b4bcb087620" providerId="ADAL" clId="{BAFB8C60-C48D-494B-9C33-18876FCCCEE2}" dt="2024-02-08T11:44:02.466" v="3276" actId="20577"/>
          <ac:spMkLst>
            <pc:docMk/>
            <pc:sldMk cId="262248773" sldId="859"/>
            <ac:spMk id="9" creationId="{B1CEEC3E-797F-ACDC-E81E-A93B6D09BB00}"/>
          </ac:spMkLst>
        </pc:spChg>
        <pc:spChg chg="add mod">
          <ac:chgData name="Justyna Komorowska" userId="375d730c-51b5-42f4-b00c-0b4bcb087620" providerId="ADAL" clId="{BAFB8C60-C48D-494B-9C33-18876FCCCEE2}" dt="2024-02-05T10:21:55.776" v="229" actId="14100"/>
          <ac:spMkLst>
            <pc:docMk/>
            <pc:sldMk cId="262248773" sldId="859"/>
            <ac:spMk id="10" creationId="{A7D8D33E-2CD8-B0BC-6637-67DE1DFAB13F}"/>
          </ac:spMkLst>
        </pc:spChg>
      </pc:sldChg>
      <pc:sldChg chg="modSp mod">
        <pc:chgData name="Justyna Komorowska" userId="375d730c-51b5-42f4-b00c-0b4bcb087620" providerId="ADAL" clId="{BAFB8C60-C48D-494B-9C33-18876FCCCEE2}" dt="2024-02-09T12:24:21.333" v="3436" actId="20577"/>
        <pc:sldMkLst>
          <pc:docMk/>
          <pc:sldMk cId="3839406528" sldId="1031"/>
        </pc:sldMkLst>
        <pc:graphicFrameChg chg="modGraphic">
          <ac:chgData name="Justyna Komorowska" userId="375d730c-51b5-42f4-b00c-0b4bcb087620" providerId="ADAL" clId="{BAFB8C60-C48D-494B-9C33-18876FCCCEE2}" dt="2024-02-09T12:24:21.333" v="3436" actId="20577"/>
          <ac:graphicFrameMkLst>
            <pc:docMk/>
            <pc:sldMk cId="3839406528" sldId="1031"/>
            <ac:graphicFrameMk id="7" creationId="{43B5DC0E-5554-4186-CE59-6F6F38CDC0DA}"/>
          </ac:graphicFrameMkLst>
        </pc:graphicFrameChg>
      </pc:sldChg>
      <pc:sldChg chg="addSp delSp modSp mod">
        <pc:chgData name="Justyna Komorowska" userId="375d730c-51b5-42f4-b00c-0b4bcb087620" providerId="ADAL" clId="{BAFB8C60-C48D-494B-9C33-18876FCCCEE2}" dt="2024-02-05T10:31:29.224" v="283" actId="21"/>
        <pc:sldMkLst>
          <pc:docMk/>
          <pc:sldMk cId="3632443543" sldId="1032"/>
        </pc:sldMkLst>
        <pc:spChg chg="add del mod">
          <ac:chgData name="Justyna Komorowska" userId="375d730c-51b5-42f4-b00c-0b4bcb087620" providerId="ADAL" clId="{BAFB8C60-C48D-494B-9C33-18876FCCCEE2}" dt="2024-02-05T10:31:29.224" v="283" actId="21"/>
          <ac:spMkLst>
            <pc:docMk/>
            <pc:sldMk cId="3632443543" sldId="1032"/>
            <ac:spMk id="5" creationId="{DDBB2E03-0DE0-7FC9-4ADE-E0CCF7C9C7A4}"/>
          </ac:spMkLst>
        </pc:spChg>
        <pc:spChg chg="mod">
          <ac:chgData name="Justyna Komorowska" userId="375d730c-51b5-42f4-b00c-0b4bcb087620" providerId="ADAL" clId="{BAFB8C60-C48D-494B-9C33-18876FCCCEE2}" dt="2024-02-05T10:02:34.455" v="141" actId="14100"/>
          <ac:spMkLst>
            <pc:docMk/>
            <pc:sldMk cId="3632443543" sldId="1032"/>
            <ac:spMk id="9" creationId="{B1CEEC3E-797F-ACDC-E81E-A93B6D09BB00}"/>
          </ac:spMkLst>
        </pc:spChg>
      </pc:sldChg>
      <pc:sldChg chg="addSp delSp modSp add del mod">
        <pc:chgData name="Justyna Komorowska" userId="375d730c-51b5-42f4-b00c-0b4bcb087620" providerId="ADAL" clId="{BAFB8C60-C48D-494B-9C33-18876FCCCEE2}" dt="2024-02-05T10:03:50.253" v="146" actId="20577"/>
        <pc:sldMkLst>
          <pc:docMk/>
          <pc:sldMk cId="3297724914" sldId="1033"/>
        </pc:sldMkLst>
        <pc:spChg chg="add del mod">
          <ac:chgData name="Justyna Komorowska" userId="375d730c-51b5-42f4-b00c-0b4bcb087620" providerId="ADAL" clId="{BAFB8C60-C48D-494B-9C33-18876FCCCEE2}" dt="2024-02-05T09:56:47.037" v="81" actId="22"/>
          <ac:spMkLst>
            <pc:docMk/>
            <pc:sldMk cId="3297724914" sldId="1033"/>
            <ac:spMk id="6" creationId="{8A621289-0E84-A23D-120D-37ACF994F36B}"/>
          </ac:spMkLst>
        </pc:spChg>
        <pc:spChg chg="add del mod">
          <ac:chgData name="Justyna Komorowska" userId="375d730c-51b5-42f4-b00c-0b4bcb087620" providerId="ADAL" clId="{BAFB8C60-C48D-494B-9C33-18876FCCCEE2}" dt="2024-02-05T10:03:50.253" v="146" actId="20577"/>
          <ac:spMkLst>
            <pc:docMk/>
            <pc:sldMk cId="3297724914" sldId="1033"/>
            <ac:spMk id="9" creationId="{B1CEEC3E-797F-ACDC-E81E-A93B6D09BB00}"/>
          </ac:spMkLst>
        </pc:spChg>
      </pc:sldChg>
      <pc:sldChg chg="modSp mod">
        <pc:chgData name="Justyna Komorowska" userId="375d730c-51b5-42f4-b00c-0b4bcb087620" providerId="ADAL" clId="{BAFB8C60-C48D-494B-9C33-18876FCCCEE2}" dt="2024-02-05T11:19:49.786" v="620" actId="14100"/>
        <pc:sldMkLst>
          <pc:docMk/>
          <pc:sldMk cId="2930303952" sldId="1034"/>
        </pc:sldMkLst>
        <pc:graphicFrameChg chg="mod modGraphic">
          <ac:chgData name="Justyna Komorowska" userId="375d730c-51b5-42f4-b00c-0b4bcb087620" providerId="ADAL" clId="{BAFB8C60-C48D-494B-9C33-18876FCCCEE2}" dt="2024-02-05T11:19:49.786" v="620" actId="14100"/>
          <ac:graphicFrameMkLst>
            <pc:docMk/>
            <pc:sldMk cId="2930303952" sldId="1034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9:44.450" v="619" actId="14100"/>
        <pc:sldMkLst>
          <pc:docMk/>
          <pc:sldMk cId="906427017" sldId="1035"/>
        </pc:sldMkLst>
        <pc:graphicFrameChg chg="mod modGraphic">
          <ac:chgData name="Justyna Komorowska" userId="375d730c-51b5-42f4-b00c-0b4bcb087620" providerId="ADAL" clId="{BAFB8C60-C48D-494B-9C33-18876FCCCEE2}" dt="2024-02-05T11:19:44.450" v="619" actId="14100"/>
          <ac:graphicFrameMkLst>
            <pc:docMk/>
            <pc:sldMk cId="906427017" sldId="1035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9:38.992" v="618" actId="14100"/>
        <pc:sldMkLst>
          <pc:docMk/>
          <pc:sldMk cId="2995363234" sldId="1036"/>
        </pc:sldMkLst>
        <pc:graphicFrameChg chg="mod modGraphic">
          <ac:chgData name="Justyna Komorowska" userId="375d730c-51b5-42f4-b00c-0b4bcb087620" providerId="ADAL" clId="{BAFB8C60-C48D-494B-9C33-18876FCCCEE2}" dt="2024-02-05T11:19:38.992" v="618" actId="14100"/>
          <ac:graphicFrameMkLst>
            <pc:docMk/>
            <pc:sldMk cId="2995363234" sldId="1036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8T12:46:25.894" v="3295" actId="20577"/>
        <pc:sldMkLst>
          <pc:docMk/>
          <pc:sldMk cId="857783327" sldId="1037"/>
        </pc:sldMkLst>
        <pc:spChg chg="mod">
          <ac:chgData name="Justyna Komorowska" userId="375d730c-51b5-42f4-b00c-0b4bcb087620" providerId="ADAL" clId="{BAFB8C60-C48D-494B-9C33-18876FCCCEE2}" dt="2024-02-05T11:25:21.278" v="672" actId="20577"/>
          <ac:spMkLst>
            <pc:docMk/>
            <pc:sldMk cId="857783327" sldId="1037"/>
            <ac:spMk id="6" creationId="{3D93B7DB-5836-6BFD-2CD9-956DB61B45D3}"/>
          </ac:spMkLst>
        </pc:spChg>
        <pc:graphicFrameChg chg="modGraphic">
          <ac:chgData name="Justyna Komorowska" userId="375d730c-51b5-42f4-b00c-0b4bcb087620" providerId="ADAL" clId="{BAFB8C60-C48D-494B-9C33-18876FCCCEE2}" dt="2024-02-08T12:46:25.894" v="3295" actId="20577"/>
          <ac:graphicFrameMkLst>
            <pc:docMk/>
            <pc:sldMk cId="857783327" sldId="1037"/>
            <ac:graphicFrameMk id="5" creationId="{15D4BCFE-67A0-9F5F-077A-CE0310B458D6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5T11:19:18.925" v="616" actId="14100"/>
        <pc:sldMkLst>
          <pc:docMk/>
          <pc:sldMk cId="788796106" sldId="1038"/>
        </pc:sldMkLst>
        <pc:spChg chg="del">
          <ac:chgData name="Justyna Komorowska" userId="375d730c-51b5-42f4-b00c-0b4bcb087620" providerId="ADAL" clId="{BAFB8C60-C48D-494B-9C33-18876FCCCEE2}" dt="2024-02-05T10:47:12.514" v="408" actId="21"/>
          <ac:spMkLst>
            <pc:docMk/>
            <pc:sldMk cId="788796106" sldId="1038"/>
            <ac:spMk id="6" creationId="{3D93B7DB-5836-6BFD-2CD9-956DB61B45D3}"/>
          </ac:spMkLst>
        </pc:spChg>
        <pc:graphicFrameChg chg="mod modGraphic">
          <ac:chgData name="Justyna Komorowska" userId="375d730c-51b5-42f4-b00c-0b4bcb087620" providerId="ADAL" clId="{BAFB8C60-C48D-494B-9C33-18876FCCCEE2}" dt="2024-02-05T11:19:18.925" v="616" actId="14100"/>
          <ac:graphicFrameMkLst>
            <pc:docMk/>
            <pc:sldMk cId="788796106" sldId="1038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8T11:46:03.575" v="3277" actId="20577"/>
        <pc:sldMkLst>
          <pc:docMk/>
          <pc:sldMk cId="4096506875" sldId="1039"/>
        </pc:sldMkLst>
        <pc:graphicFrameChg chg="mod modGraphic">
          <ac:chgData name="Justyna Komorowska" userId="375d730c-51b5-42f4-b00c-0b4bcb087620" providerId="ADAL" clId="{BAFB8C60-C48D-494B-9C33-18876FCCCEE2}" dt="2024-02-08T11:46:03.575" v="3277" actId="20577"/>
          <ac:graphicFrameMkLst>
            <pc:docMk/>
            <pc:sldMk cId="4096506875" sldId="1039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8:38.486" v="610" actId="14100"/>
        <pc:sldMkLst>
          <pc:docMk/>
          <pc:sldMk cId="2646123146" sldId="1040"/>
        </pc:sldMkLst>
        <pc:graphicFrameChg chg="mod modGraphic">
          <ac:chgData name="Justyna Komorowska" userId="375d730c-51b5-42f4-b00c-0b4bcb087620" providerId="ADAL" clId="{BAFB8C60-C48D-494B-9C33-18876FCCCEE2}" dt="2024-02-05T11:18:38.486" v="610" actId="14100"/>
          <ac:graphicFrameMkLst>
            <pc:docMk/>
            <pc:sldMk cId="2646123146" sldId="1040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8:34.310" v="609" actId="14100"/>
        <pc:sldMkLst>
          <pc:docMk/>
          <pc:sldMk cId="4139180055" sldId="1041"/>
        </pc:sldMkLst>
        <pc:graphicFrameChg chg="mod modGraphic">
          <ac:chgData name="Justyna Komorowska" userId="375d730c-51b5-42f4-b00c-0b4bcb087620" providerId="ADAL" clId="{BAFB8C60-C48D-494B-9C33-18876FCCCEE2}" dt="2024-02-05T11:18:34.310" v="609" actId="14100"/>
          <ac:graphicFrameMkLst>
            <pc:docMk/>
            <pc:sldMk cId="4139180055" sldId="1041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8:27.424" v="608" actId="14100"/>
        <pc:sldMkLst>
          <pc:docMk/>
          <pc:sldMk cId="2325545478" sldId="1042"/>
        </pc:sldMkLst>
        <pc:graphicFrameChg chg="mod modGraphic">
          <ac:chgData name="Justyna Komorowska" userId="375d730c-51b5-42f4-b00c-0b4bcb087620" providerId="ADAL" clId="{BAFB8C60-C48D-494B-9C33-18876FCCCEE2}" dt="2024-02-05T11:18:27.424" v="608" actId="14100"/>
          <ac:graphicFrameMkLst>
            <pc:docMk/>
            <pc:sldMk cId="2325545478" sldId="1042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8:21.579" v="607" actId="14100"/>
        <pc:sldMkLst>
          <pc:docMk/>
          <pc:sldMk cId="4046249261" sldId="1043"/>
        </pc:sldMkLst>
        <pc:graphicFrameChg chg="mod modGraphic">
          <ac:chgData name="Justyna Komorowska" userId="375d730c-51b5-42f4-b00c-0b4bcb087620" providerId="ADAL" clId="{BAFB8C60-C48D-494B-9C33-18876FCCCEE2}" dt="2024-02-05T11:18:21.579" v="607" actId="14100"/>
          <ac:graphicFrameMkLst>
            <pc:docMk/>
            <pc:sldMk cId="4046249261" sldId="1043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18:11.517" v="605" actId="14100"/>
        <pc:sldMkLst>
          <pc:docMk/>
          <pc:sldMk cId="4241261069" sldId="1044"/>
        </pc:sldMkLst>
        <pc:graphicFrameChg chg="mod modGraphic">
          <ac:chgData name="Justyna Komorowska" userId="375d730c-51b5-42f4-b00c-0b4bcb087620" providerId="ADAL" clId="{BAFB8C60-C48D-494B-9C33-18876FCCCEE2}" dt="2024-02-05T11:18:11.517" v="605" actId="14100"/>
          <ac:graphicFrameMkLst>
            <pc:docMk/>
            <pc:sldMk cId="4241261069" sldId="1044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8T12:53:08.476" v="3296" actId="20577"/>
        <pc:sldMkLst>
          <pc:docMk/>
          <pc:sldMk cId="721243018" sldId="1045"/>
        </pc:sldMkLst>
        <pc:graphicFrameChg chg="mod modGraphic">
          <ac:chgData name="Justyna Komorowska" userId="375d730c-51b5-42f4-b00c-0b4bcb087620" providerId="ADAL" clId="{BAFB8C60-C48D-494B-9C33-18876FCCCEE2}" dt="2024-02-08T12:53:08.476" v="3296" actId="20577"/>
          <ac:graphicFrameMkLst>
            <pc:docMk/>
            <pc:sldMk cId="721243018" sldId="1045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1:35:11.664" v="747" actId="20577"/>
        <pc:sldMkLst>
          <pc:docMk/>
          <pc:sldMk cId="3197890057" sldId="1046"/>
        </pc:sldMkLst>
        <pc:spChg chg="mod">
          <ac:chgData name="Justyna Komorowska" userId="375d730c-51b5-42f4-b00c-0b4bcb087620" providerId="ADAL" clId="{BAFB8C60-C48D-494B-9C33-18876FCCCEE2}" dt="2024-02-05T11:33:17.822" v="726"/>
          <ac:spMkLst>
            <pc:docMk/>
            <pc:sldMk cId="3197890057" sldId="1046"/>
            <ac:spMk id="6" creationId="{D409C75F-0976-A9E5-6527-EFCD4B531F01}"/>
          </ac:spMkLst>
        </pc:spChg>
        <pc:graphicFrameChg chg="mod modGraphic">
          <ac:chgData name="Justyna Komorowska" userId="375d730c-51b5-42f4-b00c-0b4bcb087620" providerId="ADAL" clId="{BAFB8C60-C48D-494B-9C33-18876FCCCEE2}" dt="2024-02-05T11:35:11.664" v="747" actId="20577"/>
          <ac:graphicFrameMkLst>
            <pc:docMk/>
            <pc:sldMk cId="3197890057" sldId="1046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3:19.050" v="1340" actId="20577"/>
        <pc:sldMkLst>
          <pc:docMk/>
          <pc:sldMk cId="609268908" sldId="1047"/>
        </pc:sldMkLst>
        <pc:spChg chg="mod">
          <ac:chgData name="Justyna Komorowska" userId="375d730c-51b5-42f4-b00c-0b4bcb087620" providerId="ADAL" clId="{BAFB8C60-C48D-494B-9C33-18876FCCCEE2}" dt="2024-02-05T11:41:16.550" v="802" actId="14100"/>
          <ac:spMkLst>
            <pc:docMk/>
            <pc:sldMk cId="609268908" sldId="1047"/>
            <ac:spMk id="6" creationId="{D409C75F-0976-A9E5-6527-EFCD4B531F01}"/>
          </ac:spMkLst>
        </pc:spChg>
        <pc:graphicFrameChg chg="mod modGraphic">
          <ac:chgData name="Justyna Komorowska" userId="375d730c-51b5-42f4-b00c-0b4bcb087620" providerId="ADAL" clId="{BAFB8C60-C48D-494B-9C33-18876FCCCEE2}" dt="2024-02-05T12:23:19.050" v="1340" actId="20577"/>
          <ac:graphicFrameMkLst>
            <pc:docMk/>
            <pc:sldMk cId="609268908" sldId="1047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8T12:53:26.679" v="3297" actId="20577"/>
        <pc:sldMkLst>
          <pc:docMk/>
          <pc:sldMk cId="1585555222" sldId="1048"/>
        </pc:sldMkLst>
        <pc:spChg chg="mod">
          <ac:chgData name="Justyna Komorowska" userId="375d730c-51b5-42f4-b00c-0b4bcb087620" providerId="ADAL" clId="{BAFB8C60-C48D-494B-9C33-18876FCCCEE2}" dt="2024-02-05T11:48:00.949" v="1051" actId="1076"/>
          <ac:spMkLst>
            <pc:docMk/>
            <pc:sldMk cId="1585555222" sldId="1048"/>
            <ac:spMk id="6" creationId="{D409C75F-0976-A9E5-6527-EFCD4B531F01}"/>
          </ac:spMkLst>
        </pc:spChg>
        <pc:graphicFrameChg chg="mod modGraphic">
          <ac:chgData name="Justyna Komorowska" userId="375d730c-51b5-42f4-b00c-0b4bcb087620" providerId="ADAL" clId="{BAFB8C60-C48D-494B-9C33-18876FCCCEE2}" dt="2024-02-08T12:53:26.679" v="3297" actId="20577"/>
          <ac:graphicFrameMkLst>
            <pc:docMk/>
            <pc:sldMk cId="1585555222" sldId="1048"/>
            <ac:graphicFrameMk id="5" creationId="{15D4BCFE-67A0-9F5F-077A-CE0310B458D6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5T12:23:28.269" v="1344" actId="20577"/>
        <pc:sldMkLst>
          <pc:docMk/>
          <pc:sldMk cId="2405427451" sldId="1049"/>
        </pc:sldMkLst>
        <pc:spChg chg="del">
          <ac:chgData name="Justyna Komorowska" userId="375d730c-51b5-42f4-b00c-0b4bcb087620" providerId="ADAL" clId="{BAFB8C60-C48D-494B-9C33-18876FCCCEE2}" dt="2024-02-05T11:53:31.289" v="1069" actId="21"/>
          <ac:spMkLst>
            <pc:docMk/>
            <pc:sldMk cId="2405427451" sldId="1049"/>
            <ac:spMk id="6" creationId="{D409C75F-0976-A9E5-6527-EFCD4B531F01}"/>
          </ac:spMkLst>
        </pc:spChg>
        <pc:graphicFrameChg chg="mod modGraphic">
          <ac:chgData name="Justyna Komorowska" userId="375d730c-51b5-42f4-b00c-0b4bcb087620" providerId="ADAL" clId="{BAFB8C60-C48D-494B-9C33-18876FCCCEE2}" dt="2024-02-05T12:23:28.269" v="1344" actId="20577"/>
          <ac:graphicFrameMkLst>
            <pc:docMk/>
            <pc:sldMk cId="2405427451" sldId="1049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8T11:47:53.058" v="3281" actId="20577"/>
        <pc:sldMkLst>
          <pc:docMk/>
          <pc:sldMk cId="121215753" sldId="1050"/>
        </pc:sldMkLst>
        <pc:graphicFrameChg chg="mod modGraphic">
          <ac:chgData name="Justyna Komorowska" userId="375d730c-51b5-42f4-b00c-0b4bcb087620" providerId="ADAL" clId="{BAFB8C60-C48D-494B-9C33-18876FCCCEE2}" dt="2024-02-08T11:47:53.058" v="3281" actId="20577"/>
          <ac:graphicFrameMkLst>
            <pc:docMk/>
            <pc:sldMk cId="121215753" sldId="1050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3:36.488" v="1348" actId="20577"/>
        <pc:sldMkLst>
          <pc:docMk/>
          <pc:sldMk cId="2297793992" sldId="1051"/>
        </pc:sldMkLst>
        <pc:graphicFrameChg chg="mod modGraphic">
          <ac:chgData name="Justyna Komorowska" userId="375d730c-51b5-42f4-b00c-0b4bcb087620" providerId="ADAL" clId="{BAFB8C60-C48D-494B-9C33-18876FCCCEE2}" dt="2024-02-05T12:23:36.488" v="1348" actId="20577"/>
          <ac:graphicFrameMkLst>
            <pc:docMk/>
            <pc:sldMk cId="2297793992" sldId="1051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3:40.879" v="1350" actId="20577"/>
        <pc:sldMkLst>
          <pc:docMk/>
          <pc:sldMk cId="609138469" sldId="1052"/>
        </pc:sldMkLst>
        <pc:graphicFrameChg chg="mod modGraphic">
          <ac:chgData name="Justyna Komorowska" userId="375d730c-51b5-42f4-b00c-0b4bcb087620" providerId="ADAL" clId="{BAFB8C60-C48D-494B-9C33-18876FCCCEE2}" dt="2024-02-05T12:23:40.879" v="1350" actId="20577"/>
          <ac:graphicFrameMkLst>
            <pc:docMk/>
            <pc:sldMk cId="609138469" sldId="1052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3:45.269" v="1352" actId="20577"/>
        <pc:sldMkLst>
          <pc:docMk/>
          <pc:sldMk cId="3759399013" sldId="1053"/>
        </pc:sldMkLst>
        <pc:graphicFrameChg chg="mod modGraphic">
          <ac:chgData name="Justyna Komorowska" userId="375d730c-51b5-42f4-b00c-0b4bcb087620" providerId="ADAL" clId="{BAFB8C60-C48D-494B-9C33-18876FCCCEE2}" dt="2024-02-05T12:23:45.269" v="1352" actId="20577"/>
          <ac:graphicFrameMkLst>
            <pc:docMk/>
            <pc:sldMk cId="3759399013" sldId="1053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3:49.004" v="1354" actId="20577"/>
        <pc:sldMkLst>
          <pc:docMk/>
          <pc:sldMk cId="1642452397" sldId="1054"/>
        </pc:sldMkLst>
        <pc:graphicFrameChg chg="mod modGraphic">
          <ac:chgData name="Justyna Komorowska" userId="375d730c-51b5-42f4-b00c-0b4bcb087620" providerId="ADAL" clId="{BAFB8C60-C48D-494B-9C33-18876FCCCEE2}" dt="2024-02-05T12:23:49.004" v="1354" actId="20577"/>
          <ac:graphicFrameMkLst>
            <pc:docMk/>
            <pc:sldMk cId="1642452397" sldId="1054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27:29.218" v="1382" actId="20577"/>
        <pc:sldMkLst>
          <pc:docMk/>
          <pc:sldMk cId="3978240968" sldId="1055"/>
        </pc:sldMkLst>
        <pc:graphicFrameChg chg="mod modGraphic">
          <ac:chgData name="Justyna Komorowska" userId="375d730c-51b5-42f4-b00c-0b4bcb087620" providerId="ADAL" clId="{BAFB8C60-C48D-494B-9C33-18876FCCCEE2}" dt="2024-02-05T12:27:29.218" v="1382" actId="20577"/>
          <ac:graphicFrameMkLst>
            <pc:docMk/>
            <pc:sldMk cId="3978240968" sldId="1055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32:46.859" v="1409" actId="20577"/>
        <pc:sldMkLst>
          <pc:docMk/>
          <pc:sldMk cId="3900749508" sldId="1056"/>
        </pc:sldMkLst>
        <pc:graphicFrameChg chg="mod modGraphic">
          <ac:chgData name="Justyna Komorowska" userId="375d730c-51b5-42f4-b00c-0b4bcb087620" providerId="ADAL" clId="{BAFB8C60-C48D-494B-9C33-18876FCCCEE2}" dt="2024-02-05T12:32:46.859" v="1409" actId="20577"/>
          <ac:graphicFrameMkLst>
            <pc:docMk/>
            <pc:sldMk cId="3900749508" sldId="1056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34:24.063" v="1421" actId="20577"/>
        <pc:sldMkLst>
          <pc:docMk/>
          <pc:sldMk cId="1512941950" sldId="1057"/>
        </pc:sldMkLst>
        <pc:graphicFrameChg chg="mod modGraphic">
          <ac:chgData name="Justyna Komorowska" userId="375d730c-51b5-42f4-b00c-0b4bcb087620" providerId="ADAL" clId="{BAFB8C60-C48D-494B-9C33-18876FCCCEE2}" dt="2024-02-05T12:34:24.063" v="1421" actId="20577"/>
          <ac:graphicFrameMkLst>
            <pc:docMk/>
            <pc:sldMk cId="1512941950" sldId="1057"/>
            <ac:graphicFrameMk id="5" creationId="{15D4BCFE-67A0-9F5F-077A-CE0310B458D6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9T12:07:07.184" v="3430" actId="20577"/>
        <pc:sldMkLst>
          <pc:docMk/>
          <pc:sldMk cId="956576553" sldId="1058"/>
        </pc:sldMkLst>
        <pc:spChg chg="add mod">
          <ac:chgData name="Justyna Komorowska" userId="375d730c-51b5-42f4-b00c-0b4bcb087620" providerId="ADAL" clId="{BAFB8C60-C48D-494B-9C33-18876FCCCEE2}" dt="2024-02-05T12:39:46.359" v="1457" actId="1076"/>
          <ac:spMkLst>
            <pc:docMk/>
            <pc:sldMk cId="956576553" sldId="1058"/>
            <ac:spMk id="6" creationId="{DBE8DBA5-00CA-4B9D-08D6-A5D2EA61D2D8}"/>
          </ac:spMkLst>
        </pc:spChg>
        <pc:spChg chg="add mod">
          <ac:chgData name="Justyna Komorowska" userId="375d730c-51b5-42f4-b00c-0b4bcb087620" providerId="ADAL" clId="{BAFB8C60-C48D-494B-9C33-18876FCCCEE2}" dt="2024-02-09T11:52:18.854" v="3320" actId="1076"/>
          <ac:spMkLst>
            <pc:docMk/>
            <pc:sldMk cId="956576553" sldId="1058"/>
            <ac:spMk id="7" creationId="{BB75EDCE-DBB8-A2A7-C01F-884241CB49AD}"/>
          </ac:spMkLst>
        </pc:spChg>
        <pc:graphicFrameChg chg="mod modGraphic">
          <ac:chgData name="Justyna Komorowska" userId="375d730c-51b5-42f4-b00c-0b4bcb087620" providerId="ADAL" clId="{BAFB8C60-C48D-494B-9C33-18876FCCCEE2}" dt="2024-02-09T12:07:07.184" v="3430" actId="20577"/>
          <ac:graphicFrameMkLst>
            <pc:docMk/>
            <pc:sldMk cId="956576553" sldId="1058"/>
            <ac:graphicFrameMk id="5" creationId="{15D4BCFE-67A0-9F5F-077A-CE0310B458D6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5T12:40:38.409" v="1467" actId="20577"/>
        <pc:sldMkLst>
          <pc:docMk/>
          <pc:sldMk cId="183207645" sldId="1059"/>
        </pc:sldMkLst>
        <pc:spChg chg="del">
          <ac:chgData name="Justyna Komorowska" userId="375d730c-51b5-42f4-b00c-0b4bcb087620" providerId="ADAL" clId="{BAFB8C60-C48D-494B-9C33-18876FCCCEE2}" dt="2024-02-05T12:40:34.263" v="1465" actId="21"/>
          <ac:spMkLst>
            <pc:docMk/>
            <pc:sldMk cId="183207645" sldId="1059"/>
            <ac:spMk id="6" creationId="{DBE8DBA5-00CA-4B9D-08D6-A5D2EA61D2D8}"/>
          </ac:spMkLst>
        </pc:spChg>
        <pc:graphicFrameChg chg="mod modGraphic">
          <ac:chgData name="Justyna Komorowska" userId="375d730c-51b5-42f4-b00c-0b4bcb087620" providerId="ADAL" clId="{BAFB8C60-C48D-494B-9C33-18876FCCCEE2}" dt="2024-02-05T12:40:38.409" v="1467" actId="20577"/>
          <ac:graphicFrameMkLst>
            <pc:docMk/>
            <pc:sldMk cId="183207645" sldId="1059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51:09.843" v="1622" actId="20577"/>
        <pc:sldMkLst>
          <pc:docMk/>
          <pc:sldMk cId="677002763" sldId="1060"/>
        </pc:sldMkLst>
        <pc:graphicFrameChg chg="mod modGraphic">
          <ac:chgData name="Justyna Komorowska" userId="375d730c-51b5-42f4-b00c-0b4bcb087620" providerId="ADAL" clId="{BAFB8C60-C48D-494B-9C33-18876FCCCEE2}" dt="2024-02-05T12:51:09.843" v="1622" actId="20577"/>
          <ac:graphicFrameMkLst>
            <pc:docMk/>
            <pc:sldMk cId="677002763" sldId="1060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51:05.062" v="1620" actId="20577"/>
        <pc:sldMkLst>
          <pc:docMk/>
          <pc:sldMk cId="13354327" sldId="1061"/>
        </pc:sldMkLst>
        <pc:graphicFrameChg chg="mod modGraphic">
          <ac:chgData name="Justyna Komorowska" userId="375d730c-51b5-42f4-b00c-0b4bcb087620" providerId="ADAL" clId="{BAFB8C60-C48D-494B-9C33-18876FCCCEE2}" dt="2024-02-05T12:51:05.062" v="1620" actId="20577"/>
          <ac:graphicFrameMkLst>
            <pc:docMk/>
            <pc:sldMk cId="13354327" sldId="1061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51:00.780" v="1618" actId="20577"/>
        <pc:sldMkLst>
          <pc:docMk/>
          <pc:sldMk cId="4225977675" sldId="1062"/>
        </pc:sldMkLst>
        <pc:graphicFrameChg chg="mod modGraphic">
          <ac:chgData name="Justyna Komorowska" userId="375d730c-51b5-42f4-b00c-0b4bcb087620" providerId="ADAL" clId="{BAFB8C60-C48D-494B-9C33-18876FCCCEE2}" dt="2024-02-05T12:51:00.780" v="1618" actId="20577"/>
          <ac:graphicFrameMkLst>
            <pc:docMk/>
            <pc:sldMk cId="4225977675" sldId="1062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5T12:53:41.016" v="1662" actId="20577"/>
        <pc:sldMkLst>
          <pc:docMk/>
          <pc:sldMk cId="1895984493" sldId="1063"/>
        </pc:sldMkLst>
        <pc:graphicFrameChg chg="mod modGraphic">
          <ac:chgData name="Justyna Komorowska" userId="375d730c-51b5-42f4-b00c-0b4bcb087620" providerId="ADAL" clId="{BAFB8C60-C48D-494B-9C33-18876FCCCEE2}" dt="2024-02-05T12:53:41.016" v="1662" actId="20577"/>
          <ac:graphicFrameMkLst>
            <pc:docMk/>
            <pc:sldMk cId="1895984493" sldId="1063"/>
            <ac:graphicFrameMk id="5" creationId="{15D4BCFE-67A0-9F5F-077A-CE0310B458D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00:10.729" v="1735" actId="20577"/>
        <pc:sldMkLst>
          <pc:docMk/>
          <pc:sldMk cId="568870016" sldId="1064"/>
        </pc:sldMkLst>
        <pc:graphicFrameChg chg="mod modGraphic">
          <ac:chgData name="Justyna Komorowska" userId="375d730c-51b5-42f4-b00c-0b4bcb087620" providerId="ADAL" clId="{BAFB8C60-C48D-494B-9C33-18876FCCCEE2}" dt="2024-02-06T07:00:10.729" v="1735" actId="20577"/>
          <ac:graphicFrameMkLst>
            <pc:docMk/>
            <pc:sldMk cId="568870016" sldId="1064"/>
            <ac:graphicFrameMk id="5" creationId="{15D4BCFE-67A0-9F5F-077A-CE0310B458D6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7:09:01.760" v="1981" actId="255"/>
        <pc:sldMkLst>
          <pc:docMk/>
          <pc:sldMk cId="2468440687" sldId="1065"/>
        </pc:sldMkLst>
        <pc:spChg chg="mod">
          <ac:chgData name="Justyna Komorowska" userId="375d730c-51b5-42f4-b00c-0b4bcb087620" providerId="ADAL" clId="{BAFB8C60-C48D-494B-9C33-18876FCCCEE2}" dt="2024-02-06T07:05:09.855" v="1946" actId="20577"/>
          <ac:spMkLst>
            <pc:docMk/>
            <pc:sldMk cId="2468440687" sldId="1065"/>
            <ac:spMk id="4" creationId="{8E06981E-411C-404C-1447-88D9F179FFF9}"/>
          </ac:spMkLst>
        </pc:spChg>
        <pc:spChg chg="del">
          <ac:chgData name="Justyna Komorowska" userId="375d730c-51b5-42f4-b00c-0b4bcb087620" providerId="ADAL" clId="{BAFB8C60-C48D-494B-9C33-18876FCCCEE2}" dt="2024-02-06T07:05:13.277" v="1947" actId="21"/>
          <ac:spMkLst>
            <pc:docMk/>
            <pc:sldMk cId="2468440687" sldId="1065"/>
            <ac:spMk id="6" creationId="{6E519781-BC20-DE3D-9E5E-D6C08C58E486}"/>
          </ac:spMkLst>
        </pc:spChg>
        <pc:graphicFrameChg chg="mod modGraphic">
          <ac:chgData name="Justyna Komorowska" userId="375d730c-51b5-42f4-b00c-0b4bcb087620" providerId="ADAL" clId="{BAFB8C60-C48D-494B-9C33-18876FCCCEE2}" dt="2024-02-06T07:09:01.760" v="1981" actId="255"/>
          <ac:graphicFrameMkLst>
            <pc:docMk/>
            <pc:sldMk cId="2468440687" sldId="1065"/>
            <ac:graphicFrameMk id="5" creationId="{B8DD1C22-B80A-071D-3FD9-50DF1AC8CAE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10:15.635" v="2001" actId="20577"/>
        <pc:sldMkLst>
          <pc:docMk/>
          <pc:sldMk cId="3875935879" sldId="1066"/>
        </pc:sldMkLst>
        <pc:graphicFrameChg chg="mod modGraphic">
          <ac:chgData name="Justyna Komorowska" userId="375d730c-51b5-42f4-b00c-0b4bcb087620" providerId="ADAL" clId="{BAFB8C60-C48D-494B-9C33-18876FCCCEE2}" dt="2024-02-06T07:10:15.635" v="2001" actId="20577"/>
          <ac:graphicFrameMkLst>
            <pc:docMk/>
            <pc:sldMk cId="3875935879" sldId="1066"/>
            <ac:graphicFrameMk id="5" creationId="{4DD2F5DE-3C05-6614-44CC-A54AFA264513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13:07.157" v="2036" actId="20577"/>
        <pc:sldMkLst>
          <pc:docMk/>
          <pc:sldMk cId="3840529527" sldId="1067"/>
        </pc:sldMkLst>
        <pc:graphicFrameChg chg="mod modGraphic">
          <ac:chgData name="Justyna Komorowska" userId="375d730c-51b5-42f4-b00c-0b4bcb087620" providerId="ADAL" clId="{BAFB8C60-C48D-494B-9C33-18876FCCCEE2}" dt="2024-02-06T07:13:07.157" v="2036" actId="20577"/>
          <ac:graphicFrameMkLst>
            <pc:docMk/>
            <pc:sldMk cId="3840529527" sldId="1067"/>
            <ac:graphicFrameMk id="5" creationId="{281572F7-33E7-4514-FEAA-A3346A4FD010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21:17.181" v="2114" actId="20577"/>
        <pc:sldMkLst>
          <pc:docMk/>
          <pc:sldMk cId="1441506436" sldId="1068"/>
        </pc:sldMkLst>
        <pc:graphicFrameChg chg="mod modGraphic">
          <ac:chgData name="Justyna Komorowska" userId="375d730c-51b5-42f4-b00c-0b4bcb087620" providerId="ADAL" clId="{BAFB8C60-C48D-494B-9C33-18876FCCCEE2}" dt="2024-02-06T07:21:17.181" v="2114" actId="20577"/>
          <ac:graphicFrameMkLst>
            <pc:docMk/>
            <pc:sldMk cId="1441506436" sldId="1068"/>
            <ac:graphicFrameMk id="5" creationId="{7ECED9B5-48F5-CFC9-B0A5-4B6D747F29E6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7:21:21.097" v="2116" actId="20577"/>
        <pc:sldMkLst>
          <pc:docMk/>
          <pc:sldMk cId="655427374" sldId="1069"/>
        </pc:sldMkLst>
        <pc:graphicFrameChg chg="mod modGraphic">
          <ac:chgData name="Justyna Komorowska" userId="375d730c-51b5-42f4-b00c-0b4bcb087620" providerId="ADAL" clId="{BAFB8C60-C48D-494B-9C33-18876FCCCEE2}" dt="2024-02-06T07:21:21.097" v="2116" actId="20577"/>
          <ac:graphicFrameMkLst>
            <pc:docMk/>
            <pc:sldMk cId="655427374" sldId="1069"/>
            <ac:graphicFrameMk id="5" creationId="{46D1B8F0-AFEF-062E-981E-9021DAECAD7E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6T07:21:25.041" v="2118" actId="20577"/>
        <pc:sldMkLst>
          <pc:docMk/>
          <pc:sldMk cId="2323886611" sldId="1070"/>
        </pc:sldMkLst>
        <pc:spChg chg="add mod">
          <ac:chgData name="Justyna Komorowska" userId="375d730c-51b5-42f4-b00c-0b4bcb087620" providerId="ADAL" clId="{BAFB8C60-C48D-494B-9C33-18876FCCCEE2}" dt="2024-02-06T07:20:25.225" v="2106" actId="400"/>
          <ac:spMkLst>
            <pc:docMk/>
            <pc:sldMk cId="2323886611" sldId="1070"/>
            <ac:spMk id="6" creationId="{6935B925-D588-EC59-A572-68CA62794B2A}"/>
          </ac:spMkLst>
        </pc:spChg>
        <pc:graphicFrameChg chg="mod modGraphic">
          <ac:chgData name="Justyna Komorowska" userId="375d730c-51b5-42f4-b00c-0b4bcb087620" providerId="ADAL" clId="{BAFB8C60-C48D-494B-9C33-18876FCCCEE2}" dt="2024-02-06T07:21:25.041" v="2118" actId="20577"/>
          <ac:graphicFrameMkLst>
            <pc:docMk/>
            <pc:sldMk cId="2323886611" sldId="1070"/>
            <ac:graphicFrameMk id="5" creationId="{709D6A16-C1BC-32E9-EAE7-9137F356D956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7:22:40.754" v="2134" actId="14100"/>
        <pc:sldMkLst>
          <pc:docMk/>
          <pc:sldMk cId="493534846" sldId="1071"/>
        </pc:sldMkLst>
        <pc:spChg chg="del">
          <ac:chgData name="Justyna Komorowska" userId="375d730c-51b5-42f4-b00c-0b4bcb087620" providerId="ADAL" clId="{BAFB8C60-C48D-494B-9C33-18876FCCCEE2}" dt="2024-02-06T07:22:17.901" v="2123" actId="21"/>
          <ac:spMkLst>
            <pc:docMk/>
            <pc:sldMk cId="493534846" sldId="1071"/>
            <ac:spMk id="6" creationId="{35C38A6E-D573-DB61-D30E-9E2FDD410AF1}"/>
          </ac:spMkLst>
        </pc:spChg>
        <pc:graphicFrameChg chg="mod modGraphic">
          <ac:chgData name="Justyna Komorowska" userId="375d730c-51b5-42f4-b00c-0b4bcb087620" providerId="ADAL" clId="{BAFB8C60-C48D-494B-9C33-18876FCCCEE2}" dt="2024-02-06T07:22:40.754" v="2134" actId="14100"/>
          <ac:graphicFrameMkLst>
            <pc:docMk/>
            <pc:sldMk cId="493534846" sldId="1071"/>
            <ac:graphicFrameMk id="5" creationId="{0D37F95B-A1DA-2C78-B545-D12DB545B6AA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9T11:57:30.545" v="3428" actId="1076"/>
        <pc:sldMkLst>
          <pc:docMk/>
          <pc:sldMk cId="1894645207" sldId="1072"/>
        </pc:sldMkLst>
        <pc:spChg chg="add mod">
          <ac:chgData name="Justyna Komorowska" userId="375d730c-51b5-42f4-b00c-0b4bcb087620" providerId="ADAL" clId="{BAFB8C60-C48D-494B-9C33-18876FCCCEE2}" dt="2024-02-09T11:55:05.092" v="3333" actId="1076"/>
          <ac:spMkLst>
            <pc:docMk/>
            <pc:sldMk cId="1894645207" sldId="1072"/>
            <ac:spMk id="6" creationId="{31F47642-BBD0-BF6C-D3FF-361F08B3DB32}"/>
          </ac:spMkLst>
        </pc:spChg>
        <pc:spChg chg="add mod">
          <ac:chgData name="Justyna Komorowska" userId="375d730c-51b5-42f4-b00c-0b4bcb087620" providerId="ADAL" clId="{BAFB8C60-C48D-494B-9C33-18876FCCCEE2}" dt="2024-02-09T11:57:30.545" v="3428" actId="1076"/>
          <ac:spMkLst>
            <pc:docMk/>
            <pc:sldMk cId="1894645207" sldId="1072"/>
            <ac:spMk id="7" creationId="{CE044155-5677-4C4A-7CDB-5EA2CD202184}"/>
          </ac:spMkLst>
        </pc:spChg>
        <pc:graphicFrameChg chg="mod modGraphic">
          <ac:chgData name="Justyna Komorowska" userId="375d730c-51b5-42f4-b00c-0b4bcb087620" providerId="ADAL" clId="{BAFB8C60-C48D-494B-9C33-18876FCCCEE2}" dt="2024-02-06T07:30:43.320" v="2217" actId="20577"/>
          <ac:graphicFrameMkLst>
            <pc:docMk/>
            <pc:sldMk cId="1894645207" sldId="1072"/>
            <ac:graphicFrameMk id="5" creationId="{2C7EE952-14F7-256F-C425-C1D61A67EFBA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8:04:14.762" v="2285"/>
        <pc:sldMkLst>
          <pc:docMk/>
          <pc:sldMk cId="2716827158" sldId="1073"/>
        </pc:sldMkLst>
        <pc:spChg chg="mod">
          <ac:chgData name="Justyna Komorowska" userId="375d730c-51b5-42f4-b00c-0b4bcb087620" providerId="ADAL" clId="{BAFB8C60-C48D-494B-9C33-18876FCCCEE2}" dt="2024-02-06T07:58:13.812" v="2264" actId="400"/>
          <ac:spMkLst>
            <pc:docMk/>
            <pc:sldMk cId="2716827158" sldId="1073"/>
            <ac:spMk id="6" creationId="{1F542A89-ADE9-E5D4-E62A-41CF8142E72E}"/>
          </ac:spMkLst>
        </pc:spChg>
        <pc:graphicFrameChg chg="mod modGraphic">
          <ac:chgData name="Justyna Komorowska" userId="375d730c-51b5-42f4-b00c-0b4bcb087620" providerId="ADAL" clId="{BAFB8C60-C48D-494B-9C33-18876FCCCEE2}" dt="2024-02-06T08:04:14.762" v="2285"/>
          <ac:graphicFrameMkLst>
            <pc:docMk/>
            <pc:sldMk cId="2716827158" sldId="1073"/>
            <ac:graphicFrameMk id="5" creationId="{81EC61DB-FAAC-CE46-7832-396843C00A7C}"/>
          </ac:graphicFrameMkLst>
        </pc:graphicFrameChg>
        <pc:picChg chg="mod">
          <ac:chgData name="Justyna Komorowska" userId="375d730c-51b5-42f4-b00c-0b4bcb087620" providerId="ADAL" clId="{BAFB8C60-C48D-494B-9C33-18876FCCCEE2}" dt="2024-02-06T07:35:30.503" v="2248" actId="1076"/>
          <ac:picMkLst>
            <pc:docMk/>
            <pc:sldMk cId="2716827158" sldId="1073"/>
            <ac:picMk id="3" creationId="{8AD6F22B-151A-63A5-B689-51F674C6A1E7}"/>
          </ac:picMkLst>
        </pc:picChg>
      </pc:sldChg>
      <pc:sldChg chg="delSp modSp mod">
        <pc:chgData name="Justyna Komorowska" userId="375d730c-51b5-42f4-b00c-0b4bcb087620" providerId="ADAL" clId="{BAFB8C60-C48D-494B-9C33-18876FCCCEE2}" dt="2024-02-08T11:51:44.872" v="3282" actId="20577"/>
        <pc:sldMkLst>
          <pc:docMk/>
          <pc:sldMk cId="4267740731" sldId="1074"/>
        </pc:sldMkLst>
        <pc:spChg chg="del">
          <ac:chgData name="Justyna Komorowska" userId="375d730c-51b5-42f4-b00c-0b4bcb087620" providerId="ADAL" clId="{BAFB8C60-C48D-494B-9C33-18876FCCCEE2}" dt="2024-02-06T08:05:05.107" v="2286" actId="21"/>
          <ac:spMkLst>
            <pc:docMk/>
            <pc:sldMk cId="4267740731" sldId="1074"/>
            <ac:spMk id="6" creationId="{DA2473D7-B7A0-1C1D-887C-7794A3560567}"/>
          </ac:spMkLst>
        </pc:spChg>
        <pc:graphicFrameChg chg="mod modGraphic">
          <ac:chgData name="Justyna Komorowska" userId="375d730c-51b5-42f4-b00c-0b4bcb087620" providerId="ADAL" clId="{BAFB8C60-C48D-494B-9C33-18876FCCCEE2}" dt="2024-02-08T11:51:44.872" v="3282" actId="20577"/>
          <ac:graphicFrameMkLst>
            <pc:docMk/>
            <pc:sldMk cId="4267740731" sldId="1074"/>
            <ac:graphicFrameMk id="5" creationId="{1B1563D1-036B-6908-4306-B298C1675399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8:08:55.653" v="2322"/>
        <pc:sldMkLst>
          <pc:docMk/>
          <pc:sldMk cId="1806819800" sldId="1075"/>
        </pc:sldMkLst>
        <pc:graphicFrameChg chg="mod modGraphic">
          <ac:chgData name="Justyna Komorowska" userId="375d730c-51b5-42f4-b00c-0b4bcb087620" providerId="ADAL" clId="{BAFB8C60-C48D-494B-9C33-18876FCCCEE2}" dt="2024-02-06T08:08:55.653" v="2322"/>
          <ac:graphicFrameMkLst>
            <pc:docMk/>
            <pc:sldMk cId="1806819800" sldId="1075"/>
            <ac:graphicFrameMk id="5" creationId="{B6FA3BE0-7BEB-8533-B5FF-D136781AE5B1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6T08:16:29.214" v="2543" actId="20577"/>
        <pc:sldMkLst>
          <pc:docMk/>
          <pc:sldMk cId="1469200270" sldId="1076"/>
        </pc:sldMkLst>
        <pc:spChg chg="add mod">
          <ac:chgData name="Justyna Komorowska" userId="375d730c-51b5-42f4-b00c-0b4bcb087620" providerId="ADAL" clId="{BAFB8C60-C48D-494B-9C33-18876FCCCEE2}" dt="2024-02-06T08:13:05.402" v="2536" actId="20577"/>
          <ac:spMkLst>
            <pc:docMk/>
            <pc:sldMk cId="1469200270" sldId="1076"/>
            <ac:spMk id="6" creationId="{00E3813F-C398-F89E-1541-066139A3C4CB}"/>
          </ac:spMkLst>
        </pc:spChg>
        <pc:graphicFrameChg chg="mod modGraphic">
          <ac:chgData name="Justyna Komorowska" userId="375d730c-51b5-42f4-b00c-0b4bcb087620" providerId="ADAL" clId="{BAFB8C60-C48D-494B-9C33-18876FCCCEE2}" dt="2024-02-06T08:16:29.214" v="2543" actId="20577"/>
          <ac:graphicFrameMkLst>
            <pc:docMk/>
            <pc:sldMk cId="1469200270" sldId="1076"/>
            <ac:graphicFrameMk id="5" creationId="{41958E64-5C85-A603-13DB-216C4AAE364F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8:16:34.573" v="2544"/>
        <pc:sldMkLst>
          <pc:docMk/>
          <pc:sldMk cId="2344759899" sldId="1077"/>
        </pc:sldMkLst>
        <pc:spChg chg="del">
          <ac:chgData name="Justyna Komorowska" userId="375d730c-51b5-42f4-b00c-0b4bcb087620" providerId="ADAL" clId="{BAFB8C60-C48D-494B-9C33-18876FCCCEE2}" dt="2024-02-06T08:14:15.011" v="2537" actId="21"/>
          <ac:spMkLst>
            <pc:docMk/>
            <pc:sldMk cId="2344759899" sldId="1077"/>
            <ac:spMk id="6" creationId="{CE7FE03F-7AB4-2ED7-2B5C-89C8390CFB11}"/>
          </ac:spMkLst>
        </pc:spChg>
        <pc:graphicFrameChg chg="mod modGraphic">
          <ac:chgData name="Justyna Komorowska" userId="375d730c-51b5-42f4-b00c-0b4bcb087620" providerId="ADAL" clId="{BAFB8C60-C48D-494B-9C33-18876FCCCEE2}" dt="2024-02-06T08:16:34.573" v="2544"/>
          <ac:graphicFrameMkLst>
            <pc:docMk/>
            <pc:sldMk cId="2344759899" sldId="1077"/>
            <ac:graphicFrameMk id="5" creationId="{6FE185E1-55AA-A4F2-9BA5-441511F02E45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8T11:52:15.635" v="3285" actId="20577"/>
        <pc:sldMkLst>
          <pc:docMk/>
          <pc:sldMk cId="2863743764" sldId="1078"/>
        </pc:sldMkLst>
        <pc:spChg chg="add mod">
          <ac:chgData name="Justyna Komorowska" userId="375d730c-51b5-42f4-b00c-0b4bcb087620" providerId="ADAL" clId="{BAFB8C60-C48D-494B-9C33-18876FCCCEE2}" dt="2024-02-08T11:52:15.635" v="3285" actId="20577"/>
          <ac:spMkLst>
            <pc:docMk/>
            <pc:sldMk cId="2863743764" sldId="1078"/>
            <ac:spMk id="6" creationId="{AE3C6324-30AF-28BC-EE90-CAD76FBA71F5}"/>
          </ac:spMkLst>
        </pc:spChg>
        <pc:graphicFrameChg chg="mod modGraphic">
          <ac:chgData name="Justyna Komorowska" userId="375d730c-51b5-42f4-b00c-0b4bcb087620" providerId="ADAL" clId="{BAFB8C60-C48D-494B-9C33-18876FCCCEE2}" dt="2024-02-08T11:52:07.479" v="3283" actId="20577"/>
          <ac:graphicFrameMkLst>
            <pc:docMk/>
            <pc:sldMk cId="2863743764" sldId="1078"/>
            <ac:graphicFrameMk id="5" creationId="{1E4EFB86-E704-A4CB-12C8-9EEF5BDBC9B4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8:37:05.490" v="2586"/>
        <pc:sldMkLst>
          <pc:docMk/>
          <pc:sldMk cId="1128369597" sldId="1079"/>
        </pc:sldMkLst>
        <pc:spChg chg="del">
          <ac:chgData name="Justyna Komorowska" userId="375d730c-51b5-42f4-b00c-0b4bcb087620" providerId="ADAL" clId="{BAFB8C60-C48D-494B-9C33-18876FCCCEE2}" dt="2024-02-06T08:36:44.756" v="2584" actId="21"/>
          <ac:spMkLst>
            <pc:docMk/>
            <pc:sldMk cId="1128369597" sldId="1079"/>
            <ac:spMk id="6" creationId="{2CF96CE0-90E0-4782-847B-040A4FAD41E9}"/>
          </ac:spMkLst>
        </pc:spChg>
        <pc:graphicFrameChg chg="mod modGraphic">
          <ac:chgData name="Justyna Komorowska" userId="375d730c-51b5-42f4-b00c-0b4bcb087620" providerId="ADAL" clId="{BAFB8C60-C48D-494B-9C33-18876FCCCEE2}" dt="2024-02-06T08:37:05.490" v="2586"/>
          <ac:graphicFrameMkLst>
            <pc:docMk/>
            <pc:sldMk cId="1128369597" sldId="1079"/>
            <ac:graphicFrameMk id="5" creationId="{C78699DC-7651-049C-1A9D-F81767A9FD5D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6T08:48:16.646" v="2920" actId="207"/>
        <pc:sldMkLst>
          <pc:docMk/>
          <pc:sldMk cId="2467016643" sldId="1080"/>
        </pc:sldMkLst>
        <pc:spChg chg="add mod">
          <ac:chgData name="Justyna Komorowska" userId="375d730c-51b5-42f4-b00c-0b4bcb087620" providerId="ADAL" clId="{BAFB8C60-C48D-494B-9C33-18876FCCCEE2}" dt="2024-02-06T08:39:46.848" v="2605" actId="1076"/>
          <ac:spMkLst>
            <pc:docMk/>
            <pc:sldMk cId="2467016643" sldId="1080"/>
            <ac:spMk id="6" creationId="{7AD61F61-113C-E383-28DB-F8DA550BB646}"/>
          </ac:spMkLst>
        </pc:spChg>
        <pc:graphicFrameChg chg="mod modGraphic">
          <ac:chgData name="Justyna Komorowska" userId="375d730c-51b5-42f4-b00c-0b4bcb087620" providerId="ADAL" clId="{BAFB8C60-C48D-494B-9C33-18876FCCCEE2}" dt="2024-02-06T08:48:16.646" v="2920" actId="207"/>
          <ac:graphicFrameMkLst>
            <pc:docMk/>
            <pc:sldMk cId="2467016643" sldId="1080"/>
            <ac:graphicFrameMk id="5" creationId="{E36244AA-DDEB-9789-C586-C351B92AB98D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9:19:14.675" v="3152" actId="207"/>
        <pc:sldMkLst>
          <pc:docMk/>
          <pc:sldMk cId="499219774" sldId="1081"/>
        </pc:sldMkLst>
        <pc:spChg chg="mod">
          <ac:chgData name="Justyna Komorowska" userId="375d730c-51b5-42f4-b00c-0b4bcb087620" providerId="ADAL" clId="{BAFB8C60-C48D-494B-9C33-18876FCCCEE2}" dt="2024-02-06T09:19:14.675" v="3152" actId="207"/>
          <ac:spMkLst>
            <pc:docMk/>
            <pc:sldMk cId="499219774" sldId="1081"/>
            <ac:spMk id="2" creationId="{F5AFC4C3-C471-B66D-F156-EA205A10E1DE}"/>
          </ac:spMkLst>
        </pc:spChg>
        <pc:spChg chg="del">
          <ac:chgData name="Justyna Komorowska" userId="375d730c-51b5-42f4-b00c-0b4bcb087620" providerId="ADAL" clId="{BAFB8C60-C48D-494B-9C33-18876FCCCEE2}" dt="2024-02-06T08:55:22.002" v="2968" actId="21"/>
          <ac:spMkLst>
            <pc:docMk/>
            <pc:sldMk cId="499219774" sldId="1081"/>
            <ac:spMk id="6" creationId="{691C3144-BB8A-1030-1182-012F3738CF4F}"/>
          </ac:spMkLst>
        </pc:spChg>
        <pc:graphicFrameChg chg="mod modGraphic">
          <ac:chgData name="Justyna Komorowska" userId="375d730c-51b5-42f4-b00c-0b4bcb087620" providerId="ADAL" clId="{BAFB8C60-C48D-494B-9C33-18876FCCCEE2}" dt="2024-02-06T08:59:34.720" v="3006" actId="20577"/>
          <ac:graphicFrameMkLst>
            <pc:docMk/>
            <pc:sldMk cId="499219774" sldId="1081"/>
            <ac:graphicFrameMk id="5" creationId="{69EBA0FC-4C03-1115-6FDE-A0FE9E3F41AE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19:33.248" v="3155" actId="207"/>
        <pc:sldMkLst>
          <pc:docMk/>
          <pc:sldMk cId="1925371227" sldId="1082"/>
        </pc:sldMkLst>
        <pc:spChg chg="mod">
          <ac:chgData name="Justyna Komorowska" userId="375d730c-51b5-42f4-b00c-0b4bcb087620" providerId="ADAL" clId="{BAFB8C60-C48D-494B-9C33-18876FCCCEE2}" dt="2024-02-06T09:19:33.248" v="3155" actId="207"/>
          <ac:spMkLst>
            <pc:docMk/>
            <pc:sldMk cId="1925371227" sldId="1082"/>
            <ac:spMk id="2" creationId="{3B8762B3-FC87-8DDE-B1C3-BE212F18D7CB}"/>
          </ac:spMkLst>
        </pc:spChg>
        <pc:graphicFrameChg chg="mod modGraphic">
          <ac:chgData name="Justyna Komorowska" userId="375d730c-51b5-42f4-b00c-0b4bcb087620" providerId="ADAL" clId="{BAFB8C60-C48D-494B-9C33-18876FCCCEE2}" dt="2024-02-06T09:03:21.501" v="3067" actId="948"/>
          <ac:graphicFrameMkLst>
            <pc:docMk/>
            <pc:sldMk cId="1925371227" sldId="1082"/>
            <ac:graphicFrameMk id="5" creationId="{C0B6C515-93E0-971D-E51E-3E0438680EE2}"/>
          </ac:graphicFrameMkLst>
        </pc:graphicFrameChg>
      </pc:sldChg>
      <pc:sldChg chg="addSp modSp mod">
        <pc:chgData name="Justyna Komorowska" userId="375d730c-51b5-42f4-b00c-0b4bcb087620" providerId="ADAL" clId="{BAFB8C60-C48D-494B-9C33-18876FCCCEE2}" dt="2024-02-06T09:19:47.811" v="3158" actId="207"/>
        <pc:sldMkLst>
          <pc:docMk/>
          <pc:sldMk cId="3824766144" sldId="1083"/>
        </pc:sldMkLst>
        <pc:spChg chg="mod">
          <ac:chgData name="Justyna Komorowska" userId="375d730c-51b5-42f4-b00c-0b4bcb087620" providerId="ADAL" clId="{BAFB8C60-C48D-494B-9C33-18876FCCCEE2}" dt="2024-02-06T09:19:47.811" v="3158" actId="207"/>
          <ac:spMkLst>
            <pc:docMk/>
            <pc:sldMk cId="3824766144" sldId="1083"/>
            <ac:spMk id="2" creationId="{7366BBC1-304D-2AFE-263D-88AF19A7C138}"/>
          </ac:spMkLst>
        </pc:spChg>
        <pc:spChg chg="add mod">
          <ac:chgData name="Justyna Komorowska" userId="375d730c-51b5-42f4-b00c-0b4bcb087620" providerId="ADAL" clId="{BAFB8C60-C48D-494B-9C33-18876FCCCEE2}" dt="2024-02-06T09:04:39.297" v="3082" actId="1076"/>
          <ac:spMkLst>
            <pc:docMk/>
            <pc:sldMk cId="3824766144" sldId="1083"/>
            <ac:spMk id="6" creationId="{DD8870F3-D95E-FFBA-8601-CBCB765891AE}"/>
          </ac:spMkLst>
        </pc:spChg>
        <pc:graphicFrameChg chg="mod modGraphic">
          <ac:chgData name="Justyna Komorowska" userId="375d730c-51b5-42f4-b00c-0b4bcb087620" providerId="ADAL" clId="{BAFB8C60-C48D-494B-9C33-18876FCCCEE2}" dt="2024-02-06T09:03:55.482" v="3073" actId="14100"/>
          <ac:graphicFrameMkLst>
            <pc:docMk/>
            <pc:sldMk cId="3824766144" sldId="1083"/>
            <ac:graphicFrameMk id="5" creationId="{09CED886-5ABB-E001-C53E-62B4EDBB179F}"/>
          </ac:graphicFrameMkLst>
        </pc:graphicFrameChg>
      </pc:sldChg>
      <pc:sldChg chg="delSp modSp mod">
        <pc:chgData name="Justyna Komorowska" userId="375d730c-51b5-42f4-b00c-0b4bcb087620" providerId="ADAL" clId="{BAFB8C60-C48D-494B-9C33-18876FCCCEE2}" dt="2024-02-06T09:20:01.435" v="3161" actId="207"/>
        <pc:sldMkLst>
          <pc:docMk/>
          <pc:sldMk cId="3786232363" sldId="1084"/>
        </pc:sldMkLst>
        <pc:spChg chg="mod">
          <ac:chgData name="Justyna Komorowska" userId="375d730c-51b5-42f4-b00c-0b4bcb087620" providerId="ADAL" clId="{BAFB8C60-C48D-494B-9C33-18876FCCCEE2}" dt="2024-02-06T09:20:01.435" v="3161" actId="207"/>
          <ac:spMkLst>
            <pc:docMk/>
            <pc:sldMk cId="3786232363" sldId="1084"/>
            <ac:spMk id="2" creationId="{790C633F-5001-9690-3D8A-63F6136DEC90}"/>
          </ac:spMkLst>
        </pc:spChg>
        <pc:spChg chg="del">
          <ac:chgData name="Justyna Komorowska" userId="375d730c-51b5-42f4-b00c-0b4bcb087620" providerId="ADAL" clId="{BAFB8C60-C48D-494B-9C33-18876FCCCEE2}" dt="2024-02-06T09:07:09.719" v="3114" actId="21"/>
          <ac:spMkLst>
            <pc:docMk/>
            <pc:sldMk cId="3786232363" sldId="1084"/>
            <ac:spMk id="6" creationId="{7379EF12-B221-98B7-FB53-6C988B533977}"/>
          </ac:spMkLst>
        </pc:spChg>
        <pc:graphicFrameChg chg="mod modGraphic">
          <ac:chgData name="Justyna Komorowska" userId="375d730c-51b5-42f4-b00c-0b4bcb087620" providerId="ADAL" clId="{BAFB8C60-C48D-494B-9C33-18876FCCCEE2}" dt="2024-02-06T09:10:03.999" v="3139" actId="20577"/>
          <ac:graphicFrameMkLst>
            <pc:docMk/>
            <pc:sldMk cId="3786232363" sldId="1084"/>
            <ac:graphicFrameMk id="5" creationId="{644000B5-F240-2FFE-2B05-5A517EE83D0C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0:16.326" v="3164" actId="207"/>
        <pc:sldMkLst>
          <pc:docMk/>
          <pc:sldMk cId="419645250" sldId="1085"/>
        </pc:sldMkLst>
        <pc:spChg chg="mod">
          <ac:chgData name="Justyna Komorowska" userId="375d730c-51b5-42f4-b00c-0b4bcb087620" providerId="ADAL" clId="{BAFB8C60-C48D-494B-9C33-18876FCCCEE2}" dt="2024-02-06T09:20:16.326" v="3164" actId="207"/>
          <ac:spMkLst>
            <pc:docMk/>
            <pc:sldMk cId="419645250" sldId="1085"/>
            <ac:spMk id="2" creationId="{542DAA85-E6FB-5FAC-986B-3A0BF9940204}"/>
          </ac:spMkLst>
        </pc:spChg>
        <pc:graphicFrameChg chg="mod modGraphic">
          <ac:chgData name="Justyna Komorowska" userId="375d730c-51b5-42f4-b00c-0b4bcb087620" providerId="ADAL" clId="{BAFB8C60-C48D-494B-9C33-18876FCCCEE2}" dt="2024-02-06T09:11:13.500" v="3144" actId="20577"/>
          <ac:graphicFrameMkLst>
            <pc:docMk/>
            <pc:sldMk cId="419645250" sldId="1085"/>
            <ac:graphicFrameMk id="5" creationId="{1429DC80-DC2A-7B75-7EDD-1AED1FCF83C5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2:24.826" v="3202" actId="20577"/>
        <pc:sldMkLst>
          <pc:docMk/>
          <pc:sldMk cId="4086227792" sldId="1086"/>
        </pc:sldMkLst>
        <pc:graphicFrameChg chg="mod modGraphic">
          <ac:chgData name="Justyna Komorowska" userId="375d730c-51b5-42f4-b00c-0b4bcb087620" providerId="ADAL" clId="{BAFB8C60-C48D-494B-9C33-18876FCCCEE2}" dt="2024-02-06T09:22:24.826" v="3202" actId="20577"/>
          <ac:graphicFrameMkLst>
            <pc:docMk/>
            <pc:sldMk cId="4086227792" sldId="1086"/>
            <ac:graphicFrameMk id="5" creationId="{61CB711E-CEF0-2C4F-751F-79A36AB394CD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3:43.920" v="3220" actId="20577"/>
        <pc:sldMkLst>
          <pc:docMk/>
          <pc:sldMk cId="2753544429" sldId="1087"/>
        </pc:sldMkLst>
        <pc:graphicFrameChg chg="mod modGraphic">
          <ac:chgData name="Justyna Komorowska" userId="375d730c-51b5-42f4-b00c-0b4bcb087620" providerId="ADAL" clId="{BAFB8C60-C48D-494B-9C33-18876FCCCEE2}" dt="2024-02-06T09:23:43.920" v="3220" actId="20577"/>
          <ac:graphicFrameMkLst>
            <pc:docMk/>
            <pc:sldMk cId="2753544429" sldId="1087"/>
            <ac:graphicFrameMk id="5" creationId="{412521C7-484C-E609-B6D7-948E2F0E615C}"/>
          </ac:graphicFrameMkLst>
        </pc:graphicFrameChg>
      </pc:sldChg>
      <pc:sldChg chg="modSp mod">
        <pc:chgData name="Justyna Komorowska" userId="375d730c-51b5-42f4-b00c-0b4bcb087620" providerId="ADAL" clId="{BAFB8C60-C48D-494B-9C33-18876FCCCEE2}" dt="2024-02-06T09:26:04.201" v="3257" actId="20577"/>
        <pc:sldMkLst>
          <pc:docMk/>
          <pc:sldMk cId="4082558160" sldId="1088"/>
        </pc:sldMkLst>
        <pc:graphicFrameChg chg="mod modGraphic">
          <ac:chgData name="Justyna Komorowska" userId="375d730c-51b5-42f4-b00c-0b4bcb087620" providerId="ADAL" clId="{BAFB8C60-C48D-494B-9C33-18876FCCCEE2}" dt="2024-02-06T09:26:04.201" v="3257" actId="20577"/>
          <ac:graphicFrameMkLst>
            <pc:docMk/>
            <pc:sldMk cId="4082558160" sldId="1088"/>
            <ac:graphicFrameMk id="5" creationId="{D4C35348-3605-197C-0906-2DF014CB9A5B}"/>
          </ac:graphicFrameMkLst>
        </pc:graphicFrameChg>
        <pc:picChg chg="mod ord">
          <ac:chgData name="Justyna Komorowska" userId="375d730c-51b5-42f4-b00c-0b4bcb087620" providerId="ADAL" clId="{BAFB8C60-C48D-494B-9C33-18876FCCCEE2}" dt="2024-02-06T09:25:51.533" v="3254" actId="1076"/>
          <ac:picMkLst>
            <pc:docMk/>
            <pc:sldMk cId="4082558160" sldId="1088"/>
            <ac:picMk id="3" creationId="{2C744679-5231-772E-A636-28BDCDF2657B}"/>
          </ac:picMkLst>
        </pc:picChg>
      </pc:sldChg>
    </pc:docChg>
  </pc:docChgLst>
  <pc:docChgLst>
    <pc:chgData name="Joanna Ptasinska" userId="5012c015-cc60-4da7-8e52-876edc4e9f3e" providerId="ADAL" clId="{6642C69F-9230-4A78-B48D-EA2B841C24B3}"/>
    <pc:docChg chg="undo custSel modSld">
      <pc:chgData name="Joanna Ptasinska" userId="5012c015-cc60-4da7-8e52-876edc4e9f3e" providerId="ADAL" clId="{6642C69F-9230-4A78-B48D-EA2B841C24B3}" dt="2024-02-13T11:53:05.280" v="11" actId="15"/>
      <pc:docMkLst>
        <pc:docMk/>
      </pc:docMkLst>
      <pc:sldChg chg="modSp mod">
        <pc:chgData name="Joanna Ptasinska" userId="5012c015-cc60-4da7-8e52-876edc4e9f3e" providerId="ADAL" clId="{6642C69F-9230-4A78-B48D-EA2B841C24B3}" dt="2024-02-13T07:11:55.579" v="8" actId="1076"/>
        <pc:sldMkLst>
          <pc:docMk/>
          <pc:sldMk cId="1894645207" sldId="1072"/>
        </pc:sldMkLst>
        <pc:spChg chg="mod">
          <ac:chgData name="Joanna Ptasinska" userId="5012c015-cc60-4da7-8e52-876edc4e9f3e" providerId="ADAL" clId="{6642C69F-9230-4A78-B48D-EA2B841C24B3}" dt="2024-02-13T07:11:55.579" v="8" actId="1076"/>
          <ac:spMkLst>
            <pc:docMk/>
            <pc:sldMk cId="1894645207" sldId="1072"/>
            <ac:spMk id="7" creationId="{CE044155-5677-4C4A-7CDB-5EA2CD202184}"/>
          </ac:spMkLst>
        </pc:spChg>
      </pc:sldChg>
      <pc:sldChg chg="modSp mod">
        <pc:chgData name="Joanna Ptasinska" userId="5012c015-cc60-4da7-8e52-876edc4e9f3e" providerId="ADAL" clId="{6642C69F-9230-4A78-B48D-EA2B841C24B3}" dt="2024-02-13T11:13:39.064" v="9" actId="1076"/>
        <pc:sldMkLst>
          <pc:docMk/>
          <pc:sldMk cId="3824766144" sldId="1083"/>
        </pc:sldMkLst>
        <pc:spChg chg="mod">
          <ac:chgData name="Joanna Ptasinska" userId="5012c015-cc60-4da7-8e52-876edc4e9f3e" providerId="ADAL" clId="{6642C69F-9230-4A78-B48D-EA2B841C24B3}" dt="2024-02-13T11:13:39.064" v="9" actId="1076"/>
          <ac:spMkLst>
            <pc:docMk/>
            <pc:sldMk cId="3824766144" sldId="1083"/>
            <ac:spMk id="6" creationId="{DD8870F3-D95E-FFBA-8601-CBCB765891AE}"/>
          </ac:spMkLst>
        </pc:spChg>
      </pc:sldChg>
      <pc:sldChg chg="modSp">
        <pc:chgData name="Joanna Ptasinska" userId="5012c015-cc60-4da7-8e52-876edc4e9f3e" providerId="ADAL" clId="{6642C69F-9230-4A78-B48D-EA2B841C24B3}" dt="2024-02-12T14:50:48.014" v="0"/>
        <pc:sldMkLst>
          <pc:docMk/>
          <pc:sldMk cId="2807897554" sldId="1089"/>
        </pc:sldMkLst>
        <pc:spChg chg="mod">
          <ac:chgData name="Joanna Ptasinska" userId="5012c015-cc60-4da7-8e52-876edc4e9f3e" providerId="ADAL" clId="{6642C69F-9230-4A78-B48D-EA2B841C24B3}" dt="2024-02-12T14:50:48.014" v="0"/>
          <ac:spMkLst>
            <pc:docMk/>
            <pc:sldMk cId="2807897554" sldId="1089"/>
            <ac:spMk id="4" creationId="{661BEC08-6E5F-E702-5244-B60880039CAA}"/>
          </ac:spMkLst>
        </pc:spChg>
      </pc:sldChg>
      <pc:sldChg chg="modSp mod">
        <pc:chgData name="Joanna Ptasinska" userId="5012c015-cc60-4da7-8e52-876edc4e9f3e" providerId="ADAL" clId="{6642C69F-9230-4A78-B48D-EA2B841C24B3}" dt="2024-02-13T11:53:05.280" v="11" actId="15"/>
        <pc:sldMkLst>
          <pc:docMk/>
          <pc:sldMk cId="3311541768" sldId="1104"/>
        </pc:sldMkLst>
        <pc:graphicFrameChg chg="modGraphic">
          <ac:chgData name="Joanna Ptasinska" userId="5012c015-cc60-4da7-8e52-876edc4e9f3e" providerId="ADAL" clId="{6642C69F-9230-4A78-B48D-EA2B841C24B3}" dt="2024-02-13T11:53:05.280" v="11" actId="15"/>
          <ac:graphicFrameMkLst>
            <pc:docMk/>
            <pc:sldMk cId="3311541768" sldId="1104"/>
            <ac:graphicFrameMk id="5" creationId="{15D4BCFE-67A0-9F5F-077A-CE0310B458D6}"/>
          </ac:graphicFrameMkLst>
        </pc:graphicFrameChg>
      </pc:sldChg>
      <pc:sldChg chg="modSp mod">
        <pc:chgData name="Joanna Ptasinska" userId="5012c015-cc60-4da7-8e52-876edc4e9f3e" providerId="ADAL" clId="{6642C69F-9230-4A78-B48D-EA2B841C24B3}" dt="2024-02-13T06:55:59.289" v="1" actId="20577"/>
        <pc:sldMkLst>
          <pc:docMk/>
          <pc:sldMk cId="1366711699" sldId="1105"/>
        </pc:sldMkLst>
        <pc:spChg chg="mod">
          <ac:chgData name="Joanna Ptasinska" userId="5012c015-cc60-4da7-8e52-876edc4e9f3e" providerId="ADAL" clId="{6642C69F-9230-4A78-B48D-EA2B841C24B3}" dt="2024-02-13T06:55:59.289" v="1" actId="20577"/>
          <ac:spMkLst>
            <pc:docMk/>
            <pc:sldMk cId="1366711699" sldId="1105"/>
            <ac:spMk id="7" creationId="{E9F7E97E-694D-C54B-F982-3657C5F0FD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4ABD-F312-4E09-9211-000DD16DD654}" type="datetimeFigureOut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58491-C3CA-443C-99BD-FB267336B59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3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42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70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0160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18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090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1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866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070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58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22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4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00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47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149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281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578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583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690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97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58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215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35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88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8007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652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255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419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50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5986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5072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1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4450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34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8B5B6-9C63-EF79-9ACA-B882776D4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9F05926-AC19-F19D-C7DF-94968FCD0D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76C11533-2B74-502B-484C-997102A49F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5EF48DA-839F-1658-21A0-D1B89570E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5791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1934E-E240-F557-0296-5E105DC5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D9C7F012-DB86-2B38-A471-B54DE8044B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BBA007A-4A51-E9AB-B0C6-9F6AA76B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3BC668-B040-1116-EEFB-0FC843D51A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15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20DB6-60A8-E82B-E53B-295A98D73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7449BAD-4EB9-9A29-D0CF-7041E4FB9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B9707F0-3A27-DDF8-E203-E191BC792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03BB4DC-F877-F56A-61C9-EA0ABB48C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7279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AB6D2-BDC7-0ED4-8A55-EA1C09DEE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06E12E6-9BA5-24C5-AE43-5675AC338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B99D7570-71D4-BC7E-FD8B-805AAA8FF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C5FFB2-DD37-0FA0-746E-DFD407352E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2910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B485D-5079-E07C-FC63-DCFA25888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E52BD08-D910-EA83-BCDA-FE7C7E9695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4959B405-C32F-B1CE-05B5-13D242780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A7D3B5-FC03-B130-DEFB-5B4CFC1D2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9607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633B4-E1D8-6C10-154F-4BDF5E971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CA14BFA-5741-C3F7-1204-CFD189ABD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CECD93C-4034-7142-5F10-B0D9905B3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C45959-B404-C2F4-630E-C4F1966A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3581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D0738-3DFF-BFDA-7D49-D9460161D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45CF19F-6377-A2AB-8313-FF190E948C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17F635-A9A4-DF63-3F20-33EB4F2A2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5C21738-F04D-1724-3438-A80E5B476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2367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13A2-E745-82E8-B334-1FD4B7B4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586F9E68-FF19-19DA-3D21-94EC11F3F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380EE159-B608-39BE-DB4C-CE862338C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B925BE6-537E-D03C-9E57-B9BA2138A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97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DDDAA-FF86-B146-A610-318BE4FB6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272E93D-BC04-A410-742A-2042932CA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18E2173-F612-00EB-C8E9-F7E2B306F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BBD0581-1A15-F0B4-A755-8794088FD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4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4138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758CD-C918-6DCC-99F3-6128889EC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2C8BCA4-9B24-D6C5-82A7-54B96E66FA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AF62B7C-2D08-05B6-B575-C7ECCB9532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5A6B36-80C4-E9DE-DC06-94DBCC1959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137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DA7B7-5667-EC90-612B-8E7F4BBE3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C705C3E-E725-639C-41E1-77129A5D7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AE4A36ED-B3E3-A8F6-79D5-16C2B9A38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A2A42E-F13B-9824-3491-EEFCE333BE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01821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D46EC-A01C-3B2C-8716-472DF3450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81C3576-0357-2C9C-801D-8645C6310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7748421-4844-16B0-D2BE-049ABDE63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3201A3-94E7-3D0C-D083-7E9DE05DE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4669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956C8-213E-710E-1BEF-8C0E0CADF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2F22EEA-4898-2331-48DD-CE29AA093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4A39BF7-474E-E9F1-591D-084CF5141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FD71D6-194B-E874-81AE-908EC208E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5185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3D342-11D6-4A95-B536-99512DCF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9EE98C6B-F241-3484-593D-3A2FB5C636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DAFFE28-EB4E-E866-8F82-8EFDF8C53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8ED879E-57C4-6B81-903E-B6A36DC9C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00954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AAD0C-4561-36D0-F985-74BB6B949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1A605DD-AAE6-C1F1-3062-DDD077E82B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CD08AA2-7A48-22FE-373D-02A9BEF2B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A318D35-C8D0-CE5A-E929-F66724D0F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3015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C9CB8-8B34-6347-A8E5-4EF65A9D1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7711413-81A5-DD38-216F-B6E735DE1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27115FF-B00F-49F7-0948-DEB2349983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1F4E96-9E39-4B04-DDB0-EAC5805984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033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575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11EFF-E39D-F884-5E01-AD5CF2302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9E8CA60-B727-469E-79C1-94DCDCDE6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5B5A6CAE-E39F-D80F-EB5D-5217316C9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31F48D-35DA-3C13-494F-FFA4C4147E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3386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D3858-A271-A8DA-FDEF-1AC36CDB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4C09C76-7259-649B-58D0-4BD0FEC35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DBA65BC-202F-9577-D6A6-FA08614375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FD8FF89-5BCB-B931-0F77-E00A9E24C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41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482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F0432-46ED-3750-2CA2-15149D059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C0E8640-DA40-D91B-5FCE-A4D9072BD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E6092DB-3FC7-2E85-CBD0-42E14B9920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C35B8C4-AF2C-1DFE-F7C6-A5492F361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071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43622-3BBB-6B10-A1E9-717E3B55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BEB7882-3DFB-E2BA-16A0-943DC3960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D6B510DC-3949-3BC7-6720-50785CC33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05D6C2-FF72-3632-76EE-202089F62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16234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C42D5-21C1-CD4B-50DD-325CD826C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357395E0-0A77-9C1C-E479-76E8B64F1E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E31468C6-A73A-9ACB-CFA0-5D2D7B395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70AAFC-DEA0-D718-D34A-7B5739206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2092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1BA5-6DD7-B1E7-CDC0-2664A146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2198CE5A-7AE7-715A-E58D-187CC8A15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46A38F4-FDC3-DD04-7BA6-07B4A3650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78F0D23-CE61-1A1E-6F63-CE378A3BE3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4489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B5455-8674-431C-3BB4-71115B22F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66A049ED-5273-16A4-1451-E3A00F5A5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F9BC8526-4567-3EF9-684D-EA887D71F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F78E52-489F-2C85-9932-4A5C5CA26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3071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1B46-2A79-6231-BC10-64D349AB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FFE5EEE9-801F-071C-E7BC-647819FB8F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9AEA4B1-5B3C-77D4-635A-B08422CDC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57E4C6B-4627-F6B0-5208-6FFE4C0D3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2104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9621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8383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49979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19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016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423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9494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74828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5013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59731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33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6026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17939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02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59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09361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6B321-0D09-29EC-E927-F72F1EB8A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030A4475-DC98-CE22-B049-6A89C3A5D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8CC52767-920D-990D-6EA1-43C2E5A31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186123-0F24-5DDE-1EEC-4AE058513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008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4772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65045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9323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73446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570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7222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63119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6487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0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480192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65713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114BD-31C4-FD3D-B604-333E66EF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46FD5E57-8DD3-41EC-4B25-18C3D86A13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2A3F7B7C-AD6A-49B6-312B-D81C25494B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7ECE80-0132-E8E5-1F4C-6ACDDFA591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7244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B65D1-B15A-586F-C2D9-2F4E96A71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65EF5FA-FC98-2EB4-8BA7-93D73DE179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D58413B-CCB6-22EC-85B1-70C2C3BD9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FD3749-0BDA-5998-0825-9CE66AAF1A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926806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34466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0249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68970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58383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B4F2A-7903-15A1-54DD-B4F3FA94E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86214D04-042D-FF1E-4339-C44298D41D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96AB9E25-9DC7-C171-1AC9-1B6620DC73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E727E19-A21E-45DB-83F7-1D6A298BA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171A6C-AF99-43E0-B0E1-1E534A4A72C8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5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8F41-2590-4A6F-8D80-42AA5FCA3AED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1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6040-65B4-49E9-9CE2-31A538B96C7C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83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DD3C1-4477-4F11-9663-4DFC565699D1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176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D080A5-7BC0-AF1D-E33D-E5E4CE5CF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745BBC3-AD0F-02CF-79CD-08462DD89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4A9334-99EB-7038-FACC-CED15B62E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FC5CC-48F7-4FAA-A0E7-C989113FD8DE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E65D7A-48F6-B4AA-9C57-7D220D38F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A414572-4C6E-FF82-BF7C-3D7CAAAFF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743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8DA4-4B42-4CB5-98E8-5FB7C124D70A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7446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556C8-94BE-4D38-9510-93583EE5EB08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555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4CD4-FE1F-4D8B-B110-28DBF256F95F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9749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0742-2628-4D7D-B674-1E0D25A7F78C}" type="datetime1">
              <a:rPr lang="pl-PL" smtClean="0"/>
              <a:t>16.02.2024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73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2E7A-46C4-4643-B731-F6D17F91D062}" type="datetime1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37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937E-7F25-4D13-8EA5-EA5E08334548}" type="datetime1">
              <a:rPr lang="pl-PL" smtClean="0"/>
              <a:t>16.02.2024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63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8D0B-5F0C-428E-A6E8-43F893FFDFFB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9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EB6572-F9A0-FF73-A7AB-08997E6E2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1B7EFD-6AC1-F4F7-6109-E962287DE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458F7E-4F70-4D2B-AE88-8F24F6FA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1C736-711A-40C3-852D-83A6B23C595D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AE4A75D-E4E8-6817-F2C2-7933BA8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C9166F-7722-6B3E-6763-CDBE37C9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888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5AC16-9004-4479-BED2-85B099DBBEE2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126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22A424-1BFA-C95D-30C8-4163685E9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99C732-5484-F0AD-FFAA-0F624D5E8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467B8C-222A-C954-03E1-17CCF944D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49ED-9B33-4129-81EB-C8CB453FAE80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393B96-DD1B-7A4F-8D21-1555C38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56064E-6ABD-9BC8-8C74-B6C72DBB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2598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F3F3255-4DF0-E387-BF91-6542A12F2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875D8C-D28F-7D99-189F-4BBFDAF27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CF2EE79-4F50-EFB6-B3AD-B15D4A83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74D56-CEF1-4435-80C8-02F84B204C7A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198499-1B45-9160-7C32-4C9A0B11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CB2439F-553C-F6F5-9D8A-9C84ADB5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22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F2CC3-326C-3C2C-A3F0-6D6CBE5E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A1C514E-7AA1-4864-4C54-D288D7C81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23B5B8-8A8A-3937-12C1-0C24E182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1440-DC0A-4F85-A358-376059B44501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E4E188-692B-C907-97B8-D95073C17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A15346-0550-B861-5EE1-33EB37B0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4F37F1-62C6-51F3-75AD-C84592B32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B74071-5E12-8F9B-F2CA-A72FCA6888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3BD937C-A01F-1EAE-35F9-1D588FC4A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7F3F83D-F840-124D-041B-2745CDDD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22183-B6AE-4F87-9D67-41D1CC7CEE3B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CEFBCD0-CBEC-EAE2-32AF-2D014883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B358BF6-DB1F-AD4F-55E2-073A0829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592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CE2C57-6508-E7A6-1A45-D8AB5FB7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FC0062-2217-53EF-0A09-5CE50CA72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555B19-AF3E-57E1-74B5-DBFC47F8B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8DAFA-7115-99EA-3B50-EE5F8CA04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32E0708-B86F-F655-ECDB-2E739D37A8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8B89426-B8E8-EB5C-0C9A-94DB6060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175E-5975-406E-98A8-1365AB6084B6}" type="datetime1">
              <a:rPr lang="pl-PL" smtClean="0"/>
              <a:t>16.02.2024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3A7A712-5D66-6FD9-59B2-07F72A00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AB34FFA-B2DC-C6D5-E083-771F241B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49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F34AF3-1A04-F971-5570-4736D863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FF8DCC0-D770-7117-09BA-22AA263A6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01B52-EDDC-439A-B02C-B0976E65DC1B}" type="datetime1">
              <a:rPr lang="pl-PL" smtClean="0"/>
              <a:t>16.02.2024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E35B751-A797-0C2A-655C-A7907F4AC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1B3C258-EF29-97E4-D1B5-2F6C0C26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660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D6BFF07-99B5-4F59-98DB-8844CB2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E8D0D-A6AD-4140-8D93-71FA2A77C2DD}" type="datetime1">
              <a:rPr lang="pl-PL" smtClean="0"/>
              <a:t>16.02.2024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79976-E84C-4F28-A83C-95C5A361C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8522A4D-CC0B-86B0-FDCE-9DCAB50A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47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211A4D-0956-0AD1-2047-BC933A2E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7CAD9D-5FE6-9996-C7C7-F0379542A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CC9FD75-4D57-5A30-F781-666116832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5E214B4-1DFB-EF71-E7D7-301DA1B7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F0DE4-6DE8-4E1D-B9D9-9C7F9C5C3D97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C71AD1-2049-6084-6013-B459ACF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AB7841-212B-D6DA-7859-DA34D0B9C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707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FEF707-7135-77F8-9892-B4B6ACEDD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DC64937-6812-B9FC-EAC0-4FB84DBF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C0A8A7F-5846-3F3A-28D4-BA61880AA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92F07CA-CD4D-D3A6-EF31-155402A2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2992-335F-4DCE-90D7-92C0D72246F5}" type="datetime1">
              <a:rPr lang="pl-PL" smtClean="0"/>
              <a:t>16.02.2024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FD89124-E464-E0DD-1915-EBAA87E8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925FFD-C763-117C-8035-DE693E64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9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87582-F806-465D-A849-2BD85E6697A0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71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CA73FA-925D-F348-816A-C755E42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1583C-3067-6BF1-8658-6E05FA55F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66DC769-8458-C277-31A4-CF3756673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8DA45-E0D1-494B-9644-3553B6B18323}" type="datetime1">
              <a:rPr lang="pl-PL" smtClean="0"/>
              <a:t>16.02.2024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A8286-7B48-A409-4974-35B5E5E0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21Dokument dostępny na stronie: Krajowa Strategia Rozwoju Regionalnego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3E8706-36BF-15F5-7CA7-24E92EF75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6D8-9DAC-44AE-A9FD-0EC949CD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7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Symbol zastępczy zawartości 12" descr="Obraz zawierający tekst&#10;&#10;Opis wygenerowany automatycznie">
            <a:extLst>
              <a:ext uri="{FF2B5EF4-FFF2-40B4-BE49-F238E27FC236}">
                <a16:creationId xmlns:a16="http://schemas.microsoft.com/office/drawing/2014/main" id="{8B01C536-3002-9D35-1F89-AE81609CF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972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5ED9EBC-E5A2-B001-BEC6-289ED54924A4}"/>
              </a:ext>
            </a:extLst>
          </p:cNvPr>
          <p:cNvSpPr txBox="1"/>
          <p:nvPr/>
        </p:nvSpPr>
        <p:spPr>
          <a:xfrm>
            <a:off x="1562986" y="4688175"/>
            <a:ext cx="10230758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Metodyka i kryteria stosowane przy wyborze operacji współfinansowanych ze środków Europejskiego Funduszu Rozwoju Regionalnego w ramach programu Fundusze Europejskie  dla Lubelskiego 2021 – 2027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Działania wdrażane przez Departament Wdrażania Europejskiego Funduszu Rozwoju Regionalnego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Zmiana uchwały nr 6/2023 Komitetu Monitorującego FEL 2021-2027 z dnia 23 lutego 2023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1BEC08-6E5F-E702-5244-B6088003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3744" y="6440694"/>
            <a:ext cx="37060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00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31512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3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oraz partner projektu (o ile dotyczy) jest uprawniony do aplikowania w ramach danego naboru wniosków.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400" lvl="0" indent="0" algn="l"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pytania cząstkowego weryfikacji podlega wykluczenie na podstawie art. 207 ust. 4 ustawy o finansach publicznych, art. 12 ust. 1 pkt. 1 ustawy o skutkach powierzenia wykonywania pracy cudzoziemcom przebywającym wbrew przepisom na terenie RP, art. 9 ust. 1 pkt. 2a ustawy o odpowiedzialności podmiotów zbiorowych za czyny zabronione pod groźbą kary (spełnienie pytania cząstkowego weryfikowane będzie na podstawie oświadczenia wnioskodawcy oraz każdego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partnerów projektu (o ile dotyczy) złożonego wraz z wnioskiem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oraz przed podpisaniem umowy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na podstawie informacji z Ministerstwa Finansów</a:t>
                      </a:r>
                      <a:r>
                        <a:rPr lang="pl-PL" sz="1200" strike="noStrike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(w odniesieniu do możliwości wykluczenia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możliwości ubiegania się o wsparcie z funduszy strukturalnych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trybie określonym w przepisach o finansach publicznych).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93B7DB-5836-6BFD-2CD9-956DB61B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2944" y="5352177"/>
            <a:ext cx="10918155" cy="285226"/>
          </a:xfrm>
        </p:spPr>
        <p:txBody>
          <a:bodyPr/>
          <a:lstStyle/>
          <a:p>
            <a:pPr algn="l"/>
            <a:r>
              <a:rPr lang="pl-PL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l-P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Skierowanie zapytania do Ministerstwa Finansów nie dotyczy podmiotów, o których mowa w art. 207 ust. 7 ustawy z dnia 27 sierpnia 2009 r. o finansach publicznych.</a:t>
            </a:r>
          </a:p>
        </p:txBody>
      </p:sp>
    </p:spTree>
    <p:extLst>
      <p:ext uri="{BB962C8B-B14F-4D97-AF65-F5344CB8AC3E}">
        <p14:creationId xmlns:p14="http://schemas.microsoft.com/office/powerpoint/2010/main" val="85778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667436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4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oraz partner projektu (o ile dotyczy) jest uprawniony do aplikowania w ramach danego naboru wniosków.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wnioskodawca oraz każdy z partnerów projektu (o ile dotyczy) uprawniony jest do aplikowania o środki w ramach danego naboru, zgodnie z postanowieniami „Szczegółowego Opisu Priorytetów Programu Fundusze Europejskie dla Lubelskiego 2021-2027” aktualnym na dzień ogłoszenia postępowania w zakresie naboru wniosków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(pole: Typ beneficjenta – </a:t>
                      </a:r>
                      <a:r>
                        <a:rPr lang="pl-PL" sz="1200" strike="sngStrike" kern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szczegółowy</a:t>
                      </a:r>
                      <a:r>
                        <a:rPr lang="pl-PL" sz="1200" strike="noStrike" kern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ogólny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 oraz Regulaminem wyboru projektów oraz gdy wnioskodawca oraz każdy z partnerów projektu (o ile dotyczy) nie został wykluczony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możliwości ubiegania się o wsparcie z funduszy strukturalnych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trybie określonym w przepisach o finansach publicznych i/lub wobec wnioskodawcy oraz partnera projektu (o ile dotyczy) nie orzeczono zakazu dostępu do środków funduszy europejskich na podstawie ustawy o skutkach powierzenia wykonywania pracy cudzoziemcom przebywającym wbrew przepisom na terytorium Rzeczpospolitej Polskiej i/lub ustawy o odpowiedzialności podmiotów zbiorowych za czyny zabronione pod groźbą kary (odpowiedź na wszystkie pytania cząstkowe „TAK” lub „TAK” i „NIE DOTYCZY”).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9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23564"/>
              </p:ext>
            </p:extLst>
          </p:nvPr>
        </p:nvGraphicFramePr>
        <p:xfrm>
          <a:off x="541249" y="1028700"/>
          <a:ext cx="10899226" cy="484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projektu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Działaniem, w ramach którego ogłaszany jest nabór.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weryfikowane jest, czy projekt zgodny jest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typami projektów w danym Działaniu określonymi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„Szczegółowym Opisie Priorytetów Programu Fundusze Europejskie dla Lubelskiego 2021-2027” aktualnym na dzień ogłoszenia postępowania w zakresie naboru wniosków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(pole: Opis działania) oraz Regulaminie wyboru projektów, a także, czy cele projektu skutecznie przyczyniają się do osiągnięcia </a:t>
                      </a:r>
                      <a:r>
                        <a:rPr lang="pl-PL" sz="1200" strike="noStrike" kern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celu</a:t>
                      </a:r>
                      <a:r>
                        <a:rPr lang="pl-PL" sz="1200" strike="sngStrike" kern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ów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szczegółowych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szczegółowego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danego Priorytetu,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który wdrażany jest poprzez Działanie, w ramach którego ogłaszany jest nabór 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określonych w Programie Fundusze Europejskie dla Lubelskiego 2021-2027 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oraz pozostają w zgodzie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celami danego naboru. 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odniesieniu do naborów dla podmiotu pełniącego funkcję podmiotu wdrażającego instrumenty finansowe dodatkowo weryfikowane będzie, czy wsparcie w formie instrumentów finansowych przekazane zostanie ostatecznym odbiorcom na przedsięwzięcia zgodne z typami projektów w danym Działaniu określonymi w „Szczegółowym Opisie Priorytetów Programu Fundusze Europejskie dla Lubelskiego 2021-2027” aktualnym na dzień ogłoszenia postępowania w zakresie naboru wniosków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(pole: Opis działania)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oraz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Regulaminie wyboru projektów.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obligatoryjne-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jednym pytaniu cząstkowym oznacza, </a:t>
                      </a:r>
                      <a:b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50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42815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projektu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Działaniem, w ramach którego ogłaszany jest nabór.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kryterium weryfikowane będzie na podstawie zapisów wniosku o dofinansowanie oraz dokumentacji składanej wraz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wnioskiem o dofinansowanie na etapie aplikowania o środki.</a:t>
                      </a:r>
                    </a:p>
                    <a:p>
                      <a:pPr marL="0" lvl="0" indent="0" algn="l"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projekt wykazuje zgodność z celami Działania, w ramach którego ogłaszany jest nabór.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123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02124"/>
              </p:ext>
            </p:extLst>
          </p:nvPr>
        </p:nvGraphicFramePr>
        <p:xfrm>
          <a:off x="541249" y="1028700"/>
          <a:ext cx="10899226" cy="4633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realizowany jest na obszarze województwa lubelskiego,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szczególności na terenie określonym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danym Działaniu,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ramach którego ogłaszany jest nabór.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weryfikowane jest, czy projekt realizowany jest na obszarze województwa lubelskiego, w tym na obszarze określonym w Regulaminie wyboru projektów (o ile Regulamin wyboru projektów zawęża miejsce realizacji). 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wymaga, aby wnioskodawca na dzień złożenia wniosku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 okresie realizacji projektu prowadził działalność lub posiadał siedzibę, filię, delegaturę, oddział czy inną prawnie dozwoloną formę organizacyjną działalności podmiotu na terenie województwa lubelskiego, a w okresie realizacji projektu prowadził biuro projektu w woj. lubelskim, z możliwością udostępnienia pełnej dokumentacji wdrażanego projektu.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kryterium weryfikowane będzie na podstawie zapisów wniosku o dofinansowanie oraz dokumentacji składanej wraz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wnioskiem o dofinansowanie na etapie aplikowania o środki,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tym na podstawie Oświadczenia o prawie dysponowania nieruchomością.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projekt realizowany jest na obszarze województwa lubelskiego, w tym na obszarze określonym w Regulaminie wyboru projektów (o ile Regulamin wyboru projektów zawęża miejsce realizacji).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obligatoryjne-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18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83462"/>
              </p:ext>
            </p:extLst>
          </p:nvPr>
        </p:nvGraphicFramePr>
        <p:xfrm>
          <a:off x="541249" y="1028700"/>
          <a:ext cx="10899226" cy="427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Całkowita wartość projektu jest zgodna </a:t>
                      </a:r>
                      <a:b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wymaganiami kwotowym minimalnej </a:t>
                      </a:r>
                      <a:b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maksymalnej wartości projektu, przewidzianymi dla danego Działania/typu projektów w SZOP oraz Regulaminem wyboru </a:t>
                      </a:r>
                    </a:p>
                    <a:p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ramach kryterium weryfikowane jest, czy całkowita wartość projektu nie jest niższa niż minimalna wartość projektu lub nie przekracza maksymalnej wartości projektu przewidzianej dla danego Działania/typu projektu wskazanej w Regulaminie wyboru projektów oraz SZOP aktualnym na dzień ogłoszenia naboru (o ile minimalna i/lub maksymalna wartość projektu została określona). 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Spełnienie kryterium weryfikowane będzie na podstawie zapisów wniosku o dofinansowanie oraz dokumentacji składanej wraz </a:t>
                      </a:r>
                      <a:b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wnioskiem o dofinansowanie na etapie aplikowania o środki </a:t>
                      </a:r>
                      <a:b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(tj. na podstawie kosztorysów, tabeli elementów scalonych i/lub specyfikacji zakupywanego sprzętu/usług). 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całkowita wartość projektu nie jest niższa niż minimalna wartość projektu lub nie przekracza maksymalnej wartości projektu przewidzianej dla danego Działania/typu projektu wskazanej w Regulaminie wyboru projektów (o ile minimalna i/lub maksymalna wartość projektu została określona). </a:t>
                      </a:r>
                      <a:endParaRPr lang="pl-PL" sz="1200" strike="sngStrik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„NIE”, „NIE DOTYCZY” (wartość „NIE DOTYCZY” przyznawana wyłącznie w przypadku, gdy dla danego Działania/typu projektu w Regulaminie wyboru projektów nie została wskazana minimalna i/lub maksymalna wartość projektu).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obligatoryjne- spełnienie kryterium jest niezbędne do przyznania dofinansowania.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strike="sngStrike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545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80965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Całkowita wartość projektu jest zgodna </a:t>
                      </a:r>
                      <a:b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wymaganiami kwotowym minimalnej </a:t>
                      </a:r>
                      <a:b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maksymalnej wartości projektu, przewidzianymi dla danego Działania/typu projektów w SZOP oraz Regulaminem wyboru </a:t>
                      </a:r>
                    </a:p>
                    <a:p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strike="sngStrik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 lub „NIE DOTYCZY”).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249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908150"/>
              </p:ext>
            </p:extLst>
          </p:nvPr>
        </p:nvGraphicFramePr>
        <p:xfrm>
          <a:off x="541249" y="1028700"/>
          <a:ext cx="10899226" cy="4344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pl-PL" sz="14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wybierany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sposób niekonkurencyjny został zidentyfikowany jako projekt strategiczny lub będzie realizowany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formie instrumentu finansowego.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weryfikowane będzie, czy projekt wybierany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sposób niekonkurencyjny spełnił przesłanki określone w art. 44 ust. 2 Ustawy z dnia z dnia 28 kwietnia 2022 r. o zasadach realizacji zadań finansowanych ze środków europejskich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perspektywie finansowej 2021–2027, tj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(pytania pomocnicze):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wnioskodawca, ze względu na charakter lub cel projektu, jest podmiotem jednoznacznie określonym przed złożeniem wniosku o dofinansowanie projektu? oraz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polega na realizacji zadań publicznych wynikających z przepisów odrębnych lub ma strategiczne znaczenie dla społeczno-gospodarczego rozwoju kraju, regionu lub obszaru objętego realizacją ZIT lub IIT? lub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będzie realizowany w formie instrumentu finansowego?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projekt zidentyfikowany jako strategiczny spełnił przesłankę pierwszą oraz drugą lub pierwszą oraz trzecią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lub będzie realizowany w formie instrumentu finansowego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„NIE”, „NIE DOTYCZY” (wartość „NIE DOTYCZY” 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dla pytań cząstkowych 1, 2 i 3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przyznawana będzie wyłącznie w przypadku przedsięwzięć aplikujących o </a:t>
                      </a:r>
                      <a:r>
                        <a:rPr lang="pl-PL" sz="1200" strike="sngStrike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wparcie</a:t>
                      </a:r>
                      <a:r>
                        <a:rPr lang="pl-PL" sz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 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trybie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sposób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konkurencyjny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oraz wartość „NIE DOTYCZY” dla pytań cząstkowych 1 i 2 przyznawana będzie w ramach naborów dla podmiotu pełniącego funkcję podmiotu wdrażającego instrumenty finansowe w trybie niekonkurencyjnym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 - spełnienie kryterium jest niezbędne do przyznania dofinansowania.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6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470157"/>
              </p:ext>
            </p:extLst>
          </p:nvPr>
        </p:nvGraphicFramePr>
        <p:xfrm>
          <a:off x="541249" y="1028700"/>
          <a:ext cx="10899227" cy="428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2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8591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5407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32613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pl-PL" sz="14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Projekt wybierany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sposób niekonkurencyjny został zidentyfikowany jako projekt strategiczny lub będzie realizowany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formie instrumentu finansowego.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jest przyznanie wartości logicznych: „TAK”, „NIE” lub „NIE DOTYCZY”.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 lub „NIE DOTYCZY”).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jednym pytaniu 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cząstkowym</a:t>
                      </a:r>
                      <a:r>
                        <a:rPr lang="pl-PL" sz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pomocniczym  </a:t>
                      </a:r>
                      <a:r>
                        <a:rPr lang="pl-PL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243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46024"/>
              </p:ext>
            </p:extLst>
          </p:nvPr>
        </p:nvGraphicFramePr>
        <p:xfrm>
          <a:off x="541250" y="1029911"/>
          <a:ext cx="10899227" cy="450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33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8746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formalnym.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wszystkie wymagane pola we wniosku o dofinansowanie zostały wypełnione?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dane we wniosku o dofinansowanie oraz w przedkładanych dokumentach są spójne i poprawne (celem spełnienia kryterium, w przypadku niespójności tytułu projektu pomiędzy wnioskiem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a załącznikami możliwe jest przedłożenie Oświadczenia o zgodności tytułów, podpisanego zgodnie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pkt 8 podrozdziału 3.7 Wytycznych ministra właściwego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ds. rozwoju regionalnego dotyczących wyboru projektów na lata 2021-2027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przedłożono wszystkie wymagane w Regulaminie wyboru projektów dokumenty, w tym czy przedkładane załączniki zostały przygotowane na wzorach określonych przez Instytucję Organizującą Nabór (o ile, Instytucja określiła takie wzory)?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oświadczenia złożone wraz z wnioskiem o dofinansowanie zawierają klauzulę „Jestem świadomy/świadoma odpowiedzialności karnej za złożenie fałszywych oświadczeń”?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zerojedynkowe.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poprawienie, uzupełnienie i/lub wyjaśnienie.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09C75F-0976-A9E5-6527-EFCD4B5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66" y="5538178"/>
            <a:ext cx="10918155" cy="163522"/>
          </a:xfrm>
        </p:spPr>
        <p:txBody>
          <a:bodyPr/>
          <a:lstStyle/>
          <a:p>
            <a:pPr algn="l"/>
            <a:r>
              <a:rPr lang="pl-P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wersją Wytycznych obowiązujących w dniu ogłoszenia naboru.</a:t>
            </a:r>
          </a:p>
        </p:txBody>
      </p:sp>
    </p:spTree>
    <p:extLst>
      <p:ext uri="{BB962C8B-B14F-4D97-AF65-F5344CB8AC3E}">
        <p14:creationId xmlns:p14="http://schemas.microsoft.com/office/powerpoint/2010/main" val="152319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7944883-FABE-3183-A625-6EFC2A6BC525}"/>
              </a:ext>
            </a:extLst>
          </p:cNvPr>
          <p:cNvSpPr/>
          <p:nvPr/>
        </p:nvSpPr>
        <p:spPr>
          <a:xfrm>
            <a:off x="485229" y="1024634"/>
            <a:ext cx="11456664" cy="908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Konsultacje z Komisją Europejską oraz wśród Członków Komitetu Monitorującego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 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3B5DC0E-5554-4186-CE59-6F6F38CDC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937499"/>
              </p:ext>
            </p:extLst>
          </p:nvPr>
        </p:nvGraphicFramePr>
        <p:xfrm>
          <a:off x="465800" y="1943764"/>
          <a:ext cx="11476093" cy="170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74">
                  <a:extLst>
                    <a:ext uri="{9D8B030D-6E8A-4147-A177-3AD203B41FA5}">
                      <a16:colId xmlns:a16="http://schemas.microsoft.com/office/drawing/2014/main" val="2096749498"/>
                    </a:ext>
                  </a:extLst>
                </a:gridCol>
                <a:gridCol w="2599993">
                  <a:extLst>
                    <a:ext uri="{9D8B030D-6E8A-4147-A177-3AD203B41FA5}">
                      <a16:colId xmlns:a16="http://schemas.microsoft.com/office/drawing/2014/main" val="2534714792"/>
                    </a:ext>
                  </a:extLst>
                </a:gridCol>
                <a:gridCol w="2291858">
                  <a:extLst>
                    <a:ext uri="{9D8B030D-6E8A-4147-A177-3AD203B41FA5}">
                      <a16:colId xmlns:a16="http://schemas.microsoft.com/office/drawing/2014/main" val="2022047299"/>
                    </a:ext>
                  </a:extLst>
                </a:gridCol>
                <a:gridCol w="2310622">
                  <a:extLst>
                    <a:ext uri="{9D8B030D-6E8A-4147-A177-3AD203B41FA5}">
                      <a16:colId xmlns:a16="http://schemas.microsoft.com/office/drawing/2014/main" val="2707033042"/>
                    </a:ext>
                  </a:extLst>
                </a:gridCol>
                <a:gridCol w="2334446">
                  <a:extLst>
                    <a:ext uri="{9D8B030D-6E8A-4147-A177-3AD203B41FA5}">
                      <a16:colId xmlns:a16="http://schemas.microsoft.com/office/drawing/2014/main" val="3716904115"/>
                    </a:ext>
                  </a:extLst>
                </a:gridCol>
              </a:tblGrid>
              <a:tr h="492341"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uwzględnionych lub częściowo uwzględnionych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nieuwzględnionych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uwag, do których udzielono wyjaśnień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autokorekt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344410"/>
                  </a:ext>
                </a:extLst>
              </a:tr>
              <a:tr h="6382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70728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96685"/>
            <a:ext cx="5465075" cy="359665"/>
          </a:xfrm>
          <a:prstGeom prst="rect">
            <a:avLst/>
          </a:prstGeom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983B43D-0394-8853-662D-0CEF3F5A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6197" y="6395027"/>
            <a:ext cx="39139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406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07982"/>
              </p:ext>
            </p:extLst>
          </p:nvPr>
        </p:nvGraphicFramePr>
        <p:xfrm>
          <a:off x="541250" y="1029911"/>
          <a:ext cx="10899227" cy="4508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33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87465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formalnym.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oświadczenia złożone wraz z wnioskiem o dofinansowanie w systemie teleinformatycznym zostały podpisane zgodnie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pkt 8 podrozdziału 3.7 Wytycznych ministra właściwego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ds. rozwoju regionalnego dotyczących wyboru projektów na lata 2021-2027</a:t>
                      </a:r>
                      <a:r>
                        <a:rPr lang="pl-PL" sz="1200" kern="1200" baseline="300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kryterium weryfikowane będzie na podstawie zapisów wniosku o dofinansowanie oraz dokumentacji składanej wraz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wnioskiem o dofinansowanie na etapie aplikowania o środki.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wniosek o dofinasowanie wraz ze wszystkimi wymaganymi w Regulaminie wyboru projektów załącznikami nie zawierają błędów o charakterze formalnym (odpowiedź na wszystkie pytania cząstkowe „TAK”).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09C75F-0976-A9E5-6527-EFCD4B5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166" y="5538178"/>
            <a:ext cx="10918155" cy="16352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Zgodnie z wersją Wytycznych obowiązujących w dniu ogłoszenia naboru.</a:t>
            </a:r>
          </a:p>
        </p:txBody>
      </p:sp>
    </p:spTree>
    <p:extLst>
      <p:ext uri="{BB962C8B-B14F-4D97-AF65-F5344CB8AC3E}">
        <p14:creationId xmlns:p14="http://schemas.microsoft.com/office/powerpoint/2010/main" val="3197890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80250"/>
              </p:ext>
            </p:extLst>
          </p:nvPr>
        </p:nvGraphicFramePr>
        <p:xfrm>
          <a:off x="541250" y="1029911"/>
          <a:ext cx="10899227" cy="34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wniosek o dofinansowanie oraz załączniki przygotowano zgodnie z Instrukcjami określonymi przez Instytucję Organizująca Nabór w Regulaminie wyboru projektów? 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przewidziane w projekcie koszty </a:t>
                      </a: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wskazane jako kwalifikowalne 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są zgodne z katalogiem kosztów kwalifikowanych zawartym w Wytycznych ministra właściwego ds. rozwoju regionalnego dotyczącymi kwalifikowalności wydatków na lata 2021-2027</a:t>
                      </a:r>
                      <a:r>
                        <a:rPr lang="pl-PL" sz="1200" kern="1200" baseline="300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oraz w Regulaminie wyboru projektów?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09C75F-0976-A9E5-6527-EFCD4B5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27" y="4531055"/>
            <a:ext cx="10918155" cy="82112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Zgodnie z wersją Wytycznych obowiązujących w dniu ogłoszenia naboru. Zatwierdzenie projektu do dofinansowania i podpisanie z beneficjentem umowy </a:t>
            </a:r>
            <a:b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dofinansowanie projektu nie oznacza jednak, że wszystkie wydatki, które beneficjent przedstawi we wniosku o płatność w trakcie realizacji projektu, zostaną poświadczone, zrefundowane lub rozliczone (w przypadku systemu zaliczkowego). Ocena kwalifikowalności poniesionych wydatków jest prowadzona także po zakończeniu realizacji projektu w zakresie obowiązków nałożonych na beneficjenta umową o dofinansowanie projektu oraz wynikających z przepisów prawa.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9268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67480"/>
              </p:ext>
            </p:extLst>
          </p:nvPr>
        </p:nvGraphicFramePr>
        <p:xfrm>
          <a:off x="541250" y="1029911"/>
          <a:ext cx="10899227" cy="34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określono kwalifikowalność podatku VAT, zgodnie z Wytycznymi ministra właściwego ds. rozwoju regionalnego dotyczącymi kwalifikowalności wydatków na lata 2021-2027</a:t>
                      </a:r>
                      <a:r>
                        <a:rPr lang="pl-PL" sz="1200" kern="1200" baseline="300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oraz Regulaminem wyboru projektów? Pytanie cząstkowe zostanie zweryfikowane na podstawie </a:t>
                      </a: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zapisów we wniosku o dofinansowanie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oraz</a:t>
                      </a: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złożonego Oświadczenia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kwalifikowalności podatku VAT.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całkowita wartość projektu jest zgodna z wymaganiami kwotowymi minimalnej i maksymalnej wartości projektu, przewidzianymi dla danego Działania/typu projektów </a:t>
                      </a:r>
                      <a:b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Szczegółowym Opisie Priorytetów programu Fundusze Europejskie dla Lubelskiego 2021-2027 (SZOP) oraz Regulaminem wyboru projektów?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„NIE”, „NIE DOTYCZY”. Kryterium uznaje się za spełnione, jeżeli odpowiedź na wszystkie (adekwatne) cząstkowe pytania będzie pozytywna (wartość logiczna: „TAK” lub „TAK” i „NIE DOTYCZY”).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trakcie oceny kryterium wnioskodawca może zostać poproszony o poprawienie,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09C75F-0976-A9E5-6527-EFCD4B5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406" y="4477873"/>
            <a:ext cx="10918155" cy="74599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Zgodnie z wersją Wytycznych obowiązujących w dniu ogłoszenia naboru. Zatwierdzenie projektu do dofinansowania i podpisanie z beneficjentem umowy </a:t>
            </a:r>
            <a:b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dofinansowanie projektu nie oznacza jednak, że wszystkie wydatki, które beneficjent przedstawi we wniosku o płatność w trakcie realizacji projektu, zostaną poświadczone, zrefundowane lub rozliczone (w przypadku systemu zaliczkowego). Ocena kwalifikowalności poniesionych wydatków jest prowadzona także po zakończeniu realizacji projektu w zakresie obowiązków nałożonych na beneficjenta umową o dofinansowanie projektu oraz wynikających z przepisów prawa. </a:t>
            </a:r>
          </a:p>
        </p:txBody>
      </p:sp>
    </p:spTree>
    <p:extLst>
      <p:ext uri="{BB962C8B-B14F-4D97-AF65-F5344CB8AC3E}">
        <p14:creationId xmlns:p14="http://schemas.microsoft.com/office/powerpoint/2010/main" val="158555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49790"/>
              </p:ext>
            </p:extLst>
          </p:nvPr>
        </p:nvGraphicFramePr>
        <p:xfrm>
          <a:off x="541250" y="1029911"/>
          <a:ext cx="10899227" cy="400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3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pytania pomocniczego weryfikowane jest, czy całkowita wartość projektu nie jest niższa niż minimalna wartość projektu i/lub nie przekracza maksymalnej wartości projektu przewidzianej dla danego Działania/typu projektu wskazanej w Regulaminie wyboru projektów oraz SZOP aktualnym na dzień ogłoszenia naboru (o ile minimalna i/lub maksymalna wartość projektu została określona).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pytania pomocniczego weryfikowane będzie na podstawie zapisów wniosku o dofinansowanie oraz dokumentacji składanej wraz z wnioskiem o dofinansowanie na etapie aplikowania o środki (tj. na podstawie kosztorysów, tabeli elementów scalonych i/lub specyfikacji zakupywanego sprzętu/usług). 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pl-PL" sz="12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wysokość kosztów w poszczególnych kategoriach jest zgodna z Regulaminem wyboru projektów (o ile zostały określone w Regulaminie wyboru projektów limity dot. określonych kategorii kosztów)?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427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07205"/>
              </p:ext>
            </p:extLst>
          </p:nvPr>
        </p:nvGraphicFramePr>
        <p:xfrm>
          <a:off x="541250" y="1029911"/>
          <a:ext cx="10899227" cy="484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4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dofinansowanie projektu zostało właściwie określone?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pytania cząstkowego zweryfikowane zostanie, czy poziom dofinansowania projektu nie przekracza maksymalnego poziomu określonego w Regulaminie wyboru projektów oraz czy kwota dofinansowania nie jest niższa niż minimalna kwota wsparcia i/lub wyższa niż maksymalna kwota wsparcia określona w Regulaminie wyboru projektów (o ile minimalna i/lub maksymalna kwota dofinansowania zostały określone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Regulaminie wyboru projektów).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przypadku infrastruktury podwójnego wykorzystania zastosowano właściwe kryterium oraz proporcję jej wykorzystania na cele gospodarcze i niegospodarcze? Przedmiotowe pytanie pomocnicze nie dotyczy naborów dla podmiotu pełniącego funkcję podmiotu wdrażającego instrumenty finansowe.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dokonał właściwej analizy projektu pod kątem przesłanek wynikających z art. 107 ust. 1 Traktatu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funkcjonowaniu Unii Europejskiej? Pytanie cząstkowe zostanie zweryfikowane na podstawie zapisów Studium Wykonalności. Przedmiotowe pytanie pomocnicze nie dotyczy naborów dla podmiotu pełniącego funkcję podmiotu wdrażającego instrumenty finansowe.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15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062"/>
              </p:ext>
            </p:extLst>
          </p:nvPr>
        </p:nvGraphicFramePr>
        <p:xfrm>
          <a:off x="541250" y="1029911"/>
          <a:ext cx="10899227" cy="44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5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7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</a:t>
                      </a:r>
                      <a:r>
                        <a:rPr lang="pl-PL" sz="1200" strike="sngStrike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zastosowani</a:t>
                      </a:r>
                      <a:r>
                        <a:rPr lang="pl-PL" sz="12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zastosowano</a:t>
                      </a:r>
                      <a:r>
                        <a:rPr lang="pl-PL" sz="1200" strike="sngStrike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cross-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financing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projekcie? W ramach pytania cząstkowego zweryfikowane zostanie, czy wysokość cross-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financingu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 projekcie oraz kategorie wydatków, które poniesione zostaną w ramach cross-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financingu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zgodne są z założeniami Regulaminu wyboru projektów (o ile w ramach danego naboru przewidziano możliwość zastosowania cross-</a:t>
                      </a:r>
                      <a:r>
                        <a:rPr lang="pl-PL" sz="120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financingu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0"/>
                      </a:pP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przyjęto stawkę ryczałtową w projekcie?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pytania cząstkowego zweryfikowane zostanie,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ramach projektu przyjęto poprawną stawkę ryczałtową,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wysokości zgodnej z Regulaminem wyboru projektów, czy stawką ryczałtową objęto właściwe kategorie kosztów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zgodnie </a:t>
                      </a:r>
                      <a:b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Regulaminem wyboru projektów. W przypadku projektu </a:t>
                      </a:r>
                      <a:b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wartości poniżej 200 000 euro koszty pośrednie finansowane są w oparciu o stawkę ryczałtową.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oraz czy w przypadku projektu o wartości poniżej 200 000 euro koszty pośrednie finansowane są w oparciu o stawkę ryczałtową.</a:t>
                      </a:r>
                    </a:p>
                    <a:p>
                      <a:pPr marL="21600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Pytanie pomocnicze nie dotyczy operacji, których wsparcie, </a:t>
                      </a:r>
                      <a:b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całości lub w części, stanowi pomoc państwa (z wyłączeniem pomocy de </a:t>
                      </a:r>
                      <a:r>
                        <a:rPr lang="pl-PL" sz="1200" kern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793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0960"/>
              </p:ext>
            </p:extLst>
          </p:nvPr>
        </p:nvGraphicFramePr>
        <p:xfrm>
          <a:off x="541250" y="1029911"/>
          <a:ext cx="10899227" cy="466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6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ramach projektu wybrano wszystkie wskaźniki produktu i rezultatu adekwatne do zakresu rzeczowego projektu, w tym wskaźniki programowe (o ile dla danego Działania określone zostały wskaźniki programowe)? W ramach pytania cząstkowego zweryfikowane zostanie, czy w ramach projektu wybrano wszystkie wskaźniki adekwatne do zakresu rzeczowego projektu, czy poprawnie określono wartość docelową wybranych wskaźników. 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właściwie określono zakres interwencji, działy gospodarki, formy finansowania i miejsca realizacji projektu?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określono i opisano zapewnienie trwałości projektu? Zasada trwałości nie ma zastosowania do projektów polegających na wdrażaniu instrumentów finansowych, w tym projektów, w ramach których łączy się instrument finansowy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dotację na zasadach określonych w art. 58 ust. 5 rozporządzenia ogólnego – zarówno w części, w której wsparcie zostało udzielone w formie instrumentu finansowego, jak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 części, w której wsparcie zostało udzielone w formie dotacji.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Dodatkowo zgodnie z art. 65 ust. 1 rozporządzenia ogólnego zasada trwałości nie dotyczy projektów nieobejmujących inwestycji w infrastrukturę lub inwestycji produkcyjnych.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38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7957"/>
              </p:ext>
            </p:extLst>
          </p:nvPr>
        </p:nvGraphicFramePr>
        <p:xfrm>
          <a:off x="541250" y="1029911"/>
          <a:ext cx="10899227" cy="356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7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przedłożone dokumenty zgodne są z przepisami prawa polskiego i unijnego?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przypadku, gdy realizacja projektu zgłoszonego do objęcia dofinansowaniem rozpoczęła się przed dniem złożenia wniosku, w okresie tym wnioskodawca realizował projekt zgodnie z prawem polskim i unijnym (spełnienie kryterium weryfikowane będzie na podstawie oświadczenia składanego wraz z wnioskiem o dofinasowanie na etapie aplikowania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środki)?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przedstawił adekwatne źródła finansowania realizacji projektu?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Pytanie pomocnicze  </a:t>
                      </a: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zostanie zweryfikowane na podstawie zapisów wniosku </a:t>
                      </a:r>
                      <a:b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dofinansowanie, harmonogramu rzeczowo-finansowego oraz dokumentów potwierdzających zapewnienie środków finansowych niezbędnych dla prawidłowej realizacji projektu.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399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519416"/>
              </p:ext>
            </p:extLst>
          </p:nvPr>
        </p:nvGraphicFramePr>
        <p:xfrm>
          <a:off x="541250" y="1029911"/>
          <a:ext cx="10899227" cy="484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90971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78657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8 z 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został sporządzony poprawnie pod względem merytorycznym.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4"/>
                      </a:pP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17.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dokonano wyboru partnera w projekcie?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Pytanie pomocnicze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zostanie  zweryfikowane na podstawie zapisów we wniosku o dofinansowanie projektu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dokumentów potwierdzających prawidłowość wyboru partnera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projekcie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(dokumenty potwierdzające prawidłowość wyboru partnera w projekcie dotyczą wyłącznie sytuacji, gdy podmiot inicjujący projekt partnerski dokonuje wyboru partnerów spośród podmiotów innych niż wymienione w art. 4 ustawy z dnia </a:t>
                      </a:r>
                      <a:b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września 2019 r. – Prawo zamówień publicznych).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pytania pomocniczego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zweryfikowane zostanie, czy wybór partnera w projekcie dokonany został zgodnie z zapisami art. 39 Ustawy z dnia 28 kwietnia 2022 r. o zasadach realizacji zadań finansowanych ze środków europejskich w perspektywie finansowej 2021–2027.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kryterium weryfikowane będzie na podstawie zapisów wniosku o dofinansowanie oraz dokumentacji składanej wraz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wnioskiem o dofinansowanie na etapie aplikowania o środki.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wniosek o dofinasowanie wraz ze wszystkimi wymaganymi w Regulaminie wyboru projektów załącznikami został sporządzony zgodnie z wymaganiami Regulaminu wyboru projektów oraz przepisami prawa (odpowiedź na wszystkie pytania cząstkowe „TAK” lub „TAK” i „NIE DOTYCZY”).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452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454463"/>
              </p:ext>
            </p:extLst>
          </p:nvPr>
        </p:nvGraphicFramePr>
        <p:xfrm>
          <a:off x="541250" y="1029911"/>
          <a:ext cx="10899227" cy="462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projektu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określonych ramach czasowych.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Termin realizacji projektu, rozumiany jako daty brzegowe rozpoczęcia i zakończenia projektu, jest zgodny z zasadami przewidzianymi w Rozporządzeniu Parlamentu Europejskiego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Rady nr 2021/1060 z dnia 24 czerwca 2021 r. (art. 63 ust. 6). W ramach pytania cząstkowego zweryfikowane zostanie, czy projekt nie został fizycznie ukończony lub w pełni wdrożony przed przedłożeniem wniosku o dofinansowanie w ramach naboru, niezależnie od tego, czy dokonano wszystkich powiązanych płatności (przez projekt fizycznie ukończony lub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pełni wdrożony należy rozumieć projekt, dla którego przed dniem złożenia wniosku o dofinansowanie projektu nastąpił odbiór ostatnich robót, dostaw lub usług przewidzianych do realizacji w jego zakresie rzeczowym). Pytanie cząstkowe zostanie zweryfikowane na podstawie zapisów we wniosku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projektu oraz harmonogramu rzeczowo-finansowego. Celem weryfikacji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</a:t>
                      </a:r>
                      <a:r>
                        <a:rPr lang="pl-PL" sz="1200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pytania cząstkowego  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może zostać poproszony o przedłożenie dodatkowych dokumentów, tj. np. dziennik budowy,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celem potwierdzenia spełnienia kryterium 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jest przyznanie wartości logicznych: „TAK”, „NIE”, „NIE DOTYCZY”. Kryterium uznaje się za spełnione, jeżeli odpowiedź na wszystkie (adekwatne) cząstkowe pytania będzie pozytywna (wartość logiczna: „TAK” lub „TAK” i „NIE DOTYCZY”).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trakcie oceny kryterium wnioskodawca może zostać poproszony o poprawienie,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4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54880" y="6365130"/>
            <a:ext cx="2743200" cy="365125"/>
          </a:xfrm>
        </p:spPr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FA736-D491-4F3A-B39E-24AC84D8C4A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Etapy oceny i systematyka kryteriów</a:t>
            </a: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1CEEC3E-797F-ACDC-E81E-A93B6D09BB00}"/>
              </a:ext>
            </a:extLst>
          </p:cNvPr>
          <p:cNvSpPr txBox="1"/>
          <p:nvPr/>
        </p:nvSpPr>
        <p:spPr>
          <a:xfrm>
            <a:off x="541250" y="1174536"/>
            <a:ext cx="10899227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Ocena projektów aplikujących o wsparcie w ramach poszczególnych Działań programu Fundusze Europejskie dla Lubelskiego 2021-2027(dalej – Program) przebiegać będzie w dwóch etapach:</a:t>
            </a:r>
          </a:p>
          <a:p>
            <a:pPr marL="400050" indent="-400050">
              <a:buFont typeface="+mj-lt"/>
              <a:buAutoNum type="romanUcPeriod"/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oceny formalnej,</a:t>
            </a:r>
          </a:p>
          <a:p>
            <a:pPr marL="400050" indent="-400050">
              <a:buFont typeface="+mj-lt"/>
              <a:buAutoNum type="romanUcPeriod"/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oceny merytorycznej. </a:t>
            </a:r>
          </a:p>
          <a:p>
            <a:endParaRPr lang="pl-PL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spcAft>
                <a:spcPts val="600"/>
              </a:spcAft>
              <a:buFont typeface="+mj-lt"/>
              <a:buAutoNum type="romanUcPeriod"/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Ocena formalna dokonywana będzie w oparciu o kryteria formalne dostępu oraz kryteria formalne poprawności. Dla poszczególnych typów projektów w ramach Działań Programu ustanowione zostaną także kryteria formalne specyficzne. 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Kryteria formalne dostępu  będą kryteriami zerojedynkowymi. Ocena niniejszymi kryteriami polegać będzie na przyznaniu wartości logicznych: „TAK”, „NIE”, „NIE DOTYCZY”. Kryteria formalne dostępu to kryteria obligatoryjne, których spełnienie jest niezbędne do przyznania dofinansowania. W ramach oceny w oparciu o kryteria formalne dostępu nie będzie możliwości uzupełnienia/poprawiania wniosku o dofinansowanie.</a:t>
            </a:r>
          </a:p>
          <a:p>
            <a:pPr marL="342900" indent="-342900">
              <a:spcAft>
                <a:spcPts val="600"/>
              </a:spcAft>
              <a:buFont typeface="+mj-lt"/>
              <a:buAutoNum type="alphaUcPeriod"/>
            </a:pP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Kryteria formalne poprawności  będą kryteriami zerojedynkowymi. Ocena niniejszymi kryteriami polegać będzie na przyznaniu wartości logicznych: „TAK”, „NIE” „NIE DOTYCZY”. Kryteria formalne poprawności to kryteria obligatoryjne, których spełnienie jest niezbędne do przyznania dofinansowania. W ramach oceny w oparciu </a:t>
            </a:r>
            <a:b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 kryteria formalne poprawności będzie możliwość jednokrotnego uzupełnienia/poprawiania wniosku </a:t>
            </a:r>
            <a:b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>
                <a:latin typeface="Arial" panose="020B0604020202020204" pitchFamily="34" charset="0"/>
                <a:cs typeface="Arial" panose="020B0604020202020204" pitchFamily="34" charset="0"/>
              </a:rPr>
              <a:t>o dofinansowanie.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A7D8D33E-2CD8-B0BC-6637-67DE1DFAB13F}"/>
              </a:ext>
            </a:extLst>
          </p:cNvPr>
          <p:cNvSpPr/>
          <p:nvPr/>
        </p:nvSpPr>
        <p:spPr>
          <a:xfrm>
            <a:off x="8456103" y="1652630"/>
            <a:ext cx="2984374" cy="77178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Dokonano korekty technicznej w celu zwiększenia dostępności dokumentu dla osób ze specjalnymi potrzebami.</a:t>
            </a:r>
            <a:endParaRPr kumimoji="0" lang="pl-PL" sz="12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8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34624"/>
              </p:ext>
            </p:extLst>
          </p:nvPr>
        </p:nvGraphicFramePr>
        <p:xfrm>
          <a:off x="541250" y="1029911"/>
          <a:ext cx="10899227" cy="4145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projektu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określonych ramach czasowych.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2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Okres realizacji projektu nie wykracza poza okres zgodny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zasadą n+3, a w przypadku umów podpisanych w roku 2027 n+2. Pytanie cząstkowe zostanie zweryfikowane na podstawie zapisów we wniosku o dofinansowanie projektu oraz harmonogramu rzeczowo-finansowego. W ramach pytania cząstkowego zweryfikowane zostanie, czy okres realizacji projektu nie wykracza poza datę końcową okresu kwalifikowalności określoną w art. 63 ust. 2 Rozporządzenia Parlamentu Europejskiego i Rady nr 2021/1060 z dnia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 czerwca 2021 r., tj. 31 grudnia 2029 oraz czy realizacja projektu nie będzie trwała dłużej niż okres n+3, a w przypadku umów podpisanych w roku 2027 n+2, gdzie n rozumiane jest jako rok, w którym została podpisana umowa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/zawarte zostało porozumienie (w przypadku, gdy beneficjentem jest państwowa jednostka budżetowa)/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podjęta została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decyzji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decyzja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dofinansowaniu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przypadku,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gdy jednostka podejmująca decyzję jest jednocześnie instytucją udzielającą dofinansowania oraz wnioskodawcą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projektów własnych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).</a:t>
                      </a:r>
                      <a:endParaRPr lang="pl-PL" sz="1200" strike="sngStrike" kern="12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</a:t>
                      </a:r>
                      <a:b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4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634910"/>
              </p:ext>
            </p:extLst>
          </p:nvPr>
        </p:nvGraphicFramePr>
        <p:xfrm>
          <a:off x="541250" y="1029911"/>
          <a:ext cx="10899227" cy="4480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3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projektu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określonych ramach czasowych.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3040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Okres realizacji projektu rozumiany jest jako czas od zawarcia umowy/porozumienia/zobowiązania o dofinasowanie projektu (czas zawarcia umowy/porozumienia/zobowiązania oszacowany przez wnioskodawcę w oparciu o terminy wynikające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Regulaminu wyboru projektów) do daty zakończenia rzeczowej realizacji projektu (dzień sporządzenia protokołu odbioru, data zgłoszenia gotowości do odbioru lub innego dokumentu równoważonego w ramach realizacji projektu, stwierdzającego rzeczowe zakończenie projektu, w przypadku projektów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nieinwestycyjnych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za ww. termin przyjmuje się datę poniesienia ostatniego wydatku w projekcie). Zasada n+3/n+2 nie dotyczy naborów dla podmiotu pełniącego funkcję podmiotu wdrażającego instrumenty finansowe.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realizacja projektu zgodna jest z założeniami określonymi w art. 63 ust. 2 oraz ust. 6 Rozporządzenia Parlamentu Europejskiego i Rady nr 2021/1060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dnia 24 czerwca 2021 r. oraz z zasadą n+3, a w przypadku umów podpisanych w roku 2027 n+2 (odpowiedź na wszystkie pytania cząstkowe „TAK” lub „TAK” i „NIE DOTYCZY”).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strike="sngStrike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941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898806"/>
              </p:ext>
            </p:extLst>
          </p:nvPr>
        </p:nvGraphicFramePr>
        <p:xfrm>
          <a:off x="541250" y="1029911"/>
          <a:ext cx="10899227" cy="4627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polityki spójności będzie udzielane wyłącznie projektom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Wnioskodawcom</a:t>
                      </a: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oraz </a:t>
                      </a: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Partnerom, którzy przestrzegają przepisów antydyskryminacyjnych,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których mowa w art. 9 ust. 3 Rozporządzenia PE i Rady nr 2021/1060.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Spełnienie kryterium będzie oceniane na podstawie oświadczenia oraz zapisów we wniosku o dofinasowanie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przypadku, gdy Wnioskodawcą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i/lub 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Partnerem jest jednostka samorządu terytorialnego (lub podmiot przez nią kontrolowany lub od niej zależny), która podjęła jakiekolwiek działania dyskryminujące, sprzeczne z zasadami, o których mowa w art. 9 ust. 3 rozporządzenia nr 2021/1060</a:t>
                      </a:r>
                      <a:r>
                        <a:rPr lang="pl-PL" sz="1200" strike="noStrike" kern="1200" baseline="30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wsparcie w ramach polityki spójności nie może być udzielone.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przypadku, gdy wnioskodawca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i/lub 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partner podjął działania dyskryminujące, sprzeczne z zasadami, o których mowa w art. 9 ust. 3 rozporządzenia nr 2021/1060, a następnie podjął skuteczne działania naprawcze kryterium uznaje się za spełnione.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Podjęte działania naprawcze powinny być opisane we wniosku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dofinansowanie.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ma zastosowanie do jednostek samorządu terytorialnego (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lub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oraz  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podmiotów przez nie kontrolowanych lub od nich zależnych) i ich jednostek organizacyjnych.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„NIE, „NIE DOTYCZY” (wartość „NIE DOTYCZY” przyznawana wyłącznie w przypadku, gdy wnioskodawcą projektu i/lub partnerem i/lub realizatorem nie jest jednostka samorządu terytorialnego lub podmiot przez nią kontrolowany lub od niej zależny).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 lub „NIE DOTYCZY”).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BE8DBA5-00CA-4B9D-08D6-A5D2EA61D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184" y="5657184"/>
            <a:ext cx="10918155" cy="1966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Zgodnie z wersją Rozporządzenia obowiązującego w dniu ogłoszenia naboru.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B75EDCE-DBB8-A2A7-C01F-884241CB49AD}"/>
              </a:ext>
            </a:extLst>
          </p:cNvPr>
          <p:cNvSpPr/>
          <p:nvPr/>
        </p:nvSpPr>
        <p:spPr>
          <a:xfrm>
            <a:off x="948740" y="4333223"/>
            <a:ext cx="2247466" cy="7169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 od członka KM FEL </a:t>
            </a:r>
            <a:r>
              <a:rPr lang="pl-PL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20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MRiRW</a:t>
            </a:r>
            <a:r>
              <a:rPr lang="pl-PL" sz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nr 1 z formularza uwag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76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286231"/>
              </p:ext>
            </p:extLst>
          </p:nvPr>
        </p:nvGraphicFramePr>
        <p:xfrm>
          <a:off x="541250" y="1029911"/>
          <a:ext cx="10899227" cy="344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Wsparcie polityki spójności będzie udzielane wyłącznie projektom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Wnioskodawcom</a:t>
                      </a:r>
                      <a:r>
                        <a:rPr lang="pl-PL" sz="1200" b="1" strike="sngStrike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2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oraz </a:t>
                      </a: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Partnerom, którzy przestrzegają przepisów antydyskryminacyjnych,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których mowa w art. 9 ust. 3 Rozporządzenia PE i Rady nr 2021/1060.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07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64577"/>
              </p:ext>
            </p:extLst>
          </p:nvPr>
        </p:nvGraphicFramePr>
        <p:xfrm>
          <a:off x="541250" y="1029911"/>
          <a:ext cx="10899227" cy="4922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z warunkami dla pomocy publicznej/pomocy de </a:t>
                      </a:r>
                      <a:r>
                        <a:rPr lang="pl-PL" sz="1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o dofinansowanie i na podstawie przedłożonych załączników. W ramach kryterium ocenie podlegać będzie (pytania pomocnicze):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Termin realizacji projektu, rozumiany jako daty brzegowe rozpoczęcia i zakończenia projektu, jest zgodny z właściwym dla danego postępowania rozporządzeniem dotyczącym udzielania pomocy publicznej określonym w Regulaminie wyboru projektów. W ramach pytania cząstkowego badane będzie, czy ramy czasowe inwestycji są zgodne z właściwym rozporządzeniem dotyczącym udzielania pomocy publicznej oraz czy został spełniony warunek dotyczący tzw. „efektu zachęty”, tj. pomoc wywołuje efekt zachęty, jeżeli pisemny wniosek o przyznanie pomocy zostanie złożony przed rozpoczęciem pracy nad projektem lub rozpoczęciem działalności.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przypadku projektów częściowo objętych pomocą publiczną/pomocą de </a:t>
                      </a:r>
                      <a:r>
                        <a:rPr lang="pl-PL" sz="1200" strike="noStrike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przeprowadzono test pomocy publicznej w odniesieniu do całości inwestycji?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przewidziane w projekcie wydatki są zgodne z katalogiem kosztów kwalifikowanych, z uwzględnieniem podatku VAT, zawartym we właściwym schemacie pomocy publicznej?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„NIE”, „NIE DOTYCZY” (wartość „NIE DOTYCZY” przyznawana wyłącznie w przypadku przedsięwzięć nieobjętych pomocą publiczną i/lub pomocą de </a:t>
                      </a:r>
                      <a:r>
                        <a:rPr lang="pl-PL" sz="12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oraz podmiotu pełniącego funkcję podmiotu wdrażającego instrumenty finansowe).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02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83384"/>
              </p:ext>
            </p:extLst>
          </p:nvPr>
        </p:nvGraphicFramePr>
        <p:xfrm>
          <a:off x="541250" y="1029911"/>
          <a:ext cx="10899227" cy="467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z warunkami dla pomocy publicznej/pomocy de </a:t>
                      </a:r>
                      <a:r>
                        <a:rPr lang="pl-PL" sz="1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wysokość kosztów w poszczególnych kategoriach jest zgodna z właściwym schematem pomocy publicznej?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nie przekroczono maksymalnego poziomu intensywności pomocy?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planowana kwota pomocy nie kumuluje się z inną pomocą państwa w odniesieniu do tych samych kosztów kwalifikowalnych, pokrywających się częściowo lub w całości?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planowana do udzielenia pomoc nie kumuluje się z żadną pomocą de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 odniesieniu do tych samych kosztów kwalifikowalnych, skutkująca przekroczeniem maksymalnych poziomów intensywności pomocy?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na przedsiębiorstwie nie ciąży obowiązek zwrotu pomocy wynikający z wcześniejszej decyzji KE uznającej pomoc za niezgodna z prawem/rynkiem wewnętrznym?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nie znajduje się w trudnej sytuacji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ekonomicznej </a:t>
                      </a:r>
                      <a:r>
                        <a:rPr lang="pl-PL" sz="1200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rozumieniu art. 2 pkt 18 rozporządzenia Komisji (UE) nr 651/2014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określono wielkość przedsiębiorstwa?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endParaRPr lang="pl-PL" sz="1200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„NIE”, „NIE DOTYCZY”. Kryterium uznaje się za spełnione, jeżeli odpowiedź na wszystkie (adekwatne) cząstkowe pytania będzie pozytywna (wartość logiczna: „TAK” i/lub „NIE DOTYCZY”).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trakcie oceny kryterium wnioskodawca może zostać poproszony o poprawienie, uzupełnienie i/lub wyjaśnienie.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94054"/>
              </p:ext>
            </p:extLst>
          </p:nvPr>
        </p:nvGraphicFramePr>
        <p:xfrm>
          <a:off x="541250" y="1029911"/>
          <a:ext cx="10899227" cy="4709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3 z 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z warunkami dla pomocy publicznej/pomocy de </a:t>
                      </a:r>
                      <a:r>
                        <a:rPr lang="pl-PL" sz="12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jest uprawniony do otrzymania pomocy państwa (w tym w przypadku projektów partnerskich)?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partnerzy projektu planują realizować działania potencjalnie skutkujące przyznaniem innym podmiotom pomocy de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/pomocy publicznej 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(pomoc na II poziomie)?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przyznanie dofinasowania wnioskodawcy nie spowoduje przekroczenia maksymalnych pułapów pomocy de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określonych w Rozporządzeniu Komisji (UE) Nr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1407/2013 z dnia 18 grudnia 2013 r. </a:t>
                      </a:r>
                      <a:r>
                        <a:rPr lang="pl-PL" sz="1200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2023/2831 z dnia 13 grudnia 2023 r. 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sprawie stosowania art. 107 i 108 Traktatu o funkcjonowaniu Unii Europejskiej do pomocy de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(jeśli dotyczy)?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o dofinansowanie projektu i załączników do wniosku składanej wraz z wnioskiem o dofinansowanie na etapie aplikowania o środki. Kryterium uznaje się za spełnione, jeżeli projekt realizowany jest w zgodzie z warunkami dla pomocy publicznej/pomocy de </a:t>
                      </a:r>
                      <a:r>
                        <a:rPr lang="pl-PL" sz="1200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(odpowiedź na wszystkie pytania cząstkowe „TAK” i/lub „NIE DOTYCZY”).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endParaRPr lang="pl-PL" sz="1200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endParaRPr lang="pl-PL" sz="1200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977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13257"/>
              </p:ext>
            </p:extLst>
          </p:nvPr>
        </p:nvGraphicFramePr>
        <p:xfrm>
          <a:off x="541250" y="1029911"/>
          <a:ext cx="10899227" cy="390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dokumentacji środowiskowej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zakresem wniosku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zezwoleniem na realizację inwestycji.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przedłożono wszystkie dokumenty z zakresu dokumentacji środowiskowej i zezwolenia na realizację inwestycji wymagane do realizacji projektu infrastrukturalnego zgodnie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obowiązującym prawem i Regulaminem wyboru projektów?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dokumenty, składające się na zezwolenie na realizację inwestycji zostały wydane z uwzględnieniem decyzji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środowiskowych uwarunkowaniach (jeżeli była wymagana)?</a:t>
                      </a:r>
                    </a:p>
                    <a:p>
                      <a:pPr marL="228600" indent="-2286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informacje zawarte we wniosku oraz w przedłożonych dokumentach środowiskowych są spójne i poprawne?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weryfikacji podlega również spójność informacji zawartych we wniosku o dofinansowanie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 dokumentacji środowiskowej (w tym: deklaracji organu odpowiedzialnego za monitorowanie obszarów Natura 2000, deklaracji właściwego organu odpowiedzialnego za gospodarkę wodną) oraz zezwoleniu na inwestycję.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„NIE”, NIE DOTYCZY” (wartość „NIE DOTYCZY” przyznawana wyłącznie w przypadku podmiotu pełniącego funkcję podmiotu wdrażającego instrumenty finansowe).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84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64292"/>
              </p:ext>
            </p:extLst>
          </p:nvPr>
        </p:nvGraphicFramePr>
        <p:xfrm>
          <a:off x="541250" y="1029911"/>
          <a:ext cx="10899227" cy="4431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2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477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4902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42060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90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623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Zgodność dokumentacji środowiskowej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zakresem wniosku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dofinansowanie </a:t>
                      </a:r>
                      <a:b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zezwoleniem na realizację inwestycji.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dokumentacja środowiskowa wykazuje zgodność z zakresem wniosku </a:t>
                      </a:r>
                      <a:b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i zezwoleniem na realizację inwestycji (odpowiedź na wszystkie pytania cząstkowe „TAK” i/lub „NIE DOTYCZY”). Spełnienie kryterium weryfikowane będzie na podstawie zapisów wniosku o dofinansowanie oraz dokumentacji składanej wraz z wnioskiem o dofinansowanie na etapie aplikowania o środki.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„NIE”, „NIE DOTYCZY”. Kryterium uznaje się za spełnione, jeżeli odpowiedź na wszystkie (adekwatne) cząstkowe pytania będzie pozytywna (wartość logiczna: „TAK” i/lub „NIE DOTYCZY”).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trakcie oceny kryterium wnioskodawca może zostać poproszony o uzupełnienie i/lub wyjaśnienie.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7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89772" y="6384636"/>
            <a:ext cx="408709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39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407" y="5996685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36525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Kryteria formalne specyficzne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81514"/>
              </p:ext>
            </p:extLst>
          </p:nvPr>
        </p:nvGraphicFramePr>
        <p:xfrm>
          <a:off x="541252" y="1485900"/>
          <a:ext cx="10885116" cy="167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99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15054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945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pl-PL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specyficzne </a:t>
                      </a:r>
                      <a:endParaRPr lang="pl-PL" sz="1200" b="1" strike="sngStrike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do zatwierdzenia przez KM odrębnie od kryteriów dla wszystkich Działań – specyficzne dla określonych typów projektów w ramach Działań Programu.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7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54880" y="6365130"/>
            <a:ext cx="2743200" cy="365125"/>
          </a:xfrm>
        </p:spPr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FA736-D491-4F3A-B39E-24AC84D8C4A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Etapy oceny i systematyka kryteriów</a:t>
            </a: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1CEEC3E-797F-ACDC-E81E-A93B6D09BB00}"/>
              </a:ext>
            </a:extLst>
          </p:cNvPr>
          <p:cNvSpPr txBox="1"/>
          <p:nvPr/>
        </p:nvSpPr>
        <p:spPr>
          <a:xfrm>
            <a:off x="541250" y="923989"/>
            <a:ext cx="10899227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formalne specyficzne  będą kryteriami zerojedynkowymi. Ocena niniejszymi kryteriami polegać będzie na przyznaniu wartości logicznych: „TAK”, „NIE” „NIE DOTYCZY”. Kryteria formalne specyficzne to kryteria obligatoryjne, których spełnienie jest niezbędne do przyznania dofinansowania w przypadku określonych typów projektów w ramach Działań Programu. W ramach oceny w oparciu o kryteria formalne specyficzne będzie możliwość jednokrotnego uzupełnienia/poprawiania wniosku o dofinansowanie, chyba że w opisie kryterium wskazano inaczej.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romanUcPeriod" startAt="2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Ocena merytoryczna dokonywana będzie w oparciu o kryteria techniczne, specyficzne, trafności merytorycznej oraz kryteria rozstrzygające.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 merytoryczne - techniczne  będą kryteriami zerojedynkowymi. Ocena niniejszymi kryteriami polegać będzie na przyznaniu wartości logicznych: „TAK”, „NIE”. Kryteria merytoryczne techniczne to kryteria obligatoryjne, których spełnienie jest niezbędne do przyznania dofinansowania. W ramach oceny w oparciu o kryteria merytoryczne techniczne będzie możliwość jednokrotnego uzupełnienia/poprawiania wniosku o dofinansowanie.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pl-PL" sz="1600" b="0" i="0" u="non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 merytoryczne – specyficzne będą kryteriami zerojedynkowymi. Ocena niniejszymi kryteriami polegać będzie na przyznaniu wartości logicznych: „TAK”, „NIE”, „NIE DOTYCZY”. Kryteria merytoryczne - specyficzne to kryteria obligatoryjne, których spełnienie jest niezbędne do przyznania dofinansowania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przypadku określonych typów projektów w ramach Działań Programu. 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ramach oceny w oparciu o przedmiotowe kryteria będzie możliwość jednokrotnego uzupełnienia/poprawiania wniosku o dofinansowanie. Kryteria merytoryczne - specyficzne ustanawiane będą dla określonych typów projektów w ramach Działań Programu (w tym osobne kryteria dla projektów wybieranych w sposób konkurencyjny i niekonkurencyjny).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 startAt="3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443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7 8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17420"/>
              </p:ext>
            </p:extLst>
          </p:nvPr>
        </p:nvGraphicFramePr>
        <p:xfrm>
          <a:off x="503150" y="1028702"/>
          <a:ext cx="10899226" cy="453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197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25402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Trafność zdefiniowania celów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cele projektu określono w oparciu o analizę potrzeb danego środowiska społeczno-gospodarczego,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uwzględnieniem zjawisk najbardziej adekwatnych do skali oddziaływania projektu?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cele projektu jasno wskazują, jakie korzyści społeczno-gospodarcze można osiągnąć dzięki wdrożeniu projektu?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cele projektu są logicznie powiązane ze sobą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 przypadku, gdy w ramach projektu realizowanych jest jednocześnie kilka celów)?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cele projektu zostały skwantyfikowane poprzez określenie wartości bazowych i docelowych oraz metodę pomiaru poziomu ich osiągnięcia?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cele projektu są logicznie powiązane z ogólnymi celami danego Priorytetu określonymi w Programie Fundusze Europejskie dla Lubelskiego 2021-2027 oraz z celami danego naboru.</a:t>
                      </a:r>
                    </a:p>
                    <a:p>
                      <a:pPr marL="0" indent="0" algn="just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4354E1F-AA03-076A-7B7E-F20D837A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A007D7-380E-3514-1A79-0B17F2E5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164" y="5691719"/>
            <a:ext cx="10918155" cy="27515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Przedmiotowe kryteria nie dot. naborów dla podmiotu pełniącego funkcję podmiotu wdrażającego instrumenty finansowe.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Kryteria te nie mają zastosowania dla projektów o charakterze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nieinwestycyjnym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tj. doradztwo, opracowanie dokumentów planistycznych, itp.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27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88BEB-FD36-B45E-49E0-58DE94A8B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7C56A11-5A00-E5CD-484E-B5FAD3C16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E06981E-411C-404C-1447-88D9F179FFF9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8DD1C22-B80A-071D-3FD9-50DF1AC8C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650568"/>
              </p:ext>
            </p:extLst>
          </p:nvPr>
        </p:nvGraphicFramePr>
        <p:xfrm>
          <a:off x="503150" y="1028702"/>
          <a:ext cx="10899226" cy="453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Trafność zdefiniowania celów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wnioskodawca trafnie zdefiniował cele projektu, adekwatnie do zakresu projektu oraz celów danego Priorytetu określonych w Programie Fundusze Europejskie dla Lubelskiego 2021-2027 oraz z celami danego naboru (odpowiedź na wszystkie pytania cząstkowe „TAK”). Kryterium zostanie zweryfikowane na podstawie zapisów wniosku o dofinansowanie oraz Studium Wykonalności.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7F8817A-9217-C057-72B9-FFFF7459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40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1B48A-3CAA-2FEA-C555-559FADFC7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F236DD4-7D8E-2CFC-851F-BE3A9C1DD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E6320E4-FEC1-3B37-078B-D37A0C056496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DD2F5DE-3C05-6614-44CC-A54AFA26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431234"/>
              </p:ext>
            </p:extLst>
          </p:nvPr>
        </p:nvGraphicFramePr>
        <p:xfrm>
          <a:off x="503150" y="1028702"/>
          <a:ext cx="10899226" cy="4795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Trafność wyboru właściwego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przeprowadzono analizę wykonalności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zidentyfikowano możliwe do zastosowania rozwiązania inwestycyjne, które można uznać za wykonalne pod względem technicznym, ekonomicznym, środowiskowym i instytucjonalnym?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przeprowadzono analizę popytu? W ramach pytania cząstkowego weryfikowane jest, czy analiza popytu identyfikuje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określa ilościowo społeczne zapotrzebowanie na realizację planowanej inwestycji, czy w ramach analizy popytu uwzględniono zarówno bieżący (w oparciu o aktualne dane), jak również prognozowany popyt (w oparciu o prognozy uwzględniające m.in. wskaźniki makroekonomiczne i społeczne), czy analizę prognozowanego popytu przeprowadzono dla scenariusza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inwestycją oraz bez inwestycji oraz czy analiza ta odwołuje się do kwestii bieżącego oraz przyszłego zapotrzebowania inwestycji na zasoby, przewidywanego rozwoju infrastruktury oraz ewentualnego efektu sieciowego, związanego z koniecznością uwzględnienia faktu, iż projekt będzie stanowił część sieci (np. transportowej lub energetycznej).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A86942B-97B8-90AE-3F44-D91C9561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93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B394E-BB95-7523-A60E-8837589E3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DCB1D44-727B-7A40-D6C2-2B085F69D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95133FB-F39B-117E-DBDB-A8C05F8859A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1572F7-33E7-4514-FEAA-A3346A4FD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89576"/>
              </p:ext>
            </p:extLst>
          </p:nvPr>
        </p:nvGraphicFramePr>
        <p:xfrm>
          <a:off x="503150" y="1028703"/>
          <a:ext cx="10899226" cy="4973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37237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21046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Trafność wyboru właściwego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dokonano porównania i oceny możliwych do zastosowania rozwiązań inwestycyjnych zidentyfikowanych na etapie analizy wykonalności?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analizę możliwych do zastosowania rozwiązań inwestycyjnych zidentyfikowanych na etapie analizy wykonalności przeprowadzono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dwóch etapach: analizy strategicznej oraz analizy rozwiązań technologicznych?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oparciu o przeprowadzone analizy wykonalności, popytu oraz możliwych do zastosowania rozwiązań inwestycyjnych zidentyfikowanych na etapie analizy wykonalności wnioskodawca wybrał najkorzystniejszy wariant inwestycyjny?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inwestycyjny umożliwia pełne zrealizowanie celów projektu, w tym osiągnięcie zakładanych wskaźników projektu oraz rezultatu?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wnioskodawca prawidłowo zidentyfikował wariant inwestycyjny przewidziany do realizacji w ramach projektu (odpowiedź na wszystkie pytania cząstkowe „TAK”). Kryterium zostanie zweryfikowane na podstawie zapisów wniosku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dofinansowanie, dokumentacji technicznej/specyfikacji zakupywanego sprzętu/usług, zezwolenia na realizację inwestycji oraz Studium Wykonalności.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28750B7-FEA7-0D53-9DB7-BCA75584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29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042EF-1BC5-EF95-C9B4-007D9DB8C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56F6B80-BDE7-69CB-63C8-7B219BD93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6F8658DA-ED1E-3E65-9A94-CDAD8519F32D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ECED9B5-48F5-CFC9-B0A5-4B6D747F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17066"/>
              </p:ext>
            </p:extLst>
          </p:nvPr>
        </p:nvGraphicFramePr>
        <p:xfrm>
          <a:off x="503150" y="1028702"/>
          <a:ext cx="10899226" cy="453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Wykonalność wybranego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do realizacji wariant inwestycyjny objęty wnioskiem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obejmuje zadania inwestycyjne, które sprawiają,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że efektem realizacji projektu jest stworzenie w pełni funkcjonalnej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operacyjnej infrastruktury?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jest zgodny z przepisami prawa polskiego, szczególnie w zakresie prawa budowlanego i innych adekwatnych przepisów?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AE7C528-59D0-3C79-3DEE-CE3AEC42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506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A6207-25BC-128A-6BF8-800E68C22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C0ED071-66B9-B4CA-82A6-9AE316352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D1F1CCC-B466-9C9E-2FC1-C0A4112717D5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D1B8F0-AFEF-062E-981E-9021DAECA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182440"/>
              </p:ext>
            </p:extLst>
          </p:nvPr>
        </p:nvGraphicFramePr>
        <p:xfrm>
          <a:off x="503150" y="1028702"/>
          <a:ext cx="10899226" cy="453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Wykonalność wybranego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3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inwestycyjny jest wykonalny pod względem technicznym? W ramach pytania cząstkowego zweryfikowane zostanie, czy wnioskodawca posiada wszelkie prawa, pozwolenia niezbędne do zrealizowania projektu, czy dokumentacja techniczna zawiera wszelkie dane techniczne i parametry techniczne, które umożliwią realizację projektu zgodnie z założonym harmonogramem. Dodatkowo weryfikacji podlegać będzie, czy przedstawiony harmonogram realizacji projektu jest wykonalny czasowo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technicznie, tzn. czy przewidziano wystarczający termin na poszczególne etapy realizacji projektu, a także czy przewidziano odpowiedni czas na przerwy technologiczne i inne przerwy związane z pogodą lub działaniami powiązanymi, czy harmonogram zawiera najważniejsze elementy składowe procesu inwestycyjnego, czy wszystkie etapy przedstawione w harmonogramie wynikają z procesu inwestycyjnego i czy są one logicznie powiązane?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zakłada zarządzanie projektem zapewniające prawidłową realizację projektu?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72C1F75-9B32-5683-E468-197E4E042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4273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D5B6-E4F3-215C-CA03-152371BED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6A159A-DCAA-B11D-4594-C1A02873C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0E16C34B-6DB2-1F4A-B7D9-CCD05D4BCB8A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09D6A16-C1BC-32E9-EAE7-9137F356D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32137"/>
              </p:ext>
            </p:extLst>
          </p:nvPr>
        </p:nvGraphicFramePr>
        <p:xfrm>
          <a:off x="503150" y="1028702"/>
          <a:ext cx="10899226" cy="461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17872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3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7169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Wykonalność wybranego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przypadku inwestycji w infrastrukturę o przewidywanej trwałości wynoszącej co najmniej pięć lat, wnioskodawca zapewnia rozwiązania uodparniające na zmiany klimatu? Weryfikacja pytania cząstkowego przeprowadzana jest na podstawie uzasadnienia odporności przedsięwzięcia na zmiany klimatu przedstawionego we wniosku o dofinansowanie. Pytanie cząstkowe jest spełnione, kiedy projekt jest zgodny z metodologią wynikającą z Wytycznych Komisji Europejskiej: ZAWIADOMIENIE KOMISJI Wytyczne techniczne dotyczące weryfikacji infrastruktury pod względem wpływu na klimat w latach 2021–2027 (2021/C 373/01)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inwestycyjny jest wykonalny pod względem ekonomicznym? W ramach pytania cząstkowego zweryfikowane zostanie, czy wnioskodawca dysponuje środkami na realizacje projektu oraz czy sytuacja ekonomiczna i finansowa wnioskodawcy umożliwi zachowanie trwałości projektu.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nie obejmuje działań, które stanowiły część operacji podlegającej przeniesieniu produkcji zgodnie z art. 66 rozporządzenia nr 2021/1060?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97A970E-47F3-B44B-F75F-F3DB3E75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935B925-D588-EC59-A572-68CA6279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5164" y="5691720"/>
            <a:ext cx="10918155" cy="15647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Dz. Urz. UE C 373 z 16.09.2021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przypadku zmiany wytycznych stosuje się zapisy obowiązujące po zmianach. </a:t>
            </a:r>
          </a:p>
        </p:txBody>
      </p:sp>
    </p:spTree>
    <p:extLst>
      <p:ext uri="{BB962C8B-B14F-4D97-AF65-F5344CB8AC3E}">
        <p14:creationId xmlns:p14="http://schemas.microsoft.com/office/powerpoint/2010/main" val="2323886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A3BD4-69F3-38E1-7A67-E0914DDEA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BD32A73-7DA7-46CD-304C-297B51DE4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EB05FC0-B8D9-1790-7A4D-4624681A38DA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D37F95B-A1DA-2C78-B545-D12DB545B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08345"/>
              </p:ext>
            </p:extLst>
          </p:nvPr>
        </p:nvGraphicFramePr>
        <p:xfrm>
          <a:off x="503150" y="1028702"/>
          <a:ext cx="10899226" cy="4289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73705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4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1621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Wykonalność wybranego wariantu inwestycyjnego realizacji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inwestycyjny jest wykonalny pod względem instytucjonalnym? W ramach pytania cząstkowego zweryfikowane zostanie, czy projektodawca posiada odpowiednie zasoby techniczne/organizacyjne umożliwiające realizację projektu zgodnie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proponowanym harmonogramem?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czynniki ryzyka - opóźnienia lub utrudnienia realizacji rozwiązań zastosowanych w ramach wybranego wariantu inwestycyjnego realizacji projektu - są nieistotne lub prawdopodobieństwo ich negatywnego wpływu na projekt zostało zminimalizowane?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wybrany wariant inwestycyjny jest wykonalny (odpowiedź na wszystkie pytania cząstkowe „TAK”). Kryterium zostanie zweryfikowane na podstawie zapisów wniosku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dofinansowanie, dokumentacji technicznej/specyfikacji zakupywanego sprzętu/usług, zezwolenia na realizację inwestycji oraz Studium Wykonalności.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777BBF9-B71E-BEF9-F1A1-8753A905E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5348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CED8E-B4D5-278B-DDAF-042C77A4D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052FCAE-8CF1-EB93-943D-D1A941452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D5119CF4-A57D-949B-FFE2-854411E93272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C7EE952-14F7-256F-C425-C1D61A67E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491102"/>
              </p:ext>
            </p:extLst>
          </p:nvPr>
        </p:nvGraphicFramePr>
        <p:xfrm>
          <a:off x="503150" y="1028704"/>
          <a:ext cx="10899226" cy="3350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4250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7461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wymaganiami prawa dotyczącego ochrony środowiska.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weryfikowane będzie, czy projekt został przygotowany (albo jest przygotowywany) zgodnie z prawem dotyczącym ochrony środowiska, w tym: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ustawą z dnia 3 października 2008 r. o udostępnianiu informacji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środowisku i jego ochronie, udziale społeczeństwa w ochronie środowiska oraz o ocenach oddziaływania na środowisko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 Dyrektywą Parlamentu Europejskiego i Rady 2011/92/UE z dnia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grudnia 2011 r. w sprawie oceny skutków wywieranych przez niektóre przedsięwzięcia publiczne i prywatne na środowisko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ustawą z dnia 27 kwietnia 2001 r. Prawo ochrony środowiska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ustawą z dnia 16 kwietnia 2004 r. o ochronie przyrody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Dyrektywą Rady 92/43/EWG z dnia 21 maja 1992 r. w sprawie ochrony siedlisk przyrodniczych oraz dzikiej fauny i flory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91BFEE2-DB7D-4AC3-0412-B2CA354A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1F47642-BBD0-BF6C-D3FF-361F08B3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164274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(Dz.U.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1029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1094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zm.). 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Dz. U. UE. L. z 2012 r. Nr 26, str. 1 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 W przypadku zmiany Dyrektywy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2024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2556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54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 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2023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916 z </a:t>
            </a:r>
            <a:r>
              <a:rPr kumimoji="0" lang="pl-PL" sz="1200" b="0" i="0" u="none" strike="sng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1336.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Dz. U. UE. L. z 1992 r. Nr 206, str. 7 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 W przypadku zmiany Dyrektywy po zatwierdzeniu kryteriów wyboru projektów stosuje się zapisy obowiązujące po zmianach.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CE044155-5677-4C4A-7CDB-5EA2CD202184}"/>
              </a:ext>
            </a:extLst>
          </p:cNvPr>
          <p:cNvSpPr/>
          <p:nvPr/>
        </p:nvSpPr>
        <p:spPr>
          <a:xfrm>
            <a:off x="387768" y="3583886"/>
            <a:ext cx="3050458" cy="7918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Autokorekta IZ FEL –</a:t>
            </a: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nr 2 z formularza uwag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uwagi na zmianę ustawy aktualizacja nr Dziennika Ustaw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45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DE0BD-027D-FDCE-E9EA-8A0235F9A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AD6F22B-151A-63A5-B689-51F674C6A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70DEF06-ADE8-2909-CF8B-74D1E99032B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1EC61DB-FAAC-CE46-7832-396843C00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812759"/>
              </p:ext>
            </p:extLst>
          </p:nvPr>
        </p:nvGraphicFramePr>
        <p:xfrm>
          <a:off x="503150" y="1028704"/>
          <a:ext cx="10899226" cy="38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213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347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wymaganiami prawa dotyczącego ochrony środowiska.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ustawą z dnia 20 lipca 2017 r. Prawo wodne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 Dyrektywą Parlamentu Europejskiego i Rady 2000/60/WE z dnia 23 października 2000 r. ustanawiająca ramy wspólnotowego działania w dziedzinie polityki wodnej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Wytycznymi w sprawie działań naprawczych w odniesieniu do projektów współfinansowanych w okresie programowania 2014 – 2020 oraz ubiegających się o współfinansowanie w okresie 2021 – 2027 z Funduszy UE, dotkniętych naruszeniem 2016/2046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zakresie specustaw, dla których prowadzone jest postępowanie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sprawie oceny oddziaływania na środowisko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(Ares(2021)1432319 z 23.02.2021r.).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F7E470D-4D0A-4BDF-8820-B36A106F4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F542A89-ADE9-E5D4-E62A-41CF8142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399166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2625 z </a:t>
            </a:r>
            <a:r>
              <a:rPr kumimoji="0" lang="pl-PL" sz="1200" b="0" i="0" u="none" strike="sng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1478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Dz. U. UE. L. z 2000 r. Nr 327, str. 1 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zm. W przypadku zmiany Dyrektywy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 przypadku zmiany wytycznych stosuje się zapisy obowiązujące po zmianach. </a:t>
            </a:r>
          </a:p>
        </p:txBody>
      </p:sp>
    </p:spTree>
    <p:extLst>
      <p:ext uri="{BB962C8B-B14F-4D97-AF65-F5344CB8AC3E}">
        <p14:creationId xmlns:p14="http://schemas.microsoft.com/office/powerpoint/2010/main" val="2716827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54880" y="6365130"/>
            <a:ext cx="2743200" cy="365125"/>
          </a:xfrm>
        </p:spPr>
        <p:txBody>
          <a:bodyPr/>
          <a:lstStyle/>
          <a:p>
            <a:pPr marL="0" marR="0" lvl="0" indent="0" algn="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DFA736-D491-4F3A-B39E-24AC84D8C4A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Etapy oceny i systematyka kryteriów</a:t>
            </a: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B1CEEC3E-797F-ACDC-E81E-A93B6D09BB00}"/>
              </a:ext>
            </a:extLst>
          </p:cNvPr>
          <p:cNvSpPr txBox="1"/>
          <p:nvPr/>
        </p:nvSpPr>
        <p:spPr>
          <a:xfrm>
            <a:off x="541250" y="923989"/>
            <a:ext cx="10899227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 startAt="3"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merytoryczne  – trafności merytorycznej będą kryteriami punktowymi, w tym ustanawianymi dla określonych typów projektów w ramach Działań Programu (nie dotyczy typów projektów realizowanych przez podmiot pełniący funkcję podmiotu wdrażającego instrumenty finansowe</a:t>
            </a:r>
            <a:r>
              <a:rPr kumimoji="0" lang="pl-PL" sz="16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oraz projektów realizowanych w formule ZIT).  </a:t>
            </a: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Ocena niniejszymi kryteriami polegać będzie na przyznaniu określonej liczby punktów. Projekty, które uzyskają największą liczbę punktów wybierane będą w pierwszej kolejności, jako te, które w największym stopniu przyczyniają się do realizacji celów Programu (w tym osobne kryteria dla projektów wybieranych w sposób konkurencyjny i niekonkurencyjny). W ramach oceny w oparciu o kryteria merytoryczne- trafności merytorycznej nie będzie możliwości uzupełnienia/poprawiania wniosku o dofinansowanie.</a:t>
            </a:r>
            <a:endParaRPr lang="pl-PL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lphaUcPeriod" startAt="4"/>
              <a:tabLst/>
              <a:defRPr/>
            </a:pP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Kryteria rozstrzygające </a:t>
            </a:r>
            <a:r>
              <a:rPr kumimoji="0" lang="pl-PL" sz="16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pl-PL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wyodrębnione zostaną w ramach kryteriów merytorycznych – trafności merytorycznej (nie dotyczy projektów wybieranych w sposób niekonkurencyjny). Będą miały zastosowanie w przypadku wyboru projektów, które uzyskają taką sama liczbę punków w ramach oceny przeprowadzanej w oparciu o kryteria trafności merytorycznej, zaś kwota dostępnych środków w ramach naboru uniemożliwi wybór wszystkich tego typu projektów.</a:t>
            </a:r>
          </a:p>
        </p:txBody>
      </p:sp>
    </p:spTree>
    <p:extLst>
      <p:ext uri="{BB962C8B-B14F-4D97-AF65-F5344CB8AC3E}">
        <p14:creationId xmlns:p14="http://schemas.microsoft.com/office/powerpoint/2010/main" val="32977249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FBC68-1333-B4B4-57D4-7E6202599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20BCEA6-E6B2-CF74-EC6A-45D347A30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7A9214-C025-E690-0374-CA500D1B47E1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B1563D1-036B-6908-4306-B298C1675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902357"/>
              </p:ext>
            </p:extLst>
          </p:nvPr>
        </p:nvGraphicFramePr>
        <p:xfrm>
          <a:off x="503150" y="1028704"/>
          <a:ext cx="10899226" cy="429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213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347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jest zgodny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Konwencją o Prawach Osób Niepełnosprawnych, sporządzoną w Nowym Jorku dnia 13 grudnia 2006 r. (Dz. U. z 2012 r. poz. 1169, z </a:t>
                      </a:r>
                      <a:r>
                        <a:rPr lang="pl-PL" sz="1200" b="1" strike="noStrike" kern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późn</a:t>
                      </a: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zm.),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zakresie odnoszącym się do sposobu realizacji, zakresu projektu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wnioskodawcy.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projektu.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z Konwencją o Prawach Osób Niepełnosprawnych, na etapie oceny wniosku należy rozumieć jako brak sprzeczności pomiędzy zapisami projektu a wymogami tego dokumentu lub stwierdzenie, że te wymagania są neutralne wobec zakresu i zawartości projektu.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C84D77E-1F71-F90F-EB88-9C228A14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40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7BB3D-C5A1-8F12-3A3D-633D5541E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45E60B1-AAB3-7D09-E5BE-8403E0B36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691C2C6-FDD5-7117-C452-FCBD6CD5152E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6FA3BE0-7BEB-8533-B5FF-D136781A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464087"/>
              </p:ext>
            </p:extLst>
          </p:nvPr>
        </p:nvGraphicFramePr>
        <p:xfrm>
          <a:off x="503150" y="1028704"/>
          <a:ext cx="10899226" cy="429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213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347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jest zgodny z Kartą Praw Podstawowych Unii Europejskiej z dnia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 października 2012 r. (Dz. Urz. UE C 326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26.10.2012, str. 391),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zakresie odnoszącym się do sposobu realizacji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zakresu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 projektu.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z Kartą Praw Podstawowych Unii Europejskiej z dnia 26 października 2012 r., na etapie oceny wniosku należy rozumieć jako brak sprzeczności pomiędzy zapisami projektu a wymogami tego dokumentu lub stwierdzenie, że te wymagania są neutralne wobec zakresu i zawartości projektu. Dla wnioskodawców i ocieniających mogą być pomocne Wytyczne Komisji Europejskiej dotyczące zapewnienia poszanowania Karty praw podstawowych Unii Europejskiej przy wdrażaniu europejskich funduszy strukturalnych i inwestycyjnych,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szczególności załącznik nr III.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DD1F350-7798-FD0B-B2D3-E5696F2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8198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8172-D431-D032-88B9-58C8C24D7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115627C-D373-223B-E31E-9F3EF91D8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E05C3A81-CD35-B6CA-F1C6-4209029251D0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958E64-5C85-A603-13DB-216C4AAE3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53964"/>
              </p:ext>
            </p:extLst>
          </p:nvPr>
        </p:nvGraphicFramePr>
        <p:xfrm>
          <a:off x="503150" y="1028704"/>
          <a:ext cx="10899226" cy="38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213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347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Przestrzeganie zasad równości kobiet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mężczyzn (art. 9 ust. 2 Rozporządzenia Parlamentu i Rady (UE) 2021/1060).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ma pozytywny wpływ na zasadę równości mężczyzn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kobiet?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pl-PL" sz="1200" kern="1200" baseline="-25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EC9DBDE-27ED-E33B-498D-74DA30E3B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E3813F-C398-F89E-1541-066139A3C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399166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Przez zgodność z tą zasadą należy rozumieć, z jednej strony zaplanowanie takich działań w projekcie, które wpłyną na wyrównywanie szans danej płci będącej w gorszym położeniu (o ile takie nierówności zostały zdiagnozowane w projekcie). Z drugiej strony zaś stworzenie takich mechanizmów, aby na żadnym etapie wdrażania projektu nie dochodziło do dyskryminacji i wykluczenia ze względu na płeć. Dopuszczalne jest także uznanie neutralności projektu w stosunku do zasady równości kobiet i mężczyzn. Decyzja o uznaniu danego projektu za neutralny należy do instytucji oceniającej wniosek o dofinansowanie projektu. </a:t>
            </a:r>
            <a:b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neutralności można mówić jednak tylko wtedy, kiedy we wniosku o dofinansowanie projektu wnioskodawca uzasadni, dlaczego dany projekt nie jest w stanie zrealizować jakichkolwiek działań w zakresie spełnienia ww. zasady, a uzasadnienie to zostanie uznane przez instytucję oceniającą projekt za adekwatne i wystarczające.</a:t>
            </a:r>
          </a:p>
        </p:txBody>
      </p:sp>
    </p:spTree>
    <p:extLst>
      <p:ext uri="{BB962C8B-B14F-4D97-AF65-F5344CB8AC3E}">
        <p14:creationId xmlns:p14="http://schemas.microsoft.com/office/powerpoint/2010/main" val="14692002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F1014-2B88-6C9E-CFC8-63E94CA1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C878E06-DA61-438C-D0DD-5A55B092E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209D296B-83EA-9719-2C5C-C98B19A8B51F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FE185E1-55AA-A4F2-9BA5-441511F02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822612"/>
              </p:ext>
            </p:extLst>
          </p:nvPr>
        </p:nvGraphicFramePr>
        <p:xfrm>
          <a:off x="503150" y="1028704"/>
          <a:ext cx="10899226" cy="3836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0213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3477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Przestrzeganie zasad równości kobiet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mężczyzn (art. 9 ust. 2 Rozporządzenia Parlamentu i Rady (UE) 2021/1060).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1B35C819-4508-8ADB-C66B-5C85E07C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7598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1B2DB-8B80-D3EE-9629-C8AEC5CB1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56AD8F5-2005-6862-B8DD-DA5BD515C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A58284A-EDF2-4A57-5D79-5D78CD379D9F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E4EFB86-E704-A4CB-12C8-9EEF5BDBC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37805"/>
              </p:ext>
            </p:extLst>
          </p:nvPr>
        </p:nvGraphicFramePr>
        <p:xfrm>
          <a:off x="503150" y="1028705"/>
          <a:ext cx="10899226" cy="357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1326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0155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Przestrzeganie zasad niedyskryminacji, w tym zapewnienie dostępności dla osób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niepełnosprawnościami (art. 9 ust. 3 Rozporządzenia Parlamentu i Rady (UE) 2021/1060).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realizacja projektu nie będzie skutkować jakąkolwiek dyskryminacją ze względu na płeć, rasę lub pochodzenie etniczne, religię lub światopogląd, niepełnosprawność, wiek lub orientację seksualną?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projekt ma pozytywny bądź neutralny wpływ na realizację zasad dostępności dla osób z niepełnosprawnościami zgodnie z Wytycznymi dotyczącymi realizacji zasad równościowych w ramach funduszy unijnych na lata 2021-2027, aktualnych na dzień ogłoszenia naboru, w tym czy realizacja projektu uwzględnia działania zgodne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koncepcją uniwersalnego projektowania?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  <a:p>
                      <a:pPr marL="22860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3956EF8-F309-41E2-3BB7-BD3A7CAB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E3C6324-30AF-28BC-EE90-CAD76FBA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052745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 przypadku gdy produkty (usługi) projektu nie mają swoich bezpośrednich użytkowników/użytkowniczek (np. automatyczne linie produkcyjne, nowe lub usprawnione procesy technologiczne), dopuszczalne jest uznanie, że mają one charakter neutralny wobec zasady równości szans i niedyskryminacji. Decyzja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uznaniu danego produktu (lub usługi) za neutralny należy do właściwej instytucji, która dokonuje oceny wniosku o dofinansowanie projektów. W przypadku uznania, że dany produkt (lub usługa) jest neutralny, projekt zawierający ten produkt (lub usługę) może być uznany za zgodny z zasadą równości szans </a:t>
            </a:r>
            <a:b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niedyskryminacji. Uznanie neutralności określonych produktów (usług) projektu nie zwalnia jednak beneficjenta ze stosowania standardów dostępności dla realizacji pozostałej części projektu, dla której standardy dostępności mają zastosowanie.</a:t>
            </a:r>
          </a:p>
        </p:txBody>
      </p:sp>
    </p:spTree>
    <p:extLst>
      <p:ext uri="{BB962C8B-B14F-4D97-AF65-F5344CB8AC3E}">
        <p14:creationId xmlns:p14="http://schemas.microsoft.com/office/powerpoint/2010/main" val="28637437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93530-5420-B275-3710-4C1C1E09E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8823A17-A584-1B27-92A9-D3991EA1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5C19351-4D2B-2F22-4937-2748CDCA1397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78699DC-7651-049C-1A9D-F81767A9F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759305"/>
              </p:ext>
            </p:extLst>
          </p:nvPr>
        </p:nvGraphicFramePr>
        <p:xfrm>
          <a:off x="503150" y="1028705"/>
          <a:ext cx="10899226" cy="3576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1326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0155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Przestrzeganie zasad niedyskryminacji, w tym zapewnienie dostępności dla osób </a:t>
                      </a:r>
                      <a:b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niepełnosprawnościami (art. 9 ust. 3 Rozporządzenia Parlamentu i Rady (UE) 2021/1060).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04E05C0-FB1B-61CF-0F94-A088A3E62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695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B82D2-650F-236E-453A-0C6D8FA2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5192539-71BC-A8AA-D802-1699F4F74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4531875-87ED-05DA-9DB9-5A9BF4015675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  <a:endParaRPr kumimoji="0" lang="pl-PL" sz="1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36244AA-DDEB-9789-C586-C351B92A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310126"/>
              </p:ext>
            </p:extLst>
          </p:nvPr>
        </p:nvGraphicFramePr>
        <p:xfrm>
          <a:off x="503150" y="1028705"/>
          <a:ext cx="10899226" cy="461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6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0023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0590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6371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1326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01552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Przestrzeganie zasad zrównoważonego rozwoju, w tym zasady „nie czyń poważnych szkód” (art. 9 ust. 4 Rozporządzenia Parlamentu i Rady (UE) 2021/1060).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podlegać będzie czy projekt spełnia zasady zrównoważonego rozwoju, zgodnie z celami zrównoważonego rozwoju ONZ oraz celami Porozumienia Paryskiego, przyjętego na mocy Ramowej konwencji Narodów Zjednoczonych w sprawie zmian klimatu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oraz czy projekt spełnia zasadę „nie czyń poważnych szkód” (DNSH – Do No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Significant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), o których mowa w art. 9 ust. 4 Rozporządzenia Parlamentu Europejskiego i Rady (UE) 2021/1060 z dnia 24 czerwca 2021 r.?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prezentacji spełnienia przez projekt celów zrównoważonego rozwoju ONZ należy odnieść się do tych celów, które dotyczą danego rodzaju projektów.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Należy przedstawić jak projekt wspiera działania respektujące standardy i priorytety klimatyczne UE.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potwierdzenia spełnienia zasady „nie czyń poważnych szkód” należy odnieść się do zapisów Oceny DNSH dla Projektu programu Fundusze Europejskie dla Lubelskiego 2021-2027.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W trakcie oceny kryterium wnioskodawca może zostać poproszony o uzupełnienie i/lub wyjaśnienie.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(po jednokrotnym złożeniu uzupełnień i/lub wyjaśnień) oznacza, iż kryterium nie jest spełnione. Niespełnienie kryterium dyskwalifikuje projekt ze wsparcia.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63F73E0-FC84-A289-BF41-414C893E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D61F61-113C-E383-28DB-F8DA550B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658530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Ramowa konwencja Narodów Zjednoczonych w sprawie zmian klimatu, sporządzona w Nowym Jorku dnia 9 maja 1992 r. (Dz. U. z 1996 r. nr 53 poz. 238)</a:t>
            </a:r>
          </a:p>
        </p:txBody>
      </p:sp>
    </p:spTree>
    <p:extLst>
      <p:ext uri="{BB962C8B-B14F-4D97-AF65-F5344CB8AC3E}">
        <p14:creationId xmlns:p14="http://schemas.microsoft.com/office/powerpoint/2010/main" val="24670166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2DE8B-7DC7-4459-8DF7-8FCBBFEEE85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49544"/>
              </p:ext>
            </p:extLst>
          </p:nvPr>
        </p:nvGraphicFramePr>
        <p:xfrm>
          <a:off x="503150" y="1005118"/>
          <a:ext cx="10899227" cy="375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39877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115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Poprawność założeń do analizy finansowo-ekonomicznej.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przyjęto założenia stanowiące podstawę do wyliczeń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analizy finansowo-ekonomicznej?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właściwie określono kwalifikowalność kosztów w projekcie zgodnie z Wytycznymi ministra właściwego ds. rozwoju regionalnego dotyczącymi kwalifikowalności wydatków na lata 2021-2027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oraz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Regulaminem wyboru projektów i/lub właściwym schematem pomocy publicznej?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rodzaje i wysokość przedstawionych w projekcie kosztów kwalifikowalnych są racjonalne i efektywne ekonomicznie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zachowaniem zasad uzyskiwania najlepszych efektów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danych nakładów?</a:t>
                      </a:r>
                    </a:p>
                    <a:p>
                      <a:pPr marL="21600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określając zakres wydatków kwalifikowalnych projektu powinien kierować się zasadą osiągnięcia najlepszego efektu przy możliwie najniższych kosztach.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algn="just"/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1E7B9DA-42F9-1A41-26B9-74D71137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330956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te nie mają zastosowania dla projektów o charakterze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nieinwestycyjnym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tj. doradztwo, opracowanie dokumentów planistycznych, itp.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Przedmiotowe kryteria nie dot. naborów dla podmiotu pełniącego funkcję podmiotu wdrażającego instrumenty finansowe.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Zgodnie z wersją Wytycznych obowiązujących w dniu ogłoszenia naboru. Zatwierdzenie projektu do dofinansowania i podpisanie z beneficjentem umowy </a:t>
            </a:r>
            <a:b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dofinansowanie projektu nie oznacza jednak, że wszystkie wydatki, które beneficjent przedstawi we wniosku o płatność w trakcie realizacji projektu, zostaną poświadczone, zrefundowane lub rozliczone (w przypadku systemu zaliczkowego). Ocena kwalifikowalności poniesionych wydatków jest prowadzona także po zakończeniu realizacji projektu w zakresie obowiązków nałożonych na beneficjenta umową o dofinansowanie projektu oraz wynikających z przepisów prawa.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88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660FA-A495-F031-5976-0532795D0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F5AFC4C3-C471-B66D-F156-EA205A10E1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EB34C-CD9A-4DB5-A786-8F1DF7753996}" type="slidenum"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58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E5C0422-4E57-5A2E-2A8E-25C80274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3824EEEF-1104-EDB3-6C0E-B8B7C4643006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EBA0FC-4C03-1115-6FDE-A0FE9E3F4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76234"/>
              </p:ext>
            </p:extLst>
          </p:nvPr>
        </p:nvGraphicFramePr>
        <p:xfrm>
          <a:off x="503150" y="1005118"/>
          <a:ext cx="10899227" cy="4707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6437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14134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Poprawność założeń do analizy finansowo-ekonomicznej.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Przez „racjonalne” należy rozumieć, iż koszty nie mogą być zawyżone w odniesieniu do średnich cen rynkowych. „Efektywność ekonomiczna” określona jest poprzez relację wartości uzyskanych efektów do nakładów użytych do ich uzyskania.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4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wysokość kosztów w poszczególnych kategoriach jest zgodna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właściwym schematem pomocy publicznej (o ile dotyczy)?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5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nie przekroczono maksymalnego poziomu intensywności pomocy (o ile dotyczy)?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6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planowana kwota pomocy nie kumuluje się z inną pomocą państwa w odniesieniu do tych samych kosztów kwalifikowalnych, pokrywających się częściowo lub w całości (o ile dotyczy)?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7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określono kwalifikowalność podatku VAT w projekcie, z uwzględnieniem podatku VAT, zawartym we właściwym schemacie pomocy publicznej a tym samym, czy prawidłowo przeprowadzono analizę finansową, tj. w cenach netto (bez VAT) w przypadku, gdy podatek VAT podlega (lub może potencjalnie podlegać) odliczeniu lub w cenach brutto (wraz z VAT), gdy VAT nie podlega odliczeniu?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7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analizę finansową i ekonomiczną przeprowadzono w oparciu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metodę DCF?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</a:t>
                      </a:r>
                      <a:b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uzupełnienie i/lub wyjaśnienie.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  <a:p>
                      <a:pPr algn="just"/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2197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B1661-3E8E-CD17-4B71-8BB463E66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B8762B3-FC87-8DDE-B1C3-BE212F18D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EE7DD-47B4-4659-AB63-08426070B60B}" type="slidenum"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59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3EA278B-287E-56DC-DFB3-010B8054C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A3E35EA6-B939-27BB-5D95-E1FF38C9603A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0B6C515-93E0-971D-E51E-3E0438680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31354"/>
              </p:ext>
            </p:extLst>
          </p:nvPr>
        </p:nvGraphicFramePr>
        <p:xfrm>
          <a:off x="503150" y="1005119"/>
          <a:ext cx="10899227" cy="454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47259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3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001135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Poprawność założeń do analizy finansowo-ekonomicznej.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16000" lvl="0" indent="-228600" algn="l">
                        <a:spcAft>
                          <a:spcPts val="600"/>
                        </a:spcAft>
                        <a:buFont typeface="+mj-lt"/>
                        <a:buAutoNum type="arabicPeriod" startAt="9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prawidłowo przyjęto metodę analizy finansowej w zależności od kategorii inwestycji? W ramach pytania cząstkowego weryfikacji podlega, czy wybrano metodę złożoną tylko w przypadku, gdy niemożliwe jest oddzielenie strumienia przychodów projektu od ogólnego strumienia przychodów beneficjenta i/lub niemożliwe jest oddzielenie strumienia kosztów operacyjnych i nakładów inwestycyjnych na realizację projektu od ogólnego strumienia kosztów operacyjnych i nakładów inwestycyjnych beneficjenta? (metoda standardowa nie wymaga uzasadnienia).</a:t>
                      </a:r>
                    </a:p>
                    <a:p>
                      <a:pPr marL="216000" lvl="0" indent="-228600" algn="l">
                        <a:spcAft>
                          <a:spcPts val="600"/>
                        </a:spcAft>
                        <a:buFont typeface="+mj-lt"/>
                        <a:buAutoNum type="arabicPeriod" startAt="10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określono przychody projektu? W ramach pytania cząstkowego weryfikacji podlega, czy w przypadku projektów dotyczących sektorów, w których realizowane są projekty mające na celu realizację usług ogólnego interesu gospodarczego – usług, które nie byłyby świadczone na rynku (lub byłyby świadczone na innych warunkach, jeżeli chodzi o jakość, bezpieczeństwo, przystępność cenową, równe traktowanie czy powszechny dostęp) bez interwencji publicznej, taryfę opłat dokonywanych przez użytkowników ustalono zgodnie z zasadą „zanieczyszczający płaci” oraz zasadą pełnego zwrotu kosztów, przy uwzględnieniu kryterium dostępności cenowej taryf.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37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378824"/>
              </p:ext>
            </p:extLst>
          </p:nvPr>
        </p:nvGraphicFramePr>
        <p:xfrm>
          <a:off x="541249" y="1028700"/>
          <a:ext cx="10899226" cy="489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53012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1415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został wypełniony i złożony </a:t>
                      </a:r>
                      <a:b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systemie teleinformatycznym.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informacji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złożonych w ramach danego naboru projektach w systemie teleinformatycznym.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zerojedynkowe.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753870" algn="l"/>
                        </a:tabLs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obligatoryjne- spełnienie kryterium jest niezbędne do przyznania dofinansowania.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753870" algn="l"/>
                        </a:tabLs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tabLst>
                          <a:tab pos="1753870" algn="l"/>
                        </a:tabLs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Przyznanie wartości „NIE” oznacza, iż kryterium nie jest spełnione. Niespełnienie kryterium dyskwalifikuje projekt ze wsparcia.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0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216B7-962D-3531-FF7E-C269ACE7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66BBC1-304D-2AFE-263D-88AF19A7C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7240F-0AD4-4257-8F04-BF4A2716F99E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02E545-E47D-0BE8-1D55-A4DB04B01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2109E89-AC22-AE60-50B9-83B6DC73277E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9CED886-5ABB-E001-C53E-62B4EDBB1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00522"/>
              </p:ext>
            </p:extLst>
          </p:nvPr>
        </p:nvGraphicFramePr>
        <p:xfrm>
          <a:off x="503150" y="1005119"/>
          <a:ext cx="10899227" cy="403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8165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4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214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Poprawność założeń do analizy finansowo-ekonomicznej.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analizie finansowej projektu, na potrzeby obliczenia efektywności finansowej projektu, uwzględniono wyłącznie przychody pochodzące z bezpośrednich wpłat dokonywanych przez użytkowników lub określone instytucje za towary lub usługi zapewniane przez dany projekt, tzn. przychody z opłat wnoszonych według taryf ustalonych zgodnie z zapisami podrozdziału 6.6 Wytycznych dotyczących zagadnień związanych z przygotowaniem projektów inwestycyjnych, w tym hybrydowych na lata 2021-2027</a:t>
                      </a:r>
                      <a:r>
                        <a:rPr lang="pl-PL" sz="1200" kern="1200" baseline="300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11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analizę finansowo- ekonomiczną przeprowadzono w cenach stałych? 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poprawnie przyjęto założenia do analizy finansowo-ekonomicznej (odpowiedź na wszystkie pytania cząstkowe „TAK”). Kryterium zostanie zweryfikowane na podstawie zapisów wniosku o dofinansowanie, kosztorysów, bilansu, rachunków zysków i strat oraz analizy finansowo-ekonomicznej.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8870F3-D95E-FFBA-8601-CBCB7658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7768" y="5154928"/>
            <a:ext cx="11129989" cy="23823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kumimoji="0" lang="pl-PL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Zgodnie z wersją Wytycznych obowiązujących w dniu ogłoszenia naboru.</a:t>
            </a:r>
          </a:p>
        </p:txBody>
      </p:sp>
    </p:spTree>
    <p:extLst>
      <p:ext uri="{BB962C8B-B14F-4D97-AF65-F5344CB8AC3E}">
        <p14:creationId xmlns:p14="http://schemas.microsoft.com/office/powerpoint/2010/main" val="38247661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7C31-C84F-C302-CEAD-A4D6555B1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0C633F-5001-9690-3D8A-63F6136DE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D20D-BFAC-484F-AD97-5DA365604E8B}" type="slidenum"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61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F4A2E72-5963-BCD3-4EDE-85CF3B5391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2D0CD05-D016-D659-F777-E9131E8EB198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44000B5-F240-2FFE-2B05-5A517EE83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2761"/>
              </p:ext>
            </p:extLst>
          </p:nvPr>
        </p:nvGraphicFramePr>
        <p:xfrm>
          <a:off x="503150" y="1005119"/>
          <a:ext cx="10899227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8165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214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Efektywność finansowa inwestycji.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wskaźnik finansowej bieżącej wartości netto inwestycji FNPV/C przed otrzymaniem wkładu z UE ma wartość ujemną?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finansowa wewnętrzna stopa zwrotu z inwestycji FRR/C przed otrzymaniem wkładu z UE jest niższe niż przyjęta w analizie finansowej stopa dyskonta?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poprawnie wyliczono poziom dofinansowania (intensywność wsparcia) z EFRR, biorąc pod uwagę wszystkie adekwatne przesłanki, wynikające z przepisów prawa, Regulaminu wyboru projektów i/lub właściwego schematu pomocy publicznej?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przyznanie dofinasowania wnioskodawcy nie spowoduje przekroczenia maksymalnych pułapów pomocy de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określonych w Rozporządzeniu Komisji (UE) Nr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1407/2013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2023/2831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z dnia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13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grudnia </a:t>
                      </a:r>
                      <a:r>
                        <a:rPr lang="pl-PL" sz="1200" strike="sng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2013</a:t>
                      </a:r>
                      <a:r>
                        <a:rPr lang="pl-PL" sz="1200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2023 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r.  w sprawie stosowania art. 107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108 Traktatu o funkcjonowaniu Unii Europejskiej do pomocy de </a:t>
                      </a:r>
                      <a:r>
                        <a:rPr lang="pl-PL" sz="12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minimis</a:t>
                      </a: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(jeśli dotyczy)?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algn="l"/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„NIE”, „NIE DOTYCZY”. Kryterium uznaje się za spełnione, jeżeli odpowiedź na wszystkie cząstkowe pytania będzie pozytywna (wartość logiczna: „TAK” lub „TAK” i „NIE DOTYCZY”). W trakcie oceny kryterium wnioskodawca może zostać poproszony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uzupełnienie i/lub wyjaśnienie.</a:t>
                      </a:r>
                    </a:p>
                    <a:p>
                      <a:pPr algn="l"/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2323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964C8-459E-2AD6-297E-073A83793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542DAA85-E6FB-5FAC-986B-3A0BF9940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1A2F6-E1FE-48CE-A230-A72494F4673C}" type="slidenum">
              <a:rPr lang="pl-PL" dirty="0">
                <a:solidFill>
                  <a:schemeClr val="bg2">
                    <a:lumMod val="50000"/>
                  </a:schemeClr>
                </a:solidFill>
                <a:latin typeface="Calibri" panose="020F0502020204030204"/>
              </a:rPr>
              <a:t>62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4AA50D2-F8C6-A9D1-694A-F7779A8BD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5D2E82C8-F905-A983-2EED-FAAF6E1B7EE5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429DC80-DC2A-7B75-7EDD-1AED1FCF8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75455"/>
              </p:ext>
            </p:extLst>
          </p:nvPr>
        </p:nvGraphicFramePr>
        <p:xfrm>
          <a:off x="503150" y="1005119"/>
          <a:ext cx="10899227" cy="403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8165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214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Efektywność finansowa inwestycji.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analiza efektywności finansowej inwestycji wykaże, iż projekt charakteryzuje się najkorzystniejszą relacją między kwotą wsparcia, podejmowanymi działaniami i celami, które mają być osiągnięte w wyniku ich realizacji (odpowiedź na wszystkie pytania cząstkowe „TAK” lub „TAK” i „NIE DOTYCZY”). Kryterium zostanie zweryfikowane na podstawie zapisów wniosku o dofinansowanie, kosztorysów, bilansu, rachunków zysków i strat oraz analizy finansowo-ekonomicznej.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45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F919B-F68B-0DA9-0A34-C0A27720D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FAAFA7-C8EC-743C-4C6B-F2DFFA1F6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1A2F6-E1FE-48CE-A230-A72494F4673C}" type="slidenum"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551822-8228-38AF-8E76-7906C358C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97D06373-5BA9-CF58-25EF-00D99EC81104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1CB711E-CEF0-2C4F-751F-79A36AB39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42907"/>
              </p:ext>
            </p:extLst>
          </p:nvPr>
        </p:nvGraphicFramePr>
        <p:xfrm>
          <a:off x="503150" y="1005119"/>
          <a:ext cx="10899227" cy="498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8165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1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214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Trwałość finansowa inwestycji.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analizę trwałości finansowej przeprowadzono w wartościach niezdyskontowanych, w oparciu o ceny stałe?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 analizie trwałości finansowej uwzględnione zostały wszystkie przepływy pieniężne również te wpływy na rzecz projektu, które nie stanowią przychodów, np. dotacje operacyjne?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wyczerpująco opisał i uzasadnił własne źródła finansowania oraz czy są one wystarczające do sfinansowania kosztów projektu podczas jego realizacji, a następnie eksploatacji? Jeżeli nie, czy podano źródła pokrycia deficytu?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saldo niezdyskontowanych skumulowanych przepływów pieniężnych generowanych przez projekt, z uwzględnieniem dofinansowania z funduszy UE jest większe bądź równe zeru we wszystkich latach objętych analizą?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beneficjent/operator z projektem ma dodatnie roczne saldo skumulowanych przepływów pieniężnych na koniec każdego roku, we wszystkich latach objętych analizą?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przeprowadzono ocenę ryzyka, tj. jakościową ocenę ryzyka oraz ocenę wrażliwości?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przeprowadzona analiza ryzyka nie wykazała utraty płynności finansowej lub efektywności ekonomicznej projektu?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„NIE”, „NIE DOTYCZY”. Kryterium uznaje się za spełnione, jeżeli odpowiedź na wszystkie (adekwatne) cząstkowe pytania będzie pozytywna (wartość logiczna: „TAK” lub „TAK” i „NIE DOTYCZY”). W trakcie oceny kryterium wnioskodawca może zostać poproszony o uzupełnienie i/lub wyjaśnienie.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2277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3E1B-AF78-3A56-E746-FB5A37516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9F5A722-DAA2-5E6A-6719-E39358A81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1A2F6-E1FE-48CE-A230-A72494F4673C}" type="slidenum"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D8ABB6B-8748-5F33-9DA8-E3554C6C7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F86FF374-D2EB-98E5-6C33-3CFDFD6585C0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12521C7-484C-E609-B6D7-948E2F0E6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693395"/>
              </p:ext>
            </p:extLst>
          </p:nvPr>
        </p:nvGraphicFramePr>
        <p:xfrm>
          <a:off x="503150" y="1005119"/>
          <a:ext cx="10899227" cy="4039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8165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*slajd 2 z 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214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Trwałość finansowa inwestycji.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8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pomoc nie jest udzielana przedsiębiorcy znajdującemu się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trudnej sytuacji w rozumieniu art. 2 pkt 18 Rozporządzenia Komisji (UE) nr 651/2014 z dnia 17 czerwca 2014 r. uznającego niektóre rodzaje pomocy za zgodne z rynkiem wewnętrznym w zastosowaniu art. 107 i 108 Traktatu (jeśli dotyczy)?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 startAt="9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podmiot będący partnerem wiodącym w projekcie partnerskim dysponuje potencjałem ekonomicznym zapewniającym prawidłową realizację projektu partnerskiego (dotyczy wyłącznie projektów partnerskich)?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analiza trwałości finansowej inwestycji wykaże, iż wnioskodawca dysponuje niezbędnymi zasobami, aby pokryć koszty eksploatacji i utrzymania inwestycji realizowanej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projektu zarówno na etapie inwestycyjnym, jak i operacyjnym (odpowiedź na wszystkie pytania cząstkowe „TAK” lub „TAK” i „NIE DOTYCZY”). Kryterium zostanie zweryfikowane na podstawie zapisów wniosku o dofinansowanie, kosztorysów, bilansu, rachunków zysków </a:t>
                      </a:r>
                      <a:b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 strat oraz analizy finansowo-ekonomicznej.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5444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A924B-955F-0F38-8EBF-DADB95B59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2604CD4C-92CA-6B3C-B67D-95A28607B6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1A2F6-E1FE-48CE-A230-A72494F4673C}" type="slidenum"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147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C744679-5231-772E-A636-28BDCDF26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34319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A732B3B-F117-DA81-1EDA-434C3E4188B7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FINANSOWO-EKONOMICZNE</a:t>
            </a: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21 22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4C35348-3605-197C-0906-2DF014CB9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10835"/>
              </p:ext>
            </p:extLst>
          </p:nvPr>
        </p:nvGraphicFramePr>
        <p:xfrm>
          <a:off x="503150" y="1005119"/>
          <a:ext cx="1089922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75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3929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15007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7210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0578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</a:t>
                      </a:r>
                      <a:r>
                        <a:rPr lang="pl-PL" sz="14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dla wyniku oceny</a:t>
                      </a:r>
                      <a:endParaRPr lang="pl-PL" sz="14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40333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Efektywność ekonomiczna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wskaźnik ENPV jest większy od zera?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wskaźnik ERR przewyższa przyjętą stopę dyskontową? </a:t>
                      </a:r>
                    </a:p>
                    <a:p>
                      <a:pPr marL="228600" lvl="0" indent="-228600" algn="l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wskaźnik B/C jest wyższy od 1?</a:t>
                      </a:r>
                    </a:p>
                    <a:p>
                      <a:pPr marL="0" lvl="0" indent="0" algn="l"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uznaje się za spełnione, jeżeli projekt jest efektywny ekonomicznie (odpowiedź na wszystkie pytania cząstkowe „TAK”). Kryterium zostanie zweryfikowane na podstawie zapisów wniosku </a:t>
                      </a:r>
                      <a:b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dofinansowanie, kosztorysów, bilansu, rachunków zysków i strat oraz analizy finansowo-ekonomicznej.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przyznanie wartości logicznych: „TAK”, „NIE”. Kryterium uznaje się za spełnione, jeżeli odpowiedź na wszystkie cząstkowe pytania będzie pozytywna (wartość logiczna: „TAK”). W trakcie oceny kryterium wnioskodawca może zostać poproszony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 uzupełnienie i/lub wyjaśnienie.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jednym pytaniu cząstkowym (po jednokrotnym złożeniu uzupełnień i/lub wyjaśnień) oznacza, iż kryterium nie jest spełnione. Niespełnienie kryterium dyskwalifikuje projekt ze wsparcia.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5581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8009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66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specyficzne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98455"/>
              </p:ext>
            </p:extLst>
          </p:nvPr>
        </p:nvGraphicFramePr>
        <p:xfrm>
          <a:off x="503150" y="1079501"/>
          <a:ext cx="10899227" cy="327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588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3001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70551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981427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2947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specyficzne 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merytoryczne - specyficzne ustanowione zostaną dla określonych typów projektów w ramach Działań Programu (w tym osobne kryteria dla projektów wybieranych w sposób konkurencyjny i niekonkurencyjny).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pl-PL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9014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9436" y="6490489"/>
            <a:ext cx="422564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67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Ocena merytoryczna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trafności merytorycznej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05016"/>
              </p:ext>
            </p:extLst>
          </p:nvPr>
        </p:nvGraphicFramePr>
        <p:xfrm>
          <a:off x="503150" y="1079500"/>
          <a:ext cx="10899227" cy="356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588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3001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70551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1068843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49915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trafności merytorycznej 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punktowe. Kryteria do zatwierdzenia przez KM odrębnie od kryteriów dla wszystkich Działań – specyficzne dla określonych typów projektów w ramach Działań Programu (nie dotyczy typów projektów realizowanych przez podmiot pełniący funkcję podmiotu wdrażającego instrumenty finansowe)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kryterium będzie polegała na przyznaniu zdefiniowanej z góry liczby punktów.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37392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90218" y="6490489"/>
            <a:ext cx="401782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67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Ocena merytoryczna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rozstrzygające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711124"/>
              </p:ext>
            </p:extLst>
          </p:nvPr>
        </p:nvGraphicFramePr>
        <p:xfrm>
          <a:off x="503150" y="1079501"/>
          <a:ext cx="10850651" cy="2594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4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66183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0358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60431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77330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181754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rozstrzygające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do zatwierdzenia przez KM odrębnie od kryteriów dla wszystkich Działań – specyficzne dla określonych typów projektów w ramach Działań Programu.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endParaRPr lang="pl-PL" sz="10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1099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6CE62E79-8BF6-7D2B-DED5-DE206B47C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8"/>
            <a:ext cx="12192000" cy="684714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/>
          <p:nvPr/>
        </p:nvSpPr>
        <p:spPr>
          <a:xfrm>
            <a:off x="3728067" y="2916429"/>
            <a:ext cx="458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03CF773-E27D-D625-5CD8-7A6C50A1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826D8-9DAC-44AE-A9FD-0EC949CD68D6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18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36065"/>
              </p:ext>
            </p:extLst>
          </p:nvPr>
        </p:nvGraphicFramePr>
        <p:xfrm>
          <a:off x="541249" y="1028700"/>
          <a:ext cx="10899226" cy="4894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53012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14156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 złożenia wniosku jest zgodny z terminem określonym w ogłoszeniu o naborze.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daty wpływu wniosku do właściwej instytucji (data wpływu w systemie teleinformatycznym wpisuje się w termin składania wniosków określony w ogłoszeniu o naborze) w systemie teleinformatycznym.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obligatoryjne-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uznaje się za spełnione, jeżeli odpowiedź będzie pozytywna (wartość logiczna: „TAK”).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oznacza, iż kryterium nie jest spełnione. Niespełnienie kryterium dyskwalifikuje projekt ze wsparcia.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3039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19CEE1-EAAB-78B2-6DF8-CFB63DDE89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FEL 2021-2027 Działania wdrażane przez LAWP </a:t>
            </a:r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8B01C536-3002-9D35-1F89-AE81609CF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" y="0"/>
            <a:ext cx="12192000" cy="6845972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5ED9EBC-E5A2-B001-BEC6-289ED54924A4}"/>
              </a:ext>
            </a:extLst>
          </p:cNvPr>
          <p:cNvSpPr txBox="1"/>
          <p:nvPr/>
        </p:nvSpPr>
        <p:spPr>
          <a:xfrm>
            <a:off x="1562986" y="4688175"/>
            <a:ext cx="1023075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Metodyka i kryteria stosowane przy wyborze operacji współfinansowanych ze środków Europejskiego Funduszu Rozwoju Regionalnego w ramach programu Fundusze Europejskie  dla Lubelskiego 2021 – 2027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Działania wdrażane przez Instytucję Pośredniczącą Programem Regionalnym (Lubelską Agencję Wspierania Przedsiębiorczości w Lublinie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Arial" pitchFamily="34" charset="0"/>
              </a:rPr>
              <a:t>Zmiana uchwały nr 6/2023 Komitetu Monitorującego FEL 2021-2027 z dnia 23 lutego 2023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61BEC08-6E5F-E702-5244-B6088003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3744" y="6440694"/>
            <a:ext cx="37060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97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B493362-A885-60ED-CA1D-E822E617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19328"/>
            <a:ext cx="10515600" cy="719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Informacja o wynikach konsultacji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7944883-FABE-3183-A625-6EFC2A6BC525}"/>
              </a:ext>
            </a:extLst>
          </p:cNvPr>
          <p:cNvSpPr/>
          <p:nvPr/>
        </p:nvSpPr>
        <p:spPr>
          <a:xfrm>
            <a:off x="485229" y="1024634"/>
            <a:ext cx="11456664" cy="908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Konsultacje z Komisją Europejską oraz wśród Członków Komitetu Monitorującego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FEL 2021-2027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3B5DC0E-5554-4186-CE59-6F6F38CDC0DA}"/>
              </a:ext>
            </a:extLst>
          </p:cNvPr>
          <p:cNvGraphicFramePr>
            <a:graphicFrameLocks noGrp="1"/>
          </p:cNvGraphicFramePr>
          <p:nvPr/>
        </p:nvGraphicFramePr>
        <p:xfrm>
          <a:off x="465800" y="1943764"/>
          <a:ext cx="11476093" cy="175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174">
                  <a:extLst>
                    <a:ext uri="{9D8B030D-6E8A-4147-A177-3AD203B41FA5}">
                      <a16:colId xmlns:a16="http://schemas.microsoft.com/office/drawing/2014/main" val="2096749498"/>
                    </a:ext>
                  </a:extLst>
                </a:gridCol>
                <a:gridCol w="2599993">
                  <a:extLst>
                    <a:ext uri="{9D8B030D-6E8A-4147-A177-3AD203B41FA5}">
                      <a16:colId xmlns:a16="http://schemas.microsoft.com/office/drawing/2014/main" val="2534714792"/>
                    </a:ext>
                  </a:extLst>
                </a:gridCol>
                <a:gridCol w="2291858">
                  <a:extLst>
                    <a:ext uri="{9D8B030D-6E8A-4147-A177-3AD203B41FA5}">
                      <a16:colId xmlns:a16="http://schemas.microsoft.com/office/drawing/2014/main" val="2022047299"/>
                    </a:ext>
                  </a:extLst>
                </a:gridCol>
                <a:gridCol w="2310622">
                  <a:extLst>
                    <a:ext uri="{9D8B030D-6E8A-4147-A177-3AD203B41FA5}">
                      <a16:colId xmlns:a16="http://schemas.microsoft.com/office/drawing/2014/main" val="2707033042"/>
                    </a:ext>
                  </a:extLst>
                </a:gridCol>
                <a:gridCol w="2334446">
                  <a:extLst>
                    <a:ext uri="{9D8B030D-6E8A-4147-A177-3AD203B41FA5}">
                      <a16:colId xmlns:a16="http://schemas.microsoft.com/office/drawing/2014/main" val="3716904115"/>
                    </a:ext>
                  </a:extLst>
                </a:gridCol>
              </a:tblGrid>
              <a:tr h="492341"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ogółem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uwzględnionych lub częściowo uwzględnionych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 nieuwzględnionych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uwag, do których udzielono wyjaśnień</a:t>
                      </a:r>
                    </a:p>
                  </a:txBody>
                  <a:tcPr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Liczba autokorekt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1344410"/>
                  </a:ext>
                </a:extLst>
              </a:tr>
              <a:tr h="68325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l-PL" b="1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70728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96685"/>
            <a:ext cx="5465075" cy="359665"/>
          </a:xfrm>
          <a:prstGeom prst="rect">
            <a:avLst/>
          </a:prstGeom>
        </p:spPr>
      </p:pic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983B43D-0394-8853-662D-0CEF3F5A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6197" y="6395027"/>
            <a:ext cx="391391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122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43861"/>
          <a:ext cx="10899227" cy="451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6093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Wniosek o dofinansowanie został złożony w terminie i formie określonej w Regulaminie wyboru projektów.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171450" lvl="0" indent="-17145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wniosek o dofinansowanie został złożony w wyznaczonym w ramach naboru terminie zgodnie z Regulaminem wyboru projektów?</a:t>
                      </a:r>
                    </a:p>
                    <a:p>
                      <a:pPr marL="171450" lvl="0" indent="-17145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formularz wniosku o dofinansowanie został sporządzony i złożony za pośrednictwem właściwego systemu teleinformatycznego na wzorze udostępnionym w ww. systemie?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Złożenie wniosku o dofinansowanie w innej formie niż za pośrednictwem właściwego systemu teleinformatycznego, złożenie dokumentacji aplikacyjnej niezawierającej formularza wniosku o dofinansowanie skutkuje negatywną oceną w ramach przedmiotowego kryterium.</a:t>
                      </a:r>
                      <a:endParaRPr lang="pl-PL" sz="1200" strike="sng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pytania cząstkowe będzie pozytywna.</a:t>
                      </a:r>
                    </a:p>
                    <a:p>
                      <a:pPr algn="just"/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D5116FC6-1713-C261-09F4-016076DFC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dostępu </a:t>
            </a:r>
          </a:p>
        </p:txBody>
      </p:sp>
    </p:spTree>
    <p:extLst>
      <p:ext uri="{BB962C8B-B14F-4D97-AF65-F5344CB8AC3E}">
        <p14:creationId xmlns:p14="http://schemas.microsoft.com/office/powerpoint/2010/main" val="32967700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82781D56-E478-46A6-3A79-B1CDBBA5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877" y="-1176630"/>
            <a:ext cx="10515600" cy="1325563"/>
          </a:xfrm>
        </p:spPr>
        <p:txBody>
          <a:bodyPr/>
          <a:lstStyle/>
          <a:p>
            <a:r>
              <a:rPr lang="pl-PL"/>
              <a:t>Kryteria formalne poprawności (1/7)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03300"/>
          <a:ext cx="10899227" cy="5140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44823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39547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Wniosek o dofinansowanie wraz załącznikami spełnia wymogi formalne zgodnie z Regulaminem wyboru projektów.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wszystkie wymagane pola w formularzu wniosku są uzupełnione?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złożono wszystkie wymagane załączniki do wniosku o dofinansowanie, uwzględniając typ, charakter i zakres projektu, zgodnie z Regulaminem wyboru projektów?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wszystkie załączniki dotyczą wnioskodawcy i projektu?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wszystkie załączniki i dokumenty są czytelne i kompletne?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załączniki, dla których wraz z Regulaminem wyboru projektów udostępniono wzór dokumentu, zostały sporządzone na udostępnionych formularzach i czy wszystkie wymagane pola w ww. formularzach zostały uzupełnione?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wszystkie oświadczenia wnioskodawcy i załączniki, dla których wraz z Regulaminem wyboru projektów udostępniono wzór dokumentu, zostały podpisane ważnym podpisem kwalifikowanym (certyfikat związany z podpisem cyfrowym jest aktualny - nie wygasł) przez wnioskodawcę lub osobę upoważnioną do jego reprezentowania (z załączeniem dokumentu </a:t>
                      </a:r>
                      <a:r>
                        <a:rPr lang="pl-PL" sz="1200" normalizeH="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poświadczającego umocowanie takiej osoby do reprezentowania wnioskodawcy) </a:t>
                      </a:r>
                      <a:r>
                        <a:rPr lang="pl-PL" sz="1200" normalizeH="0" baseline="0" dirty="0"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opatrzone klauzulą o odpowiedzialności karnej za złożenie fałszywych oświadczeń zgodnie z Regulaminem wyboru projektów?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43601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2518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8584C77-A9CB-BA8D-1A68-D6D1DE4D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poprawności (2/7)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1401934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906922"/>
          <a:ext cx="11401934" cy="541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4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193004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42491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32449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20662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130021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pl-PL" sz="12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dokumenty złożone w ramach załączników, stanowiące kopie/skany dokumentów źródłowych, zostały podpisane ważnym podpisem kwalifikowanym (certyfikat związany z podpisem cyfrowym jest aktualny - nie wygasł) przez wnioskodawcę lub osobę upoważnioną do jego reprezentowania (z załączeniem dokumentu poświadczającego umocowanie takiej osoby do reprezentowania wnioskodawcy)?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  <a:tr h="312031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Całkowita wartość projektu, wartość wydatków kwalifikowalnych oraz kwota dofinansowania mieszczą się w limitach określonych w SZOP oraz Regulaminie wyboru projektów.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całkowita wartość projektu (jeśli dotyczy) mieści się w limitach minimalnej i maksymalnej wartości zgodnie ze Szczegółowym Opisem Priorytetów Programu Fundusze Europejskie dla Lubelskiego 2021-2027 aktualnym na dzień ogłoszenia naboru (dalej SZOP) (pola: Minimalna wartość projektu, Maksymalna wartość projektu) i Regulaminem wyboru projektów? 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wartość wydatków kwalifikowalnych projektu (jeśli dotyczy) mieści się w limitach minimalnej i maksymalnej wartości zgodnie z SZOP aktualnym na dzień ogłoszenia naboru (pola: Minimalna wartość wydatków kwalifikowalnych w projekcie, Maksymalna wartość wydatków kwalifikowalnych w projekcie) oraz z Regulaminem wyboru projektów?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kwota dofinansowania projektu mieści się w limitach minimalnej i maksymalnej kwoty zgodnie z Regulaminem wyboru projektów?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budżetu projektu, wskazanego w formularzu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wniosku o dofinansowanie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we właściwym systemie teleinformatycznym (WOD2021). 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adekwatne pytania cząstkowe będzie pozytywna.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2638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63259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4398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FCAC8C86-1D83-19DE-E79B-74359E0E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poprawności 3/7)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123857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49" y="937699"/>
          <a:ext cx="11238578" cy="461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445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20714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78816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635827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42614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86778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oraz partner (jeśli dotyczy) wpisuje się w typ Beneficjenta zgodnie z SZOP oraz Regulaminem wyboru projektów i spełnia wymogi wynikające z obowiązujących przepisów prawa.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wnioskodawca, z uwzględnieniem relacji o charakterze powiązań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kumimoji="0" lang="pl-PL" sz="1200" b="0" i="0" u="none" strike="sng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lub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partnerstwa w rozumieniu Rozporządzenia Komisji (UE) Nr 651/2014²⁵ (jeśli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występują ww. </a:t>
                      </a:r>
                      <a:r>
                        <a:rPr kumimoji="0" lang="pl-PL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relacje</a:t>
                      </a:r>
                      <a:r>
                        <a:rPr kumimoji="0" lang="pl-PL" sz="1200" b="0" i="0" u="none" strike="sng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dotyczy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 jest uprawniony do aplikowania w ramach danego postępowania zgodnie z typami beneficjentów określonymi w SZOP aktualnym na dzień ogłoszenia naboru (pole: Typ beneficjenta –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ogólny </a:t>
                      </a:r>
                      <a:r>
                        <a:rPr kumimoji="0" lang="pl-PL" sz="1200" b="0" i="0" u="none" strike="sng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–szczegółowy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 oraz w Regulaminie wyboru projektów?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każdy z partnerów wnioskodawcy (jeśli dotyczy) jest uprawniony do aplikowania w ramach danego naboru wniosków zgodnie z typami beneficjentów określonymi w SZOP aktualnym na dzień ogłoszenia naboru 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(pole: Typ beneficjenta – ogólny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– szczegółowy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oraz w Regulaminie wyboru projektów?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i żaden z </a:t>
                      </a: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partnerów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(jeśli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występują w </a:t>
                      </a:r>
                      <a:r>
                        <a:rPr lang="pl-PL" sz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projekcie</a:t>
                      </a:r>
                      <a:r>
                        <a:rPr lang="pl-PL" sz="1200" strike="sngStrike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dotyczy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 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 jest przedsiębiorstwem znajdującym się w trudnej sytuacji i nie należy do grupy gospodarczej znajdującej się w trudnej sytuacji w rozumieniu art. 2 pkt 18 Rozporządzenia Komisji (UE) Nr 651/2014 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(jeśli dotyczy)</a:t>
                      </a:r>
                      <a:r>
                        <a:rPr lang="pl-PL" sz="1200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pl-PL" sz="1200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fontAlgn="base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fontAlgn="base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fontAlgn="base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adekwatne pytania cząstkowe będzie pozytywna.</a:t>
                      </a:r>
                    </a:p>
                    <a:p>
                      <a:pPr fontAlgn="base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CC6044C-A33F-06FA-B73A-0514E1F30EA3}"/>
              </a:ext>
            </a:extLst>
          </p:cNvPr>
          <p:cNvSpPr txBox="1"/>
          <p:nvPr/>
        </p:nvSpPr>
        <p:spPr>
          <a:xfrm>
            <a:off x="541249" y="5590865"/>
            <a:ext cx="1123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²⁵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Rozporządzenie Komisji (UE) Nr 651/2014 uznające niektóre rodzaje pomocy za zgodne z rynkiem wewnętrznym w zastosowaniu art. 107 i 108 Traktatu (Tekst mający znaczenie dla EOG) (Dz. Urz. UE L 187 z 26.06.2014, z późn. zm.) – dalej Rozporządzenie Komisji (UE) 651/2014. W przypadku zmiany Rozporządzenia po zatwierdzeniu kryteriów wyboru projektów stosuje się zapisy obowiązujące po zmianach.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37198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972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C807EDCC-5C1D-607B-0A7E-EAD2771D1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poprawności (4/7)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984738"/>
          <a:ext cx="10899227" cy="399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86467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26071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oraz partner (jeśli dotyczy) wpisuje się w typ Beneficjenta zgodnie z SZOP oraz Regulaminem wyboru projektów i spełnia wymogi wynikające z obowiązujących przepisów prawa.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i żaden z partnerów (jeśli </a:t>
                      </a: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występują w </a:t>
                      </a:r>
                      <a:r>
                        <a:rPr lang="pl-PL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projekcie</a:t>
                      </a:r>
                      <a:r>
                        <a:rPr lang="pl-PL" sz="1200" strike="sng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dotyczy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 nie został wykluczony z możliwości ubiegania się o wsparcie z funduszy strukturalnych na podstawie art. 207 ust. 4 Ustawy z dnia 27 sierpnia 2009 r. o finansach publicznych, art. 12 ust. 1 pkt 1 Ustawy z dnia 15 czerwca 2012 r. o skutkach powierzenia wykonywania pracy cudzoziemcom przebywającym wbrew przepisom na terenie Rzeczypospolitej Polskiej, art. 9 ust. 1 pkt 2a Ustawy z dnia 28 października 2002 r. o odpowiedzialności podmiotów zbiorowych za czyny zabronione pod groźbą kary?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na wnioskodawcy i na żadnym z partnerów (jeśli </a:t>
                      </a: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występują w </a:t>
                      </a:r>
                      <a:r>
                        <a:rPr lang="pl-PL" sz="12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projekcie</a:t>
                      </a:r>
                      <a:r>
                        <a:rPr lang="pl-PL" sz="1200" strike="sng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dotyczy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 nie ciąży obowiązek zwrotu pomocy wynikający z decyzji Komisji Europejskiej uznającej taką pomoc za niezgodną z prawem oraz z rynkiem wewnętrznym?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zgodnie z art 66 Rozporządzenia Parlamentu Europejskiego i Rady (UE) nr 2021/1060 z dnia 24 czerwca 2021 r.²⁶ nie dotyczy przeniesienia produkcji?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0AD6774-04C8-E568-F912-0125C7875E46}"/>
              </a:ext>
            </a:extLst>
          </p:cNvPr>
          <p:cNvSpPr txBox="1"/>
          <p:nvPr/>
        </p:nvSpPr>
        <p:spPr>
          <a:xfrm>
            <a:off x="541249" y="4976976"/>
            <a:ext cx="1089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²⁶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Rozporządzenie Parlamentu Europejskiego i Rady (UE) 2021/1060 z dnia 24 czerwca 2021 r.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ustanawiające wspólne przepisy dotyczące Europejskiego Funduszu Rozwoju Regionalnego, Europejskiego Funduszu Społecznego Plus, Funduszu Spójności, Funduszu na rzecz Sprawiedliwej Transformacji i Europejskiego Funduszu Morskiego, Rybackiego i Akwakultury, a także przepisy finansowe na potrzeby tych funduszy oraz na potrzeby Funduszu Azylu, Migracji i Integracji, Funduszu Bezpieczeństwa Wewnętrznego i Instrumentu Wsparcia Finansowego na rzecz Zarządzania Granicami i Polityki Wizowej (Dz. Urz. UE L 231/159 z 30.06.2021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zm.)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– dalej Rozporządzenie Parlamentu i Rady (UE) nr 2021/1060 z dnia 24 czerwca 2021 r. W przypadku zmiany Rozporządzenia po zatwierdzeniu kryteriów wyboru projektów stosuje się zapisy obowiązujące po zmianach.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80668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006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03300"/>
          <a:ext cx="10899227" cy="305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95415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21180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Wnioskodawca oraz partner (jeśli dotyczy) wpisuje się w typ Beneficjenta zgodnie z SZOP oraz Regulaminem wyboru projektów i spełnia wymogi wynikające z obowiązujących przepisów prawa.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i żaden z partnerów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(jeśli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występują w projekcie</a:t>
                      </a:r>
                      <a:r>
                        <a:rPr kumimoji="0" lang="pl-PL" sz="1200" b="0" i="0" u="none" strike="sng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dotyczy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nie został  wykluczony z możliwości ubiegania się o dofinansowanie na podstawie Ustawy z dnia 13 kwietnia 2022 r. o szczególnych rozwiązaniach w zakresie przeciwdziałania wspieraniu agresji na Ukrainę oraz służących ochronie bezpieczeństwa narodowego?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4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5FDECBDB-29A0-9847-2FD2-D076E8E1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formalne poprawności (5/7)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83395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1FD8EEE-86C2-0BF7-403A-5E30E9CB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poprawności (6/7)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115139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961690"/>
          <a:ext cx="11151397" cy="5024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73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9002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00269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558375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89910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283194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400"/>
                        </a:spcAft>
                      </a:pPr>
                      <a:r>
                        <a:rPr lang="pl-PL" sz="1200" b="1" kern="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Projekt realizowany jest na obszarze województwa lubelskiego oraz działalność Wnioskodawcy prowadzona jest na terytorium Rzeczpospolitej Polskiej.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W ramach kryterium ocenie podlegać będzie: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będzie realizowany na terenie województwa lubelskiego zgodnie z Regulaminem wyboru projektów?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prowadzi działalność na terytorium Rzeczpospolitej Polskiej potwierdzoną wpisem do odpowiedniego rejestru?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prowadzi działalność gospodarczą na terenie województwa lubelskiego (dotyczy wnioskodawców, których działalność gospodarcza jest zarejestrowana - siedziba/oddział/stałe miejsce wykonywania działalności gospodarczej/dodatkowe stałe miejsce wykonywania działalności gospodarczej - poza województwem lubelskim i jednocześnie z uwagi na specyfikę projektu, np. udział w targach, nabycie usług doradczych, nabycie wyłącznie wartości niematerialnych i prawnych, itp., nie jest możliwe jednoznaczne określenie faktycznego miejsca lokalizacji projektu)?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oraz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ogólnodostępnych rejestrów i informacji </a:t>
                      </a:r>
                      <a:r>
                        <a:rPr lang="pl-PL" sz="1200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oraz</a:t>
                      </a:r>
                      <a:r>
                        <a:rPr lang="pl-PL" sz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informacji będących w posiadaniu instytucji przeprowadzającej postępowanie lub pozyskanych w toku postępowania w zakresie wyboru.</a:t>
                      </a:r>
                      <a:endParaRPr lang="pl-PL" sz="120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 przyznania dofinansowania.</a:t>
                      </a:r>
                    </a:p>
                    <a:p>
                      <a:pPr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43601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541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915F9BE-7E64-62CF-AE88-99F60D95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poprawności 7/7)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formalne poprawności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03300"/>
          <a:ext cx="10899227" cy="4430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86549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9927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Wsparcie polityki spójności będzie udzielane wyłącznie projektom i Wnioskodawcom </a:t>
                      </a:r>
                      <a:r>
                        <a:rPr lang="pl-PL" sz="1200" b="1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oraz</a:t>
                      </a:r>
                      <a:r>
                        <a:rPr lang="pl-PL" sz="1200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Partnerom, którzy przestrzegają przepisów antydyskryminacyjnych, o których mowa w art. 9 ust. 3 Rozporządzenia PE i Rady nr 2021/1060.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Spełnienie kryterium będzie oceniane na podstawie oświadczenia stanowiącego załącznik do wniosku o dofinansowanie oraz zapisów we wniosku o dofinasowanie. 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przypadku, gdy Wnioskodawcą 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i/lub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Partnerem jest jednostka samorządu terytorialnego (lub podmiot przez nią kontrolowany lub od niej zależny), która podjęła jakiekolwiek działania dyskryminujące, sprzeczne z zasadami, o których mowa w art. 9 ust. 3 rozporządzenia nr 2021/1060, wsparcie w ramach polityki spójności nie może być udzielone.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przypadku, gdy wnioskodawca 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i/lub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partner podjął działania dyskryminujące, sprzeczne z zasadami, o których mowa w art. 9 ust. 3 rozporządzenia nr 2021/1060, a następnie podjął skuteczne działania naprawcze kryterium uznaje się za spełnione.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Podjęte działania naprawcze powinny być opisane we wniosku o dofinansowanie.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ma zastosowanie do jednostek samorządu terytorialnego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pl-PL" sz="1200" b="0" i="0" u="none" strike="sng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lub</a:t>
                      </a:r>
                      <a:r>
                        <a:rPr kumimoji="0" lang="pl-PL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oraz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podmiotów przez nie kontrolowanych lub od nich zależnych)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ich jednostek organizacyjnych.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„NIE”, „NIE DOTYCZY”.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2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735172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1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oraz partner projektu (o ile dotyczy) jest uprawniony do aplikowania w ramach danego naboru wniosków.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 (pytania pomocnicze):</a:t>
                      </a:r>
                    </a:p>
                    <a:p>
                      <a:pPr algn="l"/>
                      <a:endParaRPr lang="pl-PL" sz="1200" strike="noStrike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oraz każdy z partnerów (o ile dotyczy) jest uprawniony do aplikowania w ramach danego naboru wniosków? W ramach pytania cząstkowego ocenie podlega zgodność statusu prawnego wnioskodawcy oraz partnerów projektów (o ile dotyczy) z typami potencjalnych beneficjentów danego Działania określonymi w „Szczegółowym Opisie Priorytetów Programu Fundusze Europejskie dla Lubelskiego 2021-2027” aktualnym na dzień rozpoczęcia postępowania w zakresie naboru wniosków o dofinansowanie (pole: Typ beneficjenta – </a:t>
                      </a:r>
                      <a:r>
                        <a:rPr lang="pl-PL" sz="1200" strike="sng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szczegółowy</a:t>
                      </a:r>
                      <a:r>
                        <a:rPr lang="pl-PL" sz="1200" strike="noStrike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ogólny</a:t>
                      </a: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 oraz Regulaminie wyboru projektów? (spełnienie pytania cząstkowego weryfikowane będzie na podstawie zapisów we wniosku o dofinansowanie projektu, załączników i ogólnodostępnych rejestrów i informacji potwierdzających status prawny wnioskodawcy i partnera).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zerojedynkowe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Brak możliwości uzupełnienia/poprawiania wniosku o dofinansowanie w ramach kryterium.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4270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14809-8C37-5610-65D1-982B17807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D7A6E345-591E-5197-0772-485AB500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formalne specyficzne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F782D34-C675-6041-EC79-F3547F32654A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Kryteria formalne specyficzne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3B0256C-C097-BD2D-9447-EDC02957C217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03300"/>
          <a:ext cx="10899227" cy="168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6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4464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951700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Kryteria specyficzne 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do zatwierdzenia przez KM odrębnie od kryteriów dla wszystkich Działań – specyficzne dla określonych typów projektów w ramach Działań Programu.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2D4BD84-8330-5C2B-F04D-DE7C5E93AB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DD7E54-45C5-550C-F818-C8FC2EB03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55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41250" y="1003301"/>
          <a:ext cx="10899227" cy="491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59485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574773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84638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02126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Możliwość dokonania szczegółowej oceny projektu na podstawie wniosku o dofinansowanie oraz załączników.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W ramach kryterium ocenie podlegać będzie:</a:t>
                      </a:r>
                    </a:p>
                    <a:p>
                      <a:pPr marL="171450" indent="-1714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poprawnie sporządzono oraz wypełniono wniosek o dofinansowanie i załączniki do wniosku o dofinansowanie zgodnie z właściwymi instrukcjami w zakresie ich wypełniania?</a:t>
                      </a:r>
                    </a:p>
                    <a:p>
                      <a:pPr marL="171450" indent="-1714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informacje niezbędne do dokonania oceny projektu są jednoznaczne i spójne?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 przyznaniu wartości logicznych „TAK”, „NIE”.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 przyznania dofinansowania.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pytania cząstkowe będzie pozytywna.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Istnieje jednokrotna możliwość poprawy/uzupełnienia projektu na wezwanie instytucji w zakresie niniejszego kryterium.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27686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5A0420A-4654-7E2E-02FD-9561B65E9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merytoryczne techniczne (1/15)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6798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5FA5CDDB-F5CA-BEDC-F676-042B136F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(2/15)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201228"/>
            <a:ext cx="10899227" cy="64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56709" y="971405"/>
          <a:ext cx="10899227" cy="37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0047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02259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82796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006642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prawidłowo określono intensywność wsparcia (%) zgodnie z dopuszczalnym poziomem, określonym w Regulaminie wyboru projektów?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wpisuje się w typ projektu określony w Regulaminie wyboru projektów?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w zakresie którego wsparcie stanowi pomoc publiczną nie dotyczy rodzajów działalności wykluczonych, o których mowa w art. 1 ust. 2 - 5 Rozporządzenia Komisji (UE) Nr 651/2014²⁷ 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w zakresie którego wsparcie stanowi pomoc de </a:t>
                      </a:r>
                      <a:r>
                        <a:rPr kumimoji="0" lang="pl-P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nie dotyczy rodzajów działalności wykluczonych, o których mowa w art. 1 ust. 1 Rozporządzenia Komisji (UE) Nr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2023/2831</a:t>
                      </a:r>
                      <a:r>
                        <a:rPr kumimoji="0" lang="pl-PL" sz="12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1407/2013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²⁸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4142F8F9-DA81-0A69-AE08-FF70F974B53B}"/>
              </a:ext>
            </a:extLst>
          </p:cNvPr>
          <p:cNvSpPr txBox="1"/>
          <p:nvPr/>
        </p:nvSpPr>
        <p:spPr>
          <a:xfrm>
            <a:off x="431916" y="4899984"/>
            <a:ext cx="10899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²⁷ Rozporządzenie Komisji (UE) Nr 651/2014 uznające niektóre rodzaje pomocy za zgodne z rynkiem wewnętrznym w zastosowaniu art. 107 i 108 Traktatu (Tekst mający znaczenie dla EOG) (Dz. Urz. UE L 187 z 26.06.2014, 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zm.) – dalej Rozporządzenie Komisji (UE) 651/2014. W przypadku zmiany Rozporządzenia po zatwierdzeniu kryteriów wyboru projektów stosuje się zapisy obowiązujące po zmianach.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²⁸ Rozporządzenie Komisji (UE) Nr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407/2013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2023/2831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dnia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grudnia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r. w sprawie stosowania art. 107 i 108 Traktatu o funkcjonowaniu Unii Europejskiej do pomocy de minimis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(Tekst mający znaczenie dla EOG) (Dz. Urz. UE L 2023/2831 z 15.12.2023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</a:t>
            </a:r>
            <a:r>
              <a:rPr kumimoji="0" lang="pl-PL" sz="1200" b="0" i="0" u="none" strike="sng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Dz.Dz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Urz. UE L 352 z 24.12.2013, z późn. zm.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– dalej Rozporządzenie Komisji (UE) Nr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1407/2013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2023/2831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W przypadku zmiany Rozporządzenia po zatwierdzeniu kryteriów wyboru projektów stosuje się zapisy obowiązujące po zmianach.</a:t>
            </a: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84979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64938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>
            <a:extLst>
              <a:ext uri="{FF2B5EF4-FFF2-40B4-BE49-F238E27FC236}">
                <a16:creationId xmlns:a16="http://schemas.microsoft.com/office/drawing/2014/main" id="{D3F7E58C-358D-C4EA-8E2C-1D269FD2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(3/15)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23460" y="148630"/>
            <a:ext cx="11087533" cy="776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483702" y="1039874"/>
          <a:ext cx="11167047" cy="472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5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196051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554709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048248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27739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990087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nie dotyczy rodzajów działalności wykluczonych, o których mowa w art. 7 ust. 1 Rozporządzenia Parlamentu Europejskiego i Rady (UE) 2021/1058 z dnia 24 czerwca 2021 r.²⁹?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jest zgodny z zasadami udzielania pomocy publicznej na podstawie właściwego programu pomocowego, zgodnie z Rozporządzeniem Komisji (UE) Nr 651/2014 (jeśli dotyczy)?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jest zgodny z zasadami udzielania pomocy de </a:t>
                      </a:r>
                      <a:r>
                        <a:rPr kumimoji="0" lang="pl-PL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minimis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na podstawie Rozporządzenia Komisji (UE) Nr </a:t>
                      </a:r>
                      <a:r>
                        <a:rPr kumimoji="0" lang="pl-PL" sz="1200" b="0" i="0" u="none" strike="sng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1407/2013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2023/2831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(jeśli dotyczy)?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jest zgodny z przepisami prawa polskiego i unijnego?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spełnia warunki, o których mowa w art. 73 ust. 2 lit. i </a:t>
                      </a: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Rozporządzenia Parlamentu Europejskiego i Rady (UE) nr 2021/1060 z dnia 24 czerwca 2021 r.?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kumimoji="0" lang="pl-PL" sz="1200" b="0" i="0" u="none" strike="noStrike" kern="5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Czy okres realizacji projektu nie wykracza poza okres zgodny z zasadą n+3, a w przypadku umów podpisanych w roku 2027 n+2?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ramach pytania cząstkowego zweryfikowane zostanie, czy okres realizacji projektu nie wykracza poza datę końcową okresu kwalifikowalności określoną w art. 63 ust. 2 Rozporządzenia Parlamentu Europejskiego i Rady nr 2021/1060 z dnia 24 czerwca 2021 r., 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uznaje się za spełnione, jeżeli odpowiedź na wszystkie adekwatne pytania cząstkowe będzie pozytywna.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 wezwanie instytucji w zakresie niniejszego kryterium.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2AB5AB64-5918-6D25-DD94-626DD2CFCE12}"/>
              </a:ext>
            </a:extLst>
          </p:cNvPr>
          <p:cNvSpPr txBox="1"/>
          <p:nvPr/>
        </p:nvSpPr>
        <p:spPr>
          <a:xfrm>
            <a:off x="541249" y="5760084"/>
            <a:ext cx="1089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²⁹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Rozporządzenie Parlamentu Europejskiego i Rady (UE) 2021/1058 z dnia 24 czerwca 2021 r. w sprawie Europejskiego Funduszu Rozwoju Regionalnego i Funduszu Spójności (Dz. Urz. UE L 231/60 z 30.06.2021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. zm.).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).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W przypadku zmiany Rozporządzenia po zatwierdzeniu kryteriów wyboru projektów stosuje się zapisy obowiązujące po zmianach.</a:t>
            </a: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26582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316223D-5B23-5D13-CCBD-C3DC48F3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9827" y="6503266"/>
            <a:ext cx="41217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0258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9B2B840-523D-6EAD-50E4-E1B23748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merytoryczne techniczne (4/15)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1049071" cy="676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974843"/>
          <a:ext cx="11049071" cy="505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02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69924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26785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014087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21439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324272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200" b="1" strike="sngStrike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tj. 31 grudnia 2029 oraz czy realizacja projektu nie będzie trwała dłużej niż okres n+3, a w przypadku umów podpisanych w roku 2027 n+2, gdzie n rozumiane jest jako rok, w którym została podpisana umowa o dofinansowanie.</a:t>
                      </a:r>
                      <a:endParaRPr kumimoji="0" lang="pl-P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kern="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Zasada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n+2/n+3 nie dotyczy naborów dla 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podmiotu pełniącego funkcję podmiotu wdrażającego instrumenty finansowe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 przypadku projektu w zakresie którego wsparcie stanowi pomoc publiczną lub pozostałych projektów, jeśli wynika to z Regulaminu wyboru projektów, rozpoczęcie realizacji projektu, w rozumieniu art. 2 pkt 23 Rozporządzenia Komisji (UE) Nr 651/2014, nie nastąpiło wcześniej niż w dniu następującym po dniu złożenia wniosku o dofinansowanie?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 przypadku, gdy wnioskodawca rozpoczął realizację projektu przed dniem złożenia wniosku, a Regulamin wyboru projektów dopuszcza taką możliwość, wnioskodawca realizował projekt zgodnie z prawem krajowym i unijnym, w tym czy projekt nie został fizycznie ukończony lub w pełni wdrożony przed przedłożeniem wniosku o dofinansowanie w ramach naboru, niezależnie od tego, czy dokonano wszystkich powiązanych płatności </a:t>
                      </a:r>
                      <a:r>
                        <a:rPr lang="pl-PL" sz="1200" strike="sng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(jeśli dotyczy)</a:t>
                      </a:r>
                      <a:r>
                        <a:rPr lang="pl-PL" sz="1200" strike="sng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pl-PL" sz="1200" strike="sng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Przez projekt fizycznie ukończony lub w pełni wdrożony należy rozumieć projekt, dla którego przed dniem złożenia wniosku o dofinansowanie projektu nastąpił odbiór ostatnich robót, dostaw lub usług przewidzianych do realizacji w jego zakresie rzeczowym).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57575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4354E1F-AA03-076A-7B7E-F20D837A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46303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0217E19-586B-7A27-10AE-1536CCE8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merytoryczne techniczne (5/15)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11062"/>
              </p:ext>
            </p:extLst>
          </p:nvPr>
        </p:nvGraphicFramePr>
        <p:xfrm>
          <a:off x="503150" y="1004837"/>
          <a:ext cx="10899226" cy="357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0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40496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88257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87052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16376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4214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600" b="1" strike="sngStrike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z przedstawionych przez wnioskodawcę dokumentów wynika, że zostanie zachowana trwałość operacji w rozumieniu art. 65 Rozporządzenia Parlamentu Europejskiego i Rady (UE) 2021/1060 z dnia 24 czerwca 2021 r. (jeśli dotyczy)?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jest zgodny z zasadami ochrony środowiska oraz czy wzięto pod uwagę ocenę rozwiązań alternatywnych na podstawie wymogów dyrektywy Parlamentu Europejskiego i Rady 2011/92/UE³⁰? (jeśli dotyczy)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jest zgodny z prawem dotyczącym ochrony środowiska, w tym: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ustawą z dnia 3 października 2008 r. o udostępnianiu informacji o środowisku i jego ochronie, udziale społeczeństwa w ochronie środowiska oraz o ocenach oddziaływania na środowisko (jeśli dotyczy)³¹ 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 sz="9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0EBB464B-CEA3-B544-AB60-CBB571A11AC9}"/>
              </a:ext>
            </a:extLst>
          </p:cNvPr>
          <p:cNvSpPr txBox="1"/>
          <p:nvPr/>
        </p:nvSpPr>
        <p:spPr>
          <a:xfrm>
            <a:off x="503150" y="4688412"/>
            <a:ext cx="1111765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³⁰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Dyrektywa Parlamentu Europejskiego i Rady 2011/92/UE z dnia 13 grudnia 2011 r. w sprawie oceny skutków wywieranych przez niektóre przedsięwzięcia publiczne i prywatne na środowisko (Dz.U. L 26 z 28.01.2012, s. 1), z uwzględnieniem Wytycznych w sprawie działań naprawczych w odniesieniu do projektów współfinansowanych w okresie programowania 2014-2020 oraz ubiegających się o współfinansowanie w okresie 2021-2027 z Funduszy UE, dotkniętych naruszeniem 2016/2046 w zakresie specustaw, dla których prowadzone jest postępowanie w sprawie oceny oddziaływania na środowisko (sygn. Ares(2021)1423319). W przypadku zmiany Dyrektywy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³¹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1029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1094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zm. W przypadku zmiany Ustawy po zatwierdzeniu kryteriów wyboru projektów stosuje się zapisy obowiązujące po zmianach.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073407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4354E1F-AA03-076A-7B7E-F20D837A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0218" y="6464276"/>
            <a:ext cx="401782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5417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9C479D65-D402-162B-F558-7CF54A4A83D0}"/>
              </a:ext>
            </a:extLst>
          </p:cNvPr>
          <p:cNvSpPr txBox="1"/>
          <p:nvPr/>
        </p:nvSpPr>
        <p:spPr>
          <a:xfrm>
            <a:off x="503148" y="4555544"/>
            <a:ext cx="10899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³²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2024 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2556 z późn. </a:t>
            </a:r>
            <a:r>
              <a:rPr kumimoji="0" lang="pl-PL" sz="1200" b="0" i="0" u="none" strike="sng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54.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³³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916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1336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późn. zm. W przypadku zmiany Ustawy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³⁴ Dz. U. z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r. poz. </a:t>
            </a:r>
            <a:r>
              <a:rPr kumimoji="0" lang="pl-PL" sz="1200" b="0" i="0" u="none" strike="sng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2625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1478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 późn. zm. W przypadku zmiany Ustawy po zatwierdzeniu kryteriów wyboru projektów stosuje się zapisy obowiązujące po zmianach.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3E363C11-E269-E5E5-4023-634C3626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merytoryczne techniczne (6/15)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49" y="1000545"/>
          <a:ext cx="10899227" cy="344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0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3684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2041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61019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68836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ustawą z dnia 27 kwietnia 2001 r. Prawo ochrony środowiska (jeśli dotyczy)³²?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ustawą z dnia 16 kwietnia 2004 r. o ochronie przyrody (jeśli dotyczy)³³ 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Calibri" panose="020F0502020204030204" pitchFamily="34" charset="0"/>
                        <a:buChar char="–"/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ustawą z dnia 20 lipca 2017 r. Prawo wodne (jeśli dotyczy)³⁴?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panose="020F0502020204030204" pitchFamily="34" charset="0"/>
                        <a:buChar char="–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wytycznymi w sprawie działań naprawczych w odniesieniu do projektów współfinansowanych w okresie programowania 2014 – 2020 oraz ubiegających się o współfinansowanie w okresie 2021 – 2027 z Funduszy UE, dotkniętych naruszeniem 2016/2046 w zakresie specustaw, dla których prowadzone jest postępowanie w sprawie oceny oddziaływania na środowisko (Ares(2021)1432319 z 23.02.2021r.).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/>
                      <a:endParaRPr lang="pl-PL" sz="105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E9F7E97E-694D-C54B-F982-3657C5F0FDFF}"/>
              </a:ext>
            </a:extLst>
          </p:cNvPr>
          <p:cNvSpPr/>
          <p:nvPr/>
        </p:nvSpPr>
        <p:spPr>
          <a:xfrm>
            <a:off x="2496653" y="4802840"/>
            <a:ext cx="4230272" cy="41032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Autokorekta nr 3 z formularza uwag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 uwagi na zmianę ustawy aktualizacja nr Dziennika Ustaw</a:t>
            </a: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86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116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2A7A9A4-EF43-5059-C998-1916F305A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Kryteria merytoryczne techniczne (7/15)</a:t>
            </a: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4"/>
            <a:ext cx="10899227" cy="665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1005117"/>
          <a:ext cx="10899227" cy="3533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0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3684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2041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65721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80157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Zgodność projektu z obowiązującymi przepisami prawa na poziomie unijnym i krajowym oraz z zapisami Regulaminu wyboru projektów.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 przypadku, jeżeli wymagane było przeprowadzenie postępowania OOŚ, zostało ono przeprowadzone zgodnie z regulacjami w zakresie oceny oddziaływania na środowisko, w tym Ramowej Dyrektywy Wodnej³⁵ (jeśli dotyczy) i Dyrektywy Siedliskowej³⁶ (jeśli dotyczy)? 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w ramach projektu zapewnił uodparnianie na zmiany klimatu w przypadku inwestycji w infrastrukturę o przewidywanej trwałości wynoszącej co najmniej pięć lat </a:t>
                      </a: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(jeśli dotyczy)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 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postępowania w zakresie wyboru, z uwzględnieniem Wytycznych technicznych dotyczących weryfikacji infrastruktury pod względem wpływu na klimat w latach 2021–2027³⁷.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/>
                      <a:endParaRPr lang="pl-PL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8" name="pole tekstowe 7">
            <a:extLst>
              <a:ext uri="{FF2B5EF4-FFF2-40B4-BE49-F238E27FC236}">
                <a16:creationId xmlns:a16="http://schemas.microsoft.com/office/drawing/2014/main" id="{389726A6-1E86-8924-9245-565FAD548818}"/>
              </a:ext>
            </a:extLst>
          </p:cNvPr>
          <p:cNvSpPr txBox="1"/>
          <p:nvPr/>
        </p:nvSpPr>
        <p:spPr>
          <a:xfrm>
            <a:off x="503149" y="4682954"/>
            <a:ext cx="1089922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³⁵ Dyrektywa 2000/60/WE Parlamentu Europejskiego i Rady z dnia 23 października 2000 r. ustanawiająca ramy wspólnotowego działania w dziedzinie polityki wodnej (Dz. Urz. UE L 327 z 22.12.2000 z późn. zm.). W przypadku zmiany Dyrektywy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³⁶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Dyrektywa Rady 92/43/EWG z dnia 21 maja 1992 r. w sprawie ochrony siedlisk przyrodniczych oraz dzikiej fauny i flory (Dz. Urz. UE L 206 z 22.07.1992 z późn. zm.). W przypadku zmiany Dyrektywy po zatwierdzeniu kryteriów wyboru projektów stosuje się zapisy obowiązujące po zmianach.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³⁷ Dz. Urz. UE C 373 z 16.09.2021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kumimoji="0" lang="pl-PL" sz="1200" b="0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późn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zm.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przypadku zmiany Wytycznych po zatwierdzeniu kryteriów wyboru projektów stosuje się zapisy Wytycznych obowiązujące w dniu ogłoszenia naboru.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7623336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EC6014DE-5F6F-491F-9AEF-AB6ADEB4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(8/15)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4"/>
            <a:ext cx="11085287" cy="58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818142"/>
          <a:ext cx="11085287" cy="515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26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3318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021485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41058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23700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533445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Poprawność i realność przyjętych w projekcie wskaźników.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wybrał wszystkie obligatoryjne wskaźniki adekwatne ze względu na zakres i typ projektu, zgodnie ze Szczegółowym Opisem Priorytetów Programu Fundusze Europejskie dla Lubelskiego 2021-2027 aktualnym na dzień ogłoszenia naboru (dalej SZOP) (pola: Wskaźniki produktu, Wskaźniki rezultatu) oraz zgodnie z Regulaminem wyboru projektów?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oszacowane przez wnioskodawcę wartości wskaźników wskazane w formularzu wniosku o dofinansowanie wynikają z przedstawionych założeń w opisie projektu i są spójne z informacjami zawartymi w pozostałej części dokumentacji aplikacyjnej?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oszacowane przez wnioskodawcę wartości wskaźników są realne i możliwe do osiągnięcia </a:t>
                      </a:r>
                      <a:r>
                        <a:rPr kumimoji="0" lang="pl-PL" sz="1200" b="0" i="0" u="none" strike="sng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oraz czy prawidłowo wskazano rok ich osiągnięcia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58" y="6191093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88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8921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38BAFA66-2A35-8B6E-900E-1929823A2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(9/15)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994751" cy="602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466935" y="816418"/>
          <a:ext cx="11067179" cy="532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28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69768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011649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37234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09330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132338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Kwalifikowalność wydatków projektu zgodnie z Regulaminem wyboru projektów oraz zgodność projektu z Działaniem.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 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 strike="sng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prawidłowo określono kategorie i podkategorie (jeśli dotyczy) kosztów dla poszczególnych wydatków ujętych we wniosku o dofinansowanie?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kwota wydatków w ramach danej </a:t>
                      </a: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kategorii</a:t>
                      </a:r>
                      <a:r>
                        <a:rPr lang="pl-PL" sz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kosztów  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mieści się w określonym limicie zgodnie z Regulaminem wyboru projektów (jeśli dotyczy)?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wydatki planowane do poniesienia w ramach projektu i przewidziane do objęcia wsparciem są zgodne z katalogiem kosztów kwalifikowalnych zawartym w </a:t>
                      </a:r>
                      <a:r>
                        <a:rPr lang="pl-PL" sz="12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Regulamin</a:t>
                      </a:r>
                      <a:r>
                        <a:rPr lang="pl-PL" sz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20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pl-PL" sz="1200" strike="sngStrike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 wyboru projektów?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wskazane w projekcie wydatki są zgodne z celami danego naboru zgodnie z Regulaminem wyboru projektów oraz niezbędne do realizacji celów projektu?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wskazane w projekcie wydatki kwalifikowalne są racjonalne, adekwatne oraz uzasadnione w stosunku do zaplanowanych przez wnioskodawcę działań i celów projektu oraz celów określonych dla Działania?</a:t>
                      </a:r>
                    </a:p>
                    <a:p>
                      <a:pPr marL="1778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Przez „wydatki racjonalne” należy rozumieć, że ich wysokość musi być dostosowana do zakresu zaplanowanych działań i czynności, które będą realizowane w ramach projektu. Wydatki nie mogą być zawyżone ani zaniżone. 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Przez „adekwatne” należy rozumieć, że zaplanowane zadania projektowe w ramach projektu, są właściwe w stosunku do oczekiwanych rezultatów projektu i celów Działania, zapewniają realizację zakresu rzeczowego projektu.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adekwatne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25340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221791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AC9CC-7D60-3E3E-2158-0669442D9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412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Kryteria formalne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Kryteria formalne dostępu 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9620"/>
              </p:ext>
            </p:extLst>
          </p:nvPr>
        </p:nvGraphicFramePr>
        <p:xfrm>
          <a:off x="541249" y="1028700"/>
          <a:ext cx="10899226" cy="4264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570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99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478397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3856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5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*slajd 2 z 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086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Wnioskodawca oraz partner projektu (o ile dotyczy) jest uprawniony do aplikowania w ramach danego naboru wniosków.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Font typeface="+mj-lt"/>
                        <a:buAutoNum type="arabicPeriod" startAt="2"/>
                      </a:pP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oraz każdy z partnerów projektu (o ile dotyczy) nie został wykluczony z możliwości ubiegania się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wsparcie z funduszy strukturalnych w trybie określonym </a:t>
                      </a:r>
                      <a:b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pl-PL" sz="1200" strike="noStrike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przepisach o finansach publicznych i/lub wobec wnioskodawcy oraz partnera projektu (o ile dotyczy) nie orzeczono zakazu dostępu do środków funduszy europejskich na podstawie ustawy o skutkach powierzenia wykonywania pracy cudzoziemcom przebywającym wbrew przepisom na terytorium Rzeczpospolitej Polskiej i/lub ustawy o odpowiedzialności podmiotów zbiorowych za czyny zabronione pod groźbą kary?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Kryterium jest zdefiniowane poprzez zestaw pytań pomocniczych. W ramach pytań pomocniczych możliwe jest przyznanie wartości logicznych: „TAK”, „NIE”, „NIE DOTYCZY”). Kryterium uznaje się za spełnione, jeżeli odpowiedź na wszystkie (adekwatne) cząstkowe pytania będzie pozytywna (wartość logiczna: „TAK” lub „TAK” </a:t>
                      </a:r>
                      <a:b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„NIE DOTYCZY”).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Przyznanie wartości „NIE” przynajmniej </a:t>
                      </a:r>
                      <a:b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jednym pytaniu cząstkowym oznacza, </a:t>
                      </a:r>
                      <a:b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iż kryterium nie jest spełnione. Niespełnienie kryterium dyskwalifikuje projekt ze wsparcia.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7DF9722-12D3-4D5F-6E29-4A3DE9BD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9045" y="6513657"/>
            <a:ext cx="43295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3632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1CC932DA-A5E6-FB47-DF6D-76F160E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(10/15)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7459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1005118"/>
          <a:ext cx="10899227" cy="432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204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3684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20418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01765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62013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592933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Kwalifikowalność wydatków projektu zgodnie z Regulaminem wyboru projektów oraz zgodność projektu z Działaniem.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Przez „wydatki uzasadnione” należy rozumieć, że są niezbędne i bezpośrednio związane z realizacją zaplanowanych w projekcie działań uznanych za kwalifikowalne. Wnioskodawca jest zobowiązany wykazać konieczność poniesienia wszystkich kosztów kwalifikowalnych.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cele projektu skutecznie przyczyniają się do osiągnięcia celów szczegółowych danego Priorytetu określonych w Programie Fundusze Europejskie dla Lubelskiego 2021-2027 oraz pozostają w zgodzie z celami danego naboru?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wnioskodawca przeprowadził i wykazał we wniosku rozeznanie rynku, w celu zweryfikowania dostępności oraz oszacowania wysokości cen wydatków planowanych do poniesienia w ramach projektu?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l-PL" sz="105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24850197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8FCE2-08A3-9C56-9815-0163675E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45CDF8AA-82FD-2A31-3FB4-33A3390AD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(11/15)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353D5D9-A200-EA99-EFD0-545D635A292E}"/>
              </a:ext>
            </a:extLst>
          </p:cNvPr>
          <p:cNvSpPr/>
          <p:nvPr/>
        </p:nvSpPr>
        <p:spPr>
          <a:xfrm>
            <a:off x="503150" y="148934"/>
            <a:ext cx="11245505" cy="58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655D130-A379-5579-394D-520B32B32D9E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818142"/>
          <a:ext cx="11245505" cy="5279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67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08957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36423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14944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04076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533445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Wykonalność techniczna i organizacyjna projektu.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wybrany wariant realizacji projektu jest wykonalny organizacyjnie, technicznie i pod względem zasobów osobowych zgodnie z proponowanym harmonogramem?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posiada wszystkie niezbędne decyzje administracyjne i uzgodnienia z właściwymi organami umożliwiające prawidłową i terminową realizację projektu?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zostały wskazane czynniki ryzyka oraz czy czynniki ryzyka - opóźnienia lub utrudnienia realizacji rozwiązań zastosowanych w ramach wybranego wariantu realizacji projektu - są nieistotne lub prawdopodobieństwo ich negatywnego wpływu na projekt zostało zminimalizowane?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wskazał źródła finansowania projektu oraz przedstawił zapewnienie, że przedłoży dokumenty potwierdzające posiadanie środków finansowych na realizację projektu najpóźniej na dzień podpisania umowy o dofinansowanie (jeśli dotyczy)?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Czy wnioskodawca przedstawił założenia dotyczące prognoz finansowych, w tym przychodów i kosztów oraz czy ww. założenia przyjęte do analizy finansowej są wiarygodne i realne oraz czy przygotowane kalkulacje są poprawne i mają uzasadnienie w opisie założeń projektu?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zestaw pytań pomocniczych (cząstkowych). Kryterium uznaje się za spełnione, jeżeli odpowiedź na wszystkie adekwatne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A3ACBD00-DAF5-DA05-8F15-2D19C29C065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58" y="6191093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CBF6E51-6000-6787-3C7D-516B79578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91</a:t>
            </a:r>
          </a:p>
        </p:txBody>
      </p:sp>
    </p:spTree>
    <p:extLst>
      <p:ext uri="{BB962C8B-B14F-4D97-AF65-F5344CB8AC3E}">
        <p14:creationId xmlns:p14="http://schemas.microsoft.com/office/powerpoint/2010/main" val="121208671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8A8D7-5451-86C6-AE92-D21041235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EEB321F-38F0-88D1-5CF4-546F5341A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(12/15)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BBAC47C-8075-FA4E-8AD8-936E8E968836}"/>
              </a:ext>
            </a:extLst>
          </p:cNvPr>
          <p:cNvSpPr/>
          <p:nvPr/>
        </p:nvSpPr>
        <p:spPr>
          <a:xfrm>
            <a:off x="503150" y="148934"/>
            <a:ext cx="11447424" cy="58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8242863-F829-E026-6123-C79B8CB94C24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818143"/>
          <a:ext cx="11447424" cy="5309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67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008957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011152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869948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11234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2563613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Projekt jest zgodny z Konwencją o Prawach Osób Niepełnosprawnych, sporządzoną w Nowym Jorku dnia 13 grudnia 2006 r. (Dz. U. z 2012 r. poz. 1169, z </a:t>
                      </a:r>
                      <a:r>
                        <a:rPr kumimoji="0" lang="pl-PL" sz="1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późn</a:t>
                      </a:r>
                      <a:r>
                        <a:rPr kumimoji="0" lang="pl-PL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. zm.), w zakresie odnoszącym się do sposobu realizacji, zakresu projektu i wnioskodawcy.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o dofinansowanie projektu.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z Konwencją o Prawach Osób Niepełnosprawnych, na etapie oceny wniosku należy rozumieć jako brak sprzeczności pomiędzy zapisami projektu a wymogami tego dokumentu lub stwierdzenie, że te wymagania są neutralne wobec zakresu i zawartości projektu.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  <a:tr h="1845484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Projekt jest zgodny z Kartą Praw Podstawowych Unii Europejskiej z dnia 26 października 2012 r. (Dz. Urz. UE C 326 z 26.10.2012, str. 391), w zakresie odnoszącym się do sposobu realizacji i zakresu projektu.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zostanie zweryfikowane na podstawie zapisów we wniosku o dofinansowanie projektu.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Zgodność projektu z Kartą Praw Podstawowych Unii Europejskiej z dnia 26 października 2012 r., na etapie oceny wniosku należy rozumieć jako brak sprzeczności pomiędzy zapisami projektu a wymogami tego dokumentu lub stwierdzenie, że te wymagania są neutralne wobec zakresu i zawartości projektu. Dla wnioskodawców i ocieniających mogą być pomocne Wytyczne Komisji Europejskiej dotyczące zapewnienia poszanowania Karty praw podstawowych Unii Europejskiej przy wdrażaniu europejskich funduszy strukturalnych i inwestycyjnych, w szczególności załącznik nr III.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4000"/>
                        </a:lnSpc>
                        <a:spcAft>
                          <a:spcPts val="600"/>
                        </a:spcAft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 Istnieje jednokrotna możliwość poprawy/uzupełnienia projektu na wezwanie instytucji w zakresie niniejszego kryterium.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320693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5CECC5D2-F9DB-8BCE-18ED-061680D514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591" y="6213627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B070BE5-DD6D-EE85-FC39-C217FD11B3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285375948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6EFE6ECB-AA3A-3777-7B9C-16E43DAE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(13/15)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4"/>
            <a:ext cx="11076232" cy="60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977685"/>
          <a:ext cx="11175820" cy="374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13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91067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26212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168713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73657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167924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Przestrzeganie zasad równości kobiet i mężczyzn (art. 9 ust. 2 Rozporządzenia Parlamentu i Rady (UE) 2021/1060).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171450" indent="-171450"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ma pozytywny wpływ na zasadę równości mężczyzn i kobiet? </a:t>
                      </a:r>
                      <a:r>
                        <a:rPr lang="pl-PL" sz="1200" baseline="30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  <a:p>
                      <a:pPr algn="l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zerojedynkowe.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Kryterium jest zdefiniowane poprzez pytanie pomocnicze. Kryterium uznaje się za spełnione, jeżeli odpowiedź na pytanie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</a:t>
                      </a:r>
                      <a:endParaRPr kumimoji="0" lang="pl-PL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0C1A4A16-68BD-AF92-7529-40FE0E4F3A97}"/>
              </a:ext>
            </a:extLst>
          </p:cNvPr>
          <p:cNvSpPr txBox="1"/>
          <p:nvPr/>
        </p:nvSpPr>
        <p:spPr>
          <a:xfrm>
            <a:off x="513030" y="4771241"/>
            <a:ext cx="1106635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38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Przez zgodność z tą zasadą należy rozumieć, z jednej strony zaplanowanie takich działań w projekcie, które wpłyną na wyrównywanie szans danej płci będącej w gorszym położeniu (o ile takie nierówności zostały zdiagnozowane w projekcie). Z drugiej strony zaś stworzenie takich mechanizmów, aby na żadnym etapie wdrażania projektu nie dochodziło do dyskryminacji i wykluczenia ze względu na płeć. Dopuszczalne jest także uznanie neutralności projektu w stosunku do zasady równości kobiet i mężczyzn. Decyzja o uznaniu danego projektu za neutralny należy do instytucji oceniającej wniosek o dofinansowanie projektu. O neutralności można mówić jednak tylko wtedy, kiedy we wniosku o dofinansowanie projektu wnioskodawca uzasadni, dlaczego dany projekt nie jest w stanie zrealizować jakichkolwiek działań w zakresie spełnienia ww. zasady, a uzasadnienie to zostanie uznane przez instytucję oceniającą projekt za adekwatne i wystarczające.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597640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93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42372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BE4952A3-B1DB-20FA-855B-48E9D794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(14/15)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473247" y="162265"/>
            <a:ext cx="11413953" cy="592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33051" y="818218"/>
          <a:ext cx="11354149" cy="4278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752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226029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550564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3014804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643488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3635395">
                <a:tc>
                  <a:txBody>
                    <a:bodyPr/>
                    <a:lstStyle/>
                    <a:p>
                      <a:pPr marL="0" indent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6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Przestrzeganie zasad niedyskryminacji, w tym zapewnienie dostępności dla osób z niepełnosprawnościami (art. 9 ust. 3 Rozporządzenia Parlamentu i Rady (UE) 2021/1060).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realizacja projektu nie będzie skutkować jakąkolwiek dyskryminacją ze względu na płeć, rasę lub pochodzenie etniczne, religię lub światopogląd, niepełnosprawność, wiek lub orientację seksualną?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projekt ma pozytywny bądź neutralny wpływ na realizację zasad 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dostępności dla osób z niepełnosprawnościami zgodnie z Wytycznymi dotyczącymi realizacji zasad równościowych w ramach funduszy unijnych na lata 2021-2027, aktualnych na dzień ogłoszenia naboru, w tym 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czy realizacja projektu uwzględnia działania zgodne z koncepcją uniwersalnego projektowania?³⁹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pytanie pomocnicze (</a:t>
                      </a:r>
                      <a:r>
                        <a:rPr kumimoji="0" lang="pl-PL" sz="12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cząstkowe</a:t>
                      </a:r>
                      <a:r>
                        <a:rPr kumimoji="0" lang="pl-PL" sz="1200" b="0" i="0" u="none" strike="sngStrike" kern="1200" cap="none" spc="0" normalizeH="0" baseline="0" noProof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cząstkow</a:t>
                      </a: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). Kryterium uznaje się za spełnione, jeżeli odpowiedź na wszystkie pytania cząstkowe będzie pozytywna.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4217DB6F-90E9-A8B1-4D32-37A73E03B00F}"/>
              </a:ext>
            </a:extLst>
          </p:cNvPr>
          <p:cNvSpPr txBox="1"/>
          <p:nvPr/>
        </p:nvSpPr>
        <p:spPr>
          <a:xfrm>
            <a:off x="533051" y="5107669"/>
            <a:ext cx="1089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³⁹ </a:t>
            </a: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W przypadku gdy produkty (usługi) projektu nie mają swoich bezpośrednich użytkowników/użytkowniczek (np. automatyczne linie produkcyjne, nowe lub usprawnione procesy technologiczne), dopuszczalne jest uznanie, że mają one charakter neutralny wobec zasady równości szans i niedyskryminacji. Decyzja o uznaniu danego produktu (lub usługi) za neutralny należy do właściwej instytucji, która dokonuje oceny wniosku o dofinansowanie projektów. W przypadku uznania, że dany produkt (lub usługa) jest neutralny, projekt zawierający ten produkt (lub usługę) może być uznany za zgodny z zasadą równości szans i niedyskryminacji. Uznanie neutralności określonych produktów (usług) projektu nie zwalnia jednak beneficjenta ze stosowania standardów dostępności dla realizacji pozostałej części projektu, dla której standardy dostępności mają zastosowanie.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56236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>
                <a:solidFill>
                  <a:srgbClr val="002073"/>
                </a:solidFill>
                <a:latin typeface="Calibri" panose="020F0502020204030204"/>
              </a:rPr>
              <a:t>94</a:t>
            </a:r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srgbClr val="00207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9523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61B5F84B-26EC-A162-00D5-16B8285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techniczne (15/15)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1166767" cy="615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Kryteria techniczne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03150" y="845965"/>
          <a:ext cx="11245505" cy="486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67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1950015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6363229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374894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733246"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02062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pl-P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Przestrzeganie zasad zrównoważonego rozwoju, w tym zasady „nie czyń poważnych szkód” (art. 9 ust. 4 Rozporządzenia Parlamentu i Rady (UE) 2021/1060).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kryterium ocenie podlegać będzie:</a:t>
                      </a:r>
                    </a:p>
                    <a:p>
                      <a:pPr marL="342900" lvl="0" indent="-34290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pl-PL" sz="1200" strike="sngStrike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pl-PL" sz="120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zy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projekt spełnia zasady zrównoważonego rozwoju, zgodnie z celami zrównoważonego rozwoju ONZ oraz celami Porozumienia Paryskiego, przyjętego na mocy Ramowej konwencji Narodów Zjednoczonych w sprawie zmian klimatu⁴⁰ oraz czy projekt spełnia zasadę „nie czyń poważnych szkód” (DNSH – Do No </a:t>
                      </a:r>
                      <a:r>
                        <a:rPr lang="pl-PL" sz="12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Significant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2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Harm</a:t>
                      </a: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), o których mowa w art. 9 ust. 4 Rozporządzenia Parlamentu Europejskiego i Rady (UE) 2021/1060 z dnia 24 czerwca 2021 r.?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prezentacji spełnienia przez projekt celów zrównoważonego rozwoju ONZ należy odnieść się do tych celów, które dotyczą danego rodzaju projektów.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Należy przedstawić jak projekt wspiera działania respektujące standardy i priorytety klimatyczne UE.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 ramach potwierdzenia spełnienia zasady „nie czyń poważnych szkód” należy odnieść się do zapisów Oceny DNSH dla Projektu Programu Fundusze Europejskie dla Lubelskiego 2021-2027.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weryfikowane jest na podstawie wniosku o dofinansowanie, załączników, ogólnodostępnych rejestrów i informacji oraz informacji będących w posiadaniu instytucji przeprowadzającej postępowanie lub pozyskanych w toku postepowania w zakresie wyboru.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zerojedynkowe. 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Ocena spełnienia kryterium będzie polegała na przyznaniu wartości logicznych „TAK”, „NIE”.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obligatoryjne – spełnienie kryterium jest niezbędne do przyznania dofinansowania.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Kryterium jest zdefiniowane poprzez pytanie pomocnicze. Kryterium uznaje się za spełnione, jeżeli odpowiedź na pytanie cząstkowe będzie pozytywna.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Istnieje jednokrotna możliwość poprawy/uzupełnienia projektu na wezwanie instytucji w zakresie niniejszego kryterium</a:t>
                      </a:r>
                    </a:p>
                    <a:p>
                      <a:pPr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endParaRPr lang="pl-P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C786C6DB-A470-1A23-6B54-3F7D0E233CD2}"/>
              </a:ext>
            </a:extLst>
          </p:cNvPr>
          <p:cNvSpPr txBox="1"/>
          <p:nvPr/>
        </p:nvSpPr>
        <p:spPr>
          <a:xfrm>
            <a:off x="408097" y="5856689"/>
            <a:ext cx="11340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⁴⁰ Ramowa konwencja Narodów Zjednoczonych w sprawie zmian klimatu, sporządzona w Nowym Jorku dnia 9 maja 1992 r. (Dz. U. z 1996 r. nr 53 poz. 238)</a:t>
            </a:r>
          </a:p>
        </p:txBody>
      </p:sp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183815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8655" y="6465689"/>
            <a:ext cx="443345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95</a:t>
            </a:r>
          </a:p>
        </p:txBody>
      </p:sp>
    </p:spTree>
    <p:extLst>
      <p:ext uri="{BB962C8B-B14F-4D97-AF65-F5344CB8AC3E}">
        <p14:creationId xmlns:p14="http://schemas.microsoft.com/office/powerpoint/2010/main" val="32537369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6BA5C969-D346-B027-9579-DCDD1A71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Kryteria merytoryczne specyficzne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148933"/>
            <a:ext cx="10899227" cy="493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Kryteria merytoryczne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Kryteria specyficzne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487688" y="745416"/>
          <a:ext cx="1089922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588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3001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70551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34033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670238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specyficzne 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Kryteria do zatwierdzenia przez KM odrębnie od kryteriów dla wszystkich Działań – specyficzne dla określonych typów projektów w ramach Działań Programu (w tym osobne kryteria dla projektów wybieranych w sposób konkurencyjny i niekonkurencyjny).</a:t>
                      </a:r>
                      <a:endParaRPr lang="pl-PL" sz="12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4" name="Prostokąt 3">
            <a:extLst>
              <a:ext uri="{FF2B5EF4-FFF2-40B4-BE49-F238E27FC236}">
                <a16:creationId xmlns:a16="http://schemas.microsoft.com/office/drawing/2014/main" id="{869B9140-4439-1566-DCC8-0B6F9F99D67B}"/>
              </a:ext>
            </a:extLst>
          </p:cNvPr>
          <p:cNvSpPr/>
          <p:nvPr/>
        </p:nvSpPr>
        <p:spPr>
          <a:xfrm>
            <a:off x="503150" y="2154725"/>
            <a:ext cx="10899227" cy="58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Ocena merytoryczna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trafności merytorycznej 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5D4BCFE-67A0-9F5F-077A-CE0310B458D6}"/>
              </a:ext>
            </a:extLst>
          </p:cNvPr>
          <p:cNvGraphicFramePr>
            <a:graphicFrameLocks noGrp="1"/>
          </p:cNvGraphicFramePr>
          <p:nvPr/>
        </p:nvGraphicFramePr>
        <p:xfrm>
          <a:off x="522012" y="2808435"/>
          <a:ext cx="10899227" cy="1325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5880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3001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70551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451688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86797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trafności merytorycznej 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punktowe. Kryteria do zatwierdzenia przez KM odrębnie od kryteriów dla wszystkich Działań – specyficzne dla określonych typów projektów w ramach Działań Programu (nie dotyczy typów projektów realizowanych przez podmiot pełniący funkcję podmiotu wdrażającego instrumenty finansowe)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Ocena kryterium będzie polegała na przyznaniu zdefiniowanej z góry liczby punktów.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36014188-42C1-51B4-E1B9-B96114A625E1}"/>
              </a:ext>
            </a:extLst>
          </p:cNvPr>
          <p:cNvSpPr/>
          <p:nvPr/>
        </p:nvSpPr>
        <p:spPr>
          <a:xfrm>
            <a:off x="537474" y="4372824"/>
            <a:ext cx="10899227" cy="606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II. Ocena merytoryczna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rozstrzygające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428144EA-5DEE-AFC6-2FB9-16BFA7E5EAF3}"/>
              </a:ext>
            </a:extLst>
          </p:cNvPr>
          <p:cNvGraphicFramePr>
            <a:graphicFrameLocks noGrp="1"/>
          </p:cNvGraphicFramePr>
          <p:nvPr/>
        </p:nvGraphicFramePr>
        <p:xfrm>
          <a:off x="537474" y="5092362"/>
          <a:ext cx="10899227" cy="1017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79">
                  <a:extLst>
                    <a:ext uri="{9D8B030D-6E8A-4147-A177-3AD203B41FA5}">
                      <a16:colId xmlns:a16="http://schemas.microsoft.com/office/drawing/2014/main" val="2402903515"/>
                    </a:ext>
                  </a:extLst>
                </a:gridCol>
                <a:gridCol w="2175881">
                  <a:extLst>
                    <a:ext uri="{9D8B030D-6E8A-4147-A177-3AD203B41FA5}">
                      <a16:colId xmlns:a16="http://schemas.microsoft.com/office/drawing/2014/main" val="2742623692"/>
                    </a:ext>
                  </a:extLst>
                </a:gridCol>
                <a:gridCol w="5930017">
                  <a:extLst>
                    <a:ext uri="{9D8B030D-6E8A-4147-A177-3AD203B41FA5}">
                      <a16:colId xmlns:a16="http://schemas.microsoft.com/office/drawing/2014/main" val="120968799"/>
                    </a:ext>
                  </a:extLst>
                </a:gridCol>
                <a:gridCol w="2270550">
                  <a:extLst>
                    <a:ext uri="{9D8B030D-6E8A-4147-A177-3AD203B41FA5}">
                      <a16:colId xmlns:a16="http://schemas.microsoft.com/office/drawing/2014/main" val="940122991"/>
                    </a:ext>
                  </a:extLst>
                </a:gridCol>
              </a:tblGrid>
              <a:tr h="560289"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Lp.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Nazwa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Definicja kryterium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Opis znaczenia kryterium dla wyniku oceny</a:t>
                      </a:r>
                      <a:endParaRPr lang="pl-PL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726217"/>
                  </a:ext>
                </a:extLst>
              </a:tr>
              <a:tr h="45246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pl-PL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rozstrzygające</a:t>
                      </a:r>
                      <a:endParaRPr lang="pl-PL" sz="1200" kern="1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Kryteria do zatwierdzenia przez KM odrębnie od kryteriów dla wszystkich Działań – specyficzne dla określonych typów projektów w ramach Działań Programu.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2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123061"/>
                  </a:ext>
                </a:extLst>
              </a:tr>
            </a:tbl>
          </a:graphicData>
        </a:graphic>
      </p:graphicFrame>
      <p:pic>
        <p:nvPicPr>
          <p:cNvPr id="3" name="Obraz 2" descr="Oznaczenie graficzne programu fundusze Europejskie dla Lubelskiego.">
            <a:extLst>
              <a:ext uri="{FF2B5EF4-FFF2-40B4-BE49-F238E27FC236}">
                <a16:creationId xmlns:a16="http://schemas.microsoft.com/office/drawing/2014/main" id="{E60AC9CC-7D60-3E3E-2158-0669442D93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25" y="6238954"/>
            <a:ext cx="5465075" cy="359665"/>
          </a:xfrm>
          <a:prstGeom prst="rect">
            <a:avLst/>
          </a:prstGeo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175E7F4-BA74-44F8-A965-E39C6D64EB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69436" y="6490489"/>
            <a:ext cx="422564" cy="365125"/>
          </a:xfrm>
        </p:spPr>
        <p:txBody>
          <a:bodyPr/>
          <a:lstStyle/>
          <a:p>
            <a:pPr marL="0" marR="0" lvl="0" indent="0" algn="l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>
                <a:ln>
                  <a:noFill/>
                </a:ln>
                <a:solidFill>
                  <a:srgbClr val="00207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4911022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11E1F-0580-8185-E024-ADE04B24E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908751-6CF5-DB81-A52F-0D143948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Metodyka – Pomoc Techniczna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83A7474-F83B-9414-EE3E-DB96BCEF0863}"/>
              </a:ext>
            </a:extLst>
          </p:cNvPr>
          <p:cNvSpPr/>
          <p:nvPr/>
        </p:nvSpPr>
        <p:spPr>
          <a:xfrm>
            <a:off x="402784" y="1082041"/>
            <a:ext cx="11528669" cy="1621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Metodyka i kryteria stosowane przy wyborze operacji współfinansowanych ze środków Europejskiego Funduszu Rozwoju Regionalnego w ramach programu Fundusze Europejskie  dla Lubelskiego 2021-2027 dla Działań wdrażanych przez Instytucję Zarządzającą Programem Regionalnym (Departament Zarządzania Programami Regionalnymi) w zakresie Pomocy Technicznej</a:t>
            </a:r>
            <a:endParaRPr kumimoji="0" lang="pl-PL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696F7A-A2CE-14DC-3F69-3F77A45FC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580" y="6346621"/>
            <a:ext cx="5465075" cy="359665"/>
          </a:xfrm>
          <a:prstGeom prst="rect">
            <a:avLst/>
          </a:prstGeom>
        </p:spPr>
      </p:pic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0FEC8DF2-32EA-95D1-3B60-3E31052D9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48655" y="6492875"/>
            <a:ext cx="4433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C0E58C-714C-8B68-1EBF-3CD7F913459A}"/>
              </a:ext>
            </a:extLst>
          </p:cNvPr>
          <p:cNvSpPr/>
          <p:nvPr/>
        </p:nvSpPr>
        <p:spPr>
          <a:xfrm>
            <a:off x="402785" y="2703730"/>
            <a:ext cx="11528669" cy="1621689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 val="80000"/>
            </a:schemeClr>
          </a:solid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Kryteria nie uległy zmianie.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ramach konsultacji z Komisją Europejską oraz wśród Członków Komitetu Monitorującego FEL 2021-2027 nie wpłynęły żadne uwagi.</a:t>
            </a:r>
            <a:endParaRPr kumimoji="0" lang="pl-PL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542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0C57FC-910D-7653-1C1C-660188911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" y="0"/>
            <a:ext cx="12185250" cy="6858000"/>
          </a:xfrm>
          <a:prstGeom prst="rect">
            <a:avLst/>
          </a:prstGeo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44C57BAA-8E55-0569-4860-AB7E0A69E3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728067" y="2916429"/>
            <a:ext cx="4581427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Dziękuję za uwagę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245A3894-4540-1AD2-2286-1DDF4C3D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4826D8-9DAC-44AE-A9FD-0EC949CD68D6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4640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21345</Words>
  <Application>Microsoft Office PowerPoint</Application>
  <PresentationFormat>Panoramiczny</PresentationFormat>
  <Paragraphs>1576</Paragraphs>
  <Slides>98</Slides>
  <Notes>97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98</vt:i4>
      </vt:variant>
    </vt:vector>
  </HeadingPairs>
  <TitlesOfParts>
    <vt:vector size="105" baseType="lpstr">
      <vt:lpstr>Arial</vt:lpstr>
      <vt:lpstr>Calibri</vt:lpstr>
      <vt:lpstr>Calibri Light</vt:lpstr>
      <vt:lpstr>Open Sans</vt:lpstr>
      <vt:lpstr>Symbol</vt:lpstr>
      <vt:lpstr>1_Motyw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FEL 2021-2027 Działania wdrażane przez LAWP </vt:lpstr>
      <vt:lpstr>Informacja o wynikach konsultacji</vt:lpstr>
      <vt:lpstr>Kryteria formalne dostępu </vt:lpstr>
      <vt:lpstr>Kryteria formalne poprawności (1/7)</vt:lpstr>
      <vt:lpstr>Kryteria formalne poprawności (2/7)</vt:lpstr>
      <vt:lpstr>Kryteria formalne poprawności 3/7)</vt:lpstr>
      <vt:lpstr>Kryteria formalne poprawności (4/7)</vt:lpstr>
      <vt:lpstr>Kryteria formalne poprawności (5/7)</vt:lpstr>
      <vt:lpstr>Kryteria formalne poprawności (6/7)</vt:lpstr>
      <vt:lpstr>Kryteria formalne poprawności 7/7)</vt:lpstr>
      <vt:lpstr>Kryteria formalne specyficzne</vt:lpstr>
      <vt:lpstr>Kryteria merytoryczne techniczne (1/15)</vt:lpstr>
      <vt:lpstr>Kryteria merytoryczne techniczne (2/15)</vt:lpstr>
      <vt:lpstr>Kryteria merytoryczne techniczne (3/15)</vt:lpstr>
      <vt:lpstr>Kryteria merytoryczne techniczne (4/15)</vt:lpstr>
      <vt:lpstr>Kryteria merytoryczne techniczne (5/15)</vt:lpstr>
      <vt:lpstr>Kryteria merytoryczne techniczne (6/15)</vt:lpstr>
      <vt:lpstr>Kryteria merytoryczne techniczne (7/15)</vt:lpstr>
      <vt:lpstr>Kryteria merytoryczne techniczne (8/15)</vt:lpstr>
      <vt:lpstr>Kryteria merytoryczne techniczne (9/15)</vt:lpstr>
      <vt:lpstr>Kryteria merytoryczne techniczne (10/15)</vt:lpstr>
      <vt:lpstr>Kryteria merytoryczne techniczne (11/15)</vt:lpstr>
      <vt:lpstr>Kryteria merytoryczne techniczne (12/15)</vt:lpstr>
      <vt:lpstr>Kryteria merytoryczne techniczne (13/15)</vt:lpstr>
      <vt:lpstr>Kryteria merytoryczne techniczne (14/15)</vt:lpstr>
      <vt:lpstr>Kryteria merytoryczne techniczne (15/15)</vt:lpstr>
      <vt:lpstr>Kryteria merytoryczne specyficzne</vt:lpstr>
      <vt:lpstr>Metodyka – Pomoc Techniczna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Komorowska</dc:creator>
  <cp:lastModifiedBy>DZ PR</cp:lastModifiedBy>
  <cp:revision>2</cp:revision>
  <cp:lastPrinted>2024-02-12T14:36:34Z</cp:lastPrinted>
  <dcterms:created xsi:type="dcterms:W3CDTF">2024-02-05T09:20:08Z</dcterms:created>
  <dcterms:modified xsi:type="dcterms:W3CDTF">2024-02-16T08:28:08Z</dcterms:modified>
</cp:coreProperties>
</file>