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Lst>
  <p:notesMasterIdLst>
    <p:notesMasterId r:id="rId280"/>
  </p:notesMasterIdLst>
  <p:sldIdLst>
    <p:sldId id="432" r:id="rId3"/>
    <p:sldId id="433" r:id="rId4"/>
    <p:sldId id="434" r:id="rId5"/>
    <p:sldId id="435" r:id="rId6"/>
    <p:sldId id="436" r:id="rId7"/>
    <p:sldId id="437" r:id="rId8"/>
    <p:sldId id="438" r:id="rId9"/>
    <p:sldId id="439" r:id="rId10"/>
    <p:sldId id="440" r:id="rId11"/>
    <p:sldId id="441" r:id="rId12"/>
    <p:sldId id="442" r:id="rId13"/>
    <p:sldId id="443" r:id="rId14"/>
    <p:sldId id="444" r:id="rId15"/>
    <p:sldId id="445" r:id="rId16"/>
    <p:sldId id="446" r:id="rId17"/>
    <p:sldId id="447" r:id="rId18"/>
    <p:sldId id="448" r:id="rId19"/>
    <p:sldId id="449" r:id="rId20"/>
    <p:sldId id="450" r:id="rId21"/>
    <p:sldId id="451" r:id="rId22"/>
    <p:sldId id="452" r:id="rId23"/>
    <p:sldId id="453" r:id="rId24"/>
    <p:sldId id="454" r:id="rId25"/>
    <p:sldId id="455" r:id="rId26"/>
    <p:sldId id="1073" r:id="rId27"/>
    <p:sldId id="456" r:id="rId28"/>
    <p:sldId id="457" r:id="rId29"/>
    <p:sldId id="458" r:id="rId30"/>
    <p:sldId id="459" r:id="rId31"/>
    <p:sldId id="460" r:id="rId32"/>
    <p:sldId id="461" r:id="rId33"/>
    <p:sldId id="462" r:id="rId34"/>
    <p:sldId id="463" r:id="rId35"/>
    <p:sldId id="464" r:id="rId36"/>
    <p:sldId id="465" r:id="rId37"/>
    <p:sldId id="1075" r:id="rId38"/>
    <p:sldId id="466" r:id="rId39"/>
    <p:sldId id="467" r:id="rId40"/>
    <p:sldId id="468" r:id="rId41"/>
    <p:sldId id="469" r:id="rId42"/>
    <p:sldId id="470" r:id="rId43"/>
    <p:sldId id="471" r:id="rId44"/>
    <p:sldId id="472" r:id="rId45"/>
    <p:sldId id="473" r:id="rId46"/>
    <p:sldId id="474" r:id="rId47"/>
    <p:sldId id="475" r:id="rId48"/>
    <p:sldId id="476" r:id="rId49"/>
    <p:sldId id="477" r:id="rId50"/>
    <p:sldId id="478" r:id="rId51"/>
    <p:sldId id="479" r:id="rId52"/>
    <p:sldId id="480" r:id="rId53"/>
    <p:sldId id="481" r:id="rId54"/>
    <p:sldId id="482" r:id="rId55"/>
    <p:sldId id="483" r:id="rId56"/>
    <p:sldId id="484" r:id="rId57"/>
    <p:sldId id="485" r:id="rId58"/>
    <p:sldId id="486" r:id="rId59"/>
    <p:sldId id="487" r:id="rId60"/>
    <p:sldId id="488" r:id="rId61"/>
    <p:sldId id="489" r:id="rId62"/>
    <p:sldId id="490" r:id="rId63"/>
    <p:sldId id="491" r:id="rId64"/>
    <p:sldId id="492" r:id="rId65"/>
    <p:sldId id="493" r:id="rId66"/>
    <p:sldId id="494" r:id="rId67"/>
    <p:sldId id="495" r:id="rId68"/>
    <p:sldId id="258" r:id="rId69"/>
    <p:sldId id="259" r:id="rId70"/>
    <p:sldId id="260" r:id="rId71"/>
    <p:sldId id="261" r:id="rId72"/>
    <p:sldId id="262" r:id="rId73"/>
    <p:sldId id="263" r:id="rId74"/>
    <p:sldId id="264" r:id="rId75"/>
    <p:sldId id="265" r:id="rId76"/>
    <p:sldId id="266" r:id="rId77"/>
    <p:sldId id="275" r:id="rId78"/>
    <p:sldId id="267" r:id="rId79"/>
    <p:sldId id="272" r:id="rId80"/>
    <p:sldId id="273" r:id="rId81"/>
    <p:sldId id="276" r:id="rId82"/>
    <p:sldId id="268" r:id="rId83"/>
    <p:sldId id="269" r:id="rId84"/>
    <p:sldId id="274" r:id="rId85"/>
    <p:sldId id="278" r:id="rId86"/>
    <p:sldId id="279" r:id="rId87"/>
    <p:sldId id="280" r:id="rId88"/>
    <p:sldId id="281" r:id="rId89"/>
    <p:sldId id="283" r:id="rId90"/>
    <p:sldId id="284" r:id="rId91"/>
    <p:sldId id="285" r:id="rId92"/>
    <p:sldId id="286" r:id="rId93"/>
    <p:sldId id="287" r:id="rId94"/>
    <p:sldId id="288" r:id="rId95"/>
    <p:sldId id="289" r:id="rId96"/>
    <p:sldId id="290" r:id="rId97"/>
    <p:sldId id="291" r:id="rId98"/>
    <p:sldId id="292" r:id="rId99"/>
    <p:sldId id="293" r:id="rId100"/>
    <p:sldId id="294" r:id="rId101"/>
    <p:sldId id="295" r:id="rId102"/>
    <p:sldId id="296" r:id="rId103"/>
    <p:sldId id="297" r:id="rId104"/>
    <p:sldId id="298" r:id="rId105"/>
    <p:sldId id="299" r:id="rId106"/>
    <p:sldId id="300" r:id="rId107"/>
    <p:sldId id="301" r:id="rId108"/>
    <p:sldId id="302" r:id="rId109"/>
    <p:sldId id="303" r:id="rId110"/>
    <p:sldId id="304" r:id="rId111"/>
    <p:sldId id="305" r:id="rId112"/>
    <p:sldId id="306" r:id="rId113"/>
    <p:sldId id="307" r:id="rId114"/>
    <p:sldId id="308" r:id="rId115"/>
    <p:sldId id="310" r:id="rId116"/>
    <p:sldId id="311" r:id="rId117"/>
    <p:sldId id="312" r:id="rId118"/>
    <p:sldId id="313" r:id="rId119"/>
    <p:sldId id="314" r:id="rId120"/>
    <p:sldId id="315" r:id="rId121"/>
    <p:sldId id="316" r:id="rId122"/>
    <p:sldId id="317" r:id="rId123"/>
    <p:sldId id="318" r:id="rId124"/>
    <p:sldId id="323" r:id="rId125"/>
    <p:sldId id="324" r:id="rId126"/>
    <p:sldId id="335" r:id="rId127"/>
    <p:sldId id="319" r:id="rId128"/>
    <p:sldId id="336" r:id="rId129"/>
    <p:sldId id="325" r:id="rId130"/>
    <p:sldId id="322" r:id="rId131"/>
    <p:sldId id="326" r:id="rId132"/>
    <p:sldId id="327" r:id="rId133"/>
    <p:sldId id="320" r:id="rId134"/>
    <p:sldId id="321" r:id="rId135"/>
    <p:sldId id="329" r:id="rId136"/>
    <p:sldId id="331" r:id="rId137"/>
    <p:sldId id="330" r:id="rId138"/>
    <p:sldId id="332" r:id="rId139"/>
    <p:sldId id="333" r:id="rId140"/>
    <p:sldId id="334" r:id="rId141"/>
    <p:sldId id="328" r:id="rId142"/>
    <p:sldId id="338" r:id="rId143"/>
    <p:sldId id="339" r:id="rId144"/>
    <p:sldId id="340" r:id="rId145"/>
    <p:sldId id="341" r:id="rId146"/>
    <p:sldId id="342" r:id="rId147"/>
    <p:sldId id="343" r:id="rId148"/>
    <p:sldId id="344" r:id="rId149"/>
    <p:sldId id="345" r:id="rId150"/>
    <p:sldId id="346" r:id="rId151"/>
    <p:sldId id="347" r:id="rId152"/>
    <p:sldId id="348" r:id="rId153"/>
    <p:sldId id="349" r:id="rId154"/>
    <p:sldId id="350" r:id="rId155"/>
    <p:sldId id="351" r:id="rId156"/>
    <p:sldId id="352" r:id="rId157"/>
    <p:sldId id="353" r:id="rId158"/>
    <p:sldId id="354" r:id="rId159"/>
    <p:sldId id="355" r:id="rId160"/>
    <p:sldId id="356" r:id="rId161"/>
    <p:sldId id="357" r:id="rId162"/>
    <p:sldId id="358" r:id="rId163"/>
    <p:sldId id="359" r:id="rId164"/>
    <p:sldId id="360" r:id="rId165"/>
    <p:sldId id="361" r:id="rId166"/>
    <p:sldId id="362" r:id="rId167"/>
    <p:sldId id="363" r:id="rId168"/>
    <p:sldId id="364" r:id="rId169"/>
    <p:sldId id="365" r:id="rId170"/>
    <p:sldId id="366" r:id="rId171"/>
    <p:sldId id="367" r:id="rId172"/>
    <p:sldId id="368" r:id="rId173"/>
    <p:sldId id="369" r:id="rId174"/>
    <p:sldId id="370" r:id="rId175"/>
    <p:sldId id="371" r:id="rId176"/>
    <p:sldId id="372" r:id="rId177"/>
    <p:sldId id="373" r:id="rId178"/>
    <p:sldId id="374" r:id="rId179"/>
    <p:sldId id="375" r:id="rId180"/>
    <p:sldId id="376" r:id="rId181"/>
    <p:sldId id="377" r:id="rId182"/>
    <p:sldId id="378" r:id="rId183"/>
    <p:sldId id="379" r:id="rId184"/>
    <p:sldId id="380" r:id="rId185"/>
    <p:sldId id="381" r:id="rId186"/>
    <p:sldId id="382" r:id="rId187"/>
    <p:sldId id="383" r:id="rId188"/>
    <p:sldId id="385" r:id="rId189"/>
    <p:sldId id="386" r:id="rId190"/>
    <p:sldId id="387" r:id="rId191"/>
    <p:sldId id="388" r:id="rId192"/>
    <p:sldId id="389" r:id="rId193"/>
    <p:sldId id="390" r:id="rId194"/>
    <p:sldId id="391" r:id="rId195"/>
    <p:sldId id="392" r:id="rId196"/>
    <p:sldId id="393" r:id="rId197"/>
    <p:sldId id="394" r:id="rId198"/>
    <p:sldId id="395" r:id="rId199"/>
    <p:sldId id="396" r:id="rId200"/>
    <p:sldId id="397" r:id="rId201"/>
    <p:sldId id="398" r:id="rId202"/>
    <p:sldId id="399" r:id="rId203"/>
    <p:sldId id="400" r:id="rId204"/>
    <p:sldId id="401" r:id="rId205"/>
    <p:sldId id="402" r:id="rId206"/>
    <p:sldId id="403" r:id="rId207"/>
    <p:sldId id="405" r:id="rId208"/>
    <p:sldId id="406" r:id="rId209"/>
    <p:sldId id="407" r:id="rId210"/>
    <p:sldId id="408" r:id="rId211"/>
    <p:sldId id="409" r:id="rId212"/>
    <p:sldId id="410" r:id="rId213"/>
    <p:sldId id="411" r:id="rId214"/>
    <p:sldId id="412" r:id="rId215"/>
    <p:sldId id="413" r:id="rId216"/>
    <p:sldId id="414" r:id="rId217"/>
    <p:sldId id="415" r:id="rId218"/>
    <p:sldId id="416" r:id="rId219"/>
    <p:sldId id="417" r:id="rId220"/>
    <p:sldId id="418" r:id="rId221"/>
    <p:sldId id="419" r:id="rId222"/>
    <p:sldId id="420" r:id="rId223"/>
    <p:sldId id="421" r:id="rId224"/>
    <p:sldId id="422" r:id="rId225"/>
    <p:sldId id="423" r:id="rId226"/>
    <p:sldId id="424" r:id="rId227"/>
    <p:sldId id="425" r:id="rId228"/>
    <p:sldId id="426" r:id="rId229"/>
    <p:sldId id="427" r:id="rId230"/>
    <p:sldId id="428" r:id="rId231"/>
    <p:sldId id="429" r:id="rId232"/>
    <p:sldId id="430" r:id="rId233"/>
    <p:sldId id="869" r:id="rId234"/>
    <p:sldId id="1043" r:id="rId235"/>
    <p:sldId id="1042" r:id="rId236"/>
    <p:sldId id="1037" r:id="rId237"/>
    <p:sldId id="928" r:id="rId238"/>
    <p:sldId id="1083" r:id="rId239"/>
    <p:sldId id="1044" r:id="rId240"/>
    <p:sldId id="1045" r:id="rId241"/>
    <p:sldId id="1046" r:id="rId242"/>
    <p:sldId id="1047" r:id="rId243"/>
    <p:sldId id="1048" r:id="rId244"/>
    <p:sldId id="1049" r:id="rId245"/>
    <p:sldId id="1051" r:id="rId246"/>
    <p:sldId id="1052" r:id="rId247"/>
    <p:sldId id="1053" r:id="rId248"/>
    <p:sldId id="1054" r:id="rId249"/>
    <p:sldId id="1055" r:id="rId250"/>
    <p:sldId id="1057" r:id="rId251"/>
    <p:sldId id="1059" r:id="rId252"/>
    <p:sldId id="1061" r:id="rId253"/>
    <p:sldId id="1060" r:id="rId254"/>
    <p:sldId id="1063" r:id="rId255"/>
    <p:sldId id="1064" r:id="rId256"/>
    <p:sldId id="1065" r:id="rId257"/>
    <p:sldId id="1066" r:id="rId258"/>
    <p:sldId id="1067" r:id="rId259"/>
    <p:sldId id="1068" r:id="rId260"/>
    <p:sldId id="1069" r:id="rId261"/>
    <p:sldId id="1070" r:id="rId262"/>
    <p:sldId id="1071" r:id="rId263"/>
    <p:sldId id="1072" r:id="rId264"/>
    <p:sldId id="1084" r:id="rId265"/>
    <p:sldId id="1074" r:id="rId266"/>
    <p:sldId id="1056" r:id="rId267"/>
    <p:sldId id="1085" r:id="rId268"/>
    <p:sldId id="1058" r:id="rId269"/>
    <p:sldId id="1076" r:id="rId270"/>
    <p:sldId id="1077" r:id="rId271"/>
    <p:sldId id="1078" r:id="rId272"/>
    <p:sldId id="1062" r:id="rId273"/>
    <p:sldId id="1079" r:id="rId274"/>
    <p:sldId id="1080" r:id="rId275"/>
    <p:sldId id="1081" r:id="rId276"/>
    <p:sldId id="1050" r:id="rId277"/>
    <p:sldId id="1082" r:id="rId278"/>
    <p:sldId id="431" r:id="rId279"/>
  </p:sldIdLst>
  <p:sldSz cx="12192000" cy="6858000"/>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3AE68F-E617-42D2-A9D4-3A4A6E2FF954}" v="1" dt="2024-02-16T06:56:49.1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63" Type="http://schemas.openxmlformats.org/officeDocument/2006/relationships/slide" Target="slides/slide61.xml"/><Relationship Id="rId159" Type="http://schemas.openxmlformats.org/officeDocument/2006/relationships/slide" Target="slides/slide157.xml"/><Relationship Id="rId170" Type="http://schemas.openxmlformats.org/officeDocument/2006/relationships/slide" Target="slides/slide168.xml"/><Relationship Id="rId226" Type="http://schemas.openxmlformats.org/officeDocument/2006/relationships/slide" Target="slides/slide224.xml"/><Relationship Id="rId268" Type="http://schemas.openxmlformats.org/officeDocument/2006/relationships/slide" Target="slides/slide266.xml"/><Relationship Id="rId32" Type="http://schemas.openxmlformats.org/officeDocument/2006/relationships/slide" Target="slides/slide30.xml"/><Relationship Id="rId74" Type="http://schemas.openxmlformats.org/officeDocument/2006/relationships/slide" Target="slides/slide72.xml"/><Relationship Id="rId128" Type="http://schemas.openxmlformats.org/officeDocument/2006/relationships/slide" Target="slides/slide126.xml"/><Relationship Id="rId5" Type="http://schemas.openxmlformats.org/officeDocument/2006/relationships/slide" Target="slides/slide3.xml"/><Relationship Id="rId181" Type="http://schemas.openxmlformats.org/officeDocument/2006/relationships/slide" Target="slides/slide179.xml"/><Relationship Id="rId237" Type="http://schemas.openxmlformats.org/officeDocument/2006/relationships/slide" Target="slides/slide235.xml"/><Relationship Id="rId279" Type="http://schemas.openxmlformats.org/officeDocument/2006/relationships/slide" Target="slides/slide277.xml"/><Relationship Id="rId43" Type="http://schemas.openxmlformats.org/officeDocument/2006/relationships/slide" Target="slides/slide41.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slide" Target="slides/slide246.xml"/><Relationship Id="rId269" Type="http://schemas.openxmlformats.org/officeDocument/2006/relationships/slide" Target="slides/slide267.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280" Type="http://schemas.openxmlformats.org/officeDocument/2006/relationships/notesMaster" Target="notesMasters/notesMaster1.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281" Type="http://schemas.openxmlformats.org/officeDocument/2006/relationships/presProps" Target="presProps.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250" Type="http://schemas.openxmlformats.org/officeDocument/2006/relationships/slide" Target="slides/slide248.xml"/><Relationship Id="rId271" Type="http://schemas.openxmlformats.org/officeDocument/2006/relationships/slide" Target="slides/slide269.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240" Type="http://schemas.openxmlformats.org/officeDocument/2006/relationships/slide" Target="slides/slide238.xml"/><Relationship Id="rId261" Type="http://schemas.openxmlformats.org/officeDocument/2006/relationships/slide" Target="slides/slide259.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viewProps" Target="viewProps.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230" Type="http://schemas.openxmlformats.org/officeDocument/2006/relationships/slide" Target="slides/slide228.xml"/><Relationship Id="rId251" Type="http://schemas.openxmlformats.org/officeDocument/2006/relationships/slide" Target="slides/slide249.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72" Type="http://schemas.openxmlformats.org/officeDocument/2006/relationships/slide" Target="slides/slide270.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220" Type="http://schemas.openxmlformats.org/officeDocument/2006/relationships/slide" Target="slides/slide218.xml"/><Relationship Id="rId241" Type="http://schemas.openxmlformats.org/officeDocument/2006/relationships/slide" Target="slides/slide23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262" Type="http://schemas.openxmlformats.org/officeDocument/2006/relationships/slide" Target="slides/slide260.xml"/><Relationship Id="rId283" Type="http://schemas.openxmlformats.org/officeDocument/2006/relationships/theme" Target="theme/theme1.xml"/><Relationship Id="rId78" Type="http://schemas.openxmlformats.org/officeDocument/2006/relationships/slide" Target="slides/slide76.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64" Type="http://schemas.openxmlformats.org/officeDocument/2006/relationships/slide" Target="slides/slide162.xml"/><Relationship Id="rId185" Type="http://schemas.openxmlformats.org/officeDocument/2006/relationships/slide" Target="slides/slide183.xml"/><Relationship Id="rId9" Type="http://schemas.openxmlformats.org/officeDocument/2006/relationships/slide" Target="slides/slide7.xml"/><Relationship Id="rId210" Type="http://schemas.openxmlformats.org/officeDocument/2006/relationships/slide" Target="slides/slide208.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284" Type="http://schemas.openxmlformats.org/officeDocument/2006/relationships/tableStyles" Target="tableStyles.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285" Type="http://schemas.microsoft.com/office/2016/11/relationships/changesInfo" Target="changesInfos/changesInfo1.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slide" Target="slides/slide273.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286" Type="http://schemas.microsoft.com/office/2015/10/relationships/revisionInfo" Target="revisionInfo.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276" Type="http://schemas.openxmlformats.org/officeDocument/2006/relationships/slide" Target="slides/slide274.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266" Type="http://schemas.openxmlformats.org/officeDocument/2006/relationships/slide" Target="slides/slide264.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slide" Target="slides/slide254.xml"/><Relationship Id="rId277" Type="http://schemas.openxmlformats.org/officeDocument/2006/relationships/slide" Target="slides/slide27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slide" Target="slides/slide244.xml"/><Relationship Id="rId267" Type="http://schemas.openxmlformats.org/officeDocument/2006/relationships/slide" Target="slides/slide26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42" Type="http://schemas.openxmlformats.org/officeDocument/2006/relationships/slide" Target="slides/slide40.xml"/><Relationship Id="rId84" Type="http://schemas.openxmlformats.org/officeDocument/2006/relationships/slide" Target="slides/slide82.xml"/><Relationship Id="rId138" Type="http://schemas.openxmlformats.org/officeDocument/2006/relationships/slide" Target="slides/slide136.xml"/><Relationship Id="rId191" Type="http://schemas.openxmlformats.org/officeDocument/2006/relationships/slide" Target="slides/slide189.xml"/><Relationship Id="rId205" Type="http://schemas.openxmlformats.org/officeDocument/2006/relationships/slide" Target="slides/slide203.xml"/><Relationship Id="rId247" Type="http://schemas.openxmlformats.org/officeDocument/2006/relationships/slide" Target="slides/slide245.xml"/><Relationship Id="rId107" Type="http://schemas.openxmlformats.org/officeDocument/2006/relationships/slide" Target="slides/slide105.xml"/><Relationship Id="rId11" Type="http://schemas.openxmlformats.org/officeDocument/2006/relationships/slide" Target="slides/slide9.xml"/><Relationship Id="rId53" Type="http://schemas.openxmlformats.org/officeDocument/2006/relationships/slide" Target="slides/slide51.xml"/><Relationship Id="rId149" Type="http://schemas.openxmlformats.org/officeDocument/2006/relationships/slide" Target="slides/slide147.xml"/><Relationship Id="rId95" Type="http://schemas.openxmlformats.org/officeDocument/2006/relationships/slide" Target="slides/slide93.xml"/><Relationship Id="rId160" Type="http://schemas.openxmlformats.org/officeDocument/2006/relationships/slide" Target="slides/slide158.xml"/><Relationship Id="rId216" Type="http://schemas.openxmlformats.org/officeDocument/2006/relationships/slide" Target="slides/slide214.xml"/><Relationship Id="rId258" Type="http://schemas.openxmlformats.org/officeDocument/2006/relationships/slide" Target="slides/slide256.xml"/><Relationship Id="rId22" Type="http://schemas.openxmlformats.org/officeDocument/2006/relationships/slide" Target="slides/slide20.xml"/><Relationship Id="rId64" Type="http://schemas.openxmlformats.org/officeDocument/2006/relationships/slide" Target="slides/slide62.xml"/><Relationship Id="rId118" Type="http://schemas.openxmlformats.org/officeDocument/2006/relationships/slide" Target="slides/slide11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gnieszka Ciuraj" userId="d25c056e-1e74-499d-8d19-ce457058bf92" providerId="ADAL" clId="{FFA8428A-CDA4-48AA-B9E1-E37DB9E0585B}"/>
    <pc:docChg chg="undo redo custSel addSld delSld modSld">
      <pc:chgData name="Agnieszka Ciuraj" userId="d25c056e-1e74-499d-8d19-ce457058bf92" providerId="ADAL" clId="{FFA8428A-CDA4-48AA-B9E1-E37DB9E0585B}" dt="2024-02-14T08:03:18.189" v="777" actId="179"/>
      <pc:docMkLst>
        <pc:docMk/>
      </pc:docMkLst>
      <pc:sldChg chg="modSp mod">
        <pc:chgData name="Agnieszka Ciuraj" userId="d25c056e-1e74-499d-8d19-ce457058bf92" providerId="ADAL" clId="{FFA8428A-CDA4-48AA-B9E1-E37DB9E0585B}" dt="2024-02-12T12:14:14.458" v="31" actId="20577"/>
        <pc:sldMkLst>
          <pc:docMk/>
          <pc:sldMk cId="2559151449" sldId="279"/>
        </pc:sldMkLst>
        <pc:spChg chg="mod">
          <ac:chgData name="Agnieszka Ciuraj" userId="d25c056e-1e74-499d-8d19-ce457058bf92" providerId="ADAL" clId="{FFA8428A-CDA4-48AA-B9E1-E37DB9E0585B}" dt="2024-02-12T12:14:14.458" v="31" actId="20577"/>
          <ac:spMkLst>
            <pc:docMk/>
            <pc:sldMk cId="2559151449" sldId="279"/>
            <ac:spMk id="3" creationId="{B69D78D4-A5DF-E809-73D4-45D7E5F19687}"/>
          </ac:spMkLst>
        </pc:spChg>
      </pc:sldChg>
      <pc:sldChg chg="modSp mod">
        <pc:chgData name="Agnieszka Ciuraj" userId="d25c056e-1e74-499d-8d19-ce457058bf92" providerId="ADAL" clId="{FFA8428A-CDA4-48AA-B9E1-E37DB9E0585B}" dt="2024-02-12T12:16:19.628" v="39" actId="20577"/>
        <pc:sldMkLst>
          <pc:docMk/>
          <pc:sldMk cId="2754456685" sldId="280"/>
        </pc:sldMkLst>
        <pc:graphicFrameChg chg="modGraphic">
          <ac:chgData name="Agnieszka Ciuraj" userId="d25c056e-1e74-499d-8d19-ce457058bf92" providerId="ADAL" clId="{FFA8428A-CDA4-48AA-B9E1-E37DB9E0585B}" dt="2024-02-12T12:16:19.628" v="39" actId="20577"/>
          <ac:graphicFrameMkLst>
            <pc:docMk/>
            <pc:sldMk cId="2754456685" sldId="280"/>
            <ac:graphicFrameMk id="6" creationId="{5AAB3F23-6253-C4EA-BBC0-347305B405C3}"/>
          </ac:graphicFrameMkLst>
        </pc:graphicFrameChg>
      </pc:sldChg>
      <pc:sldChg chg="modSp mod">
        <pc:chgData name="Agnieszka Ciuraj" userId="d25c056e-1e74-499d-8d19-ce457058bf92" providerId="ADAL" clId="{FFA8428A-CDA4-48AA-B9E1-E37DB9E0585B}" dt="2024-02-12T12:17:54.247" v="40" actId="20577"/>
        <pc:sldMkLst>
          <pc:docMk/>
          <pc:sldMk cId="1981255343" sldId="281"/>
        </pc:sldMkLst>
        <pc:graphicFrameChg chg="modGraphic">
          <ac:chgData name="Agnieszka Ciuraj" userId="d25c056e-1e74-499d-8d19-ce457058bf92" providerId="ADAL" clId="{FFA8428A-CDA4-48AA-B9E1-E37DB9E0585B}" dt="2024-02-12T12:17:54.247" v="40" actId="20577"/>
          <ac:graphicFrameMkLst>
            <pc:docMk/>
            <pc:sldMk cId="1981255343" sldId="281"/>
            <ac:graphicFrameMk id="10" creationId="{DB6BB217-A220-09FE-37F6-759D6D7E4E81}"/>
          </ac:graphicFrameMkLst>
        </pc:graphicFrameChg>
      </pc:sldChg>
      <pc:sldChg chg="modSp mod">
        <pc:chgData name="Agnieszka Ciuraj" userId="d25c056e-1e74-499d-8d19-ce457058bf92" providerId="ADAL" clId="{FFA8428A-CDA4-48AA-B9E1-E37DB9E0585B}" dt="2024-02-12T12:18:19.468" v="42" actId="20577"/>
        <pc:sldMkLst>
          <pc:docMk/>
          <pc:sldMk cId="3285599534" sldId="283"/>
        </pc:sldMkLst>
        <pc:spChg chg="mod">
          <ac:chgData name="Agnieszka Ciuraj" userId="d25c056e-1e74-499d-8d19-ce457058bf92" providerId="ADAL" clId="{FFA8428A-CDA4-48AA-B9E1-E37DB9E0585B}" dt="2024-02-12T12:18:19.468" v="42" actId="20577"/>
          <ac:spMkLst>
            <pc:docMk/>
            <pc:sldMk cId="3285599534" sldId="283"/>
            <ac:spMk id="4" creationId="{869B9140-4439-1566-DCC8-0B6F9F99D67B}"/>
          </ac:spMkLst>
        </pc:spChg>
      </pc:sldChg>
      <pc:sldChg chg="modSp mod">
        <pc:chgData name="Agnieszka Ciuraj" userId="d25c056e-1e74-499d-8d19-ce457058bf92" providerId="ADAL" clId="{FFA8428A-CDA4-48AA-B9E1-E37DB9E0585B}" dt="2024-02-12T12:26:22.566" v="44" actId="20577"/>
        <pc:sldMkLst>
          <pc:docMk/>
          <pc:sldMk cId="1094801793" sldId="284"/>
        </pc:sldMkLst>
        <pc:spChg chg="mod">
          <ac:chgData name="Agnieszka Ciuraj" userId="d25c056e-1e74-499d-8d19-ce457058bf92" providerId="ADAL" clId="{FFA8428A-CDA4-48AA-B9E1-E37DB9E0585B}" dt="2024-02-12T12:26:22.566" v="44" actId="20577"/>
          <ac:spMkLst>
            <pc:docMk/>
            <pc:sldMk cId="1094801793" sldId="284"/>
            <ac:spMk id="4" creationId="{8D0C541C-84FE-7888-AEAF-957E3C84DAC8}"/>
          </ac:spMkLst>
        </pc:spChg>
      </pc:sldChg>
      <pc:sldChg chg="modSp mod">
        <pc:chgData name="Agnieszka Ciuraj" userId="d25c056e-1e74-499d-8d19-ce457058bf92" providerId="ADAL" clId="{FFA8428A-CDA4-48AA-B9E1-E37DB9E0585B}" dt="2024-02-12T12:26:26.567" v="46" actId="20577"/>
        <pc:sldMkLst>
          <pc:docMk/>
          <pc:sldMk cId="3867133360" sldId="285"/>
        </pc:sldMkLst>
        <pc:spChg chg="mod">
          <ac:chgData name="Agnieszka Ciuraj" userId="d25c056e-1e74-499d-8d19-ce457058bf92" providerId="ADAL" clId="{FFA8428A-CDA4-48AA-B9E1-E37DB9E0585B}" dt="2024-02-12T12:26:26.567" v="46" actId="20577"/>
          <ac:spMkLst>
            <pc:docMk/>
            <pc:sldMk cId="3867133360" sldId="285"/>
            <ac:spMk id="6" creationId="{E0C81057-917F-D9A0-3321-CCD18BC2624A}"/>
          </ac:spMkLst>
        </pc:spChg>
      </pc:sldChg>
      <pc:sldChg chg="modSp mod">
        <pc:chgData name="Agnieszka Ciuraj" userId="d25c056e-1e74-499d-8d19-ce457058bf92" providerId="ADAL" clId="{FFA8428A-CDA4-48AA-B9E1-E37DB9E0585B}" dt="2024-02-12T12:26:31.027" v="48" actId="20577"/>
        <pc:sldMkLst>
          <pc:docMk/>
          <pc:sldMk cId="2390946174" sldId="286"/>
        </pc:sldMkLst>
        <pc:spChg chg="mod">
          <ac:chgData name="Agnieszka Ciuraj" userId="d25c056e-1e74-499d-8d19-ce457058bf92" providerId="ADAL" clId="{FFA8428A-CDA4-48AA-B9E1-E37DB9E0585B}" dt="2024-02-12T12:26:31.027" v="48" actId="20577"/>
          <ac:spMkLst>
            <pc:docMk/>
            <pc:sldMk cId="2390946174" sldId="286"/>
            <ac:spMk id="4" creationId="{E9E8A431-2531-BF04-57CC-B91C946BC665}"/>
          </ac:spMkLst>
        </pc:spChg>
      </pc:sldChg>
      <pc:sldChg chg="modSp mod">
        <pc:chgData name="Agnieszka Ciuraj" userId="d25c056e-1e74-499d-8d19-ce457058bf92" providerId="ADAL" clId="{FFA8428A-CDA4-48AA-B9E1-E37DB9E0585B}" dt="2024-02-12T12:48:56.105" v="49" actId="20577"/>
        <pc:sldMkLst>
          <pc:docMk/>
          <pc:sldMk cId="3052819390" sldId="311"/>
        </pc:sldMkLst>
        <pc:spChg chg="mod">
          <ac:chgData name="Agnieszka Ciuraj" userId="d25c056e-1e74-499d-8d19-ce457058bf92" providerId="ADAL" clId="{FFA8428A-CDA4-48AA-B9E1-E37DB9E0585B}" dt="2024-02-12T12:48:56.105" v="49" actId="20577"/>
          <ac:spMkLst>
            <pc:docMk/>
            <pc:sldMk cId="3052819390" sldId="311"/>
            <ac:spMk id="3" creationId="{B69D78D4-A5DF-E809-73D4-45D7E5F19687}"/>
          </ac:spMkLst>
        </pc:spChg>
      </pc:sldChg>
      <pc:sldChg chg="modSp mod">
        <pc:chgData name="Agnieszka Ciuraj" userId="d25c056e-1e74-499d-8d19-ce457058bf92" providerId="ADAL" clId="{FFA8428A-CDA4-48AA-B9E1-E37DB9E0585B}" dt="2024-02-12T12:57:21.250" v="50" actId="20577"/>
        <pc:sldMkLst>
          <pc:docMk/>
          <pc:sldMk cId="163857339" sldId="314"/>
        </pc:sldMkLst>
        <pc:spChg chg="mod">
          <ac:chgData name="Agnieszka Ciuraj" userId="d25c056e-1e74-499d-8d19-ce457058bf92" providerId="ADAL" clId="{FFA8428A-CDA4-48AA-B9E1-E37DB9E0585B}" dt="2024-02-12T12:57:21.250" v="50" actId="20577"/>
          <ac:spMkLst>
            <pc:docMk/>
            <pc:sldMk cId="163857339" sldId="314"/>
            <ac:spMk id="4" creationId="{869B9140-4439-1566-DCC8-0B6F9F99D67B}"/>
          </ac:spMkLst>
        </pc:spChg>
      </pc:sldChg>
      <pc:sldChg chg="modSp mod">
        <pc:chgData name="Agnieszka Ciuraj" userId="d25c056e-1e74-499d-8d19-ce457058bf92" providerId="ADAL" clId="{FFA8428A-CDA4-48AA-B9E1-E37DB9E0585B}" dt="2024-02-12T13:01:47.958" v="53" actId="20577"/>
        <pc:sldMkLst>
          <pc:docMk/>
          <pc:sldMk cId="1926493790" sldId="315"/>
        </pc:sldMkLst>
        <pc:spChg chg="mod">
          <ac:chgData name="Agnieszka Ciuraj" userId="d25c056e-1e74-499d-8d19-ce457058bf92" providerId="ADAL" clId="{FFA8428A-CDA4-48AA-B9E1-E37DB9E0585B}" dt="2024-02-12T13:01:47.958" v="53" actId="20577"/>
          <ac:spMkLst>
            <pc:docMk/>
            <pc:sldMk cId="1926493790" sldId="315"/>
            <ac:spMk id="4" creationId="{21A01418-B1B7-F8A0-5100-FDB91B09DC63}"/>
          </ac:spMkLst>
        </pc:spChg>
      </pc:sldChg>
      <pc:sldChg chg="modSp mod">
        <pc:chgData name="Agnieszka Ciuraj" userId="d25c056e-1e74-499d-8d19-ce457058bf92" providerId="ADAL" clId="{FFA8428A-CDA4-48AA-B9E1-E37DB9E0585B}" dt="2024-02-12T13:01:45.398" v="52" actId="20577"/>
        <pc:sldMkLst>
          <pc:docMk/>
          <pc:sldMk cId="168868721" sldId="316"/>
        </pc:sldMkLst>
        <pc:spChg chg="mod">
          <ac:chgData name="Agnieszka Ciuraj" userId="d25c056e-1e74-499d-8d19-ce457058bf92" providerId="ADAL" clId="{FFA8428A-CDA4-48AA-B9E1-E37DB9E0585B}" dt="2024-02-12T13:01:45.398" v="52" actId="20577"/>
          <ac:spMkLst>
            <pc:docMk/>
            <pc:sldMk cId="168868721" sldId="316"/>
            <ac:spMk id="4" creationId="{D1EF9260-71BF-7DA5-B08A-0D0F892B2FC8}"/>
          </ac:spMkLst>
        </pc:spChg>
      </pc:sldChg>
      <pc:sldChg chg="modSp mod">
        <pc:chgData name="Agnieszka Ciuraj" userId="d25c056e-1e74-499d-8d19-ce457058bf92" providerId="ADAL" clId="{FFA8428A-CDA4-48AA-B9E1-E37DB9E0585B}" dt="2024-02-12T13:01:42.321" v="51" actId="20577"/>
        <pc:sldMkLst>
          <pc:docMk/>
          <pc:sldMk cId="1793070269" sldId="317"/>
        </pc:sldMkLst>
        <pc:spChg chg="mod">
          <ac:chgData name="Agnieszka Ciuraj" userId="d25c056e-1e74-499d-8d19-ce457058bf92" providerId="ADAL" clId="{FFA8428A-CDA4-48AA-B9E1-E37DB9E0585B}" dt="2024-02-12T13:01:42.321" v="51" actId="20577"/>
          <ac:spMkLst>
            <pc:docMk/>
            <pc:sldMk cId="1793070269" sldId="317"/>
            <ac:spMk id="4" creationId="{2E2E230F-17EB-70DC-A387-4DF1B67DF9E7}"/>
          </ac:spMkLst>
        </pc:spChg>
      </pc:sldChg>
      <pc:sldChg chg="modSp mod">
        <pc:chgData name="Agnieszka Ciuraj" userId="d25c056e-1e74-499d-8d19-ce457058bf92" providerId="ADAL" clId="{FFA8428A-CDA4-48AA-B9E1-E37DB9E0585B}" dt="2024-02-12T13:18:43.225" v="54" actId="20577"/>
        <pc:sldMkLst>
          <pc:docMk/>
          <pc:sldMk cId="1321277997" sldId="320"/>
        </pc:sldMkLst>
        <pc:graphicFrameChg chg="modGraphic">
          <ac:chgData name="Agnieszka Ciuraj" userId="d25c056e-1e74-499d-8d19-ce457058bf92" providerId="ADAL" clId="{FFA8428A-CDA4-48AA-B9E1-E37DB9E0585B}" dt="2024-02-12T13:18:43.225" v="54" actId="20577"/>
          <ac:graphicFrameMkLst>
            <pc:docMk/>
            <pc:sldMk cId="1321277997" sldId="320"/>
            <ac:graphicFrameMk id="5" creationId="{71866317-1B8F-5689-BA20-5C5C52EA67C9}"/>
          </ac:graphicFrameMkLst>
        </pc:graphicFrameChg>
      </pc:sldChg>
      <pc:sldChg chg="modSp mod">
        <pc:chgData name="Agnieszka Ciuraj" userId="d25c056e-1e74-499d-8d19-ce457058bf92" providerId="ADAL" clId="{FFA8428A-CDA4-48AA-B9E1-E37DB9E0585B}" dt="2024-02-13T15:17:10.068" v="443" actId="179"/>
        <pc:sldMkLst>
          <pc:docMk/>
          <pc:sldMk cId="1070965627" sldId="435"/>
        </pc:sldMkLst>
        <pc:spChg chg="mod">
          <ac:chgData name="Agnieszka Ciuraj" userId="d25c056e-1e74-499d-8d19-ce457058bf92" providerId="ADAL" clId="{FFA8428A-CDA4-48AA-B9E1-E37DB9E0585B}" dt="2024-02-13T15:17:10.068" v="443" actId="179"/>
          <ac:spMkLst>
            <pc:docMk/>
            <pc:sldMk cId="1070965627" sldId="435"/>
            <ac:spMk id="3" creationId="{147095E2-BC5D-456A-A230-4DF43A28D9A1}"/>
          </ac:spMkLst>
        </pc:spChg>
      </pc:sldChg>
      <pc:sldChg chg="modSp mod">
        <pc:chgData name="Agnieszka Ciuraj" userId="d25c056e-1e74-499d-8d19-ce457058bf92" providerId="ADAL" clId="{FFA8428A-CDA4-48AA-B9E1-E37DB9E0585B}" dt="2024-02-12T10:19:26.147" v="26" actId="20577"/>
        <pc:sldMkLst>
          <pc:docMk/>
          <pc:sldMk cId="1996930584" sldId="436"/>
        </pc:sldMkLst>
        <pc:graphicFrameChg chg="modGraphic">
          <ac:chgData name="Agnieszka Ciuraj" userId="d25c056e-1e74-499d-8d19-ce457058bf92" providerId="ADAL" clId="{FFA8428A-CDA4-48AA-B9E1-E37DB9E0585B}" dt="2024-02-12T10:19:26.147" v="26" actId="20577"/>
          <ac:graphicFrameMkLst>
            <pc:docMk/>
            <pc:sldMk cId="1996930584" sldId="436"/>
            <ac:graphicFrameMk id="6" creationId="{BCEEBCAA-083F-8F6C-D588-EAF4FFE795D2}"/>
          </ac:graphicFrameMkLst>
        </pc:graphicFrameChg>
      </pc:sldChg>
      <pc:sldChg chg="modSp mod">
        <pc:chgData name="Agnieszka Ciuraj" userId="d25c056e-1e74-499d-8d19-ce457058bf92" providerId="ADAL" clId="{FFA8428A-CDA4-48AA-B9E1-E37DB9E0585B}" dt="2024-02-13T14:58:54.806" v="374" actId="20577"/>
        <pc:sldMkLst>
          <pc:docMk/>
          <pc:sldMk cId="1498825184" sldId="437"/>
        </pc:sldMkLst>
        <pc:spChg chg="mod">
          <ac:chgData name="Agnieszka Ciuraj" userId="d25c056e-1e74-499d-8d19-ce457058bf92" providerId="ADAL" clId="{FFA8428A-CDA4-48AA-B9E1-E37DB9E0585B}" dt="2024-02-12T10:19:47.217" v="27" actId="20577"/>
          <ac:spMkLst>
            <pc:docMk/>
            <pc:sldMk cId="1498825184" sldId="437"/>
            <ac:spMk id="8" creationId="{BFF20408-CCA2-DA93-0D24-36AF5E3D8A43}"/>
          </ac:spMkLst>
        </pc:spChg>
        <pc:graphicFrameChg chg="modGraphic">
          <ac:chgData name="Agnieszka Ciuraj" userId="d25c056e-1e74-499d-8d19-ce457058bf92" providerId="ADAL" clId="{FFA8428A-CDA4-48AA-B9E1-E37DB9E0585B}" dt="2024-02-13T14:58:54.806" v="374" actId="20577"/>
          <ac:graphicFrameMkLst>
            <pc:docMk/>
            <pc:sldMk cId="1498825184" sldId="437"/>
            <ac:graphicFrameMk id="7" creationId="{43B5DC0E-5554-4186-CE59-6F6F38CDC0DA}"/>
          </ac:graphicFrameMkLst>
        </pc:graphicFrameChg>
      </pc:sldChg>
      <pc:sldChg chg="modSp mod">
        <pc:chgData name="Agnieszka Ciuraj" userId="d25c056e-1e74-499d-8d19-ce457058bf92" providerId="ADAL" clId="{FFA8428A-CDA4-48AA-B9E1-E37DB9E0585B}" dt="2024-02-14T08:03:18.189" v="777" actId="179"/>
        <pc:sldMkLst>
          <pc:docMk/>
          <pc:sldMk cId="2321906962" sldId="438"/>
        </pc:sldMkLst>
        <pc:graphicFrameChg chg="modGraphic">
          <ac:chgData name="Agnieszka Ciuraj" userId="d25c056e-1e74-499d-8d19-ce457058bf92" providerId="ADAL" clId="{FFA8428A-CDA4-48AA-B9E1-E37DB9E0585B}" dt="2024-02-14T08:03:18.189" v="777" actId="179"/>
          <ac:graphicFrameMkLst>
            <pc:docMk/>
            <pc:sldMk cId="2321906962" sldId="438"/>
            <ac:graphicFrameMk id="5" creationId="{926658FD-B33B-E4BD-9A74-A8B53004628D}"/>
          </ac:graphicFrameMkLst>
        </pc:graphicFrameChg>
      </pc:sldChg>
      <pc:sldChg chg="modSp mod">
        <pc:chgData name="Agnieszka Ciuraj" userId="d25c056e-1e74-499d-8d19-ce457058bf92" providerId="ADAL" clId="{FFA8428A-CDA4-48AA-B9E1-E37DB9E0585B}" dt="2024-02-12T10:07:17.256" v="3" actId="6549"/>
        <pc:sldMkLst>
          <pc:docMk/>
          <pc:sldMk cId="2887206057" sldId="439"/>
        </pc:sldMkLst>
        <pc:spChg chg="mod">
          <ac:chgData name="Agnieszka Ciuraj" userId="d25c056e-1e74-499d-8d19-ce457058bf92" providerId="ADAL" clId="{FFA8428A-CDA4-48AA-B9E1-E37DB9E0585B}" dt="2024-02-12T10:07:17.256" v="3" actId="6549"/>
          <ac:spMkLst>
            <pc:docMk/>
            <pc:sldMk cId="2887206057" sldId="439"/>
            <ac:spMk id="7" creationId="{C3C3AE33-030C-19BE-4D44-F5D684413CB0}"/>
          </ac:spMkLst>
        </pc:spChg>
      </pc:sldChg>
      <pc:sldChg chg="addSp modSp mod">
        <pc:chgData name="Agnieszka Ciuraj" userId="d25c056e-1e74-499d-8d19-ce457058bf92" providerId="ADAL" clId="{FFA8428A-CDA4-48AA-B9E1-E37DB9E0585B}" dt="2024-02-13T15:15:37.373" v="431" actId="113"/>
        <pc:sldMkLst>
          <pc:docMk/>
          <pc:sldMk cId="3066519622" sldId="446"/>
        </pc:sldMkLst>
        <pc:spChg chg="add mod">
          <ac:chgData name="Agnieszka Ciuraj" userId="d25c056e-1e74-499d-8d19-ce457058bf92" providerId="ADAL" clId="{FFA8428A-CDA4-48AA-B9E1-E37DB9E0585B}" dt="2024-02-13T14:37:22.163" v="202"/>
          <ac:spMkLst>
            <pc:docMk/>
            <pc:sldMk cId="3066519622" sldId="446"/>
            <ac:spMk id="2" creationId="{FDC02753-D62D-E2F5-1F47-32763EF305D1}"/>
          </ac:spMkLst>
        </pc:spChg>
        <pc:spChg chg="mod">
          <ac:chgData name="Agnieszka Ciuraj" userId="d25c056e-1e74-499d-8d19-ce457058bf92" providerId="ADAL" clId="{FFA8428A-CDA4-48AA-B9E1-E37DB9E0585B}" dt="2024-02-13T15:15:37.373" v="431" actId="113"/>
          <ac:spMkLst>
            <pc:docMk/>
            <pc:sldMk cId="3066519622" sldId="446"/>
            <ac:spMk id="9" creationId="{0CDF1241-69C4-A920-82EE-C9B1859CFD1E}"/>
          </ac:spMkLst>
        </pc:spChg>
        <pc:spChg chg="mod">
          <ac:chgData name="Agnieszka Ciuraj" userId="d25c056e-1e74-499d-8d19-ce457058bf92" providerId="ADAL" clId="{FFA8428A-CDA4-48AA-B9E1-E37DB9E0585B}" dt="2024-02-13T14:55:22.621" v="359" actId="20577"/>
          <ac:spMkLst>
            <pc:docMk/>
            <pc:sldMk cId="3066519622" sldId="446"/>
            <ac:spMk id="10" creationId="{DF0933AF-92C3-47F7-82C1-E933A94A18C2}"/>
          </ac:spMkLst>
        </pc:spChg>
        <pc:graphicFrameChg chg="modGraphic">
          <ac:chgData name="Agnieszka Ciuraj" userId="d25c056e-1e74-499d-8d19-ce457058bf92" providerId="ADAL" clId="{FFA8428A-CDA4-48AA-B9E1-E37DB9E0585B}" dt="2024-02-13T14:55:08.301" v="355" actId="207"/>
          <ac:graphicFrameMkLst>
            <pc:docMk/>
            <pc:sldMk cId="3066519622" sldId="446"/>
            <ac:graphicFrameMk id="5" creationId="{4E86E39A-07D8-8E95-DACE-E843888402CC}"/>
          </ac:graphicFrameMkLst>
        </pc:graphicFrameChg>
        <pc:picChg chg="mod">
          <ac:chgData name="Agnieszka Ciuraj" userId="d25c056e-1e74-499d-8d19-ce457058bf92" providerId="ADAL" clId="{FFA8428A-CDA4-48AA-B9E1-E37DB9E0585B}" dt="2024-02-13T14:30:29.583" v="179" actId="1076"/>
          <ac:picMkLst>
            <pc:docMk/>
            <pc:sldMk cId="3066519622" sldId="446"/>
            <ac:picMk id="3" creationId="{83D0365D-F732-31C4-CC8D-157B0C8A1D1B}"/>
          </ac:picMkLst>
        </pc:picChg>
      </pc:sldChg>
      <pc:sldChg chg="addSp modSp mod">
        <pc:chgData name="Agnieszka Ciuraj" userId="d25c056e-1e74-499d-8d19-ce457058bf92" providerId="ADAL" clId="{FFA8428A-CDA4-48AA-B9E1-E37DB9E0585B}" dt="2024-02-14T07:30:01.038" v="522" actId="1076"/>
        <pc:sldMkLst>
          <pc:docMk/>
          <pc:sldMk cId="2846927274" sldId="448"/>
        </pc:sldMkLst>
        <pc:spChg chg="add mod">
          <ac:chgData name="Agnieszka Ciuraj" userId="d25c056e-1e74-499d-8d19-ce457058bf92" providerId="ADAL" clId="{FFA8428A-CDA4-48AA-B9E1-E37DB9E0585B}" dt="2024-02-14T07:30:01.038" v="522" actId="1076"/>
          <ac:spMkLst>
            <pc:docMk/>
            <pc:sldMk cId="2846927274" sldId="448"/>
            <ac:spMk id="2" creationId="{072C52F8-AB98-75FA-37E7-1A9FEE43B95A}"/>
          </ac:spMkLst>
        </pc:spChg>
        <pc:graphicFrameChg chg="modGraphic">
          <ac:chgData name="Agnieszka Ciuraj" userId="d25c056e-1e74-499d-8d19-ce457058bf92" providerId="ADAL" clId="{FFA8428A-CDA4-48AA-B9E1-E37DB9E0585B}" dt="2024-02-14T07:29:45.733" v="520" actId="207"/>
          <ac:graphicFrameMkLst>
            <pc:docMk/>
            <pc:sldMk cId="2846927274" sldId="448"/>
            <ac:graphicFrameMk id="5" creationId="{EC927E12-372F-1027-86E5-78F0358CF481}"/>
          </ac:graphicFrameMkLst>
        </pc:graphicFrameChg>
      </pc:sldChg>
      <pc:sldChg chg="addSp modSp mod">
        <pc:chgData name="Agnieszka Ciuraj" userId="d25c056e-1e74-499d-8d19-ce457058bf92" providerId="ADAL" clId="{FFA8428A-CDA4-48AA-B9E1-E37DB9E0585B}" dt="2024-02-14T07:29:35.668" v="518" actId="207"/>
        <pc:sldMkLst>
          <pc:docMk/>
          <pc:sldMk cId="3974114909" sldId="449"/>
        </pc:sldMkLst>
        <pc:spChg chg="add mod">
          <ac:chgData name="Agnieszka Ciuraj" userId="d25c056e-1e74-499d-8d19-ce457058bf92" providerId="ADAL" clId="{FFA8428A-CDA4-48AA-B9E1-E37DB9E0585B}" dt="2024-02-13T15:00:45.894" v="376" actId="1076"/>
          <ac:spMkLst>
            <pc:docMk/>
            <pc:sldMk cId="3974114909" sldId="449"/>
            <ac:spMk id="2" creationId="{DD389007-2E6D-EB9B-46C1-235101E6D0B7}"/>
          </ac:spMkLst>
        </pc:spChg>
        <pc:graphicFrameChg chg="mod modGraphic">
          <ac:chgData name="Agnieszka Ciuraj" userId="d25c056e-1e74-499d-8d19-ce457058bf92" providerId="ADAL" clId="{FFA8428A-CDA4-48AA-B9E1-E37DB9E0585B}" dt="2024-02-14T07:29:35.668" v="518" actId="207"/>
          <ac:graphicFrameMkLst>
            <pc:docMk/>
            <pc:sldMk cId="3974114909" sldId="449"/>
            <ac:graphicFrameMk id="5" creationId="{7B32B0A2-C42D-C941-F3EF-1AFE45EBC58B}"/>
          </ac:graphicFrameMkLst>
        </pc:graphicFrameChg>
      </pc:sldChg>
      <pc:sldChg chg="modSp mod">
        <pc:chgData name="Agnieszka Ciuraj" userId="d25c056e-1e74-499d-8d19-ce457058bf92" providerId="ADAL" clId="{FFA8428A-CDA4-48AA-B9E1-E37DB9E0585B}" dt="2024-02-12T10:31:37.230" v="28" actId="6549"/>
        <pc:sldMkLst>
          <pc:docMk/>
          <pc:sldMk cId="2733306393" sldId="452"/>
        </pc:sldMkLst>
        <pc:graphicFrameChg chg="modGraphic">
          <ac:chgData name="Agnieszka Ciuraj" userId="d25c056e-1e74-499d-8d19-ce457058bf92" providerId="ADAL" clId="{FFA8428A-CDA4-48AA-B9E1-E37DB9E0585B}" dt="2024-02-12T10:31:37.230" v="28" actId="6549"/>
          <ac:graphicFrameMkLst>
            <pc:docMk/>
            <pc:sldMk cId="2733306393" sldId="452"/>
            <ac:graphicFrameMk id="5" creationId="{B9261C3B-642A-9D56-D54C-D75086710A95}"/>
          </ac:graphicFrameMkLst>
        </pc:graphicFrameChg>
      </pc:sldChg>
      <pc:sldChg chg="addSp modSp mod">
        <pc:chgData name="Agnieszka Ciuraj" userId="d25c056e-1e74-499d-8d19-ce457058bf92" providerId="ADAL" clId="{FFA8428A-CDA4-48AA-B9E1-E37DB9E0585B}" dt="2024-02-13T14:54:52.102" v="353" actId="207"/>
        <pc:sldMkLst>
          <pc:docMk/>
          <pc:sldMk cId="1477800289" sldId="454"/>
        </pc:sldMkLst>
        <pc:spChg chg="add mod">
          <ac:chgData name="Agnieszka Ciuraj" userId="d25c056e-1e74-499d-8d19-ce457058bf92" providerId="ADAL" clId="{FFA8428A-CDA4-48AA-B9E1-E37DB9E0585B}" dt="2024-02-13T14:41:39.663" v="223" actId="20577"/>
          <ac:spMkLst>
            <pc:docMk/>
            <pc:sldMk cId="1477800289" sldId="454"/>
            <ac:spMk id="2" creationId="{21A04C58-F54A-6823-DCBE-3598E1ABF543}"/>
          </ac:spMkLst>
        </pc:spChg>
        <pc:graphicFrameChg chg="mod modGraphic">
          <ac:chgData name="Agnieszka Ciuraj" userId="d25c056e-1e74-499d-8d19-ce457058bf92" providerId="ADAL" clId="{FFA8428A-CDA4-48AA-B9E1-E37DB9E0585B}" dt="2024-02-13T14:54:52.102" v="353" actId="207"/>
          <ac:graphicFrameMkLst>
            <pc:docMk/>
            <pc:sldMk cId="1477800289" sldId="454"/>
            <ac:graphicFrameMk id="5" creationId="{7132A84C-6A15-0594-98AA-E617F1C48471}"/>
          </ac:graphicFrameMkLst>
        </pc:graphicFrameChg>
      </pc:sldChg>
      <pc:sldChg chg="addSp modSp mod">
        <pc:chgData name="Agnieszka Ciuraj" userId="d25c056e-1e74-499d-8d19-ce457058bf92" providerId="ADAL" clId="{FFA8428A-CDA4-48AA-B9E1-E37DB9E0585B}" dt="2024-02-13T14:54:30.222" v="349" actId="207"/>
        <pc:sldMkLst>
          <pc:docMk/>
          <pc:sldMk cId="620219847" sldId="458"/>
        </pc:sldMkLst>
        <pc:spChg chg="add mod">
          <ac:chgData name="Agnieszka Ciuraj" userId="d25c056e-1e74-499d-8d19-ce457058bf92" providerId="ADAL" clId="{FFA8428A-CDA4-48AA-B9E1-E37DB9E0585B}" dt="2024-02-13T14:44:43.772" v="250" actId="20577"/>
          <ac:spMkLst>
            <pc:docMk/>
            <pc:sldMk cId="620219847" sldId="458"/>
            <ac:spMk id="2" creationId="{B04F33A2-6FBD-EFCA-B016-564040E7A604}"/>
          </ac:spMkLst>
        </pc:spChg>
        <pc:graphicFrameChg chg="mod modGraphic">
          <ac:chgData name="Agnieszka Ciuraj" userId="d25c056e-1e74-499d-8d19-ce457058bf92" providerId="ADAL" clId="{FFA8428A-CDA4-48AA-B9E1-E37DB9E0585B}" dt="2024-02-13T14:54:30.222" v="349" actId="207"/>
          <ac:graphicFrameMkLst>
            <pc:docMk/>
            <pc:sldMk cId="620219847" sldId="458"/>
            <ac:graphicFrameMk id="5" creationId="{B2636161-D3C7-321E-00A3-21FFF230211C}"/>
          </ac:graphicFrameMkLst>
        </pc:graphicFrameChg>
      </pc:sldChg>
      <pc:sldChg chg="modSp mod">
        <pc:chgData name="Agnieszka Ciuraj" userId="d25c056e-1e74-499d-8d19-ce457058bf92" providerId="ADAL" clId="{FFA8428A-CDA4-48AA-B9E1-E37DB9E0585B}" dt="2024-02-14T08:00:43.219" v="776" actId="179"/>
        <pc:sldMkLst>
          <pc:docMk/>
          <pc:sldMk cId="845364758" sldId="459"/>
        </pc:sldMkLst>
        <pc:graphicFrameChg chg="modGraphic">
          <ac:chgData name="Agnieszka Ciuraj" userId="d25c056e-1e74-499d-8d19-ce457058bf92" providerId="ADAL" clId="{FFA8428A-CDA4-48AA-B9E1-E37DB9E0585B}" dt="2024-02-14T08:00:43.219" v="776" actId="179"/>
          <ac:graphicFrameMkLst>
            <pc:docMk/>
            <pc:sldMk cId="845364758" sldId="459"/>
            <ac:graphicFrameMk id="5" creationId="{7131B833-81E5-D021-6CCE-415206F6ADAE}"/>
          </ac:graphicFrameMkLst>
        </pc:graphicFrameChg>
      </pc:sldChg>
      <pc:sldChg chg="modSp mod">
        <pc:chgData name="Agnieszka Ciuraj" userId="d25c056e-1e74-499d-8d19-ce457058bf92" providerId="ADAL" clId="{FFA8428A-CDA4-48AA-B9E1-E37DB9E0585B}" dt="2024-02-14T07:59:56.577" v="767" actId="179"/>
        <pc:sldMkLst>
          <pc:docMk/>
          <pc:sldMk cId="3886817879" sldId="460"/>
        </pc:sldMkLst>
        <pc:graphicFrameChg chg="modGraphic">
          <ac:chgData name="Agnieszka Ciuraj" userId="d25c056e-1e74-499d-8d19-ce457058bf92" providerId="ADAL" clId="{FFA8428A-CDA4-48AA-B9E1-E37DB9E0585B}" dt="2024-02-14T07:59:56.577" v="767" actId="179"/>
          <ac:graphicFrameMkLst>
            <pc:docMk/>
            <pc:sldMk cId="3886817879" sldId="460"/>
            <ac:graphicFrameMk id="5" creationId="{99E0BFB3-6DC6-1182-567C-EA3DF8D48E31}"/>
          </ac:graphicFrameMkLst>
        </pc:graphicFrameChg>
      </pc:sldChg>
      <pc:sldChg chg="modSp mod">
        <pc:chgData name="Agnieszka Ciuraj" userId="d25c056e-1e74-499d-8d19-ce457058bf92" providerId="ADAL" clId="{FFA8428A-CDA4-48AA-B9E1-E37DB9E0585B}" dt="2024-02-14T08:00:27.157" v="773" actId="179"/>
        <pc:sldMkLst>
          <pc:docMk/>
          <pc:sldMk cId="2720297907" sldId="461"/>
        </pc:sldMkLst>
        <pc:graphicFrameChg chg="modGraphic">
          <ac:chgData name="Agnieszka Ciuraj" userId="d25c056e-1e74-499d-8d19-ce457058bf92" providerId="ADAL" clId="{FFA8428A-CDA4-48AA-B9E1-E37DB9E0585B}" dt="2024-02-14T08:00:27.157" v="773" actId="179"/>
          <ac:graphicFrameMkLst>
            <pc:docMk/>
            <pc:sldMk cId="2720297907" sldId="461"/>
            <ac:graphicFrameMk id="5" creationId="{97D08FC9-F4D5-C4AA-3B6D-8FCB2A246245}"/>
          </ac:graphicFrameMkLst>
        </pc:graphicFrameChg>
      </pc:sldChg>
      <pc:sldChg chg="addSp modSp mod">
        <pc:chgData name="Agnieszka Ciuraj" userId="d25c056e-1e74-499d-8d19-ce457058bf92" providerId="ADAL" clId="{FFA8428A-CDA4-48AA-B9E1-E37DB9E0585B}" dt="2024-02-13T14:54:20.797" v="348" actId="207"/>
        <pc:sldMkLst>
          <pc:docMk/>
          <pc:sldMk cId="483043993" sldId="463"/>
        </pc:sldMkLst>
        <pc:spChg chg="add mod">
          <ac:chgData name="Agnieszka Ciuraj" userId="d25c056e-1e74-499d-8d19-ce457058bf92" providerId="ADAL" clId="{FFA8428A-CDA4-48AA-B9E1-E37DB9E0585B}" dt="2024-02-13T14:48:25.803" v="290" actId="1076"/>
          <ac:spMkLst>
            <pc:docMk/>
            <pc:sldMk cId="483043993" sldId="463"/>
            <ac:spMk id="2" creationId="{CDD5F464-75FE-8702-3DA3-05ABAF77B19A}"/>
          </ac:spMkLst>
        </pc:spChg>
        <pc:graphicFrameChg chg="modGraphic">
          <ac:chgData name="Agnieszka Ciuraj" userId="d25c056e-1e74-499d-8d19-ce457058bf92" providerId="ADAL" clId="{FFA8428A-CDA4-48AA-B9E1-E37DB9E0585B}" dt="2024-02-13T14:54:20.797" v="348" actId="207"/>
          <ac:graphicFrameMkLst>
            <pc:docMk/>
            <pc:sldMk cId="483043993" sldId="463"/>
            <ac:graphicFrameMk id="5" creationId="{47C33FF9-705C-177F-678E-ECEE3EB9A76B}"/>
          </ac:graphicFrameMkLst>
        </pc:graphicFrameChg>
      </pc:sldChg>
      <pc:sldChg chg="addSp delSp modSp mod">
        <pc:chgData name="Agnieszka Ciuraj" userId="d25c056e-1e74-499d-8d19-ce457058bf92" providerId="ADAL" clId="{FFA8428A-CDA4-48AA-B9E1-E37DB9E0585B}" dt="2024-02-13T16:11:44.839" v="449" actId="20577"/>
        <pc:sldMkLst>
          <pc:docMk/>
          <pc:sldMk cId="2053093753" sldId="464"/>
        </pc:sldMkLst>
        <pc:spChg chg="add del mod">
          <ac:chgData name="Agnieszka Ciuraj" userId="d25c056e-1e74-499d-8d19-ce457058bf92" providerId="ADAL" clId="{FFA8428A-CDA4-48AA-B9E1-E37DB9E0585B}" dt="2024-02-13T16:11:21.739" v="446" actId="478"/>
          <ac:spMkLst>
            <pc:docMk/>
            <pc:sldMk cId="2053093753" sldId="464"/>
            <ac:spMk id="2" creationId="{683E6007-E08D-C1D6-6DAE-00C07FE9E55D}"/>
          </ac:spMkLst>
        </pc:spChg>
        <pc:spChg chg="add mod">
          <ac:chgData name="Agnieszka Ciuraj" userId="d25c056e-1e74-499d-8d19-ce457058bf92" providerId="ADAL" clId="{FFA8428A-CDA4-48AA-B9E1-E37DB9E0585B}" dt="2024-02-13T16:11:37.269" v="448" actId="1076"/>
          <ac:spMkLst>
            <pc:docMk/>
            <pc:sldMk cId="2053093753" sldId="464"/>
            <ac:spMk id="6" creationId="{86694560-6547-5AAF-4667-7E570C03F2A6}"/>
          </ac:spMkLst>
        </pc:spChg>
        <pc:graphicFrameChg chg="modGraphic">
          <ac:chgData name="Agnieszka Ciuraj" userId="d25c056e-1e74-499d-8d19-ce457058bf92" providerId="ADAL" clId="{FFA8428A-CDA4-48AA-B9E1-E37DB9E0585B}" dt="2024-02-13T16:11:44.839" v="449" actId="20577"/>
          <ac:graphicFrameMkLst>
            <pc:docMk/>
            <pc:sldMk cId="2053093753" sldId="464"/>
            <ac:graphicFrameMk id="5" creationId="{0F518487-F244-B899-CAF7-4FE5F56C0C9A}"/>
          </ac:graphicFrameMkLst>
        </pc:graphicFrameChg>
      </pc:sldChg>
      <pc:sldChg chg="addSp delSp modSp mod">
        <pc:chgData name="Agnieszka Ciuraj" userId="d25c056e-1e74-499d-8d19-ce457058bf92" providerId="ADAL" clId="{FFA8428A-CDA4-48AA-B9E1-E37DB9E0585B}" dt="2024-02-14T07:54:26.413" v="762" actId="20577"/>
        <pc:sldMkLst>
          <pc:docMk/>
          <pc:sldMk cId="349430784" sldId="465"/>
        </pc:sldMkLst>
        <pc:spChg chg="add mod">
          <ac:chgData name="Agnieszka Ciuraj" userId="d25c056e-1e74-499d-8d19-ce457058bf92" providerId="ADAL" clId="{FFA8428A-CDA4-48AA-B9E1-E37DB9E0585B}" dt="2024-02-13T14:52:14.372" v="331" actId="1076"/>
          <ac:spMkLst>
            <pc:docMk/>
            <pc:sldMk cId="349430784" sldId="465"/>
            <ac:spMk id="2" creationId="{9E67D94E-670C-2DA6-A540-2F5CF011F2EE}"/>
          </ac:spMkLst>
        </pc:spChg>
        <pc:spChg chg="add del">
          <ac:chgData name="Agnieszka Ciuraj" userId="d25c056e-1e74-499d-8d19-ce457058bf92" providerId="ADAL" clId="{FFA8428A-CDA4-48AA-B9E1-E37DB9E0585B}" dt="2024-02-14T07:51:48.879" v="747" actId="22"/>
          <ac:spMkLst>
            <pc:docMk/>
            <pc:sldMk cId="349430784" sldId="465"/>
            <ac:spMk id="9" creationId="{877DE562-BCA3-A728-D960-D18CEAF85187}"/>
          </ac:spMkLst>
        </pc:spChg>
        <pc:spChg chg="add del">
          <ac:chgData name="Agnieszka Ciuraj" userId="d25c056e-1e74-499d-8d19-ce457058bf92" providerId="ADAL" clId="{FFA8428A-CDA4-48AA-B9E1-E37DB9E0585B}" dt="2024-02-14T07:52:06.874" v="749" actId="22"/>
          <ac:spMkLst>
            <pc:docMk/>
            <pc:sldMk cId="349430784" sldId="465"/>
            <ac:spMk id="11" creationId="{4281916C-A9F4-1822-F148-E41583BF83BA}"/>
          </ac:spMkLst>
        </pc:spChg>
        <pc:graphicFrameChg chg="mod modGraphic">
          <ac:chgData name="Agnieszka Ciuraj" userId="d25c056e-1e74-499d-8d19-ce457058bf92" providerId="ADAL" clId="{FFA8428A-CDA4-48AA-B9E1-E37DB9E0585B}" dt="2024-02-14T07:54:26.413" v="762" actId="20577"/>
          <ac:graphicFrameMkLst>
            <pc:docMk/>
            <pc:sldMk cId="349430784" sldId="465"/>
            <ac:graphicFrameMk id="5" creationId="{640E49D8-4470-691E-D403-2DF5EFB6FECD}"/>
          </ac:graphicFrameMkLst>
        </pc:graphicFrameChg>
      </pc:sldChg>
      <pc:sldChg chg="addSp delSp modSp mod">
        <pc:chgData name="Agnieszka Ciuraj" userId="d25c056e-1e74-499d-8d19-ce457058bf92" providerId="ADAL" clId="{FFA8428A-CDA4-48AA-B9E1-E37DB9E0585B}" dt="2024-02-14T07:51:39.039" v="745" actId="22"/>
        <pc:sldMkLst>
          <pc:docMk/>
          <pc:sldMk cId="3605048575" sldId="466"/>
        </pc:sldMkLst>
        <pc:spChg chg="add mod">
          <ac:chgData name="Agnieszka Ciuraj" userId="d25c056e-1e74-499d-8d19-ce457058bf92" providerId="ADAL" clId="{FFA8428A-CDA4-48AA-B9E1-E37DB9E0585B}" dt="2024-02-13T14:52:45.193" v="337" actId="20577"/>
          <ac:spMkLst>
            <pc:docMk/>
            <pc:sldMk cId="3605048575" sldId="466"/>
            <ac:spMk id="2" creationId="{2ABCE84D-D12B-AED8-5ECA-FCB3C7A7BD75}"/>
          </ac:spMkLst>
        </pc:spChg>
        <pc:spChg chg="add del">
          <ac:chgData name="Agnieszka Ciuraj" userId="d25c056e-1e74-499d-8d19-ce457058bf92" providerId="ADAL" clId="{FFA8428A-CDA4-48AA-B9E1-E37DB9E0585B}" dt="2024-02-14T07:51:39.039" v="745" actId="22"/>
          <ac:spMkLst>
            <pc:docMk/>
            <pc:sldMk cId="3605048575" sldId="466"/>
            <ac:spMk id="9" creationId="{3FC4BBA1-80C7-2AF6-5456-996F13857CE9}"/>
          </ac:spMkLst>
        </pc:spChg>
        <pc:graphicFrameChg chg="modGraphic">
          <ac:chgData name="Agnieszka Ciuraj" userId="d25c056e-1e74-499d-8d19-ce457058bf92" providerId="ADAL" clId="{FFA8428A-CDA4-48AA-B9E1-E37DB9E0585B}" dt="2024-02-13T14:53:43.562" v="339" actId="207"/>
          <ac:graphicFrameMkLst>
            <pc:docMk/>
            <pc:sldMk cId="3605048575" sldId="466"/>
            <ac:graphicFrameMk id="5" creationId="{0A543232-F90C-1DBB-F144-614BA62740B8}"/>
          </ac:graphicFrameMkLst>
        </pc:graphicFrameChg>
      </pc:sldChg>
      <pc:sldChg chg="modSp mod">
        <pc:chgData name="Agnieszka Ciuraj" userId="d25c056e-1e74-499d-8d19-ce457058bf92" providerId="ADAL" clId="{FFA8428A-CDA4-48AA-B9E1-E37DB9E0585B}" dt="2024-02-13T16:12:53.238" v="460"/>
        <pc:sldMkLst>
          <pc:docMk/>
          <pc:sldMk cId="207912159" sldId="470"/>
        </pc:sldMkLst>
        <pc:graphicFrameChg chg="mod modGraphic">
          <ac:chgData name="Agnieszka Ciuraj" userId="d25c056e-1e74-499d-8d19-ce457058bf92" providerId="ADAL" clId="{FFA8428A-CDA4-48AA-B9E1-E37DB9E0585B}" dt="2024-02-13T16:12:53.238" v="460"/>
          <ac:graphicFrameMkLst>
            <pc:docMk/>
            <pc:sldMk cId="207912159" sldId="470"/>
            <ac:graphicFrameMk id="6" creationId="{1A8B2DF8-AAF7-CE6D-E901-D6F7F28A9F92}"/>
          </ac:graphicFrameMkLst>
        </pc:graphicFrameChg>
      </pc:sldChg>
      <pc:sldChg chg="modSp mod">
        <pc:chgData name="Agnieszka Ciuraj" userId="d25c056e-1e74-499d-8d19-ce457058bf92" providerId="ADAL" clId="{FFA8428A-CDA4-48AA-B9E1-E37DB9E0585B}" dt="2024-02-12T10:57:51.541" v="30" actId="207"/>
        <pc:sldMkLst>
          <pc:docMk/>
          <pc:sldMk cId="3062749592" sldId="472"/>
        </pc:sldMkLst>
        <pc:graphicFrameChg chg="modGraphic">
          <ac:chgData name="Agnieszka Ciuraj" userId="d25c056e-1e74-499d-8d19-ce457058bf92" providerId="ADAL" clId="{FFA8428A-CDA4-48AA-B9E1-E37DB9E0585B}" dt="2024-02-12T10:57:51.541" v="30" actId="207"/>
          <ac:graphicFrameMkLst>
            <pc:docMk/>
            <pc:sldMk cId="3062749592" sldId="472"/>
            <ac:graphicFrameMk id="5" creationId="{926658FD-B33B-E4BD-9A74-A8B53004628D}"/>
          </ac:graphicFrameMkLst>
        </pc:graphicFrameChg>
      </pc:sldChg>
      <pc:sldChg chg="modSp mod">
        <pc:chgData name="Agnieszka Ciuraj" userId="d25c056e-1e74-499d-8d19-ce457058bf92" providerId="ADAL" clId="{FFA8428A-CDA4-48AA-B9E1-E37DB9E0585B}" dt="2024-02-13T16:14:11.357" v="461" actId="20577"/>
        <pc:sldMkLst>
          <pc:docMk/>
          <pc:sldMk cId="3923663593" sldId="489"/>
        </pc:sldMkLst>
        <pc:graphicFrameChg chg="modGraphic">
          <ac:chgData name="Agnieszka Ciuraj" userId="d25c056e-1e74-499d-8d19-ce457058bf92" providerId="ADAL" clId="{FFA8428A-CDA4-48AA-B9E1-E37DB9E0585B}" dt="2024-02-13T16:14:11.357" v="461" actId="20577"/>
          <ac:graphicFrameMkLst>
            <pc:docMk/>
            <pc:sldMk cId="3923663593" sldId="489"/>
            <ac:graphicFrameMk id="5" creationId="{97BCF570-F0DF-C59F-7BA9-B7CD93406865}"/>
          </ac:graphicFrameMkLst>
        </pc:graphicFrameChg>
      </pc:sldChg>
      <pc:sldChg chg="addSp modSp mod">
        <pc:chgData name="Agnieszka Ciuraj" userId="d25c056e-1e74-499d-8d19-ce457058bf92" providerId="ADAL" clId="{FFA8428A-CDA4-48AA-B9E1-E37DB9E0585B}" dt="2024-02-14T07:39:32.397" v="616" actId="207"/>
        <pc:sldMkLst>
          <pc:docMk/>
          <pc:sldMk cId="3537977428" sldId="1073"/>
        </pc:sldMkLst>
        <pc:spChg chg="mod">
          <ac:chgData name="Agnieszka Ciuraj" userId="d25c056e-1e74-499d-8d19-ce457058bf92" providerId="ADAL" clId="{FFA8428A-CDA4-48AA-B9E1-E37DB9E0585B}" dt="2024-02-14T07:39:32.397" v="616" actId="207"/>
          <ac:spMkLst>
            <pc:docMk/>
            <pc:sldMk cId="3537977428" sldId="1073"/>
            <ac:spMk id="2" creationId="{B2CB56B4-379D-CB2C-30F9-23A58F8496ED}"/>
          </ac:spMkLst>
        </pc:spChg>
        <pc:spChg chg="mod">
          <ac:chgData name="Agnieszka Ciuraj" userId="d25c056e-1e74-499d-8d19-ce457058bf92" providerId="ADAL" clId="{FFA8428A-CDA4-48AA-B9E1-E37DB9E0585B}" dt="2024-02-14T07:33:55.728" v="530" actId="1076"/>
          <ac:spMkLst>
            <pc:docMk/>
            <pc:sldMk cId="3537977428" sldId="1073"/>
            <ac:spMk id="6" creationId="{30B91CAF-B16A-FA03-FFB2-DDA88136C119}"/>
          </ac:spMkLst>
        </pc:spChg>
        <pc:spChg chg="add">
          <ac:chgData name="Agnieszka Ciuraj" userId="d25c056e-1e74-499d-8d19-ce457058bf92" providerId="ADAL" clId="{FFA8428A-CDA4-48AA-B9E1-E37DB9E0585B}" dt="2024-02-14T07:37:09.548" v="545"/>
          <ac:spMkLst>
            <pc:docMk/>
            <pc:sldMk cId="3537977428" sldId="1073"/>
            <ac:spMk id="9" creationId="{B0CEC146-394C-F7A5-4B23-6590AD00F712}"/>
          </ac:spMkLst>
        </pc:spChg>
        <pc:spChg chg="add mod">
          <ac:chgData name="Agnieszka Ciuraj" userId="d25c056e-1e74-499d-8d19-ce457058bf92" providerId="ADAL" clId="{FFA8428A-CDA4-48AA-B9E1-E37DB9E0585B}" dt="2024-02-14T07:37:28.884" v="548" actId="1076"/>
          <ac:spMkLst>
            <pc:docMk/>
            <pc:sldMk cId="3537977428" sldId="1073"/>
            <ac:spMk id="10" creationId="{E66DE988-D0C5-1FCF-246A-2323404C4FB8}"/>
          </ac:spMkLst>
        </pc:spChg>
        <pc:graphicFrameChg chg="mod modGraphic">
          <ac:chgData name="Agnieszka Ciuraj" userId="d25c056e-1e74-499d-8d19-ce457058bf92" providerId="ADAL" clId="{FFA8428A-CDA4-48AA-B9E1-E37DB9E0585B}" dt="2024-02-14T07:36:21.108" v="537" actId="20577"/>
          <ac:graphicFrameMkLst>
            <pc:docMk/>
            <pc:sldMk cId="3537977428" sldId="1073"/>
            <ac:graphicFrameMk id="5" creationId="{F2D21829-6698-D027-77F7-B0713EA8BDBA}"/>
          </ac:graphicFrameMkLst>
        </pc:graphicFrameChg>
        <pc:picChg chg="mod">
          <ac:chgData name="Agnieszka Ciuraj" userId="d25c056e-1e74-499d-8d19-ce457058bf92" providerId="ADAL" clId="{FFA8428A-CDA4-48AA-B9E1-E37DB9E0585B}" dt="2024-02-14T07:32:57.328" v="527" actId="1076"/>
          <ac:picMkLst>
            <pc:docMk/>
            <pc:sldMk cId="3537977428" sldId="1073"/>
            <ac:picMk id="3" creationId="{C52279B9-DBE8-18CC-DC0B-6769951F7C36}"/>
          </ac:picMkLst>
        </pc:picChg>
      </pc:sldChg>
      <pc:sldChg chg="modSp del mod">
        <pc:chgData name="Agnieszka Ciuraj" userId="d25c056e-1e74-499d-8d19-ce457058bf92" providerId="ADAL" clId="{FFA8428A-CDA4-48AA-B9E1-E37DB9E0585B}" dt="2024-02-14T07:51:13.171" v="740"/>
        <pc:sldMkLst>
          <pc:docMk/>
          <pc:sldMk cId="1292854484" sldId="1074"/>
        </pc:sldMkLst>
        <pc:graphicFrameChg chg="modGraphic">
          <ac:chgData name="Agnieszka Ciuraj" userId="d25c056e-1e74-499d-8d19-ce457058bf92" providerId="ADAL" clId="{FFA8428A-CDA4-48AA-B9E1-E37DB9E0585B}" dt="2024-02-14T07:51:11.429" v="739" actId="6549"/>
          <ac:graphicFrameMkLst>
            <pc:docMk/>
            <pc:sldMk cId="1292854484" sldId="1074"/>
            <ac:graphicFrameMk id="5" creationId="{23940C63-AC37-434F-07DB-605CADB6DA65}"/>
          </ac:graphicFrameMkLst>
        </pc:graphicFrameChg>
      </pc:sldChg>
      <pc:sldChg chg="modSp new del mod">
        <pc:chgData name="Agnieszka Ciuraj" userId="d25c056e-1e74-499d-8d19-ce457058bf92" providerId="ADAL" clId="{FFA8428A-CDA4-48AA-B9E1-E37DB9E0585B}" dt="2024-02-14T07:53:06.128" v="759" actId="2696"/>
        <pc:sldMkLst>
          <pc:docMk/>
          <pc:sldMk cId="2016493462" sldId="1074"/>
        </pc:sldMkLst>
        <pc:spChg chg="mod">
          <ac:chgData name="Agnieszka Ciuraj" userId="d25c056e-1e74-499d-8d19-ce457058bf92" providerId="ADAL" clId="{FFA8428A-CDA4-48AA-B9E1-E37DB9E0585B}" dt="2024-02-14T07:51:31.848" v="743"/>
          <ac:spMkLst>
            <pc:docMk/>
            <pc:sldMk cId="2016493462" sldId="1074"/>
            <ac:spMk id="3" creationId="{446DF054-A65B-BB9F-D3E7-0F98162903A0}"/>
          </ac:spMkLst>
        </pc:spChg>
      </pc:sldChg>
      <pc:sldChg chg="new del">
        <pc:chgData name="Agnieszka Ciuraj" userId="d25c056e-1e74-499d-8d19-ce457058bf92" providerId="ADAL" clId="{FFA8428A-CDA4-48AA-B9E1-E37DB9E0585B}" dt="2024-02-14T07:50:45.299" v="735" actId="680"/>
        <pc:sldMkLst>
          <pc:docMk/>
          <pc:sldMk cId="3195495160" sldId="1074"/>
        </pc:sldMkLst>
      </pc:sldChg>
      <pc:sldChg chg="modSp mod">
        <pc:chgData name="Agnieszka Ciuraj" userId="d25c056e-1e74-499d-8d19-ce457058bf92" providerId="ADAL" clId="{FFA8428A-CDA4-48AA-B9E1-E37DB9E0585B}" dt="2024-02-14T07:53:24.958" v="760"/>
        <pc:sldMkLst>
          <pc:docMk/>
          <pc:sldMk cId="3329010909" sldId="1075"/>
        </pc:sldMkLst>
        <pc:spChg chg="mod">
          <ac:chgData name="Agnieszka Ciuraj" userId="d25c056e-1e74-499d-8d19-ce457058bf92" providerId="ADAL" clId="{FFA8428A-CDA4-48AA-B9E1-E37DB9E0585B}" dt="2024-02-14T07:53:01.418" v="758" actId="1076"/>
          <ac:spMkLst>
            <pc:docMk/>
            <pc:sldMk cId="3329010909" sldId="1075"/>
            <ac:spMk id="2" creationId="{FA92E350-9985-9B6D-36B4-5A6CF38D2884}"/>
          </ac:spMkLst>
        </pc:spChg>
        <pc:graphicFrameChg chg="mod modGraphic">
          <ac:chgData name="Agnieszka Ciuraj" userId="d25c056e-1e74-499d-8d19-ce457058bf92" providerId="ADAL" clId="{FFA8428A-CDA4-48AA-B9E1-E37DB9E0585B}" dt="2024-02-14T07:53:24.958" v="760"/>
          <ac:graphicFrameMkLst>
            <pc:docMk/>
            <pc:sldMk cId="3329010909" sldId="1075"/>
            <ac:graphicFrameMk id="5" creationId="{8832F885-7FC3-5917-27E6-F0ABE9C7FA69}"/>
          </ac:graphicFrameMkLst>
        </pc:graphicFrameChg>
      </pc:sldChg>
      <pc:sldChg chg="add del">
        <pc:chgData name="Agnieszka Ciuraj" userId="d25c056e-1e74-499d-8d19-ce457058bf92" providerId="ADAL" clId="{FFA8428A-CDA4-48AA-B9E1-E37DB9E0585B}" dt="2024-02-14T07:51:10.794" v="738"/>
        <pc:sldMkLst>
          <pc:docMk/>
          <pc:sldMk cId="3983376623" sldId="1075"/>
        </pc:sldMkLst>
      </pc:sldChg>
    </pc:docChg>
  </pc:docChgLst>
  <pc:docChgLst>
    <pc:chgData name="Joanna Ptasinska" userId="5012c015-cc60-4da7-8e52-876edc4e9f3e" providerId="ADAL" clId="{126EC18F-61B0-4D9B-87DB-35E40B1404B6}"/>
    <pc:docChg chg="undo redo custSel delSld modSld modNotesMaster">
      <pc:chgData name="Joanna Ptasinska" userId="5012c015-cc60-4da7-8e52-876edc4e9f3e" providerId="ADAL" clId="{126EC18F-61B0-4D9B-87DB-35E40B1404B6}" dt="2024-02-15T08:12:29.739" v="445" actId="478"/>
      <pc:docMkLst>
        <pc:docMk/>
      </pc:docMkLst>
      <pc:sldChg chg="del">
        <pc:chgData name="Joanna Ptasinska" userId="5012c015-cc60-4da7-8e52-876edc4e9f3e" providerId="ADAL" clId="{126EC18F-61B0-4D9B-87DB-35E40B1404B6}" dt="2024-02-14T09:53:03.924" v="193" actId="47"/>
        <pc:sldMkLst>
          <pc:docMk/>
          <pc:sldMk cId="2732001675" sldId="257"/>
        </pc:sldMkLst>
      </pc:sldChg>
      <pc:sldChg chg="modSp mod">
        <pc:chgData name="Joanna Ptasinska" userId="5012c015-cc60-4da7-8e52-876edc4e9f3e" providerId="ADAL" clId="{126EC18F-61B0-4D9B-87DB-35E40B1404B6}" dt="2024-02-14T10:20:37.435" v="325" actId="20577"/>
        <pc:sldMkLst>
          <pc:docMk/>
          <pc:sldMk cId="3285599534" sldId="283"/>
        </pc:sldMkLst>
        <pc:spChg chg="mod">
          <ac:chgData name="Joanna Ptasinska" userId="5012c015-cc60-4da7-8e52-876edc4e9f3e" providerId="ADAL" clId="{126EC18F-61B0-4D9B-87DB-35E40B1404B6}" dt="2024-02-14T10:20:37.435" v="325" actId="20577"/>
          <ac:spMkLst>
            <pc:docMk/>
            <pc:sldMk cId="3285599534" sldId="283"/>
            <ac:spMk id="4" creationId="{869B9140-4439-1566-DCC8-0B6F9F99D67B}"/>
          </ac:spMkLst>
        </pc:spChg>
      </pc:sldChg>
      <pc:sldChg chg="modSp mod">
        <pc:chgData name="Joanna Ptasinska" userId="5012c015-cc60-4da7-8e52-876edc4e9f3e" providerId="ADAL" clId="{126EC18F-61B0-4D9B-87DB-35E40B1404B6}" dt="2024-02-14T10:20:42.106" v="326" actId="20577"/>
        <pc:sldMkLst>
          <pc:docMk/>
          <pc:sldMk cId="1094801793" sldId="284"/>
        </pc:sldMkLst>
        <pc:spChg chg="mod">
          <ac:chgData name="Joanna Ptasinska" userId="5012c015-cc60-4da7-8e52-876edc4e9f3e" providerId="ADAL" clId="{126EC18F-61B0-4D9B-87DB-35E40B1404B6}" dt="2024-02-14T10:20:42.106" v="326" actId="20577"/>
          <ac:spMkLst>
            <pc:docMk/>
            <pc:sldMk cId="1094801793" sldId="284"/>
            <ac:spMk id="4" creationId="{8D0C541C-84FE-7888-AEAF-957E3C84DAC8}"/>
          </ac:spMkLst>
        </pc:spChg>
      </pc:sldChg>
      <pc:sldChg chg="modSp mod">
        <pc:chgData name="Joanna Ptasinska" userId="5012c015-cc60-4da7-8e52-876edc4e9f3e" providerId="ADAL" clId="{126EC18F-61B0-4D9B-87DB-35E40B1404B6}" dt="2024-02-14T10:20:45.787" v="327" actId="20577"/>
        <pc:sldMkLst>
          <pc:docMk/>
          <pc:sldMk cId="3867133360" sldId="285"/>
        </pc:sldMkLst>
        <pc:spChg chg="mod">
          <ac:chgData name="Joanna Ptasinska" userId="5012c015-cc60-4da7-8e52-876edc4e9f3e" providerId="ADAL" clId="{126EC18F-61B0-4D9B-87DB-35E40B1404B6}" dt="2024-02-14T10:20:45.787" v="327" actId="20577"/>
          <ac:spMkLst>
            <pc:docMk/>
            <pc:sldMk cId="3867133360" sldId="285"/>
            <ac:spMk id="6" creationId="{E0C81057-917F-D9A0-3321-CCD18BC2624A}"/>
          </ac:spMkLst>
        </pc:spChg>
      </pc:sldChg>
      <pc:sldChg chg="modSp mod">
        <pc:chgData name="Joanna Ptasinska" userId="5012c015-cc60-4da7-8e52-876edc4e9f3e" providerId="ADAL" clId="{126EC18F-61B0-4D9B-87DB-35E40B1404B6}" dt="2024-02-14T10:20:58.271" v="328" actId="20577"/>
        <pc:sldMkLst>
          <pc:docMk/>
          <pc:sldMk cId="2390946174" sldId="286"/>
        </pc:sldMkLst>
        <pc:spChg chg="mod">
          <ac:chgData name="Joanna Ptasinska" userId="5012c015-cc60-4da7-8e52-876edc4e9f3e" providerId="ADAL" clId="{126EC18F-61B0-4D9B-87DB-35E40B1404B6}" dt="2024-02-14T10:20:58.271" v="328" actId="20577"/>
          <ac:spMkLst>
            <pc:docMk/>
            <pc:sldMk cId="2390946174" sldId="286"/>
            <ac:spMk id="4" creationId="{E9E8A431-2531-BF04-57CC-B91C946BC665}"/>
          </ac:spMkLst>
        </pc:spChg>
      </pc:sldChg>
      <pc:sldChg chg="modSp mod">
        <pc:chgData name="Joanna Ptasinska" userId="5012c015-cc60-4da7-8e52-876edc4e9f3e" providerId="ADAL" clId="{126EC18F-61B0-4D9B-87DB-35E40B1404B6}" dt="2024-02-14T10:21:01.612" v="329" actId="20577"/>
        <pc:sldMkLst>
          <pc:docMk/>
          <pc:sldMk cId="1351187130" sldId="287"/>
        </pc:sldMkLst>
        <pc:spChg chg="mod">
          <ac:chgData name="Joanna Ptasinska" userId="5012c015-cc60-4da7-8e52-876edc4e9f3e" providerId="ADAL" clId="{126EC18F-61B0-4D9B-87DB-35E40B1404B6}" dt="2024-02-14T10:21:01.612" v="329" actId="20577"/>
          <ac:spMkLst>
            <pc:docMk/>
            <pc:sldMk cId="1351187130" sldId="287"/>
            <ac:spMk id="4" creationId="{CB4DAAD9-AF71-AE94-1659-BB69BFCB6B08}"/>
          </ac:spMkLst>
        </pc:spChg>
      </pc:sldChg>
      <pc:sldChg chg="modSp mod">
        <pc:chgData name="Joanna Ptasinska" userId="5012c015-cc60-4da7-8e52-876edc4e9f3e" providerId="ADAL" clId="{126EC18F-61B0-4D9B-87DB-35E40B1404B6}" dt="2024-02-14T10:21:04.376" v="330" actId="20577"/>
        <pc:sldMkLst>
          <pc:docMk/>
          <pc:sldMk cId="693026614" sldId="288"/>
        </pc:sldMkLst>
        <pc:spChg chg="mod">
          <ac:chgData name="Joanna Ptasinska" userId="5012c015-cc60-4da7-8e52-876edc4e9f3e" providerId="ADAL" clId="{126EC18F-61B0-4D9B-87DB-35E40B1404B6}" dt="2024-02-14T10:21:04.376" v="330" actId="20577"/>
          <ac:spMkLst>
            <pc:docMk/>
            <pc:sldMk cId="693026614" sldId="288"/>
            <ac:spMk id="4" creationId="{0F6976E1-60CC-DC46-4BF4-60E5BFDA5C3A}"/>
          </ac:spMkLst>
        </pc:spChg>
      </pc:sldChg>
      <pc:sldChg chg="modSp mod">
        <pc:chgData name="Joanna Ptasinska" userId="5012c015-cc60-4da7-8e52-876edc4e9f3e" providerId="ADAL" clId="{126EC18F-61B0-4D9B-87DB-35E40B1404B6}" dt="2024-02-14T10:21:07.849" v="331" actId="20577"/>
        <pc:sldMkLst>
          <pc:docMk/>
          <pc:sldMk cId="3994408533" sldId="289"/>
        </pc:sldMkLst>
        <pc:spChg chg="mod">
          <ac:chgData name="Joanna Ptasinska" userId="5012c015-cc60-4da7-8e52-876edc4e9f3e" providerId="ADAL" clId="{126EC18F-61B0-4D9B-87DB-35E40B1404B6}" dt="2024-02-14T10:21:07.849" v="331" actId="20577"/>
          <ac:spMkLst>
            <pc:docMk/>
            <pc:sldMk cId="3994408533" sldId="289"/>
            <ac:spMk id="4" creationId="{3FC9116C-C87B-5796-E8EC-78D121995AAE}"/>
          </ac:spMkLst>
        </pc:spChg>
      </pc:sldChg>
      <pc:sldChg chg="modSp mod">
        <pc:chgData name="Joanna Ptasinska" userId="5012c015-cc60-4da7-8e52-876edc4e9f3e" providerId="ADAL" clId="{126EC18F-61B0-4D9B-87DB-35E40B1404B6}" dt="2024-02-14T10:21:10.553" v="332" actId="20577"/>
        <pc:sldMkLst>
          <pc:docMk/>
          <pc:sldMk cId="91053288" sldId="290"/>
        </pc:sldMkLst>
        <pc:spChg chg="mod">
          <ac:chgData name="Joanna Ptasinska" userId="5012c015-cc60-4da7-8e52-876edc4e9f3e" providerId="ADAL" clId="{126EC18F-61B0-4D9B-87DB-35E40B1404B6}" dt="2024-02-14T10:21:10.553" v="332" actId="20577"/>
          <ac:spMkLst>
            <pc:docMk/>
            <pc:sldMk cId="91053288" sldId="290"/>
            <ac:spMk id="4" creationId="{BF2BBC62-F3A6-E70D-F830-AC687662B26D}"/>
          </ac:spMkLst>
        </pc:spChg>
      </pc:sldChg>
      <pc:sldChg chg="modSp mod">
        <pc:chgData name="Joanna Ptasinska" userId="5012c015-cc60-4da7-8e52-876edc4e9f3e" providerId="ADAL" clId="{126EC18F-61B0-4D9B-87DB-35E40B1404B6}" dt="2024-02-14T10:21:13.088" v="333" actId="20577"/>
        <pc:sldMkLst>
          <pc:docMk/>
          <pc:sldMk cId="2081868554" sldId="291"/>
        </pc:sldMkLst>
        <pc:spChg chg="mod">
          <ac:chgData name="Joanna Ptasinska" userId="5012c015-cc60-4da7-8e52-876edc4e9f3e" providerId="ADAL" clId="{126EC18F-61B0-4D9B-87DB-35E40B1404B6}" dt="2024-02-14T10:21:13.088" v="333" actId="20577"/>
          <ac:spMkLst>
            <pc:docMk/>
            <pc:sldMk cId="2081868554" sldId="291"/>
            <ac:spMk id="4" creationId="{500FC88A-0D02-FF54-1242-524722E83D03}"/>
          </ac:spMkLst>
        </pc:spChg>
      </pc:sldChg>
      <pc:sldChg chg="modSp mod">
        <pc:chgData name="Joanna Ptasinska" userId="5012c015-cc60-4da7-8e52-876edc4e9f3e" providerId="ADAL" clId="{126EC18F-61B0-4D9B-87DB-35E40B1404B6}" dt="2024-02-14T10:21:17.771" v="334" actId="20577"/>
        <pc:sldMkLst>
          <pc:docMk/>
          <pc:sldMk cId="3793836519" sldId="292"/>
        </pc:sldMkLst>
        <pc:spChg chg="mod">
          <ac:chgData name="Joanna Ptasinska" userId="5012c015-cc60-4da7-8e52-876edc4e9f3e" providerId="ADAL" clId="{126EC18F-61B0-4D9B-87DB-35E40B1404B6}" dt="2024-02-14T10:21:17.771" v="334" actId="20577"/>
          <ac:spMkLst>
            <pc:docMk/>
            <pc:sldMk cId="3793836519" sldId="292"/>
            <ac:spMk id="4" creationId="{AC1847C6-6E12-C388-A339-94740D9D4EEB}"/>
          </ac:spMkLst>
        </pc:spChg>
      </pc:sldChg>
      <pc:sldChg chg="modSp mod">
        <pc:chgData name="Joanna Ptasinska" userId="5012c015-cc60-4da7-8e52-876edc4e9f3e" providerId="ADAL" clId="{126EC18F-61B0-4D9B-87DB-35E40B1404B6}" dt="2024-02-14T10:21:21.490" v="335" actId="20577"/>
        <pc:sldMkLst>
          <pc:docMk/>
          <pc:sldMk cId="291259876" sldId="293"/>
        </pc:sldMkLst>
        <pc:spChg chg="mod">
          <ac:chgData name="Joanna Ptasinska" userId="5012c015-cc60-4da7-8e52-876edc4e9f3e" providerId="ADAL" clId="{126EC18F-61B0-4D9B-87DB-35E40B1404B6}" dt="2024-02-14T10:21:21.490" v="335" actId="20577"/>
          <ac:spMkLst>
            <pc:docMk/>
            <pc:sldMk cId="291259876" sldId="293"/>
            <ac:spMk id="4" creationId="{C4F42051-7D45-12C3-9DFD-2F826261C465}"/>
          </ac:spMkLst>
        </pc:spChg>
      </pc:sldChg>
      <pc:sldChg chg="modSp mod">
        <pc:chgData name="Joanna Ptasinska" userId="5012c015-cc60-4da7-8e52-876edc4e9f3e" providerId="ADAL" clId="{126EC18F-61B0-4D9B-87DB-35E40B1404B6}" dt="2024-02-14T10:21:24.994" v="336" actId="20577"/>
        <pc:sldMkLst>
          <pc:docMk/>
          <pc:sldMk cId="668108097" sldId="294"/>
        </pc:sldMkLst>
        <pc:spChg chg="mod">
          <ac:chgData name="Joanna Ptasinska" userId="5012c015-cc60-4da7-8e52-876edc4e9f3e" providerId="ADAL" clId="{126EC18F-61B0-4D9B-87DB-35E40B1404B6}" dt="2024-02-14T10:21:24.994" v="336" actId="20577"/>
          <ac:spMkLst>
            <pc:docMk/>
            <pc:sldMk cId="668108097" sldId="294"/>
            <ac:spMk id="4" creationId="{A4B6FCB1-E756-184C-3563-89042C5EBC5E}"/>
          </ac:spMkLst>
        </pc:spChg>
      </pc:sldChg>
      <pc:sldChg chg="modSp mod">
        <pc:chgData name="Joanna Ptasinska" userId="5012c015-cc60-4da7-8e52-876edc4e9f3e" providerId="ADAL" clId="{126EC18F-61B0-4D9B-87DB-35E40B1404B6}" dt="2024-02-14T10:21:27.905" v="337" actId="20577"/>
        <pc:sldMkLst>
          <pc:docMk/>
          <pc:sldMk cId="3144139984" sldId="295"/>
        </pc:sldMkLst>
        <pc:spChg chg="mod">
          <ac:chgData name="Joanna Ptasinska" userId="5012c015-cc60-4da7-8e52-876edc4e9f3e" providerId="ADAL" clId="{126EC18F-61B0-4D9B-87DB-35E40B1404B6}" dt="2024-02-14T10:21:27.905" v="337" actId="20577"/>
          <ac:spMkLst>
            <pc:docMk/>
            <pc:sldMk cId="3144139984" sldId="295"/>
            <ac:spMk id="4" creationId="{5CD7203D-5076-8240-DB3C-7CE1E109A442}"/>
          </ac:spMkLst>
        </pc:spChg>
      </pc:sldChg>
      <pc:sldChg chg="modSp mod">
        <pc:chgData name="Joanna Ptasinska" userId="5012c015-cc60-4da7-8e52-876edc4e9f3e" providerId="ADAL" clId="{126EC18F-61B0-4D9B-87DB-35E40B1404B6}" dt="2024-02-14T10:21:30.545" v="338" actId="20577"/>
        <pc:sldMkLst>
          <pc:docMk/>
          <pc:sldMk cId="1141348338" sldId="296"/>
        </pc:sldMkLst>
        <pc:spChg chg="mod">
          <ac:chgData name="Joanna Ptasinska" userId="5012c015-cc60-4da7-8e52-876edc4e9f3e" providerId="ADAL" clId="{126EC18F-61B0-4D9B-87DB-35E40B1404B6}" dt="2024-02-14T10:21:30.545" v="338" actId="20577"/>
          <ac:spMkLst>
            <pc:docMk/>
            <pc:sldMk cId="1141348338" sldId="296"/>
            <ac:spMk id="4" creationId="{99E410A0-A55A-E84F-B322-4292E4056C11}"/>
          </ac:spMkLst>
        </pc:spChg>
      </pc:sldChg>
      <pc:sldChg chg="modSp mod">
        <pc:chgData name="Joanna Ptasinska" userId="5012c015-cc60-4da7-8e52-876edc4e9f3e" providerId="ADAL" clId="{126EC18F-61B0-4D9B-87DB-35E40B1404B6}" dt="2024-02-14T10:21:33.488" v="339" actId="20577"/>
        <pc:sldMkLst>
          <pc:docMk/>
          <pc:sldMk cId="3266100552" sldId="297"/>
        </pc:sldMkLst>
        <pc:spChg chg="mod">
          <ac:chgData name="Joanna Ptasinska" userId="5012c015-cc60-4da7-8e52-876edc4e9f3e" providerId="ADAL" clId="{126EC18F-61B0-4D9B-87DB-35E40B1404B6}" dt="2024-02-14T10:21:33.488" v="339" actId="20577"/>
          <ac:spMkLst>
            <pc:docMk/>
            <pc:sldMk cId="3266100552" sldId="297"/>
            <ac:spMk id="4" creationId="{D38FC20D-893B-6E06-5E7D-A495EE472DF5}"/>
          </ac:spMkLst>
        </pc:spChg>
      </pc:sldChg>
      <pc:sldChg chg="modSp mod">
        <pc:chgData name="Joanna Ptasinska" userId="5012c015-cc60-4da7-8e52-876edc4e9f3e" providerId="ADAL" clId="{126EC18F-61B0-4D9B-87DB-35E40B1404B6}" dt="2024-02-14T10:21:36.349" v="340" actId="20577"/>
        <pc:sldMkLst>
          <pc:docMk/>
          <pc:sldMk cId="2155816828" sldId="298"/>
        </pc:sldMkLst>
        <pc:spChg chg="mod">
          <ac:chgData name="Joanna Ptasinska" userId="5012c015-cc60-4da7-8e52-876edc4e9f3e" providerId="ADAL" clId="{126EC18F-61B0-4D9B-87DB-35E40B1404B6}" dt="2024-02-14T10:21:36.349" v="340" actId="20577"/>
          <ac:spMkLst>
            <pc:docMk/>
            <pc:sldMk cId="2155816828" sldId="298"/>
            <ac:spMk id="4" creationId="{967B66F9-46D3-6047-7B0F-B2F479BBBB4C}"/>
          </ac:spMkLst>
        </pc:spChg>
      </pc:sldChg>
      <pc:sldChg chg="modSp mod">
        <pc:chgData name="Joanna Ptasinska" userId="5012c015-cc60-4da7-8e52-876edc4e9f3e" providerId="ADAL" clId="{126EC18F-61B0-4D9B-87DB-35E40B1404B6}" dt="2024-02-14T10:21:39.193" v="341" actId="20577"/>
        <pc:sldMkLst>
          <pc:docMk/>
          <pc:sldMk cId="3973550960" sldId="299"/>
        </pc:sldMkLst>
        <pc:spChg chg="mod">
          <ac:chgData name="Joanna Ptasinska" userId="5012c015-cc60-4da7-8e52-876edc4e9f3e" providerId="ADAL" clId="{126EC18F-61B0-4D9B-87DB-35E40B1404B6}" dt="2024-02-14T10:21:39.193" v="341" actId="20577"/>
          <ac:spMkLst>
            <pc:docMk/>
            <pc:sldMk cId="3973550960" sldId="299"/>
            <ac:spMk id="4" creationId="{B8DD4B16-4C35-2722-E7DA-43213CE39827}"/>
          </ac:spMkLst>
        </pc:spChg>
      </pc:sldChg>
      <pc:sldChg chg="modSp mod">
        <pc:chgData name="Joanna Ptasinska" userId="5012c015-cc60-4da7-8e52-876edc4e9f3e" providerId="ADAL" clId="{126EC18F-61B0-4D9B-87DB-35E40B1404B6}" dt="2024-02-14T10:21:42.007" v="342" actId="20577"/>
        <pc:sldMkLst>
          <pc:docMk/>
          <pc:sldMk cId="1844423165" sldId="300"/>
        </pc:sldMkLst>
        <pc:spChg chg="mod">
          <ac:chgData name="Joanna Ptasinska" userId="5012c015-cc60-4da7-8e52-876edc4e9f3e" providerId="ADAL" clId="{126EC18F-61B0-4D9B-87DB-35E40B1404B6}" dt="2024-02-14T10:21:42.007" v="342" actId="20577"/>
          <ac:spMkLst>
            <pc:docMk/>
            <pc:sldMk cId="1844423165" sldId="300"/>
            <ac:spMk id="4" creationId="{2FC44220-B95A-E817-F92B-CCE69CB35BDB}"/>
          </ac:spMkLst>
        </pc:spChg>
      </pc:sldChg>
      <pc:sldChg chg="modSp mod">
        <pc:chgData name="Joanna Ptasinska" userId="5012c015-cc60-4da7-8e52-876edc4e9f3e" providerId="ADAL" clId="{126EC18F-61B0-4D9B-87DB-35E40B1404B6}" dt="2024-02-14T10:21:45.057" v="343" actId="20577"/>
        <pc:sldMkLst>
          <pc:docMk/>
          <pc:sldMk cId="519743177" sldId="301"/>
        </pc:sldMkLst>
        <pc:spChg chg="mod">
          <ac:chgData name="Joanna Ptasinska" userId="5012c015-cc60-4da7-8e52-876edc4e9f3e" providerId="ADAL" clId="{126EC18F-61B0-4D9B-87DB-35E40B1404B6}" dt="2024-02-14T10:21:45.057" v="343" actId="20577"/>
          <ac:spMkLst>
            <pc:docMk/>
            <pc:sldMk cId="519743177" sldId="301"/>
            <ac:spMk id="4" creationId="{E74E7BE9-01AB-9138-A0F6-352358A5F876}"/>
          </ac:spMkLst>
        </pc:spChg>
      </pc:sldChg>
      <pc:sldChg chg="modSp mod">
        <pc:chgData name="Joanna Ptasinska" userId="5012c015-cc60-4da7-8e52-876edc4e9f3e" providerId="ADAL" clId="{126EC18F-61B0-4D9B-87DB-35E40B1404B6}" dt="2024-02-14T10:21:47.832" v="344" actId="20577"/>
        <pc:sldMkLst>
          <pc:docMk/>
          <pc:sldMk cId="1333552484" sldId="302"/>
        </pc:sldMkLst>
        <pc:spChg chg="mod">
          <ac:chgData name="Joanna Ptasinska" userId="5012c015-cc60-4da7-8e52-876edc4e9f3e" providerId="ADAL" clId="{126EC18F-61B0-4D9B-87DB-35E40B1404B6}" dt="2024-02-14T10:21:47.832" v="344" actId="20577"/>
          <ac:spMkLst>
            <pc:docMk/>
            <pc:sldMk cId="1333552484" sldId="302"/>
            <ac:spMk id="4" creationId="{19CC1F31-BA59-7A88-9046-A44505728431}"/>
          </ac:spMkLst>
        </pc:spChg>
      </pc:sldChg>
      <pc:sldChg chg="modSp mod">
        <pc:chgData name="Joanna Ptasinska" userId="5012c015-cc60-4da7-8e52-876edc4e9f3e" providerId="ADAL" clId="{126EC18F-61B0-4D9B-87DB-35E40B1404B6}" dt="2024-02-14T10:21:50.826" v="345" actId="20577"/>
        <pc:sldMkLst>
          <pc:docMk/>
          <pc:sldMk cId="1130857937" sldId="303"/>
        </pc:sldMkLst>
        <pc:spChg chg="mod">
          <ac:chgData name="Joanna Ptasinska" userId="5012c015-cc60-4da7-8e52-876edc4e9f3e" providerId="ADAL" clId="{126EC18F-61B0-4D9B-87DB-35E40B1404B6}" dt="2024-02-14T10:21:50.826" v="345" actId="20577"/>
          <ac:spMkLst>
            <pc:docMk/>
            <pc:sldMk cId="1130857937" sldId="303"/>
            <ac:spMk id="4" creationId="{AA121DDB-340F-C86D-9681-0560737CDD05}"/>
          </ac:spMkLst>
        </pc:spChg>
      </pc:sldChg>
      <pc:sldChg chg="modSp mod">
        <pc:chgData name="Joanna Ptasinska" userId="5012c015-cc60-4da7-8e52-876edc4e9f3e" providerId="ADAL" clId="{126EC18F-61B0-4D9B-87DB-35E40B1404B6}" dt="2024-02-14T10:21:53.953" v="346" actId="20577"/>
        <pc:sldMkLst>
          <pc:docMk/>
          <pc:sldMk cId="1356246077" sldId="304"/>
        </pc:sldMkLst>
        <pc:spChg chg="mod">
          <ac:chgData name="Joanna Ptasinska" userId="5012c015-cc60-4da7-8e52-876edc4e9f3e" providerId="ADAL" clId="{126EC18F-61B0-4D9B-87DB-35E40B1404B6}" dt="2024-02-14T10:21:53.953" v="346" actId="20577"/>
          <ac:spMkLst>
            <pc:docMk/>
            <pc:sldMk cId="1356246077" sldId="304"/>
            <ac:spMk id="4" creationId="{12780BA5-B58C-9378-49AD-D3A380F28CC2}"/>
          </ac:spMkLst>
        </pc:spChg>
      </pc:sldChg>
      <pc:sldChg chg="modSp mod">
        <pc:chgData name="Joanna Ptasinska" userId="5012c015-cc60-4da7-8e52-876edc4e9f3e" providerId="ADAL" clId="{126EC18F-61B0-4D9B-87DB-35E40B1404B6}" dt="2024-02-14T10:21:57.744" v="347" actId="20577"/>
        <pc:sldMkLst>
          <pc:docMk/>
          <pc:sldMk cId="364881364" sldId="305"/>
        </pc:sldMkLst>
        <pc:spChg chg="mod">
          <ac:chgData name="Joanna Ptasinska" userId="5012c015-cc60-4da7-8e52-876edc4e9f3e" providerId="ADAL" clId="{126EC18F-61B0-4D9B-87DB-35E40B1404B6}" dt="2024-02-14T10:21:57.744" v="347" actId="20577"/>
          <ac:spMkLst>
            <pc:docMk/>
            <pc:sldMk cId="364881364" sldId="305"/>
            <ac:spMk id="4" creationId="{DC17497B-95DB-174C-C541-CBDBEDE80B2E}"/>
          </ac:spMkLst>
        </pc:spChg>
      </pc:sldChg>
      <pc:sldChg chg="modSp mod">
        <pc:chgData name="Joanna Ptasinska" userId="5012c015-cc60-4da7-8e52-876edc4e9f3e" providerId="ADAL" clId="{126EC18F-61B0-4D9B-87DB-35E40B1404B6}" dt="2024-02-14T10:22:00.402" v="348" actId="20577"/>
        <pc:sldMkLst>
          <pc:docMk/>
          <pc:sldMk cId="1039530653" sldId="306"/>
        </pc:sldMkLst>
        <pc:spChg chg="mod">
          <ac:chgData name="Joanna Ptasinska" userId="5012c015-cc60-4da7-8e52-876edc4e9f3e" providerId="ADAL" clId="{126EC18F-61B0-4D9B-87DB-35E40B1404B6}" dt="2024-02-14T10:22:00.402" v="348" actId="20577"/>
          <ac:spMkLst>
            <pc:docMk/>
            <pc:sldMk cId="1039530653" sldId="306"/>
            <ac:spMk id="4" creationId="{5AEE561F-D24D-80C9-C331-9C63FA78CDC0}"/>
          </ac:spMkLst>
        </pc:spChg>
      </pc:sldChg>
      <pc:sldChg chg="modSp mod">
        <pc:chgData name="Joanna Ptasinska" userId="5012c015-cc60-4da7-8e52-876edc4e9f3e" providerId="ADAL" clId="{126EC18F-61B0-4D9B-87DB-35E40B1404B6}" dt="2024-02-14T10:22:03.306" v="349" actId="20577"/>
        <pc:sldMkLst>
          <pc:docMk/>
          <pc:sldMk cId="4256909605" sldId="307"/>
        </pc:sldMkLst>
        <pc:spChg chg="mod">
          <ac:chgData name="Joanna Ptasinska" userId="5012c015-cc60-4da7-8e52-876edc4e9f3e" providerId="ADAL" clId="{126EC18F-61B0-4D9B-87DB-35E40B1404B6}" dt="2024-02-14T10:22:03.306" v="349" actId="20577"/>
          <ac:spMkLst>
            <pc:docMk/>
            <pc:sldMk cId="4256909605" sldId="307"/>
            <ac:spMk id="4" creationId="{627CE1E4-8824-F32D-A222-725B27CBC078}"/>
          </ac:spMkLst>
        </pc:spChg>
      </pc:sldChg>
      <pc:sldChg chg="modSp mod">
        <pc:chgData name="Joanna Ptasinska" userId="5012c015-cc60-4da7-8e52-876edc4e9f3e" providerId="ADAL" clId="{126EC18F-61B0-4D9B-87DB-35E40B1404B6}" dt="2024-02-14T10:22:06.913" v="350" actId="20577"/>
        <pc:sldMkLst>
          <pc:docMk/>
          <pc:sldMk cId="2730711135" sldId="308"/>
        </pc:sldMkLst>
        <pc:spChg chg="mod">
          <ac:chgData name="Joanna Ptasinska" userId="5012c015-cc60-4da7-8e52-876edc4e9f3e" providerId="ADAL" clId="{126EC18F-61B0-4D9B-87DB-35E40B1404B6}" dt="2024-02-14T10:22:06.913" v="350" actId="20577"/>
          <ac:spMkLst>
            <pc:docMk/>
            <pc:sldMk cId="2730711135" sldId="308"/>
            <ac:spMk id="4" creationId="{68D4E1CC-D066-6C48-134A-2C1544931D7A}"/>
          </ac:spMkLst>
        </pc:spChg>
      </pc:sldChg>
      <pc:sldChg chg="modSp mod">
        <pc:chgData name="Joanna Ptasinska" userId="5012c015-cc60-4da7-8e52-876edc4e9f3e" providerId="ADAL" clId="{126EC18F-61B0-4D9B-87DB-35E40B1404B6}" dt="2024-02-14T10:01:25.215" v="202" actId="20577"/>
        <pc:sldMkLst>
          <pc:docMk/>
          <pc:sldMk cId="2187411007" sldId="339"/>
        </pc:sldMkLst>
        <pc:graphicFrameChg chg="mod modGraphic">
          <ac:chgData name="Joanna Ptasinska" userId="5012c015-cc60-4da7-8e52-876edc4e9f3e" providerId="ADAL" clId="{126EC18F-61B0-4D9B-87DB-35E40B1404B6}" dt="2024-02-14T10:01:25.215" v="202" actId="20577"/>
          <ac:graphicFrameMkLst>
            <pc:docMk/>
            <pc:sldMk cId="2187411007" sldId="339"/>
            <ac:graphicFrameMk id="6" creationId="{1A8B2DF8-AAF7-CE6D-E901-D6F7F28A9F92}"/>
          </ac:graphicFrameMkLst>
        </pc:graphicFrameChg>
      </pc:sldChg>
      <pc:sldChg chg="modSp mod">
        <pc:chgData name="Joanna Ptasinska" userId="5012c015-cc60-4da7-8e52-876edc4e9f3e" providerId="ADAL" clId="{126EC18F-61B0-4D9B-87DB-35E40B1404B6}" dt="2024-02-12T13:45:17.033" v="117" actId="20577"/>
        <pc:sldMkLst>
          <pc:docMk/>
          <pc:sldMk cId="2056679131" sldId="340"/>
        </pc:sldMkLst>
        <pc:graphicFrameChg chg="modGraphic">
          <ac:chgData name="Joanna Ptasinska" userId="5012c015-cc60-4da7-8e52-876edc4e9f3e" providerId="ADAL" clId="{126EC18F-61B0-4D9B-87DB-35E40B1404B6}" dt="2024-02-12T13:45:17.033" v="117" actId="20577"/>
          <ac:graphicFrameMkLst>
            <pc:docMk/>
            <pc:sldMk cId="2056679131" sldId="340"/>
            <ac:graphicFrameMk id="7" creationId="{43B5DC0E-5554-4186-CE59-6F6F38CDC0DA}"/>
          </ac:graphicFrameMkLst>
        </pc:graphicFrameChg>
      </pc:sldChg>
      <pc:sldChg chg="modSp mod">
        <pc:chgData name="Joanna Ptasinska" userId="5012c015-cc60-4da7-8e52-876edc4e9f3e" providerId="ADAL" clId="{126EC18F-61B0-4D9B-87DB-35E40B1404B6}" dt="2024-02-14T10:16:50.305" v="282" actId="20577"/>
        <pc:sldMkLst>
          <pc:docMk/>
          <pc:sldMk cId="3270333180" sldId="341"/>
        </pc:sldMkLst>
        <pc:spChg chg="mod">
          <ac:chgData name="Joanna Ptasinska" userId="5012c015-cc60-4da7-8e52-876edc4e9f3e" providerId="ADAL" clId="{126EC18F-61B0-4D9B-87DB-35E40B1404B6}" dt="2024-02-14T10:16:50.305" v="282" actId="20577"/>
          <ac:spMkLst>
            <pc:docMk/>
            <pc:sldMk cId="3270333180" sldId="341"/>
            <ac:spMk id="4" creationId="{869B9140-4439-1566-DCC8-0B6F9F99D67B}"/>
          </ac:spMkLst>
        </pc:spChg>
      </pc:sldChg>
      <pc:sldChg chg="modSp mod">
        <pc:chgData name="Joanna Ptasinska" userId="5012c015-cc60-4da7-8e52-876edc4e9f3e" providerId="ADAL" clId="{126EC18F-61B0-4D9B-87DB-35E40B1404B6}" dt="2024-02-14T10:16:55.255" v="283" actId="6549"/>
        <pc:sldMkLst>
          <pc:docMk/>
          <pc:sldMk cId="3156465357" sldId="342"/>
        </pc:sldMkLst>
        <pc:spChg chg="mod">
          <ac:chgData name="Joanna Ptasinska" userId="5012c015-cc60-4da7-8e52-876edc4e9f3e" providerId="ADAL" clId="{126EC18F-61B0-4D9B-87DB-35E40B1404B6}" dt="2024-02-14T10:16:55.255" v="283" actId="6549"/>
          <ac:spMkLst>
            <pc:docMk/>
            <pc:sldMk cId="3156465357" sldId="342"/>
            <ac:spMk id="4" creationId="{AE891598-8E1C-91D6-38A5-C0BC40A79B3B}"/>
          </ac:spMkLst>
        </pc:spChg>
        <pc:graphicFrameChg chg="modGraphic">
          <ac:chgData name="Joanna Ptasinska" userId="5012c015-cc60-4da7-8e52-876edc4e9f3e" providerId="ADAL" clId="{126EC18F-61B0-4D9B-87DB-35E40B1404B6}" dt="2024-02-12T13:48:33.484" v="118" actId="948"/>
          <ac:graphicFrameMkLst>
            <pc:docMk/>
            <pc:sldMk cId="3156465357" sldId="342"/>
            <ac:graphicFrameMk id="5" creationId="{58AA0CF7-D4D7-1EA8-9073-052E0E9F42F1}"/>
          </ac:graphicFrameMkLst>
        </pc:graphicFrameChg>
      </pc:sldChg>
      <pc:sldChg chg="addSp modSp mod">
        <pc:chgData name="Joanna Ptasinska" userId="5012c015-cc60-4da7-8e52-876edc4e9f3e" providerId="ADAL" clId="{126EC18F-61B0-4D9B-87DB-35E40B1404B6}" dt="2024-02-14T12:13:36.925" v="392" actId="947"/>
        <pc:sldMkLst>
          <pc:docMk/>
          <pc:sldMk cId="918710198" sldId="343"/>
        </pc:sldMkLst>
        <pc:spChg chg="mod">
          <ac:chgData name="Joanna Ptasinska" userId="5012c015-cc60-4da7-8e52-876edc4e9f3e" providerId="ADAL" clId="{126EC18F-61B0-4D9B-87DB-35E40B1404B6}" dt="2024-02-14T10:17:00.145" v="284" actId="6549"/>
          <ac:spMkLst>
            <pc:docMk/>
            <pc:sldMk cId="918710198" sldId="343"/>
            <ac:spMk id="4" creationId="{9E9202FD-0192-024B-9DBE-A2C4DA9F0FEA}"/>
          </ac:spMkLst>
        </pc:spChg>
        <pc:spChg chg="add mod">
          <ac:chgData name="Joanna Ptasinska" userId="5012c015-cc60-4da7-8e52-876edc4e9f3e" providerId="ADAL" clId="{126EC18F-61B0-4D9B-87DB-35E40B1404B6}" dt="2024-02-14T12:13:36.925" v="392" actId="947"/>
          <ac:spMkLst>
            <pc:docMk/>
            <pc:sldMk cId="918710198" sldId="343"/>
            <ac:spMk id="6" creationId="{61AA3549-6F22-0F65-5743-9689D8C977F9}"/>
          </ac:spMkLst>
        </pc:spChg>
      </pc:sldChg>
      <pc:sldChg chg="addSp modSp mod">
        <pc:chgData name="Joanna Ptasinska" userId="5012c015-cc60-4da7-8e52-876edc4e9f3e" providerId="ADAL" clId="{126EC18F-61B0-4D9B-87DB-35E40B1404B6}" dt="2024-02-14T12:14:31.757" v="394" actId="1076"/>
        <pc:sldMkLst>
          <pc:docMk/>
          <pc:sldMk cId="3978039703" sldId="344"/>
        </pc:sldMkLst>
        <pc:spChg chg="mod">
          <ac:chgData name="Joanna Ptasinska" userId="5012c015-cc60-4da7-8e52-876edc4e9f3e" providerId="ADAL" clId="{126EC18F-61B0-4D9B-87DB-35E40B1404B6}" dt="2024-02-14T10:17:06.242" v="285" actId="6549"/>
          <ac:spMkLst>
            <pc:docMk/>
            <pc:sldMk cId="3978039703" sldId="344"/>
            <ac:spMk id="4" creationId="{C49E83E8-9CC3-473E-E6E3-4B9D2ECA2E2D}"/>
          </ac:spMkLst>
        </pc:spChg>
        <pc:spChg chg="add mod">
          <ac:chgData name="Joanna Ptasinska" userId="5012c015-cc60-4da7-8e52-876edc4e9f3e" providerId="ADAL" clId="{126EC18F-61B0-4D9B-87DB-35E40B1404B6}" dt="2024-02-14T12:14:31.757" v="394" actId="1076"/>
          <ac:spMkLst>
            <pc:docMk/>
            <pc:sldMk cId="3978039703" sldId="344"/>
            <ac:spMk id="6" creationId="{DF51D101-A988-4F91-7369-FA90C680FD97}"/>
          </ac:spMkLst>
        </pc:spChg>
      </pc:sldChg>
      <pc:sldChg chg="addSp modSp mod">
        <pc:chgData name="Joanna Ptasinska" userId="5012c015-cc60-4da7-8e52-876edc4e9f3e" providerId="ADAL" clId="{126EC18F-61B0-4D9B-87DB-35E40B1404B6}" dt="2024-02-14T12:15:22.485" v="396" actId="14100"/>
        <pc:sldMkLst>
          <pc:docMk/>
          <pc:sldMk cId="413058443" sldId="345"/>
        </pc:sldMkLst>
        <pc:spChg chg="add mod">
          <ac:chgData name="Joanna Ptasinska" userId="5012c015-cc60-4da7-8e52-876edc4e9f3e" providerId="ADAL" clId="{126EC18F-61B0-4D9B-87DB-35E40B1404B6}" dt="2024-02-14T12:15:22.485" v="396" actId="14100"/>
          <ac:spMkLst>
            <pc:docMk/>
            <pc:sldMk cId="413058443" sldId="345"/>
            <ac:spMk id="2" creationId="{E66BC16D-F205-C521-7D94-1BB5BCA39A9F}"/>
          </ac:spMkLst>
        </pc:spChg>
        <pc:spChg chg="mod">
          <ac:chgData name="Joanna Ptasinska" userId="5012c015-cc60-4da7-8e52-876edc4e9f3e" providerId="ADAL" clId="{126EC18F-61B0-4D9B-87DB-35E40B1404B6}" dt="2024-02-14T10:17:12.600" v="286" actId="6549"/>
          <ac:spMkLst>
            <pc:docMk/>
            <pc:sldMk cId="413058443" sldId="345"/>
            <ac:spMk id="4" creationId="{60EDC25A-C8CF-4CBD-B3F7-8D89B9819B6E}"/>
          </ac:spMkLst>
        </pc:spChg>
      </pc:sldChg>
      <pc:sldChg chg="modSp mod">
        <pc:chgData name="Joanna Ptasinska" userId="5012c015-cc60-4da7-8e52-876edc4e9f3e" providerId="ADAL" clId="{126EC18F-61B0-4D9B-87DB-35E40B1404B6}" dt="2024-02-14T10:17:16.259" v="287" actId="6549"/>
        <pc:sldMkLst>
          <pc:docMk/>
          <pc:sldMk cId="1264659728" sldId="346"/>
        </pc:sldMkLst>
        <pc:spChg chg="mod">
          <ac:chgData name="Joanna Ptasinska" userId="5012c015-cc60-4da7-8e52-876edc4e9f3e" providerId="ADAL" clId="{126EC18F-61B0-4D9B-87DB-35E40B1404B6}" dt="2024-02-14T10:17:16.259" v="287" actId="6549"/>
          <ac:spMkLst>
            <pc:docMk/>
            <pc:sldMk cId="1264659728" sldId="346"/>
            <ac:spMk id="4" creationId="{0682FF9D-EC13-CB0E-E20B-6527135F8802}"/>
          </ac:spMkLst>
        </pc:spChg>
      </pc:sldChg>
      <pc:sldChg chg="modSp mod">
        <pc:chgData name="Joanna Ptasinska" userId="5012c015-cc60-4da7-8e52-876edc4e9f3e" providerId="ADAL" clId="{126EC18F-61B0-4D9B-87DB-35E40B1404B6}" dt="2024-02-14T10:17:19.267" v="288" actId="6549"/>
        <pc:sldMkLst>
          <pc:docMk/>
          <pc:sldMk cId="1702003726" sldId="347"/>
        </pc:sldMkLst>
        <pc:spChg chg="mod">
          <ac:chgData name="Joanna Ptasinska" userId="5012c015-cc60-4da7-8e52-876edc4e9f3e" providerId="ADAL" clId="{126EC18F-61B0-4D9B-87DB-35E40B1404B6}" dt="2024-02-14T10:17:19.267" v="288" actId="6549"/>
          <ac:spMkLst>
            <pc:docMk/>
            <pc:sldMk cId="1702003726" sldId="347"/>
            <ac:spMk id="4" creationId="{31225684-BCD0-2853-F622-450179BF7489}"/>
          </ac:spMkLst>
        </pc:spChg>
      </pc:sldChg>
      <pc:sldChg chg="modSp mod">
        <pc:chgData name="Joanna Ptasinska" userId="5012c015-cc60-4da7-8e52-876edc4e9f3e" providerId="ADAL" clId="{126EC18F-61B0-4D9B-87DB-35E40B1404B6}" dt="2024-02-14T10:17:22.984" v="289" actId="6549"/>
        <pc:sldMkLst>
          <pc:docMk/>
          <pc:sldMk cId="1389302063" sldId="348"/>
        </pc:sldMkLst>
        <pc:spChg chg="mod">
          <ac:chgData name="Joanna Ptasinska" userId="5012c015-cc60-4da7-8e52-876edc4e9f3e" providerId="ADAL" clId="{126EC18F-61B0-4D9B-87DB-35E40B1404B6}" dt="2024-02-14T10:17:22.984" v="289" actId="6549"/>
          <ac:spMkLst>
            <pc:docMk/>
            <pc:sldMk cId="1389302063" sldId="348"/>
            <ac:spMk id="4" creationId="{E0CDBF21-6EFA-88CB-426F-8372011C8E60}"/>
          </ac:spMkLst>
        </pc:spChg>
        <pc:graphicFrameChg chg="modGraphic">
          <ac:chgData name="Joanna Ptasinska" userId="5012c015-cc60-4da7-8e52-876edc4e9f3e" providerId="ADAL" clId="{126EC18F-61B0-4D9B-87DB-35E40B1404B6}" dt="2024-02-12T14:00:31.492" v="119" actId="11"/>
          <ac:graphicFrameMkLst>
            <pc:docMk/>
            <pc:sldMk cId="1389302063" sldId="348"/>
            <ac:graphicFrameMk id="5" creationId="{9DE8DDE0-696A-A211-575D-A3CA0A6118EB}"/>
          </ac:graphicFrameMkLst>
        </pc:graphicFrameChg>
      </pc:sldChg>
      <pc:sldChg chg="modSp mod">
        <pc:chgData name="Joanna Ptasinska" userId="5012c015-cc60-4da7-8e52-876edc4e9f3e" providerId="ADAL" clId="{126EC18F-61B0-4D9B-87DB-35E40B1404B6}" dt="2024-02-14T10:17:25.520" v="290" actId="6549"/>
        <pc:sldMkLst>
          <pc:docMk/>
          <pc:sldMk cId="49960071" sldId="349"/>
        </pc:sldMkLst>
        <pc:spChg chg="mod">
          <ac:chgData name="Joanna Ptasinska" userId="5012c015-cc60-4da7-8e52-876edc4e9f3e" providerId="ADAL" clId="{126EC18F-61B0-4D9B-87DB-35E40B1404B6}" dt="2024-02-14T10:17:25.520" v="290" actId="6549"/>
          <ac:spMkLst>
            <pc:docMk/>
            <pc:sldMk cId="49960071" sldId="349"/>
            <ac:spMk id="4" creationId="{F79A20C4-35B0-1075-4051-40A390DE16BB}"/>
          </ac:spMkLst>
        </pc:spChg>
      </pc:sldChg>
      <pc:sldChg chg="modSp mod">
        <pc:chgData name="Joanna Ptasinska" userId="5012c015-cc60-4da7-8e52-876edc4e9f3e" providerId="ADAL" clId="{126EC18F-61B0-4D9B-87DB-35E40B1404B6}" dt="2024-02-14T10:17:29.180" v="291" actId="20577"/>
        <pc:sldMkLst>
          <pc:docMk/>
          <pc:sldMk cId="3942176228" sldId="350"/>
        </pc:sldMkLst>
        <pc:spChg chg="mod">
          <ac:chgData name="Joanna Ptasinska" userId="5012c015-cc60-4da7-8e52-876edc4e9f3e" providerId="ADAL" clId="{126EC18F-61B0-4D9B-87DB-35E40B1404B6}" dt="2024-02-14T10:17:29.180" v="291" actId="20577"/>
          <ac:spMkLst>
            <pc:docMk/>
            <pc:sldMk cId="3942176228" sldId="350"/>
            <ac:spMk id="4" creationId="{36794FB5-4ACA-FB8C-2A70-B37DC6F5A383}"/>
          </ac:spMkLst>
        </pc:spChg>
      </pc:sldChg>
      <pc:sldChg chg="modSp mod">
        <pc:chgData name="Joanna Ptasinska" userId="5012c015-cc60-4da7-8e52-876edc4e9f3e" providerId="ADAL" clId="{126EC18F-61B0-4D9B-87DB-35E40B1404B6}" dt="2024-02-14T10:17:32.023" v="292" actId="6549"/>
        <pc:sldMkLst>
          <pc:docMk/>
          <pc:sldMk cId="407173634" sldId="351"/>
        </pc:sldMkLst>
        <pc:spChg chg="mod">
          <ac:chgData name="Joanna Ptasinska" userId="5012c015-cc60-4da7-8e52-876edc4e9f3e" providerId="ADAL" clId="{126EC18F-61B0-4D9B-87DB-35E40B1404B6}" dt="2024-02-14T10:17:32.023" v="292" actId="6549"/>
          <ac:spMkLst>
            <pc:docMk/>
            <pc:sldMk cId="407173634" sldId="351"/>
            <ac:spMk id="4" creationId="{570AEBBD-9D10-287B-1E32-19E81083BE3F}"/>
          </ac:spMkLst>
        </pc:spChg>
        <pc:graphicFrameChg chg="modGraphic">
          <ac:chgData name="Joanna Ptasinska" userId="5012c015-cc60-4da7-8e52-876edc4e9f3e" providerId="ADAL" clId="{126EC18F-61B0-4D9B-87DB-35E40B1404B6}" dt="2024-02-12T14:02:25.124" v="120" actId="11"/>
          <ac:graphicFrameMkLst>
            <pc:docMk/>
            <pc:sldMk cId="407173634" sldId="351"/>
            <ac:graphicFrameMk id="5" creationId="{40931501-12AC-6592-EF71-EF81EC0771D3}"/>
          </ac:graphicFrameMkLst>
        </pc:graphicFrameChg>
      </pc:sldChg>
      <pc:sldChg chg="modSp mod">
        <pc:chgData name="Joanna Ptasinska" userId="5012c015-cc60-4da7-8e52-876edc4e9f3e" providerId="ADAL" clId="{126EC18F-61B0-4D9B-87DB-35E40B1404B6}" dt="2024-02-14T10:17:35.536" v="293" actId="6549"/>
        <pc:sldMkLst>
          <pc:docMk/>
          <pc:sldMk cId="1435776712" sldId="352"/>
        </pc:sldMkLst>
        <pc:spChg chg="mod">
          <ac:chgData name="Joanna Ptasinska" userId="5012c015-cc60-4da7-8e52-876edc4e9f3e" providerId="ADAL" clId="{126EC18F-61B0-4D9B-87DB-35E40B1404B6}" dt="2024-02-14T10:17:35.536" v="293" actId="6549"/>
          <ac:spMkLst>
            <pc:docMk/>
            <pc:sldMk cId="1435776712" sldId="352"/>
            <ac:spMk id="4" creationId="{706C9893-0D1E-5BE4-C281-30ED0FA90723}"/>
          </ac:spMkLst>
        </pc:spChg>
      </pc:sldChg>
      <pc:sldChg chg="modSp mod">
        <pc:chgData name="Joanna Ptasinska" userId="5012c015-cc60-4da7-8e52-876edc4e9f3e" providerId="ADAL" clId="{126EC18F-61B0-4D9B-87DB-35E40B1404B6}" dt="2024-02-14T10:17:39.400" v="294" actId="6549"/>
        <pc:sldMkLst>
          <pc:docMk/>
          <pc:sldMk cId="3662442806" sldId="353"/>
        </pc:sldMkLst>
        <pc:spChg chg="mod">
          <ac:chgData name="Joanna Ptasinska" userId="5012c015-cc60-4da7-8e52-876edc4e9f3e" providerId="ADAL" clId="{126EC18F-61B0-4D9B-87DB-35E40B1404B6}" dt="2024-02-14T10:17:39.400" v="294" actId="6549"/>
          <ac:spMkLst>
            <pc:docMk/>
            <pc:sldMk cId="3662442806" sldId="353"/>
            <ac:spMk id="4" creationId="{1E99D37B-6F62-20BC-3EF6-CA856D5105A5}"/>
          </ac:spMkLst>
        </pc:spChg>
      </pc:sldChg>
      <pc:sldChg chg="modSp mod">
        <pc:chgData name="Joanna Ptasinska" userId="5012c015-cc60-4da7-8e52-876edc4e9f3e" providerId="ADAL" clId="{126EC18F-61B0-4D9B-87DB-35E40B1404B6}" dt="2024-02-14T10:17:42.835" v="295" actId="6549"/>
        <pc:sldMkLst>
          <pc:docMk/>
          <pc:sldMk cId="3840101844" sldId="354"/>
        </pc:sldMkLst>
        <pc:spChg chg="mod">
          <ac:chgData name="Joanna Ptasinska" userId="5012c015-cc60-4da7-8e52-876edc4e9f3e" providerId="ADAL" clId="{126EC18F-61B0-4D9B-87DB-35E40B1404B6}" dt="2024-02-14T10:17:42.835" v="295" actId="6549"/>
          <ac:spMkLst>
            <pc:docMk/>
            <pc:sldMk cId="3840101844" sldId="354"/>
            <ac:spMk id="4" creationId="{AEB54727-3BBE-7288-5103-0249D35B7D57}"/>
          </ac:spMkLst>
        </pc:spChg>
      </pc:sldChg>
      <pc:sldChg chg="modSp mod">
        <pc:chgData name="Joanna Ptasinska" userId="5012c015-cc60-4da7-8e52-876edc4e9f3e" providerId="ADAL" clId="{126EC18F-61B0-4D9B-87DB-35E40B1404B6}" dt="2024-02-14T10:17:45.844" v="296" actId="6549"/>
        <pc:sldMkLst>
          <pc:docMk/>
          <pc:sldMk cId="2668937356" sldId="355"/>
        </pc:sldMkLst>
        <pc:spChg chg="mod">
          <ac:chgData name="Joanna Ptasinska" userId="5012c015-cc60-4da7-8e52-876edc4e9f3e" providerId="ADAL" clId="{126EC18F-61B0-4D9B-87DB-35E40B1404B6}" dt="2024-02-14T10:17:45.844" v="296" actId="6549"/>
          <ac:spMkLst>
            <pc:docMk/>
            <pc:sldMk cId="2668937356" sldId="355"/>
            <ac:spMk id="4" creationId="{24F88AE6-44F7-067C-5A99-ABD701E8D62E}"/>
          </ac:spMkLst>
        </pc:spChg>
        <pc:graphicFrameChg chg="modGraphic">
          <ac:chgData name="Joanna Ptasinska" userId="5012c015-cc60-4da7-8e52-876edc4e9f3e" providerId="ADAL" clId="{126EC18F-61B0-4D9B-87DB-35E40B1404B6}" dt="2024-02-13T06:53:12.372" v="148" actId="20577"/>
          <ac:graphicFrameMkLst>
            <pc:docMk/>
            <pc:sldMk cId="2668937356" sldId="355"/>
            <ac:graphicFrameMk id="5" creationId="{C30D0729-65B5-7FB0-9CC4-2145E1D6C8D9}"/>
          </ac:graphicFrameMkLst>
        </pc:graphicFrameChg>
      </pc:sldChg>
      <pc:sldChg chg="modSp mod">
        <pc:chgData name="Joanna Ptasinska" userId="5012c015-cc60-4da7-8e52-876edc4e9f3e" providerId="ADAL" clId="{126EC18F-61B0-4D9B-87DB-35E40B1404B6}" dt="2024-02-14T10:17:48.930" v="297" actId="6549"/>
        <pc:sldMkLst>
          <pc:docMk/>
          <pc:sldMk cId="4126019606" sldId="356"/>
        </pc:sldMkLst>
        <pc:spChg chg="mod">
          <ac:chgData name="Joanna Ptasinska" userId="5012c015-cc60-4da7-8e52-876edc4e9f3e" providerId="ADAL" clId="{126EC18F-61B0-4D9B-87DB-35E40B1404B6}" dt="2024-02-14T10:17:48.930" v="297" actId="6549"/>
          <ac:spMkLst>
            <pc:docMk/>
            <pc:sldMk cId="4126019606" sldId="356"/>
            <ac:spMk id="4" creationId="{E53BBE38-2F4E-7D8F-3CBA-76ED3B992271}"/>
          </ac:spMkLst>
        </pc:spChg>
      </pc:sldChg>
      <pc:sldChg chg="modSp mod">
        <pc:chgData name="Joanna Ptasinska" userId="5012c015-cc60-4da7-8e52-876edc4e9f3e" providerId="ADAL" clId="{126EC18F-61B0-4D9B-87DB-35E40B1404B6}" dt="2024-02-14T10:17:51.610" v="298" actId="6549"/>
        <pc:sldMkLst>
          <pc:docMk/>
          <pc:sldMk cId="958648708" sldId="357"/>
        </pc:sldMkLst>
        <pc:spChg chg="mod">
          <ac:chgData name="Joanna Ptasinska" userId="5012c015-cc60-4da7-8e52-876edc4e9f3e" providerId="ADAL" clId="{126EC18F-61B0-4D9B-87DB-35E40B1404B6}" dt="2024-02-14T10:17:51.610" v="298" actId="6549"/>
          <ac:spMkLst>
            <pc:docMk/>
            <pc:sldMk cId="958648708" sldId="357"/>
            <ac:spMk id="4" creationId="{96B03116-35BE-8686-4C0F-3780AED4FFB8}"/>
          </ac:spMkLst>
        </pc:spChg>
      </pc:sldChg>
      <pc:sldChg chg="modSp mod">
        <pc:chgData name="Joanna Ptasinska" userId="5012c015-cc60-4da7-8e52-876edc4e9f3e" providerId="ADAL" clId="{126EC18F-61B0-4D9B-87DB-35E40B1404B6}" dt="2024-02-14T10:17:55.100" v="299" actId="6549"/>
        <pc:sldMkLst>
          <pc:docMk/>
          <pc:sldMk cId="1826964975" sldId="358"/>
        </pc:sldMkLst>
        <pc:spChg chg="mod">
          <ac:chgData name="Joanna Ptasinska" userId="5012c015-cc60-4da7-8e52-876edc4e9f3e" providerId="ADAL" clId="{126EC18F-61B0-4D9B-87DB-35E40B1404B6}" dt="2024-02-14T10:17:55.100" v="299" actId="6549"/>
          <ac:spMkLst>
            <pc:docMk/>
            <pc:sldMk cId="1826964975" sldId="358"/>
            <ac:spMk id="4" creationId="{13FE4A99-688F-762F-51A4-8BF5E94162D8}"/>
          </ac:spMkLst>
        </pc:spChg>
      </pc:sldChg>
      <pc:sldChg chg="addSp modSp mod">
        <pc:chgData name="Joanna Ptasinska" userId="5012c015-cc60-4da7-8e52-876edc4e9f3e" providerId="ADAL" clId="{126EC18F-61B0-4D9B-87DB-35E40B1404B6}" dt="2024-02-14T12:16:37.982" v="398" actId="1076"/>
        <pc:sldMkLst>
          <pc:docMk/>
          <pc:sldMk cId="3543167883" sldId="359"/>
        </pc:sldMkLst>
        <pc:spChg chg="add mod">
          <ac:chgData name="Joanna Ptasinska" userId="5012c015-cc60-4da7-8e52-876edc4e9f3e" providerId="ADAL" clId="{126EC18F-61B0-4D9B-87DB-35E40B1404B6}" dt="2024-02-14T12:16:37.982" v="398" actId="1076"/>
          <ac:spMkLst>
            <pc:docMk/>
            <pc:sldMk cId="3543167883" sldId="359"/>
            <ac:spMk id="2" creationId="{CE55A739-506F-AA90-60AB-687E17D64EBD}"/>
          </ac:spMkLst>
        </pc:spChg>
        <pc:spChg chg="mod">
          <ac:chgData name="Joanna Ptasinska" userId="5012c015-cc60-4da7-8e52-876edc4e9f3e" providerId="ADAL" clId="{126EC18F-61B0-4D9B-87DB-35E40B1404B6}" dt="2024-02-14T10:17:57.640" v="300" actId="6549"/>
          <ac:spMkLst>
            <pc:docMk/>
            <pc:sldMk cId="3543167883" sldId="359"/>
            <ac:spMk id="4" creationId="{FBEE39A5-1852-F017-2584-9CE85B3908F6}"/>
          </ac:spMkLst>
        </pc:spChg>
      </pc:sldChg>
      <pc:sldChg chg="modSp mod">
        <pc:chgData name="Joanna Ptasinska" userId="5012c015-cc60-4da7-8e52-876edc4e9f3e" providerId="ADAL" clId="{126EC18F-61B0-4D9B-87DB-35E40B1404B6}" dt="2024-02-14T10:18:00.953" v="301" actId="6549"/>
        <pc:sldMkLst>
          <pc:docMk/>
          <pc:sldMk cId="2794720856" sldId="360"/>
        </pc:sldMkLst>
        <pc:spChg chg="mod">
          <ac:chgData name="Joanna Ptasinska" userId="5012c015-cc60-4da7-8e52-876edc4e9f3e" providerId="ADAL" clId="{126EC18F-61B0-4D9B-87DB-35E40B1404B6}" dt="2024-02-14T10:18:00.953" v="301" actId="6549"/>
          <ac:spMkLst>
            <pc:docMk/>
            <pc:sldMk cId="2794720856" sldId="360"/>
            <ac:spMk id="4" creationId="{78C0A0FF-AD24-AF42-996B-19B162F930D7}"/>
          </ac:spMkLst>
        </pc:spChg>
      </pc:sldChg>
      <pc:sldChg chg="modSp mod">
        <pc:chgData name="Joanna Ptasinska" userId="5012c015-cc60-4da7-8e52-876edc4e9f3e" providerId="ADAL" clId="{126EC18F-61B0-4D9B-87DB-35E40B1404B6}" dt="2024-02-14T10:18:03.880" v="302" actId="6549"/>
        <pc:sldMkLst>
          <pc:docMk/>
          <pc:sldMk cId="3283242378" sldId="361"/>
        </pc:sldMkLst>
        <pc:spChg chg="mod">
          <ac:chgData name="Joanna Ptasinska" userId="5012c015-cc60-4da7-8e52-876edc4e9f3e" providerId="ADAL" clId="{126EC18F-61B0-4D9B-87DB-35E40B1404B6}" dt="2024-02-14T10:18:03.880" v="302" actId="6549"/>
          <ac:spMkLst>
            <pc:docMk/>
            <pc:sldMk cId="3283242378" sldId="361"/>
            <ac:spMk id="4" creationId="{2454B5F1-836F-CC3F-3AC0-9127FB69E893}"/>
          </ac:spMkLst>
        </pc:spChg>
      </pc:sldChg>
      <pc:sldChg chg="modSp mod">
        <pc:chgData name="Joanna Ptasinska" userId="5012c015-cc60-4da7-8e52-876edc4e9f3e" providerId="ADAL" clId="{126EC18F-61B0-4D9B-87DB-35E40B1404B6}" dt="2024-02-14T10:18:07.555" v="303" actId="6549"/>
        <pc:sldMkLst>
          <pc:docMk/>
          <pc:sldMk cId="3096871090" sldId="362"/>
        </pc:sldMkLst>
        <pc:spChg chg="mod">
          <ac:chgData name="Joanna Ptasinska" userId="5012c015-cc60-4da7-8e52-876edc4e9f3e" providerId="ADAL" clId="{126EC18F-61B0-4D9B-87DB-35E40B1404B6}" dt="2024-02-14T10:18:07.555" v="303" actId="6549"/>
          <ac:spMkLst>
            <pc:docMk/>
            <pc:sldMk cId="3096871090" sldId="362"/>
            <ac:spMk id="4" creationId="{1324C192-4809-ABC7-AC92-D9E3FBC65763}"/>
          </ac:spMkLst>
        </pc:spChg>
      </pc:sldChg>
      <pc:sldChg chg="modSp mod">
        <pc:chgData name="Joanna Ptasinska" userId="5012c015-cc60-4da7-8e52-876edc4e9f3e" providerId="ADAL" clId="{126EC18F-61B0-4D9B-87DB-35E40B1404B6}" dt="2024-02-14T10:18:10.497" v="304" actId="6549"/>
        <pc:sldMkLst>
          <pc:docMk/>
          <pc:sldMk cId="521249229" sldId="363"/>
        </pc:sldMkLst>
        <pc:spChg chg="mod">
          <ac:chgData name="Joanna Ptasinska" userId="5012c015-cc60-4da7-8e52-876edc4e9f3e" providerId="ADAL" clId="{126EC18F-61B0-4D9B-87DB-35E40B1404B6}" dt="2024-02-14T10:18:10.497" v="304" actId="6549"/>
          <ac:spMkLst>
            <pc:docMk/>
            <pc:sldMk cId="521249229" sldId="363"/>
            <ac:spMk id="4" creationId="{355A7D12-B3F1-C5F6-3ACD-56E299628717}"/>
          </ac:spMkLst>
        </pc:spChg>
      </pc:sldChg>
      <pc:sldChg chg="modSp mod">
        <pc:chgData name="Joanna Ptasinska" userId="5012c015-cc60-4da7-8e52-876edc4e9f3e" providerId="ADAL" clId="{126EC18F-61B0-4D9B-87DB-35E40B1404B6}" dt="2024-02-14T10:18:13.553" v="305" actId="6549"/>
        <pc:sldMkLst>
          <pc:docMk/>
          <pc:sldMk cId="1085387124" sldId="364"/>
        </pc:sldMkLst>
        <pc:spChg chg="mod">
          <ac:chgData name="Joanna Ptasinska" userId="5012c015-cc60-4da7-8e52-876edc4e9f3e" providerId="ADAL" clId="{126EC18F-61B0-4D9B-87DB-35E40B1404B6}" dt="2024-02-14T10:18:13.553" v="305" actId="6549"/>
          <ac:spMkLst>
            <pc:docMk/>
            <pc:sldMk cId="1085387124" sldId="364"/>
            <ac:spMk id="4" creationId="{CD8FA134-9F59-05C2-949B-321095FEB979}"/>
          </ac:spMkLst>
        </pc:spChg>
      </pc:sldChg>
      <pc:sldChg chg="modSp mod">
        <pc:chgData name="Joanna Ptasinska" userId="5012c015-cc60-4da7-8e52-876edc4e9f3e" providerId="ADAL" clId="{126EC18F-61B0-4D9B-87DB-35E40B1404B6}" dt="2024-02-14T10:18:16.035" v="306" actId="6549"/>
        <pc:sldMkLst>
          <pc:docMk/>
          <pc:sldMk cId="2910540649" sldId="365"/>
        </pc:sldMkLst>
        <pc:spChg chg="mod">
          <ac:chgData name="Joanna Ptasinska" userId="5012c015-cc60-4da7-8e52-876edc4e9f3e" providerId="ADAL" clId="{126EC18F-61B0-4D9B-87DB-35E40B1404B6}" dt="2024-02-14T10:18:16.035" v="306" actId="6549"/>
          <ac:spMkLst>
            <pc:docMk/>
            <pc:sldMk cId="2910540649" sldId="365"/>
            <ac:spMk id="4" creationId="{4123A3FD-48D7-C8B0-FE8E-0679D75CA4A3}"/>
          </ac:spMkLst>
        </pc:spChg>
      </pc:sldChg>
      <pc:sldChg chg="addSp modSp mod">
        <pc:chgData name="Joanna Ptasinska" userId="5012c015-cc60-4da7-8e52-876edc4e9f3e" providerId="ADAL" clId="{126EC18F-61B0-4D9B-87DB-35E40B1404B6}" dt="2024-02-14T12:17:29.565" v="399"/>
        <pc:sldMkLst>
          <pc:docMk/>
          <pc:sldMk cId="834278761" sldId="366"/>
        </pc:sldMkLst>
        <pc:spChg chg="add mod">
          <ac:chgData name="Joanna Ptasinska" userId="5012c015-cc60-4da7-8e52-876edc4e9f3e" providerId="ADAL" clId="{126EC18F-61B0-4D9B-87DB-35E40B1404B6}" dt="2024-02-14T12:17:29.565" v="399"/>
          <ac:spMkLst>
            <pc:docMk/>
            <pc:sldMk cId="834278761" sldId="366"/>
            <ac:spMk id="2" creationId="{A7DAF24F-62E9-4089-0B00-A12500422BB8}"/>
          </ac:spMkLst>
        </pc:spChg>
        <pc:spChg chg="mod">
          <ac:chgData name="Joanna Ptasinska" userId="5012c015-cc60-4da7-8e52-876edc4e9f3e" providerId="ADAL" clId="{126EC18F-61B0-4D9B-87DB-35E40B1404B6}" dt="2024-02-14T10:18:18.752" v="307" actId="6549"/>
          <ac:spMkLst>
            <pc:docMk/>
            <pc:sldMk cId="834278761" sldId="366"/>
            <ac:spMk id="4" creationId="{9C6C222E-6876-F40A-FF1D-ED4D469432E1}"/>
          </ac:spMkLst>
        </pc:spChg>
      </pc:sldChg>
      <pc:sldChg chg="modSp mod">
        <pc:chgData name="Joanna Ptasinska" userId="5012c015-cc60-4da7-8e52-876edc4e9f3e" providerId="ADAL" clId="{126EC18F-61B0-4D9B-87DB-35E40B1404B6}" dt="2024-02-14T10:18:22.113" v="308" actId="6549"/>
        <pc:sldMkLst>
          <pc:docMk/>
          <pc:sldMk cId="1817285081" sldId="367"/>
        </pc:sldMkLst>
        <pc:spChg chg="mod">
          <ac:chgData name="Joanna Ptasinska" userId="5012c015-cc60-4da7-8e52-876edc4e9f3e" providerId="ADAL" clId="{126EC18F-61B0-4D9B-87DB-35E40B1404B6}" dt="2024-02-14T10:18:22.113" v="308" actId="6549"/>
          <ac:spMkLst>
            <pc:docMk/>
            <pc:sldMk cId="1817285081" sldId="367"/>
            <ac:spMk id="4" creationId="{B8E35767-0C29-74AF-87DA-A35B556D9C2D}"/>
          </ac:spMkLst>
        </pc:spChg>
      </pc:sldChg>
      <pc:sldChg chg="addSp modSp mod">
        <pc:chgData name="Joanna Ptasinska" userId="5012c015-cc60-4da7-8e52-876edc4e9f3e" providerId="ADAL" clId="{126EC18F-61B0-4D9B-87DB-35E40B1404B6}" dt="2024-02-14T12:35:56.228" v="435" actId="20577"/>
        <pc:sldMkLst>
          <pc:docMk/>
          <pc:sldMk cId="3768695594" sldId="368"/>
        </pc:sldMkLst>
        <pc:spChg chg="add mod">
          <ac:chgData name="Joanna Ptasinska" userId="5012c015-cc60-4da7-8e52-876edc4e9f3e" providerId="ADAL" clId="{126EC18F-61B0-4D9B-87DB-35E40B1404B6}" dt="2024-02-14T12:35:56.228" v="435" actId="20577"/>
          <ac:spMkLst>
            <pc:docMk/>
            <pc:sldMk cId="3768695594" sldId="368"/>
            <ac:spMk id="2" creationId="{850FE9C6-ED93-29E1-6906-AA16B291671B}"/>
          </ac:spMkLst>
        </pc:spChg>
        <pc:spChg chg="mod">
          <ac:chgData name="Joanna Ptasinska" userId="5012c015-cc60-4da7-8e52-876edc4e9f3e" providerId="ADAL" clId="{126EC18F-61B0-4D9B-87DB-35E40B1404B6}" dt="2024-02-14T10:18:25.335" v="309" actId="6549"/>
          <ac:spMkLst>
            <pc:docMk/>
            <pc:sldMk cId="3768695594" sldId="368"/>
            <ac:spMk id="4" creationId="{ACDB750F-042C-901D-D417-1393BEA66308}"/>
          </ac:spMkLst>
        </pc:spChg>
      </pc:sldChg>
      <pc:sldChg chg="modSp mod">
        <pc:chgData name="Joanna Ptasinska" userId="5012c015-cc60-4da7-8e52-876edc4e9f3e" providerId="ADAL" clId="{126EC18F-61B0-4D9B-87DB-35E40B1404B6}" dt="2024-02-14T10:18:28.563" v="310" actId="6549"/>
        <pc:sldMkLst>
          <pc:docMk/>
          <pc:sldMk cId="4153281710" sldId="369"/>
        </pc:sldMkLst>
        <pc:spChg chg="mod">
          <ac:chgData name="Joanna Ptasinska" userId="5012c015-cc60-4da7-8e52-876edc4e9f3e" providerId="ADAL" clId="{126EC18F-61B0-4D9B-87DB-35E40B1404B6}" dt="2024-02-14T10:18:28.563" v="310" actId="6549"/>
          <ac:spMkLst>
            <pc:docMk/>
            <pc:sldMk cId="4153281710" sldId="369"/>
            <ac:spMk id="4" creationId="{E13378BE-E88C-76EF-1AB2-DDC1BB18A8A8}"/>
          </ac:spMkLst>
        </pc:spChg>
      </pc:sldChg>
      <pc:sldChg chg="addSp modSp mod">
        <pc:chgData name="Joanna Ptasinska" userId="5012c015-cc60-4da7-8e52-876edc4e9f3e" providerId="ADAL" clId="{126EC18F-61B0-4D9B-87DB-35E40B1404B6}" dt="2024-02-14T12:18:23.859" v="400"/>
        <pc:sldMkLst>
          <pc:docMk/>
          <pc:sldMk cId="2411463978" sldId="370"/>
        </pc:sldMkLst>
        <pc:spChg chg="add mod">
          <ac:chgData name="Joanna Ptasinska" userId="5012c015-cc60-4da7-8e52-876edc4e9f3e" providerId="ADAL" clId="{126EC18F-61B0-4D9B-87DB-35E40B1404B6}" dt="2024-02-14T12:18:23.859" v="400"/>
          <ac:spMkLst>
            <pc:docMk/>
            <pc:sldMk cId="2411463978" sldId="370"/>
            <ac:spMk id="2" creationId="{97B473F8-D8D3-2EF3-103E-6D48EE5CC39A}"/>
          </ac:spMkLst>
        </pc:spChg>
        <pc:spChg chg="mod">
          <ac:chgData name="Joanna Ptasinska" userId="5012c015-cc60-4da7-8e52-876edc4e9f3e" providerId="ADAL" clId="{126EC18F-61B0-4D9B-87DB-35E40B1404B6}" dt="2024-02-14T10:18:31.265" v="311" actId="6549"/>
          <ac:spMkLst>
            <pc:docMk/>
            <pc:sldMk cId="2411463978" sldId="370"/>
            <ac:spMk id="4" creationId="{98A32773-A8E3-1F90-16DD-8229F0407DCE}"/>
          </ac:spMkLst>
        </pc:spChg>
      </pc:sldChg>
      <pc:sldChg chg="modSp mod">
        <pc:chgData name="Joanna Ptasinska" userId="5012c015-cc60-4da7-8e52-876edc4e9f3e" providerId="ADAL" clId="{126EC18F-61B0-4D9B-87DB-35E40B1404B6}" dt="2024-02-14T10:18:33.881" v="312" actId="6549"/>
        <pc:sldMkLst>
          <pc:docMk/>
          <pc:sldMk cId="3507709876" sldId="371"/>
        </pc:sldMkLst>
        <pc:spChg chg="mod">
          <ac:chgData name="Joanna Ptasinska" userId="5012c015-cc60-4da7-8e52-876edc4e9f3e" providerId="ADAL" clId="{126EC18F-61B0-4D9B-87DB-35E40B1404B6}" dt="2024-02-14T10:18:33.881" v="312" actId="6549"/>
          <ac:spMkLst>
            <pc:docMk/>
            <pc:sldMk cId="3507709876" sldId="371"/>
            <ac:spMk id="4" creationId="{1210D8F7-7E8A-ED5E-5ADC-41E780278CCE}"/>
          </ac:spMkLst>
        </pc:spChg>
      </pc:sldChg>
      <pc:sldChg chg="modSp mod">
        <pc:chgData name="Joanna Ptasinska" userId="5012c015-cc60-4da7-8e52-876edc4e9f3e" providerId="ADAL" clId="{126EC18F-61B0-4D9B-87DB-35E40B1404B6}" dt="2024-02-14T10:18:37.210" v="313" actId="6549"/>
        <pc:sldMkLst>
          <pc:docMk/>
          <pc:sldMk cId="284062213" sldId="372"/>
        </pc:sldMkLst>
        <pc:spChg chg="mod">
          <ac:chgData name="Joanna Ptasinska" userId="5012c015-cc60-4da7-8e52-876edc4e9f3e" providerId="ADAL" clId="{126EC18F-61B0-4D9B-87DB-35E40B1404B6}" dt="2024-02-14T10:18:37.210" v="313" actId="6549"/>
          <ac:spMkLst>
            <pc:docMk/>
            <pc:sldMk cId="284062213" sldId="372"/>
            <ac:spMk id="4" creationId="{BD03C2AC-A8F4-A96C-02BC-55A0FA8FA429}"/>
          </ac:spMkLst>
        </pc:spChg>
      </pc:sldChg>
      <pc:sldChg chg="modSp mod">
        <pc:chgData name="Joanna Ptasinska" userId="5012c015-cc60-4da7-8e52-876edc4e9f3e" providerId="ADAL" clId="{126EC18F-61B0-4D9B-87DB-35E40B1404B6}" dt="2024-02-14T10:18:40.345" v="314" actId="20577"/>
        <pc:sldMkLst>
          <pc:docMk/>
          <pc:sldMk cId="1107959287" sldId="373"/>
        </pc:sldMkLst>
        <pc:spChg chg="mod">
          <ac:chgData name="Joanna Ptasinska" userId="5012c015-cc60-4da7-8e52-876edc4e9f3e" providerId="ADAL" clId="{126EC18F-61B0-4D9B-87DB-35E40B1404B6}" dt="2024-02-14T10:18:40.345" v="314" actId="20577"/>
          <ac:spMkLst>
            <pc:docMk/>
            <pc:sldMk cId="1107959287" sldId="373"/>
            <ac:spMk id="4" creationId="{69AE28A6-B261-65C8-E71B-E4341815C721}"/>
          </ac:spMkLst>
        </pc:spChg>
      </pc:sldChg>
      <pc:sldChg chg="modSp mod">
        <pc:chgData name="Joanna Ptasinska" userId="5012c015-cc60-4da7-8e52-876edc4e9f3e" providerId="ADAL" clId="{126EC18F-61B0-4D9B-87DB-35E40B1404B6}" dt="2024-02-14T10:18:43.297" v="315" actId="6549"/>
        <pc:sldMkLst>
          <pc:docMk/>
          <pc:sldMk cId="3369340825" sldId="374"/>
        </pc:sldMkLst>
        <pc:spChg chg="mod">
          <ac:chgData name="Joanna Ptasinska" userId="5012c015-cc60-4da7-8e52-876edc4e9f3e" providerId="ADAL" clId="{126EC18F-61B0-4D9B-87DB-35E40B1404B6}" dt="2024-02-14T10:18:43.297" v="315" actId="6549"/>
          <ac:spMkLst>
            <pc:docMk/>
            <pc:sldMk cId="3369340825" sldId="374"/>
            <ac:spMk id="4" creationId="{267C50D8-1B65-43C8-39D0-A03E8BC4FB43}"/>
          </ac:spMkLst>
        </pc:spChg>
      </pc:sldChg>
      <pc:sldChg chg="addSp modSp mod">
        <pc:chgData name="Joanna Ptasinska" userId="5012c015-cc60-4da7-8e52-876edc4e9f3e" providerId="ADAL" clId="{126EC18F-61B0-4D9B-87DB-35E40B1404B6}" dt="2024-02-14T12:18:53.284" v="401"/>
        <pc:sldMkLst>
          <pc:docMk/>
          <pc:sldMk cId="1901749817" sldId="375"/>
        </pc:sldMkLst>
        <pc:spChg chg="mod">
          <ac:chgData name="Joanna Ptasinska" userId="5012c015-cc60-4da7-8e52-876edc4e9f3e" providerId="ADAL" clId="{126EC18F-61B0-4D9B-87DB-35E40B1404B6}" dt="2024-02-12T14:24:19.933" v="130" actId="115"/>
          <ac:spMkLst>
            <pc:docMk/>
            <pc:sldMk cId="1901749817" sldId="375"/>
            <ac:spMk id="2" creationId="{B4B5149E-9DC2-AD38-5D75-BE30E0F8A53F}"/>
          </ac:spMkLst>
        </pc:spChg>
        <pc:spChg chg="add mod">
          <ac:chgData name="Joanna Ptasinska" userId="5012c015-cc60-4da7-8e52-876edc4e9f3e" providerId="ADAL" clId="{126EC18F-61B0-4D9B-87DB-35E40B1404B6}" dt="2024-02-14T12:18:53.284" v="401"/>
          <ac:spMkLst>
            <pc:docMk/>
            <pc:sldMk cId="1901749817" sldId="375"/>
            <ac:spMk id="2" creationId="{D8606C94-798B-971E-C9B4-B9B9A25B4341}"/>
          </ac:spMkLst>
        </pc:spChg>
        <pc:spChg chg="mod">
          <ac:chgData name="Joanna Ptasinska" userId="5012c015-cc60-4da7-8e52-876edc4e9f3e" providerId="ADAL" clId="{126EC18F-61B0-4D9B-87DB-35E40B1404B6}" dt="2024-02-14T10:18:48.194" v="316" actId="6549"/>
          <ac:spMkLst>
            <pc:docMk/>
            <pc:sldMk cId="1901749817" sldId="375"/>
            <ac:spMk id="4" creationId="{0F4C07A9-4B0E-0D2B-46C0-32901B63F21A}"/>
          </ac:spMkLst>
        </pc:spChg>
      </pc:sldChg>
      <pc:sldChg chg="modSp mod">
        <pc:chgData name="Joanna Ptasinska" userId="5012c015-cc60-4da7-8e52-876edc4e9f3e" providerId="ADAL" clId="{126EC18F-61B0-4D9B-87DB-35E40B1404B6}" dt="2024-02-14T10:18:51.111" v="317" actId="6549"/>
        <pc:sldMkLst>
          <pc:docMk/>
          <pc:sldMk cId="4233879839" sldId="376"/>
        </pc:sldMkLst>
        <pc:spChg chg="mod">
          <ac:chgData name="Joanna Ptasinska" userId="5012c015-cc60-4da7-8e52-876edc4e9f3e" providerId="ADAL" clId="{126EC18F-61B0-4D9B-87DB-35E40B1404B6}" dt="2024-02-14T10:18:51.111" v="317" actId="6549"/>
          <ac:spMkLst>
            <pc:docMk/>
            <pc:sldMk cId="4233879839" sldId="376"/>
            <ac:spMk id="4" creationId="{1AF4BCA0-7B87-AEBD-6E9D-57ED240A9276}"/>
          </ac:spMkLst>
        </pc:spChg>
      </pc:sldChg>
      <pc:sldChg chg="modSp mod">
        <pc:chgData name="Joanna Ptasinska" userId="5012c015-cc60-4da7-8e52-876edc4e9f3e" providerId="ADAL" clId="{126EC18F-61B0-4D9B-87DB-35E40B1404B6}" dt="2024-02-14T10:18:54.194" v="318" actId="6549"/>
        <pc:sldMkLst>
          <pc:docMk/>
          <pc:sldMk cId="2320187273" sldId="377"/>
        </pc:sldMkLst>
        <pc:spChg chg="mod">
          <ac:chgData name="Joanna Ptasinska" userId="5012c015-cc60-4da7-8e52-876edc4e9f3e" providerId="ADAL" clId="{126EC18F-61B0-4D9B-87DB-35E40B1404B6}" dt="2024-02-14T10:18:54.194" v="318" actId="6549"/>
          <ac:spMkLst>
            <pc:docMk/>
            <pc:sldMk cId="2320187273" sldId="377"/>
            <ac:spMk id="4" creationId="{A38EF9D2-551A-1916-049D-8341B6FD49AE}"/>
          </ac:spMkLst>
        </pc:spChg>
      </pc:sldChg>
      <pc:sldChg chg="addSp modSp mod">
        <pc:chgData name="Joanna Ptasinska" userId="5012c015-cc60-4da7-8e52-876edc4e9f3e" providerId="ADAL" clId="{126EC18F-61B0-4D9B-87DB-35E40B1404B6}" dt="2024-02-14T12:38:18.148" v="441" actId="947"/>
        <pc:sldMkLst>
          <pc:docMk/>
          <pc:sldMk cId="3962250734" sldId="378"/>
        </pc:sldMkLst>
        <pc:spChg chg="add mod">
          <ac:chgData name="Joanna Ptasinska" userId="5012c015-cc60-4da7-8e52-876edc4e9f3e" providerId="ADAL" clId="{126EC18F-61B0-4D9B-87DB-35E40B1404B6}" dt="2024-02-14T12:38:18.148" v="441" actId="947"/>
          <ac:spMkLst>
            <pc:docMk/>
            <pc:sldMk cId="3962250734" sldId="378"/>
            <ac:spMk id="2" creationId="{8DE5AA00-98AD-186C-0757-F75442191420}"/>
          </ac:spMkLst>
        </pc:spChg>
        <pc:spChg chg="mod">
          <ac:chgData name="Joanna Ptasinska" userId="5012c015-cc60-4da7-8e52-876edc4e9f3e" providerId="ADAL" clId="{126EC18F-61B0-4D9B-87DB-35E40B1404B6}" dt="2024-02-14T10:18:58.204" v="319" actId="20577"/>
          <ac:spMkLst>
            <pc:docMk/>
            <pc:sldMk cId="3962250734" sldId="378"/>
            <ac:spMk id="4" creationId="{B1C10137-3074-30E9-3686-5CB440E4338F}"/>
          </ac:spMkLst>
        </pc:spChg>
      </pc:sldChg>
      <pc:sldChg chg="modSp mod">
        <pc:chgData name="Joanna Ptasinska" userId="5012c015-cc60-4da7-8e52-876edc4e9f3e" providerId="ADAL" clId="{126EC18F-61B0-4D9B-87DB-35E40B1404B6}" dt="2024-02-14T10:19:00.667" v="320" actId="6549"/>
        <pc:sldMkLst>
          <pc:docMk/>
          <pc:sldMk cId="1169172128" sldId="379"/>
        </pc:sldMkLst>
        <pc:spChg chg="mod">
          <ac:chgData name="Joanna Ptasinska" userId="5012c015-cc60-4da7-8e52-876edc4e9f3e" providerId="ADAL" clId="{126EC18F-61B0-4D9B-87DB-35E40B1404B6}" dt="2024-02-14T10:19:00.667" v="320" actId="6549"/>
          <ac:spMkLst>
            <pc:docMk/>
            <pc:sldMk cId="1169172128" sldId="379"/>
            <ac:spMk id="4" creationId="{E80707F2-F38B-045D-9B9D-0FFC95BA7579}"/>
          </ac:spMkLst>
        </pc:spChg>
      </pc:sldChg>
      <pc:sldChg chg="modSp mod">
        <pc:chgData name="Joanna Ptasinska" userId="5012c015-cc60-4da7-8e52-876edc4e9f3e" providerId="ADAL" clId="{126EC18F-61B0-4D9B-87DB-35E40B1404B6}" dt="2024-02-14T10:19:03.979" v="321" actId="6549"/>
        <pc:sldMkLst>
          <pc:docMk/>
          <pc:sldMk cId="3451054918" sldId="380"/>
        </pc:sldMkLst>
        <pc:spChg chg="mod">
          <ac:chgData name="Joanna Ptasinska" userId="5012c015-cc60-4da7-8e52-876edc4e9f3e" providerId="ADAL" clId="{126EC18F-61B0-4D9B-87DB-35E40B1404B6}" dt="2024-02-14T10:19:03.979" v="321" actId="6549"/>
          <ac:spMkLst>
            <pc:docMk/>
            <pc:sldMk cId="3451054918" sldId="380"/>
            <ac:spMk id="4" creationId="{C8118BA0-1AD9-048E-C3D0-74670AFEF60F}"/>
          </ac:spMkLst>
        </pc:spChg>
      </pc:sldChg>
      <pc:sldChg chg="modSp mod">
        <pc:chgData name="Joanna Ptasinska" userId="5012c015-cc60-4da7-8e52-876edc4e9f3e" providerId="ADAL" clId="{126EC18F-61B0-4D9B-87DB-35E40B1404B6}" dt="2024-02-14T10:19:06.841" v="322" actId="6549"/>
        <pc:sldMkLst>
          <pc:docMk/>
          <pc:sldMk cId="369024632" sldId="381"/>
        </pc:sldMkLst>
        <pc:spChg chg="mod">
          <ac:chgData name="Joanna Ptasinska" userId="5012c015-cc60-4da7-8e52-876edc4e9f3e" providerId="ADAL" clId="{126EC18F-61B0-4D9B-87DB-35E40B1404B6}" dt="2024-02-14T10:19:06.841" v="322" actId="6549"/>
          <ac:spMkLst>
            <pc:docMk/>
            <pc:sldMk cId="369024632" sldId="381"/>
            <ac:spMk id="4" creationId="{7214BA7A-DAF2-5C44-6472-FE49B5335B25}"/>
          </ac:spMkLst>
        </pc:spChg>
      </pc:sldChg>
      <pc:sldChg chg="modSp mod">
        <pc:chgData name="Joanna Ptasinska" userId="5012c015-cc60-4da7-8e52-876edc4e9f3e" providerId="ADAL" clId="{126EC18F-61B0-4D9B-87DB-35E40B1404B6}" dt="2024-02-14T10:19:11.352" v="323" actId="20577"/>
        <pc:sldMkLst>
          <pc:docMk/>
          <pc:sldMk cId="3886137979" sldId="382"/>
        </pc:sldMkLst>
        <pc:spChg chg="mod">
          <ac:chgData name="Joanna Ptasinska" userId="5012c015-cc60-4da7-8e52-876edc4e9f3e" providerId="ADAL" clId="{126EC18F-61B0-4D9B-87DB-35E40B1404B6}" dt="2024-02-14T10:19:11.352" v="323" actId="20577"/>
          <ac:spMkLst>
            <pc:docMk/>
            <pc:sldMk cId="3886137979" sldId="382"/>
            <ac:spMk id="4" creationId="{4D49CD15-CAAB-9257-10D2-FD41B1DCCF43}"/>
          </ac:spMkLst>
        </pc:spChg>
      </pc:sldChg>
      <pc:sldChg chg="modSp mod">
        <pc:chgData name="Joanna Ptasinska" userId="5012c015-cc60-4da7-8e52-876edc4e9f3e" providerId="ADAL" clId="{126EC18F-61B0-4D9B-87DB-35E40B1404B6}" dt="2024-02-14T10:19:14.353" v="324" actId="6549"/>
        <pc:sldMkLst>
          <pc:docMk/>
          <pc:sldMk cId="2639229881" sldId="383"/>
        </pc:sldMkLst>
        <pc:spChg chg="mod">
          <ac:chgData name="Joanna Ptasinska" userId="5012c015-cc60-4da7-8e52-876edc4e9f3e" providerId="ADAL" clId="{126EC18F-61B0-4D9B-87DB-35E40B1404B6}" dt="2024-02-14T10:19:14.353" v="324" actId="6549"/>
          <ac:spMkLst>
            <pc:docMk/>
            <pc:sldMk cId="2639229881" sldId="383"/>
            <ac:spMk id="4" creationId="{3E3E7959-EEB2-FA79-355C-CC65903F7480}"/>
          </ac:spMkLst>
        </pc:spChg>
      </pc:sldChg>
      <pc:sldChg chg="modSp mod">
        <pc:chgData name="Joanna Ptasinska" userId="5012c015-cc60-4da7-8e52-876edc4e9f3e" providerId="ADAL" clId="{126EC18F-61B0-4D9B-87DB-35E40B1404B6}" dt="2024-02-14T10:02:44.592" v="208" actId="20577"/>
        <pc:sldMkLst>
          <pc:docMk/>
          <pc:sldMk cId="4007726962" sldId="386"/>
        </pc:sldMkLst>
        <pc:graphicFrameChg chg="mod modGraphic">
          <ac:chgData name="Joanna Ptasinska" userId="5012c015-cc60-4da7-8e52-876edc4e9f3e" providerId="ADAL" clId="{126EC18F-61B0-4D9B-87DB-35E40B1404B6}" dt="2024-02-14T10:02:44.592" v="208" actId="20577"/>
          <ac:graphicFrameMkLst>
            <pc:docMk/>
            <pc:sldMk cId="4007726962" sldId="386"/>
            <ac:graphicFrameMk id="6" creationId="{1A8B2DF8-AAF7-CE6D-E901-D6F7F28A9F92}"/>
          </ac:graphicFrameMkLst>
        </pc:graphicFrameChg>
      </pc:sldChg>
      <pc:sldChg chg="modSp mod">
        <pc:chgData name="Joanna Ptasinska" userId="5012c015-cc60-4da7-8e52-876edc4e9f3e" providerId="ADAL" clId="{126EC18F-61B0-4D9B-87DB-35E40B1404B6}" dt="2024-02-12T11:38:55.906" v="18" actId="20577"/>
        <pc:sldMkLst>
          <pc:docMk/>
          <pc:sldMk cId="1319918859" sldId="387"/>
        </pc:sldMkLst>
        <pc:graphicFrameChg chg="modGraphic">
          <ac:chgData name="Joanna Ptasinska" userId="5012c015-cc60-4da7-8e52-876edc4e9f3e" providerId="ADAL" clId="{126EC18F-61B0-4D9B-87DB-35E40B1404B6}" dt="2024-02-12T11:38:55.906" v="18" actId="20577"/>
          <ac:graphicFrameMkLst>
            <pc:docMk/>
            <pc:sldMk cId="1319918859" sldId="387"/>
            <ac:graphicFrameMk id="7" creationId="{43B5DC0E-5554-4186-CE59-6F6F38CDC0DA}"/>
          </ac:graphicFrameMkLst>
        </pc:graphicFrameChg>
      </pc:sldChg>
      <pc:sldChg chg="modSp mod">
        <pc:chgData name="Joanna Ptasinska" userId="5012c015-cc60-4da7-8e52-876edc4e9f3e" providerId="ADAL" clId="{126EC18F-61B0-4D9B-87DB-35E40B1404B6}" dt="2024-02-12T11:44:11.456" v="22" actId="6549"/>
        <pc:sldMkLst>
          <pc:docMk/>
          <pc:sldMk cId="2305184224" sldId="388"/>
        </pc:sldMkLst>
        <pc:graphicFrameChg chg="modGraphic">
          <ac:chgData name="Joanna Ptasinska" userId="5012c015-cc60-4da7-8e52-876edc4e9f3e" providerId="ADAL" clId="{126EC18F-61B0-4D9B-87DB-35E40B1404B6}" dt="2024-02-12T11:44:11.456" v="22" actId="6549"/>
          <ac:graphicFrameMkLst>
            <pc:docMk/>
            <pc:sldMk cId="2305184224" sldId="388"/>
            <ac:graphicFrameMk id="5" creationId="{926658FD-B33B-E4BD-9A74-A8B53004628D}"/>
          </ac:graphicFrameMkLst>
        </pc:graphicFrameChg>
      </pc:sldChg>
      <pc:sldChg chg="addSp modSp mod">
        <pc:chgData name="Joanna Ptasinska" userId="5012c015-cc60-4da7-8e52-876edc4e9f3e" providerId="ADAL" clId="{126EC18F-61B0-4D9B-87DB-35E40B1404B6}" dt="2024-02-14T12:21:05.700" v="403"/>
        <pc:sldMkLst>
          <pc:docMk/>
          <pc:sldMk cId="3038855325" sldId="390"/>
        </pc:sldMkLst>
        <pc:spChg chg="add mod">
          <ac:chgData name="Joanna Ptasinska" userId="5012c015-cc60-4da7-8e52-876edc4e9f3e" providerId="ADAL" clId="{126EC18F-61B0-4D9B-87DB-35E40B1404B6}" dt="2024-02-14T12:21:05.700" v="403"/>
          <ac:spMkLst>
            <pc:docMk/>
            <pc:sldMk cId="3038855325" sldId="390"/>
            <ac:spMk id="2" creationId="{68A18CD8-5D9F-CE26-057A-87B0BC88F11E}"/>
          </ac:spMkLst>
        </pc:spChg>
        <pc:graphicFrameChg chg="modGraphic">
          <ac:chgData name="Joanna Ptasinska" userId="5012c015-cc60-4da7-8e52-876edc4e9f3e" providerId="ADAL" clId="{126EC18F-61B0-4D9B-87DB-35E40B1404B6}" dt="2024-02-12T11:55:17.146" v="26" actId="20577"/>
          <ac:graphicFrameMkLst>
            <pc:docMk/>
            <pc:sldMk cId="3038855325" sldId="390"/>
            <ac:graphicFrameMk id="5" creationId="{2AC63DB0-16D7-0E20-3555-6DEA21A94256}"/>
          </ac:graphicFrameMkLst>
        </pc:graphicFrameChg>
      </pc:sldChg>
      <pc:sldChg chg="addSp modSp mod">
        <pc:chgData name="Joanna Ptasinska" userId="5012c015-cc60-4da7-8e52-876edc4e9f3e" providerId="ADAL" clId="{126EC18F-61B0-4D9B-87DB-35E40B1404B6}" dt="2024-02-14T12:21:24.317" v="404"/>
        <pc:sldMkLst>
          <pc:docMk/>
          <pc:sldMk cId="1237961246" sldId="391"/>
        </pc:sldMkLst>
        <pc:spChg chg="mod">
          <ac:chgData name="Joanna Ptasinska" userId="5012c015-cc60-4da7-8e52-876edc4e9f3e" providerId="ADAL" clId="{126EC18F-61B0-4D9B-87DB-35E40B1404B6}" dt="2024-02-12T11:59:52.642" v="27" actId="113"/>
          <ac:spMkLst>
            <pc:docMk/>
            <pc:sldMk cId="1237961246" sldId="391"/>
            <ac:spMk id="2" creationId="{78118750-FD03-F8E7-1DAC-978C3C4214E8}"/>
          </ac:spMkLst>
        </pc:spChg>
        <pc:spChg chg="add mod">
          <ac:chgData name="Joanna Ptasinska" userId="5012c015-cc60-4da7-8e52-876edc4e9f3e" providerId="ADAL" clId="{126EC18F-61B0-4D9B-87DB-35E40B1404B6}" dt="2024-02-14T12:21:24.317" v="404"/>
          <ac:spMkLst>
            <pc:docMk/>
            <pc:sldMk cId="1237961246" sldId="391"/>
            <ac:spMk id="6" creationId="{747EC0A7-B27D-2682-149B-59095A4E7784}"/>
          </ac:spMkLst>
        </pc:spChg>
      </pc:sldChg>
      <pc:sldChg chg="addSp modSp mod">
        <pc:chgData name="Joanna Ptasinska" userId="5012c015-cc60-4da7-8e52-876edc4e9f3e" providerId="ADAL" clId="{126EC18F-61B0-4D9B-87DB-35E40B1404B6}" dt="2024-02-14T12:21:50.318" v="405"/>
        <pc:sldMkLst>
          <pc:docMk/>
          <pc:sldMk cId="3752181555" sldId="392"/>
        </pc:sldMkLst>
        <pc:spChg chg="add mod">
          <ac:chgData name="Joanna Ptasinska" userId="5012c015-cc60-4da7-8e52-876edc4e9f3e" providerId="ADAL" clId="{126EC18F-61B0-4D9B-87DB-35E40B1404B6}" dt="2024-02-14T12:21:50.318" v="405"/>
          <ac:spMkLst>
            <pc:docMk/>
            <pc:sldMk cId="3752181555" sldId="392"/>
            <ac:spMk id="2" creationId="{A8D2E744-C9D3-9C9D-AD5E-5D74EF05B239}"/>
          </ac:spMkLst>
        </pc:spChg>
        <pc:graphicFrameChg chg="mod modGraphic">
          <ac:chgData name="Joanna Ptasinska" userId="5012c015-cc60-4da7-8e52-876edc4e9f3e" providerId="ADAL" clId="{126EC18F-61B0-4D9B-87DB-35E40B1404B6}" dt="2024-02-12T12:09:07.327" v="32"/>
          <ac:graphicFrameMkLst>
            <pc:docMk/>
            <pc:sldMk cId="3752181555" sldId="392"/>
            <ac:graphicFrameMk id="5" creationId="{310ED3FE-8404-26A2-4D94-1324EF5890E2}"/>
          </ac:graphicFrameMkLst>
        </pc:graphicFrameChg>
      </pc:sldChg>
      <pc:sldChg chg="modSp mod">
        <pc:chgData name="Joanna Ptasinska" userId="5012c015-cc60-4da7-8e52-876edc4e9f3e" providerId="ADAL" clId="{126EC18F-61B0-4D9B-87DB-35E40B1404B6}" dt="2024-02-12T12:15:12.940" v="33" actId="6549"/>
        <pc:sldMkLst>
          <pc:docMk/>
          <pc:sldMk cId="630842121" sldId="393"/>
        </pc:sldMkLst>
        <pc:graphicFrameChg chg="modGraphic">
          <ac:chgData name="Joanna Ptasinska" userId="5012c015-cc60-4da7-8e52-876edc4e9f3e" providerId="ADAL" clId="{126EC18F-61B0-4D9B-87DB-35E40B1404B6}" dt="2024-02-12T12:15:12.940" v="33" actId="6549"/>
          <ac:graphicFrameMkLst>
            <pc:docMk/>
            <pc:sldMk cId="630842121" sldId="393"/>
            <ac:graphicFrameMk id="5" creationId="{8A182D60-268C-A11E-7325-8BD1C8ED8D76}"/>
          </ac:graphicFrameMkLst>
        </pc:graphicFrameChg>
      </pc:sldChg>
      <pc:sldChg chg="modSp mod">
        <pc:chgData name="Joanna Ptasinska" userId="5012c015-cc60-4da7-8e52-876edc4e9f3e" providerId="ADAL" clId="{126EC18F-61B0-4D9B-87DB-35E40B1404B6}" dt="2024-02-12T12:27:10.340" v="34" actId="11"/>
        <pc:sldMkLst>
          <pc:docMk/>
          <pc:sldMk cId="3286404099" sldId="395"/>
        </pc:sldMkLst>
        <pc:graphicFrameChg chg="modGraphic">
          <ac:chgData name="Joanna Ptasinska" userId="5012c015-cc60-4da7-8e52-876edc4e9f3e" providerId="ADAL" clId="{126EC18F-61B0-4D9B-87DB-35E40B1404B6}" dt="2024-02-12T12:27:10.340" v="34" actId="11"/>
          <ac:graphicFrameMkLst>
            <pc:docMk/>
            <pc:sldMk cId="3286404099" sldId="395"/>
            <ac:graphicFrameMk id="5" creationId="{9DE8DDE0-696A-A211-575D-A3CA0A6118EB}"/>
          </ac:graphicFrameMkLst>
        </pc:graphicFrameChg>
      </pc:sldChg>
      <pc:sldChg chg="modSp mod">
        <pc:chgData name="Joanna Ptasinska" userId="5012c015-cc60-4da7-8e52-876edc4e9f3e" providerId="ADAL" clId="{126EC18F-61B0-4D9B-87DB-35E40B1404B6}" dt="2024-02-12T12:37:43.250" v="35" actId="11"/>
        <pc:sldMkLst>
          <pc:docMk/>
          <pc:sldMk cId="3556404310" sldId="398"/>
        </pc:sldMkLst>
        <pc:graphicFrameChg chg="modGraphic">
          <ac:chgData name="Joanna Ptasinska" userId="5012c015-cc60-4da7-8e52-876edc4e9f3e" providerId="ADAL" clId="{126EC18F-61B0-4D9B-87DB-35E40B1404B6}" dt="2024-02-12T12:37:43.250" v="35" actId="11"/>
          <ac:graphicFrameMkLst>
            <pc:docMk/>
            <pc:sldMk cId="3556404310" sldId="398"/>
            <ac:graphicFrameMk id="5" creationId="{40931501-12AC-6592-EF71-EF81EC0771D3}"/>
          </ac:graphicFrameMkLst>
        </pc:graphicFrameChg>
      </pc:sldChg>
      <pc:sldChg chg="modSp mod">
        <pc:chgData name="Joanna Ptasinska" userId="5012c015-cc60-4da7-8e52-876edc4e9f3e" providerId="ADAL" clId="{126EC18F-61B0-4D9B-87DB-35E40B1404B6}" dt="2024-02-13T07:31:11.489" v="157" actId="400"/>
        <pc:sldMkLst>
          <pc:docMk/>
          <pc:sldMk cId="3313425507" sldId="402"/>
        </pc:sldMkLst>
        <pc:graphicFrameChg chg="modGraphic">
          <ac:chgData name="Joanna Ptasinska" userId="5012c015-cc60-4da7-8e52-876edc4e9f3e" providerId="ADAL" clId="{126EC18F-61B0-4D9B-87DB-35E40B1404B6}" dt="2024-02-13T07:31:11.489" v="157" actId="400"/>
          <ac:graphicFrameMkLst>
            <pc:docMk/>
            <pc:sldMk cId="3313425507" sldId="402"/>
            <ac:graphicFrameMk id="5" creationId="{C30D0729-65B5-7FB0-9CC4-2145E1D6C8D9}"/>
          </ac:graphicFrameMkLst>
        </pc:graphicFrameChg>
      </pc:sldChg>
      <pc:sldChg chg="modSp mod">
        <pc:chgData name="Joanna Ptasinska" userId="5012c015-cc60-4da7-8e52-876edc4e9f3e" providerId="ADAL" clId="{126EC18F-61B0-4D9B-87DB-35E40B1404B6}" dt="2024-02-12T12:59:03.056" v="59" actId="948"/>
        <pc:sldMkLst>
          <pc:docMk/>
          <pc:sldMk cId="3794050749" sldId="403"/>
        </pc:sldMkLst>
        <pc:graphicFrameChg chg="mod modGraphic">
          <ac:chgData name="Joanna Ptasinska" userId="5012c015-cc60-4da7-8e52-876edc4e9f3e" providerId="ADAL" clId="{126EC18F-61B0-4D9B-87DB-35E40B1404B6}" dt="2024-02-12T12:59:03.056" v="59" actId="948"/>
          <ac:graphicFrameMkLst>
            <pc:docMk/>
            <pc:sldMk cId="3794050749" sldId="403"/>
            <ac:graphicFrameMk id="5" creationId="{51F49F74-F220-809B-2528-997882E2D104}"/>
          </ac:graphicFrameMkLst>
        </pc:graphicFrameChg>
      </pc:sldChg>
      <pc:sldChg chg="del">
        <pc:chgData name="Joanna Ptasinska" userId="5012c015-cc60-4da7-8e52-876edc4e9f3e" providerId="ADAL" clId="{126EC18F-61B0-4D9B-87DB-35E40B1404B6}" dt="2024-02-12T12:59:22.204" v="60" actId="47"/>
        <pc:sldMkLst>
          <pc:docMk/>
          <pc:sldMk cId="2134742541" sldId="404"/>
        </pc:sldMkLst>
      </pc:sldChg>
      <pc:sldChg chg="addSp modSp mod">
        <pc:chgData name="Joanna Ptasinska" userId="5012c015-cc60-4da7-8e52-876edc4e9f3e" providerId="ADAL" clId="{126EC18F-61B0-4D9B-87DB-35E40B1404B6}" dt="2024-02-14T12:23:11.669" v="407" actId="1076"/>
        <pc:sldMkLst>
          <pc:docMk/>
          <pc:sldMk cId="3412836453" sldId="406"/>
        </pc:sldMkLst>
        <pc:spChg chg="add mod">
          <ac:chgData name="Joanna Ptasinska" userId="5012c015-cc60-4da7-8e52-876edc4e9f3e" providerId="ADAL" clId="{126EC18F-61B0-4D9B-87DB-35E40B1404B6}" dt="2024-02-14T12:23:11.669" v="407" actId="1076"/>
          <ac:spMkLst>
            <pc:docMk/>
            <pc:sldMk cId="3412836453" sldId="406"/>
            <ac:spMk id="2" creationId="{2BE608CA-E3B0-21AB-6919-4DB34F4D41C0}"/>
          </ac:spMkLst>
        </pc:spChg>
      </pc:sldChg>
      <pc:sldChg chg="addSp modSp mod">
        <pc:chgData name="Joanna Ptasinska" userId="5012c015-cc60-4da7-8e52-876edc4e9f3e" providerId="ADAL" clId="{126EC18F-61B0-4D9B-87DB-35E40B1404B6}" dt="2024-02-14T12:24:32.537" v="408"/>
        <pc:sldMkLst>
          <pc:docMk/>
          <pc:sldMk cId="1188516874" sldId="413"/>
        </pc:sldMkLst>
        <pc:spChg chg="add mod">
          <ac:chgData name="Joanna Ptasinska" userId="5012c015-cc60-4da7-8e52-876edc4e9f3e" providerId="ADAL" clId="{126EC18F-61B0-4D9B-87DB-35E40B1404B6}" dt="2024-02-14T12:24:32.537" v="408"/>
          <ac:spMkLst>
            <pc:docMk/>
            <pc:sldMk cId="1188516874" sldId="413"/>
            <ac:spMk id="2" creationId="{DA42CB65-B8AA-8F9C-D79A-D2B984F0E9C6}"/>
          </ac:spMkLst>
        </pc:spChg>
        <pc:graphicFrameChg chg="modGraphic">
          <ac:chgData name="Joanna Ptasinska" userId="5012c015-cc60-4da7-8e52-876edc4e9f3e" providerId="ADAL" clId="{126EC18F-61B0-4D9B-87DB-35E40B1404B6}" dt="2024-02-13T07:39:25.833" v="178" actId="400"/>
          <ac:graphicFrameMkLst>
            <pc:docMk/>
            <pc:sldMk cId="1188516874" sldId="413"/>
            <ac:graphicFrameMk id="5" creationId="{1D293C93-F5ED-5BE2-D57A-B0430A402B10}"/>
          </ac:graphicFrameMkLst>
        </pc:graphicFrameChg>
      </pc:sldChg>
      <pc:sldChg chg="modSp mod">
        <pc:chgData name="Joanna Ptasinska" userId="5012c015-cc60-4da7-8e52-876edc4e9f3e" providerId="ADAL" clId="{126EC18F-61B0-4D9B-87DB-35E40B1404B6}" dt="2024-02-13T07:39:56.745" v="189" actId="400"/>
        <pc:sldMkLst>
          <pc:docMk/>
          <pc:sldMk cId="1653332506" sldId="414"/>
        </pc:sldMkLst>
        <pc:graphicFrameChg chg="modGraphic">
          <ac:chgData name="Joanna Ptasinska" userId="5012c015-cc60-4da7-8e52-876edc4e9f3e" providerId="ADAL" clId="{126EC18F-61B0-4D9B-87DB-35E40B1404B6}" dt="2024-02-13T07:39:56.745" v="189" actId="400"/>
          <ac:graphicFrameMkLst>
            <pc:docMk/>
            <pc:sldMk cId="1653332506" sldId="414"/>
            <ac:graphicFrameMk id="5" creationId="{19AD8989-0858-6EFD-2633-276A4261A2FB}"/>
          </ac:graphicFrameMkLst>
        </pc:graphicFrameChg>
      </pc:sldChg>
      <pc:sldChg chg="addSp modSp mod">
        <pc:chgData name="Joanna Ptasinska" userId="5012c015-cc60-4da7-8e52-876edc4e9f3e" providerId="ADAL" clId="{126EC18F-61B0-4D9B-87DB-35E40B1404B6}" dt="2024-02-14T11:52:48.717" v="385" actId="20577"/>
        <pc:sldMkLst>
          <pc:docMk/>
          <pc:sldMk cId="2648757069" sldId="415"/>
        </pc:sldMkLst>
        <pc:spChg chg="add mod">
          <ac:chgData name="Joanna Ptasinska" userId="5012c015-cc60-4da7-8e52-876edc4e9f3e" providerId="ADAL" clId="{126EC18F-61B0-4D9B-87DB-35E40B1404B6}" dt="2024-02-14T11:52:48.717" v="385" actId="20577"/>
          <ac:spMkLst>
            <pc:docMk/>
            <pc:sldMk cId="2648757069" sldId="415"/>
            <ac:spMk id="2" creationId="{9206A4E6-A7AE-6905-15C9-79527AF05879}"/>
          </ac:spMkLst>
        </pc:spChg>
        <pc:graphicFrameChg chg="mod modGraphic">
          <ac:chgData name="Joanna Ptasinska" userId="5012c015-cc60-4da7-8e52-876edc4e9f3e" providerId="ADAL" clId="{126EC18F-61B0-4D9B-87DB-35E40B1404B6}" dt="2024-02-13T07:42:22.204" v="192"/>
          <ac:graphicFrameMkLst>
            <pc:docMk/>
            <pc:sldMk cId="2648757069" sldId="415"/>
            <ac:graphicFrameMk id="5" creationId="{76BDB80E-F67B-F070-845E-B58B468EF038}"/>
          </ac:graphicFrameMkLst>
        </pc:graphicFrameChg>
      </pc:sldChg>
      <pc:sldChg chg="modSp mod">
        <pc:chgData name="Joanna Ptasinska" userId="5012c015-cc60-4da7-8e52-876edc4e9f3e" providerId="ADAL" clId="{126EC18F-61B0-4D9B-87DB-35E40B1404B6}" dt="2024-02-13T07:41:16.748" v="190" actId="6549"/>
        <pc:sldMkLst>
          <pc:docMk/>
          <pc:sldMk cId="1284053640" sldId="416"/>
        </pc:sldMkLst>
        <pc:graphicFrameChg chg="modGraphic">
          <ac:chgData name="Joanna Ptasinska" userId="5012c015-cc60-4da7-8e52-876edc4e9f3e" providerId="ADAL" clId="{126EC18F-61B0-4D9B-87DB-35E40B1404B6}" dt="2024-02-13T07:41:16.748" v="190" actId="6549"/>
          <ac:graphicFrameMkLst>
            <pc:docMk/>
            <pc:sldMk cId="1284053640" sldId="416"/>
            <ac:graphicFrameMk id="5" creationId="{8A0391EF-16A8-48F6-A3EE-57C8B68FED26}"/>
          </ac:graphicFrameMkLst>
        </pc:graphicFrameChg>
      </pc:sldChg>
      <pc:sldChg chg="addSp modSp mod">
        <pc:chgData name="Joanna Ptasinska" userId="5012c015-cc60-4da7-8e52-876edc4e9f3e" providerId="ADAL" clId="{126EC18F-61B0-4D9B-87DB-35E40B1404B6}" dt="2024-02-14T12:25:11.516" v="410" actId="1076"/>
        <pc:sldMkLst>
          <pc:docMk/>
          <pc:sldMk cId="2234450210" sldId="417"/>
        </pc:sldMkLst>
        <pc:spChg chg="mod">
          <ac:chgData name="Joanna Ptasinska" userId="5012c015-cc60-4da7-8e52-876edc4e9f3e" providerId="ADAL" clId="{126EC18F-61B0-4D9B-87DB-35E40B1404B6}" dt="2024-02-12T13:18:06.609" v="66" actId="1076"/>
          <ac:spMkLst>
            <pc:docMk/>
            <pc:sldMk cId="2234450210" sldId="417"/>
            <ac:spMk id="2" creationId="{0BA11FA3-D538-A21F-2003-1497383B0ECC}"/>
          </ac:spMkLst>
        </pc:spChg>
        <pc:spChg chg="add mod">
          <ac:chgData name="Joanna Ptasinska" userId="5012c015-cc60-4da7-8e52-876edc4e9f3e" providerId="ADAL" clId="{126EC18F-61B0-4D9B-87DB-35E40B1404B6}" dt="2024-02-14T12:25:11.516" v="410" actId="1076"/>
          <ac:spMkLst>
            <pc:docMk/>
            <pc:sldMk cId="2234450210" sldId="417"/>
            <ac:spMk id="2" creationId="{C9E76F25-3EC2-5407-562F-2F32A0D322AD}"/>
          </ac:spMkLst>
        </pc:spChg>
        <pc:graphicFrameChg chg="mod modGraphic">
          <ac:chgData name="Joanna Ptasinska" userId="5012c015-cc60-4da7-8e52-876edc4e9f3e" providerId="ADAL" clId="{126EC18F-61B0-4D9B-87DB-35E40B1404B6}" dt="2024-02-12T13:19:06.441" v="73" actId="948"/>
          <ac:graphicFrameMkLst>
            <pc:docMk/>
            <pc:sldMk cId="2234450210" sldId="417"/>
            <ac:graphicFrameMk id="5" creationId="{279BE49F-099C-5D82-9D59-088BC9C5843D}"/>
          </ac:graphicFrameMkLst>
        </pc:graphicFrameChg>
        <pc:picChg chg="mod">
          <ac:chgData name="Joanna Ptasinska" userId="5012c015-cc60-4da7-8e52-876edc4e9f3e" providerId="ADAL" clId="{126EC18F-61B0-4D9B-87DB-35E40B1404B6}" dt="2024-02-12T13:17:59.610" v="65" actId="1076"/>
          <ac:picMkLst>
            <pc:docMk/>
            <pc:sldMk cId="2234450210" sldId="417"/>
            <ac:picMk id="3" creationId="{E82FDF5B-7FC6-DFC1-53EF-BD5FDEBDFAE1}"/>
          </ac:picMkLst>
        </pc:picChg>
      </pc:sldChg>
      <pc:sldChg chg="modSp mod">
        <pc:chgData name="Joanna Ptasinska" userId="5012c015-cc60-4da7-8e52-876edc4e9f3e" providerId="ADAL" clId="{126EC18F-61B0-4D9B-87DB-35E40B1404B6}" dt="2024-02-12T13:22:39.211" v="80" actId="21"/>
        <pc:sldMkLst>
          <pc:docMk/>
          <pc:sldMk cId="2062506948" sldId="418"/>
        </pc:sldMkLst>
        <pc:graphicFrameChg chg="mod modGraphic">
          <ac:chgData name="Joanna Ptasinska" userId="5012c015-cc60-4da7-8e52-876edc4e9f3e" providerId="ADAL" clId="{126EC18F-61B0-4D9B-87DB-35E40B1404B6}" dt="2024-02-12T13:22:39.211" v="80" actId="21"/>
          <ac:graphicFrameMkLst>
            <pc:docMk/>
            <pc:sldMk cId="2062506948" sldId="418"/>
            <ac:graphicFrameMk id="5" creationId="{E30A4697-63B0-7C9C-3735-AA2D9896EEEB}"/>
          </ac:graphicFrameMkLst>
        </pc:graphicFrameChg>
      </pc:sldChg>
      <pc:sldChg chg="modSp mod">
        <pc:chgData name="Joanna Ptasinska" userId="5012c015-cc60-4da7-8e52-876edc4e9f3e" providerId="ADAL" clId="{126EC18F-61B0-4D9B-87DB-35E40B1404B6}" dt="2024-02-12T13:23:06.863" v="91" actId="179"/>
        <pc:sldMkLst>
          <pc:docMk/>
          <pc:sldMk cId="343627360" sldId="419"/>
        </pc:sldMkLst>
        <pc:graphicFrameChg chg="mod modGraphic">
          <ac:chgData name="Joanna Ptasinska" userId="5012c015-cc60-4da7-8e52-876edc4e9f3e" providerId="ADAL" clId="{126EC18F-61B0-4D9B-87DB-35E40B1404B6}" dt="2024-02-12T13:23:06.863" v="91" actId="179"/>
          <ac:graphicFrameMkLst>
            <pc:docMk/>
            <pc:sldMk cId="343627360" sldId="419"/>
            <ac:graphicFrameMk id="5" creationId="{C88A6B41-D2D3-A614-D833-1E239929909B}"/>
          </ac:graphicFrameMkLst>
        </pc:graphicFrameChg>
      </pc:sldChg>
      <pc:sldChg chg="addSp modSp mod">
        <pc:chgData name="Joanna Ptasinska" userId="5012c015-cc60-4da7-8e52-876edc4e9f3e" providerId="ADAL" clId="{126EC18F-61B0-4D9B-87DB-35E40B1404B6}" dt="2024-02-14T12:25:44.766" v="411"/>
        <pc:sldMkLst>
          <pc:docMk/>
          <pc:sldMk cId="1987245399" sldId="422"/>
        </pc:sldMkLst>
        <pc:spChg chg="add mod">
          <ac:chgData name="Joanna Ptasinska" userId="5012c015-cc60-4da7-8e52-876edc4e9f3e" providerId="ADAL" clId="{126EC18F-61B0-4D9B-87DB-35E40B1404B6}" dt="2024-02-14T12:25:44.766" v="411"/>
          <ac:spMkLst>
            <pc:docMk/>
            <pc:sldMk cId="1987245399" sldId="422"/>
            <ac:spMk id="2" creationId="{ACF80EC6-125C-DE8E-43CA-4C59A9529958}"/>
          </ac:spMkLst>
        </pc:spChg>
        <pc:spChg chg="mod">
          <ac:chgData name="Joanna Ptasinska" userId="5012c015-cc60-4da7-8e52-876edc4e9f3e" providerId="ADAL" clId="{126EC18F-61B0-4D9B-87DB-35E40B1404B6}" dt="2024-02-12T13:27:08.098" v="92" actId="115"/>
          <ac:spMkLst>
            <pc:docMk/>
            <pc:sldMk cId="1987245399" sldId="422"/>
            <ac:spMk id="2" creationId="{B4B5149E-9DC2-AD38-5D75-BE30E0F8A53F}"/>
          </ac:spMkLst>
        </pc:spChg>
      </pc:sldChg>
      <pc:sldChg chg="delSp mod">
        <pc:chgData name="Joanna Ptasinska" userId="5012c015-cc60-4da7-8e52-876edc4e9f3e" providerId="ADAL" clId="{126EC18F-61B0-4D9B-87DB-35E40B1404B6}" dt="2024-02-12T13:28:59.662" v="93" actId="478"/>
        <pc:sldMkLst>
          <pc:docMk/>
          <pc:sldMk cId="3400393812" sldId="424"/>
        </pc:sldMkLst>
        <pc:spChg chg="del">
          <ac:chgData name="Joanna Ptasinska" userId="5012c015-cc60-4da7-8e52-876edc4e9f3e" providerId="ADAL" clId="{126EC18F-61B0-4D9B-87DB-35E40B1404B6}" dt="2024-02-12T13:28:59.662" v="93" actId="478"/>
          <ac:spMkLst>
            <pc:docMk/>
            <pc:sldMk cId="3400393812" sldId="424"/>
            <ac:spMk id="2" creationId="{6183328F-4010-9843-9FB7-5DF48E043ACC}"/>
          </ac:spMkLst>
        </pc:spChg>
      </pc:sldChg>
      <pc:sldChg chg="addSp delSp modSp mod">
        <pc:chgData name="Joanna Ptasinska" userId="5012c015-cc60-4da7-8e52-876edc4e9f3e" providerId="ADAL" clId="{126EC18F-61B0-4D9B-87DB-35E40B1404B6}" dt="2024-02-14T12:34:33.874" v="434" actId="1076"/>
        <pc:sldMkLst>
          <pc:docMk/>
          <pc:sldMk cId="3880054848" sldId="425"/>
        </pc:sldMkLst>
        <pc:spChg chg="add del mod">
          <ac:chgData name="Joanna Ptasinska" userId="5012c015-cc60-4da7-8e52-876edc4e9f3e" providerId="ADAL" clId="{126EC18F-61B0-4D9B-87DB-35E40B1404B6}" dt="2024-02-12T13:31:44.660" v="102" actId="1076"/>
          <ac:spMkLst>
            <pc:docMk/>
            <pc:sldMk cId="3880054848" sldId="425"/>
            <ac:spMk id="2" creationId="{9F39725A-4788-2D75-C2DD-5A9D7C328EAD}"/>
          </ac:spMkLst>
        </pc:spChg>
        <pc:spChg chg="add mod">
          <ac:chgData name="Joanna Ptasinska" userId="5012c015-cc60-4da7-8e52-876edc4e9f3e" providerId="ADAL" clId="{126EC18F-61B0-4D9B-87DB-35E40B1404B6}" dt="2024-02-14T12:34:33.874" v="434" actId="1076"/>
          <ac:spMkLst>
            <pc:docMk/>
            <pc:sldMk cId="3880054848" sldId="425"/>
            <ac:spMk id="6" creationId="{69E788A9-A06F-89A1-0FC7-CD5544E5F506}"/>
          </ac:spMkLst>
        </pc:spChg>
      </pc:sldChg>
      <pc:sldChg chg="modSp mod">
        <pc:chgData name="Joanna Ptasinska" userId="5012c015-cc60-4da7-8e52-876edc4e9f3e" providerId="ADAL" clId="{126EC18F-61B0-4D9B-87DB-35E40B1404B6}" dt="2024-02-14T11:03:51.459" v="354" actId="207"/>
        <pc:sldMkLst>
          <pc:docMk/>
          <pc:sldMk cId="2846927274" sldId="448"/>
        </pc:sldMkLst>
        <pc:graphicFrameChg chg="modGraphic">
          <ac:chgData name="Joanna Ptasinska" userId="5012c015-cc60-4da7-8e52-876edc4e9f3e" providerId="ADAL" clId="{126EC18F-61B0-4D9B-87DB-35E40B1404B6}" dt="2024-02-14T11:03:51.459" v="354" actId="207"/>
          <ac:graphicFrameMkLst>
            <pc:docMk/>
            <pc:sldMk cId="2846927274" sldId="448"/>
            <ac:graphicFrameMk id="5" creationId="{EC927E12-372F-1027-86E5-78F0358CF481}"/>
          </ac:graphicFrameMkLst>
        </pc:graphicFrameChg>
      </pc:sldChg>
      <pc:sldChg chg="modSp mod">
        <pc:chgData name="Joanna Ptasinska" userId="5012c015-cc60-4da7-8e52-876edc4e9f3e" providerId="ADAL" clId="{126EC18F-61B0-4D9B-87DB-35E40B1404B6}" dt="2024-02-14T11:04:46.507" v="360" actId="207"/>
        <pc:sldMkLst>
          <pc:docMk/>
          <pc:sldMk cId="3974114909" sldId="449"/>
        </pc:sldMkLst>
        <pc:graphicFrameChg chg="modGraphic">
          <ac:chgData name="Joanna Ptasinska" userId="5012c015-cc60-4da7-8e52-876edc4e9f3e" providerId="ADAL" clId="{126EC18F-61B0-4D9B-87DB-35E40B1404B6}" dt="2024-02-14T11:04:46.507" v="360" actId="207"/>
          <ac:graphicFrameMkLst>
            <pc:docMk/>
            <pc:sldMk cId="3974114909" sldId="449"/>
            <ac:graphicFrameMk id="5" creationId="{7B32B0A2-C42D-C941-F3EF-1AFE45EBC58B}"/>
          </ac:graphicFrameMkLst>
        </pc:graphicFrameChg>
      </pc:sldChg>
      <pc:sldChg chg="modSp mod">
        <pc:chgData name="Joanna Ptasinska" userId="5012c015-cc60-4da7-8e52-876edc4e9f3e" providerId="ADAL" clId="{126EC18F-61B0-4D9B-87DB-35E40B1404B6}" dt="2024-02-14T11:05:06.052" v="361" actId="20577"/>
        <pc:sldMkLst>
          <pc:docMk/>
          <pc:sldMk cId="349430784" sldId="465"/>
        </pc:sldMkLst>
        <pc:graphicFrameChg chg="modGraphic">
          <ac:chgData name="Joanna Ptasinska" userId="5012c015-cc60-4da7-8e52-876edc4e9f3e" providerId="ADAL" clId="{126EC18F-61B0-4D9B-87DB-35E40B1404B6}" dt="2024-02-14T11:05:06.052" v="361" actId="20577"/>
          <ac:graphicFrameMkLst>
            <pc:docMk/>
            <pc:sldMk cId="349430784" sldId="465"/>
            <ac:graphicFrameMk id="5" creationId="{640E49D8-4470-691E-D403-2DF5EFB6FECD}"/>
          </ac:graphicFrameMkLst>
        </pc:graphicFrameChg>
      </pc:sldChg>
      <pc:sldChg chg="modSp mod">
        <pc:chgData name="Joanna Ptasinska" userId="5012c015-cc60-4da7-8e52-876edc4e9f3e" providerId="ADAL" clId="{126EC18F-61B0-4D9B-87DB-35E40B1404B6}" dt="2024-02-14T10:08:22.185" v="210" actId="1076"/>
        <pc:sldMkLst>
          <pc:docMk/>
          <pc:sldMk cId="2635538260" sldId="869"/>
        </pc:sldMkLst>
        <pc:spChg chg="mod">
          <ac:chgData name="Joanna Ptasinska" userId="5012c015-cc60-4da7-8e52-876edc4e9f3e" providerId="ADAL" clId="{126EC18F-61B0-4D9B-87DB-35E40B1404B6}" dt="2024-02-14T10:08:22.185" v="210" actId="1076"/>
          <ac:spMkLst>
            <pc:docMk/>
            <pc:sldMk cId="2635538260" sldId="869"/>
            <ac:spMk id="4" creationId="{6E43DC8D-FA77-1A71-E6DC-1B252A777A8B}"/>
          </ac:spMkLst>
        </pc:spChg>
      </pc:sldChg>
      <pc:sldChg chg="modSp mod">
        <pc:chgData name="Joanna Ptasinska" userId="5012c015-cc60-4da7-8e52-876edc4e9f3e" providerId="ADAL" clId="{126EC18F-61B0-4D9B-87DB-35E40B1404B6}" dt="2024-02-14T10:12:16.079" v="242" actId="6549"/>
        <pc:sldMkLst>
          <pc:docMk/>
          <pc:sldMk cId="614069220" sldId="928"/>
        </pc:sldMkLst>
        <pc:spChg chg="mod">
          <ac:chgData name="Joanna Ptasinska" userId="5012c015-cc60-4da7-8e52-876edc4e9f3e" providerId="ADAL" clId="{126EC18F-61B0-4D9B-87DB-35E40B1404B6}" dt="2024-02-14T10:12:16.079" v="242" actId="6549"/>
          <ac:spMkLst>
            <pc:docMk/>
            <pc:sldMk cId="614069220" sldId="928"/>
            <ac:spMk id="4" creationId="{869B9140-4439-1566-DCC8-0B6F9F99D67B}"/>
          </ac:spMkLst>
        </pc:spChg>
      </pc:sldChg>
      <pc:sldChg chg="modSp mod">
        <pc:chgData name="Joanna Ptasinska" userId="5012c015-cc60-4da7-8e52-876edc4e9f3e" providerId="ADAL" clId="{126EC18F-61B0-4D9B-87DB-35E40B1404B6}" dt="2024-02-14T10:09:11.809" v="220" actId="1076"/>
        <pc:sldMkLst>
          <pc:docMk/>
          <pc:sldMk cId="1958370205" sldId="1042"/>
        </pc:sldMkLst>
        <pc:spChg chg="mod">
          <ac:chgData name="Joanna Ptasinska" userId="5012c015-cc60-4da7-8e52-876edc4e9f3e" providerId="ADAL" clId="{126EC18F-61B0-4D9B-87DB-35E40B1404B6}" dt="2024-02-14T10:09:11.809" v="220" actId="1076"/>
          <ac:spMkLst>
            <pc:docMk/>
            <pc:sldMk cId="1958370205" sldId="1042"/>
            <ac:spMk id="2" creationId="{D175E7F4-BA74-44F8-A965-E39C6D64EB42}"/>
          </ac:spMkLst>
        </pc:spChg>
      </pc:sldChg>
      <pc:sldChg chg="modSp mod">
        <pc:chgData name="Joanna Ptasinska" userId="5012c015-cc60-4da7-8e52-876edc4e9f3e" providerId="ADAL" clId="{126EC18F-61B0-4D9B-87DB-35E40B1404B6}" dt="2024-02-14T10:09:00.727" v="217" actId="1076"/>
        <pc:sldMkLst>
          <pc:docMk/>
          <pc:sldMk cId="4279187131" sldId="1043"/>
        </pc:sldMkLst>
        <pc:spChg chg="mod">
          <ac:chgData name="Joanna Ptasinska" userId="5012c015-cc60-4da7-8e52-876edc4e9f3e" providerId="ADAL" clId="{126EC18F-61B0-4D9B-87DB-35E40B1404B6}" dt="2024-02-14T10:08:47.809" v="214" actId="1076"/>
          <ac:spMkLst>
            <pc:docMk/>
            <pc:sldMk cId="4279187131" sldId="1043"/>
            <ac:spMk id="2" creationId="{D175E7F4-BA74-44F8-A965-E39C6D64EB42}"/>
          </ac:spMkLst>
        </pc:spChg>
        <pc:spChg chg="mod">
          <ac:chgData name="Joanna Ptasinska" userId="5012c015-cc60-4da7-8e52-876edc4e9f3e" providerId="ADAL" clId="{126EC18F-61B0-4D9B-87DB-35E40B1404B6}" dt="2024-02-14T10:08:54.313" v="215" actId="1076"/>
          <ac:spMkLst>
            <pc:docMk/>
            <pc:sldMk cId="4279187131" sldId="1043"/>
            <ac:spMk id="7" creationId="{39A24014-5AC3-46A1-98FA-6082267943CD}"/>
          </ac:spMkLst>
        </pc:spChg>
        <pc:spChg chg="mod">
          <ac:chgData name="Joanna Ptasinska" userId="5012c015-cc60-4da7-8e52-876edc4e9f3e" providerId="ADAL" clId="{126EC18F-61B0-4D9B-87DB-35E40B1404B6}" dt="2024-02-14T10:08:57.584" v="216" actId="1076"/>
          <ac:spMkLst>
            <pc:docMk/>
            <pc:sldMk cId="4279187131" sldId="1043"/>
            <ac:spMk id="9" creationId="{2AFE2624-76AA-2E4D-4223-C0313803042D}"/>
          </ac:spMkLst>
        </pc:spChg>
        <pc:picChg chg="mod">
          <ac:chgData name="Joanna Ptasinska" userId="5012c015-cc60-4da7-8e52-876edc4e9f3e" providerId="ADAL" clId="{126EC18F-61B0-4D9B-87DB-35E40B1404B6}" dt="2024-02-14T10:09:00.727" v="217" actId="1076"/>
          <ac:picMkLst>
            <pc:docMk/>
            <pc:sldMk cId="4279187131" sldId="1043"/>
            <ac:picMk id="5" creationId="{3A6838DB-23D1-FBA4-E8AB-9AB6BBDE33CF}"/>
          </ac:picMkLst>
        </pc:picChg>
      </pc:sldChg>
      <pc:sldChg chg="modSp mod">
        <pc:chgData name="Joanna Ptasinska" userId="5012c015-cc60-4da7-8e52-876edc4e9f3e" providerId="ADAL" clId="{126EC18F-61B0-4D9B-87DB-35E40B1404B6}" dt="2024-02-15T07:36:57.255" v="443" actId="20577"/>
        <pc:sldMkLst>
          <pc:docMk/>
          <pc:sldMk cId="2155114502" sldId="1044"/>
        </pc:sldMkLst>
        <pc:spChg chg="mod">
          <ac:chgData name="Joanna Ptasinska" userId="5012c015-cc60-4da7-8e52-876edc4e9f3e" providerId="ADAL" clId="{126EC18F-61B0-4D9B-87DB-35E40B1404B6}" dt="2024-02-14T10:12:25.136" v="244" actId="6549"/>
          <ac:spMkLst>
            <pc:docMk/>
            <pc:sldMk cId="2155114502" sldId="1044"/>
            <ac:spMk id="4" creationId="{869B9140-4439-1566-DCC8-0B6F9F99D67B}"/>
          </ac:spMkLst>
        </pc:spChg>
        <pc:spChg chg="mod">
          <ac:chgData name="Joanna Ptasinska" userId="5012c015-cc60-4da7-8e52-876edc4e9f3e" providerId="ADAL" clId="{126EC18F-61B0-4D9B-87DB-35E40B1404B6}" dt="2024-02-15T07:36:57.255" v="443" actId="20577"/>
          <ac:spMkLst>
            <pc:docMk/>
            <pc:sldMk cId="2155114502" sldId="1044"/>
            <ac:spMk id="6" creationId="{5CD5687F-6B81-A50F-895F-A13037C7C3A1}"/>
          </ac:spMkLst>
        </pc:spChg>
      </pc:sldChg>
      <pc:sldChg chg="modSp mod">
        <pc:chgData name="Joanna Ptasinska" userId="5012c015-cc60-4da7-8e52-876edc4e9f3e" providerId="ADAL" clId="{126EC18F-61B0-4D9B-87DB-35E40B1404B6}" dt="2024-02-14T10:12:28.089" v="245" actId="6549"/>
        <pc:sldMkLst>
          <pc:docMk/>
          <pc:sldMk cId="2148897440" sldId="1045"/>
        </pc:sldMkLst>
        <pc:spChg chg="mod">
          <ac:chgData name="Joanna Ptasinska" userId="5012c015-cc60-4da7-8e52-876edc4e9f3e" providerId="ADAL" clId="{126EC18F-61B0-4D9B-87DB-35E40B1404B6}" dt="2024-02-14T10:12:28.089" v="245" actId="6549"/>
          <ac:spMkLst>
            <pc:docMk/>
            <pc:sldMk cId="2148897440" sldId="1045"/>
            <ac:spMk id="4" creationId="{869B9140-4439-1566-DCC8-0B6F9F99D67B}"/>
          </ac:spMkLst>
        </pc:spChg>
      </pc:sldChg>
      <pc:sldChg chg="modSp mod">
        <pc:chgData name="Joanna Ptasinska" userId="5012c015-cc60-4da7-8e52-876edc4e9f3e" providerId="ADAL" clId="{126EC18F-61B0-4D9B-87DB-35E40B1404B6}" dt="2024-02-14T10:12:32.080" v="246" actId="6549"/>
        <pc:sldMkLst>
          <pc:docMk/>
          <pc:sldMk cId="2913189337" sldId="1046"/>
        </pc:sldMkLst>
        <pc:spChg chg="mod">
          <ac:chgData name="Joanna Ptasinska" userId="5012c015-cc60-4da7-8e52-876edc4e9f3e" providerId="ADAL" clId="{126EC18F-61B0-4D9B-87DB-35E40B1404B6}" dt="2024-02-14T10:12:32.080" v="246" actId="6549"/>
          <ac:spMkLst>
            <pc:docMk/>
            <pc:sldMk cId="2913189337" sldId="1046"/>
            <ac:spMk id="4" creationId="{869B9140-4439-1566-DCC8-0B6F9F99D67B}"/>
          </ac:spMkLst>
        </pc:spChg>
      </pc:sldChg>
      <pc:sldChg chg="modSp mod">
        <pc:chgData name="Joanna Ptasinska" userId="5012c015-cc60-4da7-8e52-876edc4e9f3e" providerId="ADAL" clId="{126EC18F-61B0-4D9B-87DB-35E40B1404B6}" dt="2024-02-14T10:12:35.780" v="247" actId="6549"/>
        <pc:sldMkLst>
          <pc:docMk/>
          <pc:sldMk cId="3146836670" sldId="1047"/>
        </pc:sldMkLst>
        <pc:spChg chg="mod">
          <ac:chgData name="Joanna Ptasinska" userId="5012c015-cc60-4da7-8e52-876edc4e9f3e" providerId="ADAL" clId="{126EC18F-61B0-4D9B-87DB-35E40B1404B6}" dt="2024-02-14T10:12:35.780" v="247" actId="6549"/>
          <ac:spMkLst>
            <pc:docMk/>
            <pc:sldMk cId="3146836670" sldId="1047"/>
            <ac:spMk id="4" creationId="{869B9140-4439-1566-DCC8-0B6F9F99D67B}"/>
          </ac:spMkLst>
        </pc:spChg>
      </pc:sldChg>
      <pc:sldChg chg="modSp mod">
        <pc:chgData name="Joanna Ptasinska" userId="5012c015-cc60-4da7-8e52-876edc4e9f3e" providerId="ADAL" clId="{126EC18F-61B0-4D9B-87DB-35E40B1404B6}" dt="2024-02-14T10:12:38.950" v="248" actId="6549"/>
        <pc:sldMkLst>
          <pc:docMk/>
          <pc:sldMk cId="1275378559" sldId="1048"/>
        </pc:sldMkLst>
        <pc:spChg chg="mod">
          <ac:chgData name="Joanna Ptasinska" userId="5012c015-cc60-4da7-8e52-876edc4e9f3e" providerId="ADAL" clId="{126EC18F-61B0-4D9B-87DB-35E40B1404B6}" dt="2024-02-14T10:12:38.950" v="248" actId="6549"/>
          <ac:spMkLst>
            <pc:docMk/>
            <pc:sldMk cId="1275378559" sldId="1048"/>
            <ac:spMk id="4" creationId="{869B9140-4439-1566-DCC8-0B6F9F99D67B}"/>
          </ac:spMkLst>
        </pc:spChg>
      </pc:sldChg>
      <pc:sldChg chg="modSp mod">
        <pc:chgData name="Joanna Ptasinska" userId="5012c015-cc60-4da7-8e52-876edc4e9f3e" providerId="ADAL" clId="{126EC18F-61B0-4D9B-87DB-35E40B1404B6}" dt="2024-02-14T10:12:43.176" v="249" actId="6549"/>
        <pc:sldMkLst>
          <pc:docMk/>
          <pc:sldMk cId="4257873676" sldId="1049"/>
        </pc:sldMkLst>
        <pc:spChg chg="mod">
          <ac:chgData name="Joanna Ptasinska" userId="5012c015-cc60-4da7-8e52-876edc4e9f3e" providerId="ADAL" clId="{126EC18F-61B0-4D9B-87DB-35E40B1404B6}" dt="2024-02-14T10:12:43.176" v="249" actId="6549"/>
          <ac:spMkLst>
            <pc:docMk/>
            <pc:sldMk cId="4257873676" sldId="1049"/>
            <ac:spMk id="4" creationId="{869B9140-4439-1566-DCC8-0B6F9F99D67B}"/>
          </ac:spMkLst>
        </pc:spChg>
      </pc:sldChg>
      <pc:sldChg chg="modSp mod">
        <pc:chgData name="Joanna Ptasinska" userId="5012c015-cc60-4da7-8e52-876edc4e9f3e" providerId="ADAL" clId="{126EC18F-61B0-4D9B-87DB-35E40B1404B6}" dt="2024-02-14T10:14:31.609" v="280" actId="6549"/>
        <pc:sldMkLst>
          <pc:docMk/>
          <pc:sldMk cId="1999052073" sldId="1050"/>
        </pc:sldMkLst>
        <pc:spChg chg="mod">
          <ac:chgData name="Joanna Ptasinska" userId="5012c015-cc60-4da7-8e52-876edc4e9f3e" providerId="ADAL" clId="{126EC18F-61B0-4D9B-87DB-35E40B1404B6}" dt="2024-02-14T10:14:31.609" v="280" actId="6549"/>
          <ac:spMkLst>
            <pc:docMk/>
            <pc:sldMk cId="1999052073" sldId="1050"/>
            <ac:spMk id="4" creationId="{869B9140-4439-1566-DCC8-0B6F9F99D67B}"/>
          </ac:spMkLst>
        </pc:spChg>
        <pc:picChg chg="mod">
          <ac:chgData name="Joanna Ptasinska" userId="5012c015-cc60-4da7-8e52-876edc4e9f3e" providerId="ADAL" clId="{126EC18F-61B0-4D9B-87DB-35E40B1404B6}" dt="2024-02-14T10:11:47.816" v="240" actId="1076"/>
          <ac:picMkLst>
            <pc:docMk/>
            <pc:sldMk cId="1999052073" sldId="1050"/>
            <ac:picMk id="3" creationId="{E60AC9CC-7D60-3E3E-2158-0669442D93DF}"/>
          </ac:picMkLst>
        </pc:picChg>
      </pc:sldChg>
      <pc:sldChg chg="modSp mod">
        <pc:chgData name="Joanna Ptasinska" userId="5012c015-cc60-4da7-8e52-876edc4e9f3e" providerId="ADAL" clId="{126EC18F-61B0-4D9B-87DB-35E40B1404B6}" dt="2024-02-14T10:12:48.408" v="250" actId="6549"/>
        <pc:sldMkLst>
          <pc:docMk/>
          <pc:sldMk cId="3659460180" sldId="1051"/>
        </pc:sldMkLst>
        <pc:spChg chg="mod">
          <ac:chgData name="Joanna Ptasinska" userId="5012c015-cc60-4da7-8e52-876edc4e9f3e" providerId="ADAL" clId="{126EC18F-61B0-4D9B-87DB-35E40B1404B6}" dt="2024-02-14T10:12:48.408" v="250" actId="6549"/>
          <ac:spMkLst>
            <pc:docMk/>
            <pc:sldMk cId="3659460180" sldId="1051"/>
            <ac:spMk id="4" creationId="{869B9140-4439-1566-DCC8-0B6F9F99D67B}"/>
          </ac:spMkLst>
        </pc:spChg>
      </pc:sldChg>
      <pc:sldChg chg="modSp mod">
        <pc:chgData name="Joanna Ptasinska" userId="5012c015-cc60-4da7-8e52-876edc4e9f3e" providerId="ADAL" clId="{126EC18F-61B0-4D9B-87DB-35E40B1404B6}" dt="2024-02-14T10:12:51.768" v="251" actId="6549"/>
        <pc:sldMkLst>
          <pc:docMk/>
          <pc:sldMk cId="3110049969" sldId="1052"/>
        </pc:sldMkLst>
        <pc:spChg chg="mod">
          <ac:chgData name="Joanna Ptasinska" userId="5012c015-cc60-4da7-8e52-876edc4e9f3e" providerId="ADAL" clId="{126EC18F-61B0-4D9B-87DB-35E40B1404B6}" dt="2024-02-14T10:12:51.768" v="251" actId="6549"/>
          <ac:spMkLst>
            <pc:docMk/>
            <pc:sldMk cId="3110049969" sldId="1052"/>
            <ac:spMk id="4" creationId="{869B9140-4439-1566-DCC8-0B6F9F99D67B}"/>
          </ac:spMkLst>
        </pc:spChg>
      </pc:sldChg>
      <pc:sldChg chg="modSp mod">
        <pc:chgData name="Joanna Ptasinska" userId="5012c015-cc60-4da7-8e52-876edc4e9f3e" providerId="ADAL" clId="{126EC18F-61B0-4D9B-87DB-35E40B1404B6}" dt="2024-02-15T07:38:29.773" v="444" actId="6549"/>
        <pc:sldMkLst>
          <pc:docMk/>
          <pc:sldMk cId="1992834878" sldId="1053"/>
        </pc:sldMkLst>
        <pc:spChg chg="mod">
          <ac:chgData name="Joanna Ptasinska" userId="5012c015-cc60-4da7-8e52-876edc4e9f3e" providerId="ADAL" clId="{126EC18F-61B0-4D9B-87DB-35E40B1404B6}" dt="2024-02-15T07:38:29.773" v="444" actId="6549"/>
          <ac:spMkLst>
            <pc:docMk/>
            <pc:sldMk cId="1992834878" sldId="1053"/>
            <ac:spMk id="2" creationId="{7A680C4C-D45A-7860-BE90-FC1C4313808D}"/>
          </ac:spMkLst>
        </pc:spChg>
        <pc:spChg chg="mod">
          <ac:chgData name="Joanna Ptasinska" userId="5012c015-cc60-4da7-8e52-876edc4e9f3e" providerId="ADAL" clId="{126EC18F-61B0-4D9B-87DB-35E40B1404B6}" dt="2024-02-14T10:12:54.594" v="252" actId="6549"/>
          <ac:spMkLst>
            <pc:docMk/>
            <pc:sldMk cId="1992834878" sldId="1053"/>
            <ac:spMk id="4" creationId="{869B9140-4439-1566-DCC8-0B6F9F99D67B}"/>
          </ac:spMkLst>
        </pc:spChg>
      </pc:sldChg>
      <pc:sldChg chg="modSp mod">
        <pc:chgData name="Joanna Ptasinska" userId="5012c015-cc60-4da7-8e52-876edc4e9f3e" providerId="ADAL" clId="{126EC18F-61B0-4D9B-87DB-35E40B1404B6}" dt="2024-02-14T10:12:58.337" v="253" actId="6549"/>
        <pc:sldMkLst>
          <pc:docMk/>
          <pc:sldMk cId="568682158" sldId="1054"/>
        </pc:sldMkLst>
        <pc:spChg chg="mod">
          <ac:chgData name="Joanna Ptasinska" userId="5012c015-cc60-4da7-8e52-876edc4e9f3e" providerId="ADAL" clId="{126EC18F-61B0-4D9B-87DB-35E40B1404B6}" dt="2024-02-14T10:12:58.337" v="253" actId="6549"/>
          <ac:spMkLst>
            <pc:docMk/>
            <pc:sldMk cId="568682158" sldId="1054"/>
            <ac:spMk id="4" creationId="{869B9140-4439-1566-DCC8-0B6F9F99D67B}"/>
          </ac:spMkLst>
        </pc:spChg>
      </pc:sldChg>
      <pc:sldChg chg="modSp mod">
        <pc:chgData name="Joanna Ptasinska" userId="5012c015-cc60-4da7-8e52-876edc4e9f3e" providerId="ADAL" clId="{126EC18F-61B0-4D9B-87DB-35E40B1404B6}" dt="2024-02-14T10:13:02.368" v="254" actId="6549"/>
        <pc:sldMkLst>
          <pc:docMk/>
          <pc:sldMk cId="341837865" sldId="1055"/>
        </pc:sldMkLst>
        <pc:spChg chg="mod">
          <ac:chgData name="Joanna Ptasinska" userId="5012c015-cc60-4da7-8e52-876edc4e9f3e" providerId="ADAL" clId="{126EC18F-61B0-4D9B-87DB-35E40B1404B6}" dt="2024-02-14T10:13:02.368" v="254" actId="6549"/>
          <ac:spMkLst>
            <pc:docMk/>
            <pc:sldMk cId="341837865" sldId="1055"/>
            <ac:spMk id="4" creationId="{869B9140-4439-1566-DCC8-0B6F9F99D67B}"/>
          </ac:spMkLst>
        </pc:spChg>
      </pc:sldChg>
      <pc:sldChg chg="modSp mod">
        <pc:chgData name="Joanna Ptasinska" userId="5012c015-cc60-4da7-8e52-876edc4e9f3e" providerId="ADAL" clId="{126EC18F-61B0-4D9B-87DB-35E40B1404B6}" dt="2024-02-14T10:13:58.408" v="270" actId="6549"/>
        <pc:sldMkLst>
          <pc:docMk/>
          <pc:sldMk cId="1166338808" sldId="1056"/>
        </pc:sldMkLst>
        <pc:spChg chg="mod">
          <ac:chgData name="Joanna Ptasinska" userId="5012c015-cc60-4da7-8e52-876edc4e9f3e" providerId="ADAL" clId="{126EC18F-61B0-4D9B-87DB-35E40B1404B6}" dt="2024-02-14T10:13:58.408" v="270" actId="6549"/>
          <ac:spMkLst>
            <pc:docMk/>
            <pc:sldMk cId="1166338808" sldId="1056"/>
            <ac:spMk id="4" creationId="{869B9140-4439-1566-DCC8-0B6F9F99D67B}"/>
          </ac:spMkLst>
        </pc:spChg>
        <pc:picChg chg="mod">
          <ac:chgData name="Joanna Ptasinska" userId="5012c015-cc60-4da7-8e52-876edc4e9f3e" providerId="ADAL" clId="{126EC18F-61B0-4D9B-87DB-35E40B1404B6}" dt="2024-02-14T10:11:05.032" v="230" actId="1076"/>
          <ac:picMkLst>
            <pc:docMk/>
            <pc:sldMk cId="1166338808" sldId="1056"/>
            <ac:picMk id="3" creationId="{E60AC9CC-7D60-3E3E-2158-0669442D93DF}"/>
          </ac:picMkLst>
        </pc:picChg>
      </pc:sldChg>
      <pc:sldChg chg="modSp mod">
        <pc:chgData name="Joanna Ptasinska" userId="5012c015-cc60-4da7-8e52-876edc4e9f3e" providerId="ADAL" clId="{126EC18F-61B0-4D9B-87DB-35E40B1404B6}" dt="2024-02-14T10:13:05.584" v="255" actId="6549"/>
        <pc:sldMkLst>
          <pc:docMk/>
          <pc:sldMk cId="1098484747" sldId="1057"/>
        </pc:sldMkLst>
        <pc:spChg chg="mod">
          <ac:chgData name="Joanna Ptasinska" userId="5012c015-cc60-4da7-8e52-876edc4e9f3e" providerId="ADAL" clId="{126EC18F-61B0-4D9B-87DB-35E40B1404B6}" dt="2024-02-14T10:13:05.584" v="255" actId="6549"/>
          <ac:spMkLst>
            <pc:docMk/>
            <pc:sldMk cId="1098484747" sldId="1057"/>
            <ac:spMk id="4" creationId="{869B9140-4439-1566-DCC8-0B6F9F99D67B}"/>
          </ac:spMkLst>
        </pc:spChg>
      </pc:sldChg>
      <pc:sldChg chg="modSp mod">
        <pc:chgData name="Joanna Ptasinska" userId="5012c015-cc60-4da7-8e52-876edc4e9f3e" providerId="ADAL" clId="{126EC18F-61B0-4D9B-87DB-35E40B1404B6}" dt="2024-02-14T10:14:06.015" v="272" actId="6549"/>
        <pc:sldMkLst>
          <pc:docMk/>
          <pc:sldMk cId="1811386030" sldId="1058"/>
        </pc:sldMkLst>
        <pc:spChg chg="mod">
          <ac:chgData name="Joanna Ptasinska" userId="5012c015-cc60-4da7-8e52-876edc4e9f3e" providerId="ADAL" clId="{126EC18F-61B0-4D9B-87DB-35E40B1404B6}" dt="2024-02-14T10:14:06.015" v="272" actId="6549"/>
          <ac:spMkLst>
            <pc:docMk/>
            <pc:sldMk cId="1811386030" sldId="1058"/>
            <ac:spMk id="4" creationId="{869B9140-4439-1566-DCC8-0B6F9F99D67B}"/>
          </ac:spMkLst>
        </pc:spChg>
        <pc:picChg chg="mod">
          <ac:chgData name="Joanna Ptasinska" userId="5012c015-cc60-4da7-8e52-876edc4e9f3e" providerId="ADAL" clId="{126EC18F-61B0-4D9B-87DB-35E40B1404B6}" dt="2024-02-14T10:11:12.935" v="232" actId="1076"/>
          <ac:picMkLst>
            <pc:docMk/>
            <pc:sldMk cId="1811386030" sldId="1058"/>
            <ac:picMk id="3" creationId="{E60AC9CC-7D60-3E3E-2158-0669442D93DF}"/>
          </ac:picMkLst>
        </pc:picChg>
      </pc:sldChg>
      <pc:sldChg chg="modSp mod">
        <pc:chgData name="Joanna Ptasinska" userId="5012c015-cc60-4da7-8e52-876edc4e9f3e" providerId="ADAL" clId="{126EC18F-61B0-4D9B-87DB-35E40B1404B6}" dt="2024-02-14T10:13:09.203" v="256" actId="6549"/>
        <pc:sldMkLst>
          <pc:docMk/>
          <pc:sldMk cId="1510288159" sldId="1059"/>
        </pc:sldMkLst>
        <pc:spChg chg="mod">
          <ac:chgData name="Joanna Ptasinska" userId="5012c015-cc60-4da7-8e52-876edc4e9f3e" providerId="ADAL" clId="{126EC18F-61B0-4D9B-87DB-35E40B1404B6}" dt="2024-02-14T10:13:09.203" v="256" actId="6549"/>
          <ac:spMkLst>
            <pc:docMk/>
            <pc:sldMk cId="1510288159" sldId="1059"/>
            <ac:spMk id="4" creationId="{869B9140-4439-1566-DCC8-0B6F9F99D67B}"/>
          </ac:spMkLst>
        </pc:spChg>
      </pc:sldChg>
      <pc:sldChg chg="modSp mod">
        <pc:chgData name="Joanna Ptasinska" userId="5012c015-cc60-4da7-8e52-876edc4e9f3e" providerId="ADAL" clId="{126EC18F-61B0-4D9B-87DB-35E40B1404B6}" dt="2024-02-14T10:13:16.057" v="258" actId="6549"/>
        <pc:sldMkLst>
          <pc:docMk/>
          <pc:sldMk cId="923177227" sldId="1060"/>
        </pc:sldMkLst>
        <pc:spChg chg="mod">
          <ac:chgData name="Joanna Ptasinska" userId="5012c015-cc60-4da7-8e52-876edc4e9f3e" providerId="ADAL" clId="{126EC18F-61B0-4D9B-87DB-35E40B1404B6}" dt="2024-02-14T10:13:16.057" v="258" actId="6549"/>
          <ac:spMkLst>
            <pc:docMk/>
            <pc:sldMk cId="923177227" sldId="1060"/>
            <ac:spMk id="4" creationId="{869B9140-4439-1566-DCC8-0B6F9F99D67B}"/>
          </ac:spMkLst>
        </pc:spChg>
      </pc:sldChg>
      <pc:sldChg chg="modSp mod">
        <pc:chgData name="Joanna Ptasinska" userId="5012c015-cc60-4da7-8e52-876edc4e9f3e" providerId="ADAL" clId="{126EC18F-61B0-4D9B-87DB-35E40B1404B6}" dt="2024-02-14T10:13:12.944" v="257" actId="6549"/>
        <pc:sldMkLst>
          <pc:docMk/>
          <pc:sldMk cId="1457118645" sldId="1061"/>
        </pc:sldMkLst>
        <pc:spChg chg="mod">
          <ac:chgData name="Joanna Ptasinska" userId="5012c015-cc60-4da7-8e52-876edc4e9f3e" providerId="ADAL" clId="{126EC18F-61B0-4D9B-87DB-35E40B1404B6}" dt="2024-02-14T10:13:12.944" v="257" actId="6549"/>
          <ac:spMkLst>
            <pc:docMk/>
            <pc:sldMk cId="1457118645" sldId="1061"/>
            <ac:spMk id="4" creationId="{869B9140-4439-1566-DCC8-0B6F9F99D67B}"/>
          </ac:spMkLst>
        </pc:spChg>
      </pc:sldChg>
      <pc:sldChg chg="modSp mod">
        <pc:chgData name="Joanna Ptasinska" userId="5012c015-cc60-4da7-8e52-876edc4e9f3e" providerId="ADAL" clId="{126EC18F-61B0-4D9B-87DB-35E40B1404B6}" dt="2024-02-14T10:14:18.327" v="276" actId="6549"/>
        <pc:sldMkLst>
          <pc:docMk/>
          <pc:sldMk cId="3692846328" sldId="1062"/>
        </pc:sldMkLst>
        <pc:spChg chg="mod">
          <ac:chgData name="Joanna Ptasinska" userId="5012c015-cc60-4da7-8e52-876edc4e9f3e" providerId="ADAL" clId="{126EC18F-61B0-4D9B-87DB-35E40B1404B6}" dt="2024-02-14T10:14:18.327" v="276" actId="6549"/>
          <ac:spMkLst>
            <pc:docMk/>
            <pc:sldMk cId="3692846328" sldId="1062"/>
            <ac:spMk id="4" creationId="{869B9140-4439-1566-DCC8-0B6F9F99D67B}"/>
          </ac:spMkLst>
        </pc:spChg>
        <pc:picChg chg="mod">
          <ac:chgData name="Joanna Ptasinska" userId="5012c015-cc60-4da7-8e52-876edc4e9f3e" providerId="ADAL" clId="{126EC18F-61B0-4D9B-87DB-35E40B1404B6}" dt="2024-02-14T10:11:29.729" v="236" actId="1076"/>
          <ac:picMkLst>
            <pc:docMk/>
            <pc:sldMk cId="3692846328" sldId="1062"/>
            <ac:picMk id="3" creationId="{E60AC9CC-7D60-3E3E-2158-0669442D93DF}"/>
          </ac:picMkLst>
        </pc:picChg>
      </pc:sldChg>
      <pc:sldChg chg="modSp mod">
        <pc:chgData name="Joanna Ptasinska" userId="5012c015-cc60-4da7-8e52-876edc4e9f3e" providerId="ADAL" clId="{126EC18F-61B0-4D9B-87DB-35E40B1404B6}" dt="2024-02-14T10:13:19.306" v="259" actId="6549"/>
        <pc:sldMkLst>
          <pc:docMk/>
          <pc:sldMk cId="1901630266" sldId="1063"/>
        </pc:sldMkLst>
        <pc:spChg chg="mod">
          <ac:chgData name="Joanna Ptasinska" userId="5012c015-cc60-4da7-8e52-876edc4e9f3e" providerId="ADAL" clId="{126EC18F-61B0-4D9B-87DB-35E40B1404B6}" dt="2024-02-14T10:13:19.306" v="259" actId="6549"/>
          <ac:spMkLst>
            <pc:docMk/>
            <pc:sldMk cId="1901630266" sldId="1063"/>
            <ac:spMk id="4" creationId="{869B9140-4439-1566-DCC8-0B6F9F99D67B}"/>
          </ac:spMkLst>
        </pc:spChg>
      </pc:sldChg>
      <pc:sldChg chg="modSp mod">
        <pc:chgData name="Joanna Ptasinska" userId="5012c015-cc60-4da7-8e52-876edc4e9f3e" providerId="ADAL" clId="{126EC18F-61B0-4D9B-87DB-35E40B1404B6}" dt="2024-02-14T10:13:24.057" v="260" actId="6549"/>
        <pc:sldMkLst>
          <pc:docMk/>
          <pc:sldMk cId="107368232" sldId="1064"/>
        </pc:sldMkLst>
        <pc:spChg chg="mod">
          <ac:chgData name="Joanna Ptasinska" userId="5012c015-cc60-4da7-8e52-876edc4e9f3e" providerId="ADAL" clId="{126EC18F-61B0-4D9B-87DB-35E40B1404B6}" dt="2024-02-14T10:13:24.057" v="260" actId="6549"/>
          <ac:spMkLst>
            <pc:docMk/>
            <pc:sldMk cId="107368232" sldId="1064"/>
            <ac:spMk id="4" creationId="{869B9140-4439-1566-DCC8-0B6F9F99D67B}"/>
          </ac:spMkLst>
        </pc:spChg>
      </pc:sldChg>
      <pc:sldChg chg="modSp mod">
        <pc:chgData name="Joanna Ptasinska" userId="5012c015-cc60-4da7-8e52-876edc4e9f3e" providerId="ADAL" clId="{126EC18F-61B0-4D9B-87DB-35E40B1404B6}" dt="2024-02-14T10:13:26.777" v="261" actId="6549"/>
        <pc:sldMkLst>
          <pc:docMk/>
          <pc:sldMk cId="1722323771" sldId="1065"/>
        </pc:sldMkLst>
        <pc:spChg chg="mod">
          <ac:chgData name="Joanna Ptasinska" userId="5012c015-cc60-4da7-8e52-876edc4e9f3e" providerId="ADAL" clId="{126EC18F-61B0-4D9B-87DB-35E40B1404B6}" dt="2024-02-14T10:13:26.777" v="261" actId="6549"/>
          <ac:spMkLst>
            <pc:docMk/>
            <pc:sldMk cId="1722323771" sldId="1065"/>
            <ac:spMk id="4" creationId="{869B9140-4439-1566-DCC8-0B6F9F99D67B}"/>
          </ac:spMkLst>
        </pc:spChg>
      </pc:sldChg>
      <pc:sldChg chg="modSp mod">
        <pc:chgData name="Joanna Ptasinska" userId="5012c015-cc60-4da7-8e52-876edc4e9f3e" providerId="ADAL" clId="{126EC18F-61B0-4D9B-87DB-35E40B1404B6}" dt="2024-02-14T10:13:29.625" v="262" actId="6549"/>
        <pc:sldMkLst>
          <pc:docMk/>
          <pc:sldMk cId="164699818" sldId="1066"/>
        </pc:sldMkLst>
        <pc:spChg chg="mod">
          <ac:chgData name="Joanna Ptasinska" userId="5012c015-cc60-4da7-8e52-876edc4e9f3e" providerId="ADAL" clId="{126EC18F-61B0-4D9B-87DB-35E40B1404B6}" dt="2024-02-14T10:13:29.625" v="262" actId="6549"/>
          <ac:spMkLst>
            <pc:docMk/>
            <pc:sldMk cId="164699818" sldId="1066"/>
            <ac:spMk id="4" creationId="{869B9140-4439-1566-DCC8-0B6F9F99D67B}"/>
          </ac:spMkLst>
        </pc:spChg>
      </pc:sldChg>
      <pc:sldChg chg="modSp mod">
        <pc:chgData name="Joanna Ptasinska" userId="5012c015-cc60-4da7-8e52-876edc4e9f3e" providerId="ADAL" clId="{126EC18F-61B0-4D9B-87DB-35E40B1404B6}" dt="2024-02-14T10:13:32.825" v="263" actId="6549"/>
        <pc:sldMkLst>
          <pc:docMk/>
          <pc:sldMk cId="1800920558" sldId="1067"/>
        </pc:sldMkLst>
        <pc:spChg chg="mod">
          <ac:chgData name="Joanna Ptasinska" userId="5012c015-cc60-4da7-8e52-876edc4e9f3e" providerId="ADAL" clId="{126EC18F-61B0-4D9B-87DB-35E40B1404B6}" dt="2024-02-14T10:13:32.825" v="263" actId="6549"/>
          <ac:spMkLst>
            <pc:docMk/>
            <pc:sldMk cId="1800920558" sldId="1067"/>
            <ac:spMk id="4" creationId="{869B9140-4439-1566-DCC8-0B6F9F99D67B}"/>
          </ac:spMkLst>
        </pc:spChg>
      </pc:sldChg>
      <pc:sldChg chg="modSp mod">
        <pc:chgData name="Joanna Ptasinska" userId="5012c015-cc60-4da7-8e52-876edc4e9f3e" providerId="ADAL" clId="{126EC18F-61B0-4D9B-87DB-35E40B1404B6}" dt="2024-02-14T10:13:36.834" v="264" actId="6549"/>
        <pc:sldMkLst>
          <pc:docMk/>
          <pc:sldMk cId="341529302" sldId="1068"/>
        </pc:sldMkLst>
        <pc:spChg chg="mod">
          <ac:chgData name="Joanna Ptasinska" userId="5012c015-cc60-4da7-8e52-876edc4e9f3e" providerId="ADAL" clId="{126EC18F-61B0-4D9B-87DB-35E40B1404B6}" dt="2024-02-14T10:13:36.834" v="264" actId="6549"/>
          <ac:spMkLst>
            <pc:docMk/>
            <pc:sldMk cId="341529302" sldId="1068"/>
            <ac:spMk id="4" creationId="{869B9140-4439-1566-DCC8-0B6F9F99D67B}"/>
          </ac:spMkLst>
        </pc:spChg>
      </pc:sldChg>
      <pc:sldChg chg="modSp mod">
        <pc:chgData name="Joanna Ptasinska" userId="5012c015-cc60-4da7-8e52-876edc4e9f3e" providerId="ADAL" clId="{126EC18F-61B0-4D9B-87DB-35E40B1404B6}" dt="2024-02-14T10:13:39.800" v="265" actId="6549"/>
        <pc:sldMkLst>
          <pc:docMk/>
          <pc:sldMk cId="136636230" sldId="1069"/>
        </pc:sldMkLst>
        <pc:spChg chg="mod">
          <ac:chgData name="Joanna Ptasinska" userId="5012c015-cc60-4da7-8e52-876edc4e9f3e" providerId="ADAL" clId="{126EC18F-61B0-4D9B-87DB-35E40B1404B6}" dt="2024-02-14T10:13:39.800" v="265" actId="6549"/>
          <ac:spMkLst>
            <pc:docMk/>
            <pc:sldMk cId="136636230" sldId="1069"/>
            <ac:spMk id="4" creationId="{869B9140-4439-1566-DCC8-0B6F9F99D67B}"/>
          </ac:spMkLst>
        </pc:spChg>
      </pc:sldChg>
      <pc:sldChg chg="modSp mod">
        <pc:chgData name="Joanna Ptasinska" userId="5012c015-cc60-4da7-8e52-876edc4e9f3e" providerId="ADAL" clId="{126EC18F-61B0-4D9B-87DB-35E40B1404B6}" dt="2024-02-14T10:10:39.383" v="224" actId="1076"/>
        <pc:sldMkLst>
          <pc:docMk/>
          <pc:sldMk cId="101421011" sldId="1070"/>
        </pc:sldMkLst>
        <pc:spChg chg="mod">
          <ac:chgData name="Joanna Ptasinska" userId="5012c015-cc60-4da7-8e52-876edc4e9f3e" providerId="ADAL" clId="{126EC18F-61B0-4D9B-87DB-35E40B1404B6}" dt="2024-02-14T10:10:39.383" v="224" actId="1076"/>
          <ac:spMkLst>
            <pc:docMk/>
            <pc:sldMk cId="101421011" sldId="1070"/>
            <ac:spMk id="2" creationId="{DFF5170D-7B75-9846-9F7F-AE90C037549F}"/>
          </ac:spMkLst>
        </pc:spChg>
        <pc:spChg chg="mod">
          <ac:chgData name="Joanna Ptasinska" userId="5012c015-cc60-4da7-8e52-876edc4e9f3e" providerId="ADAL" clId="{126EC18F-61B0-4D9B-87DB-35E40B1404B6}" dt="2024-02-14T10:10:06.625" v="221" actId="1076"/>
          <ac:spMkLst>
            <pc:docMk/>
            <pc:sldMk cId="101421011" sldId="1070"/>
            <ac:spMk id="21" creationId="{9A7B61C4-481E-44B8-8489-38BE4DFC3193}"/>
          </ac:spMkLst>
        </pc:spChg>
        <pc:picChg chg="mod">
          <ac:chgData name="Joanna Ptasinska" userId="5012c015-cc60-4da7-8e52-876edc4e9f3e" providerId="ADAL" clId="{126EC18F-61B0-4D9B-87DB-35E40B1404B6}" dt="2024-02-14T10:10:36.305" v="223" actId="1076"/>
          <ac:picMkLst>
            <pc:docMk/>
            <pc:sldMk cId="101421011" sldId="1070"/>
            <ac:picMk id="3" creationId="{E60AC9CC-7D60-3E3E-2158-0669442D93DF}"/>
          </ac:picMkLst>
        </pc:picChg>
      </pc:sldChg>
      <pc:sldChg chg="modSp mod">
        <pc:chgData name="Joanna Ptasinska" userId="5012c015-cc60-4da7-8e52-876edc4e9f3e" providerId="ADAL" clId="{126EC18F-61B0-4D9B-87DB-35E40B1404B6}" dt="2024-02-14T10:13:44.841" v="266" actId="6549"/>
        <pc:sldMkLst>
          <pc:docMk/>
          <pc:sldMk cId="35859011" sldId="1071"/>
        </pc:sldMkLst>
        <pc:spChg chg="mod">
          <ac:chgData name="Joanna Ptasinska" userId="5012c015-cc60-4da7-8e52-876edc4e9f3e" providerId="ADAL" clId="{126EC18F-61B0-4D9B-87DB-35E40B1404B6}" dt="2024-02-14T10:13:44.841" v="266" actId="6549"/>
          <ac:spMkLst>
            <pc:docMk/>
            <pc:sldMk cId="35859011" sldId="1071"/>
            <ac:spMk id="4" creationId="{869B9140-4439-1566-DCC8-0B6F9F99D67B}"/>
          </ac:spMkLst>
        </pc:spChg>
        <pc:picChg chg="mod">
          <ac:chgData name="Joanna Ptasinska" userId="5012c015-cc60-4da7-8e52-876edc4e9f3e" providerId="ADAL" clId="{126EC18F-61B0-4D9B-87DB-35E40B1404B6}" dt="2024-02-14T10:10:43.352" v="225" actId="1076"/>
          <ac:picMkLst>
            <pc:docMk/>
            <pc:sldMk cId="35859011" sldId="1071"/>
            <ac:picMk id="3" creationId="{E60AC9CC-7D60-3E3E-2158-0669442D93DF}"/>
          </ac:picMkLst>
        </pc:picChg>
      </pc:sldChg>
      <pc:sldChg chg="modSp mod">
        <pc:chgData name="Joanna Ptasinska" userId="5012c015-cc60-4da7-8e52-876edc4e9f3e" providerId="ADAL" clId="{126EC18F-61B0-4D9B-87DB-35E40B1404B6}" dt="2024-02-14T10:13:48.021" v="267" actId="6549"/>
        <pc:sldMkLst>
          <pc:docMk/>
          <pc:sldMk cId="3228007144" sldId="1072"/>
        </pc:sldMkLst>
        <pc:spChg chg="mod">
          <ac:chgData name="Joanna Ptasinska" userId="5012c015-cc60-4da7-8e52-876edc4e9f3e" providerId="ADAL" clId="{126EC18F-61B0-4D9B-87DB-35E40B1404B6}" dt="2024-02-14T10:13:48.021" v="267" actId="6549"/>
          <ac:spMkLst>
            <pc:docMk/>
            <pc:sldMk cId="3228007144" sldId="1072"/>
            <ac:spMk id="4" creationId="{869B9140-4439-1566-DCC8-0B6F9F99D67B}"/>
          </ac:spMkLst>
        </pc:spChg>
        <pc:picChg chg="mod">
          <ac:chgData name="Joanna Ptasinska" userId="5012c015-cc60-4da7-8e52-876edc4e9f3e" providerId="ADAL" clId="{126EC18F-61B0-4D9B-87DB-35E40B1404B6}" dt="2024-02-14T10:10:46.935" v="226" actId="1076"/>
          <ac:picMkLst>
            <pc:docMk/>
            <pc:sldMk cId="3228007144" sldId="1072"/>
            <ac:picMk id="3" creationId="{E60AC9CC-7D60-3E3E-2158-0669442D93DF}"/>
          </ac:picMkLst>
        </pc:picChg>
      </pc:sldChg>
      <pc:sldChg chg="modSp mod">
        <pc:chgData name="Joanna Ptasinska" userId="5012c015-cc60-4da7-8e52-876edc4e9f3e" providerId="ADAL" clId="{126EC18F-61B0-4D9B-87DB-35E40B1404B6}" dt="2024-02-14T10:13:55.593" v="269" actId="6549"/>
        <pc:sldMkLst>
          <pc:docMk/>
          <pc:sldMk cId="329599583" sldId="1074"/>
        </pc:sldMkLst>
        <pc:spChg chg="mod">
          <ac:chgData name="Joanna Ptasinska" userId="5012c015-cc60-4da7-8e52-876edc4e9f3e" providerId="ADAL" clId="{126EC18F-61B0-4D9B-87DB-35E40B1404B6}" dt="2024-02-14T10:13:55.593" v="269" actId="6549"/>
          <ac:spMkLst>
            <pc:docMk/>
            <pc:sldMk cId="329599583" sldId="1074"/>
            <ac:spMk id="4" creationId="{869B9140-4439-1566-DCC8-0B6F9F99D67B}"/>
          </ac:spMkLst>
        </pc:spChg>
        <pc:picChg chg="mod">
          <ac:chgData name="Joanna Ptasinska" userId="5012c015-cc60-4da7-8e52-876edc4e9f3e" providerId="ADAL" clId="{126EC18F-61B0-4D9B-87DB-35E40B1404B6}" dt="2024-02-14T10:10:59.705" v="229" actId="1076"/>
          <ac:picMkLst>
            <pc:docMk/>
            <pc:sldMk cId="329599583" sldId="1074"/>
            <ac:picMk id="3" creationId="{E60AC9CC-7D60-3E3E-2158-0669442D93DF}"/>
          </ac:picMkLst>
        </pc:picChg>
      </pc:sldChg>
      <pc:sldChg chg="modSp mod">
        <pc:chgData name="Joanna Ptasinska" userId="5012c015-cc60-4da7-8e52-876edc4e9f3e" providerId="ADAL" clId="{126EC18F-61B0-4D9B-87DB-35E40B1404B6}" dt="2024-02-14T10:14:08.713" v="273" actId="6549"/>
        <pc:sldMkLst>
          <pc:docMk/>
          <pc:sldMk cId="819779547" sldId="1076"/>
        </pc:sldMkLst>
        <pc:spChg chg="mod">
          <ac:chgData name="Joanna Ptasinska" userId="5012c015-cc60-4da7-8e52-876edc4e9f3e" providerId="ADAL" clId="{126EC18F-61B0-4D9B-87DB-35E40B1404B6}" dt="2024-02-14T10:14:08.713" v="273" actId="6549"/>
          <ac:spMkLst>
            <pc:docMk/>
            <pc:sldMk cId="819779547" sldId="1076"/>
            <ac:spMk id="4" creationId="{869B9140-4439-1566-DCC8-0B6F9F99D67B}"/>
          </ac:spMkLst>
        </pc:spChg>
        <pc:picChg chg="mod">
          <ac:chgData name="Joanna Ptasinska" userId="5012c015-cc60-4da7-8e52-876edc4e9f3e" providerId="ADAL" clId="{126EC18F-61B0-4D9B-87DB-35E40B1404B6}" dt="2024-02-14T10:11:19.609" v="233" actId="1076"/>
          <ac:picMkLst>
            <pc:docMk/>
            <pc:sldMk cId="819779547" sldId="1076"/>
            <ac:picMk id="3" creationId="{E60AC9CC-7D60-3E3E-2158-0669442D93DF}"/>
          </ac:picMkLst>
        </pc:picChg>
      </pc:sldChg>
      <pc:sldChg chg="modSp mod">
        <pc:chgData name="Joanna Ptasinska" userId="5012c015-cc60-4da7-8e52-876edc4e9f3e" providerId="ADAL" clId="{126EC18F-61B0-4D9B-87DB-35E40B1404B6}" dt="2024-02-14T10:14:12.165" v="274" actId="6549"/>
        <pc:sldMkLst>
          <pc:docMk/>
          <pc:sldMk cId="1751883483" sldId="1077"/>
        </pc:sldMkLst>
        <pc:spChg chg="mod">
          <ac:chgData name="Joanna Ptasinska" userId="5012c015-cc60-4da7-8e52-876edc4e9f3e" providerId="ADAL" clId="{126EC18F-61B0-4D9B-87DB-35E40B1404B6}" dt="2024-02-14T10:14:12.165" v="274" actId="6549"/>
          <ac:spMkLst>
            <pc:docMk/>
            <pc:sldMk cId="1751883483" sldId="1077"/>
            <ac:spMk id="4" creationId="{869B9140-4439-1566-DCC8-0B6F9F99D67B}"/>
          </ac:spMkLst>
        </pc:spChg>
        <pc:picChg chg="mod">
          <ac:chgData name="Joanna Ptasinska" userId="5012c015-cc60-4da7-8e52-876edc4e9f3e" providerId="ADAL" clId="{126EC18F-61B0-4D9B-87DB-35E40B1404B6}" dt="2024-02-14T10:11:22.504" v="234" actId="1076"/>
          <ac:picMkLst>
            <pc:docMk/>
            <pc:sldMk cId="1751883483" sldId="1077"/>
            <ac:picMk id="3" creationId="{E60AC9CC-7D60-3E3E-2158-0669442D93DF}"/>
          </ac:picMkLst>
        </pc:picChg>
      </pc:sldChg>
      <pc:sldChg chg="modSp mod">
        <pc:chgData name="Joanna Ptasinska" userId="5012c015-cc60-4da7-8e52-876edc4e9f3e" providerId="ADAL" clId="{126EC18F-61B0-4D9B-87DB-35E40B1404B6}" dt="2024-02-14T10:14:15.234" v="275" actId="6549"/>
        <pc:sldMkLst>
          <pc:docMk/>
          <pc:sldMk cId="1336275465" sldId="1078"/>
        </pc:sldMkLst>
        <pc:spChg chg="mod">
          <ac:chgData name="Joanna Ptasinska" userId="5012c015-cc60-4da7-8e52-876edc4e9f3e" providerId="ADAL" clId="{126EC18F-61B0-4D9B-87DB-35E40B1404B6}" dt="2024-02-14T10:14:15.234" v="275" actId="6549"/>
          <ac:spMkLst>
            <pc:docMk/>
            <pc:sldMk cId="1336275465" sldId="1078"/>
            <ac:spMk id="4" creationId="{869B9140-4439-1566-DCC8-0B6F9F99D67B}"/>
          </ac:spMkLst>
        </pc:spChg>
        <pc:picChg chg="mod">
          <ac:chgData name="Joanna Ptasinska" userId="5012c015-cc60-4da7-8e52-876edc4e9f3e" providerId="ADAL" clId="{126EC18F-61B0-4D9B-87DB-35E40B1404B6}" dt="2024-02-14T10:11:25.808" v="235" actId="1076"/>
          <ac:picMkLst>
            <pc:docMk/>
            <pc:sldMk cId="1336275465" sldId="1078"/>
            <ac:picMk id="3" creationId="{E60AC9CC-7D60-3E3E-2158-0669442D93DF}"/>
          </ac:picMkLst>
        </pc:picChg>
      </pc:sldChg>
      <pc:sldChg chg="modSp mod">
        <pc:chgData name="Joanna Ptasinska" userId="5012c015-cc60-4da7-8e52-876edc4e9f3e" providerId="ADAL" clId="{126EC18F-61B0-4D9B-87DB-35E40B1404B6}" dt="2024-02-14T10:14:22.362" v="277" actId="6549"/>
        <pc:sldMkLst>
          <pc:docMk/>
          <pc:sldMk cId="717315210" sldId="1079"/>
        </pc:sldMkLst>
        <pc:spChg chg="mod">
          <ac:chgData name="Joanna Ptasinska" userId="5012c015-cc60-4da7-8e52-876edc4e9f3e" providerId="ADAL" clId="{126EC18F-61B0-4D9B-87DB-35E40B1404B6}" dt="2024-02-14T10:14:22.362" v="277" actId="6549"/>
          <ac:spMkLst>
            <pc:docMk/>
            <pc:sldMk cId="717315210" sldId="1079"/>
            <ac:spMk id="4" creationId="{869B9140-4439-1566-DCC8-0B6F9F99D67B}"/>
          </ac:spMkLst>
        </pc:spChg>
        <pc:picChg chg="mod">
          <ac:chgData name="Joanna Ptasinska" userId="5012c015-cc60-4da7-8e52-876edc4e9f3e" providerId="ADAL" clId="{126EC18F-61B0-4D9B-87DB-35E40B1404B6}" dt="2024-02-14T10:11:33.559" v="237" actId="1076"/>
          <ac:picMkLst>
            <pc:docMk/>
            <pc:sldMk cId="717315210" sldId="1079"/>
            <ac:picMk id="3" creationId="{E60AC9CC-7D60-3E3E-2158-0669442D93DF}"/>
          </ac:picMkLst>
        </pc:picChg>
      </pc:sldChg>
      <pc:sldChg chg="modSp mod">
        <pc:chgData name="Joanna Ptasinska" userId="5012c015-cc60-4da7-8e52-876edc4e9f3e" providerId="ADAL" clId="{126EC18F-61B0-4D9B-87DB-35E40B1404B6}" dt="2024-02-14T10:14:25.554" v="278" actId="6549"/>
        <pc:sldMkLst>
          <pc:docMk/>
          <pc:sldMk cId="1313893572" sldId="1080"/>
        </pc:sldMkLst>
        <pc:spChg chg="mod">
          <ac:chgData name="Joanna Ptasinska" userId="5012c015-cc60-4da7-8e52-876edc4e9f3e" providerId="ADAL" clId="{126EC18F-61B0-4D9B-87DB-35E40B1404B6}" dt="2024-02-14T10:14:25.554" v="278" actId="6549"/>
          <ac:spMkLst>
            <pc:docMk/>
            <pc:sldMk cId="1313893572" sldId="1080"/>
            <ac:spMk id="4" creationId="{869B9140-4439-1566-DCC8-0B6F9F99D67B}"/>
          </ac:spMkLst>
        </pc:spChg>
        <pc:picChg chg="mod">
          <ac:chgData name="Joanna Ptasinska" userId="5012c015-cc60-4da7-8e52-876edc4e9f3e" providerId="ADAL" clId="{126EC18F-61B0-4D9B-87DB-35E40B1404B6}" dt="2024-02-14T10:11:38.768" v="238" actId="1076"/>
          <ac:picMkLst>
            <pc:docMk/>
            <pc:sldMk cId="1313893572" sldId="1080"/>
            <ac:picMk id="3" creationId="{E60AC9CC-7D60-3E3E-2158-0669442D93DF}"/>
          </ac:picMkLst>
        </pc:picChg>
      </pc:sldChg>
      <pc:sldChg chg="modSp mod">
        <pc:chgData name="Joanna Ptasinska" userId="5012c015-cc60-4da7-8e52-876edc4e9f3e" providerId="ADAL" clId="{126EC18F-61B0-4D9B-87DB-35E40B1404B6}" dt="2024-02-14T10:14:28.416" v="279" actId="6549"/>
        <pc:sldMkLst>
          <pc:docMk/>
          <pc:sldMk cId="430744723" sldId="1081"/>
        </pc:sldMkLst>
        <pc:spChg chg="mod">
          <ac:chgData name="Joanna Ptasinska" userId="5012c015-cc60-4da7-8e52-876edc4e9f3e" providerId="ADAL" clId="{126EC18F-61B0-4D9B-87DB-35E40B1404B6}" dt="2024-02-14T10:14:28.416" v="279" actId="6549"/>
          <ac:spMkLst>
            <pc:docMk/>
            <pc:sldMk cId="430744723" sldId="1081"/>
            <ac:spMk id="4" creationId="{869B9140-4439-1566-DCC8-0B6F9F99D67B}"/>
          </ac:spMkLst>
        </pc:spChg>
        <pc:picChg chg="mod">
          <ac:chgData name="Joanna Ptasinska" userId="5012c015-cc60-4da7-8e52-876edc4e9f3e" providerId="ADAL" clId="{126EC18F-61B0-4D9B-87DB-35E40B1404B6}" dt="2024-02-14T10:11:41.841" v="239" actId="1076"/>
          <ac:picMkLst>
            <pc:docMk/>
            <pc:sldMk cId="430744723" sldId="1081"/>
            <ac:picMk id="3" creationId="{E60AC9CC-7D60-3E3E-2158-0669442D93DF}"/>
          </ac:picMkLst>
        </pc:picChg>
      </pc:sldChg>
      <pc:sldChg chg="modSp mod">
        <pc:chgData name="Joanna Ptasinska" userId="5012c015-cc60-4da7-8e52-876edc4e9f3e" providerId="ADAL" clId="{126EC18F-61B0-4D9B-87DB-35E40B1404B6}" dt="2024-02-14T10:14:34.752" v="281" actId="6549"/>
        <pc:sldMkLst>
          <pc:docMk/>
          <pc:sldMk cId="741851045" sldId="1082"/>
        </pc:sldMkLst>
        <pc:spChg chg="mod">
          <ac:chgData name="Joanna Ptasinska" userId="5012c015-cc60-4da7-8e52-876edc4e9f3e" providerId="ADAL" clId="{126EC18F-61B0-4D9B-87DB-35E40B1404B6}" dt="2024-02-14T10:14:34.752" v="281" actId="6549"/>
          <ac:spMkLst>
            <pc:docMk/>
            <pc:sldMk cId="741851045" sldId="1082"/>
            <ac:spMk id="4" creationId="{869B9140-4439-1566-DCC8-0B6F9F99D67B}"/>
          </ac:spMkLst>
        </pc:spChg>
        <pc:picChg chg="mod">
          <ac:chgData name="Joanna Ptasinska" userId="5012c015-cc60-4da7-8e52-876edc4e9f3e" providerId="ADAL" clId="{126EC18F-61B0-4D9B-87DB-35E40B1404B6}" dt="2024-02-14T10:11:51.439" v="241" actId="1076"/>
          <ac:picMkLst>
            <pc:docMk/>
            <pc:sldMk cId="741851045" sldId="1082"/>
            <ac:picMk id="3" creationId="{E60AC9CC-7D60-3E3E-2158-0669442D93DF}"/>
          </ac:picMkLst>
        </pc:picChg>
      </pc:sldChg>
      <pc:sldChg chg="delSp modSp mod">
        <pc:chgData name="Joanna Ptasinska" userId="5012c015-cc60-4da7-8e52-876edc4e9f3e" providerId="ADAL" clId="{126EC18F-61B0-4D9B-87DB-35E40B1404B6}" dt="2024-02-15T08:12:29.739" v="445" actId="478"/>
        <pc:sldMkLst>
          <pc:docMk/>
          <pc:sldMk cId="514829750" sldId="1083"/>
        </pc:sldMkLst>
        <pc:spChg chg="mod">
          <ac:chgData name="Joanna Ptasinska" userId="5012c015-cc60-4da7-8e52-876edc4e9f3e" providerId="ADAL" clId="{126EC18F-61B0-4D9B-87DB-35E40B1404B6}" dt="2024-02-14T10:12:22.099" v="243" actId="6549"/>
          <ac:spMkLst>
            <pc:docMk/>
            <pc:sldMk cId="514829750" sldId="1083"/>
            <ac:spMk id="4" creationId="{2A864088-AD3F-471C-37F2-5A87A60C9052}"/>
          </ac:spMkLst>
        </pc:spChg>
        <pc:spChg chg="del">
          <ac:chgData name="Joanna Ptasinska" userId="5012c015-cc60-4da7-8e52-876edc4e9f3e" providerId="ADAL" clId="{126EC18F-61B0-4D9B-87DB-35E40B1404B6}" dt="2024-02-15T08:12:29.739" v="445" actId="478"/>
          <ac:spMkLst>
            <pc:docMk/>
            <pc:sldMk cId="514829750" sldId="1083"/>
            <ac:spMk id="10" creationId="{07DD8338-FDFC-1CE0-1763-237E91A922C7}"/>
          </ac:spMkLst>
        </pc:spChg>
      </pc:sldChg>
      <pc:sldChg chg="modSp mod">
        <pc:chgData name="Joanna Ptasinska" userId="5012c015-cc60-4da7-8e52-876edc4e9f3e" providerId="ADAL" clId="{126EC18F-61B0-4D9B-87DB-35E40B1404B6}" dt="2024-02-14T10:13:52.810" v="268" actId="6549"/>
        <pc:sldMkLst>
          <pc:docMk/>
          <pc:sldMk cId="3051525460" sldId="1084"/>
        </pc:sldMkLst>
        <pc:spChg chg="mod">
          <ac:chgData name="Joanna Ptasinska" userId="5012c015-cc60-4da7-8e52-876edc4e9f3e" providerId="ADAL" clId="{126EC18F-61B0-4D9B-87DB-35E40B1404B6}" dt="2024-02-14T10:13:52.810" v="268" actId="6549"/>
          <ac:spMkLst>
            <pc:docMk/>
            <pc:sldMk cId="3051525460" sldId="1084"/>
            <ac:spMk id="4" creationId="{869B9140-4439-1566-DCC8-0B6F9F99D67B}"/>
          </ac:spMkLst>
        </pc:spChg>
        <pc:picChg chg="mod">
          <ac:chgData name="Joanna Ptasinska" userId="5012c015-cc60-4da7-8e52-876edc4e9f3e" providerId="ADAL" clId="{126EC18F-61B0-4D9B-87DB-35E40B1404B6}" dt="2024-02-14T10:10:50.424" v="227" actId="1076"/>
          <ac:picMkLst>
            <pc:docMk/>
            <pc:sldMk cId="3051525460" sldId="1084"/>
            <ac:picMk id="3" creationId="{E60AC9CC-7D60-3E3E-2158-0669442D93DF}"/>
          </ac:picMkLst>
        </pc:picChg>
      </pc:sldChg>
      <pc:sldChg chg="modSp mod">
        <pc:chgData name="Joanna Ptasinska" userId="5012c015-cc60-4da7-8e52-876edc4e9f3e" providerId="ADAL" clId="{126EC18F-61B0-4D9B-87DB-35E40B1404B6}" dt="2024-02-14T10:14:01.496" v="271" actId="6549"/>
        <pc:sldMkLst>
          <pc:docMk/>
          <pc:sldMk cId="1894860213" sldId="1085"/>
        </pc:sldMkLst>
        <pc:spChg chg="mod">
          <ac:chgData name="Joanna Ptasinska" userId="5012c015-cc60-4da7-8e52-876edc4e9f3e" providerId="ADAL" clId="{126EC18F-61B0-4D9B-87DB-35E40B1404B6}" dt="2024-02-14T10:14:01.496" v="271" actId="6549"/>
          <ac:spMkLst>
            <pc:docMk/>
            <pc:sldMk cId="1894860213" sldId="1085"/>
            <ac:spMk id="4" creationId="{869B9140-4439-1566-DCC8-0B6F9F99D67B}"/>
          </ac:spMkLst>
        </pc:spChg>
        <pc:picChg chg="mod">
          <ac:chgData name="Joanna Ptasinska" userId="5012c015-cc60-4da7-8e52-876edc4e9f3e" providerId="ADAL" clId="{126EC18F-61B0-4D9B-87DB-35E40B1404B6}" dt="2024-02-14T10:11:09.585" v="231" actId="1076"/>
          <ac:picMkLst>
            <pc:docMk/>
            <pc:sldMk cId="1894860213" sldId="1085"/>
            <ac:picMk id="3" creationId="{E60AC9CC-7D60-3E3E-2158-0669442D93DF}"/>
          </ac:picMkLst>
        </pc:picChg>
      </pc:sldChg>
      <pc:sldChg chg="del">
        <pc:chgData name="Joanna Ptasinska" userId="5012c015-cc60-4da7-8e52-876edc4e9f3e" providerId="ADAL" clId="{126EC18F-61B0-4D9B-87DB-35E40B1404B6}" dt="2024-02-14T09:53:33.783" v="194" actId="47"/>
        <pc:sldMkLst>
          <pc:docMk/>
          <pc:sldMk cId="3685689771" sldId="1086"/>
        </pc:sldMkLst>
      </pc:sldChg>
    </pc:docChg>
  </pc:docChgLst>
  <pc:docChgLst>
    <pc:chgData name="Joanna Ptasinska" userId="5012c015-cc60-4da7-8e52-876edc4e9f3e" providerId="ADAL" clId="{5D3AE68F-E617-42D2-A9D4-3A4A6E2FF954}"/>
    <pc:docChg chg="undo custSel modSld">
      <pc:chgData name="Joanna Ptasinska" userId="5012c015-cc60-4da7-8e52-876edc4e9f3e" providerId="ADAL" clId="{5D3AE68F-E617-42D2-A9D4-3A4A6E2FF954}" dt="2024-02-16T08:37:35.063" v="15" actId="6549"/>
      <pc:docMkLst>
        <pc:docMk/>
      </pc:docMkLst>
      <pc:sldChg chg="modSp mod">
        <pc:chgData name="Joanna Ptasinska" userId="5012c015-cc60-4da7-8e52-876edc4e9f3e" providerId="ADAL" clId="{5D3AE68F-E617-42D2-A9D4-3A4A6E2FF954}" dt="2024-02-16T08:37:35.063" v="15" actId="6549"/>
        <pc:sldMkLst>
          <pc:docMk/>
          <pc:sldMk cId="980189636" sldId="431"/>
        </pc:sldMkLst>
        <pc:spChg chg="mod">
          <ac:chgData name="Joanna Ptasinska" userId="5012c015-cc60-4da7-8e52-876edc4e9f3e" providerId="ADAL" clId="{5D3AE68F-E617-42D2-A9D4-3A4A6E2FF954}" dt="2024-02-16T08:37:35.063" v="15" actId="6549"/>
          <ac:spMkLst>
            <pc:docMk/>
            <pc:sldMk cId="980189636" sldId="431"/>
            <ac:spMk id="6" creationId="{44C57BAA-8E55-0569-4860-AB7E0A69E3E9}"/>
          </ac:spMkLst>
        </pc:spChg>
      </pc:sldChg>
      <pc:sldChg chg="addSp delSp modSp mod">
        <pc:chgData name="Joanna Ptasinska" userId="5012c015-cc60-4da7-8e52-876edc4e9f3e" providerId="ADAL" clId="{5D3AE68F-E617-42D2-A9D4-3A4A6E2FF954}" dt="2024-02-16T06:57:23.455" v="14" actId="1076"/>
        <pc:sldMkLst>
          <pc:docMk/>
          <pc:sldMk cId="1970592051" sldId="481"/>
        </pc:sldMkLst>
        <pc:spChg chg="add del mod">
          <ac:chgData name="Joanna Ptasinska" userId="5012c015-cc60-4da7-8e52-876edc4e9f3e" providerId="ADAL" clId="{5D3AE68F-E617-42D2-A9D4-3A4A6E2FF954}" dt="2024-02-16T06:56:28.992" v="9" actId="478"/>
          <ac:spMkLst>
            <pc:docMk/>
            <pc:sldMk cId="1970592051" sldId="481"/>
            <ac:spMk id="9" creationId="{478A0CAF-95F6-AF05-9672-744D2C387990}"/>
          </ac:spMkLst>
        </pc:spChg>
        <pc:spChg chg="add mod">
          <ac:chgData name="Joanna Ptasinska" userId="5012c015-cc60-4da7-8e52-876edc4e9f3e" providerId="ADAL" clId="{5D3AE68F-E617-42D2-A9D4-3A4A6E2FF954}" dt="2024-02-16T06:57:23.455" v="14" actId="1076"/>
          <ac:spMkLst>
            <pc:docMk/>
            <pc:sldMk cId="1970592051" sldId="481"/>
            <ac:spMk id="10" creationId="{F8BBA5F6-ED82-9F52-A3E8-DCEBA2E7A50A}"/>
          </ac:spMkLst>
        </pc:spChg>
        <pc:graphicFrameChg chg="modGraphic">
          <ac:chgData name="Joanna Ptasinska" userId="5012c015-cc60-4da7-8e52-876edc4e9f3e" providerId="ADAL" clId="{5D3AE68F-E617-42D2-A9D4-3A4A6E2FF954}" dt="2024-02-16T06:55:09.369" v="4" actId="6549"/>
          <ac:graphicFrameMkLst>
            <pc:docMk/>
            <pc:sldMk cId="1970592051" sldId="481"/>
            <ac:graphicFrameMk id="5" creationId="{62C4CCBB-9BE9-3577-6E30-B6ECAD5ECBFA}"/>
          </ac:graphicFrameMkLst>
        </pc:graphicFrameChg>
      </pc:sldChg>
    </pc:docChg>
  </pc:docChgLst>
  <pc:docChgLst>
    <pc:chgData name="Justyna Komorowska" userId="375d730c-51b5-42f4-b00c-0b4bcb087620" providerId="ADAL" clId="{BA5D1008-F7E7-4B4D-A0EE-C9E0734AA311}"/>
    <pc:docChg chg="undo custSel addSld delSld modSld addMainMaster delMainMaster modMainMaster">
      <pc:chgData name="Justyna Komorowska" userId="375d730c-51b5-42f4-b00c-0b4bcb087620" providerId="ADAL" clId="{BA5D1008-F7E7-4B4D-A0EE-C9E0734AA311}" dt="2024-02-09T13:04:10.261" v="967" actId="20577"/>
      <pc:docMkLst>
        <pc:docMk/>
      </pc:docMkLst>
      <pc:sldChg chg="del">
        <pc:chgData name="Justyna Komorowska" userId="375d730c-51b5-42f4-b00c-0b4bcb087620" providerId="ADAL" clId="{BA5D1008-F7E7-4B4D-A0EE-C9E0734AA311}" dt="2024-02-09T07:46:57.665" v="39" actId="2696"/>
        <pc:sldMkLst>
          <pc:docMk/>
          <pc:sldMk cId="3819751288" sldId="256"/>
        </pc:sldMkLst>
      </pc:sldChg>
      <pc:sldChg chg="add del">
        <pc:chgData name="Justyna Komorowska" userId="375d730c-51b5-42f4-b00c-0b4bcb087620" providerId="ADAL" clId="{BA5D1008-F7E7-4B4D-A0EE-C9E0734AA311}" dt="2024-02-09T10:23:30.119" v="600" actId="2696"/>
        <pc:sldMkLst>
          <pc:docMk/>
          <pc:sldMk cId="2732001675" sldId="257"/>
        </pc:sldMkLst>
      </pc:sldChg>
      <pc:sldChg chg="modSp add mod">
        <pc:chgData name="Justyna Komorowska" userId="375d730c-51b5-42f4-b00c-0b4bcb087620" providerId="ADAL" clId="{BA5D1008-F7E7-4B4D-A0EE-C9E0734AA311}" dt="2024-02-09T07:48:08.786" v="47" actId="20577"/>
        <pc:sldMkLst>
          <pc:docMk/>
          <pc:sldMk cId="3633989482" sldId="258"/>
        </pc:sldMkLst>
        <pc:spChg chg="mod">
          <ac:chgData name="Justyna Komorowska" userId="375d730c-51b5-42f4-b00c-0b4bcb087620" providerId="ADAL" clId="{BA5D1008-F7E7-4B4D-A0EE-C9E0734AA311}" dt="2024-02-09T07:48:08.786" v="47" actId="20577"/>
          <ac:spMkLst>
            <pc:docMk/>
            <pc:sldMk cId="3633989482" sldId="258"/>
            <ac:spMk id="9" creationId="{5D577711-975E-31B5-1859-5AE25F57A174}"/>
          </ac:spMkLst>
        </pc:spChg>
      </pc:sldChg>
      <pc:sldChg chg="modSp add mod">
        <pc:chgData name="Justyna Komorowska" userId="375d730c-51b5-42f4-b00c-0b4bcb087620" providerId="ADAL" clId="{BA5D1008-F7E7-4B4D-A0EE-C9E0734AA311}" dt="2024-02-09T13:01:46.780" v="945" actId="20577"/>
        <pc:sldMkLst>
          <pc:docMk/>
          <pc:sldMk cId="3781735278" sldId="259"/>
        </pc:sldMkLst>
        <pc:spChg chg="mod">
          <ac:chgData name="Justyna Komorowska" userId="375d730c-51b5-42f4-b00c-0b4bcb087620" providerId="ADAL" clId="{BA5D1008-F7E7-4B4D-A0EE-C9E0734AA311}" dt="2024-02-09T13:01:46.780" v="945" actId="20577"/>
          <ac:spMkLst>
            <pc:docMk/>
            <pc:sldMk cId="3781735278" sldId="259"/>
            <ac:spMk id="2" creationId="{D175E7F4-BA74-44F8-A965-E39C6D64EB42}"/>
          </ac:spMkLst>
        </pc:spChg>
      </pc:sldChg>
      <pc:sldChg chg="add">
        <pc:chgData name="Justyna Komorowska" userId="375d730c-51b5-42f4-b00c-0b4bcb087620" providerId="ADAL" clId="{BA5D1008-F7E7-4B4D-A0EE-C9E0734AA311}" dt="2024-02-09T07:46:44.861" v="7"/>
        <pc:sldMkLst>
          <pc:docMk/>
          <pc:sldMk cId="2046321836" sldId="260"/>
        </pc:sldMkLst>
      </pc:sldChg>
      <pc:sldChg chg="modSp add mod">
        <pc:chgData name="Justyna Komorowska" userId="375d730c-51b5-42f4-b00c-0b4bcb087620" providerId="ADAL" clId="{BA5D1008-F7E7-4B4D-A0EE-C9E0734AA311}" dt="2024-02-09T07:56:50.148" v="65" actId="20577"/>
        <pc:sldMkLst>
          <pc:docMk/>
          <pc:sldMk cId="1081923344" sldId="261"/>
        </pc:sldMkLst>
        <pc:graphicFrameChg chg="modGraphic">
          <ac:chgData name="Justyna Komorowska" userId="375d730c-51b5-42f4-b00c-0b4bcb087620" providerId="ADAL" clId="{BA5D1008-F7E7-4B4D-A0EE-C9E0734AA311}" dt="2024-02-09T07:56:50.148" v="65" actId="20577"/>
          <ac:graphicFrameMkLst>
            <pc:docMk/>
            <pc:sldMk cId="1081923344" sldId="261"/>
            <ac:graphicFrameMk id="5" creationId="{926658FD-B33B-E4BD-9A74-A8B53004628D}"/>
          </ac:graphicFrameMkLst>
        </pc:graphicFrameChg>
      </pc:sldChg>
      <pc:sldChg chg="modSp add mod">
        <pc:chgData name="Justyna Komorowska" userId="375d730c-51b5-42f4-b00c-0b4bcb087620" providerId="ADAL" clId="{BA5D1008-F7E7-4B4D-A0EE-C9E0734AA311}" dt="2024-02-09T07:56:57.816" v="67" actId="20577"/>
        <pc:sldMkLst>
          <pc:docMk/>
          <pc:sldMk cId="3041500909" sldId="262"/>
        </pc:sldMkLst>
        <pc:graphicFrameChg chg="mod modGraphic">
          <ac:chgData name="Justyna Komorowska" userId="375d730c-51b5-42f4-b00c-0b4bcb087620" providerId="ADAL" clId="{BA5D1008-F7E7-4B4D-A0EE-C9E0734AA311}" dt="2024-02-09T07:56:57.816" v="67" actId="20577"/>
          <ac:graphicFrameMkLst>
            <pc:docMk/>
            <pc:sldMk cId="3041500909" sldId="262"/>
            <ac:graphicFrameMk id="5" creationId="{7C77D641-F8F8-35A5-0920-8D33E84E2EC5}"/>
          </ac:graphicFrameMkLst>
        </pc:graphicFrameChg>
      </pc:sldChg>
      <pc:sldChg chg="modSp add mod">
        <pc:chgData name="Justyna Komorowska" userId="375d730c-51b5-42f4-b00c-0b4bcb087620" providerId="ADAL" clId="{BA5D1008-F7E7-4B4D-A0EE-C9E0734AA311}" dt="2024-02-09T07:57:02.800" v="69" actId="20577"/>
        <pc:sldMkLst>
          <pc:docMk/>
          <pc:sldMk cId="2008648057" sldId="263"/>
        </pc:sldMkLst>
        <pc:graphicFrameChg chg="mod modGraphic">
          <ac:chgData name="Justyna Komorowska" userId="375d730c-51b5-42f4-b00c-0b4bcb087620" providerId="ADAL" clId="{BA5D1008-F7E7-4B4D-A0EE-C9E0734AA311}" dt="2024-02-09T07:57:02.800" v="69" actId="20577"/>
          <ac:graphicFrameMkLst>
            <pc:docMk/>
            <pc:sldMk cId="2008648057" sldId="263"/>
            <ac:graphicFrameMk id="5" creationId="{67DDADE8-7B6A-100A-36E5-3B2C768AA899}"/>
          </ac:graphicFrameMkLst>
        </pc:graphicFrameChg>
      </pc:sldChg>
      <pc:sldChg chg="modSp add mod">
        <pc:chgData name="Justyna Komorowska" userId="375d730c-51b5-42f4-b00c-0b4bcb087620" providerId="ADAL" clId="{BA5D1008-F7E7-4B4D-A0EE-C9E0734AA311}" dt="2024-02-09T07:57:10.167" v="71" actId="20577"/>
        <pc:sldMkLst>
          <pc:docMk/>
          <pc:sldMk cId="2590543491" sldId="264"/>
        </pc:sldMkLst>
        <pc:graphicFrameChg chg="mod modGraphic">
          <ac:chgData name="Justyna Komorowska" userId="375d730c-51b5-42f4-b00c-0b4bcb087620" providerId="ADAL" clId="{BA5D1008-F7E7-4B4D-A0EE-C9E0734AA311}" dt="2024-02-09T07:57:10.167" v="71" actId="20577"/>
          <ac:graphicFrameMkLst>
            <pc:docMk/>
            <pc:sldMk cId="2590543491" sldId="264"/>
            <ac:graphicFrameMk id="5" creationId="{E6F88104-B53D-5E00-9E18-6FA3849D773E}"/>
          </ac:graphicFrameMkLst>
        </pc:graphicFrameChg>
      </pc:sldChg>
      <pc:sldChg chg="modSp add mod">
        <pc:chgData name="Justyna Komorowska" userId="375d730c-51b5-42f4-b00c-0b4bcb087620" providerId="ADAL" clId="{BA5D1008-F7E7-4B4D-A0EE-C9E0734AA311}" dt="2024-02-09T07:57:15.527" v="73" actId="20577"/>
        <pc:sldMkLst>
          <pc:docMk/>
          <pc:sldMk cId="304025895" sldId="265"/>
        </pc:sldMkLst>
        <pc:graphicFrameChg chg="mod modGraphic">
          <ac:chgData name="Justyna Komorowska" userId="375d730c-51b5-42f4-b00c-0b4bcb087620" providerId="ADAL" clId="{BA5D1008-F7E7-4B4D-A0EE-C9E0734AA311}" dt="2024-02-09T07:57:15.527" v="73" actId="20577"/>
          <ac:graphicFrameMkLst>
            <pc:docMk/>
            <pc:sldMk cId="304025895" sldId="265"/>
            <ac:graphicFrameMk id="5" creationId="{80667908-2836-DC2B-BAA6-42751E644599}"/>
          </ac:graphicFrameMkLst>
        </pc:graphicFrameChg>
      </pc:sldChg>
      <pc:sldChg chg="modSp add mod">
        <pc:chgData name="Justyna Komorowska" userId="375d730c-51b5-42f4-b00c-0b4bcb087620" providerId="ADAL" clId="{BA5D1008-F7E7-4B4D-A0EE-C9E0734AA311}" dt="2024-02-09T07:56:27.256" v="58" actId="20577"/>
        <pc:sldMkLst>
          <pc:docMk/>
          <pc:sldMk cId="2729197063" sldId="266"/>
        </pc:sldMkLst>
        <pc:graphicFrameChg chg="mod modGraphic">
          <ac:chgData name="Justyna Komorowska" userId="375d730c-51b5-42f4-b00c-0b4bcb087620" providerId="ADAL" clId="{BA5D1008-F7E7-4B4D-A0EE-C9E0734AA311}" dt="2024-02-09T07:56:27.256" v="58" actId="20577"/>
          <ac:graphicFrameMkLst>
            <pc:docMk/>
            <pc:sldMk cId="2729197063" sldId="266"/>
            <ac:graphicFrameMk id="5" creationId="{F3201EC0-7E7A-E836-C564-5A815178430B}"/>
          </ac:graphicFrameMkLst>
        </pc:graphicFrameChg>
      </pc:sldChg>
      <pc:sldChg chg="modSp add mod">
        <pc:chgData name="Justyna Komorowska" userId="375d730c-51b5-42f4-b00c-0b4bcb087620" providerId="ADAL" clId="{BA5D1008-F7E7-4B4D-A0EE-C9E0734AA311}" dt="2024-02-09T08:04:47.505" v="91" actId="20577"/>
        <pc:sldMkLst>
          <pc:docMk/>
          <pc:sldMk cId="1703610235" sldId="267"/>
        </pc:sldMkLst>
        <pc:graphicFrameChg chg="mod modGraphic">
          <ac:chgData name="Justyna Komorowska" userId="375d730c-51b5-42f4-b00c-0b4bcb087620" providerId="ADAL" clId="{BA5D1008-F7E7-4B4D-A0EE-C9E0734AA311}" dt="2024-02-09T08:04:47.505" v="91" actId="20577"/>
          <ac:graphicFrameMkLst>
            <pc:docMk/>
            <pc:sldMk cId="1703610235" sldId="267"/>
            <ac:graphicFrameMk id="5" creationId="{65AA97DC-C71F-A395-22F7-7A1D580F4D68}"/>
          </ac:graphicFrameMkLst>
        </pc:graphicFrameChg>
      </pc:sldChg>
      <pc:sldChg chg="modSp add mod">
        <pc:chgData name="Justyna Komorowska" userId="375d730c-51b5-42f4-b00c-0b4bcb087620" providerId="ADAL" clId="{BA5D1008-F7E7-4B4D-A0EE-C9E0734AA311}" dt="2024-02-09T08:02:42.957" v="81" actId="20577"/>
        <pc:sldMkLst>
          <pc:docMk/>
          <pc:sldMk cId="2537309048" sldId="268"/>
        </pc:sldMkLst>
        <pc:graphicFrameChg chg="mod modGraphic">
          <ac:chgData name="Justyna Komorowska" userId="375d730c-51b5-42f4-b00c-0b4bcb087620" providerId="ADAL" clId="{BA5D1008-F7E7-4B4D-A0EE-C9E0734AA311}" dt="2024-02-09T08:02:42.957" v="81" actId="20577"/>
          <ac:graphicFrameMkLst>
            <pc:docMk/>
            <pc:sldMk cId="2537309048" sldId="268"/>
            <ac:graphicFrameMk id="5" creationId="{B8ACDE4D-2859-9408-F58B-7C06CA50BC08}"/>
          </ac:graphicFrameMkLst>
        </pc:graphicFrameChg>
      </pc:sldChg>
      <pc:sldChg chg="modSp add mod">
        <pc:chgData name="Justyna Komorowska" userId="375d730c-51b5-42f4-b00c-0b4bcb087620" providerId="ADAL" clId="{BA5D1008-F7E7-4B4D-A0EE-C9E0734AA311}" dt="2024-02-09T08:04:04.846" v="87" actId="20577"/>
        <pc:sldMkLst>
          <pc:docMk/>
          <pc:sldMk cId="3713724191" sldId="269"/>
        </pc:sldMkLst>
        <pc:graphicFrameChg chg="mod modGraphic">
          <ac:chgData name="Justyna Komorowska" userId="375d730c-51b5-42f4-b00c-0b4bcb087620" providerId="ADAL" clId="{BA5D1008-F7E7-4B4D-A0EE-C9E0734AA311}" dt="2024-02-09T08:04:04.846" v="87" actId="20577"/>
          <ac:graphicFrameMkLst>
            <pc:docMk/>
            <pc:sldMk cId="3713724191" sldId="269"/>
            <ac:graphicFrameMk id="5" creationId="{515787F6-C287-BDA1-E3A5-B1964355C94A}"/>
          </ac:graphicFrameMkLst>
        </pc:graphicFrameChg>
      </pc:sldChg>
      <pc:sldChg chg="add del">
        <pc:chgData name="Justyna Komorowska" userId="375d730c-51b5-42f4-b00c-0b4bcb087620" providerId="ADAL" clId="{BA5D1008-F7E7-4B4D-A0EE-C9E0734AA311}" dt="2024-02-09T08:03:13.534" v="82" actId="2696"/>
        <pc:sldMkLst>
          <pc:docMk/>
          <pc:sldMk cId="497793534" sldId="270"/>
        </pc:sldMkLst>
      </pc:sldChg>
      <pc:sldChg chg="add del">
        <pc:chgData name="Justyna Komorowska" userId="375d730c-51b5-42f4-b00c-0b4bcb087620" providerId="ADAL" clId="{BA5D1008-F7E7-4B4D-A0EE-C9E0734AA311}" dt="2024-02-09T08:03:41.409" v="83" actId="2696"/>
        <pc:sldMkLst>
          <pc:docMk/>
          <pc:sldMk cId="150323088" sldId="271"/>
        </pc:sldMkLst>
      </pc:sldChg>
      <pc:sldChg chg="add del">
        <pc:chgData name="Justyna Komorowska" userId="375d730c-51b5-42f4-b00c-0b4bcb087620" providerId="ADAL" clId="{BA5D1008-F7E7-4B4D-A0EE-C9E0734AA311}" dt="2024-02-09T08:03:52.999" v="85"/>
        <pc:sldMkLst>
          <pc:docMk/>
          <pc:sldMk cId="3558852864" sldId="271"/>
        </pc:sldMkLst>
      </pc:sldChg>
      <pc:sldChg chg="add del">
        <pc:chgData name="Justyna Komorowska" userId="375d730c-51b5-42f4-b00c-0b4bcb087620" providerId="ADAL" clId="{BA5D1008-F7E7-4B4D-A0EE-C9E0734AA311}" dt="2024-02-09T07:59:55.564" v="74" actId="2696"/>
        <pc:sldMkLst>
          <pc:docMk/>
          <pc:sldMk cId="701074245" sldId="272"/>
        </pc:sldMkLst>
      </pc:sldChg>
      <pc:sldChg chg="modSp mod">
        <pc:chgData name="Justyna Komorowska" userId="375d730c-51b5-42f4-b00c-0b4bcb087620" providerId="ADAL" clId="{BA5D1008-F7E7-4B4D-A0EE-C9E0734AA311}" dt="2024-02-09T08:04:53.036" v="93" actId="20577"/>
        <pc:sldMkLst>
          <pc:docMk/>
          <pc:sldMk cId="2614985333" sldId="272"/>
        </pc:sldMkLst>
        <pc:graphicFrameChg chg="mod modGraphic">
          <ac:chgData name="Justyna Komorowska" userId="375d730c-51b5-42f4-b00c-0b4bcb087620" providerId="ADAL" clId="{BA5D1008-F7E7-4B4D-A0EE-C9E0734AA311}" dt="2024-02-09T08:04:53.036" v="93" actId="20577"/>
          <ac:graphicFrameMkLst>
            <pc:docMk/>
            <pc:sldMk cId="2614985333" sldId="272"/>
            <ac:graphicFrameMk id="5" creationId="{8A5D6A45-BA72-3511-C0FD-FDA549884023}"/>
          </ac:graphicFrameMkLst>
        </pc:graphicFrameChg>
      </pc:sldChg>
      <pc:sldChg chg="add del">
        <pc:chgData name="Justyna Komorowska" userId="375d730c-51b5-42f4-b00c-0b4bcb087620" providerId="ADAL" clId="{BA5D1008-F7E7-4B4D-A0EE-C9E0734AA311}" dt="2024-02-09T08:00:25.985" v="75" actId="2696"/>
        <pc:sldMkLst>
          <pc:docMk/>
          <pc:sldMk cId="1645173773" sldId="273"/>
        </pc:sldMkLst>
      </pc:sldChg>
      <pc:sldChg chg="modSp mod">
        <pc:chgData name="Justyna Komorowska" userId="375d730c-51b5-42f4-b00c-0b4bcb087620" providerId="ADAL" clId="{BA5D1008-F7E7-4B4D-A0EE-C9E0734AA311}" dt="2024-02-09T08:05:34.936" v="95" actId="20577"/>
        <pc:sldMkLst>
          <pc:docMk/>
          <pc:sldMk cId="3834092235" sldId="273"/>
        </pc:sldMkLst>
        <pc:graphicFrameChg chg="mod modGraphic">
          <ac:chgData name="Justyna Komorowska" userId="375d730c-51b5-42f4-b00c-0b4bcb087620" providerId="ADAL" clId="{BA5D1008-F7E7-4B4D-A0EE-C9E0734AA311}" dt="2024-02-09T08:05:34.936" v="95" actId="20577"/>
          <ac:graphicFrameMkLst>
            <pc:docMk/>
            <pc:sldMk cId="3834092235" sldId="273"/>
            <ac:graphicFrameMk id="5" creationId="{845B379C-176B-E5BC-7D6F-495232E4A023}"/>
          </ac:graphicFrameMkLst>
        </pc:graphicFrameChg>
      </pc:sldChg>
      <pc:sldChg chg="modSp add mod">
        <pc:chgData name="Justyna Komorowska" userId="375d730c-51b5-42f4-b00c-0b4bcb087620" providerId="ADAL" clId="{BA5D1008-F7E7-4B4D-A0EE-C9E0734AA311}" dt="2024-02-09T08:05:47.167" v="97" actId="20577"/>
        <pc:sldMkLst>
          <pc:docMk/>
          <pc:sldMk cId="4057278211" sldId="274"/>
        </pc:sldMkLst>
        <pc:graphicFrameChg chg="mod modGraphic">
          <ac:chgData name="Justyna Komorowska" userId="375d730c-51b5-42f4-b00c-0b4bcb087620" providerId="ADAL" clId="{BA5D1008-F7E7-4B4D-A0EE-C9E0734AA311}" dt="2024-02-09T08:05:47.167" v="97" actId="20577"/>
          <ac:graphicFrameMkLst>
            <pc:docMk/>
            <pc:sldMk cId="4057278211" sldId="274"/>
            <ac:graphicFrameMk id="5" creationId="{F7D6F8FD-3CFE-CDB4-4D4A-85C5C1B86E6E}"/>
          </ac:graphicFrameMkLst>
        </pc:graphicFrameChg>
      </pc:sldChg>
      <pc:sldChg chg="add del">
        <pc:chgData name="Justyna Komorowska" userId="375d730c-51b5-42f4-b00c-0b4bcb087620" providerId="ADAL" clId="{BA5D1008-F7E7-4B4D-A0EE-C9E0734AA311}" dt="2024-02-09T07:46:52.968" v="38" actId="2696"/>
        <pc:sldMkLst>
          <pc:docMk/>
          <pc:sldMk cId="980189636" sldId="275"/>
        </pc:sldMkLst>
      </pc:sldChg>
      <pc:sldChg chg="delSp modSp mod">
        <pc:chgData name="Justyna Komorowska" userId="375d730c-51b5-42f4-b00c-0b4bcb087620" providerId="ADAL" clId="{BA5D1008-F7E7-4B4D-A0EE-C9E0734AA311}" dt="2024-02-09T07:56:34.876" v="62" actId="20577"/>
        <pc:sldMkLst>
          <pc:docMk/>
          <pc:sldMk cId="2723498468" sldId="275"/>
        </pc:sldMkLst>
        <pc:spChg chg="del">
          <ac:chgData name="Justyna Komorowska" userId="375d730c-51b5-42f4-b00c-0b4bcb087620" providerId="ADAL" clId="{BA5D1008-F7E7-4B4D-A0EE-C9E0734AA311}" dt="2024-02-09T07:54:35.223" v="48" actId="21"/>
          <ac:spMkLst>
            <pc:docMk/>
            <pc:sldMk cId="2723498468" sldId="275"/>
            <ac:spMk id="10" creationId="{4D7E91D7-6176-A274-9A53-B577C2CC5CA5}"/>
          </ac:spMkLst>
        </pc:spChg>
        <pc:graphicFrameChg chg="mod modGraphic">
          <ac:chgData name="Justyna Komorowska" userId="375d730c-51b5-42f4-b00c-0b4bcb087620" providerId="ADAL" clId="{BA5D1008-F7E7-4B4D-A0EE-C9E0734AA311}" dt="2024-02-09T07:56:34.876" v="62" actId="20577"/>
          <ac:graphicFrameMkLst>
            <pc:docMk/>
            <pc:sldMk cId="2723498468" sldId="275"/>
            <ac:graphicFrameMk id="5" creationId="{254996DA-A5B5-30C4-EB75-AB0FFCBE2277}"/>
          </ac:graphicFrameMkLst>
        </pc:graphicFrameChg>
      </pc:sldChg>
      <pc:sldChg chg="modSp mod">
        <pc:chgData name="Justyna Komorowska" userId="375d730c-51b5-42f4-b00c-0b4bcb087620" providerId="ADAL" clId="{BA5D1008-F7E7-4B4D-A0EE-C9E0734AA311}" dt="2024-02-09T08:02:36.445" v="77" actId="20577"/>
        <pc:sldMkLst>
          <pc:docMk/>
          <pc:sldMk cId="3916425154" sldId="276"/>
        </pc:sldMkLst>
        <pc:graphicFrameChg chg="mod modGraphic">
          <ac:chgData name="Justyna Komorowska" userId="375d730c-51b5-42f4-b00c-0b4bcb087620" providerId="ADAL" clId="{BA5D1008-F7E7-4B4D-A0EE-C9E0734AA311}" dt="2024-02-09T08:02:36.445" v="77" actId="20577"/>
          <ac:graphicFrameMkLst>
            <pc:docMk/>
            <pc:sldMk cId="3916425154" sldId="276"/>
            <ac:graphicFrameMk id="5" creationId="{CFC7762F-C537-41DD-145A-BB1732D4305D}"/>
          </ac:graphicFrameMkLst>
        </pc:graphicFrameChg>
      </pc:sldChg>
      <pc:sldChg chg="add del">
        <pc:chgData name="Justyna Komorowska" userId="375d730c-51b5-42f4-b00c-0b4bcb087620" providerId="ADAL" clId="{BA5D1008-F7E7-4B4D-A0EE-C9E0734AA311}" dt="2024-02-09T08:37:10.101" v="398" actId="2696"/>
        <pc:sldMkLst>
          <pc:docMk/>
          <pc:sldMk cId="1528229893" sldId="277"/>
        </pc:sldMkLst>
      </pc:sldChg>
      <pc:sldChg chg="add">
        <pc:chgData name="Justyna Komorowska" userId="375d730c-51b5-42f4-b00c-0b4bcb087620" providerId="ADAL" clId="{BA5D1008-F7E7-4B4D-A0EE-C9E0734AA311}" dt="2024-02-09T08:06:45.037" v="101"/>
        <pc:sldMkLst>
          <pc:docMk/>
          <pc:sldMk cId="2535043717" sldId="278"/>
        </pc:sldMkLst>
      </pc:sldChg>
      <pc:sldChg chg="modSp add mod">
        <pc:chgData name="Justyna Komorowska" userId="375d730c-51b5-42f4-b00c-0b4bcb087620" providerId="ADAL" clId="{BA5D1008-F7E7-4B4D-A0EE-C9E0734AA311}" dt="2024-02-09T13:02:08.318" v="948" actId="20577"/>
        <pc:sldMkLst>
          <pc:docMk/>
          <pc:sldMk cId="2559151449" sldId="279"/>
        </pc:sldMkLst>
        <pc:spChg chg="mod">
          <ac:chgData name="Justyna Komorowska" userId="375d730c-51b5-42f4-b00c-0b4bcb087620" providerId="ADAL" clId="{BA5D1008-F7E7-4B4D-A0EE-C9E0734AA311}" dt="2024-02-09T13:02:08.318" v="948" actId="20577"/>
          <ac:spMkLst>
            <pc:docMk/>
            <pc:sldMk cId="2559151449" sldId="279"/>
            <ac:spMk id="2" creationId="{D175E7F4-BA74-44F8-A965-E39C6D64EB42}"/>
          </ac:spMkLst>
        </pc:spChg>
      </pc:sldChg>
      <pc:sldChg chg="modSp add mod">
        <pc:chgData name="Justyna Komorowska" userId="375d730c-51b5-42f4-b00c-0b4bcb087620" providerId="ADAL" clId="{BA5D1008-F7E7-4B4D-A0EE-C9E0734AA311}" dt="2024-02-09T13:02:14.649" v="951" actId="20577"/>
        <pc:sldMkLst>
          <pc:docMk/>
          <pc:sldMk cId="2754456685" sldId="280"/>
        </pc:sldMkLst>
        <pc:spChg chg="mod">
          <ac:chgData name="Justyna Komorowska" userId="375d730c-51b5-42f4-b00c-0b4bcb087620" providerId="ADAL" clId="{BA5D1008-F7E7-4B4D-A0EE-C9E0734AA311}" dt="2024-02-09T13:02:14.649" v="951" actId="20577"/>
          <ac:spMkLst>
            <pc:docMk/>
            <pc:sldMk cId="2754456685" sldId="280"/>
            <ac:spMk id="2" creationId="{807C634A-3535-6632-780F-611964D3F8C2}"/>
          </ac:spMkLst>
        </pc:spChg>
      </pc:sldChg>
      <pc:sldChg chg="addSp modSp add mod">
        <pc:chgData name="Justyna Komorowska" userId="375d730c-51b5-42f4-b00c-0b4bcb087620" providerId="ADAL" clId="{BA5D1008-F7E7-4B4D-A0EE-C9E0734AA311}" dt="2024-02-09T08:10:13.971" v="196" actId="20577"/>
        <pc:sldMkLst>
          <pc:docMk/>
          <pc:sldMk cId="1981255343" sldId="281"/>
        </pc:sldMkLst>
        <pc:spChg chg="add mod">
          <ac:chgData name="Justyna Komorowska" userId="375d730c-51b5-42f4-b00c-0b4bcb087620" providerId="ADAL" clId="{BA5D1008-F7E7-4B4D-A0EE-C9E0734AA311}" dt="2024-02-09T08:10:06.589" v="191" actId="1076"/>
          <ac:spMkLst>
            <pc:docMk/>
            <pc:sldMk cId="1981255343" sldId="281"/>
            <ac:spMk id="2" creationId="{C4AC4C18-FD85-31B6-7361-AF4C366DF23F}"/>
          </ac:spMkLst>
        </pc:spChg>
        <pc:spChg chg="mod">
          <ac:chgData name="Justyna Komorowska" userId="375d730c-51b5-42f4-b00c-0b4bcb087620" providerId="ADAL" clId="{BA5D1008-F7E7-4B4D-A0EE-C9E0734AA311}" dt="2024-02-09T08:09:44.652" v="187" actId="1076"/>
          <ac:spMkLst>
            <pc:docMk/>
            <pc:sldMk cId="1981255343" sldId="281"/>
            <ac:spMk id="5" creationId="{C42DA0AC-1020-B2C8-A051-9B0AE82D5CED}"/>
          </ac:spMkLst>
        </pc:spChg>
        <pc:graphicFrameChg chg="add mod modGraphic">
          <ac:chgData name="Justyna Komorowska" userId="375d730c-51b5-42f4-b00c-0b4bcb087620" providerId="ADAL" clId="{BA5D1008-F7E7-4B4D-A0EE-C9E0734AA311}" dt="2024-02-09T08:10:13.971" v="196" actId="20577"/>
          <ac:graphicFrameMkLst>
            <pc:docMk/>
            <pc:sldMk cId="1981255343" sldId="281"/>
            <ac:graphicFrameMk id="6" creationId="{0197EAE3-4956-7706-4A1D-613DC74C92A9}"/>
          </ac:graphicFrameMkLst>
        </pc:graphicFrameChg>
        <pc:graphicFrameChg chg="mod">
          <ac:chgData name="Justyna Komorowska" userId="375d730c-51b5-42f4-b00c-0b4bcb087620" providerId="ADAL" clId="{BA5D1008-F7E7-4B4D-A0EE-C9E0734AA311}" dt="2024-02-09T08:09:53.323" v="188" actId="1076"/>
          <ac:graphicFrameMkLst>
            <pc:docMk/>
            <pc:sldMk cId="1981255343" sldId="281"/>
            <ac:graphicFrameMk id="10" creationId="{DB6BB217-A220-09FE-37F6-759D6D7E4E81}"/>
          </ac:graphicFrameMkLst>
        </pc:graphicFrameChg>
      </pc:sldChg>
      <pc:sldChg chg="add del">
        <pc:chgData name="Justyna Komorowska" userId="375d730c-51b5-42f4-b00c-0b4bcb087620" providerId="ADAL" clId="{BA5D1008-F7E7-4B4D-A0EE-C9E0734AA311}" dt="2024-02-09T08:10:27.142" v="197" actId="2696"/>
        <pc:sldMkLst>
          <pc:docMk/>
          <pc:sldMk cId="3839406528" sldId="282"/>
        </pc:sldMkLst>
      </pc:sldChg>
      <pc:sldChg chg="modSp add mod">
        <pc:chgData name="Justyna Komorowska" userId="375d730c-51b5-42f4-b00c-0b4bcb087620" providerId="ADAL" clId="{BA5D1008-F7E7-4B4D-A0EE-C9E0734AA311}" dt="2024-02-09T08:25:25.055" v="262" actId="255"/>
        <pc:sldMkLst>
          <pc:docMk/>
          <pc:sldMk cId="3285599534" sldId="283"/>
        </pc:sldMkLst>
        <pc:graphicFrameChg chg="mod modGraphic">
          <ac:chgData name="Justyna Komorowska" userId="375d730c-51b5-42f4-b00c-0b4bcb087620" providerId="ADAL" clId="{BA5D1008-F7E7-4B4D-A0EE-C9E0734AA311}" dt="2024-02-09T08:25:25.055" v="262" actId="255"/>
          <ac:graphicFrameMkLst>
            <pc:docMk/>
            <pc:sldMk cId="3285599534" sldId="283"/>
            <ac:graphicFrameMk id="5" creationId="{926658FD-B33B-E4BD-9A74-A8B53004628D}"/>
          </ac:graphicFrameMkLst>
        </pc:graphicFrameChg>
      </pc:sldChg>
      <pc:sldChg chg="modSp add mod">
        <pc:chgData name="Justyna Komorowska" userId="375d730c-51b5-42f4-b00c-0b4bcb087620" providerId="ADAL" clId="{BA5D1008-F7E7-4B4D-A0EE-C9E0734AA311}" dt="2024-02-09T08:25:30.736" v="263" actId="255"/>
        <pc:sldMkLst>
          <pc:docMk/>
          <pc:sldMk cId="1094801793" sldId="284"/>
        </pc:sldMkLst>
        <pc:graphicFrameChg chg="mod modGraphic">
          <ac:chgData name="Justyna Komorowska" userId="375d730c-51b5-42f4-b00c-0b4bcb087620" providerId="ADAL" clId="{BA5D1008-F7E7-4B4D-A0EE-C9E0734AA311}" dt="2024-02-09T08:25:30.736" v="263" actId="255"/>
          <ac:graphicFrameMkLst>
            <pc:docMk/>
            <pc:sldMk cId="1094801793" sldId="284"/>
            <ac:graphicFrameMk id="5" creationId="{7747ADA5-14F0-B59B-7636-F2D94B3AC886}"/>
          </ac:graphicFrameMkLst>
        </pc:graphicFrameChg>
      </pc:sldChg>
      <pc:sldChg chg="delSp modSp add mod">
        <pc:chgData name="Justyna Komorowska" userId="375d730c-51b5-42f4-b00c-0b4bcb087620" providerId="ADAL" clId="{BA5D1008-F7E7-4B4D-A0EE-C9E0734AA311}" dt="2024-02-09T08:25:36.676" v="264" actId="255"/>
        <pc:sldMkLst>
          <pc:docMk/>
          <pc:sldMk cId="3867133360" sldId="285"/>
        </pc:sldMkLst>
        <pc:spChg chg="del">
          <ac:chgData name="Justyna Komorowska" userId="375d730c-51b5-42f4-b00c-0b4bcb087620" providerId="ADAL" clId="{BA5D1008-F7E7-4B4D-A0EE-C9E0734AA311}" dt="2024-02-09T08:25:14.846" v="261" actId="21"/>
          <ac:spMkLst>
            <pc:docMk/>
            <pc:sldMk cId="3867133360" sldId="285"/>
            <ac:spMk id="10" creationId="{8C96993F-92AE-679D-D975-5C5414D2C988}"/>
          </ac:spMkLst>
        </pc:spChg>
        <pc:graphicFrameChg chg="mod modGraphic">
          <ac:chgData name="Justyna Komorowska" userId="375d730c-51b5-42f4-b00c-0b4bcb087620" providerId="ADAL" clId="{BA5D1008-F7E7-4B4D-A0EE-C9E0734AA311}" dt="2024-02-09T08:25:36.676" v="264" actId="255"/>
          <ac:graphicFrameMkLst>
            <pc:docMk/>
            <pc:sldMk cId="3867133360" sldId="285"/>
            <ac:graphicFrameMk id="5" creationId="{15EC8AD4-B3EE-203D-45FC-95F313F6F7CA}"/>
          </ac:graphicFrameMkLst>
        </pc:graphicFrameChg>
      </pc:sldChg>
      <pc:sldChg chg="modSp add mod">
        <pc:chgData name="Justyna Komorowska" userId="375d730c-51b5-42f4-b00c-0b4bcb087620" providerId="ADAL" clId="{BA5D1008-F7E7-4B4D-A0EE-C9E0734AA311}" dt="2024-02-09T08:25:42.302" v="265" actId="255"/>
        <pc:sldMkLst>
          <pc:docMk/>
          <pc:sldMk cId="2390946174" sldId="286"/>
        </pc:sldMkLst>
        <pc:graphicFrameChg chg="mod modGraphic">
          <ac:chgData name="Justyna Komorowska" userId="375d730c-51b5-42f4-b00c-0b4bcb087620" providerId="ADAL" clId="{BA5D1008-F7E7-4B4D-A0EE-C9E0734AA311}" dt="2024-02-09T08:25:42.302" v="265" actId="255"/>
          <ac:graphicFrameMkLst>
            <pc:docMk/>
            <pc:sldMk cId="2390946174" sldId="286"/>
            <ac:graphicFrameMk id="5" creationId="{F024B46F-E33C-B1C8-2367-A8B7D295B0BF}"/>
          </ac:graphicFrameMkLst>
        </pc:graphicFrameChg>
      </pc:sldChg>
      <pc:sldChg chg="modSp add mod">
        <pc:chgData name="Justyna Komorowska" userId="375d730c-51b5-42f4-b00c-0b4bcb087620" providerId="ADAL" clId="{BA5D1008-F7E7-4B4D-A0EE-C9E0734AA311}" dt="2024-02-09T08:27:17.699" v="275" actId="20577"/>
        <pc:sldMkLst>
          <pc:docMk/>
          <pc:sldMk cId="1351187130" sldId="287"/>
        </pc:sldMkLst>
        <pc:graphicFrameChg chg="mod modGraphic">
          <ac:chgData name="Justyna Komorowska" userId="375d730c-51b5-42f4-b00c-0b4bcb087620" providerId="ADAL" clId="{BA5D1008-F7E7-4B4D-A0EE-C9E0734AA311}" dt="2024-02-09T08:27:17.699" v="275" actId="20577"/>
          <ac:graphicFrameMkLst>
            <pc:docMk/>
            <pc:sldMk cId="1351187130" sldId="287"/>
            <ac:graphicFrameMk id="5" creationId="{116B61D1-2860-A0B9-69E9-5994785C491E}"/>
          </ac:graphicFrameMkLst>
        </pc:graphicFrameChg>
      </pc:sldChg>
      <pc:sldChg chg="modSp add mod">
        <pc:chgData name="Justyna Komorowska" userId="375d730c-51b5-42f4-b00c-0b4bcb087620" providerId="ADAL" clId="{BA5D1008-F7E7-4B4D-A0EE-C9E0734AA311}" dt="2024-02-09T08:27:20.824" v="277" actId="20577"/>
        <pc:sldMkLst>
          <pc:docMk/>
          <pc:sldMk cId="693026614" sldId="288"/>
        </pc:sldMkLst>
        <pc:graphicFrameChg chg="mod modGraphic">
          <ac:chgData name="Justyna Komorowska" userId="375d730c-51b5-42f4-b00c-0b4bcb087620" providerId="ADAL" clId="{BA5D1008-F7E7-4B4D-A0EE-C9E0734AA311}" dt="2024-02-09T08:27:20.824" v="277" actId="20577"/>
          <ac:graphicFrameMkLst>
            <pc:docMk/>
            <pc:sldMk cId="693026614" sldId="288"/>
            <ac:graphicFrameMk id="5" creationId="{6C460CCD-0123-082D-19F1-4268EBA07872}"/>
          </ac:graphicFrameMkLst>
        </pc:graphicFrameChg>
      </pc:sldChg>
      <pc:sldChg chg="modSp add mod">
        <pc:chgData name="Justyna Komorowska" userId="375d730c-51b5-42f4-b00c-0b4bcb087620" providerId="ADAL" clId="{BA5D1008-F7E7-4B4D-A0EE-C9E0734AA311}" dt="2024-02-09T08:27:42.345" v="284"/>
        <pc:sldMkLst>
          <pc:docMk/>
          <pc:sldMk cId="3994408533" sldId="289"/>
        </pc:sldMkLst>
        <pc:graphicFrameChg chg="mod modGraphic">
          <ac:chgData name="Justyna Komorowska" userId="375d730c-51b5-42f4-b00c-0b4bcb087620" providerId="ADAL" clId="{BA5D1008-F7E7-4B4D-A0EE-C9E0734AA311}" dt="2024-02-09T08:27:42.345" v="284"/>
          <ac:graphicFrameMkLst>
            <pc:docMk/>
            <pc:sldMk cId="3994408533" sldId="289"/>
            <ac:graphicFrameMk id="5" creationId="{6BEA4140-5870-407A-C820-713E354711E4}"/>
          </ac:graphicFrameMkLst>
        </pc:graphicFrameChg>
      </pc:sldChg>
      <pc:sldChg chg="modSp add mod">
        <pc:chgData name="Justyna Komorowska" userId="375d730c-51b5-42f4-b00c-0b4bcb087620" providerId="ADAL" clId="{BA5D1008-F7E7-4B4D-A0EE-C9E0734AA311}" dt="2024-02-09T08:27:52.631" v="285" actId="255"/>
        <pc:sldMkLst>
          <pc:docMk/>
          <pc:sldMk cId="91053288" sldId="290"/>
        </pc:sldMkLst>
        <pc:graphicFrameChg chg="mod modGraphic">
          <ac:chgData name="Justyna Komorowska" userId="375d730c-51b5-42f4-b00c-0b4bcb087620" providerId="ADAL" clId="{BA5D1008-F7E7-4B4D-A0EE-C9E0734AA311}" dt="2024-02-09T08:27:52.631" v="285" actId="255"/>
          <ac:graphicFrameMkLst>
            <pc:docMk/>
            <pc:sldMk cId="91053288" sldId="290"/>
            <ac:graphicFrameMk id="5" creationId="{FE57C039-03BE-B17C-7158-EA53DD3086B1}"/>
          </ac:graphicFrameMkLst>
        </pc:graphicFrameChg>
      </pc:sldChg>
      <pc:sldChg chg="modSp add mod">
        <pc:chgData name="Justyna Komorowska" userId="375d730c-51b5-42f4-b00c-0b4bcb087620" providerId="ADAL" clId="{BA5D1008-F7E7-4B4D-A0EE-C9E0734AA311}" dt="2024-02-09T08:28:24.880" v="291" actId="20577"/>
        <pc:sldMkLst>
          <pc:docMk/>
          <pc:sldMk cId="2081868554" sldId="291"/>
        </pc:sldMkLst>
        <pc:graphicFrameChg chg="mod modGraphic">
          <ac:chgData name="Justyna Komorowska" userId="375d730c-51b5-42f4-b00c-0b4bcb087620" providerId="ADAL" clId="{BA5D1008-F7E7-4B4D-A0EE-C9E0734AA311}" dt="2024-02-09T08:28:24.880" v="291" actId="20577"/>
          <ac:graphicFrameMkLst>
            <pc:docMk/>
            <pc:sldMk cId="2081868554" sldId="291"/>
            <ac:graphicFrameMk id="5" creationId="{325522EB-3C47-37D6-1C18-E0DE20630A02}"/>
          </ac:graphicFrameMkLst>
        </pc:graphicFrameChg>
      </pc:sldChg>
      <pc:sldChg chg="modSp add mod">
        <pc:chgData name="Justyna Komorowska" userId="375d730c-51b5-42f4-b00c-0b4bcb087620" providerId="ADAL" clId="{BA5D1008-F7E7-4B4D-A0EE-C9E0734AA311}" dt="2024-02-09T08:28:53.087" v="298"/>
        <pc:sldMkLst>
          <pc:docMk/>
          <pc:sldMk cId="3793836519" sldId="292"/>
        </pc:sldMkLst>
        <pc:graphicFrameChg chg="mod modGraphic">
          <ac:chgData name="Justyna Komorowska" userId="375d730c-51b5-42f4-b00c-0b4bcb087620" providerId="ADAL" clId="{BA5D1008-F7E7-4B4D-A0EE-C9E0734AA311}" dt="2024-02-09T08:28:53.087" v="298"/>
          <ac:graphicFrameMkLst>
            <pc:docMk/>
            <pc:sldMk cId="3793836519" sldId="292"/>
            <ac:graphicFrameMk id="5" creationId="{9408ED7A-47AD-2D6C-8F74-C9CF40E3E84B}"/>
          </ac:graphicFrameMkLst>
        </pc:graphicFrameChg>
      </pc:sldChg>
      <pc:sldChg chg="modSp add mod">
        <pc:chgData name="Justyna Komorowska" userId="375d730c-51b5-42f4-b00c-0b4bcb087620" providerId="ADAL" clId="{BA5D1008-F7E7-4B4D-A0EE-C9E0734AA311}" dt="2024-02-09T08:29:02.292" v="299" actId="255"/>
        <pc:sldMkLst>
          <pc:docMk/>
          <pc:sldMk cId="291259876" sldId="293"/>
        </pc:sldMkLst>
        <pc:graphicFrameChg chg="mod modGraphic">
          <ac:chgData name="Justyna Komorowska" userId="375d730c-51b5-42f4-b00c-0b4bcb087620" providerId="ADAL" clId="{BA5D1008-F7E7-4B4D-A0EE-C9E0734AA311}" dt="2024-02-09T08:29:02.292" v="299" actId="255"/>
          <ac:graphicFrameMkLst>
            <pc:docMk/>
            <pc:sldMk cId="291259876" sldId="293"/>
            <ac:graphicFrameMk id="5" creationId="{B7FE4986-FB66-A8C1-842C-C1E620C1FFB6}"/>
          </ac:graphicFrameMkLst>
        </pc:graphicFrameChg>
      </pc:sldChg>
      <pc:sldChg chg="modSp add mod">
        <pc:chgData name="Justyna Komorowska" userId="375d730c-51b5-42f4-b00c-0b4bcb087620" providerId="ADAL" clId="{BA5D1008-F7E7-4B4D-A0EE-C9E0734AA311}" dt="2024-02-09T08:29:30.692" v="304" actId="20577"/>
        <pc:sldMkLst>
          <pc:docMk/>
          <pc:sldMk cId="668108097" sldId="294"/>
        </pc:sldMkLst>
        <pc:graphicFrameChg chg="mod modGraphic">
          <ac:chgData name="Justyna Komorowska" userId="375d730c-51b5-42f4-b00c-0b4bcb087620" providerId="ADAL" clId="{BA5D1008-F7E7-4B4D-A0EE-C9E0734AA311}" dt="2024-02-09T08:29:30.692" v="304" actId="20577"/>
          <ac:graphicFrameMkLst>
            <pc:docMk/>
            <pc:sldMk cId="668108097" sldId="294"/>
            <ac:graphicFrameMk id="5" creationId="{E702F789-CDDF-7E8F-BD4C-1D27E0A369A5}"/>
          </ac:graphicFrameMkLst>
        </pc:graphicFrameChg>
      </pc:sldChg>
      <pc:sldChg chg="modSp add mod">
        <pc:chgData name="Justyna Komorowska" userId="375d730c-51b5-42f4-b00c-0b4bcb087620" providerId="ADAL" clId="{BA5D1008-F7E7-4B4D-A0EE-C9E0734AA311}" dt="2024-02-09T08:29:36.910" v="306" actId="20577"/>
        <pc:sldMkLst>
          <pc:docMk/>
          <pc:sldMk cId="3144139984" sldId="295"/>
        </pc:sldMkLst>
        <pc:graphicFrameChg chg="mod modGraphic">
          <ac:chgData name="Justyna Komorowska" userId="375d730c-51b5-42f4-b00c-0b4bcb087620" providerId="ADAL" clId="{BA5D1008-F7E7-4B4D-A0EE-C9E0734AA311}" dt="2024-02-09T08:29:36.910" v="306" actId="20577"/>
          <ac:graphicFrameMkLst>
            <pc:docMk/>
            <pc:sldMk cId="3144139984" sldId="295"/>
            <ac:graphicFrameMk id="5" creationId="{460E3AC3-1325-9DB8-9893-7295FC420C81}"/>
          </ac:graphicFrameMkLst>
        </pc:graphicFrameChg>
      </pc:sldChg>
      <pc:sldChg chg="modSp add mod">
        <pc:chgData name="Justyna Komorowska" userId="375d730c-51b5-42f4-b00c-0b4bcb087620" providerId="ADAL" clId="{BA5D1008-F7E7-4B4D-A0EE-C9E0734AA311}" dt="2024-02-09T08:30:04.676" v="310" actId="20577"/>
        <pc:sldMkLst>
          <pc:docMk/>
          <pc:sldMk cId="1141348338" sldId="296"/>
        </pc:sldMkLst>
        <pc:graphicFrameChg chg="mod modGraphic">
          <ac:chgData name="Justyna Komorowska" userId="375d730c-51b5-42f4-b00c-0b4bcb087620" providerId="ADAL" clId="{BA5D1008-F7E7-4B4D-A0EE-C9E0734AA311}" dt="2024-02-09T08:30:04.676" v="310" actId="20577"/>
          <ac:graphicFrameMkLst>
            <pc:docMk/>
            <pc:sldMk cId="1141348338" sldId="296"/>
            <ac:graphicFrameMk id="5" creationId="{D66CE381-8C7B-383A-9655-0158A4488C73}"/>
          </ac:graphicFrameMkLst>
        </pc:graphicFrameChg>
      </pc:sldChg>
      <pc:sldChg chg="modSp add mod">
        <pc:chgData name="Justyna Komorowska" userId="375d730c-51b5-42f4-b00c-0b4bcb087620" providerId="ADAL" clId="{BA5D1008-F7E7-4B4D-A0EE-C9E0734AA311}" dt="2024-02-09T08:30:08.869" v="312" actId="20577"/>
        <pc:sldMkLst>
          <pc:docMk/>
          <pc:sldMk cId="3266100552" sldId="297"/>
        </pc:sldMkLst>
        <pc:graphicFrameChg chg="mod modGraphic">
          <ac:chgData name="Justyna Komorowska" userId="375d730c-51b5-42f4-b00c-0b4bcb087620" providerId="ADAL" clId="{BA5D1008-F7E7-4B4D-A0EE-C9E0734AA311}" dt="2024-02-09T08:30:08.869" v="312" actId="20577"/>
          <ac:graphicFrameMkLst>
            <pc:docMk/>
            <pc:sldMk cId="3266100552" sldId="297"/>
            <ac:graphicFrameMk id="5" creationId="{93950685-1A79-40E6-E962-B3D5B8C14460}"/>
          </ac:graphicFrameMkLst>
        </pc:graphicFrameChg>
      </pc:sldChg>
      <pc:sldChg chg="modSp add mod">
        <pc:chgData name="Justyna Komorowska" userId="375d730c-51b5-42f4-b00c-0b4bcb087620" providerId="ADAL" clId="{BA5D1008-F7E7-4B4D-A0EE-C9E0734AA311}" dt="2024-02-09T08:30:28.093" v="319" actId="20577"/>
        <pc:sldMkLst>
          <pc:docMk/>
          <pc:sldMk cId="2155816828" sldId="298"/>
        </pc:sldMkLst>
        <pc:graphicFrameChg chg="mod modGraphic">
          <ac:chgData name="Justyna Komorowska" userId="375d730c-51b5-42f4-b00c-0b4bcb087620" providerId="ADAL" clId="{BA5D1008-F7E7-4B4D-A0EE-C9E0734AA311}" dt="2024-02-09T08:30:28.093" v="319" actId="20577"/>
          <ac:graphicFrameMkLst>
            <pc:docMk/>
            <pc:sldMk cId="2155816828" sldId="298"/>
            <ac:graphicFrameMk id="5" creationId="{DF2C1B44-8A08-B4C1-7DE1-E1D4428142BD}"/>
          </ac:graphicFrameMkLst>
        </pc:graphicFrameChg>
      </pc:sldChg>
      <pc:sldChg chg="modSp add mod">
        <pc:chgData name="Justyna Komorowska" userId="375d730c-51b5-42f4-b00c-0b4bcb087620" providerId="ADAL" clId="{BA5D1008-F7E7-4B4D-A0EE-C9E0734AA311}" dt="2024-02-09T08:30:33.147" v="321" actId="20577"/>
        <pc:sldMkLst>
          <pc:docMk/>
          <pc:sldMk cId="3973550960" sldId="299"/>
        </pc:sldMkLst>
        <pc:graphicFrameChg chg="mod modGraphic">
          <ac:chgData name="Justyna Komorowska" userId="375d730c-51b5-42f4-b00c-0b4bcb087620" providerId="ADAL" clId="{BA5D1008-F7E7-4B4D-A0EE-C9E0734AA311}" dt="2024-02-09T08:30:33.147" v="321" actId="20577"/>
          <ac:graphicFrameMkLst>
            <pc:docMk/>
            <pc:sldMk cId="3973550960" sldId="299"/>
            <ac:graphicFrameMk id="5" creationId="{2F870E32-4AE0-B596-2D24-BA8CBC72CB5F}"/>
          </ac:graphicFrameMkLst>
        </pc:graphicFrameChg>
      </pc:sldChg>
      <pc:sldChg chg="modSp add mod">
        <pc:chgData name="Justyna Komorowska" userId="375d730c-51b5-42f4-b00c-0b4bcb087620" providerId="ADAL" clId="{BA5D1008-F7E7-4B4D-A0EE-C9E0734AA311}" dt="2024-02-09T08:30:58.223" v="325" actId="20577"/>
        <pc:sldMkLst>
          <pc:docMk/>
          <pc:sldMk cId="1844423165" sldId="300"/>
        </pc:sldMkLst>
        <pc:graphicFrameChg chg="mod modGraphic">
          <ac:chgData name="Justyna Komorowska" userId="375d730c-51b5-42f4-b00c-0b4bcb087620" providerId="ADAL" clId="{BA5D1008-F7E7-4B4D-A0EE-C9E0734AA311}" dt="2024-02-09T08:30:58.223" v="325" actId="20577"/>
          <ac:graphicFrameMkLst>
            <pc:docMk/>
            <pc:sldMk cId="1844423165" sldId="300"/>
            <ac:graphicFrameMk id="5" creationId="{E526048B-4ECA-2929-C247-6E58E2AFB6E8}"/>
          </ac:graphicFrameMkLst>
        </pc:graphicFrameChg>
      </pc:sldChg>
      <pc:sldChg chg="modSp add mod">
        <pc:chgData name="Justyna Komorowska" userId="375d730c-51b5-42f4-b00c-0b4bcb087620" providerId="ADAL" clId="{BA5D1008-F7E7-4B4D-A0EE-C9E0734AA311}" dt="2024-02-09T08:31:03.906" v="327" actId="20577"/>
        <pc:sldMkLst>
          <pc:docMk/>
          <pc:sldMk cId="519743177" sldId="301"/>
        </pc:sldMkLst>
        <pc:graphicFrameChg chg="mod modGraphic">
          <ac:chgData name="Justyna Komorowska" userId="375d730c-51b5-42f4-b00c-0b4bcb087620" providerId="ADAL" clId="{BA5D1008-F7E7-4B4D-A0EE-C9E0734AA311}" dt="2024-02-09T08:31:03.906" v="327" actId="20577"/>
          <ac:graphicFrameMkLst>
            <pc:docMk/>
            <pc:sldMk cId="519743177" sldId="301"/>
            <ac:graphicFrameMk id="5" creationId="{C0B40A18-9305-0DDD-EB4F-18D9CA79FAF3}"/>
          </ac:graphicFrameMkLst>
        </pc:graphicFrameChg>
      </pc:sldChg>
      <pc:sldChg chg="modSp add mod">
        <pc:chgData name="Justyna Komorowska" userId="375d730c-51b5-42f4-b00c-0b4bcb087620" providerId="ADAL" clId="{BA5D1008-F7E7-4B4D-A0EE-C9E0734AA311}" dt="2024-02-09T08:23:20.462" v="246" actId="255"/>
        <pc:sldMkLst>
          <pc:docMk/>
          <pc:sldMk cId="1333552484" sldId="302"/>
        </pc:sldMkLst>
        <pc:graphicFrameChg chg="modGraphic">
          <ac:chgData name="Justyna Komorowska" userId="375d730c-51b5-42f4-b00c-0b4bcb087620" providerId="ADAL" clId="{BA5D1008-F7E7-4B4D-A0EE-C9E0734AA311}" dt="2024-02-09T08:23:20.462" v="246" actId="255"/>
          <ac:graphicFrameMkLst>
            <pc:docMk/>
            <pc:sldMk cId="1333552484" sldId="302"/>
            <ac:graphicFrameMk id="5" creationId="{22A7844C-E3E2-EB2C-51F5-51DCCE719117}"/>
          </ac:graphicFrameMkLst>
        </pc:graphicFrameChg>
      </pc:sldChg>
      <pc:sldChg chg="modSp add mod">
        <pc:chgData name="Justyna Komorowska" userId="375d730c-51b5-42f4-b00c-0b4bcb087620" providerId="ADAL" clId="{BA5D1008-F7E7-4B4D-A0EE-C9E0734AA311}" dt="2024-02-09T08:31:15.716" v="331" actId="20577"/>
        <pc:sldMkLst>
          <pc:docMk/>
          <pc:sldMk cId="1130857937" sldId="303"/>
        </pc:sldMkLst>
        <pc:graphicFrameChg chg="mod modGraphic">
          <ac:chgData name="Justyna Komorowska" userId="375d730c-51b5-42f4-b00c-0b4bcb087620" providerId="ADAL" clId="{BA5D1008-F7E7-4B4D-A0EE-C9E0734AA311}" dt="2024-02-09T08:31:15.716" v="331" actId="20577"/>
          <ac:graphicFrameMkLst>
            <pc:docMk/>
            <pc:sldMk cId="1130857937" sldId="303"/>
            <ac:graphicFrameMk id="5" creationId="{A397A715-E5E9-5B3B-E037-1C83CF0BCA6B}"/>
          </ac:graphicFrameMkLst>
        </pc:graphicFrameChg>
      </pc:sldChg>
      <pc:sldChg chg="modSp add mod">
        <pc:chgData name="Justyna Komorowska" userId="375d730c-51b5-42f4-b00c-0b4bcb087620" providerId="ADAL" clId="{BA5D1008-F7E7-4B4D-A0EE-C9E0734AA311}" dt="2024-02-09T08:31:22.673" v="333" actId="20577"/>
        <pc:sldMkLst>
          <pc:docMk/>
          <pc:sldMk cId="1356246077" sldId="304"/>
        </pc:sldMkLst>
        <pc:graphicFrameChg chg="mod modGraphic">
          <ac:chgData name="Justyna Komorowska" userId="375d730c-51b5-42f4-b00c-0b4bcb087620" providerId="ADAL" clId="{BA5D1008-F7E7-4B4D-A0EE-C9E0734AA311}" dt="2024-02-09T08:31:22.673" v="333" actId="20577"/>
          <ac:graphicFrameMkLst>
            <pc:docMk/>
            <pc:sldMk cId="1356246077" sldId="304"/>
            <ac:graphicFrameMk id="5" creationId="{B6D85842-595B-31E1-EB31-E16B2570FDB8}"/>
          </ac:graphicFrameMkLst>
        </pc:graphicFrameChg>
      </pc:sldChg>
      <pc:sldChg chg="modSp add mod">
        <pc:chgData name="Justyna Komorowska" userId="375d730c-51b5-42f4-b00c-0b4bcb087620" providerId="ADAL" clId="{BA5D1008-F7E7-4B4D-A0EE-C9E0734AA311}" dt="2024-02-09T08:23:51.197" v="253" actId="255"/>
        <pc:sldMkLst>
          <pc:docMk/>
          <pc:sldMk cId="364881364" sldId="305"/>
        </pc:sldMkLst>
        <pc:graphicFrameChg chg="modGraphic">
          <ac:chgData name="Justyna Komorowska" userId="375d730c-51b5-42f4-b00c-0b4bcb087620" providerId="ADAL" clId="{BA5D1008-F7E7-4B4D-A0EE-C9E0734AA311}" dt="2024-02-09T08:23:51.197" v="253" actId="255"/>
          <ac:graphicFrameMkLst>
            <pc:docMk/>
            <pc:sldMk cId="364881364" sldId="305"/>
            <ac:graphicFrameMk id="5" creationId="{968DC957-83CE-313E-E758-73413A9BEBBB}"/>
          </ac:graphicFrameMkLst>
        </pc:graphicFrameChg>
      </pc:sldChg>
      <pc:sldChg chg="modSp add mod">
        <pc:chgData name="Justyna Komorowska" userId="375d730c-51b5-42f4-b00c-0b4bcb087620" providerId="ADAL" clId="{BA5D1008-F7E7-4B4D-A0EE-C9E0734AA311}" dt="2024-02-09T08:32:32.156" v="337" actId="20577"/>
        <pc:sldMkLst>
          <pc:docMk/>
          <pc:sldMk cId="1039530653" sldId="306"/>
        </pc:sldMkLst>
        <pc:graphicFrameChg chg="mod modGraphic">
          <ac:chgData name="Justyna Komorowska" userId="375d730c-51b5-42f4-b00c-0b4bcb087620" providerId="ADAL" clId="{BA5D1008-F7E7-4B4D-A0EE-C9E0734AA311}" dt="2024-02-09T08:32:32.156" v="337" actId="20577"/>
          <ac:graphicFrameMkLst>
            <pc:docMk/>
            <pc:sldMk cId="1039530653" sldId="306"/>
            <ac:graphicFrameMk id="5" creationId="{CA7CCEF2-051F-341E-08D7-EB44AA5A99C6}"/>
          </ac:graphicFrameMkLst>
        </pc:graphicFrameChg>
      </pc:sldChg>
      <pc:sldChg chg="modSp add mod">
        <pc:chgData name="Justyna Komorowska" userId="375d730c-51b5-42f4-b00c-0b4bcb087620" providerId="ADAL" clId="{BA5D1008-F7E7-4B4D-A0EE-C9E0734AA311}" dt="2024-02-09T08:32:37.365" v="339" actId="20577"/>
        <pc:sldMkLst>
          <pc:docMk/>
          <pc:sldMk cId="4256909605" sldId="307"/>
        </pc:sldMkLst>
        <pc:graphicFrameChg chg="mod modGraphic">
          <ac:chgData name="Justyna Komorowska" userId="375d730c-51b5-42f4-b00c-0b4bcb087620" providerId="ADAL" clId="{BA5D1008-F7E7-4B4D-A0EE-C9E0734AA311}" dt="2024-02-09T08:32:37.365" v="339" actId="20577"/>
          <ac:graphicFrameMkLst>
            <pc:docMk/>
            <pc:sldMk cId="4256909605" sldId="307"/>
            <ac:graphicFrameMk id="5" creationId="{F5DFC945-7E9F-DD3C-DCA0-FD0827C34821}"/>
          </ac:graphicFrameMkLst>
        </pc:graphicFrameChg>
      </pc:sldChg>
      <pc:sldChg chg="modSp add mod">
        <pc:chgData name="Justyna Komorowska" userId="375d730c-51b5-42f4-b00c-0b4bcb087620" providerId="ADAL" clId="{BA5D1008-F7E7-4B4D-A0EE-C9E0734AA311}" dt="2024-02-09T08:24:25.940" v="260" actId="255"/>
        <pc:sldMkLst>
          <pc:docMk/>
          <pc:sldMk cId="2730711135" sldId="308"/>
        </pc:sldMkLst>
        <pc:graphicFrameChg chg="modGraphic">
          <ac:chgData name="Justyna Komorowska" userId="375d730c-51b5-42f4-b00c-0b4bcb087620" providerId="ADAL" clId="{BA5D1008-F7E7-4B4D-A0EE-C9E0734AA311}" dt="2024-02-09T08:24:25.940" v="260" actId="255"/>
          <ac:graphicFrameMkLst>
            <pc:docMk/>
            <pc:sldMk cId="2730711135" sldId="308"/>
            <ac:graphicFrameMk id="5" creationId="{DFAEAA35-5BFE-F1F9-A7E1-FA2B39916F00}"/>
          </ac:graphicFrameMkLst>
        </pc:graphicFrameChg>
      </pc:sldChg>
      <pc:sldChg chg="add del">
        <pc:chgData name="Justyna Komorowska" userId="375d730c-51b5-42f4-b00c-0b4bcb087620" providerId="ADAL" clId="{BA5D1008-F7E7-4B4D-A0EE-C9E0734AA311}" dt="2024-02-09T08:07:07.309" v="179" actId="2696"/>
        <pc:sldMkLst>
          <pc:docMk/>
          <pc:sldMk cId="207912159" sldId="309"/>
        </pc:sldMkLst>
      </pc:sldChg>
      <pc:sldChg chg="add del">
        <pc:chgData name="Justyna Komorowska" userId="375d730c-51b5-42f4-b00c-0b4bcb087620" providerId="ADAL" clId="{BA5D1008-F7E7-4B4D-A0EE-C9E0734AA311}" dt="2024-02-09T08:38:11.725" v="399" actId="2696"/>
        <pc:sldMkLst>
          <pc:docMk/>
          <pc:sldMk cId="3626616626" sldId="309"/>
        </pc:sldMkLst>
      </pc:sldChg>
      <pc:sldChg chg="modSp add mod">
        <pc:chgData name="Justyna Komorowska" userId="375d730c-51b5-42f4-b00c-0b4bcb087620" providerId="ADAL" clId="{BA5D1008-F7E7-4B4D-A0EE-C9E0734AA311}" dt="2024-02-09T13:02:46.451" v="952" actId="14100"/>
        <pc:sldMkLst>
          <pc:docMk/>
          <pc:sldMk cId="1680134371" sldId="310"/>
        </pc:sldMkLst>
        <pc:spChg chg="mod">
          <ac:chgData name="Justyna Komorowska" userId="375d730c-51b5-42f4-b00c-0b4bcb087620" providerId="ADAL" clId="{BA5D1008-F7E7-4B4D-A0EE-C9E0734AA311}" dt="2024-02-09T13:02:46.451" v="952" actId="14100"/>
          <ac:spMkLst>
            <pc:docMk/>
            <pc:sldMk cId="1680134371" sldId="310"/>
            <ac:spMk id="4" creationId="{6E43DC8D-FA77-1A71-E6DC-1B252A777A8B}"/>
          </ac:spMkLst>
        </pc:spChg>
      </pc:sldChg>
      <pc:sldChg chg="add del">
        <pc:chgData name="Justyna Komorowska" userId="375d730c-51b5-42f4-b00c-0b4bcb087620" providerId="ADAL" clId="{BA5D1008-F7E7-4B4D-A0EE-C9E0734AA311}" dt="2024-02-09T08:07:04.543" v="178" actId="2696"/>
        <pc:sldMkLst>
          <pc:docMk/>
          <pc:sldMk cId="2599845158" sldId="310"/>
        </pc:sldMkLst>
      </pc:sldChg>
      <pc:sldChg chg="add del">
        <pc:chgData name="Justyna Komorowska" userId="375d730c-51b5-42f4-b00c-0b4bcb087620" providerId="ADAL" clId="{BA5D1008-F7E7-4B4D-A0EE-C9E0734AA311}" dt="2024-02-09T08:07:01.918" v="177" actId="2696"/>
        <pc:sldMkLst>
          <pc:docMk/>
          <pc:sldMk cId="2601931066" sldId="311"/>
        </pc:sldMkLst>
      </pc:sldChg>
      <pc:sldChg chg="modSp add mod">
        <pc:chgData name="Justyna Komorowska" userId="375d730c-51b5-42f4-b00c-0b4bcb087620" providerId="ADAL" clId="{BA5D1008-F7E7-4B4D-A0EE-C9E0734AA311}" dt="2024-02-09T13:02:51.206" v="954" actId="20577"/>
        <pc:sldMkLst>
          <pc:docMk/>
          <pc:sldMk cId="3052819390" sldId="311"/>
        </pc:sldMkLst>
        <pc:spChg chg="mod">
          <ac:chgData name="Justyna Komorowska" userId="375d730c-51b5-42f4-b00c-0b4bcb087620" providerId="ADAL" clId="{BA5D1008-F7E7-4B4D-A0EE-C9E0734AA311}" dt="2024-02-09T13:02:51.206" v="954" actId="20577"/>
          <ac:spMkLst>
            <pc:docMk/>
            <pc:sldMk cId="3052819390" sldId="311"/>
            <ac:spMk id="2" creationId="{D175E7F4-BA74-44F8-A965-E39C6D64EB42}"/>
          </ac:spMkLst>
        </pc:spChg>
      </pc:sldChg>
      <pc:sldChg chg="add del">
        <pc:chgData name="Justyna Komorowska" userId="375d730c-51b5-42f4-b00c-0b4bcb087620" providerId="ADAL" clId="{BA5D1008-F7E7-4B4D-A0EE-C9E0734AA311}" dt="2024-02-09T08:06:59.029" v="176" actId="2696"/>
        <pc:sldMkLst>
          <pc:docMk/>
          <pc:sldMk cId="3062749592" sldId="312"/>
        </pc:sldMkLst>
      </pc:sldChg>
      <pc:sldChg chg="modSp add mod">
        <pc:chgData name="Justyna Komorowska" userId="375d730c-51b5-42f4-b00c-0b4bcb087620" providerId="ADAL" clId="{BA5D1008-F7E7-4B4D-A0EE-C9E0734AA311}" dt="2024-02-09T13:03:01.727" v="957" actId="20577"/>
        <pc:sldMkLst>
          <pc:docMk/>
          <pc:sldMk cId="4226324379" sldId="312"/>
        </pc:sldMkLst>
        <pc:spChg chg="mod">
          <ac:chgData name="Justyna Komorowska" userId="375d730c-51b5-42f4-b00c-0b4bcb087620" providerId="ADAL" clId="{BA5D1008-F7E7-4B4D-A0EE-C9E0734AA311}" dt="2024-02-09T13:03:01.727" v="957" actId="20577"/>
          <ac:spMkLst>
            <pc:docMk/>
            <pc:sldMk cId="4226324379" sldId="312"/>
            <ac:spMk id="2" creationId="{2E6230F1-3E42-23E7-3021-C17ADA9185B7}"/>
          </ac:spMkLst>
        </pc:spChg>
      </pc:sldChg>
      <pc:sldChg chg="add del">
        <pc:chgData name="Justyna Komorowska" userId="375d730c-51b5-42f4-b00c-0b4bcb087620" providerId="ADAL" clId="{BA5D1008-F7E7-4B4D-A0EE-C9E0734AA311}" dt="2024-02-09T08:06:54.044" v="175" actId="2696"/>
        <pc:sldMkLst>
          <pc:docMk/>
          <pc:sldMk cId="980189636" sldId="313"/>
        </pc:sldMkLst>
      </pc:sldChg>
      <pc:sldChg chg="modSp add mod">
        <pc:chgData name="Justyna Komorowska" userId="375d730c-51b5-42f4-b00c-0b4bcb087620" providerId="ADAL" clId="{BA5D1008-F7E7-4B4D-A0EE-C9E0734AA311}" dt="2024-02-09T12:23:58.706" v="884" actId="20577"/>
        <pc:sldMkLst>
          <pc:docMk/>
          <pc:sldMk cId="3839406528" sldId="313"/>
        </pc:sldMkLst>
        <pc:graphicFrameChg chg="modGraphic">
          <ac:chgData name="Justyna Komorowska" userId="375d730c-51b5-42f4-b00c-0b4bcb087620" providerId="ADAL" clId="{BA5D1008-F7E7-4B4D-A0EE-C9E0734AA311}" dt="2024-02-09T12:23:58.706" v="884" actId="20577"/>
          <ac:graphicFrameMkLst>
            <pc:docMk/>
            <pc:sldMk cId="3839406528" sldId="313"/>
            <ac:graphicFrameMk id="7" creationId="{43B5DC0E-5554-4186-CE59-6F6F38CDC0DA}"/>
          </ac:graphicFrameMkLst>
        </pc:graphicFrameChg>
      </pc:sldChg>
      <pc:sldChg chg="modSp add mod">
        <pc:chgData name="Justyna Komorowska" userId="375d730c-51b5-42f4-b00c-0b4bcb087620" providerId="ADAL" clId="{BA5D1008-F7E7-4B4D-A0EE-C9E0734AA311}" dt="2024-02-09T12:25:50.971" v="888" actId="20577"/>
        <pc:sldMkLst>
          <pc:docMk/>
          <pc:sldMk cId="163857339" sldId="314"/>
        </pc:sldMkLst>
        <pc:graphicFrameChg chg="modGraphic">
          <ac:chgData name="Justyna Komorowska" userId="375d730c-51b5-42f4-b00c-0b4bcb087620" providerId="ADAL" clId="{BA5D1008-F7E7-4B4D-A0EE-C9E0734AA311}" dt="2024-02-09T12:25:50.971" v="888" actId="20577"/>
          <ac:graphicFrameMkLst>
            <pc:docMk/>
            <pc:sldMk cId="163857339" sldId="314"/>
            <ac:graphicFrameMk id="5" creationId="{926658FD-B33B-E4BD-9A74-A8B53004628D}"/>
          </ac:graphicFrameMkLst>
        </pc:graphicFrameChg>
      </pc:sldChg>
      <pc:sldChg chg="add del">
        <pc:chgData name="Justyna Komorowska" userId="375d730c-51b5-42f4-b00c-0b4bcb087620" providerId="ADAL" clId="{BA5D1008-F7E7-4B4D-A0EE-C9E0734AA311}" dt="2024-02-09T08:06:50.701" v="174" actId="2696"/>
        <pc:sldMkLst>
          <pc:docMk/>
          <pc:sldMk cId="1441823676" sldId="314"/>
        </pc:sldMkLst>
      </pc:sldChg>
      <pc:sldChg chg="modSp add mod">
        <pc:chgData name="Justyna Komorowska" userId="375d730c-51b5-42f4-b00c-0b4bcb087620" providerId="ADAL" clId="{BA5D1008-F7E7-4B4D-A0EE-C9E0734AA311}" dt="2024-02-09T12:26:02.134" v="890" actId="20577"/>
        <pc:sldMkLst>
          <pc:docMk/>
          <pc:sldMk cId="1926493790" sldId="315"/>
        </pc:sldMkLst>
        <pc:graphicFrameChg chg="mod modGraphic">
          <ac:chgData name="Justyna Komorowska" userId="375d730c-51b5-42f4-b00c-0b4bcb087620" providerId="ADAL" clId="{BA5D1008-F7E7-4B4D-A0EE-C9E0734AA311}" dt="2024-02-09T12:26:02.134" v="890" actId="20577"/>
          <ac:graphicFrameMkLst>
            <pc:docMk/>
            <pc:sldMk cId="1926493790" sldId="315"/>
            <ac:graphicFrameMk id="5" creationId="{D7DE1530-79E9-1337-865B-CC16375FF363}"/>
          </ac:graphicFrameMkLst>
        </pc:graphicFrameChg>
      </pc:sldChg>
      <pc:sldChg chg="modSp add mod">
        <pc:chgData name="Justyna Komorowska" userId="375d730c-51b5-42f4-b00c-0b4bcb087620" providerId="ADAL" clId="{BA5D1008-F7E7-4B4D-A0EE-C9E0734AA311}" dt="2024-02-09T12:26:06.244" v="892" actId="20577"/>
        <pc:sldMkLst>
          <pc:docMk/>
          <pc:sldMk cId="168868721" sldId="316"/>
        </pc:sldMkLst>
        <pc:graphicFrameChg chg="mod modGraphic">
          <ac:chgData name="Justyna Komorowska" userId="375d730c-51b5-42f4-b00c-0b4bcb087620" providerId="ADAL" clId="{BA5D1008-F7E7-4B4D-A0EE-C9E0734AA311}" dt="2024-02-09T12:26:06.244" v="892" actId="20577"/>
          <ac:graphicFrameMkLst>
            <pc:docMk/>
            <pc:sldMk cId="168868721" sldId="316"/>
            <ac:graphicFrameMk id="5" creationId="{F0B6291E-BF7C-53A4-375B-17FDCEA92818}"/>
          </ac:graphicFrameMkLst>
        </pc:graphicFrameChg>
      </pc:sldChg>
      <pc:sldChg chg="modSp add mod">
        <pc:chgData name="Justyna Komorowska" userId="375d730c-51b5-42f4-b00c-0b4bcb087620" providerId="ADAL" clId="{BA5D1008-F7E7-4B4D-A0EE-C9E0734AA311}" dt="2024-02-09T12:26:11.705" v="894" actId="20577"/>
        <pc:sldMkLst>
          <pc:docMk/>
          <pc:sldMk cId="1793070269" sldId="317"/>
        </pc:sldMkLst>
        <pc:graphicFrameChg chg="mod modGraphic">
          <ac:chgData name="Justyna Komorowska" userId="375d730c-51b5-42f4-b00c-0b4bcb087620" providerId="ADAL" clId="{BA5D1008-F7E7-4B4D-A0EE-C9E0734AA311}" dt="2024-02-09T12:26:11.705" v="894" actId="20577"/>
          <ac:graphicFrameMkLst>
            <pc:docMk/>
            <pc:sldMk cId="1793070269" sldId="317"/>
            <ac:graphicFrameMk id="5" creationId="{5075CD57-948F-B952-C3EF-03FF00B45C44}"/>
          </ac:graphicFrameMkLst>
        </pc:graphicFrameChg>
      </pc:sldChg>
      <pc:sldChg chg="add">
        <pc:chgData name="Justyna Komorowska" userId="375d730c-51b5-42f4-b00c-0b4bcb087620" providerId="ADAL" clId="{BA5D1008-F7E7-4B4D-A0EE-C9E0734AA311}" dt="2024-02-09T08:36:51.927" v="359"/>
        <pc:sldMkLst>
          <pc:docMk/>
          <pc:sldMk cId="3289802124" sldId="318"/>
        </pc:sldMkLst>
      </pc:sldChg>
      <pc:sldChg chg="addSp modSp add mod">
        <pc:chgData name="Justyna Komorowska" userId="375d730c-51b5-42f4-b00c-0b4bcb087620" providerId="ADAL" clId="{BA5D1008-F7E7-4B4D-A0EE-C9E0734AA311}" dt="2024-02-09T12:16:01.145" v="849" actId="1076"/>
        <pc:sldMkLst>
          <pc:docMk/>
          <pc:sldMk cId="3293523665" sldId="319"/>
        </pc:sldMkLst>
        <pc:spChg chg="add mod">
          <ac:chgData name="Justyna Komorowska" userId="375d730c-51b5-42f4-b00c-0b4bcb087620" providerId="ADAL" clId="{BA5D1008-F7E7-4B4D-A0EE-C9E0734AA311}" dt="2024-02-09T12:16:01.145" v="849" actId="1076"/>
          <ac:spMkLst>
            <pc:docMk/>
            <pc:sldMk cId="3293523665" sldId="319"/>
            <ac:spMk id="2" creationId="{1BA07C8E-F030-07DA-4CD6-BF1B75D0BA7E}"/>
          </ac:spMkLst>
        </pc:spChg>
        <pc:graphicFrameChg chg="mod modGraphic">
          <ac:chgData name="Justyna Komorowska" userId="375d730c-51b5-42f4-b00c-0b4bcb087620" providerId="ADAL" clId="{BA5D1008-F7E7-4B4D-A0EE-C9E0734AA311}" dt="2024-02-09T12:14:12.824" v="818" actId="1076"/>
          <ac:graphicFrameMkLst>
            <pc:docMk/>
            <pc:sldMk cId="3293523665" sldId="319"/>
            <ac:graphicFrameMk id="5" creationId="{2E40D363-5EC0-0F3B-FAF0-830845719D8A}"/>
          </ac:graphicFrameMkLst>
        </pc:graphicFrameChg>
      </pc:sldChg>
      <pc:sldChg chg="add">
        <pc:chgData name="Justyna Komorowska" userId="375d730c-51b5-42f4-b00c-0b4bcb087620" providerId="ADAL" clId="{BA5D1008-F7E7-4B4D-A0EE-C9E0734AA311}" dt="2024-02-09T08:36:52.143" v="363"/>
        <pc:sldMkLst>
          <pc:docMk/>
          <pc:sldMk cId="1321277997" sldId="320"/>
        </pc:sldMkLst>
      </pc:sldChg>
      <pc:sldChg chg="add">
        <pc:chgData name="Justyna Komorowska" userId="375d730c-51b5-42f4-b00c-0b4bcb087620" providerId="ADAL" clId="{BA5D1008-F7E7-4B4D-A0EE-C9E0734AA311}" dt="2024-02-09T08:36:52.175" v="365"/>
        <pc:sldMkLst>
          <pc:docMk/>
          <pc:sldMk cId="1582771676" sldId="321"/>
        </pc:sldMkLst>
      </pc:sldChg>
      <pc:sldChg chg="add del">
        <pc:chgData name="Justyna Komorowska" userId="375d730c-51b5-42f4-b00c-0b4bcb087620" providerId="ADAL" clId="{BA5D1008-F7E7-4B4D-A0EE-C9E0734AA311}" dt="2024-02-09T10:32:06.932" v="608" actId="2696"/>
        <pc:sldMkLst>
          <pc:docMk/>
          <pc:sldMk cId="1055407633" sldId="322"/>
        </pc:sldMkLst>
      </pc:sldChg>
      <pc:sldChg chg="del">
        <pc:chgData name="Justyna Komorowska" userId="375d730c-51b5-42f4-b00c-0b4bcb087620" providerId="ADAL" clId="{BA5D1008-F7E7-4B4D-A0EE-C9E0734AA311}" dt="2024-02-09T10:30:27.732" v="604"/>
        <pc:sldMkLst>
          <pc:docMk/>
          <pc:sldMk cId="1763410566" sldId="323"/>
        </pc:sldMkLst>
      </pc:sldChg>
      <pc:sldChg chg="add del">
        <pc:chgData name="Justyna Komorowska" userId="375d730c-51b5-42f4-b00c-0b4bcb087620" providerId="ADAL" clId="{BA5D1008-F7E7-4B4D-A0EE-C9E0734AA311}" dt="2024-02-09T10:35:48.847" v="616" actId="2696"/>
        <pc:sldMkLst>
          <pc:docMk/>
          <pc:sldMk cId="2523005790" sldId="323"/>
        </pc:sldMkLst>
      </pc:sldChg>
      <pc:sldChg chg="modSp mod">
        <pc:chgData name="Justyna Komorowska" userId="375d730c-51b5-42f4-b00c-0b4bcb087620" providerId="ADAL" clId="{BA5D1008-F7E7-4B4D-A0EE-C9E0734AA311}" dt="2024-02-09T12:26:18.569" v="896" actId="20577"/>
        <pc:sldMkLst>
          <pc:docMk/>
          <pc:sldMk cId="860126569" sldId="324"/>
        </pc:sldMkLst>
        <pc:graphicFrameChg chg="mod modGraphic">
          <ac:chgData name="Justyna Komorowska" userId="375d730c-51b5-42f4-b00c-0b4bcb087620" providerId="ADAL" clId="{BA5D1008-F7E7-4B4D-A0EE-C9E0734AA311}" dt="2024-02-09T12:26:18.569" v="896" actId="20577"/>
          <ac:graphicFrameMkLst>
            <pc:docMk/>
            <pc:sldMk cId="860126569" sldId="324"/>
            <ac:graphicFrameMk id="5" creationId="{4E4F9C03-D179-408A-5E4B-57EF350D8DAC}"/>
          </ac:graphicFrameMkLst>
        </pc:graphicFrameChg>
      </pc:sldChg>
      <pc:sldChg chg="add del">
        <pc:chgData name="Justyna Komorowska" userId="375d730c-51b5-42f4-b00c-0b4bcb087620" providerId="ADAL" clId="{BA5D1008-F7E7-4B4D-A0EE-C9E0734AA311}" dt="2024-02-09T10:36:08.740" v="617" actId="2696"/>
        <pc:sldMkLst>
          <pc:docMk/>
          <pc:sldMk cId="2157689798" sldId="324"/>
        </pc:sldMkLst>
      </pc:sldChg>
      <pc:sldChg chg="add del">
        <pc:chgData name="Justyna Komorowska" userId="375d730c-51b5-42f4-b00c-0b4bcb087620" providerId="ADAL" clId="{BA5D1008-F7E7-4B4D-A0EE-C9E0734AA311}" dt="2024-02-09T10:31:52.054" v="607" actId="2696"/>
        <pc:sldMkLst>
          <pc:docMk/>
          <pc:sldMk cId="692713963" sldId="325"/>
        </pc:sldMkLst>
      </pc:sldChg>
      <pc:sldChg chg="add del">
        <pc:chgData name="Justyna Komorowska" userId="375d730c-51b5-42f4-b00c-0b4bcb087620" providerId="ADAL" clId="{BA5D1008-F7E7-4B4D-A0EE-C9E0734AA311}" dt="2024-02-09T10:32:29.489" v="609" actId="2696"/>
        <pc:sldMkLst>
          <pc:docMk/>
          <pc:sldMk cId="4167851264" sldId="326"/>
        </pc:sldMkLst>
      </pc:sldChg>
      <pc:sldChg chg="add del">
        <pc:chgData name="Justyna Komorowska" userId="375d730c-51b5-42f4-b00c-0b4bcb087620" providerId="ADAL" clId="{BA5D1008-F7E7-4B4D-A0EE-C9E0734AA311}" dt="2024-02-09T10:32:44.327" v="610" actId="2696"/>
        <pc:sldMkLst>
          <pc:docMk/>
          <pc:sldMk cId="2137360152" sldId="327"/>
        </pc:sldMkLst>
      </pc:sldChg>
      <pc:sldChg chg="add">
        <pc:chgData name="Justyna Komorowska" userId="375d730c-51b5-42f4-b00c-0b4bcb087620" providerId="ADAL" clId="{BA5D1008-F7E7-4B4D-A0EE-C9E0734AA311}" dt="2024-02-09T08:36:52.456" v="379"/>
        <pc:sldMkLst>
          <pc:docMk/>
          <pc:sldMk cId="2869830510" sldId="328"/>
        </pc:sldMkLst>
      </pc:sldChg>
      <pc:sldChg chg="add del">
        <pc:chgData name="Justyna Komorowska" userId="375d730c-51b5-42f4-b00c-0b4bcb087620" providerId="ADAL" clId="{BA5D1008-F7E7-4B4D-A0EE-C9E0734AA311}" dt="2024-02-09T10:33:07.661" v="611" actId="2696"/>
        <pc:sldMkLst>
          <pc:docMk/>
          <pc:sldMk cId="3272584383" sldId="329"/>
        </pc:sldMkLst>
      </pc:sldChg>
      <pc:sldChg chg="add del">
        <pc:chgData name="Justyna Komorowska" userId="375d730c-51b5-42f4-b00c-0b4bcb087620" providerId="ADAL" clId="{BA5D1008-F7E7-4B4D-A0EE-C9E0734AA311}" dt="2024-02-09T10:33:46.777" v="613" actId="2696"/>
        <pc:sldMkLst>
          <pc:docMk/>
          <pc:sldMk cId="2806294217" sldId="330"/>
        </pc:sldMkLst>
      </pc:sldChg>
      <pc:sldChg chg="add del">
        <pc:chgData name="Justyna Komorowska" userId="375d730c-51b5-42f4-b00c-0b4bcb087620" providerId="ADAL" clId="{BA5D1008-F7E7-4B4D-A0EE-C9E0734AA311}" dt="2024-02-09T10:33:27.743" v="612" actId="2696"/>
        <pc:sldMkLst>
          <pc:docMk/>
          <pc:sldMk cId="181953114" sldId="331"/>
        </pc:sldMkLst>
      </pc:sldChg>
      <pc:sldChg chg="add del">
        <pc:chgData name="Justyna Komorowska" userId="375d730c-51b5-42f4-b00c-0b4bcb087620" providerId="ADAL" clId="{BA5D1008-F7E7-4B4D-A0EE-C9E0734AA311}" dt="2024-02-09T10:34:20.344" v="614" actId="2696"/>
        <pc:sldMkLst>
          <pc:docMk/>
          <pc:sldMk cId="3776068397" sldId="332"/>
        </pc:sldMkLst>
      </pc:sldChg>
      <pc:sldChg chg="add del">
        <pc:chgData name="Justyna Komorowska" userId="375d730c-51b5-42f4-b00c-0b4bcb087620" providerId="ADAL" clId="{BA5D1008-F7E7-4B4D-A0EE-C9E0734AA311}" dt="2024-02-09T10:34:38.639" v="615" actId="2696"/>
        <pc:sldMkLst>
          <pc:docMk/>
          <pc:sldMk cId="658640366" sldId="333"/>
        </pc:sldMkLst>
      </pc:sldChg>
      <pc:sldChg chg="modSp mod">
        <pc:chgData name="Justyna Komorowska" userId="375d730c-51b5-42f4-b00c-0b4bcb087620" providerId="ADAL" clId="{BA5D1008-F7E7-4B4D-A0EE-C9E0734AA311}" dt="2024-02-09T12:26:39.448" v="900" actId="20577"/>
        <pc:sldMkLst>
          <pc:docMk/>
          <pc:sldMk cId="2950174645" sldId="333"/>
        </pc:sldMkLst>
        <pc:graphicFrameChg chg="mod modGraphic">
          <ac:chgData name="Justyna Komorowska" userId="375d730c-51b5-42f4-b00c-0b4bcb087620" providerId="ADAL" clId="{BA5D1008-F7E7-4B4D-A0EE-C9E0734AA311}" dt="2024-02-09T12:26:39.448" v="900" actId="20577"/>
          <ac:graphicFrameMkLst>
            <pc:docMk/>
            <pc:sldMk cId="2950174645" sldId="333"/>
            <ac:graphicFrameMk id="5" creationId="{1E97A80C-9680-A8F7-FAE6-E3518C55CE5D}"/>
          </ac:graphicFrameMkLst>
        </pc:graphicFrameChg>
      </pc:sldChg>
      <pc:sldChg chg="add del">
        <pc:chgData name="Justyna Komorowska" userId="375d730c-51b5-42f4-b00c-0b4bcb087620" providerId="ADAL" clId="{BA5D1008-F7E7-4B4D-A0EE-C9E0734AA311}" dt="2024-02-09T10:36:53.224" v="619" actId="2696"/>
        <pc:sldMkLst>
          <pc:docMk/>
          <pc:sldMk cId="3887060211" sldId="334"/>
        </pc:sldMkLst>
      </pc:sldChg>
      <pc:sldChg chg="modSp mod">
        <pc:chgData name="Justyna Komorowska" userId="375d730c-51b5-42f4-b00c-0b4bcb087620" providerId="ADAL" clId="{BA5D1008-F7E7-4B4D-A0EE-C9E0734AA311}" dt="2024-02-09T12:26:22.960" v="898" actId="20577"/>
        <pc:sldMkLst>
          <pc:docMk/>
          <pc:sldMk cId="1281411136" sldId="335"/>
        </pc:sldMkLst>
        <pc:graphicFrameChg chg="mod modGraphic">
          <ac:chgData name="Justyna Komorowska" userId="375d730c-51b5-42f4-b00c-0b4bcb087620" providerId="ADAL" clId="{BA5D1008-F7E7-4B4D-A0EE-C9E0734AA311}" dt="2024-02-09T12:26:22.960" v="898" actId="20577"/>
          <ac:graphicFrameMkLst>
            <pc:docMk/>
            <pc:sldMk cId="1281411136" sldId="335"/>
            <ac:graphicFrameMk id="5" creationId="{A52269FF-F3EB-0B23-212B-0D297A4985D7}"/>
          </ac:graphicFrameMkLst>
        </pc:graphicFrameChg>
      </pc:sldChg>
      <pc:sldChg chg="add del">
        <pc:chgData name="Justyna Komorowska" userId="375d730c-51b5-42f4-b00c-0b4bcb087620" providerId="ADAL" clId="{BA5D1008-F7E7-4B4D-A0EE-C9E0734AA311}" dt="2024-02-09T10:36:34.463" v="618" actId="2696"/>
        <pc:sldMkLst>
          <pc:docMk/>
          <pc:sldMk cId="1428305289" sldId="335"/>
        </pc:sldMkLst>
      </pc:sldChg>
      <pc:sldChg chg="add del">
        <pc:chgData name="Justyna Komorowska" userId="375d730c-51b5-42f4-b00c-0b4bcb087620" providerId="ADAL" clId="{BA5D1008-F7E7-4B4D-A0EE-C9E0734AA311}" dt="2024-02-09T10:31:18.363" v="606" actId="2696"/>
        <pc:sldMkLst>
          <pc:docMk/>
          <pc:sldMk cId="3368524135" sldId="336"/>
        </pc:sldMkLst>
      </pc:sldChg>
      <pc:sldChg chg="add del">
        <pc:chgData name="Justyna Komorowska" userId="375d730c-51b5-42f4-b00c-0b4bcb087620" providerId="ADAL" clId="{BA5D1008-F7E7-4B4D-A0EE-C9E0734AA311}" dt="2024-02-09T08:39:24.277" v="404" actId="2696"/>
        <pc:sldMkLst>
          <pc:docMk/>
          <pc:sldMk cId="980189636" sldId="337"/>
        </pc:sldMkLst>
      </pc:sldChg>
      <pc:sldChg chg="add del">
        <pc:chgData name="Justyna Komorowska" userId="375d730c-51b5-42f4-b00c-0b4bcb087620" providerId="ADAL" clId="{BA5D1008-F7E7-4B4D-A0EE-C9E0734AA311}" dt="2024-02-09T08:59:15.497" v="502" actId="2696"/>
        <pc:sldMkLst>
          <pc:docMk/>
          <pc:sldMk cId="4006637384" sldId="337"/>
        </pc:sldMkLst>
      </pc:sldChg>
      <pc:sldChg chg="modSp add mod">
        <pc:chgData name="Justyna Komorowska" userId="375d730c-51b5-42f4-b00c-0b4bcb087620" providerId="ADAL" clId="{BA5D1008-F7E7-4B4D-A0EE-C9E0734AA311}" dt="2024-02-09T13:03:23.890" v="958" actId="14100"/>
        <pc:sldMkLst>
          <pc:docMk/>
          <pc:sldMk cId="2714915891" sldId="338"/>
        </pc:sldMkLst>
        <pc:spChg chg="mod">
          <ac:chgData name="Justyna Komorowska" userId="375d730c-51b5-42f4-b00c-0b4bcb087620" providerId="ADAL" clId="{BA5D1008-F7E7-4B4D-A0EE-C9E0734AA311}" dt="2024-02-09T13:03:23.890" v="958" actId="14100"/>
          <ac:spMkLst>
            <pc:docMk/>
            <pc:sldMk cId="2714915891" sldId="338"/>
            <ac:spMk id="4" creationId="{6E43DC8D-FA77-1A71-E6DC-1B252A777A8B}"/>
          </ac:spMkLst>
        </pc:spChg>
        <pc:spChg chg="mod">
          <ac:chgData name="Justyna Komorowska" userId="375d730c-51b5-42f4-b00c-0b4bcb087620" providerId="ADAL" clId="{BA5D1008-F7E7-4B4D-A0EE-C9E0734AA311}" dt="2024-02-09T11:01:35.257" v="796" actId="1076"/>
          <ac:spMkLst>
            <pc:docMk/>
            <pc:sldMk cId="2714915891" sldId="338"/>
            <ac:spMk id="9" creationId="{5D577711-975E-31B5-1859-5AE25F57A174}"/>
          </ac:spMkLst>
        </pc:spChg>
      </pc:sldChg>
      <pc:sldChg chg="modSp add mod">
        <pc:chgData name="Justyna Komorowska" userId="375d730c-51b5-42f4-b00c-0b4bcb087620" providerId="ADAL" clId="{BA5D1008-F7E7-4B4D-A0EE-C9E0734AA311}" dt="2024-02-09T13:03:29.860" v="962" actId="20577"/>
        <pc:sldMkLst>
          <pc:docMk/>
          <pc:sldMk cId="2187411007" sldId="339"/>
        </pc:sldMkLst>
        <pc:spChg chg="mod">
          <ac:chgData name="Justyna Komorowska" userId="375d730c-51b5-42f4-b00c-0b4bcb087620" providerId="ADAL" clId="{BA5D1008-F7E7-4B4D-A0EE-C9E0734AA311}" dt="2024-02-09T13:03:29.860" v="962" actId="20577"/>
          <ac:spMkLst>
            <pc:docMk/>
            <pc:sldMk cId="2187411007" sldId="339"/>
            <ac:spMk id="2" creationId="{D175E7F4-BA74-44F8-A965-E39C6D64EB42}"/>
          </ac:spMkLst>
        </pc:spChg>
      </pc:sldChg>
      <pc:sldChg chg="add">
        <pc:chgData name="Justyna Komorowska" userId="375d730c-51b5-42f4-b00c-0b4bcb087620" providerId="ADAL" clId="{BA5D1008-F7E7-4B4D-A0EE-C9E0734AA311}" dt="2024-02-09T08:58:46.631" v="412"/>
        <pc:sldMkLst>
          <pc:docMk/>
          <pc:sldMk cId="2056679131" sldId="340"/>
        </pc:sldMkLst>
      </pc:sldChg>
      <pc:sldChg chg="add">
        <pc:chgData name="Justyna Komorowska" userId="375d730c-51b5-42f4-b00c-0b4bcb087620" providerId="ADAL" clId="{BA5D1008-F7E7-4B4D-A0EE-C9E0734AA311}" dt="2024-02-09T08:58:46.647" v="414"/>
        <pc:sldMkLst>
          <pc:docMk/>
          <pc:sldMk cId="3270333180" sldId="341"/>
        </pc:sldMkLst>
      </pc:sldChg>
      <pc:sldChg chg="modSp add mod">
        <pc:chgData name="Justyna Komorowska" userId="375d730c-51b5-42f4-b00c-0b4bcb087620" providerId="ADAL" clId="{BA5D1008-F7E7-4B4D-A0EE-C9E0734AA311}" dt="2024-02-09T12:31:19.008" v="918" actId="20577"/>
        <pc:sldMkLst>
          <pc:docMk/>
          <pc:sldMk cId="3156465357" sldId="342"/>
        </pc:sldMkLst>
        <pc:spChg chg="mod">
          <ac:chgData name="Justyna Komorowska" userId="375d730c-51b5-42f4-b00c-0b4bcb087620" providerId="ADAL" clId="{BA5D1008-F7E7-4B4D-A0EE-C9E0734AA311}" dt="2024-02-09T12:31:19.008" v="918" actId="20577"/>
          <ac:spMkLst>
            <pc:docMk/>
            <pc:sldMk cId="3156465357" sldId="342"/>
            <ac:spMk id="4" creationId="{AE891598-8E1C-91D6-38A5-C0BC40A79B3B}"/>
          </ac:spMkLst>
        </pc:spChg>
      </pc:sldChg>
      <pc:sldChg chg="modSp add mod">
        <pc:chgData name="Justyna Komorowska" userId="375d730c-51b5-42f4-b00c-0b4bcb087620" providerId="ADAL" clId="{BA5D1008-F7E7-4B4D-A0EE-C9E0734AA311}" dt="2024-02-09T12:31:21.978" v="919" actId="20577"/>
        <pc:sldMkLst>
          <pc:docMk/>
          <pc:sldMk cId="918710198" sldId="343"/>
        </pc:sldMkLst>
        <pc:spChg chg="mod">
          <ac:chgData name="Justyna Komorowska" userId="375d730c-51b5-42f4-b00c-0b4bcb087620" providerId="ADAL" clId="{BA5D1008-F7E7-4B4D-A0EE-C9E0734AA311}" dt="2024-02-09T12:31:21.978" v="919" actId="20577"/>
          <ac:spMkLst>
            <pc:docMk/>
            <pc:sldMk cId="918710198" sldId="343"/>
            <ac:spMk id="4" creationId="{9E9202FD-0192-024B-9DBE-A2C4DA9F0FEA}"/>
          </ac:spMkLst>
        </pc:spChg>
      </pc:sldChg>
      <pc:sldChg chg="addSp modSp add mod">
        <pc:chgData name="Justyna Komorowska" userId="375d730c-51b5-42f4-b00c-0b4bcb087620" providerId="ADAL" clId="{BA5D1008-F7E7-4B4D-A0EE-C9E0734AA311}" dt="2024-02-09T12:31:25.385" v="920" actId="20577"/>
        <pc:sldMkLst>
          <pc:docMk/>
          <pc:sldMk cId="3978039703" sldId="344"/>
        </pc:sldMkLst>
        <pc:spChg chg="add mod">
          <ac:chgData name="Justyna Komorowska" userId="375d730c-51b5-42f4-b00c-0b4bcb087620" providerId="ADAL" clId="{BA5D1008-F7E7-4B4D-A0EE-C9E0734AA311}" dt="2024-02-09T10:47:56.588" v="632" actId="113"/>
          <ac:spMkLst>
            <pc:docMk/>
            <pc:sldMk cId="3978039703" sldId="344"/>
            <ac:spMk id="2" creationId="{4D55A2C0-C583-F0FE-01FB-122BCBC12D74}"/>
          </ac:spMkLst>
        </pc:spChg>
        <pc:spChg chg="mod">
          <ac:chgData name="Justyna Komorowska" userId="375d730c-51b5-42f4-b00c-0b4bcb087620" providerId="ADAL" clId="{BA5D1008-F7E7-4B4D-A0EE-C9E0734AA311}" dt="2024-02-09T12:31:25.385" v="920" actId="20577"/>
          <ac:spMkLst>
            <pc:docMk/>
            <pc:sldMk cId="3978039703" sldId="344"/>
            <ac:spMk id="4" creationId="{C49E83E8-9CC3-473E-E6E3-4B9D2ECA2E2D}"/>
          </ac:spMkLst>
        </pc:spChg>
        <pc:graphicFrameChg chg="modGraphic">
          <ac:chgData name="Justyna Komorowska" userId="375d730c-51b5-42f4-b00c-0b4bcb087620" providerId="ADAL" clId="{BA5D1008-F7E7-4B4D-A0EE-C9E0734AA311}" dt="2024-02-09T10:47:14.074" v="622" actId="207"/>
          <ac:graphicFrameMkLst>
            <pc:docMk/>
            <pc:sldMk cId="3978039703" sldId="344"/>
            <ac:graphicFrameMk id="5" creationId="{A537DA90-E935-6726-7DEA-776D802DFD91}"/>
          </ac:graphicFrameMkLst>
        </pc:graphicFrameChg>
      </pc:sldChg>
      <pc:sldChg chg="modSp add mod">
        <pc:chgData name="Justyna Komorowska" userId="375d730c-51b5-42f4-b00c-0b4bcb087620" providerId="ADAL" clId="{BA5D1008-F7E7-4B4D-A0EE-C9E0734AA311}" dt="2024-02-09T12:31:27.978" v="921" actId="20577"/>
        <pc:sldMkLst>
          <pc:docMk/>
          <pc:sldMk cId="413058443" sldId="345"/>
        </pc:sldMkLst>
        <pc:spChg chg="mod">
          <ac:chgData name="Justyna Komorowska" userId="375d730c-51b5-42f4-b00c-0b4bcb087620" providerId="ADAL" clId="{BA5D1008-F7E7-4B4D-A0EE-C9E0734AA311}" dt="2024-02-09T12:31:27.978" v="921" actId="20577"/>
          <ac:spMkLst>
            <pc:docMk/>
            <pc:sldMk cId="413058443" sldId="345"/>
            <ac:spMk id="4" creationId="{60EDC25A-C8CF-4CBD-B3F7-8D89B9819B6E}"/>
          </ac:spMkLst>
        </pc:spChg>
      </pc:sldChg>
      <pc:sldChg chg="modSp add mod">
        <pc:chgData name="Justyna Komorowska" userId="375d730c-51b5-42f4-b00c-0b4bcb087620" providerId="ADAL" clId="{BA5D1008-F7E7-4B4D-A0EE-C9E0734AA311}" dt="2024-02-09T12:31:30.416" v="922" actId="20577"/>
        <pc:sldMkLst>
          <pc:docMk/>
          <pc:sldMk cId="1264659728" sldId="346"/>
        </pc:sldMkLst>
        <pc:spChg chg="mod">
          <ac:chgData name="Justyna Komorowska" userId="375d730c-51b5-42f4-b00c-0b4bcb087620" providerId="ADAL" clId="{BA5D1008-F7E7-4B4D-A0EE-C9E0734AA311}" dt="2024-02-09T12:31:30.416" v="922" actId="20577"/>
          <ac:spMkLst>
            <pc:docMk/>
            <pc:sldMk cId="1264659728" sldId="346"/>
            <ac:spMk id="4" creationId="{0682FF9D-EC13-CB0E-E20B-6527135F8802}"/>
          </ac:spMkLst>
        </pc:spChg>
      </pc:sldChg>
      <pc:sldChg chg="modSp add mod">
        <pc:chgData name="Justyna Komorowska" userId="375d730c-51b5-42f4-b00c-0b4bcb087620" providerId="ADAL" clId="{BA5D1008-F7E7-4B4D-A0EE-C9E0734AA311}" dt="2024-02-09T12:31:34.432" v="923" actId="20577"/>
        <pc:sldMkLst>
          <pc:docMk/>
          <pc:sldMk cId="1702003726" sldId="347"/>
        </pc:sldMkLst>
        <pc:spChg chg="mod">
          <ac:chgData name="Justyna Komorowska" userId="375d730c-51b5-42f4-b00c-0b4bcb087620" providerId="ADAL" clId="{BA5D1008-F7E7-4B4D-A0EE-C9E0734AA311}" dt="2024-02-09T12:31:34.432" v="923" actId="20577"/>
          <ac:spMkLst>
            <pc:docMk/>
            <pc:sldMk cId="1702003726" sldId="347"/>
            <ac:spMk id="4" creationId="{31225684-BCD0-2853-F622-450179BF7489}"/>
          </ac:spMkLst>
        </pc:spChg>
      </pc:sldChg>
      <pc:sldChg chg="modSp add mod">
        <pc:chgData name="Justyna Komorowska" userId="375d730c-51b5-42f4-b00c-0b4bcb087620" providerId="ADAL" clId="{BA5D1008-F7E7-4B4D-A0EE-C9E0734AA311}" dt="2024-02-09T12:31:36.808" v="924" actId="20577"/>
        <pc:sldMkLst>
          <pc:docMk/>
          <pc:sldMk cId="1389302063" sldId="348"/>
        </pc:sldMkLst>
        <pc:spChg chg="mod">
          <ac:chgData name="Justyna Komorowska" userId="375d730c-51b5-42f4-b00c-0b4bcb087620" providerId="ADAL" clId="{BA5D1008-F7E7-4B4D-A0EE-C9E0734AA311}" dt="2024-02-09T12:31:36.808" v="924" actId="20577"/>
          <ac:spMkLst>
            <pc:docMk/>
            <pc:sldMk cId="1389302063" sldId="348"/>
            <ac:spMk id="4" creationId="{E0CDBF21-6EFA-88CB-426F-8372011C8E60}"/>
          </ac:spMkLst>
        </pc:spChg>
      </pc:sldChg>
      <pc:sldChg chg="modSp add mod">
        <pc:chgData name="Justyna Komorowska" userId="375d730c-51b5-42f4-b00c-0b4bcb087620" providerId="ADAL" clId="{BA5D1008-F7E7-4B4D-A0EE-C9E0734AA311}" dt="2024-02-09T12:31:39.308" v="925" actId="20577"/>
        <pc:sldMkLst>
          <pc:docMk/>
          <pc:sldMk cId="49960071" sldId="349"/>
        </pc:sldMkLst>
        <pc:spChg chg="mod">
          <ac:chgData name="Justyna Komorowska" userId="375d730c-51b5-42f4-b00c-0b4bcb087620" providerId="ADAL" clId="{BA5D1008-F7E7-4B4D-A0EE-C9E0734AA311}" dt="2024-02-09T12:31:39.308" v="925" actId="20577"/>
          <ac:spMkLst>
            <pc:docMk/>
            <pc:sldMk cId="49960071" sldId="349"/>
            <ac:spMk id="4" creationId="{F79A20C4-35B0-1075-4051-40A390DE16BB}"/>
          </ac:spMkLst>
        </pc:spChg>
      </pc:sldChg>
      <pc:sldChg chg="modSp add mod">
        <pc:chgData name="Justyna Komorowska" userId="375d730c-51b5-42f4-b00c-0b4bcb087620" providerId="ADAL" clId="{BA5D1008-F7E7-4B4D-A0EE-C9E0734AA311}" dt="2024-02-09T12:31:44.464" v="926" actId="20577"/>
        <pc:sldMkLst>
          <pc:docMk/>
          <pc:sldMk cId="3942176228" sldId="350"/>
        </pc:sldMkLst>
        <pc:spChg chg="mod">
          <ac:chgData name="Justyna Komorowska" userId="375d730c-51b5-42f4-b00c-0b4bcb087620" providerId="ADAL" clId="{BA5D1008-F7E7-4B4D-A0EE-C9E0734AA311}" dt="2024-02-09T12:31:44.464" v="926" actId="20577"/>
          <ac:spMkLst>
            <pc:docMk/>
            <pc:sldMk cId="3942176228" sldId="350"/>
            <ac:spMk id="4" creationId="{36794FB5-4ACA-FB8C-2A70-B37DC6F5A383}"/>
          </ac:spMkLst>
        </pc:spChg>
      </pc:sldChg>
      <pc:sldChg chg="modSp add mod">
        <pc:chgData name="Justyna Komorowska" userId="375d730c-51b5-42f4-b00c-0b4bcb087620" providerId="ADAL" clId="{BA5D1008-F7E7-4B4D-A0EE-C9E0734AA311}" dt="2024-02-09T12:31:47.491" v="927" actId="20577"/>
        <pc:sldMkLst>
          <pc:docMk/>
          <pc:sldMk cId="407173634" sldId="351"/>
        </pc:sldMkLst>
        <pc:spChg chg="mod">
          <ac:chgData name="Justyna Komorowska" userId="375d730c-51b5-42f4-b00c-0b4bcb087620" providerId="ADAL" clId="{BA5D1008-F7E7-4B4D-A0EE-C9E0734AA311}" dt="2024-02-09T12:31:47.491" v="927" actId="20577"/>
          <ac:spMkLst>
            <pc:docMk/>
            <pc:sldMk cId="407173634" sldId="351"/>
            <ac:spMk id="4" creationId="{570AEBBD-9D10-287B-1E32-19E81083BE3F}"/>
          </ac:spMkLst>
        </pc:spChg>
      </pc:sldChg>
      <pc:sldChg chg="modSp add mod">
        <pc:chgData name="Justyna Komorowska" userId="375d730c-51b5-42f4-b00c-0b4bcb087620" providerId="ADAL" clId="{BA5D1008-F7E7-4B4D-A0EE-C9E0734AA311}" dt="2024-02-09T12:31:50.991" v="928" actId="20577"/>
        <pc:sldMkLst>
          <pc:docMk/>
          <pc:sldMk cId="1435776712" sldId="352"/>
        </pc:sldMkLst>
        <pc:spChg chg="mod">
          <ac:chgData name="Justyna Komorowska" userId="375d730c-51b5-42f4-b00c-0b4bcb087620" providerId="ADAL" clId="{BA5D1008-F7E7-4B4D-A0EE-C9E0734AA311}" dt="2024-02-09T12:31:50.991" v="928" actId="20577"/>
          <ac:spMkLst>
            <pc:docMk/>
            <pc:sldMk cId="1435776712" sldId="352"/>
            <ac:spMk id="4" creationId="{706C9893-0D1E-5BE4-C281-30ED0FA90723}"/>
          </ac:spMkLst>
        </pc:spChg>
      </pc:sldChg>
      <pc:sldChg chg="modSp add mod">
        <pc:chgData name="Justyna Komorowska" userId="375d730c-51b5-42f4-b00c-0b4bcb087620" providerId="ADAL" clId="{BA5D1008-F7E7-4B4D-A0EE-C9E0734AA311}" dt="2024-02-09T12:31:55.038" v="929" actId="20577"/>
        <pc:sldMkLst>
          <pc:docMk/>
          <pc:sldMk cId="3662442806" sldId="353"/>
        </pc:sldMkLst>
        <pc:spChg chg="mod">
          <ac:chgData name="Justyna Komorowska" userId="375d730c-51b5-42f4-b00c-0b4bcb087620" providerId="ADAL" clId="{BA5D1008-F7E7-4B4D-A0EE-C9E0734AA311}" dt="2024-02-09T12:31:55.038" v="929" actId="20577"/>
          <ac:spMkLst>
            <pc:docMk/>
            <pc:sldMk cId="3662442806" sldId="353"/>
            <ac:spMk id="4" creationId="{1E99D37B-6F62-20BC-3EF6-CA856D5105A5}"/>
          </ac:spMkLst>
        </pc:spChg>
      </pc:sldChg>
      <pc:sldChg chg="modSp add mod">
        <pc:chgData name="Justyna Komorowska" userId="375d730c-51b5-42f4-b00c-0b4bcb087620" providerId="ADAL" clId="{BA5D1008-F7E7-4B4D-A0EE-C9E0734AA311}" dt="2024-02-09T12:31:58.663" v="930" actId="20577"/>
        <pc:sldMkLst>
          <pc:docMk/>
          <pc:sldMk cId="3840101844" sldId="354"/>
        </pc:sldMkLst>
        <pc:spChg chg="mod">
          <ac:chgData name="Justyna Komorowska" userId="375d730c-51b5-42f4-b00c-0b4bcb087620" providerId="ADAL" clId="{BA5D1008-F7E7-4B4D-A0EE-C9E0734AA311}" dt="2024-02-09T12:31:58.663" v="930" actId="20577"/>
          <ac:spMkLst>
            <pc:docMk/>
            <pc:sldMk cId="3840101844" sldId="354"/>
            <ac:spMk id="4" creationId="{AEB54727-3BBE-7288-5103-0249D35B7D57}"/>
          </ac:spMkLst>
        </pc:spChg>
      </pc:sldChg>
      <pc:sldChg chg="addSp modSp add mod">
        <pc:chgData name="Justyna Komorowska" userId="375d730c-51b5-42f4-b00c-0b4bcb087620" providerId="ADAL" clId="{BA5D1008-F7E7-4B4D-A0EE-C9E0734AA311}" dt="2024-02-09T12:32:02.390" v="931" actId="20577"/>
        <pc:sldMkLst>
          <pc:docMk/>
          <pc:sldMk cId="2668937356" sldId="355"/>
        </pc:sldMkLst>
        <pc:spChg chg="add mod">
          <ac:chgData name="Justyna Komorowska" userId="375d730c-51b5-42f4-b00c-0b4bcb087620" providerId="ADAL" clId="{BA5D1008-F7E7-4B4D-A0EE-C9E0734AA311}" dt="2024-02-09T10:49:40.504" v="706" actId="1076"/>
          <ac:spMkLst>
            <pc:docMk/>
            <pc:sldMk cId="2668937356" sldId="355"/>
            <ac:spMk id="2" creationId="{A9276F5E-1623-9A77-1D8D-6CF0AA727223}"/>
          </ac:spMkLst>
        </pc:spChg>
        <pc:spChg chg="mod">
          <ac:chgData name="Justyna Komorowska" userId="375d730c-51b5-42f4-b00c-0b4bcb087620" providerId="ADAL" clId="{BA5D1008-F7E7-4B4D-A0EE-C9E0734AA311}" dt="2024-02-09T12:32:02.390" v="931" actId="20577"/>
          <ac:spMkLst>
            <pc:docMk/>
            <pc:sldMk cId="2668937356" sldId="355"/>
            <ac:spMk id="4" creationId="{24F88AE6-44F7-067C-5A99-ABD701E8D62E}"/>
          </ac:spMkLst>
        </pc:spChg>
        <pc:graphicFrameChg chg="modGraphic">
          <ac:chgData name="Justyna Komorowska" userId="375d730c-51b5-42f4-b00c-0b4bcb087620" providerId="ADAL" clId="{BA5D1008-F7E7-4B4D-A0EE-C9E0734AA311}" dt="2024-02-09T10:49:22.902" v="702" actId="207"/>
          <ac:graphicFrameMkLst>
            <pc:docMk/>
            <pc:sldMk cId="2668937356" sldId="355"/>
            <ac:graphicFrameMk id="5" creationId="{C30D0729-65B5-7FB0-9CC4-2145E1D6C8D9}"/>
          </ac:graphicFrameMkLst>
        </pc:graphicFrameChg>
      </pc:sldChg>
      <pc:sldChg chg="modSp add mod">
        <pc:chgData name="Justyna Komorowska" userId="375d730c-51b5-42f4-b00c-0b4bcb087620" providerId="ADAL" clId="{BA5D1008-F7E7-4B4D-A0EE-C9E0734AA311}" dt="2024-02-09T12:32:06.808" v="932" actId="20577"/>
        <pc:sldMkLst>
          <pc:docMk/>
          <pc:sldMk cId="4126019606" sldId="356"/>
        </pc:sldMkLst>
        <pc:spChg chg="mod">
          <ac:chgData name="Justyna Komorowska" userId="375d730c-51b5-42f4-b00c-0b4bcb087620" providerId="ADAL" clId="{BA5D1008-F7E7-4B4D-A0EE-C9E0734AA311}" dt="2024-02-09T12:32:06.808" v="932" actId="20577"/>
          <ac:spMkLst>
            <pc:docMk/>
            <pc:sldMk cId="4126019606" sldId="356"/>
            <ac:spMk id="4" creationId="{E53BBE38-2F4E-7D8F-3CBA-76ED3B992271}"/>
          </ac:spMkLst>
        </pc:spChg>
      </pc:sldChg>
      <pc:sldChg chg="modSp add mod">
        <pc:chgData name="Justyna Komorowska" userId="375d730c-51b5-42f4-b00c-0b4bcb087620" providerId="ADAL" clId="{BA5D1008-F7E7-4B4D-A0EE-C9E0734AA311}" dt="2024-02-09T12:32:10.465" v="933" actId="20577"/>
        <pc:sldMkLst>
          <pc:docMk/>
          <pc:sldMk cId="958648708" sldId="357"/>
        </pc:sldMkLst>
        <pc:spChg chg="mod">
          <ac:chgData name="Justyna Komorowska" userId="375d730c-51b5-42f4-b00c-0b4bcb087620" providerId="ADAL" clId="{BA5D1008-F7E7-4B4D-A0EE-C9E0734AA311}" dt="2024-02-09T12:32:10.465" v="933" actId="20577"/>
          <ac:spMkLst>
            <pc:docMk/>
            <pc:sldMk cId="958648708" sldId="357"/>
            <ac:spMk id="4" creationId="{96B03116-35BE-8686-4C0F-3780AED4FFB8}"/>
          </ac:spMkLst>
        </pc:spChg>
      </pc:sldChg>
      <pc:sldChg chg="modSp add mod">
        <pc:chgData name="Justyna Komorowska" userId="375d730c-51b5-42f4-b00c-0b4bcb087620" providerId="ADAL" clId="{BA5D1008-F7E7-4B4D-A0EE-C9E0734AA311}" dt="2024-02-09T12:32:14.590" v="934" actId="20577"/>
        <pc:sldMkLst>
          <pc:docMk/>
          <pc:sldMk cId="1826964975" sldId="358"/>
        </pc:sldMkLst>
        <pc:spChg chg="mod">
          <ac:chgData name="Justyna Komorowska" userId="375d730c-51b5-42f4-b00c-0b4bcb087620" providerId="ADAL" clId="{BA5D1008-F7E7-4B4D-A0EE-C9E0734AA311}" dt="2024-02-09T12:32:14.590" v="934" actId="20577"/>
          <ac:spMkLst>
            <pc:docMk/>
            <pc:sldMk cId="1826964975" sldId="358"/>
            <ac:spMk id="4" creationId="{13FE4A99-688F-762F-51A4-8BF5E94162D8}"/>
          </ac:spMkLst>
        </pc:spChg>
      </pc:sldChg>
      <pc:sldChg chg="addSp modSp add mod">
        <pc:chgData name="Justyna Komorowska" userId="375d730c-51b5-42f4-b00c-0b4bcb087620" providerId="ADAL" clId="{BA5D1008-F7E7-4B4D-A0EE-C9E0734AA311}" dt="2024-02-09T10:51:44.235" v="718" actId="1076"/>
        <pc:sldMkLst>
          <pc:docMk/>
          <pc:sldMk cId="3543167883" sldId="359"/>
        </pc:sldMkLst>
        <pc:spChg chg="add mod">
          <ac:chgData name="Justyna Komorowska" userId="375d730c-51b5-42f4-b00c-0b4bcb087620" providerId="ADAL" clId="{BA5D1008-F7E7-4B4D-A0EE-C9E0734AA311}" dt="2024-02-09T10:51:44.235" v="718" actId="1076"/>
          <ac:spMkLst>
            <pc:docMk/>
            <pc:sldMk cId="3543167883" sldId="359"/>
            <ac:spMk id="6" creationId="{76BE4D7B-9FC3-BE28-E227-42C6EF228A61}"/>
          </ac:spMkLst>
        </pc:spChg>
        <pc:graphicFrameChg chg="mod modGraphic">
          <ac:chgData name="Justyna Komorowska" userId="375d730c-51b5-42f4-b00c-0b4bcb087620" providerId="ADAL" clId="{BA5D1008-F7E7-4B4D-A0EE-C9E0734AA311}" dt="2024-02-09T10:51:18.083" v="711"/>
          <ac:graphicFrameMkLst>
            <pc:docMk/>
            <pc:sldMk cId="3543167883" sldId="359"/>
            <ac:graphicFrameMk id="5" creationId="{9A90E007-76DE-E769-0B6D-A9F00F4C90DD}"/>
          </ac:graphicFrameMkLst>
        </pc:graphicFrameChg>
      </pc:sldChg>
      <pc:sldChg chg="add">
        <pc:chgData name="Justyna Komorowska" userId="375d730c-51b5-42f4-b00c-0b4bcb087620" providerId="ADAL" clId="{BA5D1008-F7E7-4B4D-A0EE-C9E0734AA311}" dt="2024-02-09T08:58:47.196" v="452"/>
        <pc:sldMkLst>
          <pc:docMk/>
          <pc:sldMk cId="2794720856" sldId="360"/>
        </pc:sldMkLst>
      </pc:sldChg>
      <pc:sldChg chg="add">
        <pc:chgData name="Justyna Komorowska" userId="375d730c-51b5-42f4-b00c-0b4bcb087620" providerId="ADAL" clId="{BA5D1008-F7E7-4B4D-A0EE-C9E0734AA311}" dt="2024-02-09T08:58:47.227" v="454"/>
        <pc:sldMkLst>
          <pc:docMk/>
          <pc:sldMk cId="3283242378" sldId="361"/>
        </pc:sldMkLst>
      </pc:sldChg>
      <pc:sldChg chg="add">
        <pc:chgData name="Justyna Komorowska" userId="375d730c-51b5-42f4-b00c-0b4bcb087620" providerId="ADAL" clId="{BA5D1008-F7E7-4B4D-A0EE-C9E0734AA311}" dt="2024-02-09T08:58:47.258" v="456"/>
        <pc:sldMkLst>
          <pc:docMk/>
          <pc:sldMk cId="3096871090" sldId="362"/>
        </pc:sldMkLst>
      </pc:sldChg>
      <pc:sldChg chg="add">
        <pc:chgData name="Justyna Komorowska" userId="375d730c-51b5-42f4-b00c-0b4bcb087620" providerId="ADAL" clId="{BA5D1008-F7E7-4B4D-A0EE-C9E0734AA311}" dt="2024-02-09T08:58:47.290" v="458"/>
        <pc:sldMkLst>
          <pc:docMk/>
          <pc:sldMk cId="521249229" sldId="363"/>
        </pc:sldMkLst>
      </pc:sldChg>
      <pc:sldChg chg="add">
        <pc:chgData name="Justyna Komorowska" userId="375d730c-51b5-42f4-b00c-0b4bcb087620" providerId="ADAL" clId="{BA5D1008-F7E7-4B4D-A0EE-C9E0734AA311}" dt="2024-02-09T08:58:47.315" v="460"/>
        <pc:sldMkLst>
          <pc:docMk/>
          <pc:sldMk cId="1085387124" sldId="364"/>
        </pc:sldMkLst>
      </pc:sldChg>
      <pc:sldChg chg="add">
        <pc:chgData name="Justyna Komorowska" userId="375d730c-51b5-42f4-b00c-0b4bcb087620" providerId="ADAL" clId="{BA5D1008-F7E7-4B4D-A0EE-C9E0734AA311}" dt="2024-02-09T08:58:47.346" v="462"/>
        <pc:sldMkLst>
          <pc:docMk/>
          <pc:sldMk cId="2910540649" sldId="365"/>
        </pc:sldMkLst>
      </pc:sldChg>
      <pc:sldChg chg="add">
        <pc:chgData name="Justyna Komorowska" userId="375d730c-51b5-42f4-b00c-0b4bcb087620" providerId="ADAL" clId="{BA5D1008-F7E7-4B4D-A0EE-C9E0734AA311}" dt="2024-02-09T08:58:47.377" v="464"/>
        <pc:sldMkLst>
          <pc:docMk/>
          <pc:sldMk cId="834278761" sldId="366"/>
        </pc:sldMkLst>
      </pc:sldChg>
      <pc:sldChg chg="add">
        <pc:chgData name="Justyna Komorowska" userId="375d730c-51b5-42f4-b00c-0b4bcb087620" providerId="ADAL" clId="{BA5D1008-F7E7-4B4D-A0EE-C9E0734AA311}" dt="2024-02-09T08:58:47.409" v="466"/>
        <pc:sldMkLst>
          <pc:docMk/>
          <pc:sldMk cId="1817285081" sldId="367"/>
        </pc:sldMkLst>
      </pc:sldChg>
      <pc:sldChg chg="addSp modSp add mod">
        <pc:chgData name="Justyna Komorowska" userId="375d730c-51b5-42f4-b00c-0b4bcb087620" providerId="ADAL" clId="{BA5D1008-F7E7-4B4D-A0EE-C9E0734AA311}" dt="2024-02-09T10:53:33.595" v="731" actId="14100"/>
        <pc:sldMkLst>
          <pc:docMk/>
          <pc:sldMk cId="3768695594" sldId="368"/>
        </pc:sldMkLst>
        <pc:spChg chg="mod">
          <ac:chgData name="Justyna Komorowska" userId="375d730c-51b5-42f4-b00c-0b4bcb087620" providerId="ADAL" clId="{BA5D1008-F7E7-4B4D-A0EE-C9E0734AA311}" dt="2024-02-09T10:52:39.071" v="723" actId="207"/>
          <ac:spMkLst>
            <pc:docMk/>
            <pc:sldMk cId="3768695594" sldId="368"/>
            <ac:spMk id="2" creationId="{60B1911C-F019-A9F7-DD82-84BBF27F1D9F}"/>
          </ac:spMkLst>
        </pc:spChg>
        <pc:spChg chg="add mod">
          <ac:chgData name="Justyna Komorowska" userId="375d730c-51b5-42f4-b00c-0b4bcb087620" providerId="ADAL" clId="{BA5D1008-F7E7-4B4D-A0EE-C9E0734AA311}" dt="2024-02-09T10:53:33.595" v="731" actId="14100"/>
          <ac:spMkLst>
            <pc:docMk/>
            <pc:sldMk cId="3768695594" sldId="368"/>
            <ac:spMk id="6" creationId="{3D775B9C-6165-1CEC-387A-796A097CB49E}"/>
          </ac:spMkLst>
        </pc:spChg>
      </pc:sldChg>
      <pc:sldChg chg="add">
        <pc:chgData name="Justyna Komorowska" userId="375d730c-51b5-42f4-b00c-0b4bcb087620" providerId="ADAL" clId="{BA5D1008-F7E7-4B4D-A0EE-C9E0734AA311}" dt="2024-02-09T08:58:47.471" v="470"/>
        <pc:sldMkLst>
          <pc:docMk/>
          <pc:sldMk cId="4153281710" sldId="369"/>
        </pc:sldMkLst>
      </pc:sldChg>
      <pc:sldChg chg="add">
        <pc:chgData name="Justyna Komorowska" userId="375d730c-51b5-42f4-b00c-0b4bcb087620" providerId="ADAL" clId="{BA5D1008-F7E7-4B4D-A0EE-C9E0734AA311}" dt="2024-02-09T08:58:47.502" v="472"/>
        <pc:sldMkLst>
          <pc:docMk/>
          <pc:sldMk cId="2411463978" sldId="370"/>
        </pc:sldMkLst>
      </pc:sldChg>
      <pc:sldChg chg="add">
        <pc:chgData name="Justyna Komorowska" userId="375d730c-51b5-42f4-b00c-0b4bcb087620" providerId="ADAL" clId="{BA5D1008-F7E7-4B4D-A0EE-C9E0734AA311}" dt="2024-02-09T08:58:47.530" v="474"/>
        <pc:sldMkLst>
          <pc:docMk/>
          <pc:sldMk cId="3507709876" sldId="371"/>
        </pc:sldMkLst>
      </pc:sldChg>
      <pc:sldChg chg="add">
        <pc:chgData name="Justyna Komorowska" userId="375d730c-51b5-42f4-b00c-0b4bcb087620" providerId="ADAL" clId="{BA5D1008-F7E7-4B4D-A0EE-C9E0734AA311}" dt="2024-02-09T08:58:47.563" v="476"/>
        <pc:sldMkLst>
          <pc:docMk/>
          <pc:sldMk cId="284062213" sldId="372"/>
        </pc:sldMkLst>
      </pc:sldChg>
      <pc:sldChg chg="add">
        <pc:chgData name="Justyna Komorowska" userId="375d730c-51b5-42f4-b00c-0b4bcb087620" providerId="ADAL" clId="{BA5D1008-F7E7-4B4D-A0EE-C9E0734AA311}" dt="2024-02-09T08:58:47.596" v="478"/>
        <pc:sldMkLst>
          <pc:docMk/>
          <pc:sldMk cId="1107959287" sldId="373"/>
        </pc:sldMkLst>
      </pc:sldChg>
      <pc:sldChg chg="add">
        <pc:chgData name="Justyna Komorowska" userId="375d730c-51b5-42f4-b00c-0b4bcb087620" providerId="ADAL" clId="{BA5D1008-F7E7-4B4D-A0EE-C9E0734AA311}" dt="2024-02-09T08:58:47.627" v="480"/>
        <pc:sldMkLst>
          <pc:docMk/>
          <pc:sldMk cId="3369340825" sldId="374"/>
        </pc:sldMkLst>
      </pc:sldChg>
      <pc:sldChg chg="add">
        <pc:chgData name="Justyna Komorowska" userId="375d730c-51b5-42f4-b00c-0b4bcb087620" providerId="ADAL" clId="{BA5D1008-F7E7-4B4D-A0EE-C9E0734AA311}" dt="2024-02-09T08:58:47.659" v="482"/>
        <pc:sldMkLst>
          <pc:docMk/>
          <pc:sldMk cId="1901749817" sldId="375"/>
        </pc:sldMkLst>
      </pc:sldChg>
      <pc:sldChg chg="add">
        <pc:chgData name="Justyna Komorowska" userId="375d730c-51b5-42f4-b00c-0b4bcb087620" providerId="ADAL" clId="{BA5D1008-F7E7-4B4D-A0EE-C9E0734AA311}" dt="2024-02-09T08:58:47.690" v="484"/>
        <pc:sldMkLst>
          <pc:docMk/>
          <pc:sldMk cId="4233879839" sldId="376"/>
        </pc:sldMkLst>
      </pc:sldChg>
      <pc:sldChg chg="add">
        <pc:chgData name="Justyna Komorowska" userId="375d730c-51b5-42f4-b00c-0b4bcb087620" providerId="ADAL" clId="{BA5D1008-F7E7-4B4D-A0EE-C9E0734AA311}" dt="2024-02-09T08:58:47.706" v="486"/>
        <pc:sldMkLst>
          <pc:docMk/>
          <pc:sldMk cId="2320187273" sldId="377"/>
        </pc:sldMkLst>
      </pc:sldChg>
      <pc:sldChg chg="add">
        <pc:chgData name="Justyna Komorowska" userId="375d730c-51b5-42f4-b00c-0b4bcb087620" providerId="ADAL" clId="{BA5D1008-F7E7-4B4D-A0EE-C9E0734AA311}" dt="2024-02-09T08:58:47.737" v="488"/>
        <pc:sldMkLst>
          <pc:docMk/>
          <pc:sldMk cId="3962250734" sldId="378"/>
        </pc:sldMkLst>
      </pc:sldChg>
      <pc:sldChg chg="add">
        <pc:chgData name="Justyna Komorowska" userId="375d730c-51b5-42f4-b00c-0b4bcb087620" providerId="ADAL" clId="{BA5D1008-F7E7-4B4D-A0EE-C9E0734AA311}" dt="2024-02-09T08:58:47.768" v="490"/>
        <pc:sldMkLst>
          <pc:docMk/>
          <pc:sldMk cId="1169172128" sldId="379"/>
        </pc:sldMkLst>
      </pc:sldChg>
      <pc:sldChg chg="add">
        <pc:chgData name="Justyna Komorowska" userId="375d730c-51b5-42f4-b00c-0b4bcb087620" providerId="ADAL" clId="{BA5D1008-F7E7-4B4D-A0EE-C9E0734AA311}" dt="2024-02-09T08:58:47.799" v="492"/>
        <pc:sldMkLst>
          <pc:docMk/>
          <pc:sldMk cId="3451054918" sldId="380"/>
        </pc:sldMkLst>
      </pc:sldChg>
      <pc:sldChg chg="add">
        <pc:chgData name="Justyna Komorowska" userId="375d730c-51b5-42f4-b00c-0b4bcb087620" providerId="ADAL" clId="{BA5D1008-F7E7-4B4D-A0EE-C9E0734AA311}" dt="2024-02-09T08:58:47.831" v="494"/>
        <pc:sldMkLst>
          <pc:docMk/>
          <pc:sldMk cId="369024632" sldId="381"/>
        </pc:sldMkLst>
      </pc:sldChg>
      <pc:sldChg chg="add">
        <pc:chgData name="Justyna Komorowska" userId="375d730c-51b5-42f4-b00c-0b4bcb087620" providerId="ADAL" clId="{BA5D1008-F7E7-4B4D-A0EE-C9E0734AA311}" dt="2024-02-09T08:58:47.862" v="496"/>
        <pc:sldMkLst>
          <pc:docMk/>
          <pc:sldMk cId="3886137979" sldId="382"/>
        </pc:sldMkLst>
      </pc:sldChg>
      <pc:sldChg chg="add">
        <pc:chgData name="Justyna Komorowska" userId="375d730c-51b5-42f4-b00c-0b4bcb087620" providerId="ADAL" clId="{BA5D1008-F7E7-4B4D-A0EE-C9E0734AA311}" dt="2024-02-09T08:58:47.893" v="498"/>
        <pc:sldMkLst>
          <pc:docMk/>
          <pc:sldMk cId="2639229881" sldId="383"/>
        </pc:sldMkLst>
      </pc:sldChg>
      <pc:sldChg chg="add del">
        <pc:chgData name="Justyna Komorowska" userId="375d730c-51b5-42f4-b00c-0b4bcb087620" providerId="ADAL" clId="{BA5D1008-F7E7-4B4D-A0EE-C9E0734AA311}" dt="2024-02-09T09:24:07.543" v="599" actId="2696"/>
        <pc:sldMkLst>
          <pc:docMk/>
          <pc:sldMk cId="822687679" sldId="384"/>
        </pc:sldMkLst>
      </pc:sldChg>
      <pc:sldChg chg="add del">
        <pc:chgData name="Justyna Komorowska" userId="375d730c-51b5-42f4-b00c-0b4bcb087620" providerId="ADAL" clId="{BA5D1008-F7E7-4B4D-A0EE-C9E0734AA311}" dt="2024-02-09T08:58:52.345" v="501" actId="2696"/>
        <pc:sldMkLst>
          <pc:docMk/>
          <pc:sldMk cId="980189636" sldId="384"/>
        </pc:sldMkLst>
      </pc:sldChg>
      <pc:sldChg chg="modSp add mod">
        <pc:chgData name="Justyna Komorowska" userId="375d730c-51b5-42f4-b00c-0b4bcb087620" providerId="ADAL" clId="{BA5D1008-F7E7-4B4D-A0EE-C9E0734AA311}" dt="2024-02-09T13:04:03.743" v="963" actId="14100"/>
        <pc:sldMkLst>
          <pc:docMk/>
          <pc:sldMk cId="1773236773" sldId="385"/>
        </pc:sldMkLst>
        <pc:spChg chg="mod">
          <ac:chgData name="Justyna Komorowska" userId="375d730c-51b5-42f4-b00c-0b4bcb087620" providerId="ADAL" clId="{BA5D1008-F7E7-4B4D-A0EE-C9E0734AA311}" dt="2024-02-09T13:04:03.743" v="963" actId="14100"/>
          <ac:spMkLst>
            <pc:docMk/>
            <pc:sldMk cId="1773236773" sldId="385"/>
            <ac:spMk id="4" creationId="{6E43DC8D-FA77-1A71-E6DC-1B252A777A8B}"/>
          </ac:spMkLst>
        </pc:spChg>
        <pc:spChg chg="mod">
          <ac:chgData name="Justyna Komorowska" userId="375d730c-51b5-42f4-b00c-0b4bcb087620" providerId="ADAL" clId="{BA5D1008-F7E7-4B4D-A0EE-C9E0734AA311}" dt="2024-02-09T11:01:21.641" v="794" actId="1076"/>
          <ac:spMkLst>
            <pc:docMk/>
            <pc:sldMk cId="1773236773" sldId="385"/>
            <ac:spMk id="9" creationId="{5D577711-975E-31B5-1859-5AE25F57A174}"/>
          </ac:spMkLst>
        </pc:spChg>
      </pc:sldChg>
      <pc:sldChg chg="modSp add mod">
        <pc:chgData name="Justyna Komorowska" userId="375d730c-51b5-42f4-b00c-0b4bcb087620" providerId="ADAL" clId="{BA5D1008-F7E7-4B4D-A0EE-C9E0734AA311}" dt="2024-02-09T13:04:10.261" v="967" actId="20577"/>
        <pc:sldMkLst>
          <pc:docMk/>
          <pc:sldMk cId="4007726962" sldId="386"/>
        </pc:sldMkLst>
        <pc:spChg chg="mod">
          <ac:chgData name="Justyna Komorowska" userId="375d730c-51b5-42f4-b00c-0b4bcb087620" providerId="ADAL" clId="{BA5D1008-F7E7-4B4D-A0EE-C9E0734AA311}" dt="2024-02-09T13:04:10.261" v="967" actId="20577"/>
          <ac:spMkLst>
            <pc:docMk/>
            <pc:sldMk cId="4007726962" sldId="386"/>
            <ac:spMk id="2" creationId="{D175E7F4-BA74-44F8-A965-E39C6D64EB42}"/>
          </ac:spMkLst>
        </pc:spChg>
      </pc:sldChg>
      <pc:sldChg chg="add">
        <pc:chgData name="Justyna Komorowska" userId="375d730c-51b5-42f4-b00c-0b4bcb087620" providerId="ADAL" clId="{BA5D1008-F7E7-4B4D-A0EE-C9E0734AA311}" dt="2024-02-09T09:23:43.233" v="510"/>
        <pc:sldMkLst>
          <pc:docMk/>
          <pc:sldMk cId="1319918859" sldId="387"/>
        </pc:sldMkLst>
      </pc:sldChg>
      <pc:sldChg chg="add">
        <pc:chgData name="Justyna Komorowska" userId="375d730c-51b5-42f4-b00c-0b4bcb087620" providerId="ADAL" clId="{BA5D1008-F7E7-4B4D-A0EE-C9E0734AA311}" dt="2024-02-09T09:23:43.265" v="512"/>
        <pc:sldMkLst>
          <pc:docMk/>
          <pc:sldMk cId="2305184224" sldId="388"/>
        </pc:sldMkLst>
      </pc:sldChg>
      <pc:sldChg chg="modSp add mod">
        <pc:chgData name="Justyna Komorowska" userId="375d730c-51b5-42f4-b00c-0b4bcb087620" providerId="ADAL" clId="{BA5D1008-F7E7-4B4D-A0EE-C9E0734AA311}" dt="2024-02-09T12:29:38.296" v="901" actId="20577"/>
        <pc:sldMkLst>
          <pc:docMk/>
          <pc:sldMk cId="3701079492" sldId="389"/>
        </pc:sldMkLst>
        <pc:spChg chg="mod">
          <ac:chgData name="Justyna Komorowska" userId="375d730c-51b5-42f4-b00c-0b4bcb087620" providerId="ADAL" clId="{BA5D1008-F7E7-4B4D-A0EE-C9E0734AA311}" dt="2024-02-09T12:29:38.296" v="901" actId="20577"/>
          <ac:spMkLst>
            <pc:docMk/>
            <pc:sldMk cId="3701079492" sldId="389"/>
            <ac:spMk id="4" creationId="{AE891598-8E1C-91D6-38A5-C0BC40A79B3B}"/>
          </ac:spMkLst>
        </pc:spChg>
      </pc:sldChg>
      <pc:sldChg chg="modSp add mod">
        <pc:chgData name="Justyna Komorowska" userId="375d730c-51b5-42f4-b00c-0b4bcb087620" providerId="ADAL" clId="{BA5D1008-F7E7-4B4D-A0EE-C9E0734AA311}" dt="2024-02-09T12:29:44.706" v="902" actId="20577"/>
        <pc:sldMkLst>
          <pc:docMk/>
          <pc:sldMk cId="3038855325" sldId="390"/>
        </pc:sldMkLst>
        <pc:spChg chg="mod">
          <ac:chgData name="Justyna Komorowska" userId="375d730c-51b5-42f4-b00c-0b4bcb087620" providerId="ADAL" clId="{BA5D1008-F7E7-4B4D-A0EE-C9E0734AA311}" dt="2024-02-09T12:29:44.706" v="902" actId="20577"/>
          <ac:spMkLst>
            <pc:docMk/>
            <pc:sldMk cId="3038855325" sldId="390"/>
            <ac:spMk id="4" creationId="{9E9202FD-0192-024B-9DBE-A2C4DA9F0FEA}"/>
          </ac:spMkLst>
        </pc:spChg>
      </pc:sldChg>
      <pc:sldChg chg="addSp modSp add mod">
        <pc:chgData name="Justyna Komorowska" userId="375d730c-51b5-42f4-b00c-0b4bcb087620" providerId="ADAL" clId="{BA5D1008-F7E7-4B4D-A0EE-C9E0734AA311}" dt="2024-02-09T12:29:49.563" v="903" actId="20577"/>
        <pc:sldMkLst>
          <pc:docMk/>
          <pc:sldMk cId="1237961246" sldId="391"/>
        </pc:sldMkLst>
        <pc:spChg chg="add mod">
          <ac:chgData name="Justyna Komorowska" userId="375d730c-51b5-42f4-b00c-0b4bcb087620" providerId="ADAL" clId="{BA5D1008-F7E7-4B4D-A0EE-C9E0734AA311}" dt="2024-02-09T10:55:27.102" v="738" actId="1076"/>
          <ac:spMkLst>
            <pc:docMk/>
            <pc:sldMk cId="1237961246" sldId="391"/>
            <ac:spMk id="2" creationId="{78118750-FD03-F8E7-1DAC-978C3C4214E8}"/>
          </ac:spMkLst>
        </pc:spChg>
        <pc:spChg chg="mod">
          <ac:chgData name="Justyna Komorowska" userId="375d730c-51b5-42f4-b00c-0b4bcb087620" providerId="ADAL" clId="{BA5D1008-F7E7-4B4D-A0EE-C9E0734AA311}" dt="2024-02-09T12:29:49.563" v="903" actId="20577"/>
          <ac:spMkLst>
            <pc:docMk/>
            <pc:sldMk cId="1237961246" sldId="391"/>
            <ac:spMk id="4" creationId="{C49E83E8-9CC3-473E-E6E3-4B9D2ECA2E2D}"/>
          </ac:spMkLst>
        </pc:spChg>
        <pc:graphicFrameChg chg="modGraphic">
          <ac:chgData name="Justyna Komorowska" userId="375d730c-51b5-42f4-b00c-0b4bcb087620" providerId="ADAL" clId="{BA5D1008-F7E7-4B4D-A0EE-C9E0734AA311}" dt="2024-02-09T10:55:52.111" v="740" actId="20577"/>
          <ac:graphicFrameMkLst>
            <pc:docMk/>
            <pc:sldMk cId="1237961246" sldId="391"/>
            <ac:graphicFrameMk id="5" creationId="{A537DA90-E935-6726-7DEA-776D802DFD91}"/>
          </ac:graphicFrameMkLst>
        </pc:graphicFrameChg>
      </pc:sldChg>
      <pc:sldChg chg="modSp add mod">
        <pc:chgData name="Justyna Komorowska" userId="375d730c-51b5-42f4-b00c-0b4bcb087620" providerId="ADAL" clId="{BA5D1008-F7E7-4B4D-A0EE-C9E0734AA311}" dt="2024-02-09T12:30:01.725" v="904" actId="20577"/>
        <pc:sldMkLst>
          <pc:docMk/>
          <pc:sldMk cId="3752181555" sldId="392"/>
        </pc:sldMkLst>
        <pc:spChg chg="mod">
          <ac:chgData name="Justyna Komorowska" userId="375d730c-51b5-42f4-b00c-0b4bcb087620" providerId="ADAL" clId="{BA5D1008-F7E7-4B4D-A0EE-C9E0734AA311}" dt="2024-02-09T12:30:01.725" v="904" actId="20577"/>
          <ac:spMkLst>
            <pc:docMk/>
            <pc:sldMk cId="3752181555" sldId="392"/>
            <ac:spMk id="4" creationId="{60EDC25A-C8CF-4CBD-B3F7-8D89B9819B6E}"/>
          </ac:spMkLst>
        </pc:spChg>
      </pc:sldChg>
      <pc:sldChg chg="modSp add mod">
        <pc:chgData name="Justyna Komorowska" userId="375d730c-51b5-42f4-b00c-0b4bcb087620" providerId="ADAL" clId="{BA5D1008-F7E7-4B4D-A0EE-C9E0734AA311}" dt="2024-02-09T12:30:05.006" v="905" actId="20577"/>
        <pc:sldMkLst>
          <pc:docMk/>
          <pc:sldMk cId="630842121" sldId="393"/>
        </pc:sldMkLst>
        <pc:spChg chg="mod">
          <ac:chgData name="Justyna Komorowska" userId="375d730c-51b5-42f4-b00c-0b4bcb087620" providerId="ADAL" clId="{BA5D1008-F7E7-4B4D-A0EE-C9E0734AA311}" dt="2024-02-09T12:30:05.006" v="905" actId="20577"/>
          <ac:spMkLst>
            <pc:docMk/>
            <pc:sldMk cId="630842121" sldId="393"/>
            <ac:spMk id="4" creationId="{0682FF9D-EC13-CB0E-E20B-6527135F8802}"/>
          </ac:spMkLst>
        </pc:spChg>
      </pc:sldChg>
      <pc:sldChg chg="modSp add mod">
        <pc:chgData name="Justyna Komorowska" userId="375d730c-51b5-42f4-b00c-0b4bcb087620" providerId="ADAL" clId="{BA5D1008-F7E7-4B4D-A0EE-C9E0734AA311}" dt="2024-02-09T12:30:10.164" v="906" actId="20577"/>
        <pc:sldMkLst>
          <pc:docMk/>
          <pc:sldMk cId="153926801" sldId="394"/>
        </pc:sldMkLst>
        <pc:spChg chg="mod">
          <ac:chgData name="Justyna Komorowska" userId="375d730c-51b5-42f4-b00c-0b4bcb087620" providerId="ADAL" clId="{BA5D1008-F7E7-4B4D-A0EE-C9E0734AA311}" dt="2024-02-09T12:30:10.164" v="906" actId="20577"/>
          <ac:spMkLst>
            <pc:docMk/>
            <pc:sldMk cId="153926801" sldId="394"/>
            <ac:spMk id="4" creationId="{31225684-BCD0-2853-F622-450179BF7489}"/>
          </ac:spMkLst>
        </pc:spChg>
      </pc:sldChg>
      <pc:sldChg chg="modSp add mod">
        <pc:chgData name="Justyna Komorowska" userId="375d730c-51b5-42f4-b00c-0b4bcb087620" providerId="ADAL" clId="{BA5D1008-F7E7-4B4D-A0EE-C9E0734AA311}" dt="2024-02-09T12:30:13.399" v="907" actId="20577"/>
        <pc:sldMkLst>
          <pc:docMk/>
          <pc:sldMk cId="3286404099" sldId="395"/>
        </pc:sldMkLst>
        <pc:spChg chg="mod">
          <ac:chgData name="Justyna Komorowska" userId="375d730c-51b5-42f4-b00c-0b4bcb087620" providerId="ADAL" clId="{BA5D1008-F7E7-4B4D-A0EE-C9E0734AA311}" dt="2024-02-09T12:30:13.399" v="907" actId="20577"/>
          <ac:spMkLst>
            <pc:docMk/>
            <pc:sldMk cId="3286404099" sldId="395"/>
            <ac:spMk id="4" creationId="{E0CDBF21-6EFA-88CB-426F-8372011C8E60}"/>
          </ac:spMkLst>
        </pc:spChg>
      </pc:sldChg>
      <pc:sldChg chg="modSp add mod">
        <pc:chgData name="Justyna Komorowska" userId="375d730c-51b5-42f4-b00c-0b4bcb087620" providerId="ADAL" clId="{BA5D1008-F7E7-4B4D-A0EE-C9E0734AA311}" dt="2024-02-09T12:30:16.961" v="908" actId="20577"/>
        <pc:sldMkLst>
          <pc:docMk/>
          <pc:sldMk cId="3226191536" sldId="396"/>
        </pc:sldMkLst>
        <pc:spChg chg="mod">
          <ac:chgData name="Justyna Komorowska" userId="375d730c-51b5-42f4-b00c-0b4bcb087620" providerId="ADAL" clId="{BA5D1008-F7E7-4B4D-A0EE-C9E0734AA311}" dt="2024-02-09T12:30:16.961" v="908" actId="20577"/>
          <ac:spMkLst>
            <pc:docMk/>
            <pc:sldMk cId="3226191536" sldId="396"/>
            <ac:spMk id="4" creationId="{F79A20C4-35B0-1075-4051-40A390DE16BB}"/>
          </ac:spMkLst>
        </pc:spChg>
      </pc:sldChg>
      <pc:sldChg chg="modSp add mod">
        <pc:chgData name="Justyna Komorowska" userId="375d730c-51b5-42f4-b00c-0b4bcb087620" providerId="ADAL" clId="{BA5D1008-F7E7-4B4D-A0EE-C9E0734AA311}" dt="2024-02-09T12:30:22.469" v="909" actId="20577"/>
        <pc:sldMkLst>
          <pc:docMk/>
          <pc:sldMk cId="1702033609" sldId="397"/>
        </pc:sldMkLst>
        <pc:spChg chg="mod">
          <ac:chgData name="Justyna Komorowska" userId="375d730c-51b5-42f4-b00c-0b4bcb087620" providerId="ADAL" clId="{BA5D1008-F7E7-4B4D-A0EE-C9E0734AA311}" dt="2024-02-09T12:30:22.469" v="909" actId="20577"/>
          <ac:spMkLst>
            <pc:docMk/>
            <pc:sldMk cId="1702033609" sldId="397"/>
            <ac:spMk id="4" creationId="{36794FB5-4ACA-FB8C-2A70-B37DC6F5A383}"/>
          </ac:spMkLst>
        </pc:spChg>
      </pc:sldChg>
      <pc:sldChg chg="modSp add mod">
        <pc:chgData name="Justyna Komorowska" userId="375d730c-51b5-42f4-b00c-0b4bcb087620" providerId="ADAL" clId="{BA5D1008-F7E7-4B4D-A0EE-C9E0734AA311}" dt="2024-02-09T12:30:27.252" v="910" actId="20577"/>
        <pc:sldMkLst>
          <pc:docMk/>
          <pc:sldMk cId="3556404310" sldId="398"/>
        </pc:sldMkLst>
        <pc:spChg chg="mod">
          <ac:chgData name="Justyna Komorowska" userId="375d730c-51b5-42f4-b00c-0b4bcb087620" providerId="ADAL" clId="{BA5D1008-F7E7-4B4D-A0EE-C9E0734AA311}" dt="2024-02-09T12:30:27.252" v="910" actId="20577"/>
          <ac:spMkLst>
            <pc:docMk/>
            <pc:sldMk cId="3556404310" sldId="398"/>
            <ac:spMk id="4" creationId="{570AEBBD-9D10-287B-1E32-19E81083BE3F}"/>
          </ac:spMkLst>
        </pc:spChg>
      </pc:sldChg>
      <pc:sldChg chg="modSp add mod">
        <pc:chgData name="Justyna Komorowska" userId="375d730c-51b5-42f4-b00c-0b4bcb087620" providerId="ADAL" clId="{BA5D1008-F7E7-4B4D-A0EE-C9E0734AA311}" dt="2024-02-09T12:30:31.284" v="911" actId="20577"/>
        <pc:sldMkLst>
          <pc:docMk/>
          <pc:sldMk cId="470028178" sldId="399"/>
        </pc:sldMkLst>
        <pc:spChg chg="mod">
          <ac:chgData name="Justyna Komorowska" userId="375d730c-51b5-42f4-b00c-0b4bcb087620" providerId="ADAL" clId="{BA5D1008-F7E7-4B4D-A0EE-C9E0734AA311}" dt="2024-02-09T12:30:31.284" v="911" actId="20577"/>
          <ac:spMkLst>
            <pc:docMk/>
            <pc:sldMk cId="470028178" sldId="399"/>
            <ac:spMk id="4" creationId="{706C9893-0D1E-5BE4-C281-30ED0FA90723}"/>
          </ac:spMkLst>
        </pc:spChg>
      </pc:sldChg>
      <pc:sldChg chg="modSp add mod">
        <pc:chgData name="Justyna Komorowska" userId="375d730c-51b5-42f4-b00c-0b4bcb087620" providerId="ADAL" clId="{BA5D1008-F7E7-4B4D-A0EE-C9E0734AA311}" dt="2024-02-09T12:30:37.558" v="912" actId="20577"/>
        <pc:sldMkLst>
          <pc:docMk/>
          <pc:sldMk cId="682833304" sldId="400"/>
        </pc:sldMkLst>
        <pc:spChg chg="mod">
          <ac:chgData name="Justyna Komorowska" userId="375d730c-51b5-42f4-b00c-0b4bcb087620" providerId="ADAL" clId="{BA5D1008-F7E7-4B4D-A0EE-C9E0734AA311}" dt="2024-02-09T12:30:37.558" v="912" actId="20577"/>
          <ac:spMkLst>
            <pc:docMk/>
            <pc:sldMk cId="682833304" sldId="400"/>
            <ac:spMk id="4" creationId="{1E99D37B-6F62-20BC-3EF6-CA856D5105A5}"/>
          </ac:spMkLst>
        </pc:spChg>
      </pc:sldChg>
      <pc:sldChg chg="modSp add mod">
        <pc:chgData name="Justyna Komorowska" userId="375d730c-51b5-42f4-b00c-0b4bcb087620" providerId="ADAL" clId="{BA5D1008-F7E7-4B4D-A0EE-C9E0734AA311}" dt="2024-02-09T12:30:40.886" v="913" actId="20577"/>
        <pc:sldMkLst>
          <pc:docMk/>
          <pc:sldMk cId="3534383922" sldId="401"/>
        </pc:sldMkLst>
        <pc:spChg chg="mod">
          <ac:chgData name="Justyna Komorowska" userId="375d730c-51b5-42f4-b00c-0b4bcb087620" providerId="ADAL" clId="{BA5D1008-F7E7-4B4D-A0EE-C9E0734AA311}" dt="2024-02-09T12:30:40.886" v="913" actId="20577"/>
          <ac:spMkLst>
            <pc:docMk/>
            <pc:sldMk cId="3534383922" sldId="401"/>
            <ac:spMk id="4" creationId="{AEB54727-3BBE-7288-5103-0249D35B7D57}"/>
          </ac:spMkLst>
        </pc:spChg>
      </pc:sldChg>
      <pc:sldChg chg="addSp modSp add mod">
        <pc:chgData name="Justyna Komorowska" userId="375d730c-51b5-42f4-b00c-0b4bcb087620" providerId="ADAL" clId="{BA5D1008-F7E7-4B4D-A0EE-C9E0734AA311}" dt="2024-02-09T12:30:44.754" v="914" actId="20577"/>
        <pc:sldMkLst>
          <pc:docMk/>
          <pc:sldMk cId="3313425507" sldId="402"/>
        </pc:sldMkLst>
        <pc:spChg chg="add mod">
          <ac:chgData name="Justyna Komorowska" userId="375d730c-51b5-42f4-b00c-0b4bcb087620" providerId="ADAL" clId="{BA5D1008-F7E7-4B4D-A0EE-C9E0734AA311}" dt="2024-02-09T10:56:54.477" v="751" actId="1076"/>
          <ac:spMkLst>
            <pc:docMk/>
            <pc:sldMk cId="3313425507" sldId="402"/>
            <ac:spMk id="2" creationId="{5198B739-3C9C-DD2B-6487-676961913D49}"/>
          </ac:spMkLst>
        </pc:spChg>
        <pc:spChg chg="mod">
          <ac:chgData name="Justyna Komorowska" userId="375d730c-51b5-42f4-b00c-0b4bcb087620" providerId="ADAL" clId="{BA5D1008-F7E7-4B4D-A0EE-C9E0734AA311}" dt="2024-02-09T12:30:44.754" v="914" actId="20577"/>
          <ac:spMkLst>
            <pc:docMk/>
            <pc:sldMk cId="3313425507" sldId="402"/>
            <ac:spMk id="4" creationId="{24F88AE6-44F7-067C-5A99-ABD701E8D62E}"/>
          </ac:spMkLst>
        </pc:spChg>
        <pc:graphicFrameChg chg="mod modGraphic">
          <ac:chgData name="Justyna Komorowska" userId="375d730c-51b5-42f4-b00c-0b4bcb087620" providerId="ADAL" clId="{BA5D1008-F7E7-4B4D-A0EE-C9E0734AA311}" dt="2024-02-09T10:56:34.630" v="745" actId="207"/>
          <ac:graphicFrameMkLst>
            <pc:docMk/>
            <pc:sldMk cId="3313425507" sldId="402"/>
            <ac:graphicFrameMk id="5" creationId="{C30D0729-65B5-7FB0-9CC4-2145E1D6C8D9}"/>
          </ac:graphicFrameMkLst>
        </pc:graphicFrameChg>
      </pc:sldChg>
      <pc:sldChg chg="modSp add mod">
        <pc:chgData name="Justyna Komorowska" userId="375d730c-51b5-42f4-b00c-0b4bcb087620" providerId="ADAL" clId="{BA5D1008-F7E7-4B4D-A0EE-C9E0734AA311}" dt="2024-02-09T12:30:48.333" v="915" actId="20577"/>
        <pc:sldMkLst>
          <pc:docMk/>
          <pc:sldMk cId="3794050749" sldId="403"/>
        </pc:sldMkLst>
        <pc:spChg chg="mod">
          <ac:chgData name="Justyna Komorowska" userId="375d730c-51b5-42f4-b00c-0b4bcb087620" providerId="ADAL" clId="{BA5D1008-F7E7-4B4D-A0EE-C9E0734AA311}" dt="2024-02-09T12:30:48.333" v="915" actId="20577"/>
          <ac:spMkLst>
            <pc:docMk/>
            <pc:sldMk cId="3794050749" sldId="403"/>
            <ac:spMk id="4" creationId="{E53BBE38-2F4E-7D8F-3CBA-76ED3B992271}"/>
          </ac:spMkLst>
        </pc:spChg>
      </pc:sldChg>
      <pc:sldChg chg="modSp add mod">
        <pc:chgData name="Justyna Komorowska" userId="375d730c-51b5-42f4-b00c-0b4bcb087620" providerId="ADAL" clId="{BA5D1008-F7E7-4B4D-A0EE-C9E0734AA311}" dt="2024-02-09T12:30:55.686" v="916" actId="20577"/>
        <pc:sldMkLst>
          <pc:docMk/>
          <pc:sldMk cId="2134742541" sldId="404"/>
        </pc:sldMkLst>
        <pc:spChg chg="mod">
          <ac:chgData name="Justyna Komorowska" userId="375d730c-51b5-42f4-b00c-0b4bcb087620" providerId="ADAL" clId="{BA5D1008-F7E7-4B4D-A0EE-C9E0734AA311}" dt="2024-02-09T12:30:55.686" v="916" actId="20577"/>
          <ac:spMkLst>
            <pc:docMk/>
            <pc:sldMk cId="2134742541" sldId="404"/>
            <ac:spMk id="4" creationId="{96B03116-35BE-8686-4C0F-3780AED4FFB8}"/>
          </ac:spMkLst>
        </pc:spChg>
      </pc:sldChg>
      <pc:sldChg chg="modSp add mod">
        <pc:chgData name="Justyna Komorowska" userId="375d730c-51b5-42f4-b00c-0b4bcb087620" providerId="ADAL" clId="{BA5D1008-F7E7-4B4D-A0EE-C9E0734AA311}" dt="2024-02-09T12:30:59.983" v="917" actId="20577"/>
        <pc:sldMkLst>
          <pc:docMk/>
          <pc:sldMk cId="3857507514" sldId="405"/>
        </pc:sldMkLst>
        <pc:spChg chg="mod">
          <ac:chgData name="Justyna Komorowska" userId="375d730c-51b5-42f4-b00c-0b4bcb087620" providerId="ADAL" clId="{BA5D1008-F7E7-4B4D-A0EE-C9E0734AA311}" dt="2024-02-09T12:30:59.983" v="917" actId="20577"/>
          <ac:spMkLst>
            <pc:docMk/>
            <pc:sldMk cId="3857507514" sldId="405"/>
            <ac:spMk id="4" creationId="{13FE4A99-688F-762F-51A4-8BF5E94162D8}"/>
          </ac:spMkLst>
        </pc:spChg>
      </pc:sldChg>
      <pc:sldChg chg="addSp modSp add mod">
        <pc:chgData name="Justyna Komorowska" userId="375d730c-51b5-42f4-b00c-0b4bcb087620" providerId="ADAL" clId="{BA5D1008-F7E7-4B4D-A0EE-C9E0734AA311}" dt="2024-02-09T10:58:04.337" v="760" actId="1076"/>
        <pc:sldMkLst>
          <pc:docMk/>
          <pc:sldMk cId="3412836453" sldId="406"/>
        </pc:sldMkLst>
        <pc:spChg chg="add mod">
          <ac:chgData name="Justyna Komorowska" userId="375d730c-51b5-42f4-b00c-0b4bcb087620" providerId="ADAL" clId="{BA5D1008-F7E7-4B4D-A0EE-C9E0734AA311}" dt="2024-02-09T10:58:04.337" v="760" actId="1076"/>
          <ac:spMkLst>
            <pc:docMk/>
            <pc:sldMk cId="3412836453" sldId="406"/>
            <ac:spMk id="6" creationId="{F94DA65F-F916-994B-C1BC-B6183F681696}"/>
          </ac:spMkLst>
        </pc:spChg>
        <pc:graphicFrameChg chg="mod modGraphic">
          <ac:chgData name="Justyna Komorowska" userId="375d730c-51b5-42f4-b00c-0b4bcb087620" providerId="ADAL" clId="{BA5D1008-F7E7-4B4D-A0EE-C9E0734AA311}" dt="2024-02-09T10:57:44.753" v="753" actId="207"/>
          <ac:graphicFrameMkLst>
            <pc:docMk/>
            <pc:sldMk cId="3412836453" sldId="406"/>
            <ac:graphicFrameMk id="5" creationId="{9A90E007-76DE-E769-0B6D-A9F00F4C90DD}"/>
          </ac:graphicFrameMkLst>
        </pc:graphicFrameChg>
      </pc:sldChg>
      <pc:sldChg chg="modSp add mod">
        <pc:chgData name="Justyna Komorowska" userId="375d730c-51b5-42f4-b00c-0b4bcb087620" providerId="ADAL" clId="{BA5D1008-F7E7-4B4D-A0EE-C9E0734AA311}" dt="2024-02-09T10:39:24.661" v="621" actId="20577"/>
        <pc:sldMkLst>
          <pc:docMk/>
          <pc:sldMk cId="1688768525" sldId="407"/>
        </pc:sldMkLst>
        <pc:graphicFrameChg chg="modGraphic">
          <ac:chgData name="Justyna Komorowska" userId="375d730c-51b5-42f4-b00c-0b4bcb087620" providerId="ADAL" clId="{BA5D1008-F7E7-4B4D-A0EE-C9E0734AA311}" dt="2024-02-09T10:39:24.661" v="621" actId="20577"/>
          <ac:graphicFrameMkLst>
            <pc:docMk/>
            <pc:sldMk cId="1688768525" sldId="407"/>
            <ac:graphicFrameMk id="5" creationId="{0692C5C1-8BB0-4C6F-1EFE-11CEB235D3D4}"/>
          </ac:graphicFrameMkLst>
        </pc:graphicFrameChg>
      </pc:sldChg>
      <pc:sldChg chg="add">
        <pc:chgData name="Justyna Komorowska" userId="375d730c-51b5-42f4-b00c-0b4bcb087620" providerId="ADAL" clId="{BA5D1008-F7E7-4B4D-A0EE-C9E0734AA311}" dt="2024-02-09T09:23:43.874" v="552"/>
        <pc:sldMkLst>
          <pc:docMk/>
          <pc:sldMk cId="2867926426" sldId="408"/>
        </pc:sldMkLst>
      </pc:sldChg>
      <pc:sldChg chg="add">
        <pc:chgData name="Justyna Komorowska" userId="375d730c-51b5-42f4-b00c-0b4bcb087620" providerId="ADAL" clId="{BA5D1008-F7E7-4B4D-A0EE-C9E0734AA311}" dt="2024-02-09T09:23:43.905" v="554"/>
        <pc:sldMkLst>
          <pc:docMk/>
          <pc:sldMk cId="476870589" sldId="409"/>
        </pc:sldMkLst>
      </pc:sldChg>
      <pc:sldChg chg="add">
        <pc:chgData name="Justyna Komorowska" userId="375d730c-51b5-42f4-b00c-0b4bcb087620" providerId="ADAL" clId="{BA5D1008-F7E7-4B4D-A0EE-C9E0734AA311}" dt="2024-02-09T09:23:43.937" v="556"/>
        <pc:sldMkLst>
          <pc:docMk/>
          <pc:sldMk cId="1158421970" sldId="410"/>
        </pc:sldMkLst>
      </pc:sldChg>
      <pc:sldChg chg="add">
        <pc:chgData name="Justyna Komorowska" userId="375d730c-51b5-42f4-b00c-0b4bcb087620" providerId="ADAL" clId="{BA5D1008-F7E7-4B4D-A0EE-C9E0734AA311}" dt="2024-02-09T09:23:43.968" v="558"/>
        <pc:sldMkLst>
          <pc:docMk/>
          <pc:sldMk cId="2202951597" sldId="411"/>
        </pc:sldMkLst>
      </pc:sldChg>
      <pc:sldChg chg="add">
        <pc:chgData name="Justyna Komorowska" userId="375d730c-51b5-42f4-b00c-0b4bcb087620" providerId="ADAL" clId="{BA5D1008-F7E7-4B4D-A0EE-C9E0734AA311}" dt="2024-02-09T09:23:43.999" v="560"/>
        <pc:sldMkLst>
          <pc:docMk/>
          <pc:sldMk cId="4031761357" sldId="412"/>
        </pc:sldMkLst>
      </pc:sldChg>
      <pc:sldChg chg="addSp modSp add mod">
        <pc:chgData name="Justyna Komorowska" userId="375d730c-51b5-42f4-b00c-0b4bcb087620" providerId="ADAL" clId="{BA5D1008-F7E7-4B4D-A0EE-C9E0734AA311}" dt="2024-02-09T10:59:48.683" v="781" actId="1076"/>
        <pc:sldMkLst>
          <pc:docMk/>
          <pc:sldMk cId="1188516874" sldId="413"/>
        </pc:sldMkLst>
        <pc:spChg chg="mod">
          <ac:chgData name="Justyna Komorowska" userId="375d730c-51b5-42f4-b00c-0b4bcb087620" providerId="ADAL" clId="{BA5D1008-F7E7-4B4D-A0EE-C9E0734AA311}" dt="2024-02-09T10:59:11.058" v="770" actId="1076"/>
          <ac:spMkLst>
            <pc:docMk/>
            <pc:sldMk cId="1188516874" sldId="413"/>
            <ac:spMk id="2" creationId="{E02B3B80-643B-A692-E365-FDFC96885476}"/>
          </ac:spMkLst>
        </pc:spChg>
        <pc:spChg chg="add mod">
          <ac:chgData name="Justyna Komorowska" userId="375d730c-51b5-42f4-b00c-0b4bcb087620" providerId="ADAL" clId="{BA5D1008-F7E7-4B4D-A0EE-C9E0734AA311}" dt="2024-02-09T10:59:48.683" v="781" actId="1076"/>
          <ac:spMkLst>
            <pc:docMk/>
            <pc:sldMk cId="1188516874" sldId="413"/>
            <ac:spMk id="6" creationId="{FC8CDD84-4C27-3746-344D-13F09590095E}"/>
          </ac:spMkLst>
        </pc:spChg>
        <pc:graphicFrameChg chg="mod modGraphic">
          <ac:chgData name="Justyna Komorowska" userId="375d730c-51b5-42f4-b00c-0b4bcb087620" providerId="ADAL" clId="{BA5D1008-F7E7-4B4D-A0EE-C9E0734AA311}" dt="2024-02-09T10:59:22.729" v="774" actId="400"/>
          <ac:graphicFrameMkLst>
            <pc:docMk/>
            <pc:sldMk cId="1188516874" sldId="413"/>
            <ac:graphicFrameMk id="5" creationId="{1D293C93-F5ED-5BE2-D57A-B0430A402B10}"/>
          </ac:graphicFrameMkLst>
        </pc:graphicFrameChg>
      </pc:sldChg>
      <pc:sldChg chg="add">
        <pc:chgData name="Justyna Komorowska" userId="375d730c-51b5-42f4-b00c-0b4bcb087620" providerId="ADAL" clId="{BA5D1008-F7E7-4B4D-A0EE-C9E0734AA311}" dt="2024-02-09T09:23:44.062" v="564"/>
        <pc:sldMkLst>
          <pc:docMk/>
          <pc:sldMk cId="1653332506" sldId="414"/>
        </pc:sldMkLst>
      </pc:sldChg>
      <pc:sldChg chg="addSp modSp add mod">
        <pc:chgData name="Justyna Komorowska" userId="375d730c-51b5-42f4-b00c-0b4bcb087620" providerId="ADAL" clId="{BA5D1008-F7E7-4B4D-A0EE-C9E0734AA311}" dt="2024-02-09T11:00:52.531" v="792" actId="1076"/>
        <pc:sldMkLst>
          <pc:docMk/>
          <pc:sldMk cId="2648757069" sldId="415"/>
        </pc:sldMkLst>
        <pc:spChg chg="mod">
          <ac:chgData name="Justyna Komorowska" userId="375d730c-51b5-42f4-b00c-0b4bcb087620" providerId="ADAL" clId="{BA5D1008-F7E7-4B4D-A0EE-C9E0734AA311}" dt="2024-02-09T11:00:31.007" v="786" actId="207"/>
          <ac:spMkLst>
            <pc:docMk/>
            <pc:sldMk cId="2648757069" sldId="415"/>
            <ac:spMk id="2" creationId="{60B1911C-F019-A9F7-DD82-84BBF27F1D9F}"/>
          </ac:spMkLst>
        </pc:spChg>
        <pc:spChg chg="add mod">
          <ac:chgData name="Justyna Komorowska" userId="375d730c-51b5-42f4-b00c-0b4bcb087620" providerId="ADAL" clId="{BA5D1008-F7E7-4B4D-A0EE-C9E0734AA311}" dt="2024-02-09T11:00:52.531" v="792" actId="1076"/>
          <ac:spMkLst>
            <pc:docMk/>
            <pc:sldMk cId="2648757069" sldId="415"/>
            <ac:spMk id="6" creationId="{6694E5E4-198D-D298-D84F-539EAF9FED2E}"/>
          </ac:spMkLst>
        </pc:spChg>
      </pc:sldChg>
      <pc:sldChg chg="add">
        <pc:chgData name="Justyna Komorowska" userId="375d730c-51b5-42f4-b00c-0b4bcb087620" providerId="ADAL" clId="{BA5D1008-F7E7-4B4D-A0EE-C9E0734AA311}" dt="2024-02-09T09:23:44.124" v="568"/>
        <pc:sldMkLst>
          <pc:docMk/>
          <pc:sldMk cId="1284053640" sldId="416"/>
        </pc:sldMkLst>
      </pc:sldChg>
      <pc:sldChg chg="add">
        <pc:chgData name="Justyna Komorowska" userId="375d730c-51b5-42f4-b00c-0b4bcb087620" providerId="ADAL" clId="{BA5D1008-F7E7-4B4D-A0EE-C9E0734AA311}" dt="2024-02-09T09:23:44.218" v="570"/>
        <pc:sldMkLst>
          <pc:docMk/>
          <pc:sldMk cId="2234450210" sldId="417"/>
        </pc:sldMkLst>
      </pc:sldChg>
      <pc:sldChg chg="add">
        <pc:chgData name="Justyna Komorowska" userId="375d730c-51b5-42f4-b00c-0b4bcb087620" providerId="ADAL" clId="{BA5D1008-F7E7-4B4D-A0EE-C9E0734AA311}" dt="2024-02-09T09:23:44.249" v="572"/>
        <pc:sldMkLst>
          <pc:docMk/>
          <pc:sldMk cId="2062506948" sldId="418"/>
        </pc:sldMkLst>
      </pc:sldChg>
      <pc:sldChg chg="add">
        <pc:chgData name="Justyna Komorowska" userId="375d730c-51b5-42f4-b00c-0b4bcb087620" providerId="ADAL" clId="{BA5D1008-F7E7-4B4D-A0EE-C9E0734AA311}" dt="2024-02-09T09:23:44.280" v="574"/>
        <pc:sldMkLst>
          <pc:docMk/>
          <pc:sldMk cId="343627360" sldId="419"/>
        </pc:sldMkLst>
      </pc:sldChg>
      <pc:sldChg chg="add">
        <pc:chgData name="Justyna Komorowska" userId="375d730c-51b5-42f4-b00c-0b4bcb087620" providerId="ADAL" clId="{BA5D1008-F7E7-4B4D-A0EE-C9E0734AA311}" dt="2024-02-09T09:23:44.312" v="576"/>
        <pc:sldMkLst>
          <pc:docMk/>
          <pc:sldMk cId="3109622691" sldId="420"/>
        </pc:sldMkLst>
      </pc:sldChg>
      <pc:sldChg chg="add">
        <pc:chgData name="Justyna Komorowska" userId="375d730c-51b5-42f4-b00c-0b4bcb087620" providerId="ADAL" clId="{BA5D1008-F7E7-4B4D-A0EE-C9E0734AA311}" dt="2024-02-09T09:23:44.343" v="578"/>
        <pc:sldMkLst>
          <pc:docMk/>
          <pc:sldMk cId="2938515418" sldId="421"/>
        </pc:sldMkLst>
      </pc:sldChg>
      <pc:sldChg chg="add">
        <pc:chgData name="Justyna Komorowska" userId="375d730c-51b5-42f4-b00c-0b4bcb087620" providerId="ADAL" clId="{BA5D1008-F7E7-4B4D-A0EE-C9E0734AA311}" dt="2024-02-09T09:23:44.374" v="580"/>
        <pc:sldMkLst>
          <pc:docMk/>
          <pc:sldMk cId="1987245399" sldId="422"/>
        </pc:sldMkLst>
      </pc:sldChg>
      <pc:sldChg chg="add">
        <pc:chgData name="Justyna Komorowska" userId="375d730c-51b5-42f4-b00c-0b4bcb087620" providerId="ADAL" clId="{BA5D1008-F7E7-4B4D-A0EE-C9E0734AA311}" dt="2024-02-09T09:23:44.405" v="582"/>
        <pc:sldMkLst>
          <pc:docMk/>
          <pc:sldMk cId="4206415381" sldId="423"/>
        </pc:sldMkLst>
      </pc:sldChg>
      <pc:sldChg chg="add">
        <pc:chgData name="Justyna Komorowska" userId="375d730c-51b5-42f4-b00c-0b4bcb087620" providerId="ADAL" clId="{BA5D1008-F7E7-4B4D-A0EE-C9E0734AA311}" dt="2024-02-09T09:23:44.437" v="584"/>
        <pc:sldMkLst>
          <pc:docMk/>
          <pc:sldMk cId="3400393812" sldId="424"/>
        </pc:sldMkLst>
      </pc:sldChg>
      <pc:sldChg chg="add">
        <pc:chgData name="Justyna Komorowska" userId="375d730c-51b5-42f4-b00c-0b4bcb087620" providerId="ADAL" clId="{BA5D1008-F7E7-4B4D-A0EE-C9E0734AA311}" dt="2024-02-09T09:23:44.468" v="586"/>
        <pc:sldMkLst>
          <pc:docMk/>
          <pc:sldMk cId="3880054848" sldId="425"/>
        </pc:sldMkLst>
      </pc:sldChg>
      <pc:sldChg chg="add">
        <pc:chgData name="Justyna Komorowska" userId="375d730c-51b5-42f4-b00c-0b4bcb087620" providerId="ADAL" clId="{BA5D1008-F7E7-4B4D-A0EE-C9E0734AA311}" dt="2024-02-09T09:23:44.499" v="588"/>
        <pc:sldMkLst>
          <pc:docMk/>
          <pc:sldMk cId="3251350821" sldId="426"/>
        </pc:sldMkLst>
      </pc:sldChg>
      <pc:sldChg chg="add">
        <pc:chgData name="Justyna Komorowska" userId="375d730c-51b5-42f4-b00c-0b4bcb087620" providerId="ADAL" clId="{BA5D1008-F7E7-4B4D-A0EE-C9E0734AA311}" dt="2024-02-09T09:23:44.530" v="590"/>
        <pc:sldMkLst>
          <pc:docMk/>
          <pc:sldMk cId="3858947406" sldId="427"/>
        </pc:sldMkLst>
      </pc:sldChg>
      <pc:sldChg chg="add">
        <pc:chgData name="Justyna Komorowska" userId="375d730c-51b5-42f4-b00c-0b4bcb087620" providerId="ADAL" clId="{BA5D1008-F7E7-4B4D-A0EE-C9E0734AA311}" dt="2024-02-09T09:23:44.562" v="592"/>
        <pc:sldMkLst>
          <pc:docMk/>
          <pc:sldMk cId="2752820629" sldId="428"/>
        </pc:sldMkLst>
      </pc:sldChg>
      <pc:sldChg chg="add">
        <pc:chgData name="Justyna Komorowska" userId="375d730c-51b5-42f4-b00c-0b4bcb087620" providerId="ADAL" clId="{BA5D1008-F7E7-4B4D-A0EE-C9E0734AA311}" dt="2024-02-09T09:23:44.593" v="594"/>
        <pc:sldMkLst>
          <pc:docMk/>
          <pc:sldMk cId="3986217574" sldId="429"/>
        </pc:sldMkLst>
      </pc:sldChg>
      <pc:sldChg chg="add">
        <pc:chgData name="Justyna Komorowska" userId="375d730c-51b5-42f4-b00c-0b4bcb087620" providerId="ADAL" clId="{BA5D1008-F7E7-4B4D-A0EE-C9E0734AA311}" dt="2024-02-09T09:23:44.624" v="596"/>
        <pc:sldMkLst>
          <pc:docMk/>
          <pc:sldMk cId="502928526" sldId="430"/>
        </pc:sldMkLst>
      </pc:sldChg>
      <pc:sldChg chg="add">
        <pc:chgData name="Justyna Komorowska" userId="375d730c-51b5-42f4-b00c-0b4bcb087620" providerId="ADAL" clId="{BA5D1008-F7E7-4B4D-A0EE-C9E0734AA311}" dt="2024-02-09T09:23:44.655" v="598"/>
        <pc:sldMkLst>
          <pc:docMk/>
          <pc:sldMk cId="980189636" sldId="431"/>
        </pc:sldMkLst>
      </pc:sldChg>
      <pc:sldChg chg="add">
        <pc:chgData name="Justyna Komorowska" userId="375d730c-51b5-42f4-b00c-0b4bcb087620" providerId="ADAL" clId="{BA5D1008-F7E7-4B4D-A0EE-C9E0734AA311}" dt="2024-02-09T10:26:05.170" v="602"/>
        <pc:sldMkLst>
          <pc:docMk/>
          <pc:sldMk cId="401825550" sldId="432"/>
        </pc:sldMkLst>
      </pc:sldChg>
      <pc:sldChg chg="add">
        <pc:chgData name="Justyna Komorowska" userId="375d730c-51b5-42f4-b00c-0b4bcb087620" providerId="ADAL" clId="{BA5D1008-F7E7-4B4D-A0EE-C9E0734AA311}" dt="2024-02-09T10:26:05.170" v="602"/>
        <pc:sldMkLst>
          <pc:docMk/>
          <pc:sldMk cId="3797489962" sldId="433"/>
        </pc:sldMkLst>
      </pc:sldChg>
      <pc:sldChg chg="add">
        <pc:chgData name="Justyna Komorowska" userId="375d730c-51b5-42f4-b00c-0b4bcb087620" providerId="ADAL" clId="{BA5D1008-F7E7-4B4D-A0EE-C9E0734AA311}" dt="2024-02-09T10:26:05.170" v="602"/>
        <pc:sldMkLst>
          <pc:docMk/>
          <pc:sldMk cId="51360331" sldId="434"/>
        </pc:sldMkLst>
      </pc:sldChg>
      <pc:sldChg chg="modSp add mod">
        <pc:chgData name="Justyna Komorowska" userId="375d730c-51b5-42f4-b00c-0b4bcb087620" providerId="ADAL" clId="{BA5D1008-F7E7-4B4D-A0EE-C9E0734AA311}" dt="2024-02-09T13:00:44.629" v="940" actId="20577"/>
        <pc:sldMkLst>
          <pc:docMk/>
          <pc:sldMk cId="1070965627" sldId="435"/>
        </pc:sldMkLst>
        <pc:spChg chg="mod">
          <ac:chgData name="Justyna Komorowska" userId="375d730c-51b5-42f4-b00c-0b4bcb087620" providerId="ADAL" clId="{BA5D1008-F7E7-4B4D-A0EE-C9E0734AA311}" dt="2024-02-09T13:00:44.629" v="940" actId="20577"/>
          <ac:spMkLst>
            <pc:docMk/>
            <pc:sldMk cId="1070965627" sldId="435"/>
            <ac:spMk id="2" creationId="{9FA85DFF-2D52-E2F8-2C63-EDB0479B42BC}"/>
          </ac:spMkLst>
        </pc:spChg>
      </pc:sldChg>
      <pc:sldChg chg="modSp add mod">
        <pc:chgData name="Justyna Komorowska" userId="375d730c-51b5-42f4-b00c-0b4bcb087620" providerId="ADAL" clId="{BA5D1008-F7E7-4B4D-A0EE-C9E0734AA311}" dt="2024-02-09T13:00:51.833" v="942" actId="20577"/>
        <pc:sldMkLst>
          <pc:docMk/>
          <pc:sldMk cId="1996930584" sldId="436"/>
        </pc:sldMkLst>
        <pc:spChg chg="mod">
          <ac:chgData name="Justyna Komorowska" userId="375d730c-51b5-42f4-b00c-0b4bcb087620" providerId="ADAL" clId="{BA5D1008-F7E7-4B4D-A0EE-C9E0734AA311}" dt="2024-02-09T13:00:51.833" v="942" actId="20577"/>
          <ac:spMkLst>
            <pc:docMk/>
            <pc:sldMk cId="1996930584" sldId="436"/>
            <ac:spMk id="2" creationId="{98597CAE-21BF-7839-FC9B-C0CB86FEE299}"/>
          </ac:spMkLst>
        </pc:spChg>
      </pc:sldChg>
      <pc:sldChg chg="add">
        <pc:chgData name="Justyna Komorowska" userId="375d730c-51b5-42f4-b00c-0b4bcb087620" providerId="ADAL" clId="{BA5D1008-F7E7-4B4D-A0EE-C9E0734AA311}" dt="2024-02-09T10:26:05.170" v="602"/>
        <pc:sldMkLst>
          <pc:docMk/>
          <pc:sldMk cId="1498825184" sldId="437"/>
        </pc:sldMkLst>
      </pc:sldChg>
      <pc:sldChg chg="modSp add mod">
        <pc:chgData name="Justyna Komorowska" userId="375d730c-51b5-42f4-b00c-0b4bcb087620" providerId="ADAL" clId="{BA5D1008-F7E7-4B4D-A0EE-C9E0734AA311}" dt="2024-02-09T12:16:52.590" v="850" actId="255"/>
        <pc:sldMkLst>
          <pc:docMk/>
          <pc:sldMk cId="2321906962" sldId="438"/>
        </pc:sldMkLst>
        <pc:graphicFrameChg chg="modGraphic">
          <ac:chgData name="Justyna Komorowska" userId="375d730c-51b5-42f4-b00c-0b4bcb087620" providerId="ADAL" clId="{BA5D1008-F7E7-4B4D-A0EE-C9E0734AA311}" dt="2024-02-09T12:16:52.590" v="850" actId="255"/>
          <ac:graphicFrameMkLst>
            <pc:docMk/>
            <pc:sldMk cId="2321906962" sldId="438"/>
            <ac:graphicFrameMk id="5" creationId="{926658FD-B33B-E4BD-9A74-A8B53004628D}"/>
          </ac:graphicFrameMkLst>
        </pc:graphicFrameChg>
      </pc:sldChg>
      <pc:sldChg chg="modSp add mod">
        <pc:chgData name="Justyna Komorowska" userId="375d730c-51b5-42f4-b00c-0b4bcb087620" providerId="ADAL" clId="{BA5D1008-F7E7-4B4D-A0EE-C9E0734AA311}" dt="2024-02-09T12:17:01.481" v="851" actId="255"/>
        <pc:sldMkLst>
          <pc:docMk/>
          <pc:sldMk cId="2887206057" sldId="439"/>
        </pc:sldMkLst>
        <pc:graphicFrameChg chg="modGraphic">
          <ac:chgData name="Justyna Komorowska" userId="375d730c-51b5-42f4-b00c-0b4bcb087620" providerId="ADAL" clId="{BA5D1008-F7E7-4B4D-A0EE-C9E0734AA311}" dt="2024-02-09T12:17:01.481" v="851" actId="255"/>
          <ac:graphicFrameMkLst>
            <pc:docMk/>
            <pc:sldMk cId="2887206057" sldId="439"/>
            <ac:graphicFrameMk id="5" creationId="{59E73E99-6B7E-48F8-1A37-25FF81A1909D}"/>
          </ac:graphicFrameMkLst>
        </pc:graphicFrameChg>
      </pc:sldChg>
      <pc:sldChg chg="modSp add mod">
        <pc:chgData name="Justyna Komorowska" userId="375d730c-51b5-42f4-b00c-0b4bcb087620" providerId="ADAL" clId="{BA5D1008-F7E7-4B4D-A0EE-C9E0734AA311}" dt="2024-02-09T12:17:12.030" v="852" actId="255"/>
        <pc:sldMkLst>
          <pc:docMk/>
          <pc:sldMk cId="4273208481" sldId="440"/>
        </pc:sldMkLst>
        <pc:graphicFrameChg chg="modGraphic">
          <ac:chgData name="Justyna Komorowska" userId="375d730c-51b5-42f4-b00c-0b4bcb087620" providerId="ADAL" clId="{BA5D1008-F7E7-4B4D-A0EE-C9E0734AA311}" dt="2024-02-09T12:17:12.030" v="852" actId="255"/>
          <ac:graphicFrameMkLst>
            <pc:docMk/>
            <pc:sldMk cId="4273208481" sldId="440"/>
            <ac:graphicFrameMk id="5" creationId="{59485E8D-8697-D1ED-8F45-9256DC1BE7C3}"/>
          </ac:graphicFrameMkLst>
        </pc:graphicFrameChg>
      </pc:sldChg>
      <pc:sldChg chg="modSp add mod">
        <pc:chgData name="Justyna Komorowska" userId="375d730c-51b5-42f4-b00c-0b4bcb087620" providerId="ADAL" clId="{BA5D1008-F7E7-4B4D-A0EE-C9E0734AA311}" dt="2024-02-09T12:17:17.854" v="853" actId="255"/>
        <pc:sldMkLst>
          <pc:docMk/>
          <pc:sldMk cId="1861713315" sldId="441"/>
        </pc:sldMkLst>
        <pc:graphicFrameChg chg="modGraphic">
          <ac:chgData name="Justyna Komorowska" userId="375d730c-51b5-42f4-b00c-0b4bcb087620" providerId="ADAL" clId="{BA5D1008-F7E7-4B4D-A0EE-C9E0734AA311}" dt="2024-02-09T12:17:17.854" v="853" actId="255"/>
          <ac:graphicFrameMkLst>
            <pc:docMk/>
            <pc:sldMk cId="1861713315" sldId="441"/>
            <ac:graphicFrameMk id="5" creationId="{9714D867-8092-3259-6DC2-56EC43FB6C3A}"/>
          </ac:graphicFrameMkLst>
        </pc:graphicFrameChg>
      </pc:sldChg>
      <pc:sldChg chg="modSp add mod">
        <pc:chgData name="Justyna Komorowska" userId="375d730c-51b5-42f4-b00c-0b4bcb087620" providerId="ADAL" clId="{BA5D1008-F7E7-4B4D-A0EE-C9E0734AA311}" dt="2024-02-09T12:17:26.459" v="854" actId="255"/>
        <pc:sldMkLst>
          <pc:docMk/>
          <pc:sldMk cId="2914024724" sldId="442"/>
        </pc:sldMkLst>
        <pc:graphicFrameChg chg="modGraphic">
          <ac:chgData name="Justyna Komorowska" userId="375d730c-51b5-42f4-b00c-0b4bcb087620" providerId="ADAL" clId="{BA5D1008-F7E7-4B4D-A0EE-C9E0734AA311}" dt="2024-02-09T12:17:26.459" v="854" actId="255"/>
          <ac:graphicFrameMkLst>
            <pc:docMk/>
            <pc:sldMk cId="2914024724" sldId="442"/>
            <ac:graphicFrameMk id="5" creationId="{03C0BB10-1E17-75E3-29E2-AFD97F19C3BB}"/>
          </ac:graphicFrameMkLst>
        </pc:graphicFrameChg>
      </pc:sldChg>
      <pc:sldChg chg="modSp add mod">
        <pc:chgData name="Justyna Komorowska" userId="375d730c-51b5-42f4-b00c-0b4bcb087620" providerId="ADAL" clId="{BA5D1008-F7E7-4B4D-A0EE-C9E0734AA311}" dt="2024-02-09T12:17:31.494" v="855" actId="255"/>
        <pc:sldMkLst>
          <pc:docMk/>
          <pc:sldMk cId="155123141" sldId="443"/>
        </pc:sldMkLst>
        <pc:graphicFrameChg chg="modGraphic">
          <ac:chgData name="Justyna Komorowska" userId="375d730c-51b5-42f4-b00c-0b4bcb087620" providerId="ADAL" clId="{BA5D1008-F7E7-4B4D-A0EE-C9E0734AA311}" dt="2024-02-09T12:17:31.494" v="855" actId="255"/>
          <ac:graphicFrameMkLst>
            <pc:docMk/>
            <pc:sldMk cId="155123141" sldId="443"/>
            <ac:graphicFrameMk id="5" creationId="{AB00DDCB-20CD-5C3D-7D85-80CA77113F03}"/>
          </ac:graphicFrameMkLst>
        </pc:graphicFrameChg>
      </pc:sldChg>
      <pc:sldChg chg="modSp add mod">
        <pc:chgData name="Justyna Komorowska" userId="375d730c-51b5-42f4-b00c-0b4bcb087620" providerId="ADAL" clId="{BA5D1008-F7E7-4B4D-A0EE-C9E0734AA311}" dt="2024-02-09T12:17:36.863" v="856" actId="255"/>
        <pc:sldMkLst>
          <pc:docMk/>
          <pc:sldMk cId="3318592873" sldId="444"/>
        </pc:sldMkLst>
        <pc:graphicFrameChg chg="modGraphic">
          <ac:chgData name="Justyna Komorowska" userId="375d730c-51b5-42f4-b00c-0b4bcb087620" providerId="ADAL" clId="{BA5D1008-F7E7-4B4D-A0EE-C9E0734AA311}" dt="2024-02-09T12:17:36.863" v="856" actId="255"/>
          <ac:graphicFrameMkLst>
            <pc:docMk/>
            <pc:sldMk cId="3318592873" sldId="444"/>
            <ac:graphicFrameMk id="5" creationId="{354D02D0-2EAB-ECE6-4159-3366726934F7}"/>
          </ac:graphicFrameMkLst>
        </pc:graphicFrameChg>
      </pc:sldChg>
      <pc:sldChg chg="modSp add mod">
        <pc:chgData name="Justyna Komorowska" userId="375d730c-51b5-42f4-b00c-0b4bcb087620" providerId="ADAL" clId="{BA5D1008-F7E7-4B4D-A0EE-C9E0734AA311}" dt="2024-02-09T12:17:45.405" v="857" actId="255"/>
        <pc:sldMkLst>
          <pc:docMk/>
          <pc:sldMk cId="3488191794" sldId="445"/>
        </pc:sldMkLst>
        <pc:graphicFrameChg chg="modGraphic">
          <ac:chgData name="Justyna Komorowska" userId="375d730c-51b5-42f4-b00c-0b4bcb087620" providerId="ADAL" clId="{BA5D1008-F7E7-4B4D-A0EE-C9E0734AA311}" dt="2024-02-09T12:17:45.405" v="857" actId="255"/>
          <ac:graphicFrameMkLst>
            <pc:docMk/>
            <pc:sldMk cId="3488191794" sldId="445"/>
            <ac:graphicFrameMk id="5" creationId="{2CB0EE3F-5679-8718-C797-077E51647C59}"/>
          </ac:graphicFrameMkLst>
        </pc:graphicFrameChg>
      </pc:sldChg>
      <pc:sldChg chg="modSp add mod">
        <pc:chgData name="Justyna Komorowska" userId="375d730c-51b5-42f4-b00c-0b4bcb087620" providerId="ADAL" clId="{BA5D1008-F7E7-4B4D-A0EE-C9E0734AA311}" dt="2024-02-09T12:17:52.117" v="858" actId="255"/>
        <pc:sldMkLst>
          <pc:docMk/>
          <pc:sldMk cId="3066519622" sldId="446"/>
        </pc:sldMkLst>
        <pc:spChg chg="mod">
          <ac:chgData name="Justyna Komorowska" userId="375d730c-51b5-42f4-b00c-0b4bcb087620" providerId="ADAL" clId="{BA5D1008-F7E7-4B4D-A0EE-C9E0734AA311}" dt="2024-02-09T11:04:43.056" v="802" actId="207"/>
          <ac:spMkLst>
            <pc:docMk/>
            <pc:sldMk cId="3066519622" sldId="446"/>
            <ac:spMk id="10" creationId="{DF0933AF-92C3-47F7-82C1-E933A94A18C2}"/>
          </ac:spMkLst>
        </pc:spChg>
        <pc:graphicFrameChg chg="modGraphic">
          <ac:chgData name="Justyna Komorowska" userId="375d730c-51b5-42f4-b00c-0b4bcb087620" providerId="ADAL" clId="{BA5D1008-F7E7-4B4D-A0EE-C9E0734AA311}" dt="2024-02-09T12:17:52.117" v="858" actId="255"/>
          <ac:graphicFrameMkLst>
            <pc:docMk/>
            <pc:sldMk cId="3066519622" sldId="446"/>
            <ac:graphicFrameMk id="5" creationId="{4E86E39A-07D8-8E95-DACE-E843888402CC}"/>
          </ac:graphicFrameMkLst>
        </pc:graphicFrameChg>
      </pc:sldChg>
      <pc:sldChg chg="modSp add mod">
        <pc:chgData name="Justyna Komorowska" userId="375d730c-51b5-42f4-b00c-0b4bcb087620" providerId="ADAL" clId="{BA5D1008-F7E7-4B4D-A0EE-C9E0734AA311}" dt="2024-02-09T12:17:57.358" v="859" actId="255"/>
        <pc:sldMkLst>
          <pc:docMk/>
          <pc:sldMk cId="750513373" sldId="447"/>
        </pc:sldMkLst>
        <pc:graphicFrameChg chg="modGraphic">
          <ac:chgData name="Justyna Komorowska" userId="375d730c-51b5-42f4-b00c-0b4bcb087620" providerId="ADAL" clId="{BA5D1008-F7E7-4B4D-A0EE-C9E0734AA311}" dt="2024-02-09T12:17:57.358" v="859" actId="255"/>
          <ac:graphicFrameMkLst>
            <pc:docMk/>
            <pc:sldMk cId="750513373" sldId="447"/>
            <ac:graphicFrameMk id="5" creationId="{E3F4E320-5403-6CDB-C9C8-048060DAE8CF}"/>
          </ac:graphicFrameMkLst>
        </pc:graphicFrameChg>
      </pc:sldChg>
      <pc:sldChg chg="modSp add mod">
        <pc:chgData name="Justyna Komorowska" userId="375d730c-51b5-42f4-b00c-0b4bcb087620" providerId="ADAL" clId="{BA5D1008-F7E7-4B4D-A0EE-C9E0734AA311}" dt="2024-02-09T12:18:02.886" v="860" actId="255"/>
        <pc:sldMkLst>
          <pc:docMk/>
          <pc:sldMk cId="2846927274" sldId="448"/>
        </pc:sldMkLst>
        <pc:graphicFrameChg chg="modGraphic">
          <ac:chgData name="Justyna Komorowska" userId="375d730c-51b5-42f4-b00c-0b4bcb087620" providerId="ADAL" clId="{BA5D1008-F7E7-4B4D-A0EE-C9E0734AA311}" dt="2024-02-09T12:18:02.886" v="860" actId="255"/>
          <ac:graphicFrameMkLst>
            <pc:docMk/>
            <pc:sldMk cId="2846927274" sldId="448"/>
            <ac:graphicFrameMk id="5" creationId="{EC927E12-372F-1027-86E5-78F0358CF481}"/>
          </ac:graphicFrameMkLst>
        </pc:graphicFrameChg>
      </pc:sldChg>
      <pc:sldChg chg="modSp add mod">
        <pc:chgData name="Justyna Komorowska" userId="375d730c-51b5-42f4-b00c-0b4bcb087620" providerId="ADAL" clId="{BA5D1008-F7E7-4B4D-A0EE-C9E0734AA311}" dt="2024-02-09T12:18:08.380" v="861" actId="255"/>
        <pc:sldMkLst>
          <pc:docMk/>
          <pc:sldMk cId="3974114909" sldId="449"/>
        </pc:sldMkLst>
        <pc:graphicFrameChg chg="modGraphic">
          <ac:chgData name="Justyna Komorowska" userId="375d730c-51b5-42f4-b00c-0b4bcb087620" providerId="ADAL" clId="{BA5D1008-F7E7-4B4D-A0EE-C9E0734AA311}" dt="2024-02-09T12:18:08.380" v="861" actId="255"/>
          <ac:graphicFrameMkLst>
            <pc:docMk/>
            <pc:sldMk cId="3974114909" sldId="449"/>
            <ac:graphicFrameMk id="5" creationId="{7B32B0A2-C42D-C941-F3EF-1AFE45EBC58B}"/>
          </ac:graphicFrameMkLst>
        </pc:graphicFrameChg>
      </pc:sldChg>
      <pc:sldChg chg="modSp add mod">
        <pc:chgData name="Justyna Komorowska" userId="375d730c-51b5-42f4-b00c-0b4bcb087620" providerId="ADAL" clId="{BA5D1008-F7E7-4B4D-A0EE-C9E0734AA311}" dt="2024-02-09T12:18:14.165" v="862" actId="255"/>
        <pc:sldMkLst>
          <pc:docMk/>
          <pc:sldMk cId="866389213" sldId="450"/>
        </pc:sldMkLst>
        <pc:graphicFrameChg chg="modGraphic">
          <ac:chgData name="Justyna Komorowska" userId="375d730c-51b5-42f4-b00c-0b4bcb087620" providerId="ADAL" clId="{BA5D1008-F7E7-4B4D-A0EE-C9E0734AA311}" dt="2024-02-09T12:18:14.165" v="862" actId="255"/>
          <ac:graphicFrameMkLst>
            <pc:docMk/>
            <pc:sldMk cId="866389213" sldId="450"/>
            <ac:graphicFrameMk id="5" creationId="{70BD517F-DB25-7F2D-2A6C-EF5DEC43899D}"/>
          </ac:graphicFrameMkLst>
        </pc:graphicFrameChg>
      </pc:sldChg>
      <pc:sldChg chg="modSp add mod">
        <pc:chgData name="Justyna Komorowska" userId="375d730c-51b5-42f4-b00c-0b4bcb087620" providerId="ADAL" clId="{BA5D1008-F7E7-4B4D-A0EE-C9E0734AA311}" dt="2024-02-09T12:18:20.040" v="863" actId="255"/>
        <pc:sldMkLst>
          <pc:docMk/>
          <pc:sldMk cId="2553270836" sldId="451"/>
        </pc:sldMkLst>
        <pc:graphicFrameChg chg="modGraphic">
          <ac:chgData name="Justyna Komorowska" userId="375d730c-51b5-42f4-b00c-0b4bcb087620" providerId="ADAL" clId="{BA5D1008-F7E7-4B4D-A0EE-C9E0734AA311}" dt="2024-02-09T12:18:20.040" v="863" actId="255"/>
          <ac:graphicFrameMkLst>
            <pc:docMk/>
            <pc:sldMk cId="2553270836" sldId="451"/>
            <ac:graphicFrameMk id="5" creationId="{5DEDEA07-C949-023B-8263-FE973DB46E19}"/>
          </ac:graphicFrameMkLst>
        </pc:graphicFrameChg>
      </pc:sldChg>
      <pc:sldChg chg="modSp add mod">
        <pc:chgData name="Justyna Komorowska" userId="375d730c-51b5-42f4-b00c-0b4bcb087620" providerId="ADAL" clId="{BA5D1008-F7E7-4B4D-A0EE-C9E0734AA311}" dt="2024-02-09T12:18:24.323" v="864" actId="255"/>
        <pc:sldMkLst>
          <pc:docMk/>
          <pc:sldMk cId="2733306393" sldId="452"/>
        </pc:sldMkLst>
        <pc:graphicFrameChg chg="modGraphic">
          <ac:chgData name="Justyna Komorowska" userId="375d730c-51b5-42f4-b00c-0b4bcb087620" providerId="ADAL" clId="{BA5D1008-F7E7-4B4D-A0EE-C9E0734AA311}" dt="2024-02-09T12:18:24.323" v="864" actId="255"/>
          <ac:graphicFrameMkLst>
            <pc:docMk/>
            <pc:sldMk cId="2733306393" sldId="452"/>
            <ac:graphicFrameMk id="5" creationId="{B9261C3B-642A-9D56-D54C-D75086710A95}"/>
          </ac:graphicFrameMkLst>
        </pc:graphicFrameChg>
      </pc:sldChg>
      <pc:sldChg chg="modSp add mod">
        <pc:chgData name="Justyna Komorowska" userId="375d730c-51b5-42f4-b00c-0b4bcb087620" providerId="ADAL" clId="{BA5D1008-F7E7-4B4D-A0EE-C9E0734AA311}" dt="2024-02-09T12:18:29.682" v="865" actId="255"/>
        <pc:sldMkLst>
          <pc:docMk/>
          <pc:sldMk cId="1895277700" sldId="453"/>
        </pc:sldMkLst>
        <pc:graphicFrameChg chg="modGraphic">
          <ac:chgData name="Justyna Komorowska" userId="375d730c-51b5-42f4-b00c-0b4bcb087620" providerId="ADAL" clId="{BA5D1008-F7E7-4B4D-A0EE-C9E0734AA311}" dt="2024-02-09T12:18:29.682" v="865" actId="255"/>
          <ac:graphicFrameMkLst>
            <pc:docMk/>
            <pc:sldMk cId="1895277700" sldId="453"/>
            <ac:graphicFrameMk id="5" creationId="{B16081AB-7B28-A775-4888-6082E9FBD7AF}"/>
          </ac:graphicFrameMkLst>
        </pc:graphicFrameChg>
      </pc:sldChg>
      <pc:sldChg chg="modSp add mod">
        <pc:chgData name="Justyna Komorowska" userId="375d730c-51b5-42f4-b00c-0b4bcb087620" providerId="ADAL" clId="{BA5D1008-F7E7-4B4D-A0EE-C9E0734AA311}" dt="2024-02-09T12:18:35.895" v="866" actId="255"/>
        <pc:sldMkLst>
          <pc:docMk/>
          <pc:sldMk cId="1477800289" sldId="454"/>
        </pc:sldMkLst>
        <pc:graphicFrameChg chg="modGraphic">
          <ac:chgData name="Justyna Komorowska" userId="375d730c-51b5-42f4-b00c-0b4bcb087620" providerId="ADAL" clId="{BA5D1008-F7E7-4B4D-A0EE-C9E0734AA311}" dt="2024-02-09T12:18:35.895" v="866" actId="255"/>
          <ac:graphicFrameMkLst>
            <pc:docMk/>
            <pc:sldMk cId="1477800289" sldId="454"/>
            <ac:graphicFrameMk id="5" creationId="{7132A84C-6A15-0594-98AA-E617F1C48471}"/>
          </ac:graphicFrameMkLst>
        </pc:graphicFrameChg>
      </pc:sldChg>
      <pc:sldChg chg="modSp add mod">
        <pc:chgData name="Justyna Komorowska" userId="375d730c-51b5-42f4-b00c-0b4bcb087620" providerId="ADAL" clId="{BA5D1008-F7E7-4B4D-A0EE-C9E0734AA311}" dt="2024-02-09T12:18:43.420" v="868" actId="255"/>
        <pc:sldMkLst>
          <pc:docMk/>
          <pc:sldMk cId="3127011659" sldId="455"/>
        </pc:sldMkLst>
        <pc:graphicFrameChg chg="modGraphic">
          <ac:chgData name="Justyna Komorowska" userId="375d730c-51b5-42f4-b00c-0b4bcb087620" providerId="ADAL" clId="{BA5D1008-F7E7-4B4D-A0EE-C9E0734AA311}" dt="2024-02-09T12:18:43.420" v="868" actId="255"/>
          <ac:graphicFrameMkLst>
            <pc:docMk/>
            <pc:sldMk cId="3127011659" sldId="455"/>
            <ac:graphicFrameMk id="5" creationId="{DF72DCEB-9F6A-96C3-DCFD-003458DBD149}"/>
          </ac:graphicFrameMkLst>
        </pc:graphicFrameChg>
      </pc:sldChg>
      <pc:sldChg chg="modSp add mod">
        <pc:chgData name="Justyna Komorowska" userId="375d730c-51b5-42f4-b00c-0b4bcb087620" providerId="ADAL" clId="{BA5D1008-F7E7-4B4D-A0EE-C9E0734AA311}" dt="2024-02-09T12:18:50.232" v="869" actId="255"/>
        <pc:sldMkLst>
          <pc:docMk/>
          <pc:sldMk cId="3909233296" sldId="456"/>
        </pc:sldMkLst>
        <pc:graphicFrameChg chg="modGraphic">
          <ac:chgData name="Justyna Komorowska" userId="375d730c-51b5-42f4-b00c-0b4bcb087620" providerId="ADAL" clId="{BA5D1008-F7E7-4B4D-A0EE-C9E0734AA311}" dt="2024-02-09T12:18:50.232" v="869" actId="255"/>
          <ac:graphicFrameMkLst>
            <pc:docMk/>
            <pc:sldMk cId="3909233296" sldId="456"/>
            <ac:graphicFrameMk id="5" creationId="{468A2F10-8944-8C9A-339E-0DE562530A2D}"/>
          </ac:graphicFrameMkLst>
        </pc:graphicFrameChg>
      </pc:sldChg>
      <pc:sldChg chg="modSp add mod">
        <pc:chgData name="Justyna Komorowska" userId="375d730c-51b5-42f4-b00c-0b4bcb087620" providerId="ADAL" clId="{BA5D1008-F7E7-4B4D-A0EE-C9E0734AA311}" dt="2024-02-09T12:18:55.551" v="870" actId="255"/>
        <pc:sldMkLst>
          <pc:docMk/>
          <pc:sldMk cId="514412211" sldId="457"/>
        </pc:sldMkLst>
        <pc:graphicFrameChg chg="modGraphic">
          <ac:chgData name="Justyna Komorowska" userId="375d730c-51b5-42f4-b00c-0b4bcb087620" providerId="ADAL" clId="{BA5D1008-F7E7-4B4D-A0EE-C9E0734AA311}" dt="2024-02-09T12:18:55.551" v="870" actId="255"/>
          <ac:graphicFrameMkLst>
            <pc:docMk/>
            <pc:sldMk cId="514412211" sldId="457"/>
            <ac:graphicFrameMk id="5" creationId="{B4141B98-D54D-84D9-4345-42709051B39B}"/>
          </ac:graphicFrameMkLst>
        </pc:graphicFrameChg>
      </pc:sldChg>
      <pc:sldChg chg="modSp add mod">
        <pc:chgData name="Justyna Komorowska" userId="375d730c-51b5-42f4-b00c-0b4bcb087620" providerId="ADAL" clId="{BA5D1008-F7E7-4B4D-A0EE-C9E0734AA311}" dt="2024-02-09T12:19:00.780" v="871" actId="255"/>
        <pc:sldMkLst>
          <pc:docMk/>
          <pc:sldMk cId="620219847" sldId="458"/>
        </pc:sldMkLst>
        <pc:graphicFrameChg chg="modGraphic">
          <ac:chgData name="Justyna Komorowska" userId="375d730c-51b5-42f4-b00c-0b4bcb087620" providerId="ADAL" clId="{BA5D1008-F7E7-4B4D-A0EE-C9E0734AA311}" dt="2024-02-09T12:19:00.780" v="871" actId="255"/>
          <ac:graphicFrameMkLst>
            <pc:docMk/>
            <pc:sldMk cId="620219847" sldId="458"/>
            <ac:graphicFrameMk id="5" creationId="{B2636161-D3C7-321E-00A3-21FFF230211C}"/>
          </ac:graphicFrameMkLst>
        </pc:graphicFrameChg>
      </pc:sldChg>
      <pc:sldChg chg="modSp add mod">
        <pc:chgData name="Justyna Komorowska" userId="375d730c-51b5-42f4-b00c-0b4bcb087620" providerId="ADAL" clId="{BA5D1008-F7E7-4B4D-A0EE-C9E0734AA311}" dt="2024-02-09T12:19:07.436" v="872" actId="255"/>
        <pc:sldMkLst>
          <pc:docMk/>
          <pc:sldMk cId="845364758" sldId="459"/>
        </pc:sldMkLst>
        <pc:graphicFrameChg chg="modGraphic">
          <ac:chgData name="Justyna Komorowska" userId="375d730c-51b5-42f4-b00c-0b4bcb087620" providerId="ADAL" clId="{BA5D1008-F7E7-4B4D-A0EE-C9E0734AA311}" dt="2024-02-09T12:19:07.436" v="872" actId="255"/>
          <ac:graphicFrameMkLst>
            <pc:docMk/>
            <pc:sldMk cId="845364758" sldId="459"/>
            <ac:graphicFrameMk id="5" creationId="{7131B833-81E5-D021-6CCE-415206F6ADAE}"/>
          </ac:graphicFrameMkLst>
        </pc:graphicFrameChg>
      </pc:sldChg>
      <pc:sldChg chg="modSp add mod">
        <pc:chgData name="Justyna Komorowska" userId="375d730c-51b5-42f4-b00c-0b4bcb087620" providerId="ADAL" clId="{BA5D1008-F7E7-4B4D-A0EE-C9E0734AA311}" dt="2024-02-09T12:19:12.519" v="873" actId="255"/>
        <pc:sldMkLst>
          <pc:docMk/>
          <pc:sldMk cId="3886817879" sldId="460"/>
        </pc:sldMkLst>
        <pc:graphicFrameChg chg="modGraphic">
          <ac:chgData name="Justyna Komorowska" userId="375d730c-51b5-42f4-b00c-0b4bcb087620" providerId="ADAL" clId="{BA5D1008-F7E7-4B4D-A0EE-C9E0734AA311}" dt="2024-02-09T12:19:12.519" v="873" actId="255"/>
          <ac:graphicFrameMkLst>
            <pc:docMk/>
            <pc:sldMk cId="3886817879" sldId="460"/>
            <ac:graphicFrameMk id="5" creationId="{99E0BFB3-6DC6-1182-567C-EA3DF8D48E31}"/>
          </ac:graphicFrameMkLst>
        </pc:graphicFrameChg>
      </pc:sldChg>
      <pc:sldChg chg="modSp add mod">
        <pc:chgData name="Justyna Komorowska" userId="375d730c-51b5-42f4-b00c-0b4bcb087620" providerId="ADAL" clId="{BA5D1008-F7E7-4B4D-A0EE-C9E0734AA311}" dt="2024-02-09T12:19:17.625" v="874" actId="255"/>
        <pc:sldMkLst>
          <pc:docMk/>
          <pc:sldMk cId="2720297907" sldId="461"/>
        </pc:sldMkLst>
        <pc:graphicFrameChg chg="modGraphic">
          <ac:chgData name="Justyna Komorowska" userId="375d730c-51b5-42f4-b00c-0b4bcb087620" providerId="ADAL" clId="{BA5D1008-F7E7-4B4D-A0EE-C9E0734AA311}" dt="2024-02-09T12:19:17.625" v="874" actId="255"/>
          <ac:graphicFrameMkLst>
            <pc:docMk/>
            <pc:sldMk cId="2720297907" sldId="461"/>
            <ac:graphicFrameMk id="5" creationId="{97D08FC9-F4D5-C4AA-3B6D-8FCB2A246245}"/>
          </ac:graphicFrameMkLst>
        </pc:graphicFrameChg>
      </pc:sldChg>
      <pc:sldChg chg="modSp add mod">
        <pc:chgData name="Justyna Komorowska" userId="375d730c-51b5-42f4-b00c-0b4bcb087620" providerId="ADAL" clId="{BA5D1008-F7E7-4B4D-A0EE-C9E0734AA311}" dt="2024-02-09T12:19:22.637" v="875" actId="255"/>
        <pc:sldMkLst>
          <pc:docMk/>
          <pc:sldMk cId="3985667884" sldId="462"/>
        </pc:sldMkLst>
        <pc:graphicFrameChg chg="modGraphic">
          <ac:chgData name="Justyna Komorowska" userId="375d730c-51b5-42f4-b00c-0b4bcb087620" providerId="ADAL" clId="{BA5D1008-F7E7-4B4D-A0EE-C9E0734AA311}" dt="2024-02-09T12:19:22.637" v="875" actId="255"/>
          <ac:graphicFrameMkLst>
            <pc:docMk/>
            <pc:sldMk cId="3985667884" sldId="462"/>
            <ac:graphicFrameMk id="5" creationId="{F3D48E0B-9F60-EAD1-EC45-5817A11ED07A}"/>
          </ac:graphicFrameMkLst>
        </pc:graphicFrameChg>
      </pc:sldChg>
      <pc:sldChg chg="modSp add mod">
        <pc:chgData name="Justyna Komorowska" userId="375d730c-51b5-42f4-b00c-0b4bcb087620" providerId="ADAL" clId="{BA5D1008-F7E7-4B4D-A0EE-C9E0734AA311}" dt="2024-02-09T12:19:32.270" v="876" actId="255"/>
        <pc:sldMkLst>
          <pc:docMk/>
          <pc:sldMk cId="483043993" sldId="463"/>
        </pc:sldMkLst>
        <pc:graphicFrameChg chg="modGraphic">
          <ac:chgData name="Justyna Komorowska" userId="375d730c-51b5-42f4-b00c-0b4bcb087620" providerId="ADAL" clId="{BA5D1008-F7E7-4B4D-A0EE-C9E0734AA311}" dt="2024-02-09T12:19:32.270" v="876" actId="255"/>
          <ac:graphicFrameMkLst>
            <pc:docMk/>
            <pc:sldMk cId="483043993" sldId="463"/>
            <ac:graphicFrameMk id="5" creationId="{47C33FF9-705C-177F-678E-ECEE3EB9A76B}"/>
          </ac:graphicFrameMkLst>
        </pc:graphicFrameChg>
      </pc:sldChg>
      <pc:sldChg chg="modSp add mod">
        <pc:chgData name="Justyna Komorowska" userId="375d730c-51b5-42f4-b00c-0b4bcb087620" providerId="ADAL" clId="{BA5D1008-F7E7-4B4D-A0EE-C9E0734AA311}" dt="2024-02-09T12:19:39.160" v="877" actId="255"/>
        <pc:sldMkLst>
          <pc:docMk/>
          <pc:sldMk cId="2053093753" sldId="464"/>
        </pc:sldMkLst>
        <pc:graphicFrameChg chg="modGraphic">
          <ac:chgData name="Justyna Komorowska" userId="375d730c-51b5-42f4-b00c-0b4bcb087620" providerId="ADAL" clId="{BA5D1008-F7E7-4B4D-A0EE-C9E0734AA311}" dt="2024-02-09T12:19:39.160" v="877" actId="255"/>
          <ac:graphicFrameMkLst>
            <pc:docMk/>
            <pc:sldMk cId="2053093753" sldId="464"/>
            <ac:graphicFrameMk id="5" creationId="{0F518487-F244-B899-CAF7-4FE5F56C0C9A}"/>
          </ac:graphicFrameMkLst>
        </pc:graphicFrameChg>
      </pc:sldChg>
      <pc:sldChg chg="modSp add mod">
        <pc:chgData name="Justyna Komorowska" userId="375d730c-51b5-42f4-b00c-0b4bcb087620" providerId="ADAL" clId="{BA5D1008-F7E7-4B4D-A0EE-C9E0734AA311}" dt="2024-02-09T12:19:43.900" v="878" actId="255"/>
        <pc:sldMkLst>
          <pc:docMk/>
          <pc:sldMk cId="349430784" sldId="465"/>
        </pc:sldMkLst>
        <pc:graphicFrameChg chg="modGraphic">
          <ac:chgData name="Justyna Komorowska" userId="375d730c-51b5-42f4-b00c-0b4bcb087620" providerId="ADAL" clId="{BA5D1008-F7E7-4B4D-A0EE-C9E0734AA311}" dt="2024-02-09T12:19:43.900" v="878" actId="255"/>
          <ac:graphicFrameMkLst>
            <pc:docMk/>
            <pc:sldMk cId="349430784" sldId="465"/>
            <ac:graphicFrameMk id="5" creationId="{640E49D8-4470-691E-D403-2DF5EFB6FECD}"/>
          </ac:graphicFrameMkLst>
        </pc:graphicFrameChg>
      </pc:sldChg>
      <pc:sldChg chg="modSp add mod">
        <pc:chgData name="Justyna Komorowska" userId="375d730c-51b5-42f4-b00c-0b4bcb087620" providerId="ADAL" clId="{BA5D1008-F7E7-4B4D-A0EE-C9E0734AA311}" dt="2024-02-09T12:19:49.057" v="879" actId="255"/>
        <pc:sldMkLst>
          <pc:docMk/>
          <pc:sldMk cId="3605048575" sldId="466"/>
        </pc:sldMkLst>
        <pc:graphicFrameChg chg="modGraphic">
          <ac:chgData name="Justyna Komorowska" userId="375d730c-51b5-42f4-b00c-0b4bcb087620" providerId="ADAL" clId="{BA5D1008-F7E7-4B4D-A0EE-C9E0734AA311}" dt="2024-02-09T12:19:49.057" v="879" actId="255"/>
          <ac:graphicFrameMkLst>
            <pc:docMk/>
            <pc:sldMk cId="3605048575" sldId="466"/>
            <ac:graphicFrameMk id="5" creationId="{0A543232-F90C-1DBB-F144-614BA62740B8}"/>
          </ac:graphicFrameMkLst>
        </pc:graphicFrameChg>
      </pc:sldChg>
      <pc:sldChg chg="modSp add mod">
        <pc:chgData name="Justyna Komorowska" userId="375d730c-51b5-42f4-b00c-0b4bcb087620" providerId="ADAL" clId="{BA5D1008-F7E7-4B4D-A0EE-C9E0734AA311}" dt="2024-02-09T12:19:54.640" v="880" actId="255"/>
        <pc:sldMkLst>
          <pc:docMk/>
          <pc:sldMk cId="3822191616" sldId="467"/>
        </pc:sldMkLst>
        <pc:graphicFrameChg chg="modGraphic">
          <ac:chgData name="Justyna Komorowska" userId="375d730c-51b5-42f4-b00c-0b4bcb087620" providerId="ADAL" clId="{BA5D1008-F7E7-4B4D-A0EE-C9E0734AA311}" dt="2024-02-09T12:19:54.640" v="880" actId="255"/>
          <ac:graphicFrameMkLst>
            <pc:docMk/>
            <pc:sldMk cId="3822191616" sldId="467"/>
            <ac:graphicFrameMk id="5" creationId="{A4E4B1F7-4423-A004-CB7A-E70699E4AAF6}"/>
          </ac:graphicFrameMkLst>
        </pc:graphicFrameChg>
      </pc:sldChg>
      <pc:sldChg chg="add">
        <pc:chgData name="Justyna Komorowska" userId="375d730c-51b5-42f4-b00c-0b4bcb087620" providerId="ADAL" clId="{BA5D1008-F7E7-4B4D-A0EE-C9E0734AA311}" dt="2024-02-09T10:26:05.170" v="602"/>
        <pc:sldMkLst>
          <pc:docMk/>
          <pc:sldMk cId="1441823676" sldId="468"/>
        </pc:sldMkLst>
      </pc:sldChg>
      <pc:sldChg chg="modSp add mod">
        <pc:chgData name="Justyna Komorowska" userId="375d730c-51b5-42f4-b00c-0b4bcb087620" providerId="ADAL" clId="{BA5D1008-F7E7-4B4D-A0EE-C9E0734AA311}" dt="2024-02-09T12:59:49" v="935" actId="20577"/>
        <pc:sldMkLst>
          <pc:docMk/>
          <pc:sldMk cId="1820437949" sldId="469"/>
        </pc:sldMkLst>
        <pc:spChg chg="mod">
          <ac:chgData name="Justyna Komorowska" userId="375d730c-51b5-42f4-b00c-0b4bcb087620" providerId="ADAL" clId="{BA5D1008-F7E7-4B4D-A0EE-C9E0734AA311}" dt="2024-02-09T12:59:49" v="935" actId="20577"/>
          <ac:spMkLst>
            <pc:docMk/>
            <pc:sldMk cId="1820437949" sldId="469"/>
            <ac:spMk id="2" creationId="{167D71E1-57D1-E3DE-E868-5EDBCE9F18B1}"/>
          </ac:spMkLst>
        </pc:spChg>
      </pc:sldChg>
      <pc:sldChg chg="modSp add mod">
        <pc:chgData name="Justyna Komorowska" userId="375d730c-51b5-42f4-b00c-0b4bcb087620" providerId="ADAL" clId="{BA5D1008-F7E7-4B4D-A0EE-C9E0734AA311}" dt="2024-02-09T12:59:54.625" v="938" actId="20577"/>
        <pc:sldMkLst>
          <pc:docMk/>
          <pc:sldMk cId="207912159" sldId="470"/>
        </pc:sldMkLst>
        <pc:spChg chg="mod">
          <ac:chgData name="Justyna Komorowska" userId="375d730c-51b5-42f4-b00c-0b4bcb087620" providerId="ADAL" clId="{BA5D1008-F7E7-4B4D-A0EE-C9E0734AA311}" dt="2024-02-09T12:59:54.625" v="938" actId="20577"/>
          <ac:spMkLst>
            <pc:docMk/>
            <pc:sldMk cId="207912159" sldId="470"/>
            <ac:spMk id="2" creationId="{D175E7F4-BA74-44F8-A965-E39C6D64EB42}"/>
          </ac:spMkLst>
        </pc:spChg>
      </pc:sldChg>
      <pc:sldChg chg="add">
        <pc:chgData name="Justyna Komorowska" userId="375d730c-51b5-42f4-b00c-0b4bcb087620" providerId="ADAL" clId="{BA5D1008-F7E7-4B4D-A0EE-C9E0734AA311}" dt="2024-02-09T10:26:05.170" v="602"/>
        <pc:sldMkLst>
          <pc:docMk/>
          <pc:sldMk cId="2119605792" sldId="471"/>
        </pc:sldMkLst>
      </pc:sldChg>
      <pc:sldChg chg="modSp add mod">
        <pc:chgData name="Justyna Komorowska" userId="375d730c-51b5-42f4-b00c-0b4bcb087620" providerId="ADAL" clId="{BA5D1008-F7E7-4B4D-A0EE-C9E0734AA311}" dt="2024-02-09T11:03:49.816" v="800" actId="207"/>
        <pc:sldMkLst>
          <pc:docMk/>
          <pc:sldMk cId="3062749592" sldId="472"/>
        </pc:sldMkLst>
        <pc:graphicFrameChg chg="modGraphic">
          <ac:chgData name="Justyna Komorowska" userId="375d730c-51b5-42f4-b00c-0b4bcb087620" providerId="ADAL" clId="{BA5D1008-F7E7-4B4D-A0EE-C9E0734AA311}" dt="2024-02-09T11:03:49.816" v="800" actId="207"/>
          <ac:graphicFrameMkLst>
            <pc:docMk/>
            <pc:sldMk cId="3062749592" sldId="472"/>
            <ac:graphicFrameMk id="5" creationId="{926658FD-B33B-E4BD-9A74-A8B53004628D}"/>
          </ac:graphicFrameMkLst>
        </pc:graphicFrameChg>
      </pc:sldChg>
      <pc:sldChg chg="add">
        <pc:chgData name="Justyna Komorowska" userId="375d730c-51b5-42f4-b00c-0b4bcb087620" providerId="ADAL" clId="{BA5D1008-F7E7-4B4D-A0EE-C9E0734AA311}" dt="2024-02-09T10:26:05.170" v="602"/>
        <pc:sldMkLst>
          <pc:docMk/>
          <pc:sldMk cId="1686615373" sldId="473"/>
        </pc:sldMkLst>
      </pc:sldChg>
      <pc:sldChg chg="add">
        <pc:chgData name="Justyna Komorowska" userId="375d730c-51b5-42f4-b00c-0b4bcb087620" providerId="ADAL" clId="{BA5D1008-F7E7-4B4D-A0EE-C9E0734AA311}" dt="2024-02-09T10:26:05.170" v="602"/>
        <pc:sldMkLst>
          <pc:docMk/>
          <pc:sldMk cId="2883607753" sldId="474"/>
        </pc:sldMkLst>
      </pc:sldChg>
      <pc:sldChg chg="add">
        <pc:chgData name="Justyna Komorowska" userId="375d730c-51b5-42f4-b00c-0b4bcb087620" providerId="ADAL" clId="{BA5D1008-F7E7-4B4D-A0EE-C9E0734AA311}" dt="2024-02-09T10:26:05.170" v="602"/>
        <pc:sldMkLst>
          <pc:docMk/>
          <pc:sldMk cId="4104458914" sldId="475"/>
        </pc:sldMkLst>
      </pc:sldChg>
      <pc:sldChg chg="add">
        <pc:chgData name="Justyna Komorowska" userId="375d730c-51b5-42f4-b00c-0b4bcb087620" providerId="ADAL" clId="{BA5D1008-F7E7-4B4D-A0EE-C9E0734AA311}" dt="2024-02-09T10:26:05.170" v="602"/>
        <pc:sldMkLst>
          <pc:docMk/>
          <pc:sldMk cId="3815169177" sldId="476"/>
        </pc:sldMkLst>
      </pc:sldChg>
      <pc:sldChg chg="add">
        <pc:chgData name="Justyna Komorowska" userId="375d730c-51b5-42f4-b00c-0b4bcb087620" providerId="ADAL" clId="{BA5D1008-F7E7-4B4D-A0EE-C9E0734AA311}" dt="2024-02-09T10:26:05.170" v="602"/>
        <pc:sldMkLst>
          <pc:docMk/>
          <pc:sldMk cId="941139872" sldId="477"/>
        </pc:sldMkLst>
      </pc:sldChg>
      <pc:sldChg chg="add">
        <pc:chgData name="Justyna Komorowska" userId="375d730c-51b5-42f4-b00c-0b4bcb087620" providerId="ADAL" clId="{BA5D1008-F7E7-4B4D-A0EE-C9E0734AA311}" dt="2024-02-09T10:26:05.170" v="602"/>
        <pc:sldMkLst>
          <pc:docMk/>
          <pc:sldMk cId="4002546445" sldId="478"/>
        </pc:sldMkLst>
      </pc:sldChg>
      <pc:sldChg chg="add">
        <pc:chgData name="Justyna Komorowska" userId="375d730c-51b5-42f4-b00c-0b4bcb087620" providerId="ADAL" clId="{BA5D1008-F7E7-4B4D-A0EE-C9E0734AA311}" dt="2024-02-09T10:26:05.170" v="602"/>
        <pc:sldMkLst>
          <pc:docMk/>
          <pc:sldMk cId="4277594277" sldId="479"/>
        </pc:sldMkLst>
      </pc:sldChg>
      <pc:sldChg chg="add">
        <pc:chgData name="Justyna Komorowska" userId="375d730c-51b5-42f4-b00c-0b4bcb087620" providerId="ADAL" clId="{BA5D1008-F7E7-4B4D-A0EE-C9E0734AA311}" dt="2024-02-09T10:26:05.170" v="602"/>
        <pc:sldMkLst>
          <pc:docMk/>
          <pc:sldMk cId="929839222" sldId="480"/>
        </pc:sldMkLst>
      </pc:sldChg>
      <pc:sldChg chg="modSp add mod">
        <pc:chgData name="Justyna Komorowska" userId="375d730c-51b5-42f4-b00c-0b4bcb087620" providerId="ADAL" clId="{BA5D1008-F7E7-4B4D-A0EE-C9E0734AA311}" dt="2024-02-09T11:03:56.559" v="801" actId="207"/>
        <pc:sldMkLst>
          <pc:docMk/>
          <pc:sldMk cId="1970592051" sldId="481"/>
        </pc:sldMkLst>
        <pc:graphicFrameChg chg="modGraphic">
          <ac:chgData name="Justyna Komorowska" userId="375d730c-51b5-42f4-b00c-0b4bcb087620" providerId="ADAL" clId="{BA5D1008-F7E7-4B4D-A0EE-C9E0734AA311}" dt="2024-02-09T11:03:56.559" v="801" actId="207"/>
          <ac:graphicFrameMkLst>
            <pc:docMk/>
            <pc:sldMk cId="1970592051" sldId="481"/>
            <ac:graphicFrameMk id="5" creationId="{62C4CCBB-9BE9-3577-6E30-B6ECAD5ECBFA}"/>
          </ac:graphicFrameMkLst>
        </pc:graphicFrameChg>
      </pc:sldChg>
      <pc:sldChg chg="add">
        <pc:chgData name="Justyna Komorowska" userId="375d730c-51b5-42f4-b00c-0b4bcb087620" providerId="ADAL" clId="{BA5D1008-F7E7-4B4D-A0EE-C9E0734AA311}" dt="2024-02-09T10:26:05.170" v="602"/>
        <pc:sldMkLst>
          <pc:docMk/>
          <pc:sldMk cId="259237994" sldId="482"/>
        </pc:sldMkLst>
      </pc:sldChg>
      <pc:sldChg chg="add">
        <pc:chgData name="Justyna Komorowska" userId="375d730c-51b5-42f4-b00c-0b4bcb087620" providerId="ADAL" clId="{BA5D1008-F7E7-4B4D-A0EE-C9E0734AA311}" dt="2024-02-09T10:26:05.170" v="602"/>
        <pc:sldMkLst>
          <pc:docMk/>
          <pc:sldMk cId="4174508462" sldId="483"/>
        </pc:sldMkLst>
      </pc:sldChg>
      <pc:sldChg chg="add">
        <pc:chgData name="Justyna Komorowska" userId="375d730c-51b5-42f4-b00c-0b4bcb087620" providerId="ADAL" clId="{BA5D1008-F7E7-4B4D-A0EE-C9E0734AA311}" dt="2024-02-09T10:26:05.170" v="602"/>
        <pc:sldMkLst>
          <pc:docMk/>
          <pc:sldMk cId="131565937" sldId="484"/>
        </pc:sldMkLst>
      </pc:sldChg>
      <pc:sldChg chg="add">
        <pc:chgData name="Justyna Komorowska" userId="375d730c-51b5-42f4-b00c-0b4bcb087620" providerId="ADAL" clId="{BA5D1008-F7E7-4B4D-A0EE-C9E0734AA311}" dt="2024-02-09T10:26:05.170" v="602"/>
        <pc:sldMkLst>
          <pc:docMk/>
          <pc:sldMk cId="3420258365" sldId="485"/>
        </pc:sldMkLst>
      </pc:sldChg>
      <pc:sldChg chg="add">
        <pc:chgData name="Justyna Komorowska" userId="375d730c-51b5-42f4-b00c-0b4bcb087620" providerId="ADAL" clId="{BA5D1008-F7E7-4B4D-A0EE-C9E0734AA311}" dt="2024-02-09T10:26:05.170" v="602"/>
        <pc:sldMkLst>
          <pc:docMk/>
          <pc:sldMk cId="3912806933" sldId="486"/>
        </pc:sldMkLst>
      </pc:sldChg>
      <pc:sldChg chg="add">
        <pc:chgData name="Justyna Komorowska" userId="375d730c-51b5-42f4-b00c-0b4bcb087620" providerId="ADAL" clId="{BA5D1008-F7E7-4B4D-A0EE-C9E0734AA311}" dt="2024-02-09T10:26:05.170" v="602"/>
        <pc:sldMkLst>
          <pc:docMk/>
          <pc:sldMk cId="1796426833" sldId="487"/>
        </pc:sldMkLst>
      </pc:sldChg>
      <pc:sldChg chg="add">
        <pc:chgData name="Justyna Komorowska" userId="375d730c-51b5-42f4-b00c-0b4bcb087620" providerId="ADAL" clId="{BA5D1008-F7E7-4B4D-A0EE-C9E0734AA311}" dt="2024-02-09T10:26:05.170" v="602"/>
        <pc:sldMkLst>
          <pc:docMk/>
          <pc:sldMk cId="1084367027" sldId="488"/>
        </pc:sldMkLst>
      </pc:sldChg>
      <pc:sldChg chg="add">
        <pc:chgData name="Justyna Komorowska" userId="375d730c-51b5-42f4-b00c-0b4bcb087620" providerId="ADAL" clId="{BA5D1008-F7E7-4B4D-A0EE-C9E0734AA311}" dt="2024-02-09T10:26:05.170" v="602"/>
        <pc:sldMkLst>
          <pc:docMk/>
          <pc:sldMk cId="3923663593" sldId="489"/>
        </pc:sldMkLst>
      </pc:sldChg>
      <pc:sldChg chg="add">
        <pc:chgData name="Justyna Komorowska" userId="375d730c-51b5-42f4-b00c-0b4bcb087620" providerId="ADAL" clId="{BA5D1008-F7E7-4B4D-A0EE-C9E0734AA311}" dt="2024-02-09T10:26:05.170" v="602"/>
        <pc:sldMkLst>
          <pc:docMk/>
          <pc:sldMk cId="2828268468" sldId="490"/>
        </pc:sldMkLst>
      </pc:sldChg>
      <pc:sldChg chg="add">
        <pc:chgData name="Justyna Komorowska" userId="375d730c-51b5-42f4-b00c-0b4bcb087620" providerId="ADAL" clId="{BA5D1008-F7E7-4B4D-A0EE-C9E0734AA311}" dt="2024-02-09T10:26:05.170" v="602"/>
        <pc:sldMkLst>
          <pc:docMk/>
          <pc:sldMk cId="1782681262" sldId="491"/>
        </pc:sldMkLst>
      </pc:sldChg>
      <pc:sldChg chg="add">
        <pc:chgData name="Justyna Komorowska" userId="375d730c-51b5-42f4-b00c-0b4bcb087620" providerId="ADAL" clId="{BA5D1008-F7E7-4B4D-A0EE-C9E0734AA311}" dt="2024-02-09T10:26:05.170" v="602"/>
        <pc:sldMkLst>
          <pc:docMk/>
          <pc:sldMk cId="1530637431" sldId="492"/>
        </pc:sldMkLst>
      </pc:sldChg>
      <pc:sldChg chg="add">
        <pc:chgData name="Justyna Komorowska" userId="375d730c-51b5-42f4-b00c-0b4bcb087620" providerId="ADAL" clId="{BA5D1008-F7E7-4B4D-A0EE-C9E0734AA311}" dt="2024-02-09T10:26:05.170" v="602"/>
        <pc:sldMkLst>
          <pc:docMk/>
          <pc:sldMk cId="779979398" sldId="493"/>
        </pc:sldMkLst>
      </pc:sldChg>
      <pc:sldChg chg="add">
        <pc:chgData name="Justyna Komorowska" userId="375d730c-51b5-42f4-b00c-0b4bcb087620" providerId="ADAL" clId="{BA5D1008-F7E7-4B4D-A0EE-C9E0734AA311}" dt="2024-02-09T10:26:05.170" v="602"/>
        <pc:sldMkLst>
          <pc:docMk/>
          <pc:sldMk cId="4171292114" sldId="494"/>
        </pc:sldMkLst>
      </pc:sldChg>
      <pc:sldChg chg="add">
        <pc:chgData name="Justyna Komorowska" userId="375d730c-51b5-42f4-b00c-0b4bcb087620" providerId="ADAL" clId="{BA5D1008-F7E7-4B4D-A0EE-C9E0734AA311}" dt="2024-02-09T10:26:05.170" v="602"/>
        <pc:sldMkLst>
          <pc:docMk/>
          <pc:sldMk cId="480564758" sldId="495"/>
        </pc:sldMkLst>
      </pc:sldChg>
      <pc:sldMasterChg chg="add addSldLayout">
        <pc:chgData name="Justyna Komorowska" userId="375d730c-51b5-42f4-b00c-0b4bcb087620" providerId="ADAL" clId="{BA5D1008-F7E7-4B4D-A0EE-C9E0734AA311}" dt="2024-02-09T10:26:05.170" v="601" actId="27028"/>
        <pc:sldMasterMkLst>
          <pc:docMk/>
          <pc:sldMasterMk cId="3293263622" sldId="2147483648"/>
        </pc:sldMasterMkLst>
        <pc:sldLayoutChg chg="add">
          <pc:chgData name="Justyna Komorowska" userId="375d730c-51b5-42f4-b00c-0b4bcb087620" providerId="ADAL" clId="{BA5D1008-F7E7-4B4D-A0EE-C9E0734AA311}" dt="2024-02-09T07:46:44.752" v="0" actId="27028"/>
          <pc:sldLayoutMkLst>
            <pc:docMk/>
            <pc:sldMasterMk cId="3293263622" sldId="2147483648"/>
            <pc:sldLayoutMk cId="3000580812" sldId="2147483650"/>
          </pc:sldLayoutMkLst>
        </pc:sldLayoutChg>
        <pc:sldLayoutChg chg="add">
          <pc:chgData name="Justyna Komorowska" userId="375d730c-51b5-42f4-b00c-0b4bcb087620" providerId="ADAL" clId="{BA5D1008-F7E7-4B4D-A0EE-C9E0734AA311}" dt="2024-02-09T10:26:05.170" v="601" actId="27028"/>
          <pc:sldLayoutMkLst>
            <pc:docMk/>
            <pc:sldMasterMk cId="3293263622" sldId="2147483648"/>
            <pc:sldLayoutMk cId="3090148927" sldId="2147483651"/>
          </pc:sldLayoutMkLst>
        </pc:sldLayoutChg>
        <pc:sldLayoutChg chg="add">
          <pc:chgData name="Justyna Komorowska" userId="375d730c-51b5-42f4-b00c-0b4bcb087620" providerId="ADAL" clId="{BA5D1008-F7E7-4B4D-A0EE-C9E0734AA311}" dt="2024-02-09T10:26:05.170" v="601" actId="27028"/>
          <pc:sldLayoutMkLst>
            <pc:docMk/>
            <pc:sldMasterMk cId="3293263622" sldId="2147483648"/>
            <pc:sldLayoutMk cId="1273931918" sldId="2147483652"/>
          </pc:sldLayoutMkLst>
        </pc:sldLayoutChg>
        <pc:sldLayoutChg chg="add">
          <pc:chgData name="Justyna Komorowska" userId="375d730c-51b5-42f4-b00c-0b4bcb087620" providerId="ADAL" clId="{BA5D1008-F7E7-4B4D-A0EE-C9E0734AA311}" dt="2024-02-09T10:26:05.170" v="601" actId="27028"/>
          <pc:sldLayoutMkLst>
            <pc:docMk/>
            <pc:sldMasterMk cId="3293263622" sldId="2147483648"/>
            <pc:sldLayoutMk cId="1780716066" sldId="2147483653"/>
          </pc:sldLayoutMkLst>
        </pc:sldLayoutChg>
        <pc:sldLayoutChg chg="add">
          <pc:chgData name="Justyna Komorowska" userId="375d730c-51b5-42f4-b00c-0b4bcb087620" providerId="ADAL" clId="{BA5D1008-F7E7-4B4D-A0EE-C9E0734AA311}" dt="2024-02-09T10:26:05.170" v="601" actId="27028"/>
          <pc:sldLayoutMkLst>
            <pc:docMk/>
            <pc:sldMasterMk cId="3293263622" sldId="2147483648"/>
            <pc:sldLayoutMk cId="1226904617" sldId="2147483654"/>
          </pc:sldLayoutMkLst>
        </pc:sldLayoutChg>
        <pc:sldLayoutChg chg="add">
          <pc:chgData name="Justyna Komorowska" userId="375d730c-51b5-42f4-b00c-0b4bcb087620" providerId="ADAL" clId="{BA5D1008-F7E7-4B4D-A0EE-C9E0734AA311}" dt="2024-02-09T10:26:05.170" v="601" actId="27028"/>
          <pc:sldLayoutMkLst>
            <pc:docMk/>
            <pc:sldMasterMk cId="3293263622" sldId="2147483648"/>
            <pc:sldLayoutMk cId="2567887142" sldId="2147483655"/>
          </pc:sldLayoutMkLst>
        </pc:sldLayoutChg>
        <pc:sldLayoutChg chg="add">
          <pc:chgData name="Justyna Komorowska" userId="375d730c-51b5-42f4-b00c-0b4bcb087620" providerId="ADAL" clId="{BA5D1008-F7E7-4B4D-A0EE-C9E0734AA311}" dt="2024-02-09T10:26:05.170" v="601" actId="27028"/>
          <pc:sldLayoutMkLst>
            <pc:docMk/>
            <pc:sldMasterMk cId="3293263622" sldId="2147483648"/>
            <pc:sldLayoutMk cId="1586309008" sldId="2147483656"/>
          </pc:sldLayoutMkLst>
        </pc:sldLayoutChg>
        <pc:sldLayoutChg chg="add">
          <pc:chgData name="Justyna Komorowska" userId="375d730c-51b5-42f4-b00c-0b4bcb087620" providerId="ADAL" clId="{BA5D1008-F7E7-4B4D-A0EE-C9E0734AA311}" dt="2024-02-09T10:26:05.170" v="601" actId="27028"/>
          <pc:sldLayoutMkLst>
            <pc:docMk/>
            <pc:sldMasterMk cId="3293263622" sldId="2147483648"/>
            <pc:sldLayoutMk cId="1118001642" sldId="2147483657"/>
          </pc:sldLayoutMkLst>
        </pc:sldLayoutChg>
        <pc:sldLayoutChg chg="add">
          <pc:chgData name="Justyna Komorowska" userId="375d730c-51b5-42f4-b00c-0b4bcb087620" providerId="ADAL" clId="{BA5D1008-F7E7-4B4D-A0EE-C9E0734AA311}" dt="2024-02-09T10:26:05.170" v="601" actId="27028"/>
          <pc:sldLayoutMkLst>
            <pc:docMk/>
            <pc:sldMasterMk cId="3293263622" sldId="2147483648"/>
            <pc:sldLayoutMk cId="2303725077" sldId="2147483658"/>
          </pc:sldLayoutMkLst>
        </pc:sldLayoutChg>
        <pc:sldLayoutChg chg="add">
          <pc:chgData name="Justyna Komorowska" userId="375d730c-51b5-42f4-b00c-0b4bcb087620" providerId="ADAL" clId="{BA5D1008-F7E7-4B4D-A0EE-C9E0734AA311}" dt="2024-02-09T10:26:05.170" v="601" actId="27028"/>
          <pc:sldLayoutMkLst>
            <pc:docMk/>
            <pc:sldMasterMk cId="3293263622" sldId="2147483648"/>
            <pc:sldLayoutMk cId="190121818" sldId="2147483659"/>
          </pc:sldLayoutMkLst>
        </pc:sldLayoutChg>
        <pc:sldLayoutChg chg="add">
          <pc:chgData name="Justyna Komorowska" userId="375d730c-51b5-42f4-b00c-0b4bcb087620" providerId="ADAL" clId="{BA5D1008-F7E7-4B4D-A0EE-C9E0734AA311}" dt="2024-02-09T08:36:52.799" v="396" actId="27028"/>
          <pc:sldLayoutMkLst>
            <pc:docMk/>
            <pc:sldMasterMk cId="3293263622" sldId="2147483648"/>
            <pc:sldLayoutMk cId="3626921890" sldId="2147483661"/>
          </pc:sldLayoutMkLst>
        </pc:sldLayoutChg>
      </pc:sldMasterChg>
      <pc:sldMasterChg chg="del replId delSldLayout modSldLayout">
        <pc:chgData name="Justyna Komorowska" userId="375d730c-51b5-42f4-b00c-0b4bcb087620" providerId="ADAL" clId="{BA5D1008-F7E7-4B4D-A0EE-C9E0734AA311}" dt="2024-02-09T07:46:57.665" v="39" actId="2696"/>
        <pc:sldMasterMkLst>
          <pc:docMk/>
          <pc:sldMasterMk cId="3783930189" sldId="2147483660"/>
        </pc:sldMasterMkLst>
        <pc:sldLayoutChg chg="del">
          <pc:chgData name="Justyna Komorowska" userId="375d730c-51b5-42f4-b00c-0b4bcb087620" providerId="ADAL" clId="{BA5D1008-F7E7-4B4D-A0EE-C9E0734AA311}" dt="2024-02-09T07:46:57.665" v="39" actId="2696"/>
          <pc:sldLayoutMkLst>
            <pc:docMk/>
            <pc:sldMasterMk cId="3783930189" sldId="2147483660"/>
            <pc:sldLayoutMk cId="1416733215" sldId="2147483649"/>
          </pc:sldLayoutMkLst>
        </pc:sldLayoutChg>
        <pc:sldLayoutChg chg="del">
          <pc:chgData name="Justyna Komorowska" userId="375d730c-51b5-42f4-b00c-0b4bcb087620" providerId="ADAL" clId="{BA5D1008-F7E7-4B4D-A0EE-C9E0734AA311}" dt="2024-02-09T07:46:57.665" v="39" actId="2696"/>
          <pc:sldLayoutMkLst>
            <pc:docMk/>
            <pc:sldMasterMk cId="3783930189" sldId="2147483660"/>
            <pc:sldLayoutMk cId="2535531405" sldId="2147483651"/>
          </pc:sldLayoutMkLst>
        </pc:sldLayoutChg>
        <pc:sldLayoutChg chg="del">
          <pc:chgData name="Justyna Komorowska" userId="375d730c-51b5-42f4-b00c-0b4bcb087620" providerId="ADAL" clId="{BA5D1008-F7E7-4B4D-A0EE-C9E0734AA311}" dt="2024-02-09T07:46:57.665" v="39" actId="2696"/>
          <pc:sldLayoutMkLst>
            <pc:docMk/>
            <pc:sldMasterMk cId="3783930189" sldId="2147483660"/>
            <pc:sldLayoutMk cId="3461990521" sldId="2147483652"/>
          </pc:sldLayoutMkLst>
        </pc:sldLayoutChg>
        <pc:sldLayoutChg chg="del">
          <pc:chgData name="Justyna Komorowska" userId="375d730c-51b5-42f4-b00c-0b4bcb087620" providerId="ADAL" clId="{BA5D1008-F7E7-4B4D-A0EE-C9E0734AA311}" dt="2024-02-09T07:46:57.665" v="39" actId="2696"/>
          <pc:sldLayoutMkLst>
            <pc:docMk/>
            <pc:sldMasterMk cId="3783930189" sldId="2147483660"/>
            <pc:sldLayoutMk cId="1045306577" sldId="2147483653"/>
          </pc:sldLayoutMkLst>
        </pc:sldLayoutChg>
        <pc:sldLayoutChg chg="del">
          <pc:chgData name="Justyna Komorowska" userId="375d730c-51b5-42f4-b00c-0b4bcb087620" providerId="ADAL" clId="{BA5D1008-F7E7-4B4D-A0EE-C9E0734AA311}" dt="2024-02-09T07:46:57.665" v="39" actId="2696"/>
          <pc:sldLayoutMkLst>
            <pc:docMk/>
            <pc:sldMasterMk cId="3783930189" sldId="2147483660"/>
            <pc:sldLayoutMk cId="3247413712" sldId="2147483654"/>
          </pc:sldLayoutMkLst>
        </pc:sldLayoutChg>
        <pc:sldLayoutChg chg="del">
          <pc:chgData name="Justyna Komorowska" userId="375d730c-51b5-42f4-b00c-0b4bcb087620" providerId="ADAL" clId="{BA5D1008-F7E7-4B4D-A0EE-C9E0734AA311}" dt="2024-02-09T07:46:57.665" v="39" actId="2696"/>
          <pc:sldLayoutMkLst>
            <pc:docMk/>
            <pc:sldMasterMk cId="3783930189" sldId="2147483660"/>
            <pc:sldLayoutMk cId="369638801" sldId="2147483655"/>
          </pc:sldLayoutMkLst>
        </pc:sldLayoutChg>
        <pc:sldLayoutChg chg="del">
          <pc:chgData name="Justyna Komorowska" userId="375d730c-51b5-42f4-b00c-0b4bcb087620" providerId="ADAL" clId="{BA5D1008-F7E7-4B4D-A0EE-C9E0734AA311}" dt="2024-02-09T07:46:57.665" v="39" actId="2696"/>
          <pc:sldLayoutMkLst>
            <pc:docMk/>
            <pc:sldMasterMk cId="3783930189" sldId="2147483660"/>
            <pc:sldLayoutMk cId="1209167416" sldId="2147483656"/>
          </pc:sldLayoutMkLst>
        </pc:sldLayoutChg>
        <pc:sldLayoutChg chg="del">
          <pc:chgData name="Justyna Komorowska" userId="375d730c-51b5-42f4-b00c-0b4bcb087620" providerId="ADAL" clId="{BA5D1008-F7E7-4B4D-A0EE-C9E0734AA311}" dt="2024-02-09T07:46:57.665" v="39" actId="2696"/>
          <pc:sldLayoutMkLst>
            <pc:docMk/>
            <pc:sldMasterMk cId="3783930189" sldId="2147483660"/>
            <pc:sldLayoutMk cId="2165507065" sldId="2147483657"/>
          </pc:sldLayoutMkLst>
        </pc:sldLayoutChg>
        <pc:sldLayoutChg chg="del">
          <pc:chgData name="Justyna Komorowska" userId="375d730c-51b5-42f4-b00c-0b4bcb087620" providerId="ADAL" clId="{BA5D1008-F7E7-4B4D-A0EE-C9E0734AA311}" dt="2024-02-09T07:46:57.665" v="39" actId="2696"/>
          <pc:sldLayoutMkLst>
            <pc:docMk/>
            <pc:sldMasterMk cId="3783930189" sldId="2147483660"/>
            <pc:sldLayoutMk cId="2413658538" sldId="2147483658"/>
          </pc:sldLayoutMkLst>
        </pc:sldLayoutChg>
        <pc:sldLayoutChg chg="del">
          <pc:chgData name="Justyna Komorowska" userId="375d730c-51b5-42f4-b00c-0b4bcb087620" providerId="ADAL" clId="{BA5D1008-F7E7-4B4D-A0EE-C9E0734AA311}" dt="2024-02-09T07:46:57.665" v="39" actId="2696"/>
          <pc:sldLayoutMkLst>
            <pc:docMk/>
            <pc:sldMasterMk cId="3783930189" sldId="2147483660"/>
            <pc:sldLayoutMk cId="3053581458" sldId="2147483659"/>
          </pc:sldLayoutMkLst>
        </pc:sldLayoutChg>
        <pc:sldLayoutChg chg="del replId">
          <pc:chgData name="Justyna Komorowska" userId="375d730c-51b5-42f4-b00c-0b4bcb087620" providerId="ADAL" clId="{BA5D1008-F7E7-4B4D-A0EE-C9E0734AA311}" dt="2024-02-09T07:46:57.665" v="39" actId="2696"/>
          <pc:sldLayoutMkLst>
            <pc:docMk/>
            <pc:sldMasterMk cId="3783930189" sldId="2147483660"/>
            <pc:sldLayoutMk cId="3068367165" sldId="2147483661"/>
          </pc:sldLayoutMkLst>
        </pc:sldLayoutChg>
      </pc:sldMasterChg>
      <pc:sldMasterChg chg="add addSldLayout">
        <pc:chgData name="Justyna Komorowska" userId="375d730c-51b5-42f4-b00c-0b4bcb087620" providerId="ADAL" clId="{BA5D1008-F7E7-4B4D-A0EE-C9E0734AA311}" dt="2024-02-09T10:26:05.170" v="601" actId="27028"/>
        <pc:sldMasterMkLst>
          <pc:docMk/>
          <pc:sldMasterMk cId="2092498176" sldId="2147483671"/>
        </pc:sldMasterMkLst>
        <pc:sldLayoutChg chg="add">
          <pc:chgData name="Justyna Komorowska" userId="375d730c-51b5-42f4-b00c-0b4bcb087620" providerId="ADAL" clId="{BA5D1008-F7E7-4B4D-A0EE-C9E0734AA311}" dt="2024-02-09T07:46:45.509" v="36" actId="27028"/>
          <pc:sldLayoutMkLst>
            <pc:docMk/>
            <pc:sldMasterMk cId="2092498176" sldId="2147483671"/>
            <pc:sldLayoutMk cId="1874755824" sldId="2147483672"/>
          </pc:sldLayoutMkLst>
        </pc:sldLayoutChg>
        <pc:sldLayoutChg chg="add">
          <pc:chgData name="Justyna Komorowska" userId="375d730c-51b5-42f4-b00c-0b4bcb087620" providerId="ADAL" clId="{BA5D1008-F7E7-4B4D-A0EE-C9E0734AA311}" dt="2024-02-09T07:46:44.830" v="4" actId="27028"/>
          <pc:sldLayoutMkLst>
            <pc:docMk/>
            <pc:sldMasterMk cId="2092498176" sldId="2147483671"/>
            <pc:sldLayoutMk cId="1037424769" sldId="2147483673"/>
          </pc:sldLayoutMkLst>
        </pc:sldLayoutChg>
        <pc:sldLayoutChg chg="add">
          <pc:chgData name="Justyna Komorowska" userId="375d730c-51b5-42f4-b00c-0b4bcb087620" providerId="ADAL" clId="{BA5D1008-F7E7-4B4D-A0EE-C9E0734AA311}" dt="2024-02-09T10:26:05.170" v="601" actId="27028"/>
          <pc:sldLayoutMkLst>
            <pc:docMk/>
            <pc:sldMasterMk cId="2092498176" sldId="2147483671"/>
            <pc:sldLayoutMk cId="1911147465" sldId="2147483674"/>
          </pc:sldLayoutMkLst>
        </pc:sldLayoutChg>
        <pc:sldLayoutChg chg="add">
          <pc:chgData name="Justyna Komorowska" userId="375d730c-51b5-42f4-b00c-0b4bcb087620" providerId="ADAL" clId="{BA5D1008-F7E7-4B4D-A0EE-C9E0734AA311}" dt="2024-02-09T10:26:05.170" v="601" actId="27028"/>
          <pc:sldLayoutMkLst>
            <pc:docMk/>
            <pc:sldMasterMk cId="2092498176" sldId="2147483671"/>
            <pc:sldLayoutMk cId="1845828056" sldId="2147483675"/>
          </pc:sldLayoutMkLst>
        </pc:sldLayoutChg>
        <pc:sldLayoutChg chg="add">
          <pc:chgData name="Justyna Komorowska" userId="375d730c-51b5-42f4-b00c-0b4bcb087620" providerId="ADAL" clId="{BA5D1008-F7E7-4B4D-A0EE-C9E0734AA311}" dt="2024-02-09T10:26:05.170" v="601" actId="27028"/>
          <pc:sldLayoutMkLst>
            <pc:docMk/>
            <pc:sldMasterMk cId="2092498176" sldId="2147483671"/>
            <pc:sldLayoutMk cId="3047017897" sldId="2147483676"/>
          </pc:sldLayoutMkLst>
        </pc:sldLayoutChg>
        <pc:sldLayoutChg chg="add">
          <pc:chgData name="Justyna Komorowska" userId="375d730c-51b5-42f4-b00c-0b4bcb087620" providerId="ADAL" clId="{BA5D1008-F7E7-4B4D-A0EE-C9E0734AA311}" dt="2024-02-09T10:26:05.170" v="601" actId="27028"/>
          <pc:sldLayoutMkLst>
            <pc:docMk/>
            <pc:sldMasterMk cId="2092498176" sldId="2147483671"/>
            <pc:sldLayoutMk cId="3239629296" sldId="2147483677"/>
          </pc:sldLayoutMkLst>
        </pc:sldLayoutChg>
        <pc:sldLayoutChg chg="add">
          <pc:chgData name="Justyna Komorowska" userId="375d730c-51b5-42f4-b00c-0b4bcb087620" providerId="ADAL" clId="{BA5D1008-F7E7-4B4D-A0EE-C9E0734AA311}" dt="2024-02-09T10:26:05.170" v="601" actId="27028"/>
          <pc:sldLayoutMkLst>
            <pc:docMk/>
            <pc:sldMasterMk cId="2092498176" sldId="2147483671"/>
            <pc:sldLayoutMk cId="353158578" sldId="2147483678"/>
          </pc:sldLayoutMkLst>
        </pc:sldLayoutChg>
        <pc:sldLayoutChg chg="add">
          <pc:chgData name="Justyna Komorowska" userId="375d730c-51b5-42f4-b00c-0b4bcb087620" providerId="ADAL" clId="{BA5D1008-F7E7-4B4D-A0EE-C9E0734AA311}" dt="2024-02-09T10:26:05.170" v="601" actId="27028"/>
          <pc:sldLayoutMkLst>
            <pc:docMk/>
            <pc:sldMasterMk cId="2092498176" sldId="2147483671"/>
            <pc:sldLayoutMk cId="116059281" sldId="2147483679"/>
          </pc:sldLayoutMkLst>
        </pc:sldLayoutChg>
        <pc:sldLayoutChg chg="add">
          <pc:chgData name="Justyna Komorowska" userId="375d730c-51b5-42f4-b00c-0b4bcb087620" providerId="ADAL" clId="{BA5D1008-F7E7-4B4D-A0EE-C9E0734AA311}" dt="2024-02-09T10:26:05.170" v="601" actId="27028"/>
          <pc:sldLayoutMkLst>
            <pc:docMk/>
            <pc:sldMasterMk cId="2092498176" sldId="2147483671"/>
            <pc:sldLayoutMk cId="95798249" sldId="2147483680"/>
          </pc:sldLayoutMkLst>
        </pc:sldLayoutChg>
        <pc:sldLayoutChg chg="add">
          <pc:chgData name="Justyna Komorowska" userId="375d730c-51b5-42f4-b00c-0b4bcb087620" providerId="ADAL" clId="{BA5D1008-F7E7-4B4D-A0EE-C9E0734AA311}" dt="2024-02-09T10:26:05.170" v="601" actId="27028"/>
          <pc:sldLayoutMkLst>
            <pc:docMk/>
            <pc:sldMasterMk cId="2092498176" sldId="2147483671"/>
            <pc:sldLayoutMk cId="2780144088" sldId="2147483681"/>
          </pc:sldLayoutMkLst>
        </pc:sldLayoutChg>
        <pc:sldLayoutChg chg="add">
          <pc:chgData name="Justyna Komorowska" userId="375d730c-51b5-42f4-b00c-0b4bcb087620" providerId="ADAL" clId="{BA5D1008-F7E7-4B4D-A0EE-C9E0734AA311}" dt="2024-02-09T10:26:05.170" v="601" actId="27028"/>
          <pc:sldLayoutMkLst>
            <pc:docMk/>
            <pc:sldMasterMk cId="2092498176" sldId="2147483671"/>
            <pc:sldLayoutMk cId="1811681987" sldId="214748368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C920866-5B15-456E-8E65-08BFC9EC9F26}" type="datetimeFigureOut">
              <a:rPr lang="pl-PL" smtClean="0"/>
              <a:t>16.02.2024</a:t>
            </a:fld>
            <a:endParaRPr lang="pl-PL"/>
          </a:p>
        </p:txBody>
      </p:sp>
      <p:sp>
        <p:nvSpPr>
          <p:cNvPr id="4" name="Symbol zastępczy obrazu slajd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FEB7294-51FD-4547-971F-1F64B55BA1AB}" type="slidenum">
              <a:rPr lang="pl-PL" smtClean="0"/>
              <a:t>‹#›</a:t>
            </a:fld>
            <a:endParaRPr lang="pl-PL"/>
          </a:p>
        </p:txBody>
      </p:sp>
    </p:spTree>
    <p:extLst>
      <p:ext uri="{BB962C8B-B14F-4D97-AF65-F5344CB8AC3E}">
        <p14:creationId xmlns:p14="http://schemas.microsoft.com/office/powerpoint/2010/main" val="3835580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4142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30D86-0CF3-E1DD-149D-41B41BCB411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81DBD1C-EA73-4D7F-B957-20AA521E97F5}"/>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E86BF3AD-AF8F-695C-BC5B-0EA6B3C3EAAB}"/>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FBC9A413-C3B9-C882-E468-C18F7946E8B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864937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431D6-B9AC-8812-FACE-D0EFE9023DA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89DDFE9-A280-3301-BD24-E6C0A8AED13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8997AD0E-5E1F-04F9-06B8-00278A612C75}"/>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8961031A-2B81-1B83-238D-8702E5D4105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557808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A25F1-9440-33E2-27AA-9DF0FDAC7DC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64A77D34-F87E-DDD1-582F-D84052D61F9C}"/>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B680D80-10FE-35C6-0410-BB8F73CF322C}"/>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2D829A19-9794-6487-5937-07078C6011A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174479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582E9-438C-C9D4-36B6-C53B998715F0}"/>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8CE82387-2952-D7AD-BE75-4B81EA529BA4}"/>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E6A02CD5-FB82-92E4-4295-6FEE3F65C4AC}"/>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879DA06D-EC30-F320-A3AA-8277DED4431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950317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2FBB9-022B-162A-F8A0-ADEF5F8CC743}"/>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D7224E1D-B2F7-2F50-0483-660576B00C4E}"/>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224FD6DC-C8FD-5C36-862A-3F78CB696C5D}"/>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B34A59FF-135A-3FD0-26A1-7913250B9E5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79296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C5C86-C56F-C3B5-0002-9EE3039A922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A3AA6BF3-3F05-10ED-3BE6-6E0B17E87CD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C4849FA3-0D4B-9348-A057-990556719FF9}"/>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12118E10-1C38-E0D9-0B39-664DA0F9B6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956367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83AE7-F73B-9DD1-EC3F-083257063E3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36174AD4-65BA-2EC8-E691-4066F4B2EFD2}"/>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637E6DC1-9D8A-DD2D-DFBB-590047606460}"/>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61295CA5-AE5E-F72D-E8AB-87AFB4AB947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678389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CBEB1-AD3E-FB5F-9BD6-636960DD78E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8608EF53-DA69-F01D-2E4E-AD6A0471730C}"/>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6E9E5FC7-01D5-E494-A0AE-D47D7B2E0999}"/>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AA75B995-FA4A-2D93-FBEE-A9C1EE67789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550343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1B7EB-BC22-E989-1ED2-639F4653F433}"/>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BE4D1BEE-B9BF-FC77-CE8B-B5533198B139}"/>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A2025A59-2B1C-5029-FBA0-A56D2DF41F4E}"/>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0B671906-E093-73B1-0A2A-FBFA5A142A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571424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4D6BF-687B-F21D-3EE1-E80F6BDB352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36E49B98-0BAC-6DF1-DDB1-FFBC108DEA2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8E73B6C6-3688-D346-3F1C-2DE170EB3BCF}"/>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0D7A46ED-CE03-7D8D-E6A8-A8B71821C41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099914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BF3A4-D6D9-AE5C-04DD-C71D78B618A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80D3F3A-0669-42F7-CF6E-4E5A8922625C}"/>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4574F4CB-3F91-1365-1072-2B2BF36BBF49}"/>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6841791D-ED09-1C70-926F-EA60B3F868F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8776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35480-B821-D276-70F3-D5C11207295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32C14519-DC1B-B1A3-972C-ECD6C88F71AA}"/>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A6882E89-33DE-0EA7-4475-84F750438B69}"/>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34A613A5-54CD-DF7E-02FD-0CE62C5513B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947080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891289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663896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BB547-4954-E3C5-71F0-C4AED819F93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1B05172C-C8A5-D60F-D23A-843B09759753}"/>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61FD1463-A63D-1C69-5F86-C14431550863}"/>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F0062371-BC2B-55D3-F490-45055213409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073808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69494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747362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725F1-C42C-DF46-7472-387824A22FAA}"/>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226BBF7-BFB5-5951-DA67-69A9BACD3212}"/>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38E50FD1-849B-EA68-44D3-89B5BE6E7CE0}"/>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452DF743-67B4-91A9-60E7-1883E2B1C60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93854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08CBC-D20C-020B-8A1B-6DE1C067371A}"/>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ACC7FBA6-311E-EAD6-3FB1-09FCB6A3BEEA}"/>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CA9CCE07-8C26-E1B5-5578-D2BE811E101E}"/>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D28FAEC9-3FDB-D762-C179-6523A97A9DC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05271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F60E6-124F-4D9C-D069-83BB402CD402}"/>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5C50F7B7-94A0-D9F6-A728-0DA1622FC57E}"/>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175535F7-B825-3C95-7471-CA3BC8466FAC}"/>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CF7F4F5B-9DDF-F2EC-6AB4-17168A055A5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17909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661FA-71D0-177B-E191-D168D3BE6CA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ACF6D17-005A-B4CC-57B3-D06C8A07B92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CC48756D-BFEE-F594-FA04-E3C24BFC6821}"/>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BDDD0788-0BEA-DFA6-23E6-520F59F48E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935175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A53BB-B9D4-17F2-9C15-0D1D7EB3D35F}"/>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97421294-24F3-B506-9264-26C3BB64769B}"/>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427899C9-EF35-43B5-463D-0002612ACFC6}"/>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E2BBB9B8-B6D3-5DFF-2E48-230CD4A801D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4739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950E7-F203-ED1F-B155-48CEF5A4663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4584838-D4EF-E71B-0887-2040311DAAC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51975637-B837-8217-817F-09A91E0985BD}"/>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557F9863-90D9-F25D-3B7B-654840333F2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712627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0D7FE-C3D8-800E-1A2C-5947367A2C62}"/>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B03D0B40-3C02-B0C0-3A97-E20F8F492343}"/>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9C8740DD-C50B-1DE1-6DE1-98EEBA4A0A6B}"/>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E4ED2AB2-7048-D3C5-0753-8101634BDD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25589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21EB3-BEBB-D857-7094-875ABA3E7B4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AA90AA6E-EAB5-27F9-9D6B-94F364A0BEE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F9B51A1C-9AC3-CB13-6A7E-743DE03B556D}"/>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D8DB163C-9EAF-ACF3-875D-94E5C9EEDC2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16205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73A00-08BC-142A-F8D4-E89EE2BC38F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7D309F41-0910-15A8-C177-47BF1EFFF1B9}"/>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118BD9CB-4E35-7EB0-1D4A-E7ED38E2C81B}"/>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CA38E88E-7541-CE06-2CD3-CEA09B1342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79519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76D4A-CE70-7100-0D2A-3B92AEE557F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8976CEC8-E105-7840-1116-F8021375285E}"/>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44619F3E-B83C-ED56-6B6F-381EBF42BA9B}"/>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E696B36B-51D7-052A-510A-8B38AC63640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254037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736D8-6967-5807-CB82-67944A2616C7}"/>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7727652A-3542-F4A0-F3B7-E7C61ED9B7CB}"/>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6FF0449C-A062-304D-71EC-0002FD27020B}"/>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C6F42815-D921-F56D-1AF4-6393BDB835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836533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42CEF-B063-ED64-E0B3-CC91B6C4E81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BAF18F22-5172-63FE-16F3-3D10EE69B28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9A7E3B48-8BBD-075E-EF6C-B74B14E59020}"/>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869E1BEC-2D28-4AE7-7EE8-2AA9F56E513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704373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1F38E-DB00-09CD-2559-AE0EFE0A170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A0B02D90-6C09-EBD7-9778-B1F11194CC70}"/>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9F2E0FB9-E0C2-C1A0-12F5-420C8E74BF7D}"/>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EBBAFB23-24B9-EC57-604F-2B17681DBF1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364329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C4BE3-3A4E-F037-4989-2FB57860129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D3C75905-CD8F-ED0B-E9A3-4CB28DAC9395}"/>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18179CEA-1D6E-560D-DFDB-9B86ABC5F87F}"/>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C88955F3-13DA-4BCE-9E1E-D3F8396EF2A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835196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62B2F-68AD-8C1C-D863-96033C58A82A}"/>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3CCCB11-17F4-4224-8226-4F7E0095FF1F}"/>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4AAA1062-385C-085A-7FBB-B7FE51B5F179}"/>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0C1078DC-D402-2949-ECB9-8E3544FB814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285259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9A5C9-E11C-C013-0CCE-9D2CA0DDC24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33878D3E-DA84-A70A-5DE9-DF8235ECD3E0}"/>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B10C1C90-3A0D-6754-B1EF-A49A0D707F5A}"/>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0954CD9D-8B05-D0AD-9ABE-D0C2A0ED9AF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317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05574-801F-088F-A68A-83C93BDEA9C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96B6E3D-470B-0A14-7BF7-5D7406F1440B}"/>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AFEA0BC-34DE-B6FB-8F09-AC719AC35916}"/>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87982A3C-3AE1-421F-1FFE-08AE8417409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988832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EFF99-82AA-CC75-6D68-F64CCAA6A06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38DD1B72-1484-E61F-F689-7DAE20C9042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EF8F1886-6F05-1FC7-D7D5-DD832A499E0D}"/>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EA4BB9FA-A818-3AE9-8C50-E6D71924E50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22217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C72CC-6ED8-92E4-030F-1260A042C92A}"/>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7AD0A55-EF41-A933-28B5-E621C4E31A0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E571E30A-348B-930D-3154-3016545196F1}"/>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0966DA3C-3C48-A782-BF44-C442AF6A7EC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452344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CE249-6565-C3EC-C09B-C3110436FE9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7EE03DE-2B5B-D6B6-74EE-A4EB14BB981F}"/>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310352F6-5380-BC3B-6FEF-118F390535C4}"/>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3C2055F6-DED1-433F-42E3-0593CDAFC3C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553842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248CC-6C69-B67E-222B-35B300801DD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F1847DE-2086-689A-B519-E19E0EE8B5FE}"/>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361FE855-CF05-BD93-DF2F-96D59D387D0B}"/>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8F47D96D-EA86-3BB5-326C-715875D1FB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200836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BD373-A160-B5A1-C459-9DA70A89E964}"/>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99455E8-0A3E-B9D3-DC4F-9B711D2B7822}"/>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BE5EE356-BA01-030B-B2E7-0326ED2A58F8}"/>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35DE5C9E-9010-D7DD-6134-8D4BE23BD64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8453569"/>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C0FCE-350A-AA0A-D1FA-25ED1741F3E3}"/>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16BECE77-79C6-F231-F4B2-8B4D2BEE97A9}"/>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386CB15E-BCB1-3B0E-DC31-D8BC8EAD87B0}"/>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94675B20-12B5-B9C5-640F-EA4D5ACE13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1895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869C5-859A-ACEC-C54B-0A176E18B13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97CCCAD7-94B4-C89A-63EE-F252352ACCF3}"/>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089DF08-DFE5-2040-2128-9DED9002E763}"/>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30FE0A34-4495-0094-E295-AF52E5C1A9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68772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663896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69494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7473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A2A25-2893-08A7-C6F4-224048C33B6A}"/>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7AD1BF14-5C98-54D1-2C42-A7888435F8BB}"/>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4837E24E-FC81-55DC-2198-EFB9278B34B2}"/>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B75AA804-1AF4-A779-683E-55E3CCCBE20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955792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97FD3-11D5-2F2F-F3A6-D854F75CFA9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89E96CD5-BDA9-824B-4B72-0B1723BF782A}"/>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B91D0DEB-8CA4-BA36-A02E-2A9FBFA34ABD}"/>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98ACE4DA-A5A3-B8E6-5419-FE6F431DA6A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145</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347693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6D784-3A1A-223D-B469-719CDEB33AA2}"/>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13CC54D-32BD-BF00-9CD8-C86BBD8EDF04}"/>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F0E08FAB-5B8C-82F1-6A3A-1B267CEDD34E}"/>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BA6BA01F-1C8E-AACC-A0A8-29724536547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146</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37150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BC2CA-BFAF-5383-4195-139D1FFC93F2}"/>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92787B3-8808-38DD-FB38-8FD3E1D75593}"/>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F326DF47-3278-F9D5-94AD-7595D3D82D89}"/>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997E280F-5982-0879-4D77-F47F9CF131A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147</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977654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14092-00C6-B9F6-4D9C-D88A4B55C1EA}"/>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5F40D60-9274-9205-7BB9-EA85B2DB71AB}"/>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1D4B082B-BB4A-765F-55A0-54685B8F5D64}"/>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87B89F63-46FF-A576-1F04-22C69AF678E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148</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16847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83CE0-D589-29B1-1728-F8544D15DE0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6D031D4F-373B-4891-A7DC-BABA805A1BF4}"/>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A943628-0E24-C639-F91C-AF830F557D24}"/>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84B20B34-41D6-F2AB-F7F9-D2D48F81CB8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149</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00034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D4FE7-C86E-B1FD-E48F-2540929DD37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065CA93-70CB-8599-AD90-292AACA774AB}"/>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A4E141AA-FF1D-38DC-C708-74DB842A5B48}"/>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ADBFA926-D08E-A757-67EF-275288772D6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150</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578819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F4194-78B6-060D-4E29-5A2D4CAA41F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4F88ABC-B4AD-08EE-0C7D-B49F1C01C69C}"/>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149C7F3B-601E-67A6-828C-23A62BE09D40}"/>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DCE705A2-14AB-AE56-0030-3D0DF857C1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8740292"/>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8E5A9-ABE7-4DF1-B38C-94DDA6F44910}"/>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7A68A80C-9CAC-337E-F044-364DD0558535}"/>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C2561504-8AA4-419F-BE21-294D597CFB4F}"/>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F66B97B0-0E32-D5A9-722E-B635EFC0323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1878238"/>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368D6-1880-ECB1-ACC7-69F8C4900C44}"/>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8F7B5B9-A581-4641-9937-F4E4255A72F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9421F76F-1640-3E7F-DA9E-3E508D26BC75}"/>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03F36981-8764-C7E5-90C5-4C6A9C51DA7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708717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F51CD-FA88-846E-119E-226EB0E8346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699A2D96-A312-2B7F-8937-FF8EDA95D3A2}"/>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AAB38711-5E57-EEF6-A979-27A958D19D7E}"/>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1CEAD89F-CA9B-78C5-07D1-C2E893C1026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0835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17473-03B4-30ED-87AC-B0F97FCD4A64}"/>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1474219F-05EB-7F8B-8D77-879948F82912}"/>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E106D121-86C7-3F9C-1C67-77A468D85BF0}"/>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59B19AB4-E924-050E-3489-360079D7F7B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740529"/>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6FD55-1E03-4C0A-13DD-B92F865AC5C4}"/>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C205DE13-09BB-02FF-0576-8B11436132DE}"/>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645EF1B2-A779-A662-A520-5B5B8B4916F9}"/>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748C4BA4-1B95-AC12-00FF-A23A43033F0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155</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3461161"/>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78C3C-582B-65BD-1B22-BCDFFF0660E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7475B4C5-0B5B-ED33-EB48-894403811693}"/>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2E63D50-FA31-47FD-B3D5-2681DB73F471}"/>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D7E1ECBF-5C6F-08B8-7282-5CD5C238AB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156</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9506942"/>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391AA-F33E-3080-F52D-06A8F4765EB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791635D4-CF4B-F6C3-86F3-9D82DB9ED360}"/>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0F2FB91-A553-788E-0AFD-F984E65AACB8}"/>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EB2ECCA6-87EE-4642-06D8-87FE51884E1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157</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549581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45CCB-3DD4-2CEF-9696-C7E1BB063EEA}"/>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D6719421-0062-2DAA-C652-5CCDCE6BB685}"/>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E45EB281-F09C-357C-78DA-05C25715DBCB}"/>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DF1A2D1D-CE0E-BA61-6B50-DD5FC6B9384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158</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9905962"/>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65291-ED24-92FD-C564-5CAA8812CFC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EFF1C06D-7D24-1152-302A-7450F595D8C4}"/>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A799AD4A-478C-F564-DB00-AD0DED2A7D0C}"/>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1872EB67-5638-81A4-2075-E10E5783F82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159</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594984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651CC-B278-ED24-C249-1ECB34E70472}"/>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1C5AA877-0017-1F1B-67E0-4E3F91F1BFC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169E2106-C24F-35FD-498C-793F9BB4AD55}"/>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09E03B96-0FF8-6670-99AD-0543F994931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160</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618674"/>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19591-145B-B1A0-1667-F4D8754F1C23}"/>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7BE56168-E573-679C-4C60-043ED0FF6C69}"/>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66DE86E-8466-0F8C-036B-B96587185368}"/>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AC41A80E-0A01-A640-3BB7-24F4A96F148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161</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7337479"/>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C9123-77E8-34D1-7A08-411686CE35B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B3753DBD-E528-9D6E-E491-B04C37FCB71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D72B757C-C6C0-423D-3380-32E9B26DCF6D}"/>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8124435B-99C8-1370-32B0-BEF21F4A04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162</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737198"/>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8FC38-556A-1EDC-00B8-D32DA459D083}"/>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3DE1D390-36D7-5D31-9031-2D84C65FAA6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D7A3CB42-A8F3-E1F9-9596-6ED05E49484F}"/>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4186D45C-4751-A2C1-26C2-D93A8310038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163</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844862"/>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E0C5A-D3D3-AAA0-B1A0-D79BBA548B7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8447B85-EA88-9DEF-3964-9433A8697C53}"/>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634205F2-9A64-8E1B-D9C5-ADA3E3F3F9E2}"/>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3E9115CF-1A78-4262-0B0A-C026D70D3C1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6241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A75EC-7D8D-1599-EBB7-80FFB3D4648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9A0773AB-0724-0A9E-4AB0-FBE18E37386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B4CFF537-6253-E6C6-2749-F4A3E3F0726C}"/>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3659395A-79FA-9C82-35CF-10F53720A74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0828682"/>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A7BF8-6F07-0567-6D1F-00726507BA92}"/>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965AB5AF-8219-5554-6B98-90BBA968BEC7}"/>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81F7224-B6DC-50EB-0077-24B569042E10}"/>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1DCDAEF8-B7A2-7D76-0644-B223D15FA22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165</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829081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8AD5B-A42B-0520-EB28-FD406411A30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EFB50CE4-DFAD-0570-B216-9E40D2E3054C}"/>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22256F97-F320-280C-5776-9AF6A910B2DE}"/>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9253811B-7778-17F4-4C23-94DCE80658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1545499"/>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F0A93-A34F-6146-EAF6-0AD7C399D09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E1336C0-3E7D-A471-94DA-66DC3B8A8B7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194F7B36-3768-C2DA-D861-277550C3C8FF}"/>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A34658DD-77F7-67D6-9F3E-D81DB1F1591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167</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173034"/>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45D31-39C3-61F2-3E5D-63B80C171872}"/>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8CDF08FB-8EAB-A30B-656D-E989A8204EF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953FC24-0533-AE22-D257-BB384F6E8F9F}"/>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D5B66F5E-492C-F6FA-F2B2-6FA545F2429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168</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997359"/>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7788A-EDCF-A115-88A9-6D0BD57CC88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68C2DE00-0F3D-156C-62FD-2E47851260F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6682DF2F-CF99-1DC1-FB44-1E6D447FE02C}"/>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8AE4FD99-D592-586E-6E5B-641AC741DAD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169</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1982008"/>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831B1-50C6-859B-1CF2-1D5F3C92DC4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6CAEE6B7-4947-27E0-6400-4485548996A3}"/>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5EAFBAE-DA26-4FBE-A59C-A1B01BC6EC82}"/>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83E3EE7C-20A1-E270-6484-D24635F9C89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170</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046334"/>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EB4AA-D920-4F61-48D5-E6DB906ED1D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717CAD3-D809-281F-6FFE-CA7548B4D1AC}"/>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89DE7732-9023-2D37-B16F-E1C71754C1C3}"/>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B355C006-BD85-6CCC-38EB-DDE81DBE0B6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171</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1071731"/>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01A53-1FA2-59D7-076F-7BF7F8D55D50}"/>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34A0114-1C69-BE80-0E0C-EFF14BA9D04A}"/>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985F9580-4716-4458-2AD4-98AE79366269}"/>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75A6F38A-502A-B5B8-96FA-6DEC00F13D8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172</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9297932"/>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D79B6-AD35-893C-C715-CC51EC1185C4}"/>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0B822C4-FB3B-0128-8897-60B4ECB4A180}"/>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C2F7ECAA-E0C4-012A-760C-D8EAD7CBD27F}"/>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CE0F12CD-C1AA-0894-5D97-93A1131D9E5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173</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4682816"/>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13CCB-9681-795B-278B-8A44CEEBF3A0}"/>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B1BE9286-03D1-A850-694C-9E745ED71D03}"/>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E543FA08-9906-5FD0-F74E-3A7E98AA6A4A}"/>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0FC35C17-DF15-E710-3001-333087E8C7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3201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AFC3E-C7CD-AFA7-4E0B-FE451DCDF0A3}"/>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936A33AC-5E23-0F96-78C6-6B33D9D79DE2}"/>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6475052E-50FC-F8B6-3261-7165873BEBE3}"/>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8EFEFE8C-191A-26AC-9B5F-04B47FB032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0848057"/>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F0ECA-CF94-972F-9505-B1EAD067FFA9}"/>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26DD841-0976-D5E4-5C8B-0085B73B7C2E}"/>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E3064466-B956-0EB7-25B4-116813942E88}"/>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1E16500B-369B-35C3-FD3C-3D11AF25262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175</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1627350"/>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B539B-EB22-7EC9-5FDD-F1DDBDCBFD1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A448A5B1-E4AE-E3F2-472F-5F3A6F5B23BB}"/>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6BB27B22-D93B-6CAF-E28F-3A16C7A24E26}"/>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3DE6C9EC-F342-A060-8267-D812DD995C4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176</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8295373"/>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E41BD-7AF1-957A-20B2-A16422D6E1D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02CA116-5EC9-CE7D-F066-19AA80D9FEEB}"/>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5E03716B-7109-C1BF-B102-98E34EEF72EB}"/>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904777EF-3F70-C256-C6C1-9996483B009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177</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446761"/>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8C6B0-562A-75CA-92BE-6E2A7A70131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8679B52-FFB3-68F6-A7FE-08628AC25323}"/>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367FFA82-0608-45CB-3F14-5618E85BAF99}"/>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40ED71B9-50E6-4824-A64B-D4BB82DA49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178</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479345"/>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FE8CA-BB5B-CA98-A841-5C45FEE9E4B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519866B2-E4A2-E3D8-1488-B9C1C319C333}"/>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615E101F-1E9A-C7B5-E3DE-DA5A1A9ACFB9}"/>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7A758CD2-C9C6-8C11-F75A-0B2C3AFDE97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179</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9068754"/>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3CA17-FC5D-D717-068A-DA9792C1538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E11331B-3B9C-77FD-58D7-E465233C88C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B4F6FA21-C5D5-3287-E449-B4A396A05D81}"/>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170998B6-6E7F-B223-265D-D5FE0C8398A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180</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7764691"/>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23CB9-C4B3-7421-7EA3-85B270603DF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7190628-97CD-F427-303F-C685157903BB}"/>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A6FDB658-7C12-CDD0-E794-FECE76CEE906}"/>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CDFC3A03-968D-E74C-0409-14ACE503B56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181</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3523857"/>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9AFEB-8219-E46D-C68B-BC5EE92F3B60}"/>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5DD14634-7D95-841D-5951-CD8CF1122487}"/>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DF736111-BDC1-4A61-0BBC-D94B8E9AAF24}"/>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2892156C-BF8F-DEDF-3841-3FBF162407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182</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9878653"/>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ACACD-0261-5AD9-3B50-FAE1FB79F882}"/>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10E85313-A001-E4F4-B26E-892D16BA59F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B56BD766-D68C-9A5E-6A06-D4965568C3E4}"/>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70F1D57F-86DD-E62B-711D-8C97D703983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183</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8332148"/>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71BE2-9C84-F942-BF30-10999EABB3D9}"/>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B8475683-9ADE-5046-00AE-12974292203E}"/>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AFDE4721-AC6A-DB61-5EE0-6DC3FA83DF98}"/>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9C4C8B3A-EDF2-B85B-C962-4FCA64C236F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9877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AFFBF-4E72-5B60-C1AE-BB10AE910F57}"/>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88A58450-167C-1F0F-3339-07FFB9A84C00}"/>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93E3FEF4-82CD-2B95-619D-32E4A8AB58ED}"/>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F5CF5061-7B8F-8948-CBE5-DF6C3C7EC31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629867"/>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DF33A-BBA7-F812-822F-7E1E0D3328D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83D969E-FFA6-B3BA-B0E0-17318041FBB4}"/>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71AC1F7-048B-316A-5E30-5D6E0CC4AC88}"/>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5336B938-FDC9-5EE3-179D-0A2116FB36B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185</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7459186"/>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1152C-E4F1-1139-E773-F62BCB092A5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C4009A24-1D8B-E9B2-7C68-6A05C24A130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6C34351-92CC-A30C-87F7-6A15DFBE4727}"/>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0C474C0B-FDF5-3625-3999-2695648810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186</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4135344"/>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188</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663896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189</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694946"/>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190</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7473628"/>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97FD3-11D5-2F2F-F3A6-D854F75CFA9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89E96CD5-BDA9-824B-4B72-0B1723BF782A}"/>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B91D0DEB-8CA4-BA36-A02E-2A9FBFA34ABD}"/>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98ACE4DA-A5A3-B8E6-5419-FE6F431DA6A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191</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3476939"/>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6D784-3A1A-223D-B469-719CDEB33AA2}"/>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13CC54D-32BD-BF00-9CD8-C86BBD8EDF04}"/>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F0E08FAB-5B8C-82F1-6A3A-1B267CEDD34E}"/>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BA6BA01F-1C8E-AACC-A0A8-29724536547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192</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371500"/>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BC2CA-BFAF-5383-4195-139D1FFC93F2}"/>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92787B3-8808-38DD-FB38-8FD3E1D75593}"/>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F326DF47-3278-F9D5-94AD-7595D3D82D89}"/>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997E280F-5982-0879-4D77-F47F9CF131A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193</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9776548"/>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14092-00C6-B9F6-4D9C-D88A4B55C1EA}"/>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5F40D60-9274-9205-7BB9-EA85B2DB71AB}"/>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1D4B082B-BB4A-765F-55A0-54685B8F5D64}"/>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87B89F63-46FF-A576-1F04-22C69AF678E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16847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83CE0-D589-29B1-1728-F8544D15DE0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6D031D4F-373B-4891-A7DC-BABA805A1BF4}"/>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A943628-0E24-C639-F91C-AF830F557D24}"/>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84B20B34-41D6-F2AB-F7F9-D2D48F81CB8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195</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000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0C065-2914-F1F8-CC82-C75ED8F30923}"/>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16240EC5-2111-8407-6C6C-CC6329B2D19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F4EB6072-B805-747A-5AC8-D30B8978B3EE}"/>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D1D06DD2-EACD-C25E-791D-1CB6B2140F4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704123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D4FE7-C86E-B1FD-E48F-2540929DD37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065CA93-70CB-8599-AD90-292AACA774AB}"/>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A4E141AA-FF1D-38DC-C708-74DB842A5B48}"/>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ADBFA926-D08E-A757-67EF-275288772D6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196</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5788193"/>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F4194-78B6-060D-4E29-5A2D4CAA41F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4F88ABC-B4AD-08EE-0C7D-B49F1C01C69C}"/>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149C7F3B-601E-67A6-828C-23A62BE09D40}"/>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DCE705A2-14AB-AE56-0030-3D0DF857C1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197</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8740292"/>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8E5A9-ABE7-4DF1-B38C-94DDA6F44910}"/>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7A68A80C-9CAC-337E-F044-364DD0558535}"/>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C2561504-8AA4-419F-BE21-294D597CFB4F}"/>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F66B97B0-0E32-D5A9-722E-B635EFC0323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198</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1878238"/>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368D6-1880-ECB1-ACC7-69F8C4900C44}"/>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8F7B5B9-A581-4641-9937-F4E4255A72F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9421F76F-1640-3E7F-DA9E-3E508D26BC75}"/>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03F36981-8764-C7E5-90C5-4C6A9C51DA7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199</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7087173"/>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F51CD-FA88-846E-119E-226EB0E8346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699A2D96-A312-2B7F-8937-FF8EDA95D3A2}"/>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AAB38711-5E57-EEF6-A979-27A958D19D7E}"/>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1CEAD89F-CA9B-78C5-07D1-C2E893C1026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0835333"/>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6FD55-1E03-4C0A-13DD-B92F865AC5C4}"/>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C205DE13-09BB-02FF-0576-8B11436132DE}"/>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645EF1B2-A779-A662-A520-5B5B8B4916F9}"/>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748C4BA4-1B95-AC12-00FF-A23A43033F0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346116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78C3C-582B-65BD-1B22-BCDFFF0660E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7475B4C5-0B5B-ED33-EB48-894403811693}"/>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2E63D50-FA31-47FD-B3D5-2681DB73F471}"/>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D7E1ECBF-5C6F-08B8-7282-5CD5C238AB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9506942"/>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391AA-F33E-3080-F52D-06A8F4765EB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791635D4-CF4B-F6C3-86F3-9D82DB9ED360}"/>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0F2FB91-A553-788E-0AFD-F984E65AACB8}"/>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EB2ECCA6-87EE-4642-06D8-87FE51884E1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203</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549581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45CCB-3DD4-2CEF-9696-C7E1BB063EEA}"/>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D6719421-0062-2DAA-C652-5CCDCE6BB685}"/>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E45EB281-F09C-357C-78DA-05C25715DBCB}"/>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DF1A2D1D-CE0E-BA61-6B50-DD5FC6B9384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990596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65291-ED24-92FD-C564-5CAA8812CFC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EFF1C06D-7D24-1152-302A-7450F595D8C4}"/>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A799AD4A-478C-F564-DB00-AD0DED2A7D0C}"/>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1872EB67-5638-81A4-2075-E10E5783F82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205</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5949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6638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D539E-723F-3AEF-B894-BF569A2CE43F}"/>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73BBE2E-79BC-02AE-C110-B06DFF397AE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B457C64A-D249-37F0-F4C5-1DBAA94CFBB3}"/>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E40396B7-E6CB-31D1-E5FB-922B2158A29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6772323"/>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19591-145B-B1A0-1667-F4D8754F1C23}"/>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7BE56168-E573-679C-4C60-043ED0FF6C69}"/>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66DE86E-8466-0F8C-036B-B96587185368}"/>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AC41A80E-0A01-A640-3BB7-24F4A96F148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206</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7337479"/>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C9123-77E8-34D1-7A08-411686CE35B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B3753DBD-E528-9D6E-E491-B04C37FCB71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D72B757C-C6C0-423D-3380-32E9B26DCF6D}"/>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8124435B-99C8-1370-32B0-BEF21F4A04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207</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737198"/>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CEDB1-2FE7-98EE-380C-B3282ECE8D1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C257ED9B-4CCD-D5AA-393C-18A1B5DB0A7F}"/>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B5039C7C-A153-834B-E4C6-6DEC86C59C10}"/>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7F2C847A-4FE7-3F04-EFEA-D12D1E4D2CB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208</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0024565"/>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E0C5A-D3D3-AAA0-B1A0-D79BBA548B7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8447B85-EA88-9DEF-3964-9433A8697C53}"/>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634205F2-9A64-8E1B-D9C5-ADA3E3F3F9E2}"/>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3E9115CF-1A78-4262-0B0A-C026D70D3C1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209</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6241432"/>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A7BF8-6F07-0567-6D1F-00726507BA92}"/>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965AB5AF-8219-5554-6B98-90BBA968BEC7}"/>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81F7224-B6DC-50EB-0077-24B569042E10}"/>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1DCDAEF8-B7A2-7D76-0644-B223D15FA22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8290819"/>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8AD5B-A42B-0520-EB28-FD406411A30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EFB50CE4-DFAD-0570-B216-9E40D2E3054C}"/>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22256F97-F320-280C-5776-9AF6A910B2DE}"/>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9253811B-7778-17F4-4C23-94DCE80658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1545499"/>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F0A93-A34F-6146-EAF6-0AD7C399D09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E1336C0-3E7D-A471-94DA-66DC3B8A8B7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194F7B36-3768-C2DA-D861-277550C3C8FF}"/>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A34658DD-77F7-67D6-9F3E-D81DB1F1591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212</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173034"/>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45D31-39C3-61F2-3E5D-63B80C171872}"/>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8CDF08FB-8EAB-A30B-656D-E989A8204EF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953FC24-0533-AE22-D257-BB384F6E8F9F}"/>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D5B66F5E-492C-F6FA-F2B2-6FA545F2429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213</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997359"/>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7788A-EDCF-A115-88A9-6D0BD57CC88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68C2DE00-0F3D-156C-62FD-2E47851260F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6682DF2F-CF99-1DC1-FB44-1E6D447FE02C}"/>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8AE4FD99-D592-586E-6E5B-641AC741DAD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1982008"/>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831B1-50C6-859B-1CF2-1D5F3C92DC4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6CAEE6B7-4947-27E0-6400-4485548996A3}"/>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5EAFBAE-DA26-4FBE-A59C-A1B01BC6EC82}"/>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83E3EE7C-20A1-E270-6484-D24635F9C89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215</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046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47EA9-B186-0493-D198-E847DAFB2194}"/>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33086642-C06F-F2A9-461C-B562882F0B8E}"/>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9C90DF5D-B283-7CB5-CB4F-9A86AA30D6E1}"/>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3CAC948E-0B28-C266-8EDF-986FC65C1E9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84889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EB4AA-D920-4F61-48D5-E6DB906ED1D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717CAD3-D809-281F-6FFE-CA7548B4D1AC}"/>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89DE7732-9023-2D37-B16F-E1C71754C1C3}"/>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B355C006-BD85-6CCC-38EB-DDE81DBE0B6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216</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1071731"/>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01A53-1FA2-59D7-076F-7BF7F8D55D50}"/>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34A0114-1C69-BE80-0E0C-EFF14BA9D04A}"/>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985F9580-4716-4458-2AD4-98AE79366269}"/>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75A6F38A-502A-B5B8-96FA-6DEC00F13D8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217</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929793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D79B6-AD35-893C-C715-CC51EC1185C4}"/>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0B822C4-FB3B-0128-8897-60B4ECB4A180}"/>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C2F7ECAA-E0C4-012A-760C-D8EAD7CBD27F}"/>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CE0F12CD-C1AA-0894-5D97-93A1131D9E5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218</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4682816"/>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13CCB-9681-795B-278B-8A44CEEBF3A0}"/>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B1BE9286-03D1-A850-694C-9E745ED71D03}"/>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E543FA08-9906-5FD0-F74E-3A7E98AA6A4A}"/>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0FC35C17-DF15-E710-3001-333087E8C7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219</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3201164"/>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F0ECA-CF94-972F-9505-B1EAD067FFA9}"/>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26DD841-0976-D5E4-5C8B-0085B73B7C2E}"/>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E3064466-B956-0EB7-25B4-116813942E88}"/>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1E16500B-369B-35C3-FD3C-3D11AF25262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220</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1627350"/>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B539B-EB22-7EC9-5FDD-F1DDBDCBFD1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A448A5B1-E4AE-E3F2-472F-5F3A6F5B23BB}"/>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6BB27B22-D93B-6CAF-E28F-3A16C7A24E26}"/>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3DE6C9EC-F342-A060-8267-D812DD995C4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221</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829537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E41BD-7AF1-957A-20B2-A16422D6E1D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02CA116-5EC9-CE7D-F066-19AA80D9FEEB}"/>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5E03716B-7109-C1BF-B102-98E34EEF72EB}"/>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904777EF-3F70-C256-C6C1-9996483B009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222</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446761"/>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8C6B0-562A-75CA-92BE-6E2A7A70131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8679B52-FFB3-68F6-A7FE-08628AC25323}"/>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367FFA82-0608-45CB-3F14-5618E85BAF99}"/>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40ED71B9-50E6-4824-A64B-D4BB82DA49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223</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479345"/>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FE8CA-BB5B-CA98-A841-5C45FEE9E4B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519866B2-E4A2-E3D8-1488-B9C1C319C333}"/>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615E101F-1E9A-C7B5-E3DE-DA5A1A9ACFB9}"/>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7A758CD2-C9C6-8C11-F75A-0B2C3AFDE97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9068754"/>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3CA17-FC5D-D717-068A-DA9792C1538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E11331B-3B9C-77FD-58D7-E465233C88C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B4F6FA21-C5D5-3287-E449-B4A396A05D81}"/>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170998B6-6E7F-B223-265D-D5FE0C8398A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225</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77646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71EE7-D7F8-A4E3-B03B-9E18E67A722A}"/>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C1A17FE7-04C1-2827-EA81-8F3C2D23303C}"/>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6A00CA41-DABA-A38F-EBBD-C1024DC54D2D}"/>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77875867-B54E-A23B-EE5F-1D38A39502D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8159813"/>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23CB9-C4B3-7421-7EA3-85B270603DF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7190628-97CD-F427-303F-C685157903BB}"/>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A6FDB658-7C12-CDD0-E794-FECE76CEE906}"/>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CDFC3A03-968D-E74C-0409-14ACE503B56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226</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3523857"/>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9AFEB-8219-E46D-C68B-BC5EE92F3B60}"/>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5DD14634-7D95-841D-5951-CD8CF1122487}"/>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DF736111-BDC1-4A61-0BBC-D94B8E9AAF24}"/>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2892156C-BF8F-DEDF-3841-3FBF162407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227</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987865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ACACD-0261-5AD9-3B50-FAE1FB79F882}"/>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10E85313-A001-E4F4-B26E-892D16BA59F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B56BD766-D68C-9A5E-6A06-D4965568C3E4}"/>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70F1D57F-86DD-E62B-711D-8C97D703983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228</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8332148"/>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71BE2-9C84-F942-BF30-10999EABB3D9}"/>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B8475683-9ADE-5046-00AE-12974292203E}"/>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AFDE4721-AC6A-DB61-5EE0-6DC3FA83DF98}"/>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9C4C8B3A-EDF2-B85B-C962-4FCA64C236F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229</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9877264"/>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DF33A-BBA7-F812-822F-7E1E0D3328D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83D969E-FFA6-B3BA-B0E0-17318041FBB4}"/>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71AC1F7-048B-316A-5E30-5D6E0CC4AC88}"/>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5336B938-FDC9-5EE3-179D-0A2116FB36B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7459186"/>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1152C-E4F1-1139-E773-F62BCB092A5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C4009A24-1D8B-E9B2-7C68-6A05C24A130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6C34351-92CC-A30C-87F7-6A15DFBE4727}"/>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0C474C0B-FDF5-3625-3999-2695648810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231</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4135344"/>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5BC18-9AC0-9F29-288E-C9103044FB0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B80FDC5C-5890-6BB2-B79C-5EF9EF38109B}"/>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17D189AA-2527-67E9-3CDD-E324925AAAED}"/>
              </a:ext>
            </a:extLst>
          </p:cNvPr>
          <p:cNvSpPr>
            <a:spLocks noGrp="1"/>
          </p:cNvSpPr>
          <p:nvPr>
            <p:ph type="body" idx="1"/>
          </p:nvPr>
        </p:nvSpPr>
        <p:spPr/>
        <p:txBody>
          <a:bodyPr/>
          <a:lstStyle/>
          <a:p>
            <a:endParaRPr lang="pl-PL" sz="11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B30C78E0-5A06-65EC-A69D-766F3DDE907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233</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5727140"/>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86D20-501B-09CF-440A-233AAD0BCDE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C10F1D2-4ADB-8D81-2EE4-CBE705C29164}"/>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C3748226-7980-13CF-0BF2-E7DE3BCA3173}"/>
              </a:ext>
            </a:extLst>
          </p:cNvPr>
          <p:cNvSpPr>
            <a:spLocks noGrp="1"/>
          </p:cNvSpPr>
          <p:nvPr>
            <p:ph type="body" idx="1"/>
          </p:nvPr>
        </p:nvSpPr>
        <p:spPr/>
        <p:txBody>
          <a:bodyPr/>
          <a:lstStyle/>
          <a:p>
            <a:endParaRPr lang="pl-PL" sz="11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DCA3E60E-29CE-EABD-7916-2769D41C898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1054920"/>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3CC56-E50D-9B34-8681-9AB60F6E10E4}"/>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7B7E4BAE-5506-4F9D-0780-DEFEA2E3F1DF}"/>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38B0E10-A4AA-61EE-BDA1-FAB8549FCD87}"/>
              </a:ext>
            </a:extLst>
          </p:cNvPr>
          <p:cNvSpPr>
            <a:spLocks noGrp="1"/>
          </p:cNvSpPr>
          <p:nvPr>
            <p:ph type="body" idx="1"/>
          </p:nvPr>
        </p:nvSpPr>
        <p:spPr/>
        <p:txBody>
          <a:bodyPr/>
          <a:lstStyle/>
          <a:p>
            <a:endParaRPr lang="pl-PL" sz="11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BA1686BF-B1E0-A8DF-CAC6-192B12604A9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235</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8794509"/>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39275-B07C-641C-8107-59C0CACB39C9}"/>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99A11A43-0DA2-6831-1BD2-D26A9686589A}"/>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2B2EE08F-2A3F-2452-E404-7A57548CC7A9}"/>
              </a:ext>
            </a:extLst>
          </p:cNvPr>
          <p:cNvSpPr>
            <a:spLocks noGrp="1"/>
          </p:cNvSpPr>
          <p:nvPr>
            <p:ph type="body" idx="1"/>
          </p:nvPr>
        </p:nvSpPr>
        <p:spPr/>
        <p:txBody>
          <a:bodyPr/>
          <a:lstStyle/>
          <a:p>
            <a:endParaRPr lang="pl-PL" sz="11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BF184A05-BDF4-0F19-6A99-A13DF252661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236</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7558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D6BFB-F8DD-567C-A7C4-9F2921D8C29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DEF01004-2954-043D-A62A-8D4DA94614F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28EEE341-A1DE-0A84-454E-2D09EAF7E299}"/>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ECAF6FE8-DDF9-902E-A950-DF64C5B2257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771241"/>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EFB32-78D7-41AD-D3D7-E5E97C3369EF}"/>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72919D6-408B-D58A-8519-ACD64D34E7C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4E823C7-C0D8-F4BD-FA61-5EB27C57B102}"/>
              </a:ext>
            </a:extLst>
          </p:cNvPr>
          <p:cNvSpPr>
            <a:spLocks noGrp="1"/>
          </p:cNvSpPr>
          <p:nvPr>
            <p:ph type="body" idx="1"/>
          </p:nvPr>
        </p:nvSpPr>
        <p:spPr/>
        <p:txBody>
          <a:bodyPr/>
          <a:lstStyle/>
          <a:p>
            <a:endParaRPr lang="pl-PL" sz="11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2147E2E9-E2E1-FD20-22E1-C330441C876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237</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134732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07D91-0ECA-194B-06FC-AC414564336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989118AA-8072-DE84-B814-205F1E581107}"/>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43BB0AD2-838B-0CD3-3106-F8B07CD57BD2}"/>
              </a:ext>
            </a:extLst>
          </p:cNvPr>
          <p:cNvSpPr>
            <a:spLocks noGrp="1"/>
          </p:cNvSpPr>
          <p:nvPr>
            <p:ph type="body" idx="1"/>
          </p:nvPr>
        </p:nvSpPr>
        <p:spPr/>
        <p:txBody>
          <a:bodyPr/>
          <a:lstStyle/>
          <a:p>
            <a:endParaRPr lang="pl-PL" sz="11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13DC3084-4CEA-2A4D-607B-C622B43326E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238</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2252253"/>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2C442-423D-F66D-1F4E-948AF2A3910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67D76CFE-FEF1-FB80-39EF-A48BC037BEF3}"/>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669CD08-4F12-1D08-ACCA-469C108654EC}"/>
              </a:ext>
            </a:extLst>
          </p:cNvPr>
          <p:cNvSpPr>
            <a:spLocks noGrp="1"/>
          </p:cNvSpPr>
          <p:nvPr>
            <p:ph type="body" idx="1"/>
          </p:nvPr>
        </p:nvSpPr>
        <p:spPr/>
        <p:txBody>
          <a:bodyPr/>
          <a:lstStyle/>
          <a:p>
            <a:endParaRPr lang="pl-PL" sz="11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E9B7E343-88A8-0FC1-99A7-847BAF386A9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239</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185126"/>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4062F-468F-7291-9FAB-602A8FCBA970}"/>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B4CAC430-F5C8-826A-B6D2-61F9E1172E8F}"/>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3FAB00BC-9E1F-8D50-1D32-D4BC2ABC21C9}"/>
              </a:ext>
            </a:extLst>
          </p:cNvPr>
          <p:cNvSpPr>
            <a:spLocks noGrp="1"/>
          </p:cNvSpPr>
          <p:nvPr>
            <p:ph type="body" idx="1"/>
          </p:nvPr>
        </p:nvSpPr>
        <p:spPr/>
        <p:txBody>
          <a:bodyPr/>
          <a:lstStyle/>
          <a:p>
            <a:endParaRPr lang="pl-PL" sz="11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0C81ED6F-6C9E-D468-EFA5-B1D467A45D3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240</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8222834"/>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F69D2-D42B-A34B-C323-797B633EFD3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76797BA5-C9DA-74AE-78C7-F657120B719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939C495D-B780-A22C-EF5F-F9590698530C}"/>
              </a:ext>
            </a:extLst>
          </p:cNvPr>
          <p:cNvSpPr>
            <a:spLocks noGrp="1"/>
          </p:cNvSpPr>
          <p:nvPr>
            <p:ph type="body" idx="1"/>
          </p:nvPr>
        </p:nvSpPr>
        <p:spPr/>
        <p:txBody>
          <a:bodyPr/>
          <a:lstStyle/>
          <a:p>
            <a:endParaRPr lang="pl-PL" sz="11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8E5F53E4-6C84-F167-3064-F9CA0DFA0E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241</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729180"/>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B9BB5-5849-25B9-3AD3-98464E82BB1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7379A935-E68B-72E0-4147-981990E55BE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3A13A66F-7319-5BEA-C363-64B0EFC20B2E}"/>
              </a:ext>
            </a:extLst>
          </p:cNvPr>
          <p:cNvSpPr>
            <a:spLocks noGrp="1"/>
          </p:cNvSpPr>
          <p:nvPr>
            <p:ph type="body" idx="1"/>
          </p:nvPr>
        </p:nvSpPr>
        <p:spPr/>
        <p:txBody>
          <a:bodyPr/>
          <a:lstStyle/>
          <a:p>
            <a:endParaRPr lang="pl-PL" sz="11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DF6F7C29-FAF8-D279-3B3F-96DD6EA81A1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242</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2442465"/>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6F99F-47D1-85DD-BCAA-FA909CC5C75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58D5330-8B18-A408-D2DC-DDF97CE5A919}"/>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1108AF03-04F4-6BBF-E62E-3B4B7CBE1EAA}"/>
              </a:ext>
            </a:extLst>
          </p:cNvPr>
          <p:cNvSpPr>
            <a:spLocks noGrp="1"/>
          </p:cNvSpPr>
          <p:nvPr>
            <p:ph type="body" idx="1"/>
          </p:nvPr>
        </p:nvSpPr>
        <p:spPr/>
        <p:txBody>
          <a:bodyPr/>
          <a:lstStyle/>
          <a:p>
            <a:endParaRPr lang="pl-PL" sz="11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D89CDDD9-4AA7-5C4C-1CB5-11BD0712B3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243</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8701838"/>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8E00B-1A03-F5BB-A896-B9AA0086F6A2}"/>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4698D27-6BC3-DB0A-34DE-496B187F577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AC9DBDA-B040-F9B8-C1DC-D3A2AFFE2AEF}"/>
              </a:ext>
            </a:extLst>
          </p:cNvPr>
          <p:cNvSpPr>
            <a:spLocks noGrp="1"/>
          </p:cNvSpPr>
          <p:nvPr>
            <p:ph type="body" idx="1"/>
          </p:nvPr>
        </p:nvSpPr>
        <p:spPr/>
        <p:txBody>
          <a:bodyPr/>
          <a:lstStyle/>
          <a:p>
            <a:endParaRPr lang="pl-PL" sz="11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1822EE65-11C3-B8D4-B09C-1032E263301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244</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3279037"/>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83681-81FF-1894-E53A-AB3FFF475C13}"/>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C13586D-C2A3-056C-38E6-F729BA3D118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97CDDB7D-1090-C84F-C708-DADACFDFFBC1}"/>
              </a:ext>
            </a:extLst>
          </p:cNvPr>
          <p:cNvSpPr>
            <a:spLocks noGrp="1"/>
          </p:cNvSpPr>
          <p:nvPr>
            <p:ph type="body" idx="1"/>
          </p:nvPr>
        </p:nvSpPr>
        <p:spPr/>
        <p:txBody>
          <a:bodyPr/>
          <a:lstStyle/>
          <a:p>
            <a:endParaRPr lang="pl-PL" sz="11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2D0E9E6D-EEB2-0C1E-DAAC-359498FF032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245</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6403759"/>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C1755-45F4-FBAE-A226-2A58C4E8D41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81EC597-920A-8245-8BE9-BBBC9B5D3EF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5FBD0541-ACEE-441C-1D82-BCB577103607}"/>
              </a:ext>
            </a:extLst>
          </p:cNvPr>
          <p:cNvSpPr>
            <a:spLocks noGrp="1"/>
          </p:cNvSpPr>
          <p:nvPr>
            <p:ph type="body" idx="1"/>
          </p:nvPr>
        </p:nvSpPr>
        <p:spPr/>
        <p:txBody>
          <a:bodyPr/>
          <a:lstStyle/>
          <a:p>
            <a:endParaRPr lang="pl-PL" sz="11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D0AE452B-E041-88C2-2BA1-8CEA0D622CF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246</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856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2E5C4-C926-0515-96CC-BF49DAE9F67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B592CD14-C913-9079-6405-EA8E9CC5FFD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F003500F-E90F-6DAE-E259-DDAA059DD331}"/>
              </a:ext>
            </a:extLst>
          </p:cNvPr>
          <p:cNvSpPr>
            <a:spLocks noGrp="1"/>
          </p:cNvSpPr>
          <p:nvPr>
            <p:ph type="body" idx="1"/>
          </p:nvPr>
        </p:nvSpPr>
        <p:spPr/>
        <p:txBody>
          <a:bodyPr/>
          <a:lstStyle/>
          <a:p>
            <a:endParaRPr lang="pl-PL" sz="11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8148338A-E9E0-60A3-3ED1-8339172B212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502764"/>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8B00C-65A7-9912-62F7-AE56A2B9D45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ECB90FB6-109E-6ADF-08CC-ECCC4AA286F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3D891AC4-5906-1AEC-C4E2-8ED82912EDDF}"/>
              </a:ext>
            </a:extLst>
          </p:cNvPr>
          <p:cNvSpPr>
            <a:spLocks noGrp="1"/>
          </p:cNvSpPr>
          <p:nvPr>
            <p:ph type="body" idx="1"/>
          </p:nvPr>
        </p:nvSpPr>
        <p:spPr/>
        <p:txBody>
          <a:bodyPr/>
          <a:lstStyle/>
          <a:p>
            <a:endParaRPr lang="pl-PL" sz="11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EDEF7965-2CFE-33DF-9836-4F90838B7D1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247</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7051200"/>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20864-6B98-DE49-DF87-D8CDD7B790C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D8C26D53-0799-DB3C-C329-A4E2399CFE3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EA1A6493-72B7-EAFC-14C0-0B06A3AB39C1}"/>
              </a:ext>
            </a:extLst>
          </p:cNvPr>
          <p:cNvSpPr>
            <a:spLocks noGrp="1"/>
          </p:cNvSpPr>
          <p:nvPr>
            <p:ph type="body" idx="1"/>
          </p:nvPr>
        </p:nvSpPr>
        <p:spPr/>
        <p:txBody>
          <a:bodyPr/>
          <a:lstStyle/>
          <a:p>
            <a:endParaRPr lang="pl-PL" sz="11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0B8D5245-EF9E-D77F-5C3B-685C0A9A17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248</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2776479"/>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A049D-7684-2350-8D8E-64040EC12CD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31478C4C-07BF-B184-DAD7-2A03EB0FC97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844DFA39-32C3-8D09-DDAC-5DF4442B162E}"/>
              </a:ext>
            </a:extLst>
          </p:cNvPr>
          <p:cNvSpPr>
            <a:spLocks noGrp="1"/>
          </p:cNvSpPr>
          <p:nvPr>
            <p:ph type="body" idx="1"/>
          </p:nvPr>
        </p:nvSpPr>
        <p:spPr/>
        <p:txBody>
          <a:bodyPr/>
          <a:lstStyle/>
          <a:p>
            <a:endParaRPr lang="pl-PL" sz="11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5B05130B-11D9-8C99-9246-DF72F1D9FC9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249</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3091109"/>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92EF4-82E5-0E6F-D385-C25CF68B0927}"/>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17718BB5-1820-BEA0-D89A-528535CBEC30}"/>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BB1D5F9-293B-A60A-AB09-1BC6B4255941}"/>
              </a:ext>
            </a:extLst>
          </p:cNvPr>
          <p:cNvSpPr>
            <a:spLocks noGrp="1"/>
          </p:cNvSpPr>
          <p:nvPr>
            <p:ph type="body" idx="1"/>
          </p:nvPr>
        </p:nvSpPr>
        <p:spPr/>
        <p:txBody>
          <a:bodyPr/>
          <a:lstStyle/>
          <a:p>
            <a:endParaRPr lang="pl-PL" sz="11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D7980028-C2F8-633D-5DE2-5729ADC93C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250</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0536571"/>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FC5D7-411E-DC33-64B1-815EF7D8775F}"/>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631D4CBC-ABCC-42B9-F786-B9F954380BA4}"/>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D2B9EB84-0327-CAB5-E315-53414FBC1D00}"/>
              </a:ext>
            </a:extLst>
          </p:cNvPr>
          <p:cNvSpPr>
            <a:spLocks noGrp="1"/>
          </p:cNvSpPr>
          <p:nvPr>
            <p:ph type="body" idx="1"/>
          </p:nvPr>
        </p:nvSpPr>
        <p:spPr/>
        <p:txBody>
          <a:bodyPr/>
          <a:lstStyle/>
          <a:p>
            <a:endParaRPr lang="pl-PL" sz="11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8F92C060-9A4B-A73C-E5ED-1A7662E1C31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251</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0288878"/>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8C05B-7F1D-3546-9660-931EB856404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C605651-F0C0-E29E-3DD6-B3E2E0E5EFB0}"/>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FBBEE517-B93A-2450-36A0-0B60C535A4D6}"/>
              </a:ext>
            </a:extLst>
          </p:cNvPr>
          <p:cNvSpPr>
            <a:spLocks noGrp="1"/>
          </p:cNvSpPr>
          <p:nvPr>
            <p:ph type="body" idx="1"/>
          </p:nvPr>
        </p:nvSpPr>
        <p:spPr/>
        <p:txBody>
          <a:bodyPr/>
          <a:lstStyle/>
          <a:p>
            <a:endParaRPr lang="pl-PL" sz="11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8C7EAA12-44F6-58D7-8117-318D9DC208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252</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1321061"/>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4FFFC-B538-C13D-DE30-5CF4EAE1CBF7}"/>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5A028653-DC29-FDD8-EFFC-D7F85973CC8F}"/>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E62BA20-4892-488B-F045-F6897F8CDF2D}"/>
              </a:ext>
            </a:extLst>
          </p:cNvPr>
          <p:cNvSpPr>
            <a:spLocks noGrp="1"/>
          </p:cNvSpPr>
          <p:nvPr>
            <p:ph type="body" idx="1"/>
          </p:nvPr>
        </p:nvSpPr>
        <p:spPr/>
        <p:txBody>
          <a:bodyPr/>
          <a:lstStyle/>
          <a:p>
            <a:endParaRPr lang="pl-PL" sz="11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080BDA6B-8D7C-1D10-02A2-2F0F2F6AC52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253</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8520909"/>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CB943-B9D2-3B3A-4A05-7B305D580727}"/>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C1EAD977-3C52-5E09-2876-48436193B81F}"/>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4704EFD0-EAC9-D3A7-1487-B685F6DB913B}"/>
              </a:ext>
            </a:extLst>
          </p:cNvPr>
          <p:cNvSpPr>
            <a:spLocks noGrp="1"/>
          </p:cNvSpPr>
          <p:nvPr>
            <p:ph type="body" idx="1"/>
          </p:nvPr>
        </p:nvSpPr>
        <p:spPr/>
        <p:txBody>
          <a:bodyPr/>
          <a:lstStyle/>
          <a:p>
            <a:endParaRPr lang="pl-PL" sz="11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FF22FAAD-333C-1A00-B96E-1EB8E6FA324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254</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2847778"/>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1BEBA-FDEC-8C43-D27C-80DF6FC904F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EFA9610-252D-6078-9164-CC27A78A701A}"/>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1F49C98-B445-C0C0-417B-F35EA76841AD}"/>
              </a:ext>
            </a:extLst>
          </p:cNvPr>
          <p:cNvSpPr>
            <a:spLocks noGrp="1"/>
          </p:cNvSpPr>
          <p:nvPr>
            <p:ph type="body" idx="1"/>
          </p:nvPr>
        </p:nvSpPr>
        <p:spPr/>
        <p:txBody>
          <a:bodyPr/>
          <a:lstStyle/>
          <a:p>
            <a:endParaRPr lang="pl-PL" sz="11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315D9459-C00B-96C7-5231-1CEA6B027A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255</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7274728"/>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ABB36-42C9-1592-EE11-596F57E3444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16628A1-D710-4A4A-04C0-F176097F13CA}"/>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5AA2BB44-70C4-CA68-6C71-69BE273BA347}"/>
              </a:ext>
            </a:extLst>
          </p:cNvPr>
          <p:cNvSpPr>
            <a:spLocks noGrp="1"/>
          </p:cNvSpPr>
          <p:nvPr>
            <p:ph type="body" idx="1"/>
          </p:nvPr>
        </p:nvSpPr>
        <p:spPr/>
        <p:txBody>
          <a:bodyPr/>
          <a:lstStyle/>
          <a:p>
            <a:endParaRPr lang="pl-PL" sz="11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20AB6891-D079-479C-1ED4-AC6CDE45480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256</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46654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A20B7-FF25-092C-AAF5-4E59DB2C28F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A2DF08AE-E898-EC2E-88DA-B397FF605CD9}"/>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2A56329D-DFE3-C1FF-E671-FD4523F5471E}"/>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4C11AA03-2F45-983D-8824-0FCEF175824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7134933"/>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47274-A6F9-3D18-DF5A-10FC13FD954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ABA08BBA-6D17-4CC3-D213-C1D6034E3F5B}"/>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D7C758FC-4C37-FD74-2356-D2DE6174E36D}"/>
              </a:ext>
            </a:extLst>
          </p:cNvPr>
          <p:cNvSpPr>
            <a:spLocks noGrp="1"/>
          </p:cNvSpPr>
          <p:nvPr>
            <p:ph type="body" idx="1"/>
          </p:nvPr>
        </p:nvSpPr>
        <p:spPr/>
        <p:txBody>
          <a:bodyPr/>
          <a:lstStyle/>
          <a:p>
            <a:endParaRPr lang="pl-PL" sz="11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4E5DFBB5-8D2E-60CA-A630-66048D40F93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257</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648173"/>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F7AF4-968E-97BC-BAA7-AC5A3E887E2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80581A5-44D2-960A-1705-7ED4C3983E25}"/>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B439A821-979A-1DDB-672A-C42F98C8A9E5}"/>
              </a:ext>
            </a:extLst>
          </p:cNvPr>
          <p:cNvSpPr>
            <a:spLocks noGrp="1"/>
          </p:cNvSpPr>
          <p:nvPr>
            <p:ph type="body" idx="1"/>
          </p:nvPr>
        </p:nvSpPr>
        <p:spPr/>
        <p:txBody>
          <a:bodyPr/>
          <a:lstStyle/>
          <a:p>
            <a:endParaRPr lang="pl-PL" sz="11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23C561B4-51A4-AD61-FCA6-9CD7E647B02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258</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9625321"/>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47BA4-EF58-6B8D-B29B-5B85C2147B90}"/>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BB1CF91-8D5E-F167-EEBF-380658BAD84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EA3FBFC-165F-A0E5-6FDA-2301CD62EE5E}"/>
              </a:ext>
            </a:extLst>
          </p:cNvPr>
          <p:cNvSpPr>
            <a:spLocks noGrp="1"/>
          </p:cNvSpPr>
          <p:nvPr>
            <p:ph type="body" idx="1"/>
          </p:nvPr>
        </p:nvSpPr>
        <p:spPr/>
        <p:txBody>
          <a:bodyPr/>
          <a:lstStyle/>
          <a:p>
            <a:endParaRPr lang="pl-PL" sz="11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E91DBCC4-A78F-7473-5083-698FC324518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259</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02769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C8581-13FB-B9EA-4C3F-D609D8ECB657}"/>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5C1168CD-8A24-FD99-1978-C3DBDD4F06C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280A4211-07C4-8604-55EE-4F53B7372DDE}"/>
              </a:ext>
            </a:extLst>
          </p:cNvPr>
          <p:cNvSpPr>
            <a:spLocks noGrp="1"/>
          </p:cNvSpPr>
          <p:nvPr>
            <p:ph type="body" idx="1"/>
          </p:nvPr>
        </p:nvSpPr>
        <p:spPr/>
        <p:txBody>
          <a:bodyPr/>
          <a:lstStyle/>
          <a:p>
            <a:endParaRPr lang="pl-PL" sz="11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641022A8-E6E3-6321-145E-34882316C11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260</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783880"/>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E1269-A2C1-5B97-D8DE-024C41DA7A33}"/>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98AB8F9E-523E-86AC-384C-08BAB6A33C6A}"/>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BFBE15C5-98E9-45A7-06D5-170E10A71B36}"/>
              </a:ext>
            </a:extLst>
          </p:cNvPr>
          <p:cNvSpPr>
            <a:spLocks noGrp="1"/>
          </p:cNvSpPr>
          <p:nvPr>
            <p:ph type="body" idx="1"/>
          </p:nvPr>
        </p:nvSpPr>
        <p:spPr/>
        <p:txBody>
          <a:bodyPr/>
          <a:lstStyle/>
          <a:p>
            <a:endParaRPr lang="pl-PL" sz="11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899F1A28-48E2-0DBC-6E4F-9C3C0937E9B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261</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8646238"/>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C407A-CF50-C88E-B203-44BEA546362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B4B95916-2F80-D0D4-09BD-5541DA777493}"/>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4E4D2CF-A554-316A-C911-5CDC9F1D2E9F}"/>
              </a:ext>
            </a:extLst>
          </p:cNvPr>
          <p:cNvSpPr>
            <a:spLocks noGrp="1"/>
          </p:cNvSpPr>
          <p:nvPr>
            <p:ph type="body" idx="1"/>
          </p:nvPr>
        </p:nvSpPr>
        <p:spPr/>
        <p:txBody>
          <a:bodyPr/>
          <a:lstStyle/>
          <a:p>
            <a:endParaRPr lang="pl-PL" sz="11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4C083FDD-C575-E0A2-0838-DF452EAB51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262</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096929"/>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584FC-16AD-BB3A-5AAD-4E21540D438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9AACB307-CAE7-EA43-5ABC-64BA7E15ECF9}"/>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45542005-BBE1-5F3C-F58F-D78E2F9B7D46}"/>
              </a:ext>
            </a:extLst>
          </p:cNvPr>
          <p:cNvSpPr>
            <a:spLocks noGrp="1"/>
          </p:cNvSpPr>
          <p:nvPr>
            <p:ph type="body" idx="1"/>
          </p:nvPr>
        </p:nvSpPr>
        <p:spPr/>
        <p:txBody>
          <a:bodyPr/>
          <a:lstStyle/>
          <a:p>
            <a:endParaRPr lang="pl-PL" sz="11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6CFEFC52-41B2-EE0A-1E54-FD2609B09F9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263</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853577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F1423-36AB-A7FB-52C7-47DF2CEBE98F}"/>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8C7D7C3A-C43D-8965-3E77-8FA562A3FBCC}"/>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66ABD456-6B4F-CD24-B8CA-7723F9D81C4F}"/>
              </a:ext>
            </a:extLst>
          </p:cNvPr>
          <p:cNvSpPr>
            <a:spLocks noGrp="1"/>
          </p:cNvSpPr>
          <p:nvPr>
            <p:ph type="body" idx="1"/>
          </p:nvPr>
        </p:nvSpPr>
        <p:spPr/>
        <p:txBody>
          <a:bodyPr/>
          <a:lstStyle/>
          <a:p>
            <a:endParaRPr lang="pl-PL" sz="11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34DE2B12-C517-3569-5A82-A4B83190014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264</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083197"/>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AEAA9-9C67-9C5C-DEBB-A94B1B2A1AA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B5D543AF-7FBF-FC12-7553-0256A1321469}"/>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AF2E949D-C509-F1CE-A9DF-F78B34C35EB4}"/>
              </a:ext>
            </a:extLst>
          </p:cNvPr>
          <p:cNvSpPr>
            <a:spLocks noGrp="1"/>
          </p:cNvSpPr>
          <p:nvPr>
            <p:ph type="body" idx="1"/>
          </p:nvPr>
        </p:nvSpPr>
        <p:spPr/>
        <p:txBody>
          <a:bodyPr/>
          <a:lstStyle/>
          <a:p>
            <a:endParaRPr lang="pl-PL" sz="11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A14A03D1-B221-F670-C6A5-3CFB32F1DDC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265</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2167618"/>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92710-BE83-232B-DC58-8E47C9C424EA}"/>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D537FEE-AD17-85DC-2151-72331B9F66CC}"/>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833C27A1-2D21-040B-D664-93C93DDC7665}"/>
              </a:ext>
            </a:extLst>
          </p:cNvPr>
          <p:cNvSpPr>
            <a:spLocks noGrp="1"/>
          </p:cNvSpPr>
          <p:nvPr>
            <p:ph type="body" idx="1"/>
          </p:nvPr>
        </p:nvSpPr>
        <p:spPr/>
        <p:txBody>
          <a:bodyPr/>
          <a:lstStyle/>
          <a:p>
            <a:endParaRPr lang="pl-PL" sz="11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0F49B600-0E04-66DF-9573-2023A129065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266</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3865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27EE8-AA38-5A34-3A81-6889EEE9A8F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6BA7ADD7-48BB-ECFC-254B-71D4142CFFA9}"/>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811C0A1E-17CB-DC9B-3F61-010C90974C44}"/>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35111399-B4DC-5515-A20D-777FD2DA2B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9510728"/>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0FE85-BD1C-FCDB-4599-51121F3DAC8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9099FDF-3D40-3F21-AD43-64B4B5E366C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134EAD26-76A3-EDC3-84AC-C7070AEF0B91}"/>
              </a:ext>
            </a:extLst>
          </p:cNvPr>
          <p:cNvSpPr>
            <a:spLocks noGrp="1"/>
          </p:cNvSpPr>
          <p:nvPr>
            <p:ph type="body" idx="1"/>
          </p:nvPr>
        </p:nvSpPr>
        <p:spPr/>
        <p:txBody>
          <a:bodyPr/>
          <a:lstStyle/>
          <a:p>
            <a:endParaRPr lang="pl-PL" sz="11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C1C2F798-6F41-9DEA-1E83-B9E4AEBA3CE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267</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433909"/>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97B3F-DC69-4FF0-D7E5-E290AA16A77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7AC37EC2-A975-883C-4224-35404F03C64A}"/>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AF3B9533-2DFD-6C7D-281A-01E31E5A9D0F}"/>
              </a:ext>
            </a:extLst>
          </p:cNvPr>
          <p:cNvSpPr>
            <a:spLocks noGrp="1"/>
          </p:cNvSpPr>
          <p:nvPr>
            <p:ph type="body" idx="1"/>
          </p:nvPr>
        </p:nvSpPr>
        <p:spPr/>
        <p:txBody>
          <a:bodyPr/>
          <a:lstStyle/>
          <a:p>
            <a:endParaRPr lang="pl-PL" sz="11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00AE065F-D595-5227-CE0F-919A48BF8BC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268</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3980759"/>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B7E33-B8C0-8CEA-F4DC-1949C81F7083}"/>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66597AC4-B8DA-060D-63AF-754DFC1B4DEF}"/>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D1762F4E-C71F-28C3-275F-DEC3C8542C05}"/>
              </a:ext>
            </a:extLst>
          </p:cNvPr>
          <p:cNvSpPr>
            <a:spLocks noGrp="1"/>
          </p:cNvSpPr>
          <p:nvPr>
            <p:ph type="body" idx="1"/>
          </p:nvPr>
        </p:nvSpPr>
        <p:spPr/>
        <p:txBody>
          <a:bodyPr/>
          <a:lstStyle/>
          <a:p>
            <a:endParaRPr lang="pl-PL" sz="11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24B5924F-0511-59B0-323F-DA9AA04388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269</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4438924"/>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ED227-180C-3796-4D1B-1B898FC578B7}"/>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E3925E9F-03FF-75F8-049F-50C875C2AB85}"/>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C0AA87F9-5CB1-0CA6-A500-D6E83898C936}"/>
              </a:ext>
            </a:extLst>
          </p:cNvPr>
          <p:cNvSpPr>
            <a:spLocks noGrp="1"/>
          </p:cNvSpPr>
          <p:nvPr>
            <p:ph type="body" idx="1"/>
          </p:nvPr>
        </p:nvSpPr>
        <p:spPr/>
        <p:txBody>
          <a:bodyPr/>
          <a:lstStyle/>
          <a:p>
            <a:endParaRPr lang="pl-PL" sz="11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3AF5A66F-88A1-4FD5-F565-19E8BFCB6F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270</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9640962"/>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01790-13BB-97C2-7C38-12F9F34D9EC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931276FC-0D95-5163-DFA4-68696759B95E}"/>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4428926-7FB4-1D60-C650-210D5DFA5A1E}"/>
              </a:ext>
            </a:extLst>
          </p:cNvPr>
          <p:cNvSpPr>
            <a:spLocks noGrp="1"/>
          </p:cNvSpPr>
          <p:nvPr>
            <p:ph type="body" idx="1"/>
          </p:nvPr>
        </p:nvSpPr>
        <p:spPr/>
        <p:txBody>
          <a:bodyPr/>
          <a:lstStyle/>
          <a:p>
            <a:endParaRPr lang="pl-PL" sz="11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45DF6AC1-BCEC-7BFC-1932-3529617B81D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271</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5589475"/>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2154C-9E74-B9A3-54DB-04665C26F223}"/>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D617F709-73DC-AE6B-1C8A-30943507AF3C}"/>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180C6907-2F19-CDEB-9853-40E61A0DB58A}"/>
              </a:ext>
            </a:extLst>
          </p:cNvPr>
          <p:cNvSpPr>
            <a:spLocks noGrp="1"/>
          </p:cNvSpPr>
          <p:nvPr>
            <p:ph type="body" idx="1"/>
          </p:nvPr>
        </p:nvSpPr>
        <p:spPr/>
        <p:txBody>
          <a:bodyPr/>
          <a:lstStyle/>
          <a:p>
            <a:endParaRPr lang="pl-PL" sz="11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41BA0198-F31F-9200-23F1-40E510078EB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272</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1314534"/>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A432C-5940-6AE1-EF5A-BD4566D763F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1E2DFEF6-F1FF-E6BA-7CAD-5725960B1E95}"/>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BFBC5915-3CD7-E8C0-72D9-A1008CDC3951}"/>
              </a:ext>
            </a:extLst>
          </p:cNvPr>
          <p:cNvSpPr>
            <a:spLocks noGrp="1"/>
          </p:cNvSpPr>
          <p:nvPr>
            <p:ph type="body" idx="1"/>
          </p:nvPr>
        </p:nvSpPr>
        <p:spPr/>
        <p:txBody>
          <a:bodyPr/>
          <a:lstStyle/>
          <a:p>
            <a:endParaRPr lang="pl-PL" sz="11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A14236D6-72E4-3BD8-6F4C-B87DC47D7C7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273</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1072867"/>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625E3-E87C-F8E5-84A4-DD54DF015849}"/>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1D25AE1-07B3-3618-4BF3-BF58D793DA8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3521C898-7361-1228-8E98-C007F78D367D}"/>
              </a:ext>
            </a:extLst>
          </p:cNvPr>
          <p:cNvSpPr>
            <a:spLocks noGrp="1"/>
          </p:cNvSpPr>
          <p:nvPr>
            <p:ph type="body" idx="1"/>
          </p:nvPr>
        </p:nvSpPr>
        <p:spPr/>
        <p:txBody>
          <a:bodyPr/>
          <a:lstStyle/>
          <a:p>
            <a:endParaRPr lang="pl-PL" sz="11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767026BF-B176-A23F-1B81-4E9E789908D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274</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9809346"/>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3134A-C294-7668-7B7B-0C897ED025F0}"/>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BB0FE433-8FA2-3C90-2CE5-22F1FD233B47}"/>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85E63FB7-8303-A0B7-968E-05E197072773}"/>
              </a:ext>
            </a:extLst>
          </p:cNvPr>
          <p:cNvSpPr>
            <a:spLocks noGrp="1"/>
          </p:cNvSpPr>
          <p:nvPr>
            <p:ph type="body" idx="1"/>
          </p:nvPr>
        </p:nvSpPr>
        <p:spPr/>
        <p:txBody>
          <a:bodyPr/>
          <a:lstStyle/>
          <a:p>
            <a:endParaRPr lang="pl-PL" sz="11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FB2CD514-25C9-0CA3-9AB2-0444E6953FD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275</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6935072"/>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79B07-4E2D-E00F-6F0B-4216FC4075C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B043D47B-73D5-B9AB-40C1-A1BB4FA31CAE}"/>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5BEADC4C-727F-8A81-A55A-EB3E665568A8}"/>
              </a:ext>
            </a:extLst>
          </p:cNvPr>
          <p:cNvSpPr>
            <a:spLocks noGrp="1"/>
          </p:cNvSpPr>
          <p:nvPr>
            <p:ph type="body" idx="1"/>
          </p:nvPr>
        </p:nvSpPr>
        <p:spPr/>
        <p:txBody>
          <a:bodyPr/>
          <a:lstStyle/>
          <a:p>
            <a:endParaRPr lang="pl-PL" sz="11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708AEF86-D9AC-F1BB-1A9D-AE2B290D563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276</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501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EAB83-ECAD-BBCF-B783-A065758B9D7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13FB7C19-15CB-3BB0-44A8-33A8834ED60F}"/>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58AB5D95-6D37-B64E-4550-0A3DEA5026C9}"/>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747EC28F-F233-F55A-75D4-81E7233C06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33864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8C1E1-8B8A-F1A6-DF41-EEA983398884}"/>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E5BC8FD1-6290-34AB-6E62-919523B50E4F}"/>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23794F2D-E076-D3D0-EFC8-11DB8ECEAFE9}"/>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D17AD44D-C580-59D3-1874-5B55B17B51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54415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BD83D-AC9F-A706-6BFD-AEED99766B8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E5E002E-97F9-3A65-9494-68FCBB4F1A59}"/>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DB5FE547-7258-1A07-BF2A-B78C44EB7560}"/>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24B4CF17-30F1-4FA8-75E6-9711DD55D6C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963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4F4BD-79C5-BFB5-F1CB-E7179FCAE60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440858E-48E4-6631-E275-A86ECB86A79A}"/>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43667219-2DC2-9C23-53D5-D631DE8A3604}"/>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EFCEF524-F085-DEC6-6A04-0480EB5EA79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06130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BB27B-B692-8AD7-3D63-A7FAFDB8E4E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EEC6542D-42D5-A27D-A72C-E29D9D92A84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53C53701-7A23-5DD5-7DC5-93E08A6E80C7}"/>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EB2F87EB-D5A6-427D-C3D2-A4DF7664085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5309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6EDD4-851D-2520-4C3E-6891994B162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D44B3F56-6D7B-21D7-6F25-2FB20938E3F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3814DF2F-19EF-6046-F8EF-DFC737FEBF21}"/>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E99105CD-B551-AC5C-D2C4-4D7E900D990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37122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65F30-094B-68D4-FC04-4B67CEBADD8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33F4FC6-B161-1C30-B7AA-EB7C85A0DA6A}"/>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D6C9FAE5-1721-21BC-74D0-905BB665492B}"/>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71B939E9-402A-362F-2716-81849B02A72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3299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E0837-2F0C-1DAA-CF27-8821D9B3D093}"/>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54D60D1-DC35-0857-4DC8-BC026C03915C}"/>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A952B2D2-F04B-6EF5-294E-3A730BF14052}"/>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CC14D0D3-3314-0E58-9351-439E43BB129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40705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86764-B35A-8CC9-2F47-26FFE710189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8043BD5E-1011-3EEE-4114-32B6DAE9DADC}"/>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2DED29F-EF44-A56E-4FF1-3761CC48335B}"/>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A14B9951-02DE-4158-CDA4-C5D6F53E78D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8208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9027F-2332-598E-9359-03C75DAC6DB2}"/>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7C5A4C8D-917B-A8AA-1F55-65D78E86DD3A}"/>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A8F2DF67-F6BE-058F-9D74-E356FF71A617}"/>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6ACDE8B2-6CFC-A372-C86E-4EE1FFCAEF8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72334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149E6-BB7A-BEBD-EF2E-F84D9D9F7773}"/>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8F1D578-C7A0-AD11-2CF3-A05E0A90C669}"/>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AE7134A7-8D78-D2DC-E745-375D8B1B3C81}"/>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0631680D-434C-BE2B-040B-D161EBBBF17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224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03324-956D-6710-9EE8-3E0E2A3DFF4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54674885-3438-CAEB-2FE2-6759D600234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6883B121-2F06-F5B4-C804-CA9B600ACD8B}"/>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5B94D8EC-2D3E-BB6B-AB90-435484B309B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79584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69E87-FC30-CE83-B17D-0A02BC33FA82}"/>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D21C4372-0615-B2B4-D258-59BE2AB0515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AF8904CB-65F4-1DDD-7434-ADBC6342E2C8}"/>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AF9C318A-4994-7AAE-6489-AD9908A0B5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04884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0969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FF8A9-DD8F-55BB-DEC7-50D037A58D79}"/>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6ADA5D31-CD9A-17B9-50F7-298069399387}"/>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3DCC4517-BA3E-B8BD-7FE3-0C78B787AE89}"/>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6FEF4894-0347-62C3-4130-358ABCD864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61030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6949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62540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66041-8AF2-C214-69D2-E2ADC91A27C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196285DA-619A-0CA8-7B2D-4720AE83C5EF}"/>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85F5CDB1-8E73-A39E-EE0A-C2CD18107A73}"/>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76B9BC45-5772-E316-25CC-22722122682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30423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CC2C5-EE65-1511-D318-F79F1C4AE2BF}"/>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66EF53CF-9D9C-35AE-665A-5275C4AA2E83}"/>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7B8DD9D-3480-E977-EE51-98F9080F2A5D}"/>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2539A745-6AF9-BDBF-83B3-4F3760003E4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5596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E5C5F-82C0-0C83-AAFB-8D9494BC758F}"/>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74DD5128-8EF2-C567-E9AC-04DB84C95137}"/>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DA58683D-B861-45F6-2065-458E548A0323}"/>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9BC9AA37-9E2D-A364-E698-4D32D727B0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75338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84CB7-F767-4FD2-D14A-CA1390A69DD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5F92BF9C-EFE1-7FBC-E0C1-0987130EBEE4}"/>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51BEC9D9-CB14-2914-E83A-2606F4482775}"/>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CDC7AC9A-170E-8AF7-BA7C-196A92B60F0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49908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E7344-2B88-ADD0-5FC4-6B1A1EFC9AA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49DDCCD-6A0C-4E6A-DBD0-85251E79CF20}"/>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F81465CD-1BCD-844D-AC75-B82D7400C69D}"/>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2FA02616-E2CA-6846-4397-664F7FA83E7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23255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82B8B-5B0A-4B99-63BC-3E5B8E94F54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590B4C7-BF2D-9B4E-EBB4-1023F505368B}"/>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B4241DD-5098-D73C-FCE1-ADBE0B577CEA}"/>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09C16E22-F16E-0CF9-3741-CE047D1505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96401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9FB85-8651-52AB-E5A6-C1DB8C6AD7F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5B12DEA7-9269-957C-1AA0-B591B4143FCC}"/>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8ABA6DD-BDFA-3889-F96D-E6E9F52279B5}"/>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B8F822AC-1DB4-E24C-860F-EB98F58B5D3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01617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BF90B-FFF4-86F4-1EA0-9AFDF259FDA9}"/>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3B218138-8792-F4D9-180C-109BF0B972B2}"/>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9E4CA50F-AF38-6256-DFC5-FBF19E7907DF}"/>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8E01E178-BD9C-8B1E-E37D-B14DE2F09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1171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6949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2E46B-8C6C-90B5-6E5E-2CCC27DDABF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53BF0EA1-EF3E-5581-5582-55FF185E089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836DFA28-A93D-476F-5D94-DEDE55D4F05F}"/>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51CF38EB-780B-74AC-0D36-25AFFB7F53D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2894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0C93C-1630-6126-4C65-487561C5A294}"/>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828B5F21-6285-F333-8A4A-1C8C9303DC9A}"/>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C272AE85-0D73-43D5-EF65-20C71D8588C0}"/>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3AD39031-E540-C6FD-99E1-8B731D7B700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50059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E1631-29EB-1AA3-B51E-49D477A8C36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93D54E83-8117-5154-6704-DD03CBC2371F}"/>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A5D60F3F-7B6E-00B9-467C-4A74DBB60F46}"/>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5DFF2BB8-82A5-B054-6231-7252813E13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25791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FE9E2-0F02-92D3-B2D7-DD3B206F2D3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521C7BA3-966A-A6EB-A127-742F00BF0A2A}"/>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31BE2FF2-C970-3272-AFD4-0E452E612739}"/>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05EB3B5D-9BA0-013A-3F2B-6185F1D6599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43558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01E62-D5D4-9CF7-363B-BDB66446134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BA3E4FD-20DF-D3A4-B77D-723E5909ECCA}"/>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E21CC9DD-8311-A56D-CEA2-BA2F8C738454}"/>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89D7A40C-AA6A-6D38-69A7-F4BD353772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83055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FB135-6A11-6E5D-01BD-D8CD2869EB1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8623F98D-0D37-A8CB-22D4-DDE875AD4913}"/>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97E3928D-B77F-51AE-0FC2-98E87731F2FE}"/>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14AC605C-C934-7D2B-A195-1422CF01177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9359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14439-0F05-909D-AA4A-76B1B699FD3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E192FC50-EEF0-0ED9-C2B8-179B46869074}"/>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679FE1E2-3893-8139-E3E9-9B1AF17B432C}"/>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F055578F-6F7F-9D1F-0F05-7943B67FE3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7521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5E230-7DFB-51DE-BDE0-4A893A1524A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6B1901D-C4C2-3637-0FE4-54F24B6DE1CB}"/>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86CCE830-54CE-FF0D-E6DA-2964A62C8BD4}"/>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CDF16E94-897C-5111-63F3-5EFB2D96AF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58911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7B6CD-913E-7B9E-59B0-5FDDC62060B9}"/>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E812DD90-B760-99E6-CCC8-C05DFB0D9ADB}"/>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40D91F36-0B85-5C8A-C1D0-D46C6E480DEB}"/>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BE4F4E70-3A8A-B1F7-D97C-6EDB7E6FF83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79311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35F54-C3D8-8F17-00EB-FB0158C7E99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C17F2BB8-93C5-60D5-E1E7-1CBB3CDCB53B}"/>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25ADBDCF-A1C8-DA98-4E4E-415030263783}"/>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569FF2FF-A8E2-31E9-7AC5-5925AEA8BC1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8190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74736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A6C73-B9F8-6464-EE1D-CF1E257C76C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FA5FF97-99B2-F26E-5810-9208D487BEDB}"/>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368A43BA-D649-39B1-9BE8-5F85B92F5055}"/>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C76D3366-D43A-C661-9688-E4A23B25687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1758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5AFF7-EC0A-0B2F-32BD-4849369710C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713F502D-0395-11A9-E97D-0FF4F9BA8C8A}"/>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2268FCED-9AD0-3CF4-C0BD-A4C5050552A2}"/>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677CA3E3-FC3A-7527-AF95-815E4FA30B6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49648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F296A-BC3B-D13C-0D31-0C4570CD1DCF}"/>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C7A901C2-1300-A022-DA25-B0EA11C38043}"/>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5ABFDF04-9815-F1CB-6616-18F1DFD83CC5}"/>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757A01C8-9E63-6015-1FE9-778495188AA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0814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97D07-4D41-DFC8-A552-BDBD5F478ECA}"/>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873D3613-7698-1C35-05D4-AC01E6758664}"/>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0C9887D-DFA6-33D4-C8A8-E74313AA93AE}"/>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DDC26AB7-306C-A320-3773-5BD509583BF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14034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DFB45-1882-A4C8-1B76-BBD21290DD1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7E4F3DDD-D345-A775-C835-C78B6A17C929}"/>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2F69068-77E9-B464-38AF-AC26C38DBFD3}"/>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ECA6C648-A582-B6AB-D21C-E38E90038EC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49144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66389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6949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74736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532D4-A659-0B48-4E58-22D8451B30F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3D601FF-165F-CCFA-4CA7-A2BED28E6A7F}"/>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C552EBCB-FC2B-1FF9-46F8-ADB38D613FFD}"/>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7030995B-7B16-05C3-6709-0EA72F2913C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28250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D1D18-45FD-9BD4-1566-3878E08F84D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63B92A3-1D42-F23C-E34C-00BF345E9D6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474DF7D2-7C23-955E-958D-6270C4CB2F00}"/>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CDC055FF-D9D2-18DF-D019-8955AAF01F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5729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402AB-2C09-527C-F03F-9E60F4341FD3}"/>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62FC06D4-F66A-7ACA-E264-5A8773197D10}"/>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FE5DFB80-FE78-741C-5A31-F884868930FC}"/>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DAE4DABC-04ED-C1FB-C86B-A2708A056D3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5751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88B5A-7422-D68D-11DD-FBAB2149E4FF}"/>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169C5CEC-DEAD-FAFF-583F-77165978B3C4}"/>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EDBC250B-C634-F539-B4BB-AEEB50C8D46A}"/>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52100826-A2BB-4C1E-0525-869B9F0568B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62453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AE6A2-FEC4-DB13-82C4-3135B247457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ECABA512-CE95-7C9A-EA14-A7B89356A31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697D8870-CB6E-6400-11F9-5AEAE7860D6B}"/>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4BFE89F8-1BF2-4DD2-0B3B-8252C8C403F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04342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DB9E6-06E8-8842-6B9A-B6140F74DBBF}"/>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D30FE65F-6201-3B50-1F25-9067350A781E}"/>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25D80400-46C1-02D0-1435-7FD55B08DE02}"/>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EFD5FA6E-8F2E-C52E-44FC-4971A184DED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231237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66AEF-38D9-F0FB-D4EB-B73242A4771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5C082B48-D97D-FFAE-59DE-778FE872067F}"/>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D27D4228-21D2-2C2C-3956-52BA451CF0FC}"/>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F98947AD-90BB-D843-DEBC-1D3C64745D4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12194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F16E5-5289-E5C2-E34B-557ADB213E0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59BDC1FF-B637-035B-8A1C-FC08DE828CBC}"/>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212FB411-87F9-4C70-8686-CBCFD2598369}"/>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AF3FC7EE-CA28-E7E9-4504-2971D6B0A1B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001032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A9A2D-2778-76AA-E936-FDDF08AFA69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5306009-DEDF-74AA-FAD2-350A64BAA3D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33C30E0-0991-3A4D-20D6-AA434B0B4C4A}"/>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6E7D1E6C-2169-12D8-190F-A1B9888A2EC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416601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D98FA-C24D-B7C7-ECB5-E65F9D690310}"/>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B32B8390-0335-F873-1DAB-41225952B1B4}"/>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CBF90D49-848B-7FC8-7D02-D8DF021862B2}"/>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C21ACD27-D778-B221-A75D-DEEADBC3D3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820199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A6E52-0A10-4774-6E69-9E691969ED4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50AC7B91-5C51-2A0A-A550-FFCCE8B29C3F}"/>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B8A01756-0567-6F12-A9AB-A910D9F83DE9}"/>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616CA692-28B9-295B-EC9B-C6A25FCF8AF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760183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B5E99-C729-6588-B87A-018C64D05C67}"/>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3FC12E59-6878-E8EE-A55C-567B968F1C47}"/>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9034A70-E19D-AD07-F2A2-746633114DD6}"/>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A7BC5D0C-30DF-51DD-C13F-5C74796CE1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616899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7AE47-9B00-C3EB-DBC7-B907EBCBA30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8C3F9983-DCB7-0FAD-F08C-1C4AAEB8F129}"/>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E7716C3E-6176-49FC-B947-4364DF29443E}"/>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41D6D00B-345B-DE99-0ABB-826843863A8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2459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F4B61-F85F-9172-365F-BB7D2A04CD1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C7D7620B-56C5-0BE9-6D82-9529FC4959E5}"/>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B1304849-152D-0CA5-0DB1-305533F41781}"/>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C50F6560-1338-8206-E9D0-F759CCD0A1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19267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08AD9-D8CE-2C3A-1B11-8AF897F1C804}"/>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1738AC24-C57C-A9D7-75AD-F629A6357AD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A085C45C-9852-56E0-3861-AD47D004ACF0}"/>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5D2218C0-DFE6-A0DD-2314-ACFA350FBB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088144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663896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653D3-C26C-0A01-991A-2389AA4BB54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FBC477F-DB4B-0EE5-AF7E-FBDF2838C677}"/>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D0A7875D-7D92-E26C-13BF-319D6DAC72CF}"/>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B9D29D3D-F0BB-41A4-1D89-E0E54204F0B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236082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69494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747362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72421-A789-6202-05CB-207E8F0405DA}"/>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814DDEA2-4E73-846E-1082-9D7381C514E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E024F686-F24E-F5E1-6674-0664B071B3D6}"/>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C8B020B5-5178-4C22-B564-5492442339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117662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090FC-C78D-8C20-15B7-BECF452829C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C0522B57-6855-7F81-BC95-2CA76A1E31A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43C65D03-5326-A1FC-7617-A00C78216426}"/>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112DC2F4-4484-94C1-A2E5-E8C7EE92B3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175766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9DC62-BA1F-3BF3-71BA-5E7D63054B59}"/>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376CCE9A-EF97-81C2-76CF-9099A4D490F4}"/>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65CADFF9-0DC8-3289-5524-13BF7CAD8296}"/>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8D5AADBC-CBB1-150B-7EF9-FE9DACA33BB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199644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53B78-F4D7-7BBB-E339-057C396674C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E1E85A7D-EC86-C16B-7ADF-DB6A0D680F94}"/>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24767702-A304-8821-23B1-39338E26554E}"/>
              </a:ext>
            </a:extLst>
          </p:cNvPr>
          <p:cNvSpPr>
            <a:spLocks noGrp="1"/>
          </p:cNvSpPr>
          <p:nvPr>
            <p:ph type="body" idx="1"/>
          </p:nvPr>
        </p:nvSpPr>
        <p:spPr/>
        <p:txBody>
          <a:bodyPr/>
          <a:lstStyle/>
          <a:p>
            <a:r>
              <a:rPr lang="pl-PL" sz="1100">
                <a:latin typeface="Arial" panose="020B0604020202020204" pitchFamily="34" charset="0"/>
                <a:cs typeface="Arial" panose="020B0604020202020204" pitchFamily="34" charset="0"/>
              </a:rPr>
              <a:t>`</a:t>
            </a:r>
          </a:p>
        </p:txBody>
      </p:sp>
      <p:sp>
        <p:nvSpPr>
          <p:cNvPr id="4" name="Symbol zastępczy numeru slajdu 3">
            <a:extLst>
              <a:ext uri="{FF2B5EF4-FFF2-40B4-BE49-F238E27FC236}">
                <a16:creationId xmlns:a16="http://schemas.microsoft.com/office/drawing/2014/main" id="{9DD7F9F0-EE8C-4F7F-0637-56ECDFDEDAA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914689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9FB5C-9E90-DCD8-32FC-70BC9E0C9D67}"/>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AE87D8E5-16FF-52FE-B93B-2862DAD84CDC}"/>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4060BC6E-558F-C3CD-A20E-69338686285F}"/>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021FB169-97A6-B393-3326-3E59F15B29D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956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037A1-39C9-3B89-732F-5C69757813F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98BA86C9-D10F-01E8-72ED-1CE7B8CAC2AE}"/>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2B0E507E-A876-A71A-CCA3-7D6828A33AF6}"/>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222199AC-BC5D-F2C5-06CC-A02271B99D1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899716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2C232-5312-662D-2A53-66991E66CEF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E3C05820-A000-86D7-437F-99ABBC73D4E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F1CBE4FA-C4B0-A77F-DC43-9C91A1F3EBCF}"/>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EB6E8838-0166-4B9D-EB00-5732BFA0B4C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144294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26432-8CF6-A723-86DF-4E3E339909A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6B779F1C-0F60-7C12-B261-D5A00FDE594F}"/>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A3C7742B-98D2-5BD5-31ED-C49747A77730}"/>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6719A9EB-C46A-852F-4867-26EC6E33B5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66898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F93CE-3460-6C82-4414-46AA503990FA}"/>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A51E748-E82D-76B0-943F-7E806CE0C7EE}"/>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B66371FF-2881-5CE8-D909-89554CEAF0FD}"/>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D006C190-2449-A29F-94BE-15FC44987E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309413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96171-EC70-DDE9-795C-B0CDFFC69F6F}"/>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BE4C578A-DCED-A77A-85A6-94EBEE61FEFE}"/>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91772810-B443-815D-9D1C-5EABBB23A2FF}"/>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BC1182A0-B230-4C22-A77B-A8EC08A5F8E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872534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422F4-E9AC-9169-1A83-5E846530CE1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D35FEF05-5BAC-0EE8-0AD8-A808FB2CD53B}"/>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4E75E8EF-363D-3208-9726-73973822C16E}"/>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20AB944C-871F-B022-6725-3227163AA78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088665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F2348-002E-AED2-9989-53A4E5DC604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77F9E81-D94F-665E-A211-F911BA62CA8B}"/>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9B9A49D1-165A-61B0-8D9A-BE5E68A3C63B}"/>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373E97BB-B271-F33E-CE57-6CD9C82AAA8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401354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16479-2F18-E3A2-A93D-34339E75B27A}"/>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9B783260-FEB5-9A9E-7CE6-4D1F2217CE99}"/>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3C41D09C-2F6A-FAAA-A482-46BAD6F42F59}"/>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1D0456F4-27CB-C3D4-A651-B44111674FC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541147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3D12C-4C7E-0AD1-E929-00709581495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B2C0CDE5-3754-6150-4DB3-67D8965D3C59}"/>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97A21FA0-2092-5384-A879-CD0F20597664}"/>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07C9A97C-8E06-454C-3548-ACB7190BDEB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841455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6AE6D-0DDA-B48C-2312-BD3DEBB359B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4A1FB07-7139-89BE-FC62-81B8B40F0A9C}"/>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E18C7989-915A-C0DA-C63A-408089CB97EA}"/>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5B579862-9C3A-A024-966D-DA16E07EB62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264476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BBB20-72E4-5AD9-2F03-FDC1083EE2B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182E4C84-20DD-36F5-A998-BADC65D6C292}"/>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641CFAE-EEA2-3964-9A13-99A8322B4F38}"/>
              </a:ext>
            </a:extLst>
          </p:cNvPr>
          <p:cNvSpPr>
            <a:spLocks noGrp="1"/>
          </p:cNvSpPr>
          <p:nvPr>
            <p:ph type="body" idx="1"/>
          </p:nvPr>
        </p:nvSpPr>
        <p:spPr/>
        <p:txBody>
          <a:bodyPr/>
          <a:lstStyle/>
          <a:p>
            <a:endParaRPr lang="pl-PL" sz="110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8BDEF555-3AC1-9929-57B2-643F48E710B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71A6C-AF99-43E0-B0E1-1E534A4A72C8}"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052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4D080A5-7BC0-AF1D-E33D-E5E4CE5CF63B}"/>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3745BBC3-AD0F-02CF-79CD-08462DD897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554A9334-99EB-7038-FACC-CED15B62E065}"/>
              </a:ext>
            </a:extLst>
          </p:cNvPr>
          <p:cNvSpPr>
            <a:spLocks noGrp="1"/>
          </p:cNvSpPr>
          <p:nvPr>
            <p:ph type="dt" sz="half" idx="10"/>
          </p:nvPr>
        </p:nvSpPr>
        <p:spPr/>
        <p:txBody>
          <a:bodyPr/>
          <a:lstStyle/>
          <a:p>
            <a:fld id="{A688A10A-EC91-4509-90F8-6EC197219303}" type="datetime1">
              <a:rPr lang="pl-PL" smtClean="0"/>
              <a:t>16.02.2024</a:t>
            </a:fld>
            <a:endParaRPr lang="pl-PL"/>
          </a:p>
        </p:txBody>
      </p:sp>
      <p:sp>
        <p:nvSpPr>
          <p:cNvPr id="5" name="Symbol zastępczy stopki 4">
            <a:extLst>
              <a:ext uri="{FF2B5EF4-FFF2-40B4-BE49-F238E27FC236}">
                <a16:creationId xmlns:a16="http://schemas.microsoft.com/office/drawing/2014/main" id="{49E65D7A-48F6-B4AA-9C57-7D220D38F053}"/>
              </a:ext>
            </a:extLst>
          </p:cNvPr>
          <p:cNvSpPr>
            <a:spLocks noGrp="1"/>
          </p:cNvSpPr>
          <p:nvPr>
            <p:ph type="ftr" sz="quarter" idx="11"/>
          </p:nvPr>
        </p:nvSpPr>
        <p:spPr/>
        <p:txBody>
          <a:bodyPr/>
          <a:lstStyle/>
          <a:p>
            <a:r>
              <a:rPr lang="pl-PL"/>
              <a:t>21Dokument dostępny na stronie: Krajowa Strategia Rozwoju Regionalnego</a:t>
            </a:r>
          </a:p>
        </p:txBody>
      </p:sp>
      <p:sp>
        <p:nvSpPr>
          <p:cNvPr id="6" name="Symbol zastępczy numeru slajdu 5">
            <a:extLst>
              <a:ext uri="{FF2B5EF4-FFF2-40B4-BE49-F238E27FC236}">
                <a16:creationId xmlns:a16="http://schemas.microsoft.com/office/drawing/2014/main" id="{7A414572-4C6E-FF82-BF7C-3D7CAAAFF863}"/>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3626921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B22A424-1BFA-C95D-30C8-4163685E96CD}"/>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6D99C732-5484-F0AD-FFAA-0F624D5E8C3B}"/>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F467B8C-222A-C954-03E1-17CCF944D37C}"/>
              </a:ext>
            </a:extLst>
          </p:cNvPr>
          <p:cNvSpPr>
            <a:spLocks noGrp="1"/>
          </p:cNvSpPr>
          <p:nvPr>
            <p:ph type="dt" sz="half" idx="10"/>
          </p:nvPr>
        </p:nvSpPr>
        <p:spPr/>
        <p:txBody>
          <a:bodyPr/>
          <a:lstStyle/>
          <a:p>
            <a:fld id="{7F338D50-5236-4654-8AA4-20E94769531B}" type="datetime1">
              <a:rPr lang="pl-PL" smtClean="0"/>
              <a:t>16.02.2024</a:t>
            </a:fld>
            <a:endParaRPr lang="pl-PL"/>
          </a:p>
        </p:txBody>
      </p:sp>
      <p:sp>
        <p:nvSpPr>
          <p:cNvPr id="5" name="Symbol zastępczy stopki 4">
            <a:extLst>
              <a:ext uri="{FF2B5EF4-FFF2-40B4-BE49-F238E27FC236}">
                <a16:creationId xmlns:a16="http://schemas.microsoft.com/office/drawing/2014/main" id="{35393B96-DD1B-7A4F-8D21-1555C38A1CDA}"/>
              </a:ext>
            </a:extLst>
          </p:cNvPr>
          <p:cNvSpPr>
            <a:spLocks noGrp="1"/>
          </p:cNvSpPr>
          <p:nvPr>
            <p:ph type="ftr" sz="quarter" idx="11"/>
          </p:nvPr>
        </p:nvSpPr>
        <p:spPr/>
        <p:txBody>
          <a:bodyPr/>
          <a:lstStyle/>
          <a:p>
            <a:r>
              <a:rPr lang="pl-PL"/>
              <a:t>21Dokument dostępny na stronie: Krajowa Strategia Rozwoju Regionalnego</a:t>
            </a:r>
          </a:p>
        </p:txBody>
      </p:sp>
      <p:sp>
        <p:nvSpPr>
          <p:cNvPr id="6" name="Symbol zastępczy numeru slajdu 5">
            <a:extLst>
              <a:ext uri="{FF2B5EF4-FFF2-40B4-BE49-F238E27FC236}">
                <a16:creationId xmlns:a16="http://schemas.microsoft.com/office/drawing/2014/main" id="{1056064E-6ABD-9BC8-8C74-B6C72DBBF19F}"/>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2303725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EF3F3255-4DF0-E387-BF91-6542A12F29EB}"/>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7D875D8C-D28F-7D99-189F-4BBFDAF27A76}"/>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CF2EE79-4F50-EFB6-B3AD-B15D4A831D2B}"/>
              </a:ext>
            </a:extLst>
          </p:cNvPr>
          <p:cNvSpPr>
            <a:spLocks noGrp="1"/>
          </p:cNvSpPr>
          <p:nvPr>
            <p:ph type="dt" sz="half" idx="10"/>
          </p:nvPr>
        </p:nvSpPr>
        <p:spPr/>
        <p:txBody>
          <a:bodyPr/>
          <a:lstStyle/>
          <a:p>
            <a:fld id="{B6EB9CE1-0657-4756-A042-184F62110189}" type="datetime1">
              <a:rPr lang="pl-PL" smtClean="0"/>
              <a:t>16.02.2024</a:t>
            </a:fld>
            <a:endParaRPr lang="pl-PL"/>
          </a:p>
        </p:txBody>
      </p:sp>
      <p:sp>
        <p:nvSpPr>
          <p:cNvPr id="5" name="Symbol zastępczy stopki 4">
            <a:extLst>
              <a:ext uri="{FF2B5EF4-FFF2-40B4-BE49-F238E27FC236}">
                <a16:creationId xmlns:a16="http://schemas.microsoft.com/office/drawing/2014/main" id="{5C198499-1B45-9160-7C32-4C9A0B116E1A}"/>
              </a:ext>
            </a:extLst>
          </p:cNvPr>
          <p:cNvSpPr>
            <a:spLocks noGrp="1"/>
          </p:cNvSpPr>
          <p:nvPr>
            <p:ph type="ftr" sz="quarter" idx="11"/>
          </p:nvPr>
        </p:nvSpPr>
        <p:spPr/>
        <p:txBody>
          <a:bodyPr/>
          <a:lstStyle/>
          <a:p>
            <a:r>
              <a:rPr lang="pl-PL"/>
              <a:t>21Dokument dostępny na stronie: Krajowa Strategia Rozwoju Regionalnego</a:t>
            </a:r>
          </a:p>
        </p:txBody>
      </p:sp>
      <p:sp>
        <p:nvSpPr>
          <p:cNvPr id="6" name="Symbol zastępczy numeru slajdu 5">
            <a:extLst>
              <a:ext uri="{FF2B5EF4-FFF2-40B4-BE49-F238E27FC236}">
                <a16:creationId xmlns:a16="http://schemas.microsoft.com/office/drawing/2014/main" id="{BCB2439F-553C-F6F5-9D8A-9C84ADB5A85E}"/>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90121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4D080A5-7BC0-AF1D-E33D-E5E4CE5CF63B}"/>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3745BBC3-AD0F-02CF-79CD-08462DD897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554A9334-99EB-7038-FACC-CED15B62E065}"/>
              </a:ext>
            </a:extLst>
          </p:cNvPr>
          <p:cNvSpPr>
            <a:spLocks noGrp="1"/>
          </p:cNvSpPr>
          <p:nvPr>
            <p:ph type="dt" sz="half" idx="10"/>
          </p:nvPr>
        </p:nvSpPr>
        <p:spPr/>
        <p:txBody>
          <a:bodyPr/>
          <a:lstStyle/>
          <a:p>
            <a:fld id="{8B8FC5CC-48F7-4FAA-A0E7-C989113FD8DE}" type="datetime1">
              <a:rPr lang="pl-PL" smtClean="0"/>
              <a:t>16.02.2024</a:t>
            </a:fld>
            <a:endParaRPr lang="pl-PL"/>
          </a:p>
        </p:txBody>
      </p:sp>
      <p:sp>
        <p:nvSpPr>
          <p:cNvPr id="5" name="Symbol zastępczy stopki 4">
            <a:extLst>
              <a:ext uri="{FF2B5EF4-FFF2-40B4-BE49-F238E27FC236}">
                <a16:creationId xmlns:a16="http://schemas.microsoft.com/office/drawing/2014/main" id="{49E65D7A-48F6-B4AA-9C57-7D220D38F053}"/>
              </a:ext>
            </a:extLst>
          </p:cNvPr>
          <p:cNvSpPr>
            <a:spLocks noGrp="1"/>
          </p:cNvSpPr>
          <p:nvPr>
            <p:ph type="ftr" sz="quarter" idx="11"/>
          </p:nvPr>
        </p:nvSpPr>
        <p:spPr/>
        <p:txBody>
          <a:bodyPr/>
          <a:lstStyle/>
          <a:p>
            <a:r>
              <a:rPr lang="pl-PL"/>
              <a:t>21Dokument dostępny na stronie: Krajowa Strategia Rozwoju Regionalnego</a:t>
            </a:r>
          </a:p>
        </p:txBody>
      </p:sp>
      <p:sp>
        <p:nvSpPr>
          <p:cNvPr id="6" name="Symbol zastępczy numeru slajdu 5">
            <a:extLst>
              <a:ext uri="{FF2B5EF4-FFF2-40B4-BE49-F238E27FC236}">
                <a16:creationId xmlns:a16="http://schemas.microsoft.com/office/drawing/2014/main" id="{7A414572-4C6E-FF82-BF7C-3D7CAAAFF863}"/>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874755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EEB6572-F9A0-FF73-A7AB-08997E6E2928}"/>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561B7EFD-6AC1-F4F7-6109-E962287DE664}"/>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D2458F7E-4F70-4D2B-AE88-8F24F6FA67A5}"/>
              </a:ext>
            </a:extLst>
          </p:cNvPr>
          <p:cNvSpPr>
            <a:spLocks noGrp="1"/>
          </p:cNvSpPr>
          <p:nvPr>
            <p:ph type="dt" sz="half" idx="10"/>
          </p:nvPr>
        </p:nvSpPr>
        <p:spPr/>
        <p:txBody>
          <a:bodyPr/>
          <a:lstStyle/>
          <a:p>
            <a:fld id="{F5F98DA4-4B42-4CB5-98E8-5FB7C124D70A}" type="datetime1">
              <a:rPr lang="pl-PL" smtClean="0"/>
              <a:t>16.02.2024</a:t>
            </a:fld>
            <a:endParaRPr lang="pl-PL"/>
          </a:p>
        </p:txBody>
      </p:sp>
      <p:sp>
        <p:nvSpPr>
          <p:cNvPr id="5" name="Symbol zastępczy stopki 4">
            <a:extLst>
              <a:ext uri="{FF2B5EF4-FFF2-40B4-BE49-F238E27FC236}">
                <a16:creationId xmlns:a16="http://schemas.microsoft.com/office/drawing/2014/main" id="{1AE4A75D-E4E8-6817-F2C2-7933BA85DFF7}"/>
              </a:ext>
            </a:extLst>
          </p:cNvPr>
          <p:cNvSpPr>
            <a:spLocks noGrp="1"/>
          </p:cNvSpPr>
          <p:nvPr>
            <p:ph type="ftr" sz="quarter" idx="11"/>
          </p:nvPr>
        </p:nvSpPr>
        <p:spPr/>
        <p:txBody>
          <a:bodyPr/>
          <a:lstStyle/>
          <a:p>
            <a:r>
              <a:rPr lang="pl-PL"/>
              <a:t>21Dokument dostępny na stronie: Krajowa Strategia Rozwoju Regionalnego</a:t>
            </a:r>
          </a:p>
        </p:txBody>
      </p:sp>
      <p:sp>
        <p:nvSpPr>
          <p:cNvPr id="6" name="Symbol zastępczy numeru slajdu 5">
            <a:extLst>
              <a:ext uri="{FF2B5EF4-FFF2-40B4-BE49-F238E27FC236}">
                <a16:creationId xmlns:a16="http://schemas.microsoft.com/office/drawing/2014/main" id="{41C9166F-7722-6B3E-6763-CDBE37C9D660}"/>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037424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AF2CC3-326C-3C2C-A3F0-6D6CBE5E1535}"/>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4A1C514E-7AA1-4864-4C54-D288D7C815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D523B5B8-8A8A-3937-12C1-0C24E18242FA}"/>
              </a:ext>
            </a:extLst>
          </p:cNvPr>
          <p:cNvSpPr>
            <a:spLocks noGrp="1"/>
          </p:cNvSpPr>
          <p:nvPr>
            <p:ph type="dt" sz="half" idx="10"/>
          </p:nvPr>
        </p:nvSpPr>
        <p:spPr/>
        <p:txBody>
          <a:bodyPr/>
          <a:lstStyle/>
          <a:p>
            <a:fld id="{65E556C8-94BE-4D38-9510-93583EE5EB08}" type="datetime1">
              <a:rPr lang="pl-PL" smtClean="0"/>
              <a:t>16.02.2024</a:t>
            </a:fld>
            <a:endParaRPr lang="pl-PL"/>
          </a:p>
        </p:txBody>
      </p:sp>
      <p:sp>
        <p:nvSpPr>
          <p:cNvPr id="5" name="Symbol zastępczy stopki 4">
            <a:extLst>
              <a:ext uri="{FF2B5EF4-FFF2-40B4-BE49-F238E27FC236}">
                <a16:creationId xmlns:a16="http://schemas.microsoft.com/office/drawing/2014/main" id="{37E4E188-692B-C907-97B8-D95073C17122}"/>
              </a:ext>
            </a:extLst>
          </p:cNvPr>
          <p:cNvSpPr>
            <a:spLocks noGrp="1"/>
          </p:cNvSpPr>
          <p:nvPr>
            <p:ph type="ftr" sz="quarter" idx="11"/>
          </p:nvPr>
        </p:nvSpPr>
        <p:spPr/>
        <p:txBody>
          <a:bodyPr/>
          <a:lstStyle/>
          <a:p>
            <a:r>
              <a:rPr lang="pl-PL"/>
              <a:t>21Dokument dostępny na stronie: Krajowa Strategia Rozwoju Regionalnego</a:t>
            </a:r>
          </a:p>
        </p:txBody>
      </p:sp>
      <p:sp>
        <p:nvSpPr>
          <p:cNvPr id="6" name="Symbol zastępczy numeru slajdu 5">
            <a:extLst>
              <a:ext uri="{FF2B5EF4-FFF2-40B4-BE49-F238E27FC236}">
                <a16:creationId xmlns:a16="http://schemas.microsoft.com/office/drawing/2014/main" id="{3BA15346-0550-B861-5EE1-33EB37B0F0B7}"/>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911147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4F37F1-62C6-51F3-75AD-C84592B327C5}"/>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CEB74071-5E12-8F9B-F2CA-A72FCA6888F9}"/>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93BD937C-A01F-1EAE-35F9-1D588FC4A499}"/>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67F3F83D-F840-124D-041B-2745CDDDBB23}"/>
              </a:ext>
            </a:extLst>
          </p:cNvPr>
          <p:cNvSpPr>
            <a:spLocks noGrp="1"/>
          </p:cNvSpPr>
          <p:nvPr>
            <p:ph type="dt" sz="half" idx="10"/>
          </p:nvPr>
        </p:nvSpPr>
        <p:spPr/>
        <p:txBody>
          <a:bodyPr/>
          <a:lstStyle/>
          <a:p>
            <a:fld id="{80664CD4-FE1F-4D8B-B110-28DBF256F95F}" type="datetime1">
              <a:rPr lang="pl-PL" smtClean="0"/>
              <a:t>16.02.2024</a:t>
            </a:fld>
            <a:endParaRPr lang="pl-PL"/>
          </a:p>
        </p:txBody>
      </p:sp>
      <p:sp>
        <p:nvSpPr>
          <p:cNvPr id="6" name="Symbol zastępczy stopki 5">
            <a:extLst>
              <a:ext uri="{FF2B5EF4-FFF2-40B4-BE49-F238E27FC236}">
                <a16:creationId xmlns:a16="http://schemas.microsoft.com/office/drawing/2014/main" id="{8CEFBCD0-CBEC-EAE2-32AF-2D014883C71F}"/>
              </a:ext>
            </a:extLst>
          </p:cNvPr>
          <p:cNvSpPr>
            <a:spLocks noGrp="1"/>
          </p:cNvSpPr>
          <p:nvPr>
            <p:ph type="ftr" sz="quarter" idx="11"/>
          </p:nvPr>
        </p:nvSpPr>
        <p:spPr/>
        <p:txBody>
          <a:bodyPr/>
          <a:lstStyle/>
          <a:p>
            <a:r>
              <a:rPr lang="pl-PL"/>
              <a:t>21Dokument dostępny na stronie: Krajowa Strategia Rozwoju Regionalnego</a:t>
            </a:r>
          </a:p>
        </p:txBody>
      </p:sp>
      <p:sp>
        <p:nvSpPr>
          <p:cNvPr id="7" name="Symbol zastępczy numeru slajdu 6">
            <a:extLst>
              <a:ext uri="{FF2B5EF4-FFF2-40B4-BE49-F238E27FC236}">
                <a16:creationId xmlns:a16="http://schemas.microsoft.com/office/drawing/2014/main" id="{4B358BF6-DB1F-AD4F-55E2-073A0829B361}"/>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845828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CE2C57-6508-E7A6-1A45-D8AB5FB7B71D}"/>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0CFC0062-2217-53EF-0A09-5CE50CA722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9A555B19-AF3E-57E1-74B5-DBFC47F8B3B1}"/>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8A48DAFA-7115-99EA-3B50-EE5F8CA044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732E0708-B86F-F655-ECDB-2E739D37A892}"/>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A8B89426-B8E8-EB5C-0C9A-94DB60608089}"/>
              </a:ext>
            </a:extLst>
          </p:cNvPr>
          <p:cNvSpPr>
            <a:spLocks noGrp="1"/>
          </p:cNvSpPr>
          <p:nvPr>
            <p:ph type="dt" sz="half" idx="10"/>
          </p:nvPr>
        </p:nvSpPr>
        <p:spPr/>
        <p:txBody>
          <a:bodyPr/>
          <a:lstStyle/>
          <a:p>
            <a:fld id="{AB500742-2628-4D7D-B674-1E0D25A7F78C}" type="datetime1">
              <a:rPr lang="pl-PL" smtClean="0"/>
              <a:t>16.02.2024</a:t>
            </a:fld>
            <a:endParaRPr lang="pl-PL"/>
          </a:p>
        </p:txBody>
      </p:sp>
      <p:sp>
        <p:nvSpPr>
          <p:cNvPr id="8" name="Symbol zastępczy stopki 7">
            <a:extLst>
              <a:ext uri="{FF2B5EF4-FFF2-40B4-BE49-F238E27FC236}">
                <a16:creationId xmlns:a16="http://schemas.microsoft.com/office/drawing/2014/main" id="{43A7A712-5D66-6FD9-59B2-07F72A00A511}"/>
              </a:ext>
            </a:extLst>
          </p:cNvPr>
          <p:cNvSpPr>
            <a:spLocks noGrp="1"/>
          </p:cNvSpPr>
          <p:nvPr>
            <p:ph type="ftr" sz="quarter" idx="11"/>
          </p:nvPr>
        </p:nvSpPr>
        <p:spPr/>
        <p:txBody>
          <a:bodyPr/>
          <a:lstStyle/>
          <a:p>
            <a:r>
              <a:rPr lang="pl-PL"/>
              <a:t>21Dokument dostępny na stronie: Krajowa Strategia Rozwoju Regionalnego</a:t>
            </a:r>
          </a:p>
        </p:txBody>
      </p:sp>
      <p:sp>
        <p:nvSpPr>
          <p:cNvPr id="9" name="Symbol zastępczy numeru slajdu 8">
            <a:extLst>
              <a:ext uri="{FF2B5EF4-FFF2-40B4-BE49-F238E27FC236}">
                <a16:creationId xmlns:a16="http://schemas.microsoft.com/office/drawing/2014/main" id="{2AB34FFA-B2DC-C6D5-E083-771F241B7731}"/>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3047017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9F34AF3-1A04-F971-5570-4736D863F06F}"/>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8FF8DCC0-D770-7117-09BA-22AA263A6FEF}"/>
              </a:ext>
            </a:extLst>
          </p:cNvPr>
          <p:cNvSpPr>
            <a:spLocks noGrp="1"/>
          </p:cNvSpPr>
          <p:nvPr>
            <p:ph type="dt" sz="half" idx="10"/>
          </p:nvPr>
        </p:nvSpPr>
        <p:spPr/>
        <p:txBody>
          <a:bodyPr/>
          <a:lstStyle/>
          <a:p>
            <a:fld id="{66882E7A-46C4-4643-B731-F6D17F91D062}" type="datetime1">
              <a:rPr lang="pl-PL" smtClean="0"/>
              <a:t>16.02.2024</a:t>
            </a:fld>
            <a:endParaRPr lang="pl-PL"/>
          </a:p>
        </p:txBody>
      </p:sp>
      <p:sp>
        <p:nvSpPr>
          <p:cNvPr id="4" name="Symbol zastępczy stopki 3">
            <a:extLst>
              <a:ext uri="{FF2B5EF4-FFF2-40B4-BE49-F238E27FC236}">
                <a16:creationId xmlns:a16="http://schemas.microsoft.com/office/drawing/2014/main" id="{CE35B751-A797-0C2A-655C-A7907F4AC3D1}"/>
              </a:ext>
            </a:extLst>
          </p:cNvPr>
          <p:cNvSpPr>
            <a:spLocks noGrp="1"/>
          </p:cNvSpPr>
          <p:nvPr>
            <p:ph type="ftr" sz="quarter" idx="11"/>
          </p:nvPr>
        </p:nvSpPr>
        <p:spPr/>
        <p:txBody>
          <a:bodyPr/>
          <a:lstStyle/>
          <a:p>
            <a:r>
              <a:rPr lang="pl-PL"/>
              <a:t>21Dokument dostępny na stronie: Krajowa Strategia Rozwoju Regionalnego</a:t>
            </a:r>
          </a:p>
        </p:txBody>
      </p:sp>
      <p:sp>
        <p:nvSpPr>
          <p:cNvPr id="5" name="Symbol zastępczy numeru slajdu 4">
            <a:extLst>
              <a:ext uri="{FF2B5EF4-FFF2-40B4-BE49-F238E27FC236}">
                <a16:creationId xmlns:a16="http://schemas.microsoft.com/office/drawing/2014/main" id="{31B3C258-EF29-97E4-D1B5-2F6C0C26E428}"/>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3239629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FD6BFF07-99B5-4F59-98DB-8844CB2B0DCE}"/>
              </a:ext>
            </a:extLst>
          </p:cNvPr>
          <p:cNvSpPr>
            <a:spLocks noGrp="1"/>
          </p:cNvSpPr>
          <p:nvPr>
            <p:ph type="dt" sz="half" idx="10"/>
          </p:nvPr>
        </p:nvSpPr>
        <p:spPr/>
        <p:txBody>
          <a:bodyPr/>
          <a:lstStyle/>
          <a:p>
            <a:fld id="{2282937E-7F25-4D13-8EA5-EA5E08334548}" type="datetime1">
              <a:rPr lang="pl-PL" smtClean="0"/>
              <a:t>16.02.2024</a:t>
            </a:fld>
            <a:endParaRPr lang="pl-PL"/>
          </a:p>
        </p:txBody>
      </p:sp>
      <p:sp>
        <p:nvSpPr>
          <p:cNvPr id="3" name="Symbol zastępczy stopki 2">
            <a:extLst>
              <a:ext uri="{FF2B5EF4-FFF2-40B4-BE49-F238E27FC236}">
                <a16:creationId xmlns:a16="http://schemas.microsoft.com/office/drawing/2014/main" id="{D2F79976-E84C-4F28-A83C-95C5A361C96C}"/>
              </a:ext>
            </a:extLst>
          </p:cNvPr>
          <p:cNvSpPr>
            <a:spLocks noGrp="1"/>
          </p:cNvSpPr>
          <p:nvPr>
            <p:ph type="ftr" sz="quarter" idx="11"/>
          </p:nvPr>
        </p:nvSpPr>
        <p:spPr/>
        <p:txBody>
          <a:bodyPr/>
          <a:lstStyle/>
          <a:p>
            <a:r>
              <a:rPr lang="pl-PL"/>
              <a:t>21Dokument dostępny na stronie: Krajowa Strategia Rozwoju Regionalnego</a:t>
            </a:r>
          </a:p>
        </p:txBody>
      </p:sp>
      <p:sp>
        <p:nvSpPr>
          <p:cNvPr id="4" name="Symbol zastępczy numeru slajdu 3">
            <a:extLst>
              <a:ext uri="{FF2B5EF4-FFF2-40B4-BE49-F238E27FC236}">
                <a16:creationId xmlns:a16="http://schemas.microsoft.com/office/drawing/2014/main" id="{F8522A4D-CC0B-86B0-FDCE-9DCAB50A31E9}"/>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353158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211A4D-0956-0AD1-2047-BC933A2E87C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787CAD9D-5FE6-9996-C7C7-F0379542A1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5CC9FD75-4D57-5A30-F781-6661168328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F5E214B4-1DFB-EF71-E7D7-301DA1B7C02E}"/>
              </a:ext>
            </a:extLst>
          </p:cNvPr>
          <p:cNvSpPr>
            <a:spLocks noGrp="1"/>
          </p:cNvSpPr>
          <p:nvPr>
            <p:ph type="dt" sz="half" idx="10"/>
          </p:nvPr>
        </p:nvSpPr>
        <p:spPr/>
        <p:txBody>
          <a:bodyPr/>
          <a:lstStyle/>
          <a:p>
            <a:fld id="{D89C8D0B-5F0C-428E-A6E8-43F893FFDFFB}" type="datetime1">
              <a:rPr lang="pl-PL" smtClean="0"/>
              <a:t>16.02.2024</a:t>
            </a:fld>
            <a:endParaRPr lang="pl-PL"/>
          </a:p>
        </p:txBody>
      </p:sp>
      <p:sp>
        <p:nvSpPr>
          <p:cNvPr id="6" name="Symbol zastępczy stopki 5">
            <a:extLst>
              <a:ext uri="{FF2B5EF4-FFF2-40B4-BE49-F238E27FC236}">
                <a16:creationId xmlns:a16="http://schemas.microsoft.com/office/drawing/2014/main" id="{33C71AD1-2049-6084-6013-B459ACF42A2D}"/>
              </a:ext>
            </a:extLst>
          </p:cNvPr>
          <p:cNvSpPr>
            <a:spLocks noGrp="1"/>
          </p:cNvSpPr>
          <p:nvPr>
            <p:ph type="ftr" sz="quarter" idx="11"/>
          </p:nvPr>
        </p:nvSpPr>
        <p:spPr/>
        <p:txBody>
          <a:bodyPr/>
          <a:lstStyle/>
          <a:p>
            <a:r>
              <a:rPr lang="pl-PL"/>
              <a:t>21Dokument dostępny na stronie: Krajowa Strategia Rozwoju Regionalnego</a:t>
            </a:r>
          </a:p>
        </p:txBody>
      </p:sp>
      <p:sp>
        <p:nvSpPr>
          <p:cNvPr id="7" name="Symbol zastępczy numeru slajdu 6">
            <a:extLst>
              <a:ext uri="{FF2B5EF4-FFF2-40B4-BE49-F238E27FC236}">
                <a16:creationId xmlns:a16="http://schemas.microsoft.com/office/drawing/2014/main" id="{B3AB7841-212B-D6DA-7859-DA34D0B9CE31}"/>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16059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EEB6572-F9A0-FF73-A7AB-08997E6E2928}"/>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561B7EFD-6AC1-F4F7-6109-E962287DE664}"/>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D2458F7E-4F70-4D2B-AE88-8F24F6FA67A5}"/>
              </a:ext>
            </a:extLst>
          </p:cNvPr>
          <p:cNvSpPr>
            <a:spLocks noGrp="1"/>
          </p:cNvSpPr>
          <p:nvPr>
            <p:ph type="dt" sz="half" idx="10"/>
          </p:nvPr>
        </p:nvSpPr>
        <p:spPr/>
        <p:txBody>
          <a:bodyPr/>
          <a:lstStyle/>
          <a:p>
            <a:fld id="{1F71024F-5572-4156-ACAA-72A66AE50202}" type="datetime1">
              <a:rPr lang="pl-PL" smtClean="0"/>
              <a:t>16.02.2024</a:t>
            </a:fld>
            <a:endParaRPr lang="pl-PL"/>
          </a:p>
        </p:txBody>
      </p:sp>
      <p:sp>
        <p:nvSpPr>
          <p:cNvPr id="5" name="Symbol zastępczy stopki 4">
            <a:extLst>
              <a:ext uri="{FF2B5EF4-FFF2-40B4-BE49-F238E27FC236}">
                <a16:creationId xmlns:a16="http://schemas.microsoft.com/office/drawing/2014/main" id="{1AE4A75D-E4E8-6817-F2C2-7933BA85DFF7}"/>
              </a:ext>
            </a:extLst>
          </p:cNvPr>
          <p:cNvSpPr>
            <a:spLocks noGrp="1"/>
          </p:cNvSpPr>
          <p:nvPr>
            <p:ph type="ftr" sz="quarter" idx="11"/>
          </p:nvPr>
        </p:nvSpPr>
        <p:spPr/>
        <p:txBody>
          <a:bodyPr/>
          <a:lstStyle/>
          <a:p>
            <a:r>
              <a:rPr lang="pl-PL"/>
              <a:t>21Dokument dostępny na stronie: Krajowa Strategia Rozwoju Regionalnego</a:t>
            </a:r>
          </a:p>
        </p:txBody>
      </p:sp>
      <p:sp>
        <p:nvSpPr>
          <p:cNvPr id="6" name="Symbol zastępczy numeru slajdu 5">
            <a:extLst>
              <a:ext uri="{FF2B5EF4-FFF2-40B4-BE49-F238E27FC236}">
                <a16:creationId xmlns:a16="http://schemas.microsoft.com/office/drawing/2014/main" id="{41C9166F-7722-6B3E-6763-CDBE37C9D660}"/>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3000580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2FEF707-7135-77F8-9892-B4B6ACEDD62D}"/>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FDC64937-6812-B9FC-EAC0-4FB84DBF82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7C0A8A7F-5846-3F3A-28D4-BA61880AA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692F07CA-CD4D-D3A6-EF31-155402A2C667}"/>
              </a:ext>
            </a:extLst>
          </p:cNvPr>
          <p:cNvSpPr>
            <a:spLocks noGrp="1"/>
          </p:cNvSpPr>
          <p:nvPr>
            <p:ph type="dt" sz="half" idx="10"/>
          </p:nvPr>
        </p:nvSpPr>
        <p:spPr/>
        <p:txBody>
          <a:bodyPr/>
          <a:lstStyle/>
          <a:p>
            <a:fld id="{9A25AC16-9004-4479-BED2-85B099DBBEE2}" type="datetime1">
              <a:rPr lang="pl-PL" smtClean="0"/>
              <a:t>16.02.2024</a:t>
            </a:fld>
            <a:endParaRPr lang="pl-PL"/>
          </a:p>
        </p:txBody>
      </p:sp>
      <p:sp>
        <p:nvSpPr>
          <p:cNvPr id="6" name="Symbol zastępczy stopki 5">
            <a:extLst>
              <a:ext uri="{FF2B5EF4-FFF2-40B4-BE49-F238E27FC236}">
                <a16:creationId xmlns:a16="http://schemas.microsoft.com/office/drawing/2014/main" id="{2FD89124-E464-E0DD-1915-EBAA87E8B6DC}"/>
              </a:ext>
            </a:extLst>
          </p:cNvPr>
          <p:cNvSpPr>
            <a:spLocks noGrp="1"/>
          </p:cNvSpPr>
          <p:nvPr>
            <p:ph type="ftr" sz="quarter" idx="11"/>
          </p:nvPr>
        </p:nvSpPr>
        <p:spPr/>
        <p:txBody>
          <a:bodyPr/>
          <a:lstStyle/>
          <a:p>
            <a:r>
              <a:rPr lang="pl-PL"/>
              <a:t>21Dokument dostępny na stronie: Krajowa Strategia Rozwoju Regionalnego</a:t>
            </a:r>
          </a:p>
        </p:txBody>
      </p:sp>
      <p:sp>
        <p:nvSpPr>
          <p:cNvPr id="7" name="Symbol zastępczy numeru slajdu 6">
            <a:extLst>
              <a:ext uri="{FF2B5EF4-FFF2-40B4-BE49-F238E27FC236}">
                <a16:creationId xmlns:a16="http://schemas.microsoft.com/office/drawing/2014/main" id="{33925FFD-C763-117C-8035-DE693E64CBF9}"/>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95798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B22A424-1BFA-C95D-30C8-4163685E96CD}"/>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6D99C732-5484-F0AD-FFAA-0F624D5E8C3B}"/>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F467B8C-222A-C954-03E1-17CCF944D37C}"/>
              </a:ext>
            </a:extLst>
          </p:cNvPr>
          <p:cNvSpPr>
            <a:spLocks noGrp="1"/>
          </p:cNvSpPr>
          <p:nvPr>
            <p:ph type="dt" sz="half" idx="10"/>
          </p:nvPr>
        </p:nvSpPr>
        <p:spPr/>
        <p:txBody>
          <a:bodyPr/>
          <a:lstStyle/>
          <a:p>
            <a:fld id="{553949ED-9B33-4129-81EB-C8CB453FAE80}" type="datetime1">
              <a:rPr lang="pl-PL" smtClean="0"/>
              <a:t>16.02.2024</a:t>
            </a:fld>
            <a:endParaRPr lang="pl-PL"/>
          </a:p>
        </p:txBody>
      </p:sp>
      <p:sp>
        <p:nvSpPr>
          <p:cNvPr id="5" name="Symbol zastępczy stopki 4">
            <a:extLst>
              <a:ext uri="{FF2B5EF4-FFF2-40B4-BE49-F238E27FC236}">
                <a16:creationId xmlns:a16="http://schemas.microsoft.com/office/drawing/2014/main" id="{35393B96-DD1B-7A4F-8D21-1555C38A1CDA}"/>
              </a:ext>
            </a:extLst>
          </p:cNvPr>
          <p:cNvSpPr>
            <a:spLocks noGrp="1"/>
          </p:cNvSpPr>
          <p:nvPr>
            <p:ph type="ftr" sz="quarter" idx="11"/>
          </p:nvPr>
        </p:nvSpPr>
        <p:spPr/>
        <p:txBody>
          <a:bodyPr/>
          <a:lstStyle/>
          <a:p>
            <a:r>
              <a:rPr lang="pl-PL"/>
              <a:t>21Dokument dostępny na stronie: Krajowa Strategia Rozwoju Regionalnego</a:t>
            </a:r>
          </a:p>
        </p:txBody>
      </p:sp>
      <p:sp>
        <p:nvSpPr>
          <p:cNvPr id="6" name="Symbol zastępczy numeru slajdu 5">
            <a:extLst>
              <a:ext uri="{FF2B5EF4-FFF2-40B4-BE49-F238E27FC236}">
                <a16:creationId xmlns:a16="http://schemas.microsoft.com/office/drawing/2014/main" id="{1056064E-6ABD-9BC8-8C74-B6C72DBBF19F}"/>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2780144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EF3F3255-4DF0-E387-BF91-6542A12F29EB}"/>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7D875D8C-D28F-7D99-189F-4BBFDAF27A76}"/>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CF2EE79-4F50-EFB6-B3AD-B15D4A831D2B}"/>
              </a:ext>
            </a:extLst>
          </p:cNvPr>
          <p:cNvSpPr>
            <a:spLocks noGrp="1"/>
          </p:cNvSpPr>
          <p:nvPr>
            <p:ph type="dt" sz="half" idx="10"/>
          </p:nvPr>
        </p:nvSpPr>
        <p:spPr/>
        <p:txBody>
          <a:bodyPr/>
          <a:lstStyle/>
          <a:p>
            <a:fld id="{00474D56-CEF1-4435-80C8-02F84B204C7A}" type="datetime1">
              <a:rPr lang="pl-PL" smtClean="0"/>
              <a:t>16.02.2024</a:t>
            </a:fld>
            <a:endParaRPr lang="pl-PL"/>
          </a:p>
        </p:txBody>
      </p:sp>
      <p:sp>
        <p:nvSpPr>
          <p:cNvPr id="5" name="Symbol zastępczy stopki 4">
            <a:extLst>
              <a:ext uri="{FF2B5EF4-FFF2-40B4-BE49-F238E27FC236}">
                <a16:creationId xmlns:a16="http://schemas.microsoft.com/office/drawing/2014/main" id="{5C198499-1B45-9160-7C32-4C9A0B116E1A}"/>
              </a:ext>
            </a:extLst>
          </p:cNvPr>
          <p:cNvSpPr>
            <a:spLocks noGrp="1"/>
          </p:cNvSpPr>
          <p:nvPr>
            <p:ph type="ftr" sz="quarter" idx="11"/>
          </p:nvPr>
        </p:nvSpPr>
        <p:spPr/>
        <p:txBody>
          <a:bodyPr/>
          <a:lstStyle/>
          <a:p>
            <a:r>
              <a:rPr lang="pl-PL"/>
              <a:t>21Dokument dostępny na stronie: Krajowa Strategia Rozwoju Regionalnego</a:t>
            </a:r>
          </a:p>
        </p:txBody>
      </p:sp>
      <p:sp>
        <p:nvSpPr>
          <p:cNvPr id="6" name="Symbol zastępczy numeru slajdu 5">
            <a:extLst>
              <a:ext uri="{FF2B5EF4-FFF2-40B4-BE49-F238E27FC236}">
                <a16:creationId xmlns:a16="http://schemas.microsoft.com/office/drawing/2014/main" id="{BCB2439F-553C-F6F5-9D8A-9C84ADB5A85E}"/>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811681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AF2CC3-326C-3C2C-A3F0-6D6CBE5E1535}"/>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4A1C514E-7AA1-4864-4C54-D288D7C815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D523B5B8-8A8A-3937-12C1-0C24E18242FA}"/>
              </a:ext>
            </a:extLst>
          </p:cNvPr>
          <p:cNvSpPr>
            <a:spLocks noGrp="1"/>
          </p:cNvSpPr>
          <p:nvPr>
            <p:ph type="dt" sz="half" idx="10"/>
          </p:nvPr>
        </p:nvSpPr>
        <p:spPr/>
        <p:txBody>
          <a:bodyPr/>
          <a:lstStyle/>
          <a:p>
            <a:fld id="{DAE4D1CA-3A75-4AAE-BD0F-59CF4E454B69}" type="datetime1">
              <a:rPr lang="pl-PL" smtClean="0"/>
              <a:t>16.02.2024</a:t>
            </a:fld>
            <a:endParaRPr lang="pl-PL"/>
          </a:p>
        </p:txBody>
      </p:sp>
      <p:sp>
        <p:nvSpPr>
          <p:cNvPr id="5" name="Symbol zastępczy stopki 4">
            <a:extLst>
              <a:ext uri="{FF2B5EF4-FFF2-40B4-BE49-F238E27FC236}">
                <a16:creationId xmlns:a16="http://schemas.microsoft.com/office/drawing/2014/main" id="{37E4E188-692B-C907-97B8-D95073C17122}"/>
              </a:ext>
            </a:extLst>
          </p:cNvPr>
          <p:cNvSpPr>
            <a:spLocks noGrp="1"/>
          </p:cNvSpPr>
          <p:nvPr>
            <p:ph type="ftr" sz="quarter" idx="11"/>
          </p:nvPr>
        </p:nvSpPr>
        <p:spPr/>
        <p:txBody>
          <a:bodyPr/>
          <a:lstStyle/>
          <a:p>
            <a:r>
              <a:rPr lang="pl-PL"/>
              <a:t>21Dokument dostępny na stronie: Krajowa Strategia Rozwoju Regionalnego</a:t>
            </a:r>
          </a:p>
        </p:txBody>
      </p:sp>
      <p:sp>
        <p:nvSpPr>
          <p:cNvPr id="6" name="Symbol zastępczy numeru slajdu 5">
            <a:extLst>
              <a:ext uri="{FF2B5EF4-FFF2-40B4-BE49-F238E27FC236}">
                <a16:creationId xmlns:a16="http://schemas.microsoft.com/office/drawing/2014/main" id="{3BA15346-0550-B861-5EE1-33EB37B0F0B7}"/>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3090148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4F37F1-62C6-51F3-75AD-C84592B327C5}"/>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CEB74071-5E12-8F9B-F2CA-A72FCA6888F9}"/>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93BD937C-A01F-1EAE-35F9-1D588FC4A499}"/>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67F3F83D-F840-124D-041B-2745CDDDBB23}"/>
              </a:ext>
            </a:extLst>
          </p:cNvPr>
          <p:cNvSpPr>
            <a:spLocks noGrp="1"/>
          </p:cNvSpPr>
          <p:nvPr>
            <p:ph type="dt" sz="half" idx="10"/>
          </p:nvPr>
        </p:nvSpPr>
        <p:spPr/>
        <p:txBody>
          <a:bodyPr/>
          <a:lstStyle/>
          <a:p>
            <a:fld id="{38C8E6EA-B8C6-4EB2-A438-12CAAC156C13}" type="datetime1">
              <a:rPr lang="pl-PL" smtClean="0"/>
              <a:t>16.02.2024</a:t>
            </a:fld>
            <a:endParaRPr lang="pl-PL"/>
          </a:p>
        </p:txBody>
      </p:sp>
      <p:sp>
        <p:nvSpPr>
          <p:cNvPr id="6" name="Symbol zastępczy stopki 5">
            <a:extLst>
              <a:ext uri="{FF2B5EF4-FFF2-40B4-BE49-F238E27FC236}">
                <a16:creationId xmlns:a16="http://schemas.microsoft.com/office/drawing/2014/main" id="{8CEFBCD0-CBEC-EAE2-32AF-2D014883C71F}"/>
              </a:ext>
            </a:extLst>
          </p:cNvPr>
          <p:cNvSpPr>
            <a:spLocks noGrp="1"/>
          </p:cNvSpPr>
          <p:nvPr>
            <p:ph type="ftr" sz="quarter" idx="11"/>
          </p:nvPr>
        </p:nvSpPr>
        <p:spPr/>
        <p:txBody>
          <a:bodyPr/>
          <a:lstStyle/>
          <a:p>
            <a:r>
              <a:rPr lang="pl-PL"/>
              <a:t>21Dokument dostępny na stronie: Krajowa Strategia Rozwoju Regionalnego</a:t>
            </a:r>
          </a:p>
        </p:txBody>
      </p:sp>
      <p:sp>
        <p:nvSpPr>
          <p:cNvPr id="7" name="Symbol zastępczy numeru slajdu 6">
            <a:extLst>
              <a:ext uri="{FF2B5EF4-FFF2-40B4-BE49-F238E27FC236}">
                <a16:creationId xmlns:a16="http://schemas.microsoft.com/office/drawing/2014/main" id="{4B358BF6-DB1F-AD4F-55E2-073A0829B361}"/>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273931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CE2C57-6508-E7A6-1A45-D8AB5FB7B71D}"/>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0CFC0062-2217-53EF-0A09-5CE50CA722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9A555B19-AF3E-57E1-74B5-DBFC47F8B3B1}"/>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8A48DAFA-7115-99EA-3B50-EE5F8CA044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732E0708-B86F-F655-ECDB-2E739D37A892}"/>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A8B89426-B8E8-EB5C-0C9A-94DB60608089}"/>
              </a:ext>
            </a:extLst>
          </p:cNvPr>
          <p:cNvSpPr>
            <a:spLocks noGrp="1"/>
          </p:cNvSpPr>
          <p:nvPr>
            <p:ph type="dt" sz="half" idx="10"/>
          </p:nvPr>
        </p:nvSpPr>
        <p:spPr/>
        <p:txBody>
          <a:bodyPr/>
          <a:lstStyle/>
          <a:p>
            <a:fld id="{C2C34887-A35C-49B3-9F87-623B18E5A90D}" type="datetime1">
              <a:rPr lang="pl-PL" smtClean="0"/>
              <a:t>16.02.2024</a:t>
            </a:fld>
            <a:endParaRPr lang="pl-PL"/>
          </a:p>
        </p:txBody>
      </p:sp>
      <p:sp>
        <p:nvSpPr>
          <p:cNvPr id="8" name="Symbol zastępczy stopki 7">
            <a:extLst>
              <a:ext uri="{FF2B5EF4-FFF2-40B4-BE49-F238E27FC236}">
                <a16:creationId xmlns:a16="http://schemas.microsoft.com/office/drawing/2014/main" id="{43A7A712-5D66-6FD9-59B2-07F72A00A511}"/>
              </a:ext>
            </a:extLst>
          </p:cNvPr>
          <p:cNvSpPr>
            <a:spLocks noGrp="1"/>
          </p:cNvSpPr>
          <p:nvPr>
            <p:ph type="ftr" sz="quarter" idx="11"/>
          </p:nvPr>
        </p:nvSpPr>
        <p:spPr/>
        <p:txBody>
          <a:bodyPr/>
          <a:lstStyle/>
          <a:p>
            <a:r>
              <a:rPr lang="pl-PL"/>
              <a:t>21Dokument dostępny na stronie: Krajowa Strategia Rozwoju Regionalnego</a:t>
            </a:r>
          </a:p>
        </p:txBody>
      </p:sp>
      <p:sp>
        <p:nvSpPr>
          <p:cNvPr id="9" name="Symbol zastępczy numeru slajdu 8">
            <a:extLst>
              <a:ext uri="{FF2B5EF4-FFF2-40B4-BE49-F238E27FC236}">
                <a16:creationId xmlns:a16="http://schemas.microsoft.com/office/drawing/2014/main" id="{2AB34FFA-B2DC-C6D5-E083-771F241B7731}"/>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780716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9F34AF3-1A04-F971-5570-4736D863F06F}"/>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8FF8DCC0-D770-7117-09BA-22AA263A6FEF}"/>
              </a:ext>
            </a:extLst>
          </p:cNvPr>
          <p:cNvSpPr>
            <a:spLocks noGrp="1"/>
          </p:cNvSpPr>
          <p:nvPr>
            <p:ph type="dt" sz="half" idx="10"/>
          </p:nvPr>
        </p:nvSpPr>
        <p:spPr/>
        <p:txBody>
          <a:bodyPr/>
          <a:lstStyle/>
          <a:p>
            <a:fld id="{0BE7424A-5449-481A-AC37-18A53CFD1188}" type="datetime1">
              <a:rPr lang="pl-PL" smtClean="0"/>
              <a:t>16.02.2024</a:t>
            </a:fld>
            <a:endParaRPr lang="pl-PL"/>
          </a:p>
        </p:txBody>
      </p:sp>
      <p:sp>
        <p:nvSpPr>
          <p:cNvPr id="4" name="Symbol zastępczy stopki 3">
            <a:extLst>
              <a:ext uri="{FF2B5EF4-FFF2-40B4-BE49-F238E27FC236}">
                <a16:creationId xmlns:a16="http://schemas.microsoft.com/office/drawing/2014/main" id="{CE35B751-A797-0C2A-655C-A7907F4AC3D1}"/>
              </a:ext>
            </a:extLst>
          </p:cNvPr>
          <p:cNvSpPr>
            <a:spLocks noGrp="1"/>
          </p:cNvSpPr>
          <p:nvPr>
            <p:ph type="ftr" sz="quarter" idx="11"/>
          </p:nvPr>
        </p:nvSpPr>
        <p:spPr/>
        <p:txBody>
          <a:bodyPr/>
          <a:lstStyle/>
          <a:p>
            <a:r>
              <a:rPr lang="pl-PL"/>
              <a:t>21Dokument dostępny na stronie: Krajowa Strategia Rozwoju Regionalnego</a:t>
            </a:r>
          </a:p>
        </p:txBody>
      </p:sp>
      <p:sp>
        <p:nvSpPr>
          <p:cNvPr id="5" name="Symbol zastępczy numeru slajdu 4">
            <a:extLst>
              <a:ext uri="{FF2B5EF4-FFF2-40B4-BE49-F238E27FC236}">
                <a16:creationId xmlns:a16="http://schemas.microsoft.com/office/drawing/2014/main" id="{31B3C258-EF29-97E4-D1B5-2F6C0C26E428}"/>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226904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FD6BFF07-99B5-4F59-98DB-8844CB2B0DCE}"/>
              </a:ext>
            </a:extLst>
          </p:cNvPr>
          <p:cNvSpPr>
            <a:spLocks noGrp="1"/>
          </p:cNvSpPr>
          <p:nvPr>
            <p:ph type="dt" sz="half" idx="10"/>
          </p:nvPr>
        </p:nvSpPr>
        <p:spPr/>
        <p:txBody>
          <a:bodyPr/>
          <a:lstStyle/>
          <a:p>
            <a:fld id="{3FF81BC5-8E39-44AC-8648-8FF0FCBD013B}" type="datetime1">
              <a:rPr lang="pl-PL" smtClean="0"/>
              <a:t>16.02.2024</a:t>
            </a:fld>
            <a:endParaRPr lang="pl-PL"/>
          </a:p>
        </p:txBody>
      </p:sp>
      <p:sp>
        <p:nvSpPr>
          <p:cNvPr id="3" name="Symbol zastępczy stopki 2">
            <a:extLst>
              <a:ext uri="{FF2B5EF4-FFF2-40B4-BE49-F238E27FC236}">
                <a16:creationId xmlns:a16="http://schemas.microsoft.com/office/drawing/2014/main" id="{D2F79976-E84C-4F28-A83C-95C5A361C96C}"/>
              </a:ext>
            </a:extLst>
          </p:cNvPr>
          <p:cNvSpPr>
            <a:spLocks noGrp="1"/>
          </p:cNvSpPr>
          <p:nvPr>
            <p:ph type="ftr" sz="quarter" idx="11"/>
          </p:nvPr>
        </p:nvSpPr>
        <p:spPr/>
        <p:txBody>
          <a:bodyPr/>
          <a:lstStyle/>
          <a:p>
            <a:r>
              <a:rPr lang="pl-PL"/>
              <a:t>21Dokument dostępny na stronie: Krajowa Strategia Rozwoju Regionalnego</a:t>
            </a:r>
          </a:p>
        </p:txBody>
      </p:sp>
      <p:sp>
        <p:nvSpPr>
          <p:cNvPr id="4" name="Symbol zastępczy numeru slajdu 3">
            <a:extLst>
              <a:ext uri="{FF2B5EF4-FFF2-40B4-BE49-F238E27FC236}">
                <a16:creationId xmlns:a16="http://schemas.microsoft.com/office/drawing/2014/main" id="{F8522A4D-CC0B-86B0-FDCE-9DCAB50A31E9}"/>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2567887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211A4D-0956-0AD1-2047-BC933A2E87C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787CAD9D-5FE6-9996-C7C7-F0379542A1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5CC9FD75-4D57-5A30-F781-6661168328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F5E214B4-1DFB-EF71-E7D7-301DA1B7C02E}"/>
              </a:ext>
            </a:extLst>
          </p:cNvPr>
          <p:cNvSpPr>
            <a:spLocks noGrp="1"/>
          </p:cNvSpPr>
          <p:nvPr>
            <p:ph type="dt" sz="half" idx="10"/>
          </p:nvPr>
        </p:nvSpPr>
        <p:spPr/>
        <p:txBody>
          <a:bodyPr/>
          <a:lstStyle/>
          <a:p>
            <a:fld id="{578A6540-2108-4A09-9CFA-12761C7726DA}" type="datetime1">
              <a:rPr lang="pl-PL" smtClean="0"/>
              <a:t>16.02.2024</a:t>
            </a:fld>
            <a:endParaRPr lang="pl-PL"/>
          </a:p>
        </p:txBody>
      </p:sp>
      <p:sp>
        <p:nvSpPr>
          <p:cNvPr id="6" name="Symbol zastępczy stopki 5">
            <a:extLst>
              <a:ext uri="{FF2B5EF4-FFF2-40B4-BE49-F238E27FC236}">
                <a16:creationId xmlns:a16="http://schemas.microsoft.com/office/drawing/2014/main" id="{33C71AD1-2049-6084-6013-B459ACF42A2D}"/>
              </a:ext>
            </a:extLst>
          </p:cNvPr>
          <p:cNvSpPr>
            <a:spLocks noGrp="1"/>
          </p:cNvSpPr>
          <p:nvPr>
            <p:ph type="ftr" sz="quarter" idx="11"/>
          </p:nvPr>
        </p:nvSpPr>
        <p:spPr/>
        <p:txBody>
          <a:bodyPr/>
          <a:lstStyle/>
          <a:p>
            <a:r>
              <a:rPr lang="pl-PL"/>
              <a:t>21Dokument dostępny na stronie: Krajowa Strategia Rozwoju Regionalnego</a:t>
            </a:r>
          </a:p>
        </p:txBody>
      </p:sp>
      <p:sp>
        <p:nvSpPr>
          <p:cNvPr id="7" name="Symbol zastępczy numeru slajdu 6">
            <a:extLst>
              <a:ext uri="{FF2B5EF4-FFF2-40B4-BE49-F238E27FC236}">
                <a16:creationId xmlns:a16="http://schemas.microsoft.com/office/drawing/2014/main" id="{B3AB7841-212B-D6DA-7859-DA34D0B9CE31}"/>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586309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2FEF707-7135-77F8-9892-B4B6ACEDD62D}"/>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FDC64937-6812-B9FC-EAC0-4FB84DBF82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7C0A8A7F-5846-3F3A-28D4-BA61880AA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692F07CA-CD4D-D3A6-EF31-155402A2C667}"/>
              </a:ext>
            </a:extLst>
          </p:cNvPr>
          <p:cNvSpPr>
            <a:spLocks noGrp="1"/>
          </p:cNvSpPr>
          <p:nvPr>
            <p:ph type="dt" sz="half" idx="10"/>
          </p:nvPr>
        </p:nvSpPr>
        <p:spPr/>
        <p:txBody>
          <a:bodyPr/>
          <a:lstStyle/>
          <a:p>
            <a:fld id="{3F37F862-A52F-4F11-8182-1A3B1F47796D}" type="datetime1">
              <a:rPr lang="pl-PL" smtClean="0"/>
              <a:t>16.02.2024</a:t>
            </a:fld>
            <a:endParaRPr lang="pl-PL"/>
          </a:p>
        </p:txBody>
      </p:sp>
      <p:sp>
        <p:nvSpPr>
          <p:cNvPr id="6" name="Symbol zastępczy stopki 5">
            <a:extLst>
              <a:ext uri="{FF2B5EF4-FFF2-40B4-BE49-F238E27FC236}">
                <a16:creationId xmlns:a16="http://schemas.microsoft.com/office/drawing/2014/main" id="{2FD89124-E464-E0DD-1915-EBAA87E8B6DC}"/>
              </a:ext>
            </a:extLst>
          </p:cNvPr>
          <p:cNvSpPr>
            <a:spLocks noGrp="1"/>
          </p:cNvSpPr>
          <p:nvPr>
            <p:ph type="ftr" sz="quarter" idx="11"/>
          </p:nvPr>
        </p:nvSpPr>
        <p:spPr/>
        <p:txBody>
          <a:bodyPr/>
          <a:lstStyle/>
          <a:p>
            <a:r>
              <a:rPr lang="pl-PL"/>
              <a:t>21Dokument dostępny na stronie: Krajowa Strategia Rozwoju Regionalnego</a:t>
            </a:r>
          </a:p>
        </p:txBody>
      </p:sp>
      <p:sp>
        <p:nvSpPr>
          <p:cNvPr id="7" name="Symbol zastępczy numeru slajdu 6">
            <a:extLst>
              <a:ext uri="{FF2B5EF4-FFF2-40B4-BE49-F238E27FC236}">
                <a16:creationId xmlns:a16="http://schemas.microsoft.com/office/drawing/2014/main" id="{33925FFD-C763-117C-8035-DE693E64CBF9}"/>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118001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CA73FA-925D-F348-816A-C755E4245C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7621583C-3067-6BF1-8658-6E05FA55F4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66DC769-8458-C277-31A4-CF37566738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C3B4E6-32E2-413B-B6BA-CDE4A09ACA9B}" type="datetime1">
              <a:rPr lang="pl-PL" smtClean="0"/>
              <a:t>16.02.2024</a:t>
            </a:fld>
            <a:endParaRPr lang="pl-PL"/>
          </a:p>
        </p:txBody>
      </p:sp>
      <p:sp>
        <p:nvSpPr>
          <p:cNvPr id="5" name="Symbol zastępczy stopki 4">
            <a:extLst>
              <a:ext uri="{FF2B5EF4-FFF2-40B4-BE49-F238E27FC236}">
                <a16:creationId xmlns:a16="http://schemas.microsoft.com/office/drawing/2014/main" id="{DBCA8286-7B48-A409-4974-35B5E5E03C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l-PL"/>
              <a:t>21Dokument dostępny na stronie: Krajowa Strategia Rozwoju Regionalnego</a:t>
            </a:r>
          </a:p>
        </p:txBody>
      </p:sp>
      <p:sp>
        <p:nvSpPr>
          <p:cNvPr id="6" name="Symbol zastępczy numeru slajdu 5">
            <a:extLst>
              <a:ext uri="{FF2B5EF4-FFF2-40B4-BE49-F238E27FC236}">
                <a16:creationId xmlns:a16="http://schemas.microsoft.com/office/drawing/2014/main" id="{8F3E8706-36BF-15F5-7CA7-24E92EF75B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826D8-9DAC-44AE-A9FD-0EC949CD68D6}" type="slidenum">
              <a:rPr lang="pl-PL" smtClean="0"/>
              <a:t>‹#›</a:t>
            </a:fld>
            <a:endParaRPr lang="pl-PL"/>
          </a:p>
        </p:txBody>
      </p:sp>
    </p:spTree>
    <p:extLst>
      <p:ext uri="{BB962C8B-B14F-4D97-AF65-F5344CB8AC3E}">
        <p14:creationId xmlns:p14="http://schemas.microsoft.com/office/powerpoint/2010/main" val="3293263622"/>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CA73FA-925D-F348-816A-C755E4245C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7621583C-3067-6BF1-8658-6E05FA55F4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66DC769-8458-C277-31A4-CF37566738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98DA45-E0D1-494B-9644-3553B6B18323}" type="datetime1">
              <a:rPr lang="pl-PL" smtClean="0"/>
              <a:t>16.02.2024</a:t>
            </a:fld>
            <a:endParaRPr lang="pl-PL"/>
          </a:p>
        </p:txBody>
      </p:sp>
      <p:sp>
        <p:nvSpPr>
          <p:cNvPr id="5" name="Symbol zastępczy stopki 4">
            <a:extLst>
              <a:ext uri="{FF2B5EF4-FFF2-40B4-BE49-F238E27FC236}">
                <a16:creationId xmlns:a16="http://schemas.microsoft.com/office/drawing/2014/main" id="{DBCA8286-7B48-A409-4974-35B5E5E03C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l-PL"/>
              <a:t>21Dokument dostępny na stronie: Krajowa Strategia Rozwoju Regionalnego</a:t>
            </a:r>
          </a:p>
        </p:txBody>
      </p:sp>
      <p:sp>
        <p:nvSpPr>
          <p:cNvPr id="6" name="Symbol zastępczy numeru slajdu 5">
            <a:extLst>
              <a:ext uri="{FF2B5EF4-FFF2-40B4-BE49-F238E27FC236}">
                <a16:creationId xmlns:a16="http://schemas.microsoft.com/office/drawing/2014/main" id="{8F3E8706-36BF-15F5-7CA7-24E92EF75B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826D8-9DAC-44AE-A9FD-0EC949CD68D6}" type="slidenum">
              <a:rPr lang="pl-PL" smtClean="0"/>
              <a:t>‹#›</a:t>
            </a:fld>
            <a:endParaRPr lang="pl-PL"/>
          </a:p>
        </p:txBody>
      </p:sp>
    </p:spTree>
    <p:extLst>
      <p:ext uri="{BB962C8B-B14F-4D97-AF65-F5344CB8AC3E}">
        <p14:creationId xmlns:p14="http://schemas.microsoft.com/office/powerpoint/2010/main" val="209249817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7.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2.xml"/><Relationship Id="rId1" Type="http://schemas.openxmlformats.org/officeDocument/2006/relationships/slideLayout" Target="../slideLayouts/slideLayout13.xml"/></Relationships>
</file>

<file path=ppt/slides/_rels/slide1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gov.pl/web/klimat/poradnik-weryfikacji-inwestycji-pod-wzgledem-wplywu-na-klimat-i-adaptacji-do-zmian-klimatu-w-okresie-programowania-ue-2021-2028" TargetMode="External"/></Relationships>
</file>

<file path=ppt/slides/_rels/slide2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0.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4.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7.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8.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A19CEE1-EAAB-78B2-6DF8-CFB63DDE898C}"/>
              </a:ext>
            </a:extLst>
          </p:cNvPr>
          <p:cNvSpPr>
            <a:spLocks noGrp="1"/>
          </p:cNvSpPr>
          <p:nvPr>
            <p:ph type="title"/>
          </p:nvPr>
        </p:nvSpPr>
        <p:spPr>
          <a:xfrm>
            <a:off x="838200" y="0"/>
            <a:ext cx="10515600" cy="1325563"/>
          </a:xfrm>
        </p:spPr>
        <p:txBody>
          <a:bodyPr>
            <a:normAutofit/>
          </a:bodyPr>
          <a:lstStyle/>
          <a:p>
            <a:r>
              <a:rPr lang="pl-PL" sz="1300">
                <a:latin typeface="Arial" panose="020B0604020202020204" pitchFamily="34" charset="0"/>
                <a:cs typeface="Arial" panose="020B0604020202020204" pitchFamily="34" charset="0"/>
              </a:rPr>
              <a:t>Kryteria wyboru projektów stosowane przy wyborze operacji współfinansowanych ze środków Europejskiego Funduszu Rozwoju Regionalnego  w ramach programu Fundusze Europejskie  dla Lubelskiego 2021–2027</a:t>
            </a:r>
            <a:br>
              <a:rPr lang="pl-PL"/>
            </a:br>
            <a:r>
              <a:rPr lang="pl-PL" sz="1300">
                <a:latin typeface="Arial" panose="020B0604020202020204" pitchFamily="34" charset="0"/>
                <a:cs typeface="Arial" panose="020B0604020202020204" pitchFamily="34" charset="0"/>
              </a:rPr>
              <a:t>Działania wdrażane przez </a:t>
            </a:r>
            <a:endParaRPr lang="pl-PL"/>
          </a:p>
        </p:txBody>
      </p:sp>
      <p:pic>
        <p:nvPicPr>
          <p:cNvPr id="13" name="Symbol zastępczy zawartości 12" descr="Obraz zawierający tekst">
            <a:extLst>
              <a:ext uri="{FF2B5EF4-FFF2-40B4-BE49-F238E27FC236}">
                <a16:creationId xmlns:a16="http://schemas.microsoft.com/office/drawing/2014/main" id="{8B01C536-3002-9D35-1F89-AE81609CFE3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028"/>
            <a:ext cx="12192000" cy="6845972"/>
          </a:xfrm>
        </p:spPr>
      </p:pic>
      <p:sp>
        <p:nvSpPr>
          <p:cNvPr id="3" name="pole tekstowe 2">
            <a:extLst>
              <a:ext uri="{FF2B5EF4-FFF2-40B4-BE49-F238E27FC236}">
                <a16:creationId xmlns:a16="http://schemas.microsoft.com/office/drawing/2014/main" id="{F5ED9EBC-E5A2-B001-BEC6-289ED54924A4}"/>
              </a:ext>
            </a:extLst>
          </p:cNvPr>
          <p:cNvSpPr txBox="1"/>
          <p:nvPr/>
        </p:nvSpPr>
        <p:spPr>
          <a:xfrm>
            <a:off x="1538384" y="5149463"/>
            <a:ext cx="9815416" cy="12772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pl-PL" sz="1800" b="1"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Arial" pitchFamily="34" charset="0"/>
              </a:rPr>
              <a:t>Kryteria wyboru projektów stosowane przy wyborze operacji współfinansowanych ze środków Europejskiego Funduszu Rozwoju Regionalnego w ramach programu Fundusze Europejskie dla Lubelskiego 2021-2027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Arial" pitchFamily="34" charset="0"/>
              </a:rPr>
              <a:t>Działania wdrażane przez Departament Wdrażania Europejskiego Funduszu Rozwoju Regionalnego</a:t>
            </a:r>
          </a:p>
        </p:txBody>
      </p:sp>
      <p:sp>
        <p:nvSpPr>
          <p:cNvPr id="4" name="Symbol zastępczy numeru slajdu 3">
            <a:extLst>
              <a:ext uri="{FF2B5EF4-FFF2-40B4-BE49-F238E27FC236}">
                <a16:creationId xmlns:a16="http://schemas.microsoft.com/office/drawing/2014/main" id="{45BCF584-50B0-45D4-848E-44EC92A70EF4}"/>
              </a:ext>
            </a:extLst>
          </p:cNvPr>
          <p:cNvSpPr>
            <a:spLocks noGrp="1"/>
          </p:cNvSpPr>
          <p:nvPr>
            <p:ph type="sldNum" sz="quarter" idx="12"/>
          </p:nvPr>
        </p:nvSpPr>
        <p:spPr/>
        <p:txBody>
          <a:bodyPr/>
          <a:lstStyle/>
          <a:p>
            <a:fld id="{D74826D8-9DAC-44AE-A9FD-0EC949CD68D6}" type="slidenum">
              <a:rPr lang="pl-PL" smtClean="0"/>
              <a:t>1</a:t>
            </a:fld>
            <a:endParaRPr lang="pl-PL"/>
          </a:p>
        </p:txBody>
      </p:sp>
    </p:spTree>
    <p:extLst>
      <p:ext uri="{BB962C8B-B14F-4D97-AF65-F5344CB8AC3E}">
        <p14:creationId xmlns:p14="http://schemas.microsoft.com/office/powerpoint/2010/main" val="401825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414AE-F438-C68B-3C91-79589CA7F31C}"/>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B85A02BC-F54D-7D17-6FC5-DEC13D297055}"/>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33921CD4-1036-75BF-472E-F08CE63453FE}"/>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Działanie 3.2 Dostosowanie do zmian klimatu i zapobieganie powodziom i suszy, typy projektów: 1, 2, 4, 6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lang="pl-PL" sz="1400" b="1">
                <a:solidFill>
                  <a:prstClr val="white"/>
                </a:solidFill>
                <a:latin typeface="Arial" panose="020B0604020202020204" pitchFamily="34"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9714D867-8092-3259-6DC2-56EC43FB6C3A}"/>
              </a:ext>
            </a:extLst>
          </p:cNvPr>
          <p:cNvGraphicFramePr>
            <a:graphicFrameLocks noGrp="1"/>
          </p:cNvGraphicFramePr>
          <p:nvPr>
            <p:extLst>
              <p:ext uri="{D42A27DB-BD31-4B8C-83A1-F6EECF244321}">
                <p14:modId xmlns:p14="http://schemas.microsoft.com/office/powerpoint/2010/main" val="2201070743"/>
              </p:ext>
            </p:extLst>
          </p:nvPr>
        </p:nvGraphicFramePr>
        <p:xfrm>
          <a:off x="409315" y="1103161"/>
          <a:ext cx="11305167" cy="4291058"/>
        </p:xfrm>
        <a:graphic>
          <a:graphicData uri="http://schemas.openxmlformats.org/drawingml/2006/table">
            <a:tbl>
              <a:tblPr firstRow="1" bandRow="1">
                <a:tableStyleId>{5C22544A-7EE6-4342-B048-85BDC9FD1C3A}</a:tableStyleId>
              </a:tblPr>
              <a:tblGrid>
                <a:gridCol w="632189">
                  <a:extLst>
                    <a:ext uri="{9D8B030D-6E8A-4147-A177-3AD203B41FA5}">
                      <a16:colId xmlns:a16="http://schemas.microsoft.com/office/drawing/2014/main" val="2402903515"/>
                    </a:ext>
                  </a:extLst>
                </a:gridCol>
                <a:gridCol w="2139518">
                  <a:extLst>
                    <a:ext uri="{9D8B030D-6E8A-4147-A177-3AD203B41FA5}">
                      <a16:colId xmlns:a16="http://schemas.microsoft.com/office/drawing/2014/main" val="2742623692"/>
                    </a:ext>
                  </a:extLst>
                </a:gridCol>
                <a:gridCol w="5110418">
                  <a:extLst>
                    <a:ext uri="{9D8B030D-6E8A-4147-A177-3AD203B41FA5}">
                      <a16:colId xmlns:a16="http://schemas.microsoft.com/office/drawing/2014/main" val="120968799"/>
                    </a:ext>
                  </a:extLst>
                </a:gridCol>
                <a:gridCol w="3423042">
                  <a:extLst>
                    <a:ext uri="{9D8B030D-6E8A-4147-A177-3AD203B41FA5}">
                      <a16:colId xmlns:a16="http://schemas.microsoft.com/office/drawing/2014/main" val="940122991"/>
                    </a:ext>
                  </a:extLst>
                </a:gridCol>
              </a:tblGrid>
              <a:tr h="364556">
                <a:tc>
                  <a:txBody>
                    <a:bodyPr/>
                    <a:lstStyle/>
                    <a:p>
                      <a:pPr algn="ctr"/>
                      <a:r>
                        <a:rPr lang="pl-PL" sz="1200">
                          <a:latin typeface="Arial" panose="020B0604020202020204" pitchFamily="34" charset="0"/>
                          <a:cs typeface="Arial" panose="020B0604020202020204" pitchFamily="34" charset="0"/>
                        </a:rPr>
                        <a:t>*Slajd</a:t>
                      </a:r>
                    </a:p>
                    <a:p>
                      <a:pPr algn="ctr"/>
                      <a:r>
                        <a:rPr lang="pl-PL" sz="1200">
                          <a:latin typeface="Arial" panose="020B0604020202020204" pitchFamily="34" charset="0"/>
                          <a:cs typeface="Arial" panose="020B0604020202020204" pitchFamily="34" charset="0"/>
                        </a:rPr>
                        <a:t>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833858">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kern="1200">
                          <a:solidFill>
                            <a:schemeClr val="dk1"/>
                          </a:solidFill>
                          <a:effectLst/>
                          <a:latin typeface="Arial" panose="020B0604020202020204" pitchFamily="34" charset="0"/>
                          <a:ea typeface="+mn-ea"/>
                          <a:cs typeface="Arial" panose="020B0604020202020204" pitchFamily="34" charset="0"/>
                        </a:rPr>
                        <a:t>Projekt z zakresu małej retencji jest zgodny z założeniami Dyrektywy 2000/60/WE Parlamentu Europejskiego i Rady z dnia 23 października 2000 r.</a:t>
                      </a:r>
                      <a:endParaRPr lang="pl-PL" sz="1200" b="1"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lvl="0" indent="-228600" algn="l">
                        <a:lnSpc>
                          <a:spcPct val="115000"/>
                        </a:lnSpc>
                        <a:spcBef>
                          <a:spcPts val="600"/>
                        </a:spcBef>
                        <a:spcAft>
                          <a:spcPts val="600"/>
                        </a:spcAft>
                        <a:buFont typeface="+mj-lt"/>
                        <a:buAutoNum type="arabicPeriod" startAt="3"/>
                      </a:pPr>
                      <a:r>
                        <a:rPr lang="pl-PL" sz="1200">
                          <a:solidFill>
                            <a:srgbClr val="000000"/>
                          </a:solidFill>
                          <a:effectLst/>
                          <a:latin typeface="Arial" panose="020B0604020202020204" pitchFamily="34" charset="0"/>
                          <a:ea typeface="Calibri" panose="020F0502020204030204" pitchFamily="34" charset="0"/>
                          <a:cs typeface="Arial" panose="020B0604020202020204" pitchFamily="34" charset="0"/>
                        </a:rPr>
                        <a:t>projekt nie powoduje zastosowania art. 4, ust. 7 RDW?</a:t>
                      </a:r>
                    </a:p>
                    <a:p>
                      <a:pPr marL="0" lvl="0" indent="0" algn="l">
                        <a:lnSpc>
                          <a:spcPct val="115000"/>
                        </a:lnSpc>
                        <a:spcBef>
                          <a:spcPts val="600"/>
                        </a:spcBef>
                        <a:spcAft>
                          <a:spcPts val="600"/>
                        </a:spcAft>
                        <a:buFont typeface="+mj-lt"/>
                        <a:buNone/>
                      </a:pPr>
                      <a:r>
                        <a:rPr lang="pl-PL" sz="1200" kern="1200">
                          <a:solidFill>
                            <a:srgbClr val="000000"/>
                          </a:solidFill>
                          <a:effectLst/>
                          <a:latin typeface="Arial" panose="020B0604020202020204" pitchFamily="34" charset="0"/>
                          <a:ea typeface="+mn-ea"/>
                          <a:cs typeface="Arial" panose="020B0604020202020204" pitchFamily="34" charset="0"/>
                        </a:rPr>
                        <a:t>Spełnienie kryterium weryfikowane będzie na podstawie zapisów wniosku o dofinansowanie oraz dokumentacji składanej wraz z wnioskiem o dofinansowanie na etapie aplikowania o środki, w tym zaświadczenia organu odpowiedzialnego za gospodarkę wodną, oceny wodnoprawnej lub opinii właściwego organu wydanej w postępowaniu w sprawie wydania decyzji o środowiskowych uwarunkowaniach. Wnioskodawca w dokumentacji aplikacyjnej powinien w sposób opisowy wykazać zgodność przedsięwzięcia z celami wskazanymi w art. 1 RDW. </a:t>
                      </a:r>
                      <a:endParaRPr lang="pl-PL" sz="1200" kern="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W trakcie oceny kryterium wnioskodawca może zostać poproszony o jednokrotne uzupełnienie i/lub wyjaśnienie.</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Przyznanie wartości „NIE” (po jednokrotnym złożeniu uzupełnień i/lub wyjaśnień) oznacza, iż kryterium nie jest spełnione. Niespełnienie kryterium dyskwalifikuje projekt ze wsparcia.</a:t>
                      </a:r>
                      <a:endParaRPr lang="pl-PL" sz="12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F8320A96-71E7-DA6C-5D5C-348565C0D4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9EC50023-B15D-0668-1E9C-08BBAC3F35F1}"/>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10</a:t>
            </a:fld>
            <a:endParaRPr lang="pl-PL"/>
          </a:p>
        </p:txBody>
      </p:sp>
    </p:spTree>
    <p:extLst>
      <p:ext uri="{BB962C8B-B14F-4D97-AF65-F5344CB8AC3E}">
        <p14:creationId xmlns:p14="http://schemas.microsoft.com/office/powerpoint/2010/main" val="18617133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A394E-EC42-5D74-532A-006D53F97760}"/>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9C22B9D1-DB3F-8D86-1B71-AEA47C099EF7}"/>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5CD7203D-5076-8240-DB3C-7CE1E109A442}"/>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6.3 Publiczny autobusowy transport zbiorowy, typy projektów:  1, 2,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II. Ocena merytoryczna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460E3AC3-1325-9DB8-9893-7295FC420C81}"/>
              </a:ext>
            </a:extLst>
          </p:cNvPr>
          <p:cNvGraphicFramePr>
            <a:graphicFrameLocks noGrp="1"/>
          </p:cNvGraphicFramePr>
          <p:nvPr>
            <p:extLst>
              <p:ext uri="{D42A27DB-BD31-4B8C-83A1-F6EECF244321}">
                <p14:modId xmlns:p14="http://schemas.microsoft.com/office/powerpoint/2010/main" val="1621421786"/>
              </p:ext>
            </p:extLst>
          </p:nvPr>
        </p:nvGraphicFramePr>
        <p:xfrm>
          <a:off x="409314" y="1103161"/>
          <a:ext cx="11467612" cy="5386261"/>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822668">
                  <a:extLst>
                    <a:ext uri="{9D8B030D-6E8A-4147-A177-3AD203B41FA5}">
                      <a16:colId xmlns:a16="http://schemas.microsoft.com/office/drawing/2014/main" val="120968799"/>
                    </a:ext>
                  </a:extLst>
                </a:gridCol>
                <a:gridCol w="2833410">
                  <a:extLst>
                    <a:ext uri="{9D8B030D-6E8A-4147-A177-3AD203B41FA5}">
                      <a16:colId xmlns:a16="http://schemas.microsoft.com/office/drawing/2014/main" val="940122991"/>
                    </a:ext>
                  </a:extLst>
                </a:gridCol>
              </a:tblGrid>
              <a:tr h="4091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*Slajd 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647034">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Wpływ projektu na bezpieczeństwo użytkowników.</a:t>
                      </a:r>
                    </a:p>
                    <a:p>
                      <a:pPr algn="l">
                        <a:spcAft>
                          <a:spcPts val="0"/>
                        </a:spcAft>
                      </a:pPr>
                      <a:endParaRPr lang="pl-PL" sz="1200" b="1"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975" marR="0" lvl="0" indent="-180975"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   System informowania o martwych punktach (Blind Spot Information System, BSIS) – 2 pkt,</a:t>
                      </a:r>
                    </a:p>
                    <a:p>
                      <a:pPr marL="90488" marR="0" lvl="0" indent="-90488"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    System informowania o cofaniu (</a:t>
                      </a:r>
                      <a:r>
                        <a:rPr lang="pl-PL" sz="1200" b="0" strike="noStrike" kern="1200" err="1">
                          <a:solidFill>
                            <a:schemeClr val="tx1"/>
                          </a:solidFill>
                          <a:effectLst/>
                          <a:latin typeface="Arial" panose="020B0604020202020204" pitchFamily="34" charset="0"/>
                          <a:ea typeface="+mn-ea"/>
                          <a:cs typeface="Arial" panose="020B0604020202020204" pitchFamily="34" charset="0"/>
                        </a:rPr>
                        <a:t>Reversing</a:t>
                      </a:r>
                      <a:r>
                        <a:rPr lang="pl-PL" sz="1200" b="0" strike="noStrike" kern="1200">
                          <a:solidFill>
                            <a:schemeClr val="tx1"/>
                          </a:solidFill>
                          <a:effectLst/>
                          <a:latin typeface="Arial" panose="020B0604020202020204" pitchFamily="34" charset="0"/>
                          <a:ea typeface="+mn-ea"/>
                          <a:cs typeface="Arial" panose="020B0604020202020204" pitchFamily="34" charset="0"/>
                        </a:rPr>
                        <a:t> Information System, REIS) – 2 pkt,</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    Inteligentne dostosowanie prędkości (</a:t>
                      </a:r>
                      <a:r>
                        <a:rPr lang="pl-PL" sz="1200" b="0" strike="noStrike" kern="1200" err="1">
                          <a:solidFill>
                            <a:schemeClr val="tx1"/>
                          </a:solidFill>
                          <a:effectLst/>
                          <a:latin typeface="Arial" panose="020B0604020202020204" pitchFamily="34" charset="0"/>
                          <a:ea typeface="+mn-ea"/>
                          <a:cs typeface="Arial" panose="020B0604020202020204" pitchFamily="34" charset="0"/>
                        </a:rPr>
                        <a:t>Intelligent</a:t>
                      </a:r>
                      <a:r>
                        <a:rPr lang="pl-PL" sz="1200" b="0" strike="noStrike" kern="1200">
                          <a:solidFill>
                            <a:schemeClr val="tx1"/>
                          </a:solidFill>
                          <a:effectLst/>
                          <a:latin typeface="Arial" panose="020B0604020202020204" pitchFamily="34" charset="0"/>
                          <a:ea typeface="+mn-ea"/>
                          <a:cs typeface="Arial" panose="020B0604020202020204" pitchFamily="34" charset="0"/>
                        </a:rPr>
                        <a:t> </a:t>
                      </a:r>
                      <a:r>
                        <a:rPr lang="pl-PL" sz="1200" b="0" strike="noStrike" kern="1200" err="1">
                          <a:solidFill>
                            <a:schemeClr val="tx1"/>
                          </a:solidFill>
                          <a:effectLst/>
                          <a:latin typeface="Arial" panose="020B0604020202020204" pitchFamily="34" charset="0"/>
                          <a:ea typeface="+mn-ea"/>
                          <a:cs typeface="Arial" panose="020B0604020202020204" pitchFamily="34" charset="0"/>
                        </a:rPr>
                        <a:t>Speed</a:t>
                      </a:r>
                      <a:r>
                        <a:rPr lang="pl-PL" sz="1200" b="0" strike="noStrike" kern="1200">
                          <a:solidFill>
                            <a:schemeClr val="tx1"/>
                          </a:solidFill>
                          <a:effectLst/>
                          <a:latin typeface="Arial" panose="020B0604020202020204" pitchFamily="34" charset="0"/>
                          <a:ea typeface="+mn-ea"/>
                          <a:cs typeface="Arial" panose="020B0604020202020204" pitchFamily="34" charset="0"/>
                        </a:rPr>
                        <a:t> </a:t>
                      </a:r>
                      <a:r>
                        <a:rPr lang="pl-PL" sz="1200" b="0" strike="noStrike" kern="1200" err="1">
                          <a:solidFill>
                            <a:schemeClr val="tx1"/>
                          </a:solidFill>
                          <a:effectLst/>
                          <a:latin typeface="Arial" panose="020B0604020202020204" pitchFamily="34" charset="0"/>
                          <a:ea typeface="+mn-ea"/>
                          <a:cs typeface="Arial" panose="020B0604020202020204" pitchFamily="34" charset="0"/>
                        </a:rPr>
                        <a:t>Assist</a:t>
                      </a:r>
                      <a:r>
                        <a:rPr lang="pl-PL" sz="1200" b="0" strike="noStrike" kern="1200">
                          <a:solidFill>
                            <a:schemeClr val="tx1"/>
                          </a:solidFill>
                          <a:effectLst/>
                          <a:latin typeface="Arial" panose="020B0604020202020204" pitchFamily="34" charset="0"/>
                          <a:ea typeface="+mn-ea"/>
                          <a:cs typeface="Arial" panose="020B0604020202020204" pitchFamily="34" charset="0"/>
                        </a:rPr>
                        <a:t>, ISA) – 2 pkt,</a:t>
                      </a:r>
                    </a:p>
                    <a:p>
                      <a:pPr marL="180975" marR="0" lvl="0" indent="-180975"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    Ostrzeżenie o senności kierowcy (Driver </a:t>
                      </a:r>
                      <a:r>
                        <a:rPr lang="pl-PL" sz="1200" b="0" strike="noStrike" kern="1200" err="1">
                          <a:solidFill>
                            <a:schemeClr val="tx1"/>
                          </a:solidFill>
                          <a:effectLst/>
                          <a:latin typeface="Arial" panose="020B0604020202020204" pitchFamily="34" charset="0"/>
                          <a:ea typeface="+mn-ea"/>
                          <a:cs typeface="Arial" panose="020B0604020202020204" pitchFamily="34" charset="0"/>
                        </a:rPr>
                        <a:t>Drowsiness</a:t>
                      </a:r>
                      <a:r>
                        <a:rPr lang="pl-PL" sz="1200" b="0" strike="noStrike" kern="1200">
                          <a:solidFill>
                            <a:schemeClr val="tx1"/>
                          </a:solidFill>
                          <a:effectLst/>
                          <a:latin typeface="Arial" panose="020B0604020202020204" pitchFamily="34" charset="0"/>
                          <a:ea typeface="+mn-ea"/>
                          <a:cs typeface="Arial" panose="020B0604020202020204" pitchFamily="34" charset="0"/>
                        </a:rPr>
                        <a:t> &amp; </a:t>
                      </a:r>
                      <a:r>
                        <a:rPr lang="pl-PL" sz="1200" b="0" strike="noStrike" kern="1200" err="1">
                          <a:solidFill>
                            <a:schemeClr val="tx1"/>
                          </a:solidFill>
                          <a:effectLst/>
                          <a:latin typeface="Arial" panose="020B0604020202020204" pitchFamily="34" charset="0"/>
                          <a:ea typeface="+mn-ea"/>
                          <a:cs typeface="Arial" panose="020B0604020202020204" pitchFamily="34" charset="0"/>
                        </a:rPr>
                        <a:t>Alertness</a:t>
                      </a:r>
                      <a:r>
                        <a:rPr lang="pl-PL" sz="1200" b="0" strike="noStrike" kern="1200">
                          <a:solidFill>
                            <a:schemeClr val="tx1"/>
                          </a:solidFill>
                          <a:effectLst/>
                          <a:latin typeface="Arial" panose="020B0604020202020204" pitchFamily="34" charset="0"/>
                          <a:ea typeface="+mn-ea"/>
                          <a:cs typeface="Arial" panose="020B0604020202020204" pitchFamily="34" charset="0"/>
                        </a:rPr>
                        <a:t> </a:t>
                      </a:r>
                      <a:r>
                        <a:rPr lang="pl-PL" sz="1200" b="0" strike="noStrike" kern="1200" err="1">
                          <a:solidFill>
                            <a:schemeClr val="tx1"/>
                          </a:solidFill>
                          <a:effectLst/>
                          <a:latin typeface="Arial" panose="020B0604020202020204" pitchFamily="34" charset="0"/>
                          <a:ea typeface="+mn-ea"/>
                          <a:cs typeface="Arial" panose="020B0604020202020204" pitchFamily="34" charset="0"/>
                        </a:rPr>
                        <a:t>Warning</a:t>
                      </a:r>
                      <a:r>
                        <a:rPr lang="pl-PL" sz="1200" b="0" strike="noStrike" kern="1200">
                          <a:solidFill>
                            <a:schemeClr val="tx1"/>
                          </a:solidFill>
                          <a:effectLst/>
                          <a:latin typeface="Arial" panose="020B0604020202020204" pitchFamily="34" charset="0"/>
                          <a:ea typeface="+mn-ea"/>
                          <a:cs typeface="Arial" panose="020B0604020202020204" pitchFamily="34" charset="0"/>
                        </a:rPr>
                        <a:t>, DDAW) – 2 pkt,</a:t>
                      </a:r>
                    </a:p>
                    <a:p>
                      <a:pPr marL="180975" marR="0" lvl="0" indent="-180975"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   System monitorowania ciśnienia w oponach (Tire </a:t>
                      </a:r>
                      <a:r>
                        <a:rPr lang="pl-PL" sz="1200" b="0" strike="noStrike" kern="1200" err="1">
                          <a:solidFill>
                            <a:schemeClr val="tx1"/>
                          </a:solidFill>
                          <a:effectLst/>
                          <a:latin typeface="Arial" panose="020B0604020202020204" pitchFamily="34" charset="0"/>
                          <a:ea typeface="+mn-ea"/>
                          <a:cs typeface="Arial" panose="020B0604020202020204" pitchFamily="34" charset="0"/>
                        </a:rPr>
                        <a:t>Pressure</a:t>
                      </a:r>
                      <a:r>
                        <a:rPr lang="pl-PL" sz="1200" b="0" strike="noStrike" kern="1200">
                          <a:solidFill>
                            <a:schemeClr val="tx1"/>
                          </a:solidFill>
                          <a:effectLst/>
                          <a:latin typeface="Arial" panose="020B0604020202020204" pitchFamily="34" charset="0"/>
                          <a:ea typeface="+mn-ea"/>
                          <a:cs typeface="Arial" panose="020B0604020202020204" pitchFamily="34" charset="0"/>
                        </a:rPr>
                        <a:t> Monitoring System, TPMS) – 2 pkt.</a:t>
                      </a:r>
                    </a:p>
                    <a:p>
                      <a:pPr marL="180975" marR="0" lvl="0" indent="-180975"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2. Powstałą /zmodernizowaną infrastrukturę publicznego transportu zbiorowego, zakupiony/zmodernizowany tabor, a także infrastrukturę do ładowania/tankownia pojazdów </a:t>
                      </a:r>
                      <a:r>
                        <a:rPr lang="pl-PL" sz="1200" b="0" strike="noStrike" kern="1200" err="1">
                          <a:solidFill>
                            <a:schemeClr val="tx1"/>
                          </a:solidFill>
                          <a:effectLst/>
                          <a:latin typeface="Arial" panose="020B0604020202020204" pitchFamily="34" charset="0"/>
                          <a:ea typeface="+mn-ea"/>
                          <a:cs typeface="Arial" panose="020B0604020202020204" pitchFamily="34" charset="0"/>
                        </a:rPr>
                        <a:t>bezemisyjnych</a:t>
                      </a:r>
                      <a:r>
                        <a:rPr lang="pl-PL" sz="1200" b="0" strike="noStrike" kern="1200">
                          <a:solidFill>
                            <a:schemeClr val="tx1"/>
                          </a:solidFill>
                          <a:effectLst/>
                          <a:latin typeface="Arial" panose="020B0604020202020204" pitchFamily="34" charset="0"/>
                          <a:ea typeface="+mn-ea"/>
                          <a:cs typeface="Arial" panose="020B0604020202020204" pitchFamily="34" charset="0"/>
                        </a:rPr>
                        <a:t> wyposażono w system monitoringu – 4 pkt,</a:t>
                      </a:r>
                    </a:p>
                    <a:p>
                      <a:pPr marL="180975" marR="0" lvl="0" indent="-180975"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3.	Działania projektu obejmują nowoczesne systemy łączności z funkcją satelitarnej lokalizacji pojazdu lub urządzenia alarmujące dające możliwość szybkiego kontaktu ze służbami kontroli i nadzoru publicznego – 4 pkt.</a:t>
                      </a:r>
                    </a:p>
                    <a:p>
                      <a:pPr marL="180975" marR="0" lvl="0" indent="-180975" algn="l" defTabSz="914400" rtl="0" eaLnBrk="1" fontAlgn="auto" latinLnBrk="0" hangingPunct="1">
                        <a:lnSpc>
                          <a:spcPct val="115000"/>
                        </a:lnSpc>
                        <a:spcBef>
                          <a:spcPts val="600"/>
                        </a:spcBef>
                        <a:spcAft>
                          <a:spcPts val="600"/>
                        </a:spcAft>
                        <a:buClrTx/>
                        <a:buSzTx/>
                        <a:buFont typeface="+mj-lt"/>
                        <a:buNone/>
                        <a:tabLst/>
                        <a:defRPr/>
                      </a:pPr>
                      <a:endParaRPr lang="pl-PL" sz="1200" b="0" strike="noStrike"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5000"/>
                        </a:lnSpc>
                        <a:spcBef>
                          <a:spcPts val="600"/>
                        </a:spcBef>
                        <a:spcAft>
                          <a:spcPts val="600"/>
                        </a:spcAft>
                        <a:buClrTx/>
                        <a:buSzTx/>
                        <a:buFont typeface="+mj-lt"/>
                        <a:buNone/>
                        <a:tabLst/>
                        <a:defRPr/>
                      </a:pPr>
                      <a:endParaRPr lang="pl-PL" sz="1200" b="0" strike="noStrike"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5000"/>
                        </a:lnSpc>
                        <a:spcBef>
                          <a:spcPts val="600"/>
                        </a:spcBef>
                        <a:spcAft>
                          <a:spcPts val="600"/>
                        </a:spcAft>
                        <a:buClrTx/>
                        <a:buSzTx/>
                        <a:buFont typeface="+mj-lt"/>
                        <a:buNone/>
                        <a:tabLst/>
                        <a:defRPr/>
                      </a:pPr>
                      <a:endParaRPr lang="pl-PL" sz="1200" b="0"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 Brak możliwości uzupełnienia/poprawy wniosku o dofinansowanie w ramach kryterium</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63D32A3C-A961-A9B1-1078-3E2AEEAC06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9FF97DA9-15B1-3D2A-C4CD-654D93DDD78E}"/>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100</a:t>
            </a:fld>
            <a:endParaRPr lang="pl-PL"/>
          </a:p>
        </p:txBody>
      </p:sp>
    </p:spTree>
    <p:extLst>
      <p:ext uri="{BB962C8B-B14F-4D97-AF65-F5344CB8AC3E}">
        <p14:creationId xmlns:p14="http://schemas.microsoft.com/office/powerpoint/2010/main" val="314413998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B1C39-A3B1-F5E5-5693-603B11A1D95E}"/>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2C1427EF-9029-BC43-58E2-FAB9D8A5FF9A}"/>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99E410A0-A55A-E84F-B322-4292E4056C11}"/>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6.3 Publiczny autobusowy transport zbiorowy, typy projektów:  1, 2,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II. Ocena merytoryczna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D66CE381-8C7B-383A-9655-0158A4488C73}"/>
              </a:ext>
            </a:extLst>
          </p:cNvPr>
          <p:cNvGraphicFramePr>
            <a:graphicFrameLocks noGrp="1"/>
          </p:cNvGraphicFramePr>
          <p:nvPr>
            <p:extLst>
              <p:ext uri="{D42A27DB-BD31-4B8C-83A1-F6EECF244321}">
                <p14:modId xmlns:p14="http://schemas.microsoft.com/office/powerpoint/2010/main" val="1222025764"/>
              </p:ext>
            </p:extLst>
          </p:nvPr>
        </p:nvGraphicFramePr>
        <p:xfrm>
          <a:off x="409314" y="889493"/>
          <a:ext cx="11467612" cy="4109149"/>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762378">
                  <a:extLst>
                    <a:ext uri="{9D8B030D-6E8A-4147-A177-3AD203B41FA5}">
                      <a16:colId xmlns:a16="http://schemas.microsoft.com/office/drawing/2014/main" val="120968799"/>
                    </a:ext>
                  </a:extLst>
                </a:gridCol>
                <a:gridCol w="2893700">
                  <a:extLst>
                    <a:ext uri="{9D8B030D-6E8A-4147-A177-3AD203B41FA5}">
                      <a16:colId xmlns:a16="http://schemas.microsoft.com/office/drawing/2014/main" val="940122991"/>
                    </a:ext>
                  </a:extLst>
                </a:gridCol>
              </a:tblGrid>
              <a:tr h="4091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*Slajd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2861521">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Wpływ na jakość użytkowania.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Kryterium weryfikuje wpływ projektu na jakość użytkowania taboru przez podróżnych.</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Spełnienie kryterium weryfikowane będzie na podstawie zapisów wniosku o dofinansowanie oraz dokumentacji składanej wraz z wnioskiem o dofinansowanie na etapie aplikowania o środki.</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Metody pomiaru:</a:t>
                      </a:r>
                    </a:p>
                    <a:p>
                      <a:pPr marL="90488" marR="0" lvl="0" indent="-90488"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1.Zainstalowanie systemów informacji dla podróżnych w zakupionym/zmodernizowanym taborze, powstałej/zmodernizowanej infrastrukturze publicznego transportu – 8 pkt,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(tj. przyznanie 0 punktów nie dyskwalifikuje z możliwości uzyskania dofinansowania).</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Ocena kryterium będzie polegała na:</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a) przyznaniu zdefiniowanej z góry liczby punktów (maksymalnie można przyznać 15 pkt). Punkty w ramach poszczególnych metod pomiaru sumują się, do momentu uzyskania maksymalnej liczby punktów.</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b)  przyznaniu 0 punktów – w przypadku niespełnienia kryterium.</a:t>
                      </a:r>
                    </a:p>
                    <a:p>
                      <a:pPr algn="just">
                        <a:lnSpc>
                          <a:spcPct val="115000"/>
                        </a:lnSpc>
                        <a:spcBef>
                          <a:spcPts val="300"/>
                        </a:spcBef>
                        <a:spcAft>
                          <a:spcPts val="300"/>
                        </a:spcAft>
                      </a:pPr>
                      <a:endParaRPr lang="pl-PL" sz="1200" strike="sngStrike" kern="12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4446B61F-9451-774C-18BC-DB8D2FE840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0A7553EF-4B2C-C85D-257E-559E71C350D0}"/>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101</a:t>
            </a:fld>
            <a:endParaRPr lang="pl-PL"/>
          </a:p>
        </p:txBody>
      </p:sp>
    </p:spTree>
    <p:extLst>
      <p:ext uri="{BB962C8B-B14F-4D97-AF65-F5344CB8AC3E}">
        <p14:creationId xmlns:p14="http://schemas.microsoft.com/office/powerpoint/2010/main" val="114134833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2E6F2-8708-FDB8-D2DB-89E83B6EB946}"/>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D1745407-CD70-EC10-5DA1-8A21F2783291}"/>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D38FC20D-893B-6E06-5E7D-A495EE472DF5}"/>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6.3 Publiczny autobusowy transport zbiorowy, typy projektów:  1, 2,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II. Ocena merytoryczna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93950685-1A79-40E6-E962-B3D5B8C14460}"/>
              </a:ext>
            </a:extLst>
          </p:cNvPr>
          <p:cNvGraphicFramePr>
            <a:graphicFrameLocks noGrp="1"/>
          </p:cNvGraphicFramePr>
          <p:nvPr>
            <p:extLst>
              <p:ext uri="{D42A27DB-BD31-4B8C-83A1-F6EECF244321}">
                <p14:modId xmlns:p14="http://schemas.microsoft.com/office/powerpoint/2010/main" val="3910761379"/>
              </p:ext>
            </p:extLst>
          </p:nvPr>
        </p:nvGraphicFramePr>
        <p:xfrm>
          <a:off x="409314" y="1103161"/>
          <a:ext cx="11467612" cy="2893906"/>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430783">
                  <a:extLst>
                    <a:ext uri="{9D8B030D-6E8A-4147-A177-3AD203B41FA5}">
                      <a16:colId xmlns:a16="http://schemas.microsoft.com/office/drawing/2014/main" val="120968799"/>
                    </a:ext>
                  </a:extLst>
                </a:gridCol>
                <a:gridCol w="3225295">
                  <a:extLst>
                    <a:ext uri="{9D8B030D-6E8A-4147-A177-3AD203B41FA5}">
                      <a16:colId xmlns:a16="http://schemas.microsoft.com/office/drawing/2014/main" val="940122991"/>
                    </a:ext>
                  </a:extLst>
                </a:gridCol>
              </a:tblGrid>
              <a:tr h="4091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*Slajd 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2436706">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Wpływ na jakość użytkowania.</a:t>
                      </a:r>
                    </a:p>
                    <a:p>
                      <a:pPr algn="l">
                        <a:spcAft>
                          <a:spcPts val="0"/>
                        </a:spcAft>
                      </a:pPr>
                      <a:endParaRPr lang="pl-PL" sz="1200" b="1"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975" marR="0" lvl="0" indent="-180975"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2. Wdrożenie inteligentnego systemu transportowego (np. system wystawiania priorytetów na skrzyżowaniach dla pojazdów komunikacji miejskiej, system zliczania potoków pasażerskich, system biletowy umożliwia pasażerom zakup biletów jednorazowych, okresowych, elektronicznych, a także doładowanie kart miejskich i dostęp do informacji) – 6 pkt,</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3 .Tabor wyposażony w systemy klimatyzacji - 4 pkt.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Brak możliwości uzupełnienia/poprawiania wniosku o dofinansowanie w ramach kryterium.</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237C6877-82D9-8A46-1B14-19F8178FF8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AECE29AA-B105-7F30-6D30-0292F9E94071}"/>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102</a:t>
            </a:fld>
            <a:endParaRPr lang="pl-PL"/>
          </a:p>
        </p:txBody>
      </p:sp>
    </p:spTree>
    <p:extLst>
      <p:ext uri="{BB962C8B-B14F-4D97-AF65-F5344CB8AC3E}">
        <p14:creationId xmlns:p14="http://schemas.microsoft.com/office/powerpoint/2010/main" val="32661005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E935A-6139-15FD-DE12-272B3903327F}"/>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4E8A3692-F4CD-47C0-ADF4-28DD61B2F253}"/>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967B66F9-46D3-6047-7B0F-B2F479BBBB4C}"/>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6.3 Publiczny autobusowy transport zbiorowy, typy projektów:  1, 2,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II. Ocena merytoryczna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DF2C1B44-8A08-B4C1-7DE1-E1D4428142BD}"/>
              </a:ext>
            </a:extLst>
          </p:cNvPr>
          <p:cNvGraphicFramePr>
            <a:graphicFrameLocks noGrp="1"/>
          </p:cNvGraphicFramePr>
          <p:nvPr>
            <p:extLst>
              <p:ext uri="{D42A27DB-BD31-4B8C-83A1-F6EECF244321}">
                <p14:modId xmlns:p14="http://schemas.microsoft.com/office/powerpoint/2010/main" val="194214034"/>
              </p:ext>
            </p:extLst>
          </p:nvPr>
        </p:nvGraphicFramePr>
        <p:xfrm>
          <a:off x="409314" y="989977"/>
          <a:ext cx="11467612" cy="4446181"/>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561411">
                  <a:extLst>
                    <a:ext uri="{9D8B030D-6E8A-4147-A177-3AD203B41FA5}">
                      <a16:colId xmlns:a16="http://schemas.microsoft.com/office/drawing/2014/main" val="120968799"/>
                    </a:ext>
                  </a:extLst>
                </a:gridCol>
                <a:gridCol w="3094667">
                  <a:extLst>
                    <a:ext uri="{9D8B030D-6E8A-4147-A177-3AD203B41FA5}">
                      <a16:colId xmlns:a16="http://schemas.microsoft.com/office/drawing/2014/main" val="940122991"/>
                    </a:ext>
                  </a:extLst>
                </a:gridCol>
              </a:tblGrid>
              <a:tr h="4091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*Slajd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988981">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Komplementarność projektu.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Kryterium punktuje projekty poprawiające spójność programową, będące elementem szerszej strategii realizowanej przez szereg projektów komplementarnych lub też powiązane z projektami już zrealizowanymi, w trakcie realizacji lub wybranych do realizacji i współfinansowanych ze środków zagranicznych i polskich m.in. funduszy europejskich, kontraktów wojewódzkich, dotacji celowych itp. od 2014 roku. Premiowane będą tutaj projekty kompleksowe (w osiąganiu celu w pełni i całkowitej likwidacji problemu na danym obszarze). Dodatkowo, premiowana będzie komplementarność w zakresie współpracy międzyregionalnej, transgranicznej i transnarodowej.</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Spełnienie kryterium weryfikowane będzie na podstawie zapisów wniosku o dofinansowanie oraz dokumentacji składanej wraz z wnioskiem o dofinansowanie na etapie aplikowania o środki.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punktowe.</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(tj. przyznanie 0 punktów nie dyskwalifikuje z możliwości uzyskania dofinansowania).</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Ocena kryterium będzie polegała na:</a:t>
                      </a:r>
                    </a:p>
                    <a:p>
                      <a:pPr marL="228600" indent="-228600" algn="just">
                        <a:lnSpc>
                          <a:spcPct val="115000"/>
                        </a:lnSpc>
                        <a:spcBef>
                          <a:spcPts val="300"/>
                        </a:spcBef>
                        <a:spcAft>
                          <a:spcPts val="300"/>
                        </a:spcAft>
                        <a:buAutoNum type="alphaLcParenR"/>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przyznaniu zdefiniowanej z góry liczby punktów (maksymalnie można przyznać 12 pkt). Punkty w ramach poszczególnych metod pomiaru sumują się, do momentu uzyskania maksymalnej liczby punktów.</a:t>
                      </a:r>
                    </a:p>
                    <a:p>
                      <a:pPr marL="228600" indent="-228600" algn="just">
                        <a:lnSpc>
                          <a:spcPct val="115000"/>
                        </a:lnSpc>
                        <a:spcBef>
                          <a:spcPts val="300"/>
                        </a:spcBef>
                        <a:spcAft>
                          <a:spcPts val="300"/>
                        </a:spcAft>
                        <a:buAutoNum type="alphaLcParenR"/>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przyznaniu 0 punktów – w przypadku niespełnienia kryterium.</a:t>
                      </a:r>
                    </a:p>
                    <a:p>
                      <a:pPr algn="just">
                        <a:lnSpc>
                          <a:spcPct val="115000"/>
                        </a:lnSpc>
                        <a:spcBef>
                          <a:spcPts val="300"/>
                        </a:spcBef>
                        <a:spcAft>
                          <a:spcPts val="300"/>
                        </a:spcAft>
                      </a:pPr>
                      <a:endParaRPr lang="pl-PL" sz="1200" strike="sngStrike" kern="12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E82C1950-CF28-954B-999C-84374EA1C3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BCBED606-9FA5-606D-0489-69B14AF1073D}"/>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103</a:t>
            </a:fld>
            <a:endParaRPr lang="pl-PL"/>
          </a:p>
        </p:txBody>
      </p:sp>
    </p:spTree>
    <p:extLst>
      <p:ext uri="{BB962C8B-B14F-4D97-AF65-F5344CB8AC3E}">
        <p14:creationId xmlns:p14="http://schemas.microsoft.com/office/powerpoint/2010/main" val="215581682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F142A-BB6F-D216-EA4B-8BC07501B77E}"/>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43A5CFBE-134F-3B43-8323-246925BE5BDD}"/>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B8DD4B16-4C35-2722-E7DA-43213CE39827}"/>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6.3 Publiczny autobusowy transport zbiorowy, typy projektów:  1, 2,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II. Ocena merytoryczna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2F870E32-4AE0-B596-2D24-BA8CBC72CB5F}"/>
              </a:ext>
            </a:extLst>
          </p:cNvPr>
          <p:cNvGraphicFramePr>
            <a:graphicFrameLocks noGrp="1"/>
          </p:cNvGraphicFramePr>
          <p:nvPr>
            <p:extLst>
              <p:ext uri="{D42A27DB-BD31-4B8C-83A1-F6EECF244321}">
                <p14:modId xmlns:p14="http://schemas.microsoft.com/office/powerpoint/2010/main" val="3132647729"/>
              </p:ext>
            </p:extLst>
          </p:nvPr>
        </p:nvGraphicFramePr>
        <p:xfrm>
          <a:off x="409314" y="1103161"/>
          <a:ext cx="11467612" cy="4584206"/>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1966080">
                  <a:extLst>
                    <a:ext uri="{9D8B030D-6E8A-4147-A177-3AD203B41FA5}">
                      <a16:colId xmlns:a16="http://schemas.microsoft.com/office/drawing/2014/main" val="2742623692"/>
                    </a:ext>
                  </a:extLst>
                </a:gridCol>
                <a:gridCol w="6079253">
                  <a:extLst>
                    <a:ext uri="{9D8B030D-6E8A-4147-A177-3AD203B41FA5}">
                      <a16:colId xmlns:a16="http://schemas.microsoft.com/office/drawing/2014/main" val="120968799"/>
                    </a:ext>
                  </a:extLst>
                </a:gridCol>
                <a:gridCol w="2803264">
                  <a:extLst>
                    <a:ext uri="{9D8B030D-6E8A-4147-A177-3AD203B41FA5}">
                      <a16:colId xmlns:a16="http://schemas.microsoft.com/office/drawing/2014/main" val="940122991"/>
                    </a:ext>
                  </a:extLst>
                </a:gridCol>
              </a:tblGrid>
              <a:tr h="4091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*Slajd 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27006">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Komplementarność projektu.</a:t>
                      </a:r>
                    </a:p>
                    <a:p>
                      <a:pPr algn="l">
                        <a:spcAft>
                          <a:spcPts val="0"/>
                        </a:spcAft>
                      </a:pPr>
                      <a:endParaRPr lang="pl-PL" sz="1200" b="1"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Metody pomiaru:</a:t>
                      </a:r>
                    </a:p>
                    <a:p>
                      <a:pPr marL="180975" marR="0" lvl="0" indent="-180975"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1. Projekt współtworzy kompleksowe rozwiązania obszarowe – projekt łączy co najmniej dwie różne gałęzie transportu wykorzystując możliwości, jakie daje transport intermodalny – 7 pkt,</a:t>
                      </a:r>
                    </a:p>
                    <a:p>
                      <a:pPr marL="180975" marR="0" lvl="0" indent="-180975"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2. Projekt bezpośrednio wykorzystuje produkty bądź rezultaty innego projektu – 5 pkt,</a:t>
                      </a:r>
                    </a:p>
                    <a:p>
                      <a:pPr marL="180975" marR="0" lvl="0" indent="-180975"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3  Projekt pełni łącznie z innymi projektami komplementarnymi tę samą funkcję, dzięki czemu w pełni wykorzystywane są możliwości istniejącej infrastruktury – 4 pkt,</a:t>
                      </a:r>
                    </a:p>
                    <a:p>
                      <a:pPr marL="180975" marR="0" lvl="0" indent="-180975"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4. Projekt łącznie z innymi projektami komplementarnymi jest wykorzystywany przez tych samych użytkowników (np. zwiększenie dostępności do terenów przemysłowych oraz innych ośrodków gospodarczych i przyczynia się do promowania integracji systemu transportu) – 3 pkt,</a:t>
                      </a:r>
                    </a:p>
                    <a:p>
                      <a:pPr marL="180975" marR="0" lvl="0" indent="-180975"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5.	Wnioskodawca posiada doświadczenie i/lub wykazuje zaangażowanie w prowadzone działania współpracy międzyregionalnej, transgranicznej i transnarodowej – 3 pkt.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1463" indent="-271463"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b)  przyznaniu 0 punktów – w przypadku niespełnienia kryterium.</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Brak możliwości uzupełnienia/poprawiania wniosku o dofinansowanie w ramach kryterium.</a:t>
                      </a:r>
                    </a:p>
                    <a:p>
                      <a:pPr algn="just">
                        <a:lnSpc>
                          <a:spcPct val="115000"/>
                        </a:lnSpc>
                        <a:spcBef>
                          <a:spcPts val="300"/>
                        </a:spcBef>
                        <a:spcAft>
                          <a:spcPts val="300"/>
                        </a:spcAft>
                      </a:pPr>
                      <a:endParaRPr lang="pl-PL" sz="1200" strike="sngStrike" kern="12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EF025A36-A4DA-F529-06E4-301D44A2D5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64BA14C8-5C47-0DE5-74F4-7CFB0F9BE466}"/>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104</a:t>
            </a:fld>
            <a:endParaRPr lang="pl-PL"/>
          </a:p>
        </p:txBody>
      </p:sp>
    </p:spTree>
    <p:extLst>
      <p:ext uri="{BB962C8B-B14F-4D97-AF65-F5344CB8AC3E}">
        <p14:creationId xmlns:p14="http://schemas.microsoft.com/office/powerpoint/2010/main" val="397355096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4A7E0-1C98-C228-8D5D-DDDB39EA51A9}"/>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3BCEE563-269C-0E4A-F52B-66FE307691D7}"/>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2FC44220-B95A-E817-F92B-CCE69CB35BDB}"/>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6.3 Publiczny autobusowy transport zbiorowy, typy projektów:  1, 2,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II. Ocena merytoryczna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E526048B-4ECA-2929-C247-6E58E2AFB6E8}"/>
              </a:ext>
            </a:extLst>
          </p:cNvPr>
          <p:cNvGraphicFramePr>
            <a:graphicFrameLocks noGrp="1"/>
          </p:cNvGraphicFramePr>
          <p:nvPr>
            <p:extLst>
              <p:ext uri="{D42A27DB-BD31-4B8C-83A1-F6EECF244321}">
                <p14:modId xmlns:p14="http://schemas.microsoft.com/office/powerpoint/2010/main" val="3066754611"/>
              </p:ext>
            </p:extLst>
          </p:nvPr>
        </p:nvGraphicFramePr>
        <p:xfrm>
          <a:off x="409314" y="1103161"/>
          <a:ext cx="11467612" cy="3667629"/>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320251">
                  <a:extLst>
                    <a:ext uri="{9D8B030D-6E8A-4147-A177-3AD203B41FA5}">
                      <a16:colId xmlns:a16="http://schemas.microsoft.com/office/drawing/2014/main" val="120968799"/>
                    </a:ext>
                  </a:extLst>
                </a:gridCol>
                <a:gridCol w="3335827">
                  <a:extLst>
                    <a:ext uri="{9D8B030D-6E8A-4147-A177-3AD203B41FA5}">
                      <a16:colId xmlns:a16="http://schemas.microsoft.com/office/drawing/2014/main" val="940122991"/>
                    </a:ext>
                  </a:extLst>
                </a:gridCol>
              </a:tblGrid>
              <a:tr h="4091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*Slajd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210429">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Oddziaływanie na środowisko.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Kryterium punktuje działania na rzecz realizacji zrównoważonego rozwoju oraz zasady DNSH („nie czyń poważnych szkód”), w tym w szczególności wykorzystanie nowoczesnych, energooszczędnych rozwiązań technicznych i technologicznych, zastosowanie technologii przyjaznych środowisku przyrodniczemu</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Spełnienie kryterium weryfikowane będzie na podstawie zapisów wniosku o dofinansowanie oraz dokumentacji składanej wraz z wnioskiem o dofinansowanie na etapie aplikowania o środki.</a:t>
                      </a:r>
                    </a:p>
                    <a:p>
                      <a:pPr marL="0" marR="0" lvl="0" indent="0" algn="l" defTabSz="914400" rtl="0" eaLnBrk="1" fontAlgn="auto" latinLnBrk="0" hangingPunct="1">
                        <a:lnSpc>
                          <a:spcPct val="115000"/>
                        </a:lnSpc>
                        <a:spcBef>
                          <a:spcPts val="600"/>
                        </a:spcBef>
                        <a:spcAft>
                          <a:spcPts val="600"/>
                        </a:spcAft>
                        <a:buClrTx/>
                        <a:buSzTx/>
                        <a:buFont typeface="+mj-lt"/>
                        <a:buNone/>
                        <a:tabLst/>
                        <a:defRPr/>
                      </a:pPr>
                      <a:endParaRPr lang="pl-PL" sz="1200" b="0"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punktowe.</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(tj. przyznanie 0 punktów nie dyskwalifikuje z możliwości uzyskania dofinansowania).</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Ocena kryterium będzie polegała na:</a:t>
                      </a:r>
                    </a:p>
                    <a:p>
                      <a:pPr marL="271463" indent="-271463"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a) przyznaniu zdefiniowanej z góry liczby punktów (maksymalnie można przyznać 7 pkt). Punkty w ramach poszczególnych metod pomiaru sumują się, do momentu uzyskania maksymalnej liczby punktów.</a:t>
                      </a:r>
                    </a:p>
                    <a:p>
                      <a:pPr algn="just">
                        <a:lnSpc>
                          <a:spcPct val="115000"/>
                        </a:lnSpc>
                        <a:spcBef>
                          <a:spcPts val="300"/>
                        </a:spcBef>
                        <a:spcAft>
                          <a:spcPts val="300"/>
                        </a:spcAft>
                      </a:pPr>
                      <a:endParaRPr lang="pl-PL" sz="1200" strike="sngStrike" kern="12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87EFB9B2-A636-FA1D-B2A5-3E911596C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2CBFFECD-B15C-CD5E-0D66-EC709A09D028}"/>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105</a:t>
            </a:fld>
            <a:endParaRPr lang="pl-PL"/>
          </a:p>
        </p:txBody>
      </p:sp>
    </p:spTree>
    <p:extLst>
      <p:ext uri="{BB962C8B-B14F-4D97-AF65-F5344CB8AC3E}">
        <p14:creationId xmlns:p14="http://schemas.microsoft.com/office/powerpoint/2010/main" val="18444231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39540-723E-0659-69E6-F02BF2B5A8EE}"/>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9066DF82-88A7-7155-0CA2-DD420B750F7A}"/>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E74E7BE9-01AB-9138-A0F6-352358A5F876}"/>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6.3 Publiczny autobusowy transport zbiorowy, typy projektów:  1, 2,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II. Ocena merytoryczna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C0B40A18-9305-0DDD-EB4F-18D9CA79FAF3}"/>
              </a:ext>
            </a:extLst>
          </p:cNvPr>
          <p:cNvGraphicFramePr>
            <a:graphicFrameLocks noGrp="1"/>
          </p:cNvGraphicFramePr>
          <p:nvPr>
            <p:extLst>
              <p:ext uri="{D42A27DB-BD31-4B8C-83A1-F6EECF244321}">
                <p14:modId xmlns:p14="http://schemas.microsoft.com/office/powerpoint/2010/main" val="197307931"/>
              </p:ext>
            </p:extLst>
          </p:nvPr>
        </p:nvGraphicFramePr>
        <p:xfrm>
          <a:off x="409314" y="1103161"/>
          <a:ext cx="11467612" cy="3152077"/>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501121">
                  <a:extLst>
                    <a:ext uri="{9D8B030D-6E8A-4147-A177-3AD203B41FA5}">
                      <a16:colId xmlns:a16="http://schemas.microsoft.com/office/drawing/2014/main" val="120968799"/>
                    </a:ext>
                  </a:extLst>
                </a:gridCol>
                <a:gridCol w="3154957">
                  <a:extLst>
                    <a:ext uri="{9D8B030D-6E8A-4147-A177-3AD203B41FA5}">
                      <a16:colId xmlns:a16="http://schemas.microsoft.com/office/drawing/2014/main" val="940122991"/>
                    </a:ext>
                  </a:extLst>
                </a:gridCol>
              </a:tblGrid>
              <a:tr h="4091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*Slajd 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2532404">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Oddziaływanie na środowisko.</a:t>
                      </a:r>
                    </a:p>
                    <a:p>
                      <a:pPr algn="l">
                        <a:spcAft>
                          <a:spcPts val="0"/>
                        </a:spcAft>
                      </a:pPr>
                      <a:endParaRPr lang="pl-PL" sz="1200" b="1"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Metody pomiaru:</a:t>
                      </a:r>
                    </a:p>
                    <a:p>
                      <a:pPr marL="180975" marR="0" lvl="0" indent="-180975"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1. Projekt zawiera rozwiązania techniczne i technologiczne zmniejszające oddziaływanie projektu na środowisko (spełniające najwyższe istniejące normy na poziomie europejskim) – 6 pkt,</a:t>
                      </a:r>
                    </a:p>
                    <a:p>
                      <a:pPr marL="180975" marR="0" lvl="0" indent="-180975"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2. Projekt zawiera (inne niż odnawialne źródła energii) nowoczesne, energooszczędne rozwiązania techniczne i technologiczne zmniejszające koszty eksploatacyjne i wpływ na środowisko) – 5 pkt,</a:t>
                      </a:r>
                    </a:p>
                    <a:p>
                      <a:pPr marL="180975" marR="0" lvl="0" indent="-180975"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3. Zobowiązanie do stosowania w projekcie zielonych zamówień publicznych - 5 pkt.</a:t>
                      </a:r>
                    </a:p>
                    <a:p>
                      <a:pPr marL="90488" marR="0" lvl="0" indent="-90488" algn="l" defTabSz="914400" rtl="0" eaLnBrk="1" fontAlgn="auto" latinLnBrk="0" hangingPunct="1">
                        <a:lnSpc>
                          <a:spcPct val="115000"/>
                        </a:lnSpc>
                        <a:spcBef>
                          <a:spcPts val="600"/>
                        </a:spcBef>
                        <a:spcAft>
                          <a:spcPts val="600"/>
                        </a:spcAft>
                        <a:buClrTx/>
                        <a:buSzTx/>
                        <a:buFont typeface="+mj-lt"/>
                        <a:buNone/>
                        <a:tabLst/>
                        <a:defRPr/>
                      </a:pPr>
                      <a:endParaRPr lang="pl-PL" sz="1200" b="0"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1463" indent="-271463"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b) przyznaniu 0 punktów – w przypadku niespełnienia kryterium.</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Brak możliwości uzupełnienia/poprawiania wniosku o dofinansowanie w ramach kryterium.</a:t>
                      </a:r>
                    </a:p>
                    <a:p>
                      <a:pPr algn="just">
                        <a:lnSpc>
                          <a:spcPct val="115000"/>
                        </a:lnSpc>
                        <a:spcBef>
                          <a:spcPts val="300"/>
                        </a:spcBef>
                        <a:spcAft>
                          <a:spcPts val="300"/>
                        </a:spcAft>
                      </a:pPr>
                      <a:endParaRPr lang="pl-PL" sz="1200" strike="sngStrike" kern="12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1A7CD57D-D2E5-584A-3735-62285EE39E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F0787A3F-1639-0DCC-D864-E6297FACA706}"/>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106</a:t>
            </a:fld>
            <a:endParaRPr lang="pl-PL"/>
          </a:p>
        </p:txBody>
      </p:sp>
    </p:spTree>
    <p:extLst>
      <p:ext uri="{BB962C8B-B14F-4D97-AF65-F5344CB8AC3E}">
        <p14:creationId xmlns:p14="http://schemas.microsoft.com/office/powerpoint/2010/main" val="51974317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D7E65-2D44-9B28-57BF-581DB8A3EFAF}"/>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E70C1F5A-37F5-642C-1961-243C4A53C73D}"/>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19CC1F31-BA59-7A88-9046-A44505728431}"/>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6.3 Publiczny autobusowy transport zbiorowy, typy projektów:  1, 2,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II. Ocena merytoryczna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22A7844C-E3E2-EB2C-51F5-51DCCE719117}"/>
              </a:ext>
            </a:extLst>
          </p:cNvPr>
          <p:cNvGraphicFramePr>
            <a:graphicFrameLocks noGrp="1"/>
          </p:cNvGraphicFramePr>
          <p:nvPr>
            <p:extLst>
              <p:ext uri="{D42A27DB-BD31-4B8C-83A1-F6EECF244321}">
                <p14:modId xmlns:p14="http://schemas.microsoft.com/office/powerpoint/2010/main" val="2824339259"/>
              </p:ext>
            </p:extLst>
          </p:nvPr>
        </p:nvGraphicFramePr>
        <p:xfrm>
          <a:off x="394336" y="989977"/>
          <a:ext cx="11467612" cy="4968685"/>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335229">
                  <a:extLst>
                    <a:ext uri="{9D8B030D-6E8A-4147-A177-3AD203B41FA5}">
                      <a16:colId xmlns:a16="http://schemas.microsoft.com/office/drawing/2014/main" val="120968799"/>
                    </a:ext>
                  </a:extLst>
                </a:gridCol>
                <a:gridCol w="3320849">
                  <a:extLst>
                    <a:ext uri="{9D8B030D-6E8A-4147-A177-3AD203B41FA5}">
                      <a16:colId xmlns:a16="http://schemas.microsoft.com/office/drawing/2014/main" val="940122991"/>
                    </a:ext>
                  </a:extLst>
                </a:gridCol>
              </a:tblGrid>
              <a:tr h="409135">
                <a:tc>
                  <a:txBody>
                    <a:bodyPr/>
                    <a:lstStyle/>
                    <a:p>
                      <a:pPr algn="ctr"/>
                      <a:r>
                        <a:rPr lang="pl-PL" sz="1200">
                          <a:latin typeface="Arial" panose="020B0604020202020204" pitchFamily="34" charset="0"/>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697579">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Oddziaływanie na zasadę równości szans i niedyskryminacji.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Kryterium punktuje działania na rzecz równości szans i niedyskryminacji.</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Spełnienie kryterium weryfikowane będzie na podstawie zapisów wniosku o dofinansowanie oraz dokumentacji składanej wraz z wnioskiem o dofinansowanie na etapie aplikowania o środki.</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Metody pomiaru:</a:t>
                      </a:r>
                    </a:p>
                    <a:p>
                      <a:pPr marL="409575" marR="0" lvl="0" indent="-228600" algn="l" defTabSz="914400" rtl="0" eaLnBrk="1" fontAlgn="auto" latinLnBrk="0" hangingPunct="1">
                        <a:lnSpc>
                          <a:spcPct val="115000"/>
                        </a:lnSpc>
                        <a:spcBef>
                          <a:spcPts val="600"/>
                        </a:spcBef>
                        <a:spcAft>
                          <a:spcPts val="600"/>
                        </a:spcAft>
                        <a:buClrTx/>
                        <a:buSzTx/>
                        <a:buFont typeface="+mj-lt"/>
                        <a:buAutoNum type="arabicPeriod"/>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Zakupiony/zmodernizowany tabor wyposażony zostanie w kontrastowe drzwi wejściowe, klamki, poręcze oraz przyciski, umiejscowione na wysokości odpowiedniej dla pasażera poruszającego się na wózku inwalidzkim – 3 pkt,</a:t>
                      </a:r>
                    </a:p>
                    <a:p>
                      <a:pPr marL="361950" marR="0" lvl="0" indent="-180975"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2.  Stosowanie tablic informacji pasażerskiej (system informacji pasażerskiej SIP) wyposażonych w komunikaty głosowe uruchamiane poprzez naciśnięcie przycisku pod tablicą – 2 pkt.</a:t>
                      </a:r>
                    </a:p>
                    <a:p>
                      <a:pPr marL="0" marR="0" lvl="0" indent="0" algn="l" defTabSz="914400" rtl="0" eaLnBrk="1" fontAlgn="auto" latinLnBrk="0" hangingPunct="1">
                        <a:lnSpc>
                          <a:spcPct val="115000"/>
                        </a:lnSpc>
                        <a:spcBef>
                          <a:spcPts val="600"/>
                        </a:spcBef>
                        <a:spcAft>
                          <a:spcPts val="600"/>
                        </a:spcAft>
                        <a:buClrTx/>
                        <a:buSzTx/>
                        <a:buFont typeface="+mj-lt"/>
                        <a:buNone/>
                        <a:tabLst/>
                        <a:defRPr/>
                      </a:pPr>
                      <a:endParaRPr lang="pl-PL" sz="1200" b="0"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punktowe.</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(tj. przyznanie 0 punktów nie dyskwalifikuje z możliwości uzyskania dofinansowania).</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Ocena kryterium będzie polegała na:</a:t>
                      </a:r>
                    </a:p>
                    <a:p>
                      <a:pPr marL="271463" indent="-271463" algn="just">
                        <a:lnSpc>
                          <a:spcPct val="115000"/>
                        </a:lnSpc>
                        <a:spcBef>
                          <a:spcPts val="300"/>
                        </a:spcBef>
                        <a:spcAft>
                          <a:spcPts val="300"/>
                        </a:spcAft>
                        <a:buAutoNum type="alphaLcParenR"/>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przyznaniu zdefiniowanej z góry liczby punktów (maksymalnie można przyznać 3 pkt). Punkty w ramach poszczególnych metod pomiaru sumują się, do momentu uzyskania maksymalnej liczby punktów.</a:t>
                      </a:r>
                    </a:p>
                    <a:p>
                      <a:pPr marL="271463" indent="-271463" algn="just">
                        <a:lnSpc>
                          <a:spcPct val="115000"/>
                        </a:lnSpc>
                        <a:spcBef>
                          <a:spcPts val="300"/>
                        </a:spcBef>
                        <a:spcAft>
                          <a:spcPts val="300"/>
                        </a:spcAft>
                        <a:buNone/>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b) przyznaniu 0 punktów – w przypadku niespełnienia kryterium.</a:t>
                      </a:r>
                    </a:p>
                    <a:p>
                      <a:pPr marL="0" indent="0" algn="just">
                        <a:lnSpc>
                          <a:spcPct val="115000"/>
                        </a:lnSpc>
                        <a:spcBef>
                          <a:spcPts val="300"/>
                        </a:spcBef>
                        <a:spcAft>
                          <a:spcPts val="300"/>
                        </a:spcAft>
                        <a:buNone/>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Brak możliwości uzupełnienia/poprawienia wniosku o dofinansowanie w ramach kryterium.</a:t>
                      </a:r>
                    </a:p>
                    <a:p>
                      <a:pPr marL="271463" indent="-271463" algn="just">
                        <a:lnSpc>
                          <a:spcPct val="115000"/>
                        </a:lnSpc>
                        <a:spcBef>
                          <a:spcPts val="300"/>
                        </a:spcBef>
                        <a:spcAft>
                          <a:spcPts val="300"/>
                        </a:spcAft>
                        <a:buAutoNum type="alphaLcParenR"/>
                      </a:pPr>
                      <a:endPar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300"/>
                        </a:spcBef>
                        <a:spcAft>
                          <a:spcPts val="300"/>
                        </a:spcAft>
                      </a:pPr>
                      <a:endParaRPr lang="pl-PL" sz="1200" strike="sngStrike" kern="12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892FD156-7F27-E764-D14D-7C7B5605C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9A3CCE3C-964E-5B2A-D4EF-5452E7E7F65F}"/>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107</a:t>
            </a:fld>
            <a:endParaRPr lang="pl-PL"/>
          </a:p>
        </p:txBody>
      </p:sp>
    </p:spTree>
    <p:extLst>
      <p:ext uri="{BB962C8B-B14F-4D97-AF65-F5344CB8AC3E}">
        <p14:creationId xmlns:p14="http://schemas.microsoft.com/office/powerpoint/2010/main" val="133355248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810BB-FDE1-C61E-A3FA-ECB7C899FA39}"/>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6C747091-356B-38C9-1D0B-2B74BD8BA488}"/>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AA121DDB-340F-C86D-9681-0560737CDD05}"/>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6.3 Publiczny autobusowy transport zbiorowy, typy projektów:  1, 2,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II. Ocena merytoryczna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A397A715-E5E9-5B3B-E037-1C83CF0BCA6B}"/>
              </a:ext>
            </a:extLst>
          </p:cNvPr>
          <p:cNvGraphicFramePr>
            <a:graphicFrameLocks noGrp="1"/>
          </p:cNvGraphicFramePr>
          <p:nvPr>
            <p:extLst>
              <p:ext uri="{D42A27DB-BD31-4B8C-83A1-F6EECF244321}">
                <p14:modId xmlns:p14="http://schemas.microsoft.com/office/powerpoint/2010/main" val="1616483534"/>
              </p:ext>
            </p:extLst>
          </p:nvPr>
        </p:nvGraphicFramePr>
        <p:xfrm>
          <a:off x="409314" y="1103161"/>
          <a:ext cx="11467612" cy="4892485"/>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501121">
                  <a:extLst>
                    <a:ext uri="{9D8B030D-6E8A-4147-A177-3AD203B41FA5}">
                      <a16:colId xmlns:a16="http://schemas.microsoft.com/office/drawing/2014/main" val="120968799"/>
                    </a:ext>
                  </a:extLst>
                </a:gridCol>
                <a:gridCol w="3154957">
                  <a:extLst>
                    <a:ext uri="{9D8B030D-6E8A-4147-A177-3AD203B41FA5}">
                      <a16:colId xmlns:a16="http://schemas.microsoft.com/office/drawing/2014/main" val="940122991"/>
                    </a:ext>
                  </a:extLst>
                </a:gridCol>
              </a:tblGrid>
              <a:tr h="4091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*Slajd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634637">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Rozwój infrastruktury publicznego transportu zbiorowego.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Kryterium punktuje działania na rzecz wsparcia infrastruktury publicznego transportu zbiorowego.</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Spełnienie kryterium weryfikowane będzie na podstawie zapisów wniosku o dofinansowanie oraz dokumentacji składanej wraz z wnioskiem o dofinansowanie na etapie aplikowania o środki.</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Metody pomiaru:</a:t>
                      </a:r>
                    </a:p>
                    <a:p>
                      <a:pPr marL="180975" marR="0" lvl="0" indent="-180975"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1. W wyniku realizacji projektu udostępniona zostanie infrastruktura o takiej potencjalnej skali oddziaływania, która będzie miała istotny wpływ na ograniczenie indywidualnego ruchu zmotoryzowanego, tj.</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 budowa P&amp;R na powyżej 100 miejsc – 7 pkt.</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 budowa P&amp;R do 100 miejsc – 4 pkt.</a:t>
                      </a:r>
                    </a:p>
                    <a:p>
                      <a:pPr marL="90488" marR="0" lvl="0" indent="-90488"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2. W wyniku realizacji projektu udostępniona zostanie usługa oferująca znaczne uproszczenie korzystania z transportu rowerowego np. ułatwienie płatności, skrócenie formalności – 3 pkt,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punktowe.</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(tj. przyznanie 0 punktów nie dyskwalifikuje z możliwości uzyskania dofinansowania).</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Ocena kryterium będzie polegała na:</a:t>
                      </a:r>
                    </a:p>
                    <a:p>
                      <a:pPr marL="271463" indent="-180975"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a) przyznaniu zdefiniowanej z góry liczby punktów (maksymalnie można przyznać 15 pkt). Punkty w ramach poszczególnych metod pomiaru sumują się, do momentu uzyskania maksymalnej liczby punktów.</a:t>
                      </a:r>
                    </a:p>
                    <a:p>
                      <a:pPr marL="271463" indent="-180975"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b) przyznaniu 0 punktów – w przypadku niespełnienia kryterium.</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Brak możliwości uzupełnienia/poprawiania wniosku o dofinansowanie w ramach kryterium.</a:t>
                      </a:r>
                    </a:p>
                    <a:p>
                      <a:pPr algn="just">
                        <a:lnSpc>
                          <a:spcPct val="115000"/>
                        </a:lnSpc>
                        <a:spcBef>
                          <a:spcPts val="300"/>
                        </a:spcBef>
                        <a:spcAft>
                          <a:spcPts val="300"/>
                        </a:spcAft>
                      </a:pPr>
                      <a:endParaRPr lang="pl-PL" sz="1200" strike="sngStrike" kern="12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AC392ED2-982F-070E-FF34-8F6309864B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B1FDAD60-4C3D-6396-A5C9-3D2CE2A3BDC9}"/>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108</a:t>
            </a:fld>
            <a:endParaRPr lang="pl-PL"/>
          </a:p>
        </p:txBody>
      </p:sp>
    </p:spTree>
    <p:extLst>
      <p:ext uri="{BB962C8B-B14F-4D97-AF65-F5344CB8AC3E}">
        <p14:creationId xmlns:p14="http://schemas.microsoft.com/office/powerpoint/2010/main" val="113085793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1A07-A527-FCF8-B446-6F6DE353CDB1}"/>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3FB4D5E3-0D56-8361-6B98-5D4391AB38F7}"/>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12780BA5-B58C-9378-49AD-D3A380F28CC2}"/>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6.3 Publiczny autobusowy transport zbiorowy, typy projektów:  1, 2,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II. Ocena merytoryczna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B6D85842-595B-31E1-EB31-E16B2570FDB8}"/>
              </a:ext>
            </a:extLst>
          </p:cNvPr>
          <p:cNvGraphicFramePr>
            <a:graphicFrameLocks noGrp="1"/>
          </p:cNvGraphicFramePr>
          <p:nvPr>
            <p:extLst>
              <p:ext uri="{D42A27DB-BD31-4B8C-83A1-F6EECF244321}">
                <p14:modId xmlns:p14="http://schemas.microsoft.com/office/powerpoint/2010/main" val="3270412535"/>
              </p:ext>
            </p:extLst>
          </p:nvPr>
        </p:nvGraphicFramePr>
        <p:xfrm>
          <a:off x="409314" y="1103161"/>
          <a:ext cx="11467612" cy="2893906"/>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501121">
                  <a:extLst>
                    <a:ext uri="{9D8B030D-6E8A-4147-A177-3AD203B41FA5}">
                      <a16:colId xmlns:a16="http://schemas.microsoft.com/office/drawing/2014/main" val="120968799"/>
                    </a:ext>
                  </a:extLst>
                </a:gridCol>
                <a:gridCol w="3154957">
                  <a:extLst>
                    <a:ext uri="{9D8B030D-6E8A-4147-A177-3AD203B41FA5}">
                      <a16:colId xmlns:a16="http://schemas.microsoft.com/office/drawing/2014/main" val="940122991"/>
                    </a:ext>
                  </a:extLst>
                </a:gridCol>
              </a:tblGrid>
              <a:tr h="4091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*Slajd 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2436706">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Rozwój infrastruktury publicznego transportu zbiorowego.</a:t>
                      </a:r>
                    </a:p>
                    <a:p>
                      <a:pPr algn="l">
                        <a:spcAft>
                          <a:spcPts val="0"/>
                        </a:spcAft>
                      </a:pPr>
                      <a:endParaRPr lang="pl-PL" sz="1200" b="1"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975" marR="0" lvl="0" indent="-180975"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3. Projekt obejmuje infrastrukturę ładowania pojazdów elektrycznych (urządzenia i infrastruktura – w tym niezbędne oprogramowanie) – 5 pkt,</a:t>
                      </a:r>
                    </a:p>
                    <a:p>
                      <a:pPr marL="180975" marR="0" lvl="0" indent="-180975"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4. Wspólny bilet – urządzenia i infrastruktura (w tym niezbędne oprogramowanie) – umożliwiający przejazd transportem publicznym w połączeniach miejskich i podmiejskich organizowanych przez różnych operatorów – 5 pkt.</a:t>
                      </a:r>
                    </a:p>
                    <a:p>
                      <a:pPr marL="0" marR="0" lvl="0" indent="0" algn="l" defTabSz="914400" rtl="0" eaLnBrk="1" fontAlgn="auto" latinLnBrk="0" hangingPunct="1">
                        <a:lnSpc>
                          <a:spcPct val="115000"/>
                        </a:lnSpc>
                        <a:spcBef>
                          <a:spcPts val="600"/>
                        </a:spcBef>
                        <a:spcAft>
                          <a:spcPts val="600"/>
                        </a:spcAft>
                        <a:buClrTx/>
                        <a:buSzTx/>
                        <a:buFont typeface="+mj-lt"/>
                        <a:buNone/>
                        <a:tabLst/>
                        <a:defRPr/>
                      </a:pPr>
                      <a:endParaRPr lang="pl-PL" sz="1200" b="0"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300"/>
                        </a:spcBef>
                        <a:spcAft>
                          <a:spcPts val="300"/>
                        </a:spcAft>
                      </a:pPr>
                      <a:endParaRPr lang="pl-PL" sz="1200" strike="sngStrike" kern="12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C6E9BF50-3711-2F7C-C635-AAC8CE1727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E45FC6A8-A95F-EE2C-7A52-3CFDD8683621}"/>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109</a:t>
            </a:fld>
            <a:endParaRPr lang="pl-PL"/>
          </a:p>
        </p:txBody>
      </p:sp>
    </p:spTree>
    <p:extLst>
      <p:ext uri="{BB962C8B-B14F-4D97-AF65-F5344CB8AC3E}">
        <p14:creationId xmlns:p14="http://schemas.microsoft.com/office/powerpoint/2010/main" val="1356246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58163-AE90-9B29-3B6D-A4F12AE29620}"/>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F17C667F-D1A3-C259-F821-C903A6313C22}"/>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C28390D9-BA13-E888-593A-F36237632ABA}"/>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Działanie 3.2 Dostosowanie do zmian klimatu i zapobieganie powodziom i suszy, typy projektów: 1, 2, 4, 6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lang="pl-PL" sz="1400" b="1">
                <a:solidFill>
                  <a:prstClr val="white"/>
                </a:solidFill>
                <a:latin typeface="Arial" panose="020B0604020202020204" pitchFamily="34"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03C0BB10-1E17-75E3-29E2-AFD97F19C3BB}"/>
              </a:ext>
            </a:extLst>
          </p:cNvPr>
          <p:cNvGraphicFramePr>
            <a:graphicFrameLocks noGrp="1"/>
          </p:cNvGraphicFramePr>
          <p:nvPr>
            <p:extLst>
              <p:ext uri="{D42A27DB-BD31-4B8C-83A1-F6EECF244321}">
                <p14:modId xmlns:p14="http://schemas.microsoft.com/office/powerpoint/2010/main" val="2191169439"/>
              </p:ext>
            </p:extLst>
          </p:nvPr>
        </p:nvGraphicFramePr>
        <p:xfrm>
          <a:off x="409315" y="1103161"/>
          <a:ext cx="11305167" cy="4624261"/>
        </p:xfrm>
        <a:graphic>
          <a:graphicData uri="http://schemas.openxmlformats.org/drawingml/2006/table">
            <a:tbl>
              <a:tblPr firstRow="1" bandRow="1">
                <a:tableStyleId>{5C22544A-7EE6-4342-B048-85BDC9FD1C3A}</a:tableStyleId>
              </a:tblPr>
              <a:tblGrid>
                <a:gridCol w="632189">
                  <a:extLst>
                    <a:ext uri="{9D8B030D-6E8A-4147-A177-3AD203B41FA5}">
                      <a16:colId xmlns:a16="http://schemas.microsoft.com/office/drawing/2014/main" val="2402903515"/>
                    </a:ext>
                  </a:extLst>
                </a:gridCol>
                <a:gridCol w="2139518">
                  <a:extLst>
                    <a:ext uri="{9D8B030D-6E8A-4147-A177-3AD203B41FA5}">
                      <a16:colId xmlns:a16="http://schemas.microsoft.com/office/drawing/2014/main" val="2742623692"/>
                    </a:ext>
                  </a:extLst>
                </a:gridCol>
                <a:gridCol w="5110418">
                  <a:extLst>
                    <a:ext uri="{9D8B030D-6E8A-4147-A177-3AD203B41FA5}">
                      <a16:colId xmlns:a16="http://schemas.microsoft.com/office/drawing/2014/main" val="120968799"/>
                    </a:ext>
                  </a:extLst>
                </a:gridCol>
                <a:gridCol w="3423042">
                  <a:extLst>
                    <a:ext uri="{9D8B030D-6E8A-4147-A177-3AD203B41FA5}">
                      <a16:colId xmlns:a16="http://schemas.microsoft.com/office/drawing/2014/main" val="940122991"/>
                    </a:ext>
                  </a:extLst>
                </a:gridCol>
              </a:tblGrid>
              <a:tr h="364556">
                <a:tc>
                  <a:txBody>
                    <a:bodyPr/>
                    <a:lstStyle/>
                    <a:p>
                      <a:pPr algn="ctr"/>
                      <a:r>
                        <a:rPr lang="pl-PL" sz="1200">
                          <a:latin typeface="Arial" panose="020B0604020202020204" pitchFamily="34" charset="0"/>
                          <a:cs typeface="Arial" panose="020B0604020202020204" pitchFamily="34" charset="0"/>
                        </a:rPr>
                        <a:t>*Slajd</a:t>
                      </a:r>
                    </a:p>
                    <a:p>
                      <a:pPr algn="ctr"/>
                      <a:r>
                        <a:rPr lang="pl-PL" sz="1200">
                          <a:latin typeface="Arial" panose="020B0604020202020204" pitchFamily="34" charset="0"/>
                          <a:cs typeface="Arial" panose="020B0604020202020204" pitchFamily="34" charset="0"/>
                        </a:rPr>
                        <a:t>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833858">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a:solidFill>
                            <a:srgbClr val="000000"/>
                          </a:solidFill>
                          <a:effectLst/>
                          <a:latin typeface="Arial" panose="020B0604020202020204" pitchFamily="34" charset="0"/>
                          <a:ea typeface="Calibri" panose="020F0502020204030204" pitchFamily="34" charset="0"/>
                          <a:cs typeface="Arial" panose="020B0604020202020204" pitchFamily="34" charset="0"/>
                        </a:rPr>
                        <a:t>Kwalifikowalność inwestycji z zakresu małej retencji wodnej. </a:t>
                      </a:r>
                      <a:endParaRPr lang="pl-PL"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W ramach kryterium weryfikowane będzie, czy projekt z zakresu małej retencji (pytania pomocnicze):</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600"/>
                        </a:spcAft>
                        <a:buFont typeface="+mj-lt"/>
                        <a:buAutoNum type="arabicPeriod"/>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nie dotyczy zbiorników wielofunkcyjnych,</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600"/>
                        </a:spcAft>
                        <a:buFont typeface="+mj-lt"/>
                        <a:buAutoNum type="arabicPeriod"/>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nie dotyczy prac utrzymaniowych na rzekach ani regulacji rzek,</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600"/>
                        </a:spcAft>
                        <a:buFont typeface="+mj-lt"/>
                        <a:buAutoNum type="arabicPeriod"/>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nie jest realizowany przez podmioty podlegające/nadzorowane przez administracje centralną,</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600"/>
                        </a:spcAft>
                        <a:buFont typeface="+mj-lt"/>
                        <a:buAutoNum type="arabicPeriod"/>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dotyczy zbiorników o pojemności do 5 mln m</a:t>
                      </a:r>
                      <a:r>
                        <a:rPr lang="pl-PL" sz="1200" b="0" baseline="30000">
                          <a:solidFill>
                            <a:srgbClr val="000000"/>
                          </a:solidFill>
                          <a:effectLst/>
                          <a:latin typeface="Arial" panose="020B0604020202020204" pitchFamily="34" charset="0"/>
                          <a:ea typeface="Calibri" panose="020F0502020204030204" pitchFamily="34" charset="0"/>
                          <a:cs typeface="Arial" panose="020B0604020202020204" pitchFamily="34" charset="0"/>
                        </a:rPr>
                        <a:t>3</a:t>
                      </a: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oraz dokumentacji składanej wraz z wnioskiem o dofinansowanie na etapie aplikowania o środki.</a:t>
                      </a:r>
                      <a:endParaRPr lang="pl-PL" sz="12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zerojedynkowe.</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 </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jest zdefiniowane poprzez zestaw pytań pomocniczych. W ramach pytań pomocniczych możliwe przyznanie wartości logicznych: „TAK”, „NIE”, NIE DOTYCZY”.</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 „NIE DOTYCZY” (opcja „NIE DOTYCZY” przyznawana wyłącznie w przypadku, gdy projekt nie obejmuje działań z zakresu małej retencji).</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na wszystkie pytania pomocnicze będzie pozytywna (wartość logiczna: „TAK” lub „NIE DOTYCZY”).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6A689527-7B72-19A4-6DC6-CAB6816469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530A8FA5-3FE2-8A0F-B2F5-53903E15B8A0}"/>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11</a:t>
            </a:fld>
            <a:endParaRPr lang="pl-PL"/>
          </a:p>
        </p:txBody>
      </p:sp>
    </p:spTree>
    <p:extLst>
      <p:ext uri="{BB962C8B-B14F-4D97-AF65-F5344CB8AC3E}">
        <p14:creationId xmlns:p14="http://schemas.microsoft.com/office/powerpoint/2010/main" val="291402472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E73ED-B467-FAD9-5ECF-87ADDAD8ED06}"/>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42783B5D-2875-5C5F-9516-37614C001B6B}"/>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DC17497B-95DB-174C-C541-CBDBEDE80B2E}"/>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6.3 Publiczny autobusowy transport zbiorowy, typy projektów:  1, 2,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II. Ocena merytoryczna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968DC957-83CE-313E-E758-73413A9BEBBB}"/>
              </a:ext>
            </a:extLst>
          </p:cNvPr>
          <p:cNvGraphicFramePr>
            <a:graphicFrameLocks noGrp="1"/>
          </p:cNvGraphicFramePr>
          <p:nvPr>
            <p:extLst>
              <p:ext uri="{D42A27DB-BD31-4B8C-83A1-F6EECF244321}">
                <p14:modId xmlns:p14="http://schemas.microsoft.com/office/powerpoint/2010/main" val="229846758"/>
              </p:ext>
            </p:extLst>
          </p:nvPr>
        </p:nvGraphicFramePr>
        <p:xfrm>
          <a:off x="409314" y="1103161"/>
          <a:ext cx="11467612" cy="4576334"/>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249912">
                  <a:extLst>
                    <a:ext uri="{9D8B030D-6E8A-4147-A177-3AD203B41FA5}">
                      <a16:colId xmlns:a16="http://schemas.microsoft.com/office/drawing/2014/main" val="120968799"/>
                    </a:ext>
                  </a:extLst>
                </a:gridCol>
                <a:gridCol w="3406166">
                  <a:extLst>
                    <a:ext uri="{9D8B030D-6E8A-4147-A177-3AD203B41FA5}">
                      <a16:colId xmlns:a16="http://schemas.microsoft.com/office/drawing/2014/main" val="940122991"/>
                    </a:ext>
                  </a:extLst>
                </a:gridCol>
              </a:tblGrid>
              <a:tr h="409135">
                <a:tc>
                  <a:txBody>
                    <a:bodyPr/>
                    <a:lstStyle/>
                    <a:p>
                      <a:pPr algn="ctr"/>
                      <a:r>
                        <a:rPr lang="pl-PL" sz="1200">
                          <a:latin typeface="Arial" panose="020B0604020202020204" pitchFamily="34" charset="0"/>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67199">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Rozwój systemów cyfrowych transportu publicznego.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Kryterium punktuje działania na rzecz rozwoju systemów cyfrowych transportu publicznego.</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Spełnienie kryterium weryfikowane będzie na podstawie zapisów wniosku o dofinansowanie oraz dokumentacji składanej wraz z wnioskiem o dofinansowanie na etapie aplikowania o środki.</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Metody pomiaru:</a:t>
                      </a:r>
                    </a:p>
                    <a:p>
                      <a:pPr marL="228600" marR="0" lvl="0" indent="-228600" algn="l" defTabSz="914400" rtl="0" eaLnBrk="1" fontAlgn="auto" latinLnBrk="0" hangingPunct="1">
                        <a:lnSpc>
                          <a:spcPct val="115000"/>
                        </a:lnSpc>
                        <a:spcBef>
                          <a:spcPts val="600"/>
                        </a:spcBef>
                        <a:spcAft>
                          <a:spcPts val="600"/>
                        </a:spcAft>
                        <a:buClrTx/>
                        <a:buSzTx/>
                        <a:buFont typeface="+mj-lt"/>
                        <a:buAutoNum type="arabicPeriod"/>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System zarządzania ruchem (np. upłynnienie ruchu, uprzywilejowanie pojazdów publicznego transport zbiorowego) – 7 pkt,</a:t>
                      </a:r>
                    </a:p>
                    <a:p>
                      <a:pPr marL="228600" marR="0" lvl="0" indent="-228600" algn="l" defTabSz="914400" rtl="0" eaLnBrk="1" fontAlgn="auto" latinLnBrk="0" hangingPunct="1">
                        <a:lnSpc>
                          <a:spcPct val="115000"/>
                        </a:lnSpc>
                        <a:spcBef>
                          <a:spcPts val="600"/>
                        </a:spcBef>
                        <a:spcAft>
                          <a:spcPts val="600"/>
                        </a:spcAft>
                        <a:buClrTx/>
                        <a:buSzTx/>
                        <a:buFont typeface="+mj-lt"/>
                        <a:buAutoNum type="arabicPeriod" startAt="2"/>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System planowania podróży (m.in. infrastruktura umożliwiająca dogodną zmianę środka transportu) – 3 pkt,</a:t>
                      </a:r>
                    </a:p>
                    <a:p>
                      <a:pPr marL="180975" marR="0" lvl="0" indent="-180975"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3.  System zarządzania energią (na potrzeby ruchu drogowego, oświetlenie   uliczne, sygnalizacja świetlna itp.) – 5 pkt.</a:t>
                      </a:r>
                    </a:p>
                    <a:p>
                      <a:pPr marL="0" marR="0" lvl="0" indent="0" algn="l" defTabSz="914400" rtl="0" eaLnBrk="1" fontAlgn="auto" latinLnBrk="0" hangingPunct="1">
                        <a:lnSpc>
                          <a:spcPct val="115000"/>
                        </a:lnSpc>
                        <a:spcBef>
                          <a:spcPts val="600"/>
                        </a:spcBef>
                        <a:spcAft>
                          <a:spcPts val="600"/>
                        </a:spcAft>
                        <a:buClrTx/>
                        <a:buSzTx/>
                        <a:buFont typeface="+mj-lt"/>
                        <a:buNone/>
                        <a:tabLst/>
                        <a:defRPr/>
                      </a:pPr>
                      <a:endParaRPr lang="pl-PL" sz="1200" b="0" strike="noStrike"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5000"/>
                        </a:lnSpc>
                        <a:spcBef>
                          <a:spcPts val="600"/>
                        </a:spcBef>
                        <a:spcAft>
                          <a:spcPts val="600"/>
                        </a:spcAft>
                        <a:buClrTx/>
                        <a:buSzTx/>
                        <a:buFont typeface="+mj-lt"/>
                        <a:buNone/>
                        <a:tabLst/>
                        <a:defRPr/>
                      </a:pPr>
                      <a:endParaRPr lang="pl-PL" sz="1200" b="0"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punktowe.</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(tj. przyznanie 0 punktów nie dyskwalifikuje z możliwości uzyskania dofinansowania).</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Ocena kryterium będzie polegała na:</a:t>
                      </a:r>
                    </a:p>
                    <a:p>
                      <a:pPr marL="271463" indent="-271463"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a) przyznaniu zdefiniowanej z góry liczby punktów (maksymalnie można przyznać 13 pkt). Punkty w ramach poszczególnych metod pomiaru sumują się, do momentu uzyskania maksymalnej liczby punktów.</a:t>
                      </a:r>
                    </a:p>
                    <a:p>
                      <a:pPr marL="271463" indent="-271463"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b) przyznaniu 0 punktów – w przypadku niespełnienia kryterium.</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Brak możliwości uzupełnienia/poprawiania wniosku o dofinansowanie w ramach kryterium.</a:t>
                      </a:r>
                    </a:p>
                    <a:p>
                      <a:pPr algn="just">
                        <a:lnSpc>
                          <a:spcPct val="115000"/>
                        </a:lnSpc>
                        <a:spcBef>
                          <a:spcPts val="300"/>
                        </a:spcBef>
                        <a:spcAft>
                          <a:spcPts val="300"/>
                        </a:spcAft>
                      </a:pPr>
                      <a:endParaRPr lang="pl-PL" sz="1200" strike="sngStrike" kern="12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6A4F725F-55D4-1BCA-5092-30C79BD40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E415EBF0-C0AF-915E-68CD-FB7873090625}"/>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110</a:t>
            </a:fld>
            <a:endParaRPr lang="pl-PL"/>
          </a:p>
        </p:txBody>
      </p:sp>
    </p:spTree>
    <p:extLst>
      <p:ext uri="{BB962C8B-B14F-4D97-AF65-F5344CB8AC3E}">
        <p14:creationId xmlns:p14="http://schemas.microsoft.com/office/powerpoint/2010/main" val="36488136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35230-DA73-60C0-45AC-05743B8508B6}"/>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12AA37D0-10A5-D60F-6A6C-BF5FE86AA8AD}"/>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5AEE561F-D24D-80C9-C331-9C63FA78CDC0}"/>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6.3 Publiczny autobusowy transport zbiorowy, typy projektów:  1, 2,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II. Ocena merytoryczna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CA7CCEF2-051F-341E-08D7-EB44AA5A99C6}"/>
              </a:ext>
            </a:extLst>
          </p:cNvPr>
          <p:cNvGraphicFramePr>
            <a:graphicFrameLocks noGrp="1"/>
          </p:cNvGraphicFramePr>
          <p:nvPr>
            <p:extLst>
              <p:ext uri="{D42A27DB-BD31-4B8C-83A1-F6EECF244321}">
                <p14:modId xmlns:p14="http://schemas.microsoft.com/office/powerpoint/2010/main" val="536371721"/>
              </p:ext>
            </p:extLst>
          </p:nvPr>
        </p:nvGraphicFramePr>
        <p:xfrm>
          <a:off x="409314" y="1103161"/>
          <a:ext cx="11467612" cy="4776661"/>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501121">
                  <a:extLst>
                    <a:ext uri="{9D8B030D-6E8A-4147-A177-3AD203B41FA5}">
                      <a16:colId xmlns:a16="http://schemas.microsoft.com/office/drawing/2014/main" val="120968799"/>
                    </a:ext>
                  </a:extLst>
                </a:gridCol>
                <a:gridCol w="3154957">
                  <a:extLst>
                    <a:ext uri="{9D8B030D-6E8A-4147-A177-3AD203B41FA5}">
                      <a16:colId xmlns:a16="http://schemas.microsoft.com/office/drawing/2014/main" val="940122991"/>
                    </a:ext>
                  </a:extLst>
                </a:gridCol>
              </a:tblGrid>
              <a:tr h="4091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*Slajd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287780">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Efektywność kosztowa rocznej liczby użytkowników ekologicznego taboru wykorzystywanego do zbiorowego transportu publicznego.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W ramach kryterium premiowane będą projekty wykazujące najlepszą relację wnioskowanego dofinansowania UE do zadeklarowanej pojemności ekologicznego taboru wykorzystywanego do zbiorowego transportu publicznego.</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Spełnienie kryterium weryfikowane będzie na podstawie zapisów wniosku o dofinansowanie oraz dokumentacji składanej wraz z wnioskiem o dofinansowanie na etapie aplikowania o środki.</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Wartość średnia, do której odnosi się kryterium jest ustalana na poziomie naboru jako relacja wnioskowanego dofinansowania UE do zadeklarowanej wartości nowego lub zmodernizowanego taboru wykorzystywanego do transportu publicznego.</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Metody pomiaru:</a:t>
                      </a:r>
                    </a:p>
                    <a:p>
                      <a:pPr marL="409575" marR="0" lvl="0" indent="-228600" algn="l" defTabSz="914400" rtl="0" eaLnBrk="1" fontAlgn="auto" latinLnBrk="0" hangingPunct="1">
                        <a:lnSpc>
                          <a:spcPct val="115000"/>
                        </a:lnSpc>
                        <a:spcBef>
                          <a:spcPts val="600"/>
                        </a:spcBef>
                        <a:spcAft>
                          <a:spcPts val="600"/>
                        </a:spcAft>
                        <a:buClrTx/>
                        <a:buSzTx/>
                        <a:buFont typeface="+mj-lt"/>
                        <a:buAutoNum type="arabicPeriod"/>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Ustalona relacja (w zaokrągleniu do pełnych złotych) mieści się w przedziale do 70% średniej wartości wśród ocenianych projektów – 7 pkt,</a:t>
                      </a:r>
                    </a:p>
                    <a:p>
                      <a:pPr marL="409575" marR="0" lvl="0" indent="-228600" algn="l" defTabSz="914400" rtl="0" eaLnBrk="1" fontAlgn="auto" latinLnBrk="0" hangingPunct="1">
                        <a:lnSpc>
                          <a:spcPct val="115000"/>
                        </a:lnSpc>
                        <a:spcBef>
                          <a:spcPts val="600"/>
                        </a:spcBef>
                        <a:spcAft>
                          <a:spcPts val="600"/>
                        </a:spcAft>
                        <a:buClrTx/>
                        <a:buSzTx/>
                        <a:buFont typeface="+mj-lt"/>
                        <a:buAutoNum type="arabicPeriod"/>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Ustalona relacja (w zaokrągleniu do pełnych złotych) mieści się w przedziale powyżej 70% do 100% średniej wartości wśród ocenianych projektów - 5 pkt,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punktowe.</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(tj. przyznanie 0 punktów nie dyskwalifikuje z możliwości uzyskania dofinansowania).</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Ocena kryterium będzie polegała na:</a:t>
                      </a:r>
                    </a:p>
                    <a:p>
                      <a:pPr marL="228600" indent="-228600" algn="just">
                        <a:lnSpc>
                          <a:spcPct val="115000"/>
                        </a:lnSpc>
                        <a:spcBef>
                          <a:spcPts val="300"/>
                        </a:spcBef>
                        <a:spcAft>
                          <a:spcPts val="300"/>
                        </a:spcAft>
                        <a:buAutoNum type="alphaLcParenR"/>
                        <a:tabLst>
                          <a:tab pos="180975" algn="l"/>
                        </a:tabLs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przyznaniu zdefiniowanej z góry liczby punktów (maksymalnie można przyznać 7 pkt),</a:t>
                      </a:r>
                    </a:p>
                    <a:p>
                      <a:pPr marL="271463" indent="-271463"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b) przyznaniu 0 punktów – w przypadku niespełnienia kryterium.</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Brak możliwości uzupełnienia/poprawiania wniosku o dofinansowanie w ramach kryterium.</a:t>
                      </a:r>
                    </a:p>
                    <a:p>
                      <a:pPr algn="just">
                        <a:lnSpc>
                          <a:spcPct val="115000"/>
                        </a:lnSpc>
                        <a:spcBef>
                          <a:spcPts val="300"/>
                        </a:spcBef>
                        <a:spcAft>
                          <a:spcPts val="300"/>
                        </a:spcAft>
                      </a:pPr>
                      <a:endParaRPr lang="pl-PL" sz="1200" strike="sngStrike" kern="12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704DB737-C1AF-6F55-6179-3CDF57D90A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155C2ED1-2D4D-8C4F-A694-B9DBF13461D0}"/>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111</a:t>
            </a:fld>
            <a:endParaRPr lang="pl-PL"/>
          </a:p>
        </p:txBody>
      </p:sp>
    </p:spTree>
    <p:extLst>
      <p:ext uri="{BB962C8B-B14F-4D97-AF65-F5344CB8AC3E}">
        <p14:creationId xmlns:p14="http://schemas.microsoft.com/office/powerpoint/2010/main" val="103953065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86CA1-82AD-F619-74C1-CD9A7A097332}"/>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1B532F55-AA17-30F3-FB10-42B69EB3AB22}"/>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627CE1E4-8824-F32D-A222-725B27CBC078}"/>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6.3 Publiczny autobusowy transport zbiorowy, typy projektów:  1, 2,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II. Ocena merytoryczna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F5DFC945-7E9F-DD3C-DCA0-FD0827C34821}"/>
              </a:ext>
            </a:extLst>
          </p:cNvPr>
          <p:cNvGraphicFramePr>
            <a:graphicFrameLocks noGrp="1"/>
          </p:cNvGraphicFramePr>
          <p:nvPr>
            <p:extLst>
              <p:ext uri="{D42A27DB-BD31-4B8C-83A1-F6EECF244321}">
                <p14:modId xmlns:p14="http://schemas.microsoft.com/office/powerpoint/2010/main" val="4267885169"/>
              </p:ext>
            </p:extLst>
          </p:nvPr>
        </p:nvGraphicFramePr>
        <p:xfrm>
          <a:off x="409314" y="1103161"/>
          <a:ext cx="11467612" cy="2893906"/>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501121">
                  <a:extLst>
                    <a:ext uri="{9D8B030D-6E8A-4147-A177-3AD203B41FA5}">
                      <a16:colId xmlns:a16="http://schemas.microsoft.com/office/drawing/2014/main" val="120968799"/>
                    </a:ext>
                  </a:extLst>
                </a:gridCol>
                <a:gridCol w="3154957">
                  <a:extLst>
                    <a:ext uri="{9D8B030D-6E8A-4147-A177-3AD203B41FA5}">
                      <a16:colId xmlns:a16="http://schemas.microsoft.com/office/drawing/2014/main" val="940122991"/>
                    </a:ext>
                  </a:extLst>
                </a:gridCol>
              </a:tblGrid>
              <a:tr h="4091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*Slajd 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2436706">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Efektywność kosztowa rocznej liczby użytkowników ekologicznego taboru wykorzystywanego do zbiorowego transportu publicznego.</a:t>
                      </a:r>
                    </a:p>
                    <a:p>
                      <a:pPr algn="l">
                        <a:spcAft>
                          <a:spcPts val="0"/>
                        </a:spcAft>
                      </a:pPr>
                      <a:endParaRPr lang="pl-PL" sz="1200" b="1"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61950" marR="0" lvl="0" indent="-180975"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3. Ustalona relacja (w zaokrągleniu do pełnych złotych) mieści się w przedziale powyżej 100% do 130% średniej wartości wśród ocenianych projektów - 2 pkt,</a:t>
                      </a:r>
                    </a:p>
                    <a:p>
                      <a:pPr marL="361950" marR="0" lvl="0" indent="-180975"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4. Ustalona relacja (w zaokrągleniu do pełnych złotych) mieści się w przedziale powyżej 130% średniej wartości wśród ocenianych projektów – 0 pkt.</a:t>
                      </a:r>
                    </a:p>
                    <a:p>
                      <a:pPr marL="0" marR="0" lvl="0" indent="0" algn="l" defTabSz="914400" rtl="0" eaLnBrk="1" fontAlgn="auto" latinLnBrk="0" hangingPunct="1">
                        <a:lnSpc>
                          <a:spcPct val="115000"/>
                        </a:lnSpc>
                        <a:spcBef>
                          <a:spcPts val="600"/>
                        </a:spcBef>
                        <a:spcAft>
                          <a:spcPts val="600"/>
                        </a:spcAft>
                        <a:buClrTx/>
                        <a:buSzTx/>
                        <a:buFont typeface="+mj-lt"/>
                        <a:buNone/>
                        <a:tabLst/>
                        <a:defRPr/>
                      </a:pPr>
                      <a:endParaRPr lang="pl-PL" sz="1200" b="0"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300"/>
                        </a:spcBef>
                        <a:spcAft>
                          <a:spcPts val="300"/>
                        </a:spcAft>
                      </a:pPr>
                      <a:endParaRPr lang="pl-PL" sz="1200" strike="sngStrike" kern="12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FC28E300-46A6-CD56-F95F-8C5D45DD6C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0F169F68-FDF1-2225-215D-8040B2C8A9B5}"/>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112</a:t>
            </a:fld>
            <a:endParaRPr lang="pl-PL"/>
          </a:p>
        </p:txBody>
      </p:sp>
    </p:spTree>
    <p:extLst>
      <p:ext uri="{BB962C8B-B14F-4D97-AF65-F5344CB8AC3E}">
        <p14:creationId xmlns:p14="http://schemas.microsoft.com/office/powerpoint/2010/main" val="425690960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9ED45-F511-62B7-C56A-3D350C0E30F2}"/>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8A0FA64E-3CC2-577A-AAC5-1ABD26181FB3}"/>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68D4E1CC-D066-6C48-134A-2C1544931D7A}"/>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6.3 Publiczny autobusowy transport zbiorowy, typy projektów:  1, 2,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II. Ocena merytoryczna</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solidFill>
                  <a:prstClr val="white"/>
                </a:solidFill>
                <a:latin typeface="Arial" panose="020B0604020202020204" pitchFamily="34" charset="0"/>
                <a:ea typeface="Calibri" panose="020F0502020204030204" pitchFamily="34" charset="0"/>
                <a:cs typeface="Arial" panose="020B0604020202020204" pitchFamily="34" charset="0"/>
              </a:rPr>
              <a:t>D</a:t>
            </a: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Kryteria rozstrzygające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DFAEAA35-5BFE-F1F9-A7E1-FA2B39916F00}"/>
              </a:ext>
            </a:extLst>
          </p:cNvPr>
          <p:cNvGraphicFramePr>
            <a:graphicFrameLocks noGrp="1"/>
          </p:cNvGraphicFramePr>
          <p:nvPr>
            <p:extLst>
              <p:ext uri="{D42A27DB-BD31-4B8C-83A1-F6EECF244321}">
                <p14:modId xmlns:p14="http://schemas.microsoft.com/office/powerpoint/2010/main" val="4222525967"/>
              </p:ext>
            </p:extLst>
          </p:nvPr>
        </p:nvGraphicFramePr>
        <p:xfrm>
          <a:off x="409314" y="989977"/>
          <a:ext cx="11467612" cy="5112644"/>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4787688">
                  <a:extLst>
                    <a:ext uri="{9D8B030D-6E8A-4147-A177-3AD203B41FA5}">
                      <a16:colId xmlns:a16="http://schemas.microsoft.com/office/drawing/2014/main" val="120968799"/>
                    </a:ext>
                  </a:extLst>
                </a:gridCol>
                <a:gridCol w="3868390">
                  <a:extLst>
                    <a:ext uri="{9D8B030D-6E8A-4147-A177-3AD203B41FA5}">
                      <a16:colId xmlns:a16="http://schemas.microsoft.com/office/drawing/2014/main" val="940122991"/>
                    </a:ext>
                  </a:extLst>
                </a:gridCol>
              </a:tblGrid>
              <a:tr h="409135">
                <a:tc>
                  <a:txBody>
                    <a:bodyPr/>
                    <a:lstStyle/>
                    <a:p>
                      <a:pPr algn="ctr"/>
                      <a:r>
                        <a:rPr lang="pl-PL" sz="1200">
                          <a:latin typeface="Arial" panose="020B0604020202020204" pitchFamily="34" charset="0"/>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999030">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Efektywność kosztowa realizowanej inwestycji (w odniesieniu do ogółu projektów).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dirty="0">
                          <a:solidFill>
                            <a:schemeClr val="tx1"/>
                          </a:solidFill>
                          <a:effectLst/>
                          <a:latin typeface="Arial" panose="020B0604020202020204" pitchFamily="34" charset="0"/>
                          <a:ea typeface="+mn-ea"/>
                          <a:cs typeface="Arial" panose="020B0604020202020204" pitchFamily="34" charset="0"/>
                        </a:rPr>
                        <a:t>W ramach kryterium premiowane będą projekty wykazujące najlepszą relację wnioskowanego dofinansowania UE do zadeklarowanej pojemności ekologicznego taboru wykorzystywanego do zbiorowego transportu publicznego. Kryterium weryfikowane w oparciu o treść wniosku o dofinansowanie projektu.</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Wartość średnia, do której odnosi się kryterium jest ustalana na poziomie naboru jako relacja wnioskowanego dofinansowania UE do zadeklarowanej wartości zadeklarowanej pojemności ekologicznego taboru wykorzystywanego do zbiorowego transportu publicznego projektów spełniających kryteria formalne.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300"/>
                        </a:spcBef>
                        <a:spcAft>
                          <a:spcPts val="300"/>
                        </a:spcAft>
                      </a:pPr>
                      <a:r>
                        <a:rPr lang="pl-PL" sz="1200" strike="noStrik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W przypadku, gdy kilka projektów uzyska tą samą, pozytywną liczbę punktów, a wartość alokacji przeznaczonej na dany nabór nie pozwala na zatwierdzenie do dofinansowania wszystkich projektów, o wyborze projektu do dofinansowania decyduje kryterium rozstrzygające.</a:t>
                      </a:r>
                    </a:p>
                    <a:p>
                      <a:pPr algn="just">
                        <a:lnSpc>
                          <a:spcPct val="115000"/>
                        </a:lnSpc>
                        <a:spcBef>
                          <a:spcPts val="300"/>
                        </a:spcBef>
                        <a:spcAft>
                          <a:spcPts val="300"/>
                        </a:spcAft>
                      </a:pPr>
                      <a:r>
                        <a:rPr lang="pl-PL" sz="1200" strike="noStrik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Projekty z taką samą liczba punktów uporządkowane zostaną od najniższej wartości relacji wnioskowanego dofinansowania UE do zadeklarowanej pojemności ekologicznego taboru wykorzystywanego do zbiorowego transportu publicznego.</a:t>
                      </a:r>
                    </a:p>
                    <a:p>
                      <a:pPr algn="just">
                        <a:lnSpc>
                          <a:spcPct val="115000"/>
                        </a:lnSpc>
                        <a:spcBef>
                          <a:spcPts val="300"/>
                        </a:spcBef>
                        <a:spcAft>
                          <a:spcPts val="300"/>
                        </a:spcAft>
                      </a:pPr>
                      <a:r>
                        <a:rPr lang="pl-PL" sz="1200" strike="noStrik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Wsparcie w pierwszej kolejności przyznawane jest projektom, które charakteryzują się najwyższą efektywnością kosztową, tj. najniższą wartością relacji wnioskowanego dofinansowania UE do zadeklarowanej wartości zadeklarowanej pojemności ekologicznego taboru wykorzystywanego do zbiorowego transportu publicznego.</a:t>
                      </a:r>
                    </a:p>
                    <a:p>
                      <a:pPr algn="just">
                        <a:lnSpc>
                          <a:spcPct val="115000"/>
                        </a:lnSpc>
                        <a:spcBef>
                          <a:spcPts val="300"/>
                        </a:spcBef>
                        <a:spcAft>
                          <a:spcPts val="300"/>
                        </a:spcAft>
                      </a:pPr>
                      <a:r>
                        <a:rPr lang="pl-PL" sz="1200" strike="noStrik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Brak możliwości uzupełnienia/poprawiania wniosku o dofinansowanie w ramach kryterium.</a:t>
                      </a:r>
                    </a:p>
                    <a:p>
                      <a:pPr algn="just">
                        <a:lnSpc>
                          <a:spcPct val="115000"/>
                        </a:lnSpc>
                        <a:spcBef>
                          <a:spcPts val="300"/>
                        </a:spcBef>
                        <a:spcAft>
                          <a:spcPts val="300"/>
                        </a:spcAft>
                      </a:pPr>
                      <a:endParaRPr lang="pl-PL" sz="1200" strike="noStrike"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2F7839ED-0D24-2546-1F8B-0294B7D5A6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AE02625C-D3DE-A58B-5016-C2FBC83D36CE}"/>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113</a:t>
            </a:fld>
            <a:endParaRPr lang="pl-PL"/>
          </a:p>
        </p:txBody>
      </p:sp>
    </p:spTree>
    <p:extLst>
      <p:ext uri="{BB962C8B-B14F-4D97-AF65-F5344CB8AC3E}">
        <p14:creationId xmlns:p14="http://schemas.microsoft.com/office/powerpoint/2010/main" val="273071113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F064E963-962C-6829-ED2F-2F4DAE2EAF2D}"/>
              </a:ext>
            </a:extLst>
          </p:cNvPr>
          <p:cNvSpPr>
            <a:spLocks noGrp="1"/>
          </p:cNvSpPr>
          <p:nvPr>
            <p:ph idx="1"/>
          </p:nvPr>
        </p:nvSpPr>
        <p:spPr/>
        <p:txBody>
          <a:bodyPr/>
          <a:lstStyle/>
          <a:p>
            <a:endParaRPr lang="pl-PL"/>
          </a:p>
        </p:txBody>
      </p:sp>
      <p:pic>
        <p:nvPicPr>
          <p:cNvPr id="5" name="Obraz 4">
            <a:extLst>
              <a:ext uri="{FF2B5EF4-FFF2-40B4-BE49-F238E27FC236}">
                <a16:creationId xmlns:a16="http://schemas.microsoft.com/office/drawing/2014/main" id="{1496BA8D-08B4-6014-58A5-F9FE5B0CD7F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047" y="0"/>
            <a:ext cx="12185905" cy="6858000"/>
          </a:xfrm>
          <a:prstGeom prst="rect">
            <a:avLst/>
          </a:prstGeom>
        </p:spPr>
      </p:pic>
      <p:pic>
        <p:nvPicPr>
          <p:cNvPr id="6" name="Obraz 5">
            <a:extLst>
              <a:ext uri="{FF2B5EF4-FFF2-40B4-BE49-F238E27FC236}">
                <a16:creationId xmlns:a16="http://schemas.microsoft.com/office/drawing/2014/main" id="{08644B90-4F93-9286-22E9-2E92DA2128B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7" y="0"/>
            <a:ext cx="12184573" cy="6858000"/>
          </a:xfrm>
          <a:prstGeom prst="rect">
            <a:avLst/>
          </a:prstGeom>
        </p:spPr>
      </p:pic>
      <p:sp>
        <p:nvSpPr>
          <p:cNvPr id="9" name="Tytuł 8" descr="Działanie 8.8 Wsparcie rodziny i pieczy zastępczej&#10;">
            <a:extLst>
              <a:ext uri="{FF2B5EF4-FFF2-40B4-BE49-F238E27FC236}">
                <a16:creationId xmlns:a16="http://schemas.microsoft.com/office/drawing/2014/main" id="{5D577711-975E-31B5-1859-5AE25F57A174}"/>
              </a:ext>
            </a:extLst>
          </p:cNvPr>
          <p:cNvSpPr txBox="1">
            <a:spLocks noGrp="1"/>
          </p:cNvSpPr>
          <p:nvPr>
            <p:ph type="title" idx="4294967295"/>
          </p:nvPr>
        </p:nvSpPr>
        <p:spPr>
          <a:xfrm>
            <a:off x="2011509" y="2370078"/>
            <a:ext cx="8168979" cy="31085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Działanie </a:t>
            </a:r>
            <a:r>
              <a:rPr lang="pl-PL" sz="3200" b="1">
                <a:solidFill>
                  <a:srgbClr val="002060"/>
                </a:solidFill>
                <a:latin typeface="Open Sans" panose="020B0606030504020204" pitchFamily="34" charset="0"/>
                <a:ea typeface="Open Sans" panose="020B0606030504020204" pitchFamily="34" charset="0"/>
                <a:cs typeface="Open Sans" panose="020B0606030504020204" pitchFamily="34" charset="0"/>
              </a:rPr>
              <a:t>7.10. </a:t>
            </a:r>
            <a:br>
              <a:rPr lang="pl-PL" sz="3200" b="1">
                <a:solidFill>
                  <a:srgbClr val="002060"/>
                </a:solidFill>
                <a:latin typeface="Open Sans" panose="020B0606030504020204" pitchFamily="34" charset="0"/>
                <a:ea typeface="Open Sans" panose="020B0606030504020204" pitchFamily="34" charset="0"/>
                <a:cs typeface="Open Sans" panose="020B0606030504020204" pitchFamily="34" charset="0"/>
              </a:rPr>
            </a:br>
            <a:r>
              <a:rPr lang="pl-PL" sz="3200" b="1">
                <a:solidFill>
                  <a:srgbClr val="002060"/>
                </a:solidFill>
                <a:latin typeface="Open Sans" panose="020B0606030504020204" pitchFamily="34" charset="0"/>
                <a:ea typeface="Open Sans" panose="020B0606030504020204" pitchFamily="34" charset="0"/>
                <a:cs typeface="Open Sans" panose="020B0606030504020204" pitchFamily="34" charset="0"/>
              </a:rPr>
              <a:t>Turystyczne Lubelskie</a:t>
            </a:r>
            <a:br>
              <a:rPr lang="pl-PL" sz="3200" b="1">
                <a:solidFill>
                  <a:srgbClr val="002060"/>
                </a:solidFill>
                <a:latin typeface="Open Sans" panose="020B0606030504020204" pitchFamily="34" charset="0"/>
                <a:ea typeface="Open Sans" panose="020B0606030504020204" pitchFamily="34" charset="0"/>
                <a:cs typeface="Open Sans" panose="020B0606030504020204" pitchFamily="34" charset="0"/>
              </a:rPr>
            </a:br>
            <a: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 </a:t>
            </a:r>
            <a:b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typy projektu: 1,2,3</a:t>
            </a:r>
            <a:b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(sposób wyboru: </a:t>
            </a:r>
            <a:r>
              <a:rPr lang="pl-PL" sz="3200" b="1">
                <a:solidFill>
                  <a:srgbClr val="002060"/>
                </a:solidFill>
                <a:latin typeface="Open Sans" panose="020B0606030504020204" pitchFamily="34" charset="0"/>
                <a:ea typeface="Open Sans" panose="020B0606030504020204" pitchFamily="34" charset="0"/>
                <a:cs typeface="Open Sans" panose="020B0606030504020204" pitchFamily="34" charset="0"/>
              </a:rPr>
              <a:t>konkurencyjny</a:t>
            </a:r>
            <a: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a:t>
            </a:r>
            <a:br>
              <a:rPr kumimoji="0" lang="pl-PL" sz="36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pl-PL" sz="36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Symbol zastępczy numeru slajdu 3">
            <a:extLst>
              <a:ext uri="{FF2B5EF4-FFF2-40B4-BE49-F238E27FC236}">
                <a16:creationId xmlns:a16="http://schemas.microsoft.com/office/drawing/2014/main" id="{6E43DC8D-FA77-1A71-E6DC-1B252A777A8B}"/>
              </a:ext>
              <a:ext uri="{C183D7F6-B498-43B3-948B-1728B52AA6E4}">
                <adec:decorative xmlns:adec="http://schemas.microsoft.com/office/drawing/2017/decorative" val="0"/>
              </a:ext>
            </a:extLst>
          </p:cNvPr>
          <p:cNvSpPr>
            <a:spLocks noGrp="1"/>
          </p:cNvSpPr>
          <p:nvPr>
            <p:ph type="sldNum" sz="quarter" idx="12"/>
          </p:nvPr>
        </p:nvSpPr>
        <p:spPr>
          <a:xfrm>
            <a:off x="11736198" y="6492875"/>
            <a:ext cx="44837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013437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69B9140-4439-1566-DCC8-0B6F9F99D67B}"/>
              </a:ext>
            </a:extLst>
          </p:cNvPr>
          <p:cNvSpPr>
            <a:spLocks noGrp="1"/>
          </p:cNvSpPr>
          <p:nvPr>
            <p:ph type="title" idx="4294967295"/>
          </p:nvPr>
        </p:nvSpPr>
        <p:spPr>
          <a:xfrm>
            <a:off x="565054" y="791322"/>
            <a:ext cx="10899227" cy="878542"/>
          </a:xfrm>
          <a:prstGeom prst="rect">
            <a:avLst/>
          </a:prstGeom>
          <a:solidFill>
            <a:schemeClr val="accent1"/>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latinLnBrk="0" hangingPunct="1"/>
            <a:r>
              <a:rPr lang="pl-PL" sz="2200" b="1" kern="1200">
                <a:solidFill>
                  <a:schemeClr val="lt1"/>
                </a:solidFill>
                <a:effectLst/>
                <a:latin typeface="Arial" panose="020B0604020202020204" pitchFamily="34" charset="0"/>
                <a:cs typeface="Arial" panose="020B0604020202020204" pitchFamily="34" charset="0"/>
              </a:rPr>
              <a:t>Działanie 7.10 Turystyczne Lubelskie</a:t>
            </a:r>
            <a:br>
              <a:rPr lang="pl-PL" sz="1600" kern="1200">
                <a:solidFill>
                  <a:schemeClr val="lt1"/>
                </a:solidFill>
                <a:effectLst/>
                <a:latin typeface="Arial" panose="020B0604020202020204" pitchFamily="34" charset="0"/>
                <a:cs typeface="Arial" panose="020B0604020202020204" pitchFamily="34" charset="0"/>
              </a:rPr>
            </a:br>
            <a:endParaRPr lang="pl-PL" sz="1600">
              <a:effectLst/>
              <a:latin typeface="Arial" panose="020B0604020202020204" pitchFamily="34" charset="0"/>
              <a:cs typeface="Arial" panose="020B0604020202020204" pitchFamily="34" charset="0"/>
            </a:endParaRPr>
          </a:p>
        </p:txBody>
      </p:sp>
      <p:sp>
        <p:nvSpPr>
          <p:cNvPr id="3" name="pole tekstowe 2">
            <a:extLst>
              <a:ext uri="{FF2B5EF4-FFF2-40B4-BE49-F238E27FC236}">
                <a16:creationId xmlns:a16="http://schemas.microsoft.com/office/drawing/2014/main" id="{B69D78D4-A5DF-E809-73D4-45D7E5F19687}"/>
              </a:ext>
              <a:ext uri="{C183D7F6-B498-43B3-948B-1728B52AA6E4}">
                <adec:decorative xmlns:adec="http://schemas.microsoft.com/office/drawing/2017/decorative" val="0"/>
              </a:ext>
            </a:extLst>
          </p:cNvPr>
          <p:cNvSpPr txBox="1"/>
          <p:nvPr/>
        </p:nvSpPr>
        <p:spPr>
          <a:xfrm>
            <a:off x="1326776" y="1669864"/>
            <a:ext cx="10137505" cy="40626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kumimoji="0" lang="pl-PL"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Typy projektu:</a:t>
            </a:r>
            <a:endParaRPr lang="pl-PL">
              <a:solidFill>
                <a:prstClr val="black"/>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1200"/>
              </a:spcBef>
              <a:spcAft>
                <a:spcPts val="1200"/>
              </a:spcAft>
              <a:buClrTx/>
              <a:buSzTx/>
              <a:buFont typeface="+mj-lt"/>
              <a:buAutoNum type="arabicPeriod"/>
              <a:tabLst/>
              <a:defRPr/>
            </a:pPr>
            <a:r>
              <a:rPr kumimoji="0" lang="pl-PL"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Wsparcie tworzenia nowych, rozbudowa istniejących miejsc atrakcyjnych turystycznie poprzez roboty budowlane, modernizację, wyposażenie infrastruktury ułatwiającej dostęp do miejsc </a:t>
            </a:r>
            <a:br>
              <a:rPr kumimoji="0" lang="pl-PL"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pl-PL"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 obszarów atrakcyjnych turystycznie, m.in. infrastruktura zlokalizowana wokół istniejących zbiorników wodnych (kąpieliska, plaże, pomosty, mola, przystanie wodne, bulwary, ścieżki rowerowe, ścieżki edukacyjne i dydaktyczne, promenady).</a:t>
            </a:r>
          </a:p>
          <a:p>
            <a:pPr marL="342900" marR="0" lvl="0" indent="-342900" algn="l" defTabSz="914400" rtl="0" eaLnBrk="1" fontAlgn="auto" latinLnBrk="0" hangingPunct="1">
              <a:lnSpc>
                <a:spcPct val="100000"/>
              </a:lnSpc>
              <a:spcBef>
                <a:spcPts val="1200"/>
              </a:spcBef>
              <a:spcAft>
                <a:spcPts val="1200"/>
              </a:spcAft>
              <a:buClrTx/>
              <a:buSzTx/>
              <a:buFont typeface="+mj-lt"/>
              <a:buAutoNum type="arabicPeriod"/>
              <a:tabLst/>
              <a:defRPr/>
            </a:pPr>
            <a:r>
              <a:rPr kumimoji="0" lang="pl-PL"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Roboty budowlane, modernizacja szlaków turystycznych i wyposażenie ich w niezbędną infrastrukturę (w tym z zakresu przystosowania obiektów do potrzeb osób z niepełnosprawnościami).</a:t>
            </a:r>
          </a:p>
          <a:p>
            <a:pPr marL="342900" marR="0" lvl="0" indent="-342900" algn="l" defTabSz="914400" rtl="0" eaLnBrk="1" fontAlgn="auto" latinLnBrk="0" hangingPunct="1">
              <a:lnSpc>
                <a:spcPct val="100000"/>
              </a:lnSpc>
              <a:spcBef>
                <a:spcPts val="1200"/>
              </a:spcBef>
              <a:spcAft>
                <a:spcPts val="1200"/>
              </a:spcAft>
              <a:buClrTx/>
              <a:buSzTx/>
              <a:buFont typeface="+mj-lt"/>
              <a:buAutoNum type="arabicPeriod"/>
              <a:tabLst/>
              <a:defRPr/>
            </a:pPr>
            <a:r>
              <a:rPr kumimoji="0" lang="pl-PL"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Projekty dotyczące nowych produktów w dziedzinie turystyki wykorzystujące walory historyczne, kulturowe i przyrodnicze regionu.</a:t>
            </a:r>
          </a:p>
        </p:txBody>
      </p:sp>
      <p:pic>
        <p:nvPicPr>
          <p:cNvPr id="5" name="Obraz 4" descr="Logo fel">
            <a:extLst>
              <a:ext uri="{FF2B5EF4-FFF2-40B4-BE49-F238E27FC236}">
                <a16:creationId xmlns:a16="http://schemas.microsoft.com/office/drawing/2014/main" id="{3A6838DB-23D1-FBA4-E8AB-9AB6BBDE33CF}"/>
              </a:ext>
            </a:extLst>
          </p:cNvPr>
          <p:cNvPicPr>
            <a:picLocks noChangeAspect="1"/>
          </p:cNvPicPr>
          <p:nvPr/>
        </p:nvPicPr>
        <p:blipFill>
          <a:blip r:embed="rId3"/>
          <a:stretch>
            <a:fillRect/>
          </a:stretch>
        </p:blipFill>
        <p:spPr>
          <a:xfrm>
            <a:off x="7077013" y="5886830"/>
            <a:ext cx="5114987" cy="359695"/>
          </a:xfrm>
          <a:prstGeom prst="rect">
            <a:avLst/>
          </a:prstGeom>
        </p:spPr>
      </p:pic>
      <p:sp>
        <p:nvSpPr>
          <p:cNvPr id="2" name="Symbol zastępczy numeru slajdu 1">
            <a:extLst>
              <a:ext uri="{FF2B5EF4-FFF2-40B4-BE49-F238E27FC236}">
                <a16:creationId xmlns:a16="http://schemas.microsoft.com/office/drawing/2014/main" id="{D175E7F4-BA74-44F8-A965-E39C6D64EB42}"/>
              </a:ext>
              <a:ext uri="{C183D7F6-B498-43B3-948B-1728B52AA6E4}">
                <adec:decorative xmlns:adec="http://schemas.microsoft.com/office/drawing/2017/decorative" val="0"/>
              </a:ext>
            </a:extLst>
          </p:cNvPr>
          <p:cNvSpPr>
            <a:spLocks noGrp="1"/>
          </p:cNvSpPr>
          <p:nvPr>
            <p:ph type="sldNum" sz="quarter" idx="10"/>
          </p:nvPr>
        </p:nvSpPr>
        <p:spPr>
          <a:xfrm>
            <a:off x="11694160" y="6479991"/>
            <a:ext cx="49784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115</a:t>
            </a:r>
          </a:p>
        </p:txBody>
      </p:sp>
    </p:spTree>
    <p:extLst>
      <p:ext uri="{BB962C8B-B14F-4D97-AF65-F5344CB8AC3E}">
        <p14:creationId xmlns:p14="http://schemas.microsoft.com/office/powerpoint/2010/main" val="305281939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4B91A-773E-91B2-54C8-49C65E91D6C8}"/>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03477871-B3A7-064B-056C-9877BC145FF7}"/>
              </a:ext>
            </a:extLst>
          </p:cNvPr>
          <p:cNvSpPr>
            <a:spLocks noGrp="1"/>
          </p:cNvSpPr>
          <p:nvPr>
            <p:ph type="title" idx="4294967295"/>
          </p:nvPr>
        </p:nvSpPr>
        <p:spPr>
          <a:xfrm>
            <a:off x="565054" y="791322"/>
            <a:ext cx="10899227" cy="878542"/>
          </a:xfrm>
          <a:prstGeom prst="rect">
            <a:avLst/>
          </a:prstGeom>
          <a:solidFill>
            <a:schemeClr val="accent1"/>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latinLnBrk="0" hangingPunct="1"/>
            <a:r>
              <a:rPr lang="pl-PL" sz="2200" b="1" kern="1200">
                <a:solidFill>
                  <a:schemeClr val="lt1"/>
                </a:solidFill>
                <a:effectLst/>
                <a:latin typeface="Arial" panose="020B0604020202020204" pitchFamily="34" charset="0"/>
                <a:cs typeface="Arial" panose="020B0604020202020204" pitchFamily="34" charset="0"/>
              </a:rPr>
              <a:t>Działanie 7.10 Turystyczne Lubelskie</a:t>
            </a:r>
            <a:br>
              <a:rPr lang="pl-PL" sz="1600" kern="1200">
                <a:solidFill>
                  <a:schemeClr val="lt1"/>
                </a:solidFill>
                <a:effectLst/>
                <a:latin typeface="Arial" panose="020B0604020202020204" pitchFamily="34" charset="0"/>
                <a:cs typeface="Arial" panose="020B0604020202020204" pitchFamily="34" charset="0"/>
              </a:rPr>
            </a:br>
            <a:endParaRPr lang="pl-PL" sz="1600">
              <a:effectLst/>
              <a:latin typeface="Arial" panose="020B0604020202020204" pitchFamily="34" charset="0"/>
              <a:cs typeface="Arial" panose="020B0604020202020204" pitchFamily="34" charset="0"/>
            </a:endParaRPr>
          </a:p>
        </p:txBody>
      </p:sp>
      <p:graphicFrame>
        <p:nvGraphicFramePr>
          <p:cNvPr id="6" name="Tabela 6">
            <a:extLst>
              <a:ext uri="{FF2B5EF4-FFF2-40B4-BE49-F238E27FC236}">
                <a16:creationId xmlns:a16="http://schemas.microsoft.com/office/drawing/2014/main" id="{F697A708-82D9-2FB9-3FA9-179B781A147B}"/>
              </a:ext>
            </a:extLst>
          </p:cNvPr>
          <p:cNvGraphicFramePr>
            <a:graphicFrameLocks noGrp="1"/>
          </p:cNvGraphicFramePr>
          <p:nvPr/>
        </p:nvGraphicFramePr>
        <p:xfrm>
          <a:off x="1016134" y="2511010"/>
          <a:ext cx="10159732" cy="1452283"/>
        </p:xfrm>
        <a:graphic>
          <a:graphicData uri="http://schemas.openxmlformats.org/drawingml/2006/table">
            <a:tbl>
              <a:tblPr firstRow="1" bandRow="1">
                <a:tableStyleId>{5C22544A-7EE6-4342-B048-85BDC9FD1C3A}</a:tableStyleId>
              </a:tblPr>
              <a:tblGrid>
                <a:gridCol w="3230283">
                  <a:extLst>
                    <a:ext uri="{9D8B030D-6E8A-4147-A177-3AD203B41FA5}">
                      <a16:colId xmlns:a16="http://schemas.microsoft.com/office/drawing/2014/main" val="406125916"/>
                    </a:ext>
                  </a:extLst>
                </a:gridCol>
                <a:gridCol w="3230283">
                  <a:extLst>
                    <a:ext uri="{9D8B030D-6E8A-4147-A177-3AD203B41FA5}">
                      <a16:colId xmlns:a16="http://schemas.microsoft.com/office/drawing/2014/main" val="3231373522"/>
                    </a:ext>
                  </a:extLst>
                </a:gridCol>
                <a:gridCol w="3699166">
                  <a:extLst>
                    <a:ext uri="{9D8B030D-6E8A-4147-A177-3AD203B41FA5}">
                      <a16:colId xmlns:a16="http://schemas.microsoft.com/office/drawing/2014/main" val="1878007592"/>
                    </a:ext>
                  </a:extLst>
                </a:gridCol>
              </a:tblGrid>
              <a:tr h="939480">
                <a:tc>
                  <a:txBody>
                    <a:bodyPr/>
                    <a:lstStyle/>
                    <a:p>
                      <a:r>
                        <a:rPr lang="pl-PL">
                          <a:latin typeface="Arial" panose="020B0604020202020204" pitchFamily="34" charset="0"/>
                          <a:cs typeface="Arial" panose="020B0604020202020204" pitchFamily="34" charset="0"/>
                        </a:rPr>
                        <a:t>Termin ogłoszenia naboru</a:t>
                      </a:r>
                    </a:p>
                  </a:txBody>
                  <a:tcPr anchor="ctr" anchorCtr="1"/>
                </a:tc>
                <a:tc>
                  <a:txBody>
                    <a:bodyPr/>
                    <a:lstStyle/>
                    <a:p>
                      <a:pPr algn="ctr"/>
                      <a:r>
                        <a:rPr lang="pl-PL">
                          <a:latin typeface="Arial" panose="020B0604020202020204" pitchFamily="34" charset="0"/>
                          <a:cs typeface="Arial" panose="020B0604020202020204" pitchFamily="34" charset="0"/>
                        </a:rPr>
                        <a:t>Termin rozpoczęcia i zakończenia naboru wniosków</a:t>
                      </a:r>
                    </a:p>
                  </a:txBody>
                  <a:tcPr anchor="ctr" anchorCtr="1"/>
                </a:tc>
                <a:tc>
                  <a:txBody>
                    <a:bodyPr/>
                    <a:lstStyle/>
                    <a:p>
                      <a:r>
                        <a:rPr lang="pl-PL">
                          <a:latin typeface="Arial" panose="020B0604020202020204" pitchFamily="34" charset="0"/>
                          <a:cs typeface="Arial" panose="020B0604020202020204" pitchFamily="34" charset="0"/>
                        </a:rPr>
                        <a:t>Alokacja (EURO)</a:t>
                      </a:r>
                    </a:p>
                  </a:txBody>
                  <a:tcPr anchor="ctr" anchorCtr="1"/>
                </a:tc>
                <a:extLst>
                  <a:ext uri="{0D108BD9-81ED-4DB2-BD59-A6C34878D82A}">
                    <a16:rowId xmlns:a16="http://schemas.microsoft.com/office/drawing/2014/main" val="3363066686"/>
                  </a:ext>
                </a:extLst>
              </a:tr>
              <a:tr h="512803">
                <a:tc>
                  <a:txBody>
                    <a:bodyPr/>
                    <a:lstStyle/>
                    <a:p>
                      <a:pPr algn="ctr"/>
                      <a:r>
                        <a:rPr lang="pl-PL">
                          <a:latin typeface="Arial" panose="020B0604020202020204" pitchFamily="34" charset="0"/>
                          <a:cs typeface="Arial" panose="020B0604020202020204" pitchFamily="34" charset="0"/>
                        </a:rPr>
                        <a:t>29.02.2024 r.</a:t>
                      </a:r>
                    </a:p>
                  </a:txBody>
                  <a:tcPr/>
                </a:tc>
                <a:tc>
                  <a:txBody>
                    <a:bodyPr/>
                    <a:lstStyle/>
                    <a:p>
                      <a:pPr algn="ctr"/>
                      <a:r>
                        <a:rPr lang="pl-PL">
                          <a:latin typeface="Arial" panose="020B0604020202020204" pitchFamily="34" charset="0"/>
                          <a:cs typeface="Arial" panose="020B0604020202020204" pitchFamily="34" charset="0"/>
                        </a:rPr>
                        <a:t>11.03.2024 r. – 10.05.2024 r.</a:t>
                      </a:r>
                    </a:p>
                  </a:txBody>
                  <a:tcPr/>
                </a:tc>
                <a:tc>
                  <a:txBody>
                    <a:bodyPr/>
                    <a:lstStyle/>
                    <a:p>
                      <a:pPr algn="ctr"/>
                      <a:r>
                        <a:rPr lang="pl-PL">
                          <a:latin typeface="Arial" panose="020B0604020202020204" pitchFamily="34" charset="0"/>
                          <a:cs typeface="Arial" panose="020B0604020202020204" pitchFamily="34" charset="0"/>
                        </a:rPr>
                        <a:t>16 271 000,00</a:t>
                      </a:r>
                    </a:p>
                  </a:txBody>
                  <a:tcPr/>
                </a:tc>
                <a:extLst>
                  <a:ext uri="{0D108BD9-81ED-4DB2-BD59-A6C34878D82A}">
                    <a16:rowId xmlns:a16="http://schemas.microsoft.com/office/drawing/2014/main" val="3875528017"/>
                  </a:ext>
                </a:extLst>
              </a:tr>
            </a:tbl>
          </a:graphicData>
        </a:graphic>
      </p:graphicFrame>
      <p:pic>
        <p:nvPicPr>
          <p:cNvPr id="5" name="Obraz 4" descr="Logo fel">
            <a:extLst>
              <a:ext uri="{FF2B5EF4-FFF2-40B4-BE49-F238E27FC236}">
                <a16:creationId xmlns:a16="http://schemas.microsoft.com/office/drawing/2014/main" id="{F2000F8D-C0A5-B865-FB90-B9CDEF24682E}"/>
              </a:ext>
            </a:extLst>
          </p:cNvPr>
          <p:cNvPicPr>
            <a:picLocks noChangeAspect="1"/>
          </p:cNvPicPr>
          <p:nvPr/>
        </p:nvPicPr>
        <p:blipFill>
          <a:blip r:embed="rId3"/>
          <a:stretch>
            <a:fillRect/>
          </a:stretch>
        </p:blipFill>
        <p:spPr>
          <a:xfrm>
            <a:off x="7077013" y="5886830"/>
            <a:ext cx="5114987" cy="359695"/>
          </a:xfrm>
          <a:prstGeom prst="rect">
            <a:avLst/>
          </a:prstGeom>
        </p:spPr>
      </p:pic>
      <p:sp>
        <p:nvSpPr>
          <p:cNvPr id="2" name="Symbol zastępczy numeru slajdu 1">
            <a:extLst>
              <a:ext uri="{FF2B5EF4-FFF2-40B4-BE49-F238E27FC236}">
                <a16:creationId xmlns:a16="http://schemas.microsoft.com/office/drawing/2014/main" id="{2E6230F1-3E42-23E7-3021-C17ADA9185B7}"/>
              </a:ext>
              <a:ext uri="{C183D7F6-B498-43B3-948B-1728B52AA6E4}">
                <adec:decorative xmlns:adec="http://schemas.microsoft.com/office/drawing/2017/decorative" val="0"/>
              </a:ext>
            </a:extLst>
          </p:cNvPr>
          <p:cNvSpPr>
            <a:spLocks noGrp="1"/>
          </p:cNvSpPr>
          <p:nvPr>
            <p:ph type="sldNum" sz="quarter" idx="10"/>
          </p:nvPr>
        </p:nvSpPr>
        <p:spPr>
          <a:xfrm>
            <a:off x="11694160" y="6479991"/>
            <a:ext cx="49784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116</a:t>
            </a:r>
          </a:p>
        </p:txBody>
      </p:sp>
    </p:spTree>
    <p:extLst>
      <p:ext uri="{BB962C8B-B14F-4D97-AF65-F5344CB8AC3E}">
        <p14:creationId xmlns:p14="http://schemas.microsoft.com/office/powerpoint/2010/main" val="422632437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69B9140-4439-1566-DCC8-0B6F9F99D67B}"/>
              </a:ext>
            </a:extLst>
          </p:cNvPr>
          <p:cNvSpPr>
            <a:spLocks noGrp="1"/>
          </p:cNvSpPr>
          <p:nvPr>
            <p:ph type="title" idx="4294967295"/>
          </p:nvPr>
        </p:nvSpPr>
        <p:spPr>
          <a:xfrm>
            <a:off x="315105" y="139445"/>
            <a:ext cx="11491705" cy="1453799"/>
          </a:xfrm>
          <a:prstGeom prst="rect">
            <a:avLst/>
          </a:prstGeom>
          <a:solidFill>
            <a:schemeClr val="accent1"/>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Konsultacje społeczne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Kryteria specyficzne dla Działania </a:t>
            </a:r>
            <a:r>
              <a:rPr lang="pl-PL" sz="1800" b="1">
                <a:solidFill>
                  <a:prstClr val="white"/>
                </a:solidFill>
                <a:latin typeface="Arial" panose="020B0604020202020204" pitchFamily="34" charset="0"/>
                <a:cs typeface="Arial" panose="020B0604020202020204" pitchFamily="34" charset="0"/>
              </a:rPr>
              <a:t>7.10 Turystyczne Lubelskie</a:t>
            </a:r>
            <a:r>
              <a:rPr kumimoji="0" lang="pl-PL"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podlegały konsultacjom społecznym w terminie od 5 grudnia do</a:t>
            </a:r>
            <a:r>
              <a:rPr lang="pl-PL" sz="1800" b="1">
                <a:solidFill>
                  <a:prstClr val="white"/>
                </a:solidFill>
                <a:latin typeface="Arial" panose="020B0604020202020204" pitchFamily="34" charset="0"/>
                <a:cs typeface="Arial" panose="020B0604020202020204" pitchFamily="34" charset="0"/>
              </a:rPr>
              <a:t> 15 grudnia 2023 r.</a:t>
            </a:r>
            <a:r>
              <a:rPr kumimoji="0" lang="pl-PL"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6" name="Tabela 5">
            <a:extLst>
              <a:ext uri="{FF2B5EF4-FFF2-40B4-BE49-F238E27FC236}">
                <a16:creationId xmlns:a16="http://schemas.microsoft.com/office/drawing/2014/main" id="{39E6352C-D224-9EF7-125D-C731D8A5C37D}"/>
              </a:ext>
            </a:extLst>
          </p:cNvPr>
          <p:cNvGraphicFramePr>
            <a:graphicFrameLocks noGrp="1"/>
          </p:cNvGraphicFramePr>
          <p:nvPr/>
        </p:nvGraphicFramePr>
        <p:xfrm>
          <a:off x="315106" y="1548631"/>
          <a:ext cx="11491705" cy="1486345"/>
        </p:xfrm>
        <a:graphic>
          <a:graphicData uri="http://schemas.openxmlformats.org/drawingml/2006/table">
            <a:tbl>
              <a:tblPr firstRow="1" bandRow="1">
                <a:tableStyleId>{5C22544A-7EE6-4342-B048-85BDC9FD1C3A}</a:tableStyleId>
              </a:tblPr>
              <a:tblGrid>
                <a:gridCol w="2437095">
                  <a:extLst>
                    <a:ext uri="{9D8B030D-6E8A-4147-A177-3AD203B41FA5}">
                      <a16:colId xmlns:a16="http://schemas.microsoft.com/office/drawing/2014/main" val="2096749498"/>
                    </a:ext>
                  </a:extLst>
                </a:gridCol>
                <a:gridCol w="3026302">
                  <a:extLst>
                    <a:ext uri="{9D8B030D-6E8A-4147-A177-3AD203B41FA5}">
                      <a16:colId xmlns:a16="http://schemas.microsoft.com/office/drawing/2014/main" val="2534714792"/>
                    </a:ext>
                  </a:extLst>
                </a:gridCol>
                <a:gridCol w="3121627">
                  <a:extLst>
                    <a:ext uri="{9D8B030D-6E8A-4147-A177-3AD203B41FA5}">
                      <a16:colId xmlns:a16="http://schemas.microsoft.com/office/drawing/2014/main" val="2022047299"/>
                    </a:ext>
                  </a:extLst>
                </a:gridCol>
                <a:gridCol w="2906681">
                  <a:extLst>
                    <a:ext uri="{9D8B030D-6E8A-4147-A177-3AD203B41FA5}">
                      <a16:colId xmlns:a16="http://schemas.microsoft.com/office/drawing/2014/main" val="2707033042"/>
                    </a:ext>
                  </a:extLst>
                </a:gridCol>
              </a:tblGrid>
              <a:tr h="702320">
                <a:tc>
                  <a:txBody>
                    <a:bodyPr/>
                    <a:lstStyle/>
                    <a:p>
                      <a:pPr algn="ctr"/>
                      <a:r>
                        <a:rPr lang="pl-PL" sz="1600">
                          <a:latin typeface="Arial" panose="020B0604020202020204" pitchFamily="34" charset="0"/>
                          <a:cs typeface="Arial" panose="020B0604020202020204" pitchFamily="34" charset="0"/>
                        </a:rPr>
                        <a:t>Liczba uwag ogółem</a:t>
                      </a:r>
                    </a:p>
                  </a:txBody>
                  <a:tcPr/>
                </a:tc>
                <a:tc>
                  <a:txBody>
                    <a:bodyPr/>
                    <a:lstStyle/>
                    <a:p>
                      <a:pPr algn="ctr"/>
                      <a:r>
                        <a:rPr lang="pl-PL" sz="1600">
                          <a:latin typeface="Arial" panose="020B0604020202020204" pitchFamily="34" charset="0"/>
                          <a:cs typeface="Arial" panose="020B0604020202020204" pitchFamily="34" charset="0"/>
                        </a:rPr>
                        <a:t>Liczba uwag uwzględnionych lub częściowo uwzględnionych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a:latin typeface="Arial" panose="020B0604020202020204" pitchFamily="34" charset="0"/>
                          <a:cs typeface="Arial" panose="020B0604020202020204" pitchFamily="34" charset="0"/>
                        </a:rPr>
                        <a:t>Liczba uwag nieuwzględnionych</a:t>
                      </a:r>
                    </a:p>
                  </a:txBody>
                  <a:tcPr/>
                </a:tc>
                <a:tc>
                  <a:txBody>
                    <a:bodyPr/>
                    <a:lstStyle/>
                    <a:p>
                      <a:pPr algn="ctr"/>
                      <a:r>
                        <a:rPr lang="pl-PL" sz="1600">
                          <a:latin typeface="Arial" panose="020B0604020202020204" pitchFamily="34" charset="0"/>
                          <a:cs typeface="Arial" panose="020B0604020202020204" pitchFamily="34" charset="0"/>
                        </a:rPr>
                        <a:t>Liczba uwag, do których udzielono wyjaśnień</a:t>
                      </a:r>
                    </a:p>
                  </a:txBody>
                  <a:tcPr/>
                </a:tc>
                <a:extLst>
                  <a:ext uri="{0D108BD9-81ED-4DB2-BD59-A6C34878D82A}">
                    <a16:rowId xmlns:a16="http://schemas.microsoft.com/office/drawing/2014/main" val="2221344410"/>
                  </a:ext>
                </a:extLst>
              </a:tr>
              <a:tr h="663385">
                <a:tc>
                  <a:txBody>
                    <a:bodyPr/>
                    <a:lstStyle/>
                    <a:p>
                      <a:pPr algn="ctr">
                        <a:spcBef>
                          <a:spcPts val="600"/>
                        </a:spcBef>
                      </a:pPr>
                      <a:r>
                        <a:rPr lang="pl-PL" b="1" strike="noStrike">
                          <a:solidFill>
                            <a:schemeClr val="tx1"/>
                          </a:solidFill>
                          <a:latin typeface="Arial" panose="020B0604020202020204" pitchFamily="34" charset="0"/>
                          <a:cs typeface="Arial" panose="020B0604020202020204" pitchFamily="34" charset="0"/>
                        </a:rPr>
                        <a:t>1</a:t>
                      </a:r>
                    </a:p>
                  </a:txBody>
                  <a:tcPr anchor="ctr"/>
                </a:tc>
                <a:tc>
                  <a:txBody>
                    <a:bodyPr/>
                    <a:lstStyle/>
                    <a:p>
                      <a:pPr algn="ctr">
                        <a:spcBef>
                          <a:spcPts val="600"/>
                        </a:spcBef>
                      </a:pPr>
                      <a:r>
                        <a:rPr lang="pl-PL" b="1" strike="noStrike">
                          <a:solidFill>
                            <a:schemeClr val="tx1"/>
                          </a:solidFill>
                          <a:latin typeface="Arial" panose="020B0604020202020204" pitchFamily="34" charset="0"/>
                          <a:cs typeface="Arial" panose="020B0604020202020204" pitchFamily="34" charset="0"/>
                        </a:rPr>
                        <a:t>1</a:t>
                      </a:r>
                    </a:p>
                  </a:txBody>
                  <a:tcPr anchor="ctr"/>
                </a:tc>
                <a:tc>
                  <a:txBody>
                    <a:bodyPr/>
                    <a:lstStyle/>
                    <a:p>
                      <a:pPr algn="ctr">
                        <a:spcBef>
                          <a:spcPts val="600"/>
                        </a:spcBef>
                      </a:pPr>
                      <a:r>
                        <a:rPr lang="pl-PL" b="1" strike="noStrike">
                          <a:solidFill>
                            <a:schemeClr val="tx1"/>
                          </a:solidFill>
                          <a:latin typeface="Arial" panose="020B0604020202020204" pitchFamily="34" charset="0"/>
                          <a:cs typeface="Arial" panose="020B0604020202020204" pitchFamily="34" charset="0"/>
                        </a:rPr>
                        <a:t>0</a:t>
                      </a:r>
                    </a:p>
                  </a:txBody>
                  <a:tcPr anchor="ctr"/>
                </a:tc>
                <a:tc>
                  <a:txBody>
                    <a:bodyPr/>
                    <a:lstStyle/>
                    <a:p>
                      <a:pPr algn="ctr">
                        <a:spcBef>
                          <a:spcPts val="600"/>
                        </a:spcBef>
                      </a:pPr>
                      <a:r>
                        <a:rPr lang="pl-PL" b="1" strike="noStrike">
                          <a:solidFill>
                            <a:schemeClr val="tx1"/>
                          </a:solidFill>
                          <a:latin typeface="Arial" panose="020B0604020202020204" pitchFamily="34" charset="0"/>
                          <a:cs typeface="Arial" panose="020B0604020202020204" pitchFamily="34" charset="0"/>
                        </a:rPr>
                        <a:t>0</a:t>
                      </a:r>
                    </a:p>
                  </a:txBody>
                  <a:tcPr anchor="ctr"/>
                </a:tc>
                <a:extLst>
                  <a:ext uri="{0D108BD9-81ED-4DB2-BD59-A6C34878D82A}">
                    <a16:rowId xmlns:a16="http://schemas.microsoft.com/office/drawing/2014/main" val="1056707281"/>
                  </a:ext>
                </a:extLst>
              </a:tr>
            </a:tbl>
          </a:graphicData>
        </a:graphic>
      </p:graphicFrame>
      <p:sp>
        <p:nvSpPr>
          <p:cNvPr id="2" name="Prostokąt 1">
            <a:extLst>
              <a:ext uri="{FF2B5EF4-FFF2-40B4-BE49-F238E27FC236}">
                <a16:creationId xmlns:a16="http://schemas.microsoft.com/office/drawing/2014/main" id="{F7944883-FABE-3183-A625-6EFC2A6BC525}"/>
              </a:ext>
            </a:extLst>
          </p:cNvPr>
          <p:cNvSpPr/>
          <p:nvPr/>
        </p:nvSpPr>
        <p:spPr>
          <a:xfrm>
            <a:off x="350148" y="3279461"/>
            <a:ext cx="11456664" cy="908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Konsultacje z Komisją Europejską oraz wśród Członków Komitetu Monitorującego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FEL 2021-2027</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7" name="Tabela 6">
            <a:extLst>
              <a:ext uri="{FF2B5EF4-FFF2-40B4-BE49-F238E27FC236}">
                <a16:creationId xmlns:a16="http://schemas.microsoft.com/office/drawing/2014/main" id="{43B5DC0E-5554-4186-CE59-6F6F38CDC0DA}"/>
              </a:ext>
            </a:extLst>
          </p:cNvPr>
          <p:cNvGraphicFramePr>
            <a:graphicFrameLocks noGrp="1"/>
          </p:cNvGraphicFramePr>
          <p:nvPr>
            <p:extLst>
              <p:ext uri="{D42A27DB-BD31-4B8C-83A1-F6EECF244321}">
                <p14:modId xmlns:p14="http://schemas.microsoft.com/office/powerpoint/2010/main" val="4015115223"/>
              </p:ext>
            </p:extLst>
          </p:nvPr>
        </p:nvGraphicFramePr>
        <p:xfrm>
          <a:off x="357953" y="4205162"/>
          <a:ext cx="11476093" cy="1705020"/>
        </p:xfrm>
        <a:graphic>
          <a:graphicData uri="http://schemas.openxmlformats.org/drawingml/2006/table">
            <a:tbl>
              <a:tblPr firstRow="1" bandRow="1">
                <a:tableStyleId>{5C22544A-7EE6-4342-B048-85BDC9FD1C3A}</a:tableStyleId>
              </a:tblPr>
              <a:tblGrid>
                <a:gridCol w="1939174">
                  <a:extLst>
                    <a:ext uri="{9D8B030D-6E8A-4147-A177-3AD203B41FA5}">
                      <a16:colId xmlns:a16="http://schemas.microsoft.com/office/drawing/2014/main" val="2096749498"/>
                    </a:ext>
                  </a:extLst>
                </a:gridCol>
                <a:gridCol w="2599993">
                  <a:extLst>
                    <a:ext uri="{9D8B030D-6E8A-4147-A177-3AD203B41FA5}">
                      <a16:colId xmlns:a16="http://schemas.microsoft.com/office/drawing/2014/main" val="2534714792"/>
                    </a:ext>
                  </a:extLst>
                </a:gridCol>
                <a:gridCol w="2291858">
                  <a:extLst>
                    <a:ext uri="{9D8B030D-6E8A-4147-A177-3AD203B41FA5}">
                      <a16:colId xmlns:a16="http://schemas.microsoft.com/office/drawing/2014/main" val="2022047299"/>
                    </a:ext>
                  </a:extLst>
                </a:gridCol>
                <a:gridCol w="2310622">
                  <a:extLst>
                    <a:ext uri="{9D8B030D-6E8A-4147-A177-3AD203B41FA5}">
                      <a16:colId xmlns:a16="http://schemas.microsoft.com/office/drawing/2014/main" val="2707033042"/>
                    </a:ext>
                  </a:extLst>
                </a:gridCol>
                <a:gridCol w="2334446">
                  <a:extLst>
                    <a:ext uri="{9D8B030D-6E8A-4147-A177-3AD203B41FA5}">
                      <a16:colId xmlns:a16="http://schemas.microsoft.com/office/drawing/2014/main" val="3716904115"/>
                    </a:ext>
                  </a:extLst>
                </a:gridCol>
              </a:tblGrid>
              <a:tr h="492341">
                <a:tc>
                  <a:txBody>
                    <a:bodyPr/>
                    <a:lstStyle/>
                    <a:p>
                      <a:pPr algn="ctr"/>
                      <a:r>
                        <a:rPr lang="pl-PL" sz="1600">
                          <a:latin typeface="Arial" panose="020B0604020202020204" pitchFamily="34" charset="0"/>
                          <a:cs typeface="Arial" panose="020B0604020202020204" pitchFamily="34" charset="0"/>
                        </a:rPr>
                        <a:t>Liczba uwag ogółem</a:t>
                      </a:r>
                    </a:p>
                  </a:txBody>
                  <a:tcPr/>
                </a:tc>
                <a:tc>
                  <a:txBody>
                    <a:bodyPr/>
                    <a:lstStyle/>
                    <a:p>
                      <a:pPr algn="ctr"/>
                      <a:r>
                        <a:rPr lang="pl-PL" sz="1600">
                          <a:latin typeface="Arial" panose="020B0604020202020204" pitchFamily="34" charset="0"/>
                          <a:cs typeface="Arial" panose="020B0604020202020204" pitchFamily="34" charset="0"/>
                        </a:rPr>
                        <a:t>Liczba uwag uwzględnionych lub częściowo uwzględnionych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a:latin typeface="Arial" panose="020B0604020202020204" pitchFamily="34" charset="0"/>
                          <a:cs typeface="Arial" panose="020B0604020202020204" pitchFamily="34" charset="0"/>
                        </a:rPr>
                        <a:t>Liczba uwag nieuwzględnionych</a:t>
                      </a:r>
                    </a:p>
                  </a:txBody>
                  <a:tcPr/>
                </a:tc>
                <a:tc>
                  <a:txBody>
                    <a:bodyPr/>
                    <a:lstStyle/>
                    <a:p>
                      <a:pPr algn="ctr"/>
                      <a:r>
                        <a:rPr lang="pl-PL" sz="1600">
                          <a:latin typeface="Arial" panose="020B0604020202020204" pitchFamily="34" charset="0"/>
                          <a:cs typeface="Arial" panose="020B0604020202020204" pitchFamily="34" charset="0"/>
                        </a:rPr>
                        <a:t>Liczba uwag, do których udzielono wyjaśnień</a:t>
                      </a:r>
                    </a:p>
                  </a:txBody>
                  <a:tcPr>
                    <a:lnR w="57150" cap="flat" cmpd="sng" algn="ctr">
                      <a:solidFill>
                        <a:schemeClr val="bg1"/>
                      </a:solidFill>
                      <a:prstDash val="solid"/>
                      <a:round/>
                      <a:headEnd type="none" w="med" len="med"/>
                      <a:tailEnd type="none" w="med" len="med"/>
                    </a:lnR>
                  </a:tcPr>
                </a:tc>
                <a:tc>
                  <a:txBody>
                    <a:bodyPr/>
                    <a:lstStyle/>
                    <a:p>
                      <a:pPr algn="ctr"/>
                      <a:r>
                        <a:rPr lang="pl-PL" sz="1600">
                          <a:latin typeface="Arial" panose="020B0604020202020204" pitchFamily="34" charset="0"/>
                          <a:cs typeface="Arial" panose="020B0604020202020204" pitchFamily="34" charset="0"/>
                        </a:rPr>
                        <a:t>Liczba autokorekt</a:t>
                      </a:r>
                    </a:p>
                  </a:txBody>
                  <a:tcPr>
                    <a:lnL w="5715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221344410"/>
                  </a:ext>
                </a:extLst>
              </a:tr>
              <a:tr h="638220">
                <a:tc>
                  <a:txBody>
                    <a:bodyPr/>
                    <a:lstStyle/>
                    <a:p>
                      <a:pPr algn="ctr">
                        <a:spcBef>
                          <a:spcPts val="600"/>
                        </a:spcBef>
                      </a:pPr>
                      <a:r>
                        <a:rPr lang="pl-PL" b="1" strike="noStrike">
                          <a:solidFill>
                            <a:schemeClr val="tx1"/>
                          </a:solidFill>
                          <a:latin typeface="Arial" panose="020B0604020202020204" pitchFamily="34" charset="0"/>
                          <a:cs typeface="Arial" panose="020B0604020202020204" pitchFamily="34" charset="0"/>
                        </a:rPr>
                        <a:t>4</a:t>
                      </a:r>
                    </a:p>
                  </a:txBody>
                  <a:tcPr anchor="ctr"/>
                </a:tc>
                <a:tc>
                  <a:txBody>
                    <a:bodyPr/>
                    <a:lstStyle/>
                    <a:p>
                      <a:pPr algn="ctr">
                        <a:spcBef>
                          <a:spcPts val="600"/>
                        </a:spcBef>
                      </a:pPr>
                      <a:r>
                        <a:rPr lang="pl-PL" b="1" strike="noStrike">
                          <a:solidFill>
                            <a:schemeClr val="tx1"/>
                          </a:solidFill>
                          <a:latin typeface="Arial" panose="020B0604020202020204" pitchFamily="34" charset="0"/>
                          <a:cs typeface="Arial" panose="020B0604020202020204" pitchFamily="34" charset="0"/>
                        </a:rPr>
                        <a:t>2</a:t>
                      </a:r>
                    </a:p>
                  </a:txBody>
                  <a:tcPr anchor="ctr"/>
                </a:tc>
                <a:tc>
                  <a:txBody>
                    <a:bodyPr/>
                    <a:lstStyle/>
                    <a:p>
                      <a:pPr algn="ctr">
                        <a:spcBef>
                          <a:spcPts val="600"/>
                        </a:spcBef>
                      </a:pPr>
                      <a:r>
                        <a:rPr lang="pl-PL" b="1" strike="noStrike">
                          <a:solidFill>
                            <a:schemeClr val="tx1"/>
                          </a:solidFill>
                          <a:latin typeface="Arial" panose="020B0604020202020204" pitchFamily="34" charset="0"/>
                          <a:cs typeface="Arial" panose="020B0604020202020204" pitchFamily="34" charset="0"/>
                        </a:rPr>
                        <a:t>0</a:t>
                      </a:r>
                    </a:p>
                  </a:txBody>
                  <a:tcPr anchor="ctr"/>
                </a:tc>
                <a:tc>
                  <a:txBody>
                    <a:bodyPr/>
                    <a:lstStyle/>
                    <a:p>
                      <a:pPr algn="ctr">
                        <a:spcBef>
                          <a:spcPts val="600"/>
                        </a:spcBef>
                      </a:pPr>
                      <a:r>
                        <a:rPr lang="pl-PL" b="1" strike="noStrike">
                          <a:solidFill>
                            <a:schemeClr val="tx1"/>
                          </a:solidFill>
                          <a:latin typeface="Arial" panose="020B0604020202020204" pitchFamily="34" charset="0"/>
                          <a:cs typeface="Arial" panose="020B0604020202020204" pitchFamily="34" charset="0"/>
                        </a:rPr>
                        <a:t>2</a:t>
                      </a:r>
                    </a:p>
                  </a:txBody>
                  <a:tcPr anchor="ctr">
                    <a:lnR w="57150" cap="flat" cmpd="sng" algn="ctr">
                      <a:solidFill>
                        <a:schemeClr val="bg1"/>
                      </a:solidFill>
                      <a:prstDash val="solid"/>
                      <a:round/>
                      <a:headEnd type="none" w="med" len="med"/>
                      <a:tailEnd type="none" w="med" len="med"/>
                    </a:lnR>
                  </a:tcPr>
                </a:tc>
                <a:tc>
                  <a:txBody>
                    <a:bodyPr/>
                    <a:lstStyle/>
                    <a:p>
                      <a:pPr algn="ctr">
                        <a:spcBef>
                          <a:spcPts val="600"/>
                        </a:spcBef>
                      </a:pPr>
                      <a:r>
                        <a:rPr lang="pl-PL" b="1" strike="noStrike">
                          <a:solidFill>
                            <a:schemeClr val="tx1"/>
                          </a:solidFill>
                          <a:latin typeface="Arial" panose="020B0604020202020204" pitchFamily="34" charset="0"/>
                          <a:cs typeface="Arial" panose="020B0604020202020204" pitchFamily="34" charset="0"/>
                        </a:rPr>
                        <a:t>1</a:t>
                      </a:r>
                    </a:p>
                  </a:txBody>
                  <a:tcPr anchor="ctr">
                    <a:lnL w="5715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5670728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E60AC9CC-7D60-3E3E-2158-0669442D93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9" name="Symbol zastępczy numeru slajdu 8">
            <a:extLst>
              <a:ext uri="{FF2B5EF4-FFF2-40B4-BE49-F238E27FC236}">
                <a16:creationId xmlns:a16="http://schemas.microsoft.com/office/drawing/2014/main" id="{15EE73BD-87B2-27A3-1A7D-63BD1A1F0B31}"/>
              </a:ext>
            </a:extLst>
          </p:cNvPr>
          <p:cNvSpPr>
            <a:spLocks noGrp="1"/>
          </p:cNvSpPr>
          <p:nvPr>
            <p:ph type="sldNum" sz="quarter" idx="12"/>
          </p:nvPr>
        </p:nvSpPr>
        <p:spPr>
          <a:xfrm>
            <a:off x="11594030" y="6434805"/>
            <a:ext cx="59797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0652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F0218671-B4FC-E459-2C55-F0174DBC2880}"/>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869B9140-4439-1566-DCC8-0B6F9F99D67B}"/>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a:solidFill>
                  <a:prstClr val="white"/>
                </a:solidFill>
                <a:latin typeface="Arial" panose="020B0604020202020204" pitchFamily="34" charset="0"/>
                <a:ea typeface="Calibri" panose="020F0502020204030204" pitchFamily="34" charset="0"/>
                <a:cs typeface="Arial" panose="020B0604020202020204" pitchFamily="34" charset="0"/>
              </a:rPr>
              <a:t>7.10 Turystyczne Lubelskie</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typy projektów: </a:t>
            </a:r>
            <a:r>
              <a:rPr lang="pl-PL" sz="1400" b="1">
                <a:solidFill>
                  <a:prstClr val="white"/>
                </a:solidFill>
                <a:latin typeface="Arial" panose="020B0604020202020204" pitchFamily="34" charset="0"/>
                <a:ea typeface="Calibri" panose="020F0502020204030204" pitchFamily="34" charset="0"/>
                <a:cs typeface="Arial" panose="020B0604020202020204" pitchFamily="34" charset="0"/>
              </a:rPr>
              <a:t>1,2,3</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 Ocena </a:t>
            </a:r>
            <a:r>
              <a:rPr lang="pl-PL" sz="1400" b="1">
                <a:solidFill>
                  <a:prstClr val="white"/>
                </a:solidFill>
                <a:latin typeface="Arial" panose="020B0604020202020204" pitchFamily="34" charset="0"/>
                <a:cs typeface="Arial" panose="020B0604020202020204" pitchFamily="34" charset="0"/>
              </a:rPr>
              <a:t>formalna</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C</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926658FD-B33B-E4BD-9A74-A8B53004628D}"/>
              </a:ext>
            </a:extLst>
          </p:cNvPr>
          <p:cNvGraphicFramePr>
            <a:graphicFrameLocks noGrp="1"/>
          </p:cNvGraphicFramePr>
          <p:nvPr>
            <p:extLst>
              <p:ext uri="{D42A27DB-BD31-4B8C-83A1-F6EECF244321}">
                <p14:modId xmlns:p14="http://schemas.microsoft.com/office/powerpoint/2010/main" val="4232955179"/>
              </p:ext>
            </p:extLst>
          </p:nvPr>
        </p:nvGraphicFramePr>
        <p:xfrm>
          <a:off x="409314" y="1103160"/>
          <a:ext cx="11467612" cy="4496491"/>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23646">
                <a:tc>
                  <a:txBody>
                    <a:bodyPr/>
                    <a:lstStyle/>
                    <a:p>
                      <a:pPr algn="ctr"/>
                      <a:r>
                        <a:rPr lang="pl-PL" sz="1200">
                          <a:latin typeface="Arial" panose="020B0604020202020204" pitchFamily="34" charset="0"/>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72845">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W ramach projektu nie jest budowany żaden nowy obiekt kubaturowy – budynek.</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W ramach kryterium weryfikacji podlega, czy projekt nie obejmuje budowy nowych obiektów kubaturowych – budynków, o których mowa w ustawie </a:t>
                      </a:r>
                      <a:br>
                        <a:rPr lang="pl-PL" sz="1200" b="0" strike="noStrike" kern="1200">
                          <a:solidFill>
                            <a:schemeClr val="tx1"/>
                          </a:solidFill>
                          <a:effectLst/>
                          <a:latin typeface="Arial" panose="020B0604020202020204" pitchFamily="34" charset="0"/>
                          <a:ea typeface="+mn-ea"/>
                          <a:cs typeface="Arial" panose="020B0604020202020204" pitchFamily="34" charset="0"/>
                        </a:rPr>
                      </a:br>
                      <a:r>
                        <a:rPr lang="pl-PL" sz="1200" b="0" strike="noStrike" kern="1200">
                          <a:solidFill>
                            <a:schemeClr val="tx1"/>
                          </a:solidFill>
                          <a:effectLst/>
                          <a:latin typeface="Arial" panose="020B0604020202020204" pitchFamily="34" charset="0"/>
                          <a:ea typeface="+mn-ea"/>
                          <a:cs typeface="Arial" panose="020B0604020202020204" pitchFamily="34" charset="0"/>
                        </a:rPr>
                        <a:t>z dnia 7 lipca 1994 r. Prawo budowlane (Dz.U. 2023 poz. 682 z </a:t>
                      </a:r>
                      <a:r>
                        <a:rPr lang="pl-PL" sz="1200" b="0" strike="noStrike" kern="1200" err="1">
                          <a:solidFill>
                            <a:schemeClr val="tx1"/>
                          </a:solidFill>
                          <a:effectLst/>
                          <a:latin typeface="Arial" panose="020B0604020202020204" pitchFamily="34" charset="0"/>
                          <a:ea typeface="+mn-ea"/>
                          <a:cs typeface="Arial" panose="020B0604020202020204" pitchFamily="34" charset="0"/>
                        </a:rPr>
                        <a:t>późn</a:t>
                      </a:r>
                      <a:r>
                        <a:rPr lang="pl-PL" sz="1200" b="0" strike="noStrike" kern="1200">
                          <a:solidFill>
                            <a:schemeClr val="tx1"/>
                          </a:solidFill>
                          <a:effectLst/>
                          <a:latin typeface="Arial" panose="020B0604020202020204" pitchFamily="34" charset="0"/>
                          <a:ea typeface="+mn-ea"/>
                          <a:cs typeface="Arial" panose="020B0604020202020204" pitchFamily="34" charset="0"/>
                        </a:rPr>
                        <a:t>. zm.)?</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Spełnienie kryterium weryfikowane będzie na podstawie zapisów wniosku o dofinansowanie oraz dokumentacji składanej wraz z wnioskiem </a:t>
                      </a:r>
                      <a:br>
                        <a:rPr lang="pl-PL" sz="1200" b="0" strike="noStrike" kern="1200">
                          <a:solidFill>
                            <a:schemeClr val="tx1"/>
                          </a:solidFill>
                          <a:effectLst/>
                          <a:latin typeface="Arial" panose="020B0604020202020204" pitchFamily="34" charset="0"/>
                          <a:ea typeface="+mn-ea"/>
                          <a:cs typeface="Arial" panose="020B0604020202020204" pitchFamily="34" charset="0"/>
                        </a:rPr>
                      </a:br>
                      <a:r>
                        <a:rPr lang="pl-PL" sz="1200" b="0" strike="noStrike" kern="1200">
                          <a:solidFill>
                            <a:schemeClr val="tx1"/>
                          </a:solidFill>
                          <a:effectLst/>
                          <a:latin typeface="Arial" panose="020B0604020202020204" pitchFamily="34" charset="0"/>
                          <a:ea typeface="+mn-ea"/>
                          <a:cs typeface="Arial" panose="020B0604020202020204" pitchFamily="34" charset="0"/>
                        </a:rPr>
                        <a:t>o dofinansowanie na etapie aplikowania o środki.</a:t>
                      </a:r>
                    </a:p>
                    <a:p>
                      <a:pPr marL="0" marR="0" lvl="0" indent="0" algn="l" defTabSz="914400" rtl="0" eaLnBrk="1" fontAlgn="auto" latinLnBrk="0" hangingPunct="1">
                        <a:lnSpc>
                          <a:spcPct val="115000"/>
                        </a:lnSpc>
                        <a:spcBef>
                          <a:spcPts val="600"/>
                        </a:spcBef>
                        <a:spcAft>
                          <a:spcPts val="600"/>
                        </a:spcAft>
                        <a:buClrTx/>
                        <a:buSzTx/>
                        <a:buFont typeface="+mj-lt"/>
                        <a:buNone/>
                        <a:tabLst/>
                        <a:defRPr/>
                      </a:pPr>
                      <a:endParaRPr lang="pl-PL" sz="1200" b="0"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zerojedynkowe.</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 </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będzie pozytywna (wartość logiczna: „TAK”).</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W trakcie oceny kryterium wnioskodawca może zostać poproszony o jednokrotne uzupełnienie i/lub wyjaśnienie.</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Przyznanie wartości „NIE” (po jednokrotnym złożeniu uzupełnień i/lub wyjaśnień) oznacza, iż kryterium nie jest spełnione. Niespełnienie kryterium dyskwalifikuje projekt ze wsparcia.</a:t>
                      </a:r>
                    </a:p>
                    <a:p>
                      <a:pPr algn="just">
                        <a:lnSpc>
                          <a:spcPct val="115000"/>
                        </a:lnSpc>
                        <a:spcBef>
                          <a:spcPts val="300"/>
                        </a:spcBef>
                        <a:spcAft>
                          <a:spcPts val="300"/>
                        </a:spcAft>
                      </a:pPr>
                      <a:endParaRPr lang="pl-PL" sz="1200" strike="sngStrike" kern="12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E60AC9CC-7D60-3E3E-2158-0669442D93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A68E282B-BE39-A8E0-2CB7-56E4AE39A4B4}"/>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85733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07524-4DEA-0097-6E29-D88D317F39DF}"/>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4B49AD53-0D10-C452-DF4C-3FD83794DB88}"/>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21A01418-B1B7-F8A0-5100-FDB91B09DC63}"/>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7.10 Turystyczne Lubelskie, typy projektów: 1,2,3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D7DE1530-79E9-1337-865B-CC16375FF363}"/>
              </a:ext>
            </a:extLst>
          </p:cNvPr>
          <p:cNvGraphicFramePr>
            <a:graphicFrameLocks noGrp="1"/>
          </p:cNvGraphicFramePr>
          <p:nvPr>
            <p:extLst>
              <p:ext uri="{D42A27DB-BD31-4B8C-83A1-F6EECF244321}">
                <p14:modId xmlns:p14="http://schemas.microsoft.com/office/powerpoint/2010/main" val="2996051258"/>
              </p:ext>
            </p:extLst>
          </p:nvPr>
        </p:nvGraphicFramePr>
        <p:xfrm>
          <a:off x="409314" y="1103160"/>
          <a:ext cx="11467612" cy="4496491"/>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236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72845">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Projekt realizowany </a:t>
                      </a:r>
                      <a:br>
                        <a:rPr lang="pl-PL" sz="1200" b="1" strike="noStrike" kern="1200">
                          <a:solidFill>
                            <a:schemeClr val="tx1"/>
                          </a:solidFill>
                          <a:effectLst/>
                          <a:latin typeface="Arial" panose="020B0604020202020204" pitchFamily="34" charset="0"/>
                          <a:ea typeface="+mn-ea"/>
                          <a:cs typeface="Arial" panose="020B0604020202020204" pitchFamily="34" charset="0"/>
                        </a:rPr>
                      </a:br>
                      <a:r>
                        <a:rPr lang="pl-PL" sz="1200" b="1" strike="noStrike" kern="1200">
                          <a:solidFill>
                            <a:schemeClr val="tx1"/>
                          </a:solidFill>
                          <a:effectLst/>
                          <a:latin typeface="Arial" panose="020B0604020202020204" pitchFamily="34" charset="0"/>
                          <a:ea typeface="+mn-ea"/>
                          <a:cs typeface="Arial" panose="020B0604020202020204" pitchFamily="34" charset="0"/>
                        </a:rPr>
                        <a:t>w ramach wsparcia sektora turystyki obejmuje obiekt związany wyłącznie </a:t>
                      </a:r>
                      <a:br>
                        <a:rPr lang="pl-PL" sz="1200" b="1" strike="noStrike" kern="1200">
                          <a:solidFill>
                            <a:schemeClr val="tx1"/>
                          </a:solidFill>
                          <a:effectLst/>
                          <a:latin typeface="Arial" panose="020B0604020202020204" pitchFamily="34" charset="0"/>
                          <a:ea typeface="+mn-ea"/>
                          <a:cs typeface="Arial" panose="020B0604020202020204" pitchFamily="34" charset="0"/>
                        </a:rPr>
                      </a:br>
                      <a:r>
                        <a:rPr lang="pl-PL" sz="1200" b="1" strike="noStrike" kern="1200">
                          <a:solidFill>
                            <a:schemeClr val="tx1"/>
                          </a:solidFill>
                          <a:effectLst/>
                          <a:latin typeface="Arial" panose="020B0604020202020204" pitchFamily="34" charset="0"/>
                          <a:ea typeface="+mn-ea"/>
                          <a:cs typeface="Arial" panose="020B0604020202020204" pitchFamily="34" charset="0"/>
                        </a:rPr>
                        <a:t>z funkcją turystyczną.</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W ramach kryterium weryfikowane będzie, czy projekt realizowany </a:t>
                      </a:r>
                      <a:br>
                        <a:rPr lang="pl-PL" sz="1200" b="0" strike="noStrike" kern="1200">
                          <a:solidFill>
                            <a:schemeClr val="tx1"/>
                          </a:solidFill>
                          <a:effectLst/>
                          <a:latin typeface="Arial" panose="020B0604020202020204" pitchFamily="34" charset="0"/>
                          <a:ea typeface="+mn-ea"/>
                          <a:cs typeface="Arial" panose="020B0604020202020204" pitchFamily="34" charset="0"/>
                        </a:rPr>
                      </a:br>
                      <a:r>
                        <a:rPr lang="pl-PL" sz="1200" b="0" strike="noStrike" kern="1200">
                          <a:solidFill>
                            <a:schemeClr val="tx1"/>
                          </a:solidFill>
                          <a:effectLst/>
                          <a:latin typeface="Arial" panose="020B0604020202020204" pitchFamily="34" charset="0"/>
                          <a:ea typeface="+mn-ea"/>
                          <a:cs typeface="Arial" panose="020B0604020202020204" pitchFamily="34" charset="0"/>
                        </a:rPr>
                        <a:t>w ramach wsparcia sektora turystyki obejmuje obiekt związany wyłącznie </a:t>
                      </a:r>
                      <a:br>
                        <a:rPr lang="pl-PL" sz="1200" b="0" strike="noStrike" kern="1200">
                          <a:solidFill>
                            <a:schemeClr val="tx1"/>
                          </a:solidFill>
                          <a:effectLst/>
                          <a:latin typeface="Arial" panose="020B0604020202020204" pitchFamily="34" charset="0"/>
                          <a:ea typeface="+mn-ea"/>
                          <a:cs typeface="Arial" panose="020B0604020202020204" pitchFamily="34" charset="0"/>
                        </a:rPr>
                      </a:br>
                      <a:r>
                        <a:rPr lang="pl-PL" sz="1200" b="0" strike="noStrike" kern="1200">
                          <a:solidFill>
                            <a:schemeClr val="tx1"/>
                          </a:solidFill>
                          <a:effectLst/>
                          <a:latin typeface="Arial" panose="020B0604020202020204" pitchFamily="34" charset="0"/>
                          <a:ea typeface="+mn-ea"/>
                          <a:cs typeface="Arial" panose="020B0604020202020204" pitchFamily="34" charset="0"/>
                        </a:rPr>
                        <a:t>z funkcją turystyczną?</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Weryfikowane będzie również zapewnienie otwartego dostępu dla użytkowników wspieranej infrastruktury.</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Spełnienie kryterium weryfikowane będzie na podstawie zapisów wniosku o dofinansowanie oraz dokumentacji składanej wraz z wnioskiem </a:t>
                      </a:r>
                      <a:br>
                        <a:rPr lang="pl-PL" sz="1200" b="0" strike="noStrike" kern="1200">
                          <a:solidFill>
                            <a:schemeClr val="tx1"/>
                          </a:solidFill>
                          <a:effectLst/>
                          <a:latin typeface="Arial" panose="020B0604020202020204" pitchFamily="34" charset="0"/>
                          <a:ea typeface="+mn-ea"/>
                          <a:cs typeface="Arial" panose="020B0604020202020204" pitchFamily="34" charset="0"/>
                        </a:rPr>
                      </a:br>
                      <a:r>
                        <a:rPr lang="pl-PL" sz="1200" b="0" strike="noStrike" kern="1200">
                          <a:solidFill>
                            <a:schemeClr val="tx1"/>
                          </a:solidFill>
                          <a:effectLst/>
                          <a:latin typeface="Arial" panose="020B0604020202020204" pitchFamily="34" charset="0"/>
                          <a:ea typeface="+mn-ea"/>
                          <a:cs typeface="Arial" panose="020B0604020202020204" pitchFamily="34" charset="0"/>
                        </a:rPr>
                        <a:t>o dofinansowanie na etapie aplikowania o środki.</a:t>
                      </a:r>
                    </a:p>
                    <a:p>
                      <a:pPr marL="0" marR="0" lvl="0" indent="0" algn="l" defTabSz="914400" rtl="0" eaLnBrk="1" fontAlgn="auto" latinLnBrk="0" hangingPunct="1">
                        <a:lnSpc>
                          <a:spcPct val="115000"/>
                        </a:lnSpc>
                        <a:spcBef>
                          <a:spcPts val="600"/>
                        </a:spcBef>
                        <a:spcAft>
                          <a:spcPts val="600"/>
                        </a:spcAft>
                        <a:buClrTx/>
                        <a:buSzTx/>
                        <a:buFont typeface="+mj-lt"/>
                        <a:buNone/>
                        <a:tabLst/>
                        <a:defRPr/>
                      </a:pPr>
                      <a:endParaRPr lang="pl-PL" sz="1200" b="0"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zerojedynkowe.</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będzie pozytywna (wartość logiczna: „TAK”).</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W trakcie oceny kryterium wnioskodawca może zostać poproszony o jednokrotne uzupełnienie i/lub wyjaśnienie.</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Przyznanie wartości „NIE” (po jednokrotnym złożeniu uzupełnień i/lub wyjaśnień) oznacza, iż kryterium nie jest spełnione. Niespełnienie kryterium dyskwalifikuje projekt ze wsparcia.</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1EF517E1-8248-2F0C-7513-1A39CD9F52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68C6094A-D5DC-C6A5-5088-DDD9E22C39FE}"/>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6493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07EB0-6E3F-D2DB-C068-536020F27AB2}"/>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2C104D54-1B82-980F-A070-1662CABBF0D0}"/>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1E18B8AF-1EC1-A89D-F135-5C8BCFB83247}"/>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Działanie 3.2 Dostosowanie do zmian klimatu i zapobieganie powodziom i suszy, typy projektów: 1, 2, 4, 6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lang="pl-PL" sz="1400" b="1">
                <a:solidFill>
                  <a:prstClr val="white"/>
                </a:solidFill>
                <a:latin typeface="Arial" panose="020B0604020202020204" pitchFamily="34"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AB00DDCB-20CD-5C3D-7D85-80CA77113F03}"/>
              </a:ext>
            </a:extLst>
          </p:cNvPr>
          <p:cNvGraphicFramePr>
            <a:graphicFrameLocks noGrp="1"/>
          </p:cNvGraphicFramePr>
          <p:nvPr>
            <p:extLst>
              <p:ext uri="{D42A27DB-BD31-4B8C-83A1-F6EECF244321}">
                <p14:modId xmlns:p14="http://schemas.microsoft.com/office/powerpoint/2010/main" val="4204474497"/>
              </p:ext>
            </p:extLst>
          </p:nvPr>
        </p:nvGraphicFramePr>
        <p:xfrm>
          <a:off x="409315" y="1103161"/>
          <a:ext cx="11305167" cy="4291058"/>
        </p:xfrm>
        <a:graphic>
          <a:graphicData uri="http://schemas.openxmlformats.org/drawingml/2006/table">
            <a:tbl>
              <a:tblPr firstRow="1" bandRow="1">
                <a:tableStyleId>{5C22544A-7EE6-4342-B048-85BDC9FD1C3A}</a:tableStyleId>
              </a:tblPr>
              <a:tblGrid>
                <a:gridCol w="632189">
                  <a:extLst>
                    <a:ext uri="{9D8B030D-6E8A-4147-A177-3AD203B41FA5}">
                      <a16:colId xmlns:a16="http://schemas.microsoft.com/office/drawing/2014/main" val="2402903515"/>
                    </a:ext>
                  </a:extLst>
                </a:gridCol>
                <a:gridCol w="2139518">
                  <a:extLst>
                    <a:ext uri="{9D8B030D-6E8A-4147-A177-3AD203B41FA5}">
                      <a16:colId xmlns:a16="http://schemas.microsoft.com/office/drawing/2014/main" val="2742623692"/>
                    </a:ext>
                  </a:extLst>
                </a:gridCol>
                <a:gridCol w="5110418">
                  <a:extLst>
                    <a:ext uri="{9D8B030D-6E8A-4147-A177-3AD203B41FA5}">
                      <a16:colId xmlns:a16="http://schemas.microsoft.com/office/drawing/2014/main" val="120968799"/>
                    </a:ext>
                  </a:extLst>
                </a:gridCol>
                <a:gridCol w="3423042">
                  <a:extLst>
                    <a:ext uri="{9D8B030D-6E8A-4147-A177-3AD203B41FA5}">
                      <a16:colId xmlns:a16="http://schemas.microsoft.com/office/drawing/2014/main" val="940122991"/>
                    </a:ext>
                  </a:extLst>
                </a:gridCol>
              </a:tblGrid>
              <a:tr h="364556">
                <a:tc>
                  <a:txBody>
                    <a:bodyPr/>
                    <a:lstStyle/>
                    <a:p>
                      <a:pPr algn="ctr"/>
                      <a:r>
                        <a:rPr lang="pl-PL" sz="1200">
                          <a:latin typeface="Arial" panose="020B0604020202020204" pitchFamily="34" charset="0"/>
                          <a:cs typeface="Arial" panose="020B0604020202020204" pitchFamily="34" charset="0"/>
                        </a:rPr>
                        <a:t>*Slajd</a:t>
                      </a:r>
                    </a:p>
                    <a:p>
                      <a:pPr algn="ctr"/>
                      <a:r>
                        <a:rPr lang="pl-PL" sz="1200">
                          <a:latin typeface="Arial" panose="020B0604020202020204" pitchFamily="34" charset="0"/>
                          <a:cs typeface="Arial" panose="020B0604020202020204" pitchFamily="34" charset="0"/>
                        </a:rPr>
                        <a:t>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833858">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a:solidFill>
                            <a:srgbClr val="000000"/>
                          </a:solidFill>
                          <a:effectLst/>
                          <a:latin typeface="Arial" panose="020B0604020202020204" pitchFamily="34" charset="0"/>
                          <a:ea typeface="Calibri" panose="020F0502020204030204" pitchFamily="34" charset="0"/>
                          <a:cs typeface="Arial" panose="020B0604020202020204" pitchFamily="34" charset="0"/>
                        </a:rPr>
                        <a:t>Kwalifikowalność inwestycji z zakresu małej retencji wodnej. </a:t>
                      </a:r>
                      <a:endParaRPr lang="pl-PL"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endParaRPr lang="pl-PL" sz="12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W trakcie oceny kryterium wnioskodawca może zostać poproszony o jednokrotne uzupełnienie i/lub wyjaśnienie.</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Przyznanie wartości przynajmniej w jednym pytaniu pomocniczym „NIE” (po jednokrotnym złożeniu uzupełnień i/lub wyjaśnień) oznacza, iż kryterium nie jest spełnione. Niespełnienie kryterium dyskwalifikuje projekt ze wsparcia.</a:t>
                      </a:r>
                      <a:endParaRPr lang="pl-PL" sz="12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57AC2B02-88B2-57CF-9443-C26FEBAEA3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8E1D6631-79B8-F2FF-375A-7B76EA9DDA13}"/>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12</a:t>
            </a:fld>
            <a:endParaRPr lang="pl-PL"/>
          </a:p>
        </p:txBody>
      </p:sp>
    </p:spTree>
    <p:extLst>
      <p:ext uri="{BB962C8B-B14F-4D97-AF65-F5344CB8AC3E}">
        <p14:creationId xmlns:p14="http://schemas.microsoft.com/office/powerpoint/2010/main" val="15512314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A4680-2C76-54EF-B559-B6EDE24A40A8}"/>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0E4EA387-D00E-A37A-C0A9-31A147AB860F}"/>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D1EF9260-71BF-7DA5-B08A-0D0F892B2FC8}"/>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7.10 Turystyczne Lubelskie, typy projektów: 1,2,3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F0B6291E-BF7C-53A4-375B-17FDCEA92818}"/>
              </a:ext>
            </a:extLst>
          </p:cNvPr>
          <p:cNvGraphicFramePr>
            <a:graphicFrameLocks noGrp="1"/>
          </p:cNvGraphicFramePr>
          <p:nvPr>
            <p:extLst>
              <p:ext uri="{D42A27DB-BD31-4B8C-83A1-F6EECF244321}">
                <p14:modId xmlns:p14="http://schemas.microsoft.com/office/powerpoint/2010/main" val="926577167"/>
              </p:ext>
            </p:extLst>
          </p:nvPr>
        </p:nvGraphicFramePr>
        <p:xfrm>
          <a:off x="409314" y="1103160"/>
          <a:ext cx="11467612" cy="4496491"/>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236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72845">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Zasięg wsparcia.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W ramach kryterium weryfikacji podlega, czy projekt jest realizowany na obszarze jednego regionu tj. czy nie ma charakteru ponadregionalnego - nie obejmuje co najmniej dwóch województw Polski Wschodniej?</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Spełnienie kryterium weryfikowane będzie na podstawie zapisów wniosku o dofinansowanie oraz dokumentacji składanej wraz z wnioskiem </a:t>
                      </a:r>
                      <a:br>
                        <a:rPr lang="pl-PL" sz="1200" b="0" strike="noStrike" kern="1200">
                          <a:solidFill>
                            <a:schemeClr val="tx1"/>
                          </a:solidFill>
                          <a:effectLst/>
                          <a:latin typeface="Arial" panose="020B0604020202020204" pitchFamily="34" charset="0"/>
                          <a:ea typeface="+mn-ea"/>
                          <a:cs typeface="Arial" panose="020B0604020202020204" pitchFamily="34" charset="0"/>
                        </a:rPr>
                      </a:br>
                      <a:r>
                        <a:rPr lang="pl-PL" sz="1200" b="0" strike="noStrike" kern="1200">
                          <a:solidFill>
                            <a:schemeClr val="tx1"/>
                          </a:solidFill>
                          <a:effectLst/>
                          <a:latin typeface="Arial" panose="020B0604020202020204" pitchFamily="34" charset="0"/>
                          <a:ea typeface="+mn-ea"/>
                          <a:cs typeface="Arial" panose="020B0604020202020204" pitchFamily="34" charset="0"/>
                        </a:rPr>
                        <a:t>o dofinansowanie na etapie aplikowania o środki.</a:t>
                      </a:r>
                    </a:p>
                    <a:p>
                      <a:pPr marL="0" marR="0" lvl="0" indent="0" algn="l" defTabSz="914400" rtl="0" eaLnBrk="1" fontAlgn="auto" latinLnBrk="0" hangingPunct="1">
                        <a:lnSpc>
                          <a:spcPct val="115000"/>
                        </a:lnSpc>
                        <a:spcBef>
                          <a:spcPts val="600"/>
                        </a:spcBef>
                        <a:spcAft>
                          <a:spcPts val="600"/>
                        </a:spcAft>
                        <a:buClrTx/>
                        <a:buSzTx/>
                        <a:buFont typeface="+mj-lt"/>
                        <a:buNone/>
                        <a:tabLst/>
                        <a:defRPr/>
                      </a:pPr>
                      <a:endParaRPr lang="pl-PL" sz="1200" b="0"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zerojedynkowe.</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będzie pozytywna (wartość logiczna: „TAK”).</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W trakcie oceny kryterium wnioskodawca może zostać poproszony o jednokrotne uzupełnienie i/lub wyjaśnienie.</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Przyznanie wartości „NIE” (po jednokrotnym złożeniu uzupełnień i/lub wyjaśnień) oznacza, iż kryterium nie jest spełnione. Niespełnienie kryterium dyskwalifikuje projekt ze wsparcia. </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0D70353A-4D2B-98ED-970E-9427C1F153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48054393-1064-F4AE-680D-486DF017F575}"/>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86872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A1073-6C99-74DE-435B-BA08980C25E7}"/>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C5E4B968-5C8D-7EAF-6EA0-EC5F867D54D8}"/>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2E2E230F-17EB-70DC-A387-4DF1B67DF9E7}"/>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7.10 Turystyczne Lubelskie, typy projektów: 1,2,3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5075CD57-948F-B952-C3EF-03FF00B45C44}"/>
              </a:ext>
            </a:extLst>
          </p:cNvPr>
          <p:cNvGraphicFramePr>
            <a:graphicFrameLocks noGrp="1"/>
          </p:cNvGraphicFramePr>
          <p:nvPr>
            <p:extLst>
              <p:ext uri="{D42A27DB-BD31-4B8C-83A1-F6EECF244321}">
                <p14:modId xmlns:p14="http://schemas.microsoft.com/office/powerpoint/2010/main" val="3695524581"/>
              </p:ext>
            </p:extLst>
          </p:nvPr>
        </p:nvGraphicFramePr>
        <p:xfrm>
          <a:off x="409314" y="1103160"/>
          <a:ext cx="11467612" cy="4969243"/>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236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72845">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Zasadność realizacji projektu.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W ramach kryterium weryfikacji podlega, czy (poniższe warunki muszą być spełnione łącznie) (pytania pomocnicze):</a:t>
                      </a:r>
                    </a:p>
                    <a:p>
                      <a:pPr marL="228600" marR="0" lvl="0" indent="-228600" algn="l" defTabSz="914400" rtl="0" eaLnBrk="1" fontAlgn="auto" latinLnBrk="0" hangingPunct="1">
                        <a:lnSpc>
                          <a:spcPct val="115000"/>
                        </a:lnSpc>
                        <a:spcBef>
                          <a:spcPts val="600"/>
                        </a:spcBef>
                        <a:spcAft>
                          <a:spcPts val="600"/>
                        </a:spcAft>
                        <a:buClrTx/>
                        <a:buSzTx/>
                        <a:buFont typeface="+mj-lt"/>
                        <a:buAutoNum type="arabicPeriod"/>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z przedłożonej analizy popytu i oceny potrzeb wynika zapotrzebowanie na realizację danego projektu,</a:t>
                      </a:r>
                    </a:p>
                    <a:p>
                      <a:pPr marL="228600" marR="0" lvl="0" indent="-228600" algn="l" defTabSz="914400" rtl="0" eaLnBrk="1" fontAlgn="auto" latinLnBrk="0" hangingPunct="1">
                        <a:lnSpc>
                          <a:spcPct val="115000"/>
                        </a:lnSpc>
                        <a:spcBef>
                          <a:spcPts val="600"/>
                        </a:spcBef>
                        <a:spcAft>
                          <a:spcPts val="600"/>
                        </a:spcAft>
                        <a:buClrTx/>
                        <a:buSzTx/>
                        <a:buFont typeface="+mj-lt"/>
                        <a:buAutoNum type="arabicPeriod"/>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realizacja projektu jest skoordynowana z projektami w sąsiednich obszarach, unikając nakładania się i konkurencji oraz wpływa na stymulowanie aktywności turystycznej w regionie,</a:t>
                      </a:r>
                    </a:p>
                    <a:p>
                      <a:pPr marL="228600" marR="0" lvl="0" indent="-228600" algn="l" defTabSz="914400" rtl="0" eaLnBrk="1" fontAlgn="auto" latinLnBrk="0" hangingPunct="1">
                        <a:lnSpc>
                          <a:spcPct val="115000"/>
                        </a:lnSpc>
                        <a:spcBef>
                          <a:spcPts val="600"/>
                        </a:spcBef>
                        <a:spcAft>
                          <a:spcPts val="600"/>
                        </a:spcAft>
                        <a:buClrTx/>
                        <a:buSzTx/>
                        <a:buFont typeface="+mj-lt"/>
                        <a:buAutoNum type="arabicPeriod"/>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zapewniona jest trwałość i możliwość utrzymania inwestycji w okresie trwałości?</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Spełnienie kryterium weryfikowane będzie na podstawie zapisów wniosku o dofinansowanie oraz analizy popytu i oceny potrzeb składanej wraz </a:t>
                      </a:r>
                      <a:br>
                        <a:rPr lang="pl-PL" sz="1200" b="0" strike="noStrike" kern="1200">
                          <a:solidFill>
                            <a:schemeClr val="tx1"/>
                          </a:solidFill>
                          <a:effectLst/>
                          <a:latin typeface="Arial" panose="020B0604020202020204" pitchFamily="34" charset="0"/>
                          <a:ea typeface="+mn-ea"/>
                          <a:cs typeface="Arial" panose="020B0604020202020204" pitchFamily="34" charset="0"/>
                        </a:rPr>
                      </a:br>
                      <a:r>
                        <a:rPr lang="pl-PL" sz="1200" b="0" strike="noStrike" kern="1200">
                          <a:solidFill>
                            <a:schemeClr val="tx1"/>
                          </a:solidFill>
                          <a:effectLst/>
                          <a:latin typeface="Arial" panose="020B0604020202020204" pitchFamily="34" charset="0"/>
                          <a:ea typeface="+mn-ea"/>
                          <a:cs typeface="Arial" panose="020B0604020202020204" pitchFamily="34" charset="0"/>
                        </a:rPr>
                        <a:t>z wnioskiem o dofinansowanie na etapie aplikowania o środki.</a:t>
                      </a:r>
                    </a:p>
                    <a:p>
                      <a:pPr marL="228600" marR="0" lvl="0" indent="-228600" algn="l" defTabSz="914400" rtl="0" eaLnBrk="1" fontAlgn="auto" latinLnBrk="0" hangingPunct="1">
                        <a:lnSpc>
                          <a:spcPct val="115000"/>
                        </a:lnSpc>
                        <a:spcBef>
                          <a:spcPts val="600"/>
                        </a:spcBef>
                        <a:spcAft>
                          <a:spcPts val="600"/>
                        </a:spcAft>
                        <a:buClrTx/>
                        <a:buSzTx/>
                        <a:buFont typeface="+mj-lt"/>
                        <a:buAutoNum type="arabicPeriod"/>
                        <a:tabLst/>
                        <a:defRPr/>
                      </a:pPr>
                      <a:endParaRPr lang="pl-PL" sz="1200" b="0"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zerojedynkowe.</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jest zdefiniowane poprzez zestaw pytań pomocniczych. W ramach pytań pomocniczych możliwe przyznanie wartości logicznych: „TAK”, „NIE”.</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na wszystkie pytania pomocnicze będzie pozytywna (wartość logiczna: „TAK”).</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W trakcie oceny kryterium wnioskodawca może zostać poproszony o jednokrotne uzupełnienie i/lub wyjaśnienie.</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Przyznanie wartości „NIE” przynajmniej w jednym pytaniu pomocniczym (po jednokrotnym złożeniu uzupełnień i/lub wyjaśnień) oznacza, iż kryterium nie jest spełnione. Niespełnienie kryterium dyskwalifikuje projekt ze wsparcia. </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B7FF946D-1DC5-1910-1E24-C4F9A8BE6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785B7B33-2E50-2598-B103-6AC820D6467E}"/>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307026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855A7-EEF6-C6E7-6098-5E31F363F5BC}"/>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FAB39071-3A53-F83B-7E87-BC4C2B8D3CCF}"/>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75CB0671-C96A-17EA-3304-642527744F08}"/>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7.10 Turystyczne Lubelskie, typy projektów: 1,2,3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a:t>
            </a:r>
            <a:r>
              <a:rPr lang="pl-PL" sz="1400" b="1">
                <a:solidFill>
                  <a:prstClr val="white"/>
                </a:solidFill>
                <a:latin typeface="Arial" panose="020B0604020202020204" pitchFamily="34" charset="0"/>
                <a:cs typeface="Arial" panose="020B0604020202020204" pitchFamily="34" charset="0"/>
              </a:rPr>
              <a:t>merytoryczna</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B</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merytoryczne specyficzne</a:t>
            </a: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43BFED03-7827-E458-2B74-738C900CE202}"/>
              </a:ext>
            </a:extLst>
          </p:cNvPr>
          <p:cNvGraphicFramePr>
            <a:graphicFrameLocks noGrp="1"/>
          </p:cNvGraphicFramePr>
          <p:nvPr/>
        </p:nvGraphicFramePr>
        <p:xfrm>
          <a:off x="409314" y="1103160"/>
          <a:ext cx="11467612" cy="4740085"/>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23646">
                <a:tc>
                  <a:txBody>
                    <a:bodyPr/>
                    <a:lstStyle/>
                    <a:p>
                      <a:pPr algn="ctr"/>
                      <a:r>
                        <a:rPr lang="pl-PL" sz="1200">
                          <a:latin typeface="Arial" panose="020B0604020202020204" pitchFamily="34" charset="0"/>
                          <a:cs typeface="Arial" panose="020B0604020202020204" pitchFamily="34" charset="0"/>
                        </a:rPr>
                        <a:t>*Slajd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72845">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Kwalifikowalność elementów infrastruktury drogowej.</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Kryterium zdefiniowane jako techniczne specyficzne.</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W ramach kryterium weryfikowane będzie, czy (pytania pomocnicze):</a:t>
                      </a:r>
                    </a:p>
                    <a:p>
                      <a:pPr marL="228600" marR="0" lvl="0" indent="-228600" algn="l" defTabSz="914400" rtl="0" eaLnBrk="1" fontAlgn="auto" latinLnBrk="0" hangingPunct="1">
                        <a:lnSpc>
                          <a:spcPct val="115000"/>
                        </a:lnSpc>
                        <a:spcBef>
                          <a:spcPts val="600"/>
                        </a:spcBef>
                        <a:spcAft>
                          <a:spcPts val="600"/>
                        </a:spcAft>
                        <a:buClrTx/>
                        <a:buSzTx/>
                        <a:buFont typeface="+mj-lt"/>
                        <a:buAutoNum type="arabicPeriod"/>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Inwestycje w elementy infrastruktury drogowej (w tym w parkingi) stanowią nieodłączny element większego projektu i nie są one dominującym elementem tego projektu - ich koszt nie przekracza 15% kosztów kwalifikowalnych. </a:t>
                      </a:r>
                    </a:p>
                    <a:p>
                      <a:pPr marL="228600" marR="0" lvl="0" indent="-228600" algn="l" defTabSz="914400" rtl="0" eaLnBrk="1" fontAlgn="auto" latinLnBrk="0" hangingPunct="1">
                        <a:lnSpc>
                          <a:spcPct val="115000"/>
                        </a:lnSpc>
                        <a:spcBef>
                          <a:spcPts val="600"/>
                        </a:spcBef>
                        <a:spcAft>
                          <a:spcPts val="600"/>
                        </a:spcAft>
                        <a:buClrTx/>
                        <a:buSzTx/>
                        <a:buFont typeface="+mj-lt"/>
                        <a:buAutoNum type="arabicPeriod"/>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Inwestycje w elementy drogowe w miastach nie obejmują budowy nowych dróg lub parkingów oraz w odniesieniu do istniejących - zwiększenia ich pojemności lub przepustowości.</a:t>
                      </a:r>
                    </a:p>
                    <a:p>
                      <a:pPr marL="228600" marR="0" lvl="0" indent="-228600" algn="l" defTabSz="914400" rtl="0" eaLnBrk="1" fontAlgn="auto" latinLnBrk="0" hangingPunct="1">
                        <a:lnSpc>
                          <a:spcPct val="115000"/>
                        </a:lnSpc>
                        <a:spcBef>
                          <a:spcPts val="600"/>
                        </a:spcBef>
                        <a:spcAft>
                          <a:spcPts val="600"/>
                        </a:spcAft>
                        <a:buClrTx/>
                        <a:buSzTx/>
                        <a:buFont typeface="+mj-lt"/>
                        <a:buAutoNum type="arabicPeriod"/>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Inwestycje w elementy drogowe w miastach nie przyczyniają się do zwiększenia natężenia ruchu samochodowego?</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Spełnienie kryterium weryfikowane będzie na podstawie zapisów wniosku o dofinansowanie oraz dokumentacji składanej wraz z wnioskiem </a:t>
                      </a:r>
                      <a:br>
                        <a:rPr lang="pl-PL" sz="1200" b="0" strike="noStrike" kern="1200">
                          <a:solidFill>
                            <a:schemeClr val="tx1"/>
                          </a:solidFill>
                          <a:effectLst/>
                          <a:latin typeface="Arial" panose="020B0604020202020204" pitchFamily="34" charset="0"/>
                          <a:ea typeface="+mn-ea"/>
                          <a:cs typeface="Arial" panose="020B0604020202020204" pitchFamily="34" charset="0"/>
                        </a:rPr>
                      </a:br>
                      <a:r>
                        <a:rPr lang="pl-PL" sz="1200" b="0" strike="noStrike" kern="1200">
                          <a:solidFill>
                            <a:schemeClr val="tx1"/>
                          </a:solidFill>
                          <a:effectLst/>
                          <a:latin typeface="Arial" panose="020B0604020202020204" pitchFamily="34" charset="0"/>
                          <a:ea typeface="+mn-ea"/>
                          <a:cs typeface="Arial" panose="020B0604020202020204" pitchFamily="34" charset="0"/>
                        </a:rPr>
                        <a:t>o dofinansowanie na etapie aplikowania o środki.</a:t>
                      </a:r>
                    </a:p>
                    <a:p>
                      <a:pPr marL="228600" marR="0" lvl="0" indent="-228600" algn="l" defTabSz="914400" rtl="0" eaLnBrk="1" fontAlgn="auto" latinLnBrk="0" hangingPunct="1">
                        <a:lnSpc>
                          <a:spcPct val="115000"/>
                        </a:lnSpc>
                        <a:spcBef>
                          <a:spcPts val="600"/>
                        </a:spcBef>
                        <a:spcAft>
                          <a:spcPts val="600"/>
                        </a:spcAft>
                        <a:buClrTx/>
                        <a:buSzTx/>
                        <a:buFont typeface="+mj-lt"/>
                        <a:buAutoNum type="arabicPeriod"/>
                        <a:tabLst/>
                        <a:defRPr/>
                      </a:pPr>
                      <a:endParaRPr lang="pl-PL" sz="1200" b="0"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zerojedynkowe.</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jest zdefiniowane poprzez zestaw pytań pomocniczych. W ramach pytań pomocniczych możliwe przyznanie wartości logicznych: „TAK”, „NIE”, „NIE DOTYCZY”.</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 lub „NIE DOTYCZY” (opcja „NIE DOTYCZY” przyznawana wyłącznie, gdy projekt swoim zakresem nie obejmuje inwestycji w elementy infrastruktury drogowej).</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na wszystkie pytania pomocnicze będzie pozytywna (wartość logiczna: „TAK” lub „NIE DOTYCZY”). W trakcie oceny kryterium wnioskodawca może zostać poproszony </a:t>
                      </a:r>
                      <a:b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o jednokrotne uzupełnienie i/lub wyjaśnienie.</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035B202B-79C6-97DC-0A5E-4575177348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E78F9047-46EF-7B38-8404-856E922B3236}"/>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80212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43D36-8941-48DD-204C-7F8B2046464B}"/>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70BEF6E6-AC23-7CCD-062F-BAF78E3CA9BE}"/>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FAF152E4-D7EB-CABF-02AF-F537224A72A6}"/>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7.10 Turystyczne Lubelskie, typy projektów: 1,2,3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merytoryczne specyficzne</a:t>
            </a: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FB894569-4AD8-0E52-3F01-36C13A91DCD6}"/>
              </a:ext>
            </a:extLst>
          </p:cNvPr>
          <p:cNvGraphicFramePr>
            <a:graphicFrameLocks noGrp="1"/>
          </p:cNvGraphicFramePr>
          <p:nvPr/>
        </p:nvGraphicFramePr>
        <p:xfrm>
          <a:off x="409314" y="1103160"/>
          <a:ext cx="11467612" cy="3114747"/>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291176">
                <a:tc>
                  <a:txBody>
                    <a:bodyPr/>
                    <a:lstStyle/>
                    <a:p>
                      <a:pPr algn="ctr"/>
                      <a:r>
                        <a:rPr lang="pl-PL" sz="1200">
                          <a:latin typeface="Arial" panose="020B0604020202020204" pitchFamily="34" charset="0"/>
                          <a:cs typeface="Arial" panose="020B0604020202020204" pitchFamily="34" charset="0"/>
                        </a:rPr>
                        <a:t>*Slajd 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2657547">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Kwalifikowalność elementów infrastruktury drogowej.</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marR="0" lvl="0" indent="-228600" algn="l" defTabSz="914400" rtl="0" eaLnBrk="1" fontAlgn="auto" latinLnBrk="0" hangingPunct="1">
                        <a:lnSpc>
                          <a:spcPct val="115000"/>
                        </a:lnSpc>
                        <a:spcBef>
                          <a:spcPts val="600"/>
                        </a:spcBef>
                        <a:spcAft>
                          <a:spcPts val="600"/>
                        </a:spcAft>
                        <a:buClrTx/>
                        <a:buSzTx/>
                        <a:buFont typeface="+mj-lt"/>
                        <a:buAutoNum type="arabicPeriod"/>
                        <a:tabLst/>
                        <a:defRPr/>
                      </a:pPr>
                      <a:endParaRPr lang="pl-PL" sz="1200" b="0"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Przyznanie wartości „NIE” przynajmniej </a:t>
                      </a:r>
                      <a:b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w jednym pytaniu pomocniczym (po jednokrotnym złożeniu uzupełnień i/lub wyjaśnień) oznacza, iż kryterium nie jest spełnione. Niespełnienie kryterium dyskwalifikuje projekt ze wsparcia.</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A63267D5-1F81-43E0-578D-72FC8AE0AE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A44F79D9-9509-A30B-4ADB-B8F10C76DA75}"/>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04446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39E70-3175-9DEA-89A8-8BD3E5036DC3}"/>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84BB276E-906F-9CB5-1A7F-9370B68FD48C}"/>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90BE3F2B-FC07-9835-A5BA-CD03BD83B3A6}"/>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7.10 Turystyczne Lubelskie, typy projektów: 1,2,3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merytoryczne specyficzne</a:t>
            </a: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4E4F9C03-D179-408A-5E4B-57EF350D8DAC}"/>
              </a:ext>
            </a:extLst>
          </p:cNvPr>
          <p:cNvGraphicFramePr>
            <a:graphicFrameLocks noGrp="1"/>
          </p:cNvGraphicFramePr>
          <p:nvPr>
            <p:extLst>
              <p:ext uri="{D42A27DB-BD31-4B8C-83A1-F6EECF244321}">
                <p14:modId xmlns:p14="http://schemas.microsoft.com/office/powerpoint/2010/main" val="994152756"/>
              </p:ext>
            </p:extLst>
          </p:nvPr>
        </p:nvGraphicFramePr>
        <p:xfrm>
          <a:off x="409314" y="1103160"/>
          <a:ext cx="11467612" cy="3804400"/>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14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489922">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Trwałość projektu.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Kryterium zdefiniowane jako techniczne specyficzne.</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W ramach kryterium weryfikacji podlega, czy przedłożony plan działalności w okresie trwałości projektu zapewnia trwałość środowiskową oraz odporność na przyszłe kryzysy wspieranej inwestycji.</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Spełnienie kryterium weryfikowane będzie na podstawie zapisów wniosku o dofinansowanie oraz dokumentacji składanej wraz z wnioskiem </a:t>
                      </a:r>
                      <a:br>
                        <a:rPr lang="pl-PL" sz="1200" b="0" strike="noStrike" kern="1200">
                          <a:solidFill>
                            <a:schemeClr val="tx1"/>
                          </a:solidFill>
                          <a:effectLst/>
                          <a:latin typeface="Arial" panose="020B0604020202020204" pitchFamily="34" charset="0"/>
                          <a:ea typeface="+mn-ea"/>
                          <a:cs typeface="Arial" panose="020B0604020202020204" pitchFamily="34" charset="0"/>
                        </a:rPr>
                      </a:br>
                      <a:r>
                        <a:rPr lang="pl-PL" sz="1200" b="0" strike="noStrike" kern="1200">
                          <a:solidFill>
                            <a:schemeClr val="tx1"/>
                          </a:solidFill>
                          <a:effectLst/>
                          <a:latin typeface="Arial" panose="020B0604020202020204" pitchFamily="34" charset="0"/>
                          <a:ea typeface="+mn-ea"/>
                          <a:cs typeface="Arial" panose="020B0604020202020204" pitchFamily="34" charset="0"/>
                        </a:rPr>
                        <a:t>o dofinansowanie na etapie aplikowania o środki.</a:t>
                      </a:r>
                    </a:p>
                    <a:p>
                      <a:pPr marL="228600" marR="0" lvl="0" indent="-228600" algn="l" defTabSz="914400" rtl="0" eaLnBrk="1" fontAlgn="auto" latinLnBrk="0" hangingPunct="1">
                        <a:lnSpc>
                          <a:spcPct val="115000"/>
                        </a:lnSpc>
                        <a:spcBef>
                          <a:spcPts val="600"/>
                        </a:spcBef>
                        <a:spcAft>
                          <a:spcPts val="600"/>
                        </a:spcAft>
                        <a:buClrTx/>
                        <a:buSzTx/>
                        <a:buFont typeface="+mj-lt"/>
                        <a:buAutoNum type="arabicPeriod"/>
                        <a:tabLst/>
                        <a:defRPr/>
                      </a:pPr>
                      <a:endParaRPr lang="pl-PL" sz="1200" b="0"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zerojedynkowe.</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będzie pozytywna (wartość logiczna: „TAK”). W trakcie oceny kryterium wnioskodawca może zostać poproszony o jednokrotne uzupełnienie i/lub wyjaśnienie.</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Przyznanie wartości „NIE” (po jednokrotnym złożeniu uzupełnień i/lub wyjaśnień) oznacza, iż kryterium nie jest spełnione. Niespełnienie kryterium dyskwalifikuje projekt ze wsparcia.</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860F782A-F374-DC45-B419-20859A4C19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0BAFDB45-252E-32D1-E2F1-8909C3C2197F}"/>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012656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686BE-8E84-BC87-C1BC-E8710D66DD8B}"/>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025D9AEC-A0F9-2802-D05D-F163BA2F7DF6}"/>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F8910958-2E7A-920B-D360-4D8EE060F6C2}"/>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7.10 Turystyczne Lubelskie, typy projektów: 1,2,3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merytoryczne specyficzne</a:t>
            </a: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A52269FF-F3EB-0B23-212B-0D297A4985D7}"/>
              </a:ext>
            </a:extLst>
          </p:cNvPr>
          <p:cNvGraphicFramePr>
            <a:graphicFrameLocks noGrp="1"/>
          </p:cNvGraphicFramePr>
          <p:nvPr>
            <p:extLst>
              <p:ext uri="{D42A27DB-BD31-4B8C-83A1-F6EECF244321}">
                <p14:modId xmlns:p14="http://schemas.microsoft.com/office/powerpoint/2010/main" val="3557853647"/>
              </p:ext>
            </p:extLst>
          </p:nvPr>
        </p:nvGraphicFramePr>
        <p:xfrm>
          <a:off x="409314" y="1103160"/>
          <a:ext cx="11467612" cy="3804400"/>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14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489922">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Potencjał niekomercyjny inwestycji.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Kryterium zdefiniowane jako finansowo-ekonomiczne specyficzne.</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W ramach kryterium weryfikacji podlega, czy inwestycja nie jest ukierunkowania na zysk, czy nie generuje dochodu?</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Spełnienie kryterium weryfikowane będzie na podstawie zapisów wniosku o dofinansowanie oraz dokumentacji składanej wraz z wnioskiem </a:t>
                      </a:r>
                      <a:br>
                        <a:rPr lang="pl-PL" sz="1200" b="0" strike="noStrike" kern="1200">
                          <a:solidFill>
                            <a:schemeClr val="tx1"/>
                          </a:solidFill>
                          <a:effectLst/>
                          <a:latin typeface="Arial" panose="020B0604020202020204" pitchFamily="34" charset="0"/>
                          <a:ea typeface="+mn-ea"/>
                          <a:cs typeface="Arial" panose="020B0604020202020204" pitchFamily="34" charset="0"/>
                        </a:rPr>
                      </a:br>
                      <a:r>
                        <a:rPr lang="pl-PL" sz="1200" b="0" strike="noStrike" kern="1200">
                          <a:solidFill>
                            <a:schemeClr val="tx1"/>
                          </a:solidFill>
                          <a:effectLst/>
                          <a:latin typeface="Arial" panose="020B0604020202020204" pitchFamily="34" charset="0"/>
                          <a:ea typeface="+mn-ea"/>
                          <a:cs typeface="Arial" panose="020B0604020202020204" pitchFamily="34" charset="0"/>
                        </a:rPr>
                        <a:t>o dofinansowanie na etapie aplikowania o środki.</a:t>
                      </a:r>
                    </a:p>
                    <a:p>
                      <a:pPr marL="228600" marR="0" lvl="0" indent="-228600" algn="l" defTabSz="914400" rtl="0" eaLnBrk="1" fontAlgn="auto" latinLnBrk="0" hangingPunct="1">
                        <a:lnSpc>
                          <a:spcPct val="115000"/>
                        </a:lnSpc>
                        <a:spcBef>
                          <a:spcPts val="600"/>
                        </a:spcBef>
                        <a:spcAft>
                          <a:spcPts val="600"/>
                        </a:spcAft>
                        <a:buClrTx/>
                        <a:buSzTx/>
                        <a:buFont typeface="+mj-lt"/>
                        <a:buAutoNum type="arabicPeriod"/>
                        <a:tabLst/>
                        <a:defRPr/>
                      </a:pPr>
                      <a:endParaRPr lang="pl-PL" sz="1200" b="0"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zerojedynkowe.</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będzie pozytywna (wartość logiczna: „TAK”). W trakcie oceny kryterium wnioskodawca może zostać poproszony o jednokrotne uzupełnienie i/lub wyjaśnienie.</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Przyznanie wartości „NIE” (po jednokrotnym złożeniu uzupełnień i/lub wyjaśnień) oznacza, iż kryterium nie jest spełnione. Niespełnienie kryterium dyskwalifikuje projekt ze wsparcia.</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DAA1F3BC-51C5-22A4-9700-10642CBAB6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56D332A9-2B61-4D8C-6751-A7CCD851EB57}"/>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141113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63D2D-3E10-02F2-B3DF-0B26FCD140FB}"/>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A30FDCC4-9B34-9F29-F714-4D82C2AB4AD0}"/>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C8DFAF5C-0598-E8DE-2AD3-4EF16C998F5E}"/>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7.10 Turystyczne Lubelskie, typy projektów: 1,2,3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C</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a:t>
            </a:r>
            <a:r>
              <a:rPr lang="pl-PL" sz="1400" b="1">
                <a:solidFill>
                  <a:prstClr val="white"/>
                </a:solidFill>
                <a:latin typeface="Arial" panose="020B0604020202020204" pitchFamily="34" charset="0"/>
                <a:ea typeface="Times New Roman" panose="02020603050405020304" pitchFamily="18" charset="0"/>
                <a:cs typeface="Arial" panose="020B0604020202020204" pitchFamily="34" charset="0"/>
              </a:rPr>
              <a:t>trafności merytorycznej</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2E40D363-5EC0-0F3B-FAF0-830845719D8A}"/>
              </a:ext>
            </a:extLst>
          </p:cNvPr>
          <p:cNvGraphicFramePr>
            <a:graphicFrameLocks noGrp="1"/>
          </p:cNvGraphicFramePr>
          <p:nvPr>
            <p:extLst>
              <p:ext uri="{D42A27DB-BD31-4B8C-83A1-F6EECF244321}">
                <p14:modId xmlns:p14="http://schemas.microsoft.com/office/powerpoint/2010/main" val="4183578857"/>
              </p:ext>
            </p:extLst>
          </p:nvPr>
        </p:nvGraphicFramePr>
        <p:xfrm>
          <a:off x="394336" y="1076510"/>
          <a:ext cx="11467612" cy="5081461"/>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454668">
                <a:tc>
                  <a:txBody>
                    <a:bodyPr/>
                    <a:lstStyle/>
                    <a:p>
                      <a:pPr algn="ctr"/>
                      <a:r>
                        <a:rPr lang="pl-PL" sz="1200">
                          <a:latin typeface="Arial" panose="020B0604020202020204" pitchFamily="34" charset="0"/>
                          <a:cs typeface="Arial" panose="020B0604020202020204" pitchFamily="34" charset="0"/>
                        </a:rPr>
                        <a:t>*Slajd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598649">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Oddziaływanie projektu na otoczenie.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Kryterium punktuje projekty poparte odpowiednią analizą popytu i oceną potrzeb oraz wykazujące pozytywne oddziaływanie na otoczenie.</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Spełnienie kryterium weryfikowane będzie na podstawie zapisów wniosku o dofinansowanie, dokumentacji składanej wraz z wnioskiem </a:t>
                      </a:r>
                      <a:br>
                        <a:rPr lang="pl-PL" sz="1200" b="0" strike="noStrike" kern="1200">
                          <a:solidFill>
                            <a:schemeClr val="tx1"/>
                          </a:solidFill>
                          <a:effectLst/>
                          <a:latin typeface="Arial" panose="020B0604020202020204" pitchFamily="34" charset="0"/>
                          <a:ea typeface="+mn-ea"/>
                          <a:cs typeface="Arial" panose="020B0604020202020204" pitchFamily="34" charset="0"/>
                        </a:rPr>
                      </a:br>
                      <a:r>
                        <a:rPr lang="pl-PL" sz="1200" b="0" strike="noStrike" kern="1200">
                          <a:solidFill>
                            <a:schemeClr val="tx1"/>
                          </a:solidFill>
                          <a:effectLst/>
                          <a:latin typeface="Arial" panose="020B0604020202020204" pitchFamily="34" charset="0"/>
                          <a:ea typeface="+mn-ea"/>
                          <a:cs typeface="Arial" panose="020B0604020202020204" pitchFamily="34" charset="0"/>
                        </a:rPr>
                        <a:t>o dofinansowanie na etapie aplikowania o środki.</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Metody pomiaru:</a:t>
                      </a:r>
                    </a:p>
                    <a:p>
                      <a:pPr marL="228600" marR="0" lvl="0" indent="-228600" algn="l" defTabSz="914400" rtl="0" eaLnBrk="1" fontAlgn="auto" latinLnBrk="0" hangingPunct="1">
                        <a:lnSpc>
                          <a:spcPct val="115000"/>
                        </a:lnSpc>
                        <a:spcBef>
                          <a:spcPts val="600"/>
                        </a:spcBef>
                        <a:spcAft>
                          <a:spcPts val="600"/>
                        </a:spcAft>
                        <a:buClrTx/>
                        <a:buSzTx/>
                        <a:buFont typeface="+mj-lt"/>
                        <a:buAutoNum type="arabicPeriod"/>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Projekt oddziałuje na bezpośrednie otoczenie i tworzy nowe miejsca pracy, stanowiąc dodatnie efekty ekonomiczne realizowanej inwestycji – 5 pkt.</a:t>
                      </a:r>
                    </a:p>
                    <a:p>
                      <a:pPr marL="228600" marR="0" lvl="0" indent="-228600" algn="l" defTabSz="914400" rtl="0" eaLnBrk="1" fontAlgn="auto" latinLnBrk="0" hangingPunct="1">
                        <a:lnSpc>
                          <a:spcPct val="115000"/>
                        </a:lnSpc>
                        <a:spcBef>
                          <a:spcPts val="600"/>
                        </a:spcBef>
                        <a:spcAft>
                          <a:spcPts val="600"/>
                        </a:spcAft>
                        <a:buClrTx/>
                        <a:buSzTx/>
                        <a:buFont typeface="+mj-lt"/>
                        <a:buAutoNum type="arabicPeriod"/>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Elementy designu wykorzystywane w projekcie nawiązują do otaczającej przestrzeni – 5 pkt.</a:t>
                      </a:r>
                    </a:p>
                    <a:p>
                      <a:pPr marL="228600" marR="0" lvl="0" indent="-228600" algn="l" defTabSz="914400" rtl="0" eaLnBrk="1" fontAlgn="auto" latinLnBrk="0" hangingPunct="1">
                        <a:lnSpc>
                          <a:spcPct val="115000"/>
                        </a:lnSpc>
                        <a:spcBef>
                          <a:spcPts val="600"/>
                        </a:spcBef>
                        <a:spcAft>
                          <a:spcPts val="600"/>
                        </a:spcAft>
                        <a:buClrTx/>
                        <a:buSzTx/>
                        <a:buFont typeface="+mj-lt"/>
                        <a:buAutoNum type="arabicPeriod"/>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Unikalność produktu turystycznego – 5 pkt tj.:</a:t>
                      </a:r>
                    </a:p>
                    <a:p>
                      <a:pPr marL="171450" marR="0" lvl="0" indent="-171450" algn="l" defTabSz="914400" rtl="0" eaLnBrk="1" fontAlgn="auto" latinLnBrk="0" hangingPunct="1">
                        <a:lnSpc>
                          <a:spcPct val="115000"/>
                        </a:lnSpc>
                        <a:spcBef>
                          <a:spcPts val="600"/>
                        </a:spcBef>
                        <a:spcAft>
                          <a:spcPts val="600"/>
                        </a:spcAft>
                        <a:buClrTx/>
                        <a:buSzTx/>
                        <a:buFont typeface="Arial" panose="020B0604020202020204" pitchFamily="34" charset="0"/>
                        <a:buChar char="-"/>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innowacyjność – produkt turystyczny wyróżnia się na rynku swoją oryginalnością, pomysłowością i innowacyjnym podejściem do zaspakajania potrzeb turystów </a:t>
                      </a:r>
                      <a:r>
                        <a:rPr lang="pl-PL" sz="1200" b="0" strike="noStrike" kern="1200">
                          <a:solidFill>
                            <a:srgbClr val="C00000"/>
                          </a:solidFill>
                          <a:effectLst/>
                          <a:latin typeface="Arial" panose="020B0604020202020204" pitchFamily="34" charset="0"/>
                          <a:ea typeface="+mn-ea"/>
                          <a:cs typeface="Arial" panose="020B0604020202020204" pitchFamily="34" charset="0"/>
                        </a:rPr>
                        <a:t>oraz</a:t>
                      </a:r>
                      <a:r>
                        <a:rPr lang="pl-PL" sz="1200" b="0" strike="noStrike" kern="1200">
                          <a:solidFill>
                            <a:schemeClr val="tx1"/>
                          </a:solidFill>
                          <a:effectLst/>
                          <a:latin typeface="Arial" panose="020B0604020202020204" pitchFamily="34" charset="0"/>
                          <a:ea typeface="+mn-ea"/>
                          <a:cs typeface="Arial" panose="020B0604020202020204" pitchFamily="34" charset="0"/>
                        </a:rPr>
                        <a:t>,</a:t>
                      </a:r>
                    </a:p>
                    <a:p>
                      <a:pPr marL="171450" marR="0" lvl="0" indent="-171450" algn="l" defTabSz="914400" rtl="0" eaLnBrk="1" fontAlgn="auto" latinLnBrk="0" hangingPunct="1">
                        <a:lnSpc>
                          <a:spcPct val="115000"/>
                        </a:lnSpc>
                        <a:spcBef>
                          <a:spcPts val="600"/>
                        </a:spcBef>
                        <a:spcAft>
                          <a:spcPts val="600"/>
                        </a:spcAft>
                        <a:buClrTx/>
                        <a:buSzTx/>
                        <a:buFont typeface="Arial" panose="020B0604020202020204" pitchFamily="34" charset="0"/>
                        <a:buChar char="-"/>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rzadkość – produkt turystyczny oferuje coś, czego nie ma na rynku lub co jest dostępne tylko w nielicznych miejscach w Polsce </a:t>
                      </a:r>
                      <a:r>
                        <a:rPr lang="pl-PL" sz="1200" b="0" strike="noStrike" kern="1200">
                          <a:solidFill>
                            <a:srgbClr val="C00000"/>
                          </a:solidFill>
                          <a:effectLst/>
                          <a:latin typeface="Arial" panose="020B0604020202020204" pitchFamily="34" charset="0"/>
                          <a:ea typeface="+mn-ea"/>
                          <a:cs typeface="Arial" panose="020B0604020202020204" pitchFamily="34" charset="0"/>
                        </a:rPr>
                        <a:t>oraz</a:t>
                      </a:r>
                      <a:r>
                        <a:rPr lang="pl-PL" sz="1200" b="0" strike="noStrike" kern="1200">
                          <a:solidFill>
                            <a:schemeClr val="tx1"/>
                          </a:solidFill>
                          <a:effectLst/>
                          <a:latin typeface="Arial" panose="020B0604020202020204" pitchFamily="34" charset="0"/>
                          <a:ea typeface="+mn-ea"/>
                          <a:cs typeface="Arial" panose="020B060402020202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punktowe.</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a:t>
                      </a:r>
                      <a:b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(tj. przyznanie 0 punktów nie dyskwalifikuje </a:t>
                      </a:r>
                      <a:b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z możliwości uzyskania dofinansowania).</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Ocena kryterium będzie polegała na:</a:t>
                      </a:r>
                    </a:p>
                    <a:p>
                      <a:pPr marL="228600" indent="-228600" algn="l">
                        <a:lnSpc>
                          <a:spcPct val="115000"/>
                        </a:lnSpc>
                        <a:spcBef>
                          <a:spcPts val="300"/>
                        </a:spcBef>
                        <a:spcAft>
                          <a:spcPts val="300"/>
                        </a:spcAft>
                        <a:buFont typeface="+mj-lt"/>
                        <a:buAutoNum type="alphaLcParenR"/>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przyznaniu zdefiniowanej z góry liczby punktów (maksymalnie można przyznać </a:t>
                      </a:r>
                      <a:b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20 pkt). Punkty w ramach poszczególnych metod pomiaru sumują się.</a:t>
                      </a:r>
                    </a:p>
                    <a:p>
                      <a:pPr marL="228600" indent="-228600" algn="l">
                        <a:lnSpc>
                          <a:spcPct val="115000"/>
                        </a:lnSpc>
                        <a:spcBef>
                          <a:spcPts val="300"/>
                        </a:spcBef>
                        <a:spcAft>
                          <a:spcPts val="300"/>
                        </a:spcAft>
                        <a:buFont typeface="+mj-lt"/>
                        <a:buAutoNum type="alphaLcParenR"/>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przyznaniu 0 punktów – w przypadku niespełnienia kryterium.</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Brak możliwości uzupełnienia/poprawienia wniosku o dofinansowanie w ramach kryterium.</a:t>
                      </a:r>
                    </a:p>
                    <a:p>
                      <a:pPr algn="l">
                        <a:lnSpc>
                          <a:spcPct val="115000"/>
                        </a:lnSpc>
                        <a:spcBef>
                          <a:spcPts val="300"/>
                        </a:spcBef>
                        <a:spcAft>
                          <a:spcPts val="300"/>
                        </a:spcAft>
                      </a:pPr>
                      <a:endPar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C3EE7B1C-710B-E9DC-CFAD-6EA30BCE27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56478"/>
            <a:ext cx="5465075" cy="359665"/>
          </a:xfrm>
          <a:prstGeom prst="rect">
            <a:avLst/>
          </a:prstGeom>
        </p:spPr>
      </p:pic>
      <p:sp>
        <p:nvSpPr>
          <p:cNvPr id="8" name="Symbol zastępczy numeru slajdu 7">
            <a:extLst>
              <a:ext uri="{FF2B5EF4-FFF2-40B4-BE49-F238E27FC236}">
                <a16:creationId xmlns:a16="http://schemas.microsoft.com/office/drawing/2014/main" id="{B30755A1-A9FF-5716-B19E-26D2C7AF9A04}"/>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Prostokąt: zaokrąglone rogi 1">
            <a:extLst>
              <a:ext uri="{FF2B5EF4-FFF2-40B4-BE49-F238E27FC236}">
                <a16:creationId xmlns:a16="http://schemas.microsoft.com/office/drawing/2014/main" id="{1BA07C8E-F030-07DA-4CD6-BF1B75D0BA7E}"/>
              </a:ext>
            </a:extLst>
          </p:cNvPr>
          <p:cNvSpPr/>
          <p:nvPr/>
        </p:nvSpPr>
        <p:spPr>
          <a:xfrm>
            <a:off x="776898" y="5107489"/>
            <a:ext cx="2394142" cy="75362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b="1">
                <a:solidFill>
                  <a:prstClr val="black"/>
                </a:solidFill>
                <a:latin typeface="Arial" panose="020B0604020202020204" pitchFamily="34" charset="0"/>
                <a:cs typeface="Arial" panose="020B0604020202020204" pitchFamily="34" charset="0"/>
              </a:rPr>
              <a:t>Uwaga od członka KM FEL </a:t>
            </a:r>
            <a:r>
              <a:rPr lang="pl-PL" sz="1200">
                <a:solidFill>
                  <a:prstClr val="black"/>
                </a:solidFill>
                <a:latin typeface="Arial" panose="020B0604020202020204" pitchFamily="34" charset="0"/>
                <a:cs typeface="Arial" panose="020B0604020202020204" pitchFamily="34" charset="0"/>
              </a:rPr>
              <a:t>(</a:t>
            </a:r>
            <a:r>
              <a:rPr lang="pl-PL" sz="1200" err="1">
                <a:solidFill>
                  <a:prstClr val="black"/>
                </a:solidFill>
                <a:latin typeface="Arial" panose="020B0604020202020204" pitchFamily="34" charset="0"/>
                <a:cs typeface="Arial" panose="020B0604020202020204" pitchFamily="34" charset="0"/>
              </a:rPr>
              <a:t>MRiRW</a:t>
            </a:r>
            <a:r>
              <a:rPr lang="pl-PL" sz="1200">
                <a:solidFill>
                  <a:prstClr val="black"/>
                </a:solidFill>
                <a:latin typeface="Arial" panose="020B0604020202020204" pitchFamily="34" charset="0"/>
                <a:cs typeface="Arial" panose="020B0604020202020204" pitchFamily="34" charset="0"/>
              </a:rPr>
              <a:t>) nr 4 z formularza uwag </a:t>
            </a:r>
          </a:p>
        </p:txBody>
      </p:sp>
    </p:spTree>
    <p:extLst>
      <p:ext uri="{BB962C8B-B14F-4D97-AF65-F5344CB8AC3E}">
        <p14:creationId xmlns:p14="http://schemas.microsoft.com/office/powerpoint/2010/main" val="329352366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6E458-A9A0-BEFB-36BC-0A7D5FCF85BC}"/>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581AADBA-7645-F563-E18E-4E26A4EEB6DD}"/>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BB634BA6-5066-33B9-219E-AB614B84F445}"/>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7.10 Turystyczne Lubelskie, typy projektów: 1,2,3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a:t>
            </a: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8E11131A-074E-4979-EE70-F69B07A76364}"/>
              </a:ext>
            </a:extLst>
          </p:cNvPr>
          <p:cNvGraphicFramePr>
            <a:graphicFrameLocks noGrp="1"/>
          </p:cNvGraphicFramePr>
          <p:nvPr/>
        </p:nvGraphicFramePr>
        <p:xfrm>
          <a:off x="409314" y="1103160"/>
          <a:ext cx="11467612" cy="5162392"/>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19982">
                <a:tc>
                  <a:txBody>
                    <a:bodyPr/>
                    <a:lstStyle/>
                    <a:p>
                      <a:pPr algn="ctr"/>
                      <a:r>
                        <a:rPr lang="pl-PL" sz="1200">
                          <a:latin typeface="Arial" panose="020B0604020202020204" pitchFamily="34" charset="0"/>
                          <a:cs typeface="Arial" panose="020B0604020202020204" pitchFamily="34" charset="0"/>
                        </a:rPr>
                        <a:t>*Slajd 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705192">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Oddziaływanie projektu na otoczenie.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15000"/>
                        </a:lnSpc>
                        <a:spcBef>
                          <a:spcPts val="600"/>
                        </a:spcBef>
                        <a:spcAft>
                          <a:spcPts val="600"/>
                        </a:spcAft>
                        <a:buClrTx/>
                        <a:buSzTx/>
                        <a:buFont typeface="Arial" panose="020B0604020202020204" pitchFamily="34" charset="0"/>
                        <a:buChar char="-"/>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autentyczność – produkt turystyczny jest związany z lokalną kulturą, tradycją i historią oraz umożliwia turystom autentyczne doświadczenia, powiązane z dziedzictwem i potencjałem województwa lubelskiego.</a:t>
                      </a:r>
                    </a:p>
                    <a:p>
                      <a:pPr marL="228600" marR="0" lvl="0" indent="-228600" algn="l" defTabSz="914400" rtl="0" eaLnBrk="1" fontAlgn="auto" latinLnBrk="0" hangingPunct="1">
                        <a:lnSpc>
                          <a:spcPct val="115000"/>
                        </a:lnSpc>
                        <a:spcBef>
                          <a:spcPts val="600"/>
                        </a:spcBef>
                        <a:spcAft>
                          <a:spcPts val="600"/>
                        </a:spcAft>
                        <a:buClrTx/>
                        <a:buSzTx/>
                        <a:buFont typeface="+mj-lt"/>
                        <a:buAutoNum type="arabicPeriod" startAt="4"/>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Dla projektu opracowano koncepcję produktu turystycznego (koncepcja ta powinna zawierać m.in.: opis produktu (w tym wymiarów produktu </a:t>
                      </a:r>
                      <a:br>
                        <a:rPr lang="pl-PL" sz="1200" b="0" strike="noStrike" kern="1200">
                          <a:solidFill>
                            <a:schemeClr val="tx1"/>
                          </a:solidFill>
                          <a:effectLst/>
                          <a:latin typeface="Arial" panose="020B0604020202020204" pitchFamily="34" charset="0"/>
                          <a:ea typeface="+mn-ea"/>
                          <a:cs typeface="Arial" panose="020B0604020202020204" pitchFamily="34" charset="0"/>
                        </a:rPr>
                      </a:br>
                      <a:r>
                        <a:rPr lang="pl-PL" sz="1200" b="0" strike="noStrike" kern="1200">
                          <a:solidFill>
                            <a:schemeClr val="tx1"/>
                          </a:solidFill>
                          <a:effectLst/>
                          <a:latin typeface="Arial" panose="020B0604020202020204" pitchFamily="34" charset="0"/>
                          <a:ea typeface="+mn-ea"/>
                          <a:cs typeface="Arial" panose="020B0604020202020204" pitchFamily="34" charset="0"/>
                        </a:rPr>
                        <a:t>tj.: istota/rdzeń produktu, produkt rzeczywisty, poszerzony oraz potencjalny), w podziale na grupy atrakcji i z opisem ich wzajemnego powiązania, opis klienta (grupy odbiorców i rynki docelowe: wg segmentów i geograficzne), opis założeń działań marketingowych produktu (m.in. marka/ identyfikacja wizualna, kanały i instrumenty komunikacji i promocji), opis oddziaływania produktu turystycznego </a:t>
                      </a:r>
                      <a:br>
                        <a:rPr lang="pl-PL" sz="1200" b="0" strike="noStrike" kern="1200">
                          <a:solidFill>
                            <a:schemeClr val="tx1"/>
                          </a:solidFill>
                          <a:effectLst/>
                          <a:latin typeface="Arial" panose="020B0604020202020204" pitchFamily="34" charset="0"/>
                          <a:ea typeface="+mn-ea"/>
                          <a:cs typeface="Arial" panose="020B0604020202020204" pitchFamily="34" charset="0"/>
                        </a:rPr>
                      </a:br>
                      <a:r>
                        <a:rPr lang="pl-PL" sz="1200" b="0" strike="noStrike" kern="1200">
                          <a:solidFill>
                            <a:schemeClr val="tx1"/>
                          </a:solidFill>
                          <a:effectLst/>
                          <a:latin typeface="Arial" panose="020B0604020202020204" pitchFamily="34" charset="0"/>
                          <a:ea typeface="+mn-ea"/>
                          <a:cs typeface="Arial" panose="020B0604020202020204" pitchFamily="34" charset="0"/>
                        </a:rPr>
                        <a:t>na intensyfikację ruchu turystycznego i stymulowanie działalności turystycznej, opis włączenia lokalnych podmiotów i społeczności, w tym opis wpływu na ograniczenie wykluczenia społecznego, opis oddziaływania produktu turystycznego na środowisko naturalne – spełnienie zasad „zrównoważonej turystyki” i zasady „nie czyń poważnej szkody” (z ang. DNHS) – 5 pkt.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300"/>
                        </a:spcBef>
                        <a:spcAft>
                          <a:spcPts val="300"/>
                        </a:spcAft>
                      </a:pPr>
                      <a:endPar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4C4364D2-6F42-6723-F75A-7BD65791C8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BE988AB4-FD0B-8083-AFCA-2F6C911A9467}"/>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044518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F9227-9651-DE6B-3996-1E15B9B436D8}"/>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29B1B38C-3A21-B418-0318-F9AD58F6EB9D}"/>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19B5659C-41D3-B1DB-35EE-9D4234662446}"/>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7.10 Turystyczne Lubelskie, typy projektów: 1,2,3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a:t>
            </a: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13FF9DAA-4867-990C-A0B8-930EEC7F1942}"/>
              </a:ext>
            </a:extLst>
          </p:cNvPr>
          <p:cNvGraphicFramePr>
            <a:graphicFrameLocks noGrp="1"/>
          </p:cNvGraphicFramePr>
          <p:nvPr/>
        </p:nvGraphicFramePr>
        <p:xfrm>
          <a:off x="409314" y="1103160"/>
          <a:ext cx="11467612" cy="4704538"/>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412711">
                <a:tc>
                  <a:txBody>
                    <a:bodyPr/>
                    <a:lstStyle/>
                    <a:p>
                      <a:pPr algn="ctr"/>
                      <a:r>
                        <a:rPr lang="pl-PL" sz="1200">
                          <a:latin typeface="Arial" panose="020B0604020202020204" pitchFamily="34" charset="0"/>
                          <a:cs typeface="Arial" panose="020B0604020202020204" pitchFamily="34" charset="0"/>
                        </a:rPr>
                        <a:t>*Slajd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247338">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Efektywność kosztowa wsparcia 1 obiektu turystycznego.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600"/>
                        </a:spcBef>
                        <a:spcAft>
                          <a:spcPts val="600"/>
                        </a:spcAft>
                        <a:buClrTx/>
                        <a:buSzTx/>
                        <a:buFont typeface="Arial" panose="020B0604020202020204" pitchFamily="34" charset="0"/>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W ramach kryterium premiowane będą projekty wykazujące najlepszą relację wnioskowanego dofinansowania UE do zadeklarowanej wartości docelowej wskaźnika: Liczba obiektów kulturalnych i turystycznych objętych wsparciem.</a:t>
                      </a:r>
                    </a:p>
                    <a:p>
                      <a:pPr marL="0" marR="0" lvl="0" indent="0" algn="l" defTabSz="914400" rtl="0" eaLnBrk="1" fontAlgn="auto" latinLnBrk="0" hangingPunct="1">
                        <a:lnSpc>
                          <a:spcPct val="115000"/>
                        </a:lnSpc>
                        <a:spcBef>
                          <a:spcPts val="600"/>
                        </a:spcBef>
                        <a:spcAft>
                          <a:spcPts val="600"/>
                        </a:spcAft>
                        <a:buClrTx/>
                        <a:buSzTx/>
                        <a:buFont typeface="Arial" panose="020B0604020202020204" pitchFamily="34" charset="0"/>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Wartość średnia, do której odnosi się kryterium jest ustalana na poziomie naboru jako relacja wnioskowanego dofinansowania UE do wartości docelowej wskaźnika: Liczba obiektów kulturalnych i turystycznych objętych wsparciem (w zaokrągleniu do pełnych złotych) na podstawie danych pochodzących z projektów spełniających kryteria formalne.</a:t>
                      </a:r>
                    </a:p>
                    <a:p>
                      <a:pPr marL="0" marR="0" lvl="0" indent="0" algn="l" defTabSz="914400" rtl="0" eaLnBrk="1" fontAlgn="auto" latinLnBrk="0" hangingPunct="1">
                        <a:lnSpc>
                          <a:spcPct val="115000"/>
                        </a:lnSpc>
                        <a:spcBef>
                          <a:spcPts val="600"/>
                        </a:spcBef>
                        <a:spcAft>
                          <a:spcPts val="600"/>
                        </a:spcAft>
                        <a:buClrTx/>
                        <a:buSzTx/>
                        <a:buFont typeface="Arial" panose="020B0604020202020204" pitchFamily="34" charset="0"/>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Spełnienie kryterium weryfikowane będzie na podstawie zapisów wniosku o dofinansowanie oraz dokumentacji składanej wraz z wnioskiem </a:t>
                      </a:r>
                      <a:br>
                        <a:rPr lang="pl-PL" sz="1200" b="0" strike="noStrike" kern="1200">
                          <a:solidFill>
                            <a:schemeClr val="tx1"/>
                          </a:solidFill>
                          <a:effectLst/>
                          <a:latin typeface="Arial" panose="020B0604020202020204" pitchFamily="34" charset="0"/>
                          <a:ea typeface="+mn-ea"/>
                          <a:cs typeface="Arial" panose="020B0604020202020204" pitchFamily="34" charset="0"/>
                        </a:rPr>
                      </a:br>
                      <a:r>
                        <a:rPr lang="pl-PL" sz="1200" b="0" strike="noStrike" kern="1200">
                          <a:solidFill>
                            <a:schemeClr val="tx1"/>
                          </a:solidFill>
                          <a:effectLst/>
                          <a:latin typeface="Arial" panose="020B0604020202020204" pitchFamily="34" charset="0"/>
                          <a:ea typeface="+mn-ea"/>
                          <a:cs typeface="Arial" panose="020B0604020202020204" pitchFamily="34" charset="0"/>
                        </a:rPr>
                        <a:t>o dofinansowanie na etapie aplikowania o środki.</a:t>
                      </a:r>
                    </a:p>
                    <a:p>
                      <a:pPr marL="0" marR="0" lvl="0" indent="0" algn="l" defTabSz="914400" rtl="0" eaLnBrk="1" fontAlgn="auto" latinLnBrk="0" hangingPunct="1">
                        <a:lnSpc>
                          <a:spcPct val="115000"/>
                        </a:lnSpc>
                        <a:spcBef>
                          <a:spcPts val="600"/>
                        </a:spcBef>
                        <a:spcAft>
                          <a:spcPts val="600"/>
                        </a:spcAft>
                        <a:buClrTx/>
                        <a:buSzTx/>
                        <a:buFont typeface="Arial" panose="020B0604020202020204" pitchFamily="34" charset="0"/>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Metody pomiaru:</a:t>
                      </a:r>
                    </a:p>
                    <a:p>
                      <a:pPr marL="228600" marR="0" lvl="0" indent="-228600" algn="l" defTabSz="914400" rtl="0" eaLnBrk="1" fontAlgn="auto" latinLnBrk="0" hangingPunct="1">
                        <a:lnSpc>
                          <a:spcPct val="115000"/>
                        </a:lnSpc>
                        <a:spcBef>
                          <a:spcPts val="600"/>
                        </a:spcBef>
                        <a:spcAft>
                          <a:spcPts val="600"/>
                        </a:spcAft>
                        <a:buClrTx/>
                        <a:buSzTx/>
                        <a:buFont typeface="+mj-lt"/>
                        <a:buAutoNum type="arabicPeriod"/>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Wartość wskaźnika (w zaokrągleniu do pełnych złotych) mieści się </a:t>
                      </a:r>
                      <a:br>
                        <a:rPr lang="pl-PL" sz="1200" b="0" strike="noStrike" kern="1200">
                          <a:solidFill>
                            <a:schemeClr val="tx1"/>
                          </a:solidFill>
                          <a:effectLst/>
                          <a:latin typeface="Arial" panose="020B0604020202020204" pitchFamily="34" charset="0"/>
                          <a:ea typeface="+mn-ea"/>
                          <a:cs typeface="Arial" panose="020B0604020202020204" pitchFamily="34" charset="0"/>
                        </a:rPr>
                      </a:br>
                      <a:r>
                        <a:rPr lang="pl-PL" sz="1200" b="0" strike="noStrike" kern="1200">
                          <a:solidFill>
                            <a:schemeClr val="tx1"/>
                          </a:solidFill>
                          <a:effectLst/>
                          <a:latin typeface="Arial" panose="020B0604020202020204" pitchFamily="34" charset="0"/>
                          <a:ea typeface="+mn-ea"/>
                          <a:cs typeface="Arial" panose="020B0604020202020204" pitchFamily="34" charset="0"/>
                        </a:rPr>
                        <a:t>w przedziale do 70% średniej wartości wśród ocenianych projektów – 15 pkt.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punktowe.</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a:t>
                      </a:r>
                      <a:b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(tj. przyznanie 0 punktów nie dyskwalifikuje </a:t>
                      </a:r>
                      <a:b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z możliwości uzyskania dofinansowania).</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Ocena kryterium będzie polegała na:</a:t>
                      </a:r>
                    </a:p>
                    <a:p>
                      <a:pPr marL="228600" indent="-228600" algn="l">
                        <a:lnSpc>
                          <a:spcPct val="115000"/>
                        </a:lnSpc>
                        <a:spcBef>
                          <a:spcPts val="300"/>
                        </a:spcBef>
                        <a:spcAft>
                          <a:spcPts val="300"/>
                        </a:spcAft>
                        <a:buFont typeface="+mj-lt"/>
                        <a:buAutoNum type="alphaLcParenR"/>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przyznaniu zdefiniowanej z góry liczby punktów(maksymalnie można przyznać </a:t>
                      </a:r>
                      <a:b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15 pkt). Należy przyznać właściwą liczbę punktów zgodnie z odpowiednim przedziałem wskazanym w metodzie pomiaru. Punkty nie sumują się.</a:t>
                      </a:r>
                    </a:p>
                    <a:p>
                      <a:pPr marL="228600" indent="-228600" algn="l">
                        <a:lnSpc>
                          <a:spcPct val="115000"/>
                        </a:lnSpc>
                        <a:spcBef>
                          <a:spcPts val="300"/>
                        </a:spcBef>
                        <a:spcAft>
                          <a:spcPts val="300"/>
                        </a:spcAft>
                        <a:buFont typeface="+mj-lt"/>
                        <a:buAutoNum type="alphaLcParenR"/>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przyznaniu 0 punktów- w przypadku niespełnienia kryterium.</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Brak możliwości uzupełnienia/poprawienia wniosku o dofinansowanie w ramach kryterium.</a:t>
                      </a:r>
                    </a:p>
                    <a:p>
                      <a:pPr algn="l">
                        <a:lnSpc>
                          <a:spcPct val="115000"/>
                        </a:lnSpc>
                        <a:spcBef>
                          <a:spcPts val="300"/>
                        </a:spcBef>
                        <a:spcAft>
                          <a:spcPts val="300"/>
                        </a:spcAft>
                      </a:pPr>
                      <a:endPar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82DB1D13-B9C8-80EF-2CEA-3205127D31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8AF491CC-8311-EFB6-A954-5C9649D663B6}"/>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341423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CB8F8-294A-8E32-AF72-34C2895C0480}"/>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99C8EB29-7D76-1F84-DC2A-3B5AFBF24789}"/>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C09B9A13-CE81-38F5-CE0A-87A319E5BE95}"/>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7.10 Turystyczne Lubelskie, typy projektów: 1,2,3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a:t>
            </a: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D882D439-986D-6980-CBCD-70F3B9B7DE45}"/>
              </a:ext>
            </a:extLst>
          </p:cNvPr>
          <p:cNvGraphicFramePr>
            <a:graphicFrameLocks noGrp="1"/>
          </p:cNvGraphicFramePr>
          <p:nvPr/>
        </p:nvGraphicFramePr>
        <p:xfrm>
          <a:off x="409314" y="1103160"/>
          <a:ext cx="11467612" cy="4704538"/>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412711">
                <a:tc>
                  <a:txBody>
                    <a:bodyPr/>
                    <a:lstStyle/>
                    <a:p>
                      <a:pPr algn="ctr"/>
                      <a:r>
                        <a:rPr lang="pl-PL" sz="1200">
                          <a:latin typeface="Arial" panose="020B0604020202020204" pitchFamily="34" charset="0"/>
                          <a:cs typeface="Arial" panose="020B0604020202020204" pitchFamily="34" charset="0"/>
                        </a:rPr>
                        <a:t>*Slajd 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247338">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Efektywność kosztowa wsparcia 1 obiektu turystycznego.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marR="0" lvl="0" indent="-228600" algn="l" defTabSz="914400" rtl="0" eaLnBrk="1" fontAlgn="auto" latinLnBrk="0" hangingPunct="1">
                        <a:lnSpc>
                          <a:spcPct val="115000"/>
                        </a:lnSpc>
                        <a:spcBef>
                          <a:spcPts val="600"/>
                        </a:spcBef>
                        <a:spcAft>
                          <a:spcPts val="600"/>
                        </a:spcAft>
                        <a:buClrTx/>
                        <a:buSzTx/>
                        <a:buFont typeface="+mj-lt"/>
                        <a:buAutoNum type="arabicPeriod" startAt="2"/>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Wartość wskaźnika (w zaokrągleniu do pełnych złotych) mieści się </a:t>
                      </a:r>
                      <a:br>
                        <a:rPr lang="pl-PL" sz="1200" b="0" strike="noStrike" kern="1200">
                          <a:solidFill>
                            <a:schemeClr val="tx1"/>
                          </a:solidFill>
                          <a:effectLst/>
                          <a:latin typeface="Arial" panose="020B0604020202020204" pitchFamily="34" charset="0"/>
                          <a:ea typeface="+mn-ea"/>
                          <a:cs typeface="Arial" panose="020B0604020202020204" pitchFamily="34" charset="0"/>
                        </a:rPr>
                      </a:br>
                      <a:r>
                        <a:rPr lang="pl-PL" sz="1200" b="0" strike="noStrike" kern="1200">
                          <a:solidFill>
                            <a:schemeClr val="tx1"/>
                          </a:solidFill>
                          <a:effectLst/>
                          <a:latin typeface="Arial" panose="020B0604020202020204" pitchFamily="34" charset="0"/>
                          <a:ea typeface="+mn-ea"/>
                          <a:cs typeface="Arial" panose="020B0604020202020204" pitchFamily="34" charset="0"/>
                        </a:rPr>
                        <a:t>w przedziale powyżej 70% do 100% średniej wartości wśród ocenianych projektów - 10 pkt.</a:t>
                      </a:r>
                    </a:p>
                    <a:p>
                      <a:pPr marL="228600" marR="0" lvl="0" indent="-228600" algn="l" defTabSz="914400" rtl="0" eaLnBrk="1" fontAlgn="auto" latinLnBrk="0" hangingPunct="1">
                        <a:lnSpc>
                          <a:spcPct val="115000"/>
                        </a:lnSpc>
                        <a:spcBef>
                          <a:spcPts val="600"/>
                        </a:spcBef>
                        <a:spcAft>
                          <a:spcPts val="600"/>
                        </a:spcAft>
                        <a:buClrTx/>
                        <a:buSzTx/>
                        <a:buFont typeface="+mj-lt"/>
                        <a:buAutoNum type="arabicPeriod" startAt="2"/>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Wartość wskaźnika (w zaokrągleniu do pełnych złotych) mieści się </a:t>
                      </a:r>
                      <a:br>
                        <a:rPr lang="pl-PL" sz="1200" b="0" strike="noStrike" kern="1200">
                          <a:solidFill>
                            <a:schemeClr val="tx1"/>
                          </a:solidFill>
                          <a:effectLst/>
                          <a:latin typeface="Arial" panose="020B0604020202020204" pitchFamily="34" charset="0"/>
                          <a:ea typeface="+mn-ea"/>
                          <a:cs typeface="Arial" panose="020B0604020202020204" pitchFamily="34" charset="0"/>
                        </a:rPr>
                      </a:br>
                      <a:r>
                        <a:rPr lang="pl-PL" sz="1200" b="0" strike="noStrike" kern="1200">
                          <a:solidFill>
                            <a:schemeClr val="tx1"/>
                          </a:solidFill>
                          <a:effectLst/>
                          <a:latin typeface="Arial" panose="020B0604020202020204" pitchFamily="34" charset="0"/>
                          <a:ea typeface="+mn-ea"/>
                          <a:cs typeface="Arial" panose="020B0604020202020204" pitchFamily="34" charset="0"/>
                        </a:rPr>
                        <a:t>w przedziale powyżej 100% do 130% średniej wartości wśród ocenianych projektów - 5 pkt.</a:t>
                      </a:r>
                    </a:p>
                    <a:p>
                      <a:pPr marL="228600" marR="0" lvl="0" indent="-228600" algn="l" defTabSz="914400" rtl="0" eaLnBrk="1" fontAlgn="auto" latinLnBrk="0" hangingPunct="1">
                        <a:lnSpc>
                          <a:spcPct val="115000"/>
                        </a:lnSpc>
                        <a:spcBef>
                          <a:spcPts val="600"/>
                        </a:spcBef>
                        <a:spcAft>
                          <a:spcPts val="600"/>
                        </a:spcAft>
                        <a:buClrTx/>
                        <a:buSzTx/>
                        <a:buFont typeface="+mj-lt"/>
                        <a:buAutoNum type="arabicPeriod" startAt="2"/>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Wartość wskaźnika (w zaokrągleniu do pełnych złotych) mieści się </a:t>
                      </a:r>
                      <a:br>
                        <a:rPr lang="pl-PL" sz="1200" b="0" strike="noStrike" kern="1200">
                          <a:solidFill>
                            <a:schemeClr val="tx1"/>
                          </a:solidFill>
                          <a:effectLst/>
                          <a:latin typeface="Arial" panose="020B0604020202020204" pitchFamily="34" charset="0"/>
                          <a:ea typeface="+mn-ea"/>
                          <a:cs typeface="Arial" panose="020B0604020202020204" pitchFamily="34" charset="0"/>
                        </a:rPr>
                      </a:br>
                      <a:r>
                        <a:rPr lang="pl-PL" sz="1200" b="0" strike="noStrike" kern="1200">
                          <a:solidFill>
                            <a:schemeClr val="tx1"/>
                          </a:solidFill>
                          <a:effectLst/>
                          <a:latin typeface="Arial" panose="020B0604020202020204" pitchFamily="34" charset="0"/>
                          <a:ea typeface="+mn-ea"/>
                          <a:cs typeface="Arial" panose="020B0604020202020204" pitchFamily="34" charset="0"/>
                        </a:rPr>
                        <a:t>w przedziale powyżej 130% średniej wartości wśród ocenianych projektów - 0 pkt.</a:t>
                      </a:r>
                    </a:p>
                    <a:p>
                      <a:pPr marL="228600" marR="0" lvl="0" indent="-228600" algn="l" defTabSz="914400" rtl="0" eaLnBrk="1" fontAlgn="auto" latinLnBrk="0" hangingPunct="1">
                        <a:lnSpc>
                          <a:spcPct val="115000"/>
                        </a:lnSpc>
                        <a:spcBef>
                          <a:spcPts val="600"/>
                        </a:spcBef>
                        <a:spcAft>
                          <a:spcPts val="600"/>
                        </a:spcAft>
                        <a:buClrTx/>
                        <a:buSzTx/>
                        <a:buFont typeface="+mj-lt"/>
                        <a:buAutoNum type="arabicPeriod" startAt="2"/>
                        <a:tabLst/>
                        <a:defRPr/>
                      </a:pPr>
                      <a:endParaRPr lang="pl-PL" sz="1200" b="0"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300"/>
                        </a:spcBef>
                        <a:spcAft>
                          <a:spcPts val="300"/>
                        </a:spcAft>
                      </a:pPr>
                      <a:endPar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99A688FF-768D-0E51-24A1-1A8E9ADD7C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C003A093-B3D2-F968-72C7-A66FEEC2185A}"/>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9753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AF4D9-41A5-6A6F-483D-3075A6A0477A}"/>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9F89180A-4272-08C0-A985-03CA4924BDD1}"/>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D4AEC0D0-338E-B392-8319-9E690779B6F7}"/>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Działanie 3.2 Dostosowanie do zmian klimatu i zapobieganie powodziom i suszy, typy projektów: 1, 2, 4, 6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lang="pl-PL" sz="1400" b="1">
                <a:solidFill>
                  <a:prstClr val="white"/>
                </a:solidFill>
                <a:latin typeface="Arial" panose="020B0604020202020204" pitchFamily="34"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354D02D0-2EAB-ECE6-4159-3366726934F7}"/>
              </a:ext>
            </a:extLst>
          </p:cNvPr>
          <p:cNvGraphicFramePr>
            <a:graphicFrameLocks noGrp="1"/>
          </p:cNvGraphicFramePr>
          <p:nvPr>
            <p:extLst>
              <p:ext uri="{D42A27DB-BD31-4B8C-83A1-F6EECF244321}">
                <p14:modId xmlns:p14="http://schemas.microsoft.com/office/powerpoint/2010/main" val="873730298"/>
              </p:ext>
            </p:extLst>
          </p:nvPr>
        </p:nvGraphicFramePr>
        <p:xfrm>
          <a:off x="409315" y="1103161"/>
          <a:ext cx="11305165" cy="3636373"/>
        </p:xfrm>
        <a:graphic>
          <a:graphicData uri="http://schemas.openxmlformats.org/drawingml/2006/table">
            <a:tbl>
              <a:tblPr firstRow="1" bandRow="1">
                <a:tableStyleId>{5C22544A-7EE6-4342-B048-85BDC9FD1C3A}</a:tableStyleId>
              </a:tblPr>
              <a:tblGrid>
                <a:gridCol w="632189">
                  <a:extLst>
                    <a:ext uri="{9D8B030D-6E8A-4147-A177-3AD203B41FA5}">
                      <a16:colId xmlns:a16="http://schemas.microsoft.com/office/drawing/2014/main" val="2402903515"/>
                    </a:ext>
                  </a:extLst>
                </a:gridCol>
                <a:gridCol w="2139518">
                  <a:extLst>
                    <a:ext uri="{9D8B030D-6E8A-4147-A177-3AD203B41FA5}">
                      <a16:colId xmlns:a16="http://schemas.microsoft.com/office/drawing/2014/main" val="2742623692"/>
                    </a:ext>
                  </a:extLst>
                </a:gridCol>
                <a:gridCol w="5110417">
                  <a:extLst>
                    <a:ext uri="{9D8B030D-6E8A-4147-A177-3AD203B41FA5}">
                      <a16:colId xmlns:a16="http://schemas.microsoft.com/office/drawing/2014/main" val="120968799"/>
                    </a:ext>
                  </a:extLst>
                </a:gridCol>
                <a:gridCol w="3423041">
                  <a:extLst>
                    <a:ext uri="{9D8B030D-6E8A-4147-A177-3AD203B41FA5}">
                      <a16:colId xmlns:a16="http://schemas.microsoft.com/office/drawing/2014/main" val="940122991"/>
                    </a:ext>
                  </a:extLst>
                </a:gridCol>
              </a:tblGrid>
              <a:tr h="328577">
                <a:tc>
                  <a:txBody>
                    <a:bodyPr/>
                    <a:lstStyle/>
                    <a:p>
                      <a:pPr algn="ctr"/>
                      <a:r>
                        <a:rPr lang="pl-PL" sz="1200">
                          <a:latin typeface="Arial" panose="020B0604020202020204" pitchFamily="34" charset="0"/>
                          <a:cs typeface="Arial" panose="020B0604020202020204" pitchFamily="34" charset="0"/>
                        </a:rPr>
                        <a:t>*Slajd</a:t>
                      </a:r>
                    </a:p>
                    <a:p>
                      <a:pPr algn="ctr"/>
                      <a:r>
                        <a:rPr lang="pl-PL" sz="1200">
                          <a:latin typeface="Arial" panose="020B0604020202020204" pitchFamily="34" charset="0"/>
                          <a:cs typeface="Arial" panose="020B0604020202020204" pitchFamily="34" charset="0"/>
                        </a:rPr>
                        <a:t>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179173">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a:solidFill>
                            <a:srgbClr val="000000"/>
                          </a:solidFill>
                          <a:effectLst/>
                          <a:latin typeface="Arial" panose="020B0604020202020204" pitchFamily="34" charset="0"/>
                          <a:ea typeface="Calibri" panose="020F0502020204030204" pitchFamily="34" charset="0"/>
                          <a:cs typeface="Arial" panose="020B0604020202020204" pitchFamily="34" charset="0"/>
                        </a:rPr>
                        <a:t>Projekt uwzględnia zapisy Dyrektywy Siedliskowej, Dyrektywy Ptasiej i Dyrektywy Powodziowej oraz jest komplementarny do planów zarządzania ryzykiem powodziowym. </a:t>
                      </a:r>
                      <a:endParaRPr lang="pl-PL"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W ramach kryterium weryfikowane będzie, czy projekt jest planowany i będzie realizowany w sposób, który respektuje wymagania Dyrektywy Siedliskowej</a:t>
                      </a:r>
                      <a:r>
                        <a:rPr lang="pl-PL" sz="1200" b="0" baseline="30000">
                          <a:solidFill>
                            <a:srgbClr val="000000"/>
                          </a:solidFill>
                          <a:effectLst/>
                          <a:latin typeface="Arial" panose="020B0604020202020204" pitchFamily="34" charset="0"/>
                          <a:ea typeface="Calibri" panose="020F0502020204030204" pitchFamily="34" charset="0"/>
                          <a:cs typeface="Arial" panose="020B0604020202020204" pitchFamily="34" charset="0"/>
                        </a:rPr>
                        <a:t>4</a:t>
                      </a: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 i Dyrektywy Ptasiej</a:t>
                      </a:r>
                      <a:r>
                        <a:rPr lang="pl-PL" sz="1200" b="0" baseline="30000">
                          <a:solidFill>
                            <a:srgbClr val="000000"/>
                          </a:solidFill>
                          <a:effectLst/>
                          <a:latin typeface="Arial" panose="020B0604020202020204" pitchFamily="34" charset="0"/>
                          <a:ea typeface="Calibri" panose="020F0502020204030204" pitchFamily="34" charset="0"/>
                          <a:cs typeface="Arial" panose="020B0604020202020204" pitchFamily="34" charset="0"/>
                        </a:rPr>
                        <a:t>5</a:t>
                      </a: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 Konieczne jest kompleksowe podejście do zarządzania ryzykiem powodziowym zgodnie z RDW oraz Dyrektywą Powodziową</a:t>
                      </a:r>
                      <a:r>
                        <a:rPr lang="pl-PL" sz="1200" b="0" baseline="30000">
                          <a:solidFill>
                            <a:srgbClr val="000000"/>
                          </a:solidFill>
                          <a:effectLst/>
                          <a:latin typeface="Arial" panose="020B0604020202020204" pitchFamily="34" charset="0"/>
                          <a:ea typeface="Calibri" panose="020F0502020204030204" pitchFamily="34" charset="0"/>
                          <a:cs typeface="Arial" panose="020B0604020202020204" pitchFamily="34" charset="0"/>
                        </a:rPr>
                        <a:t>6</a:t>
                      </a: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oraz dokumentacji składanej wraz z wnioskiem o dofinansowanie na etapie aplikowania o środki, w tym zaświadczenia organu odpowiedzialnego za monitorowanie obszarów Natura 2000 lub opinii właściwego organu wydanej w postępowaniu w sprawie wydania decyzji o środowiskowych uwarunkowaniach, oceny wodnoprawnej, zaświadczenia organu odpowiedzialnego za gospodarkę wodną. </a:t>
                      </a:r>
                      <a:r>
                        <a:rPr lang="pl-PL" sz="1200" b="0">
                          <a:effectLst/>
                          <a:latin typeface="Arial" panose="020B0604020202020204" pitchFamily="34" charset="0"/>
                          <a:ea typeface="Calibri" panose="020F0502020204030204" pitchFamily="34" charset="0"/>
                          <a:cs typeface="Arial" panose="020B0604020202020204" pitchFamily="34" charset="0"/>
                        </a:rPr>
                        <a:t>Wnioskodawca w dokumentacji aplikacyjnej powinien w sposób opisowy wykazać zgodność przedsięwzięcia z celami wymienionych Dyrektyw.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zerojedynkowe.</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 </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będzie pozytywna (wartość logiczna: „TAK”). W trakcie oceny kryterium wnioskodawca może zostać poproszony o jednokrotne uzupełnienie i/lub wyjaśnienie.</a:t>
                      </a:r>
                      <a:endParaRPr lang="pl-PL" sz="12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sp>
        <p:nvSpPr>
          <p:cNvPr id="10" name="pole tekstowe 9">
            <a:extLst>
              <a:ext uri="{FF2B5EF4-FFF2-40B4-BE49-F238E27FC236}">
                <a16:creationId xmlns:a16="http://schemas.microsoft.com/office/drawing/2014/main" id="{C692E777-DA8C-65F4-AB2D-EE2DED46271D}"/>
              </a:ext>
            </a:extLst>
          </p:cNvPr>
          <p:cNvSpPr txBox="1"/>
          <p:nvPr/>
        </p:nvSpPr>
        <p:spPr>
          <a:xfrm>
            <a:off x="409314" y="4819812"/>
            <a:ext cx="11305165" cy="1200329"/>
          </a:xfrm>
          <a:prstGeom prst="rect">
            <a:avLst/>
          </a:prstGeom>
          <a:noFill/>
        </p:spPr>
        <p:txBody>
          <a:bodyPr wrap="square" rtlCol="0">
            <a:spAutoFit/>
          </a:bodyPr>
          <a:lstStyle/>
          <a:p>
            <a:r>
              <a:rPr lang="pl-PL" sz="1200" baseline="30000">
                <a:latin typeface="Arial" panose="020B0604020202020204" pitchFamily="34" charset="0"/>
                <a:ea typeface="Calibri" panose="020F0502020204030204" pitchFamily="34" charset="0"/>
                <a:cs typeface="Arial" panose="020B0604020202020204" pitchFamily="34" charset="0"/>
              </a:rPr>
              <a:t>4</a:t>
            </a:r>
            <a:r>
              <a:rPr lang="pl-PL" sz="1200">
                <a:effectLst/>
                <a:latin typeface="Arial" panose="020B0604020202020204" pitchFamily="34" charset="0"/>
                <a:ea typeface="Calibri" panose="020F0502020204030204" pitchFamily="34" charset="0"/>
                <a:cs typeface="Arial" panose="020B0604020202020204" pitchFamily="34" charset="0"/>
              </a:rPr>
              <a:t>Dyrektywa Rady 92/43/EWG z dnia 21 maja 1992 r. w sprawie ochrony siedlisk przyrodniczych oraz dzikiej fauny i flory (Dz.U.UE.L.1992.206.7), w wersji obowiązującej na dzień ogłoszenia naboru.</a:t>
            </a:r>
          </a:p>
          <a:p>
            <a:r>
              <a:rPr lang="pl-PL" sz="1200" baseline="30000">
                <a:latin typeface="Arial" panose="020B0604020202020204" pitchFamily="34" charset="0"/>
                <a:ea typeface="Calibri" panose="020F0502020204030204" pitchFamily="34" charset="0"/>
                <a:cs typeface="Arial" panose="020B0604020202020204" pitchFamily="34" charset="0"/>
              </a:rPr>
              <a:t>5</a:t>
            </a:r>
            <a:r>
              <a:rPr lang="pl-PL" sz="1200">
                <a:effectLst/>
                <a:latin typeface="Arial" panose="020B0604020202020204" pitchFamily="34" charset="0"/>
                <a:ea typeface="Calibri" panose="020F0502020204030204" pitchFamily="34" charset="0"/>
                <a:cs typeface="Arial" panose="020B0604020202020204" pitchFamily="34" charset="0"/>
              </a:rPr>
              <a:t>Dyrektywa Parlamentu Europejskiego i Rady 2009/147/WE z 30 listopada 2009 r. w sprawie ochrony dzikiego ptactwa (Dz.U.UE.L.2010.20.7), w wersji obowiązującej na dzień ogłoszenia naboru.</a:t>
            </a:r>
          </a:p>
          <a:p>
            <a:r>
              <a:rPr lang="pl-PL" sz="1200" baseline="30000">
                <a:latin typeface="Arial" panose="020B0604020202020204" pitchFamily="34" charset="0"/>
                <a:ea typeface="Calibri" panose="020F0502020204030204" pitchFamily="34" charset="0"/>
                <a:cs typeface="Arial" panose="020B0604020202020204" pitchFamily="34" charset="0"/>
              </a:rPr>
              <a:t>6</a:t>
            </a:r>
            <a:r>
              <a:rPr lang="pl-PL" sz="1200">
                <a:effectLst/>
                <a:latin typeface="Arial" panose="020B0604020202020204" pitchFamily="34" charset="0"/>
                <a:ea typeface="Calibri" panose="020F0502020204030204" pitchFamily="34" charset="0"/>
                <a:cs typeface="Arial" panose="020B0604020202020204" pitchFamily="34" charset="0"/>
              </a:rPr>
              <a:t>Dyrektywa Parlamentu Europejskiego i Rady 2007/60/WE z 23 października 2007 r. w sprawie oceny ryzyka powodziowego i zarzadzania nim (Dz.U.UE.L.2007.288.27) w wersji obowiązującej na dzień ogłoszenia naboru.</a:t>
            </a:r>
          </a:p>
        </p:txBody>
      </p:sp>
      <p:pic>
        <p:nvPicPr>
          <p:cNvPr id="3" name="Obraz 2" descr="Oznaczenie graficzne programu fundusze Europejskie dla Lubelskiego.">
            <a:extLst>
              <a:ext uri="{FF2B5EF4-FFF2-40B4-BE49-F238E27FC236}">
                <a16:creationId xmlns:a16="http://schemas.microsoft.com/office/drawing/2014/main" id="{3B82A3C5-62B3-E023-AD40-4998B24A7E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A92C21F5-329B-E4F3-7588-8C492273C1F0}"/>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13</a:t>
            </a:fld>
            <a:endParaRPr lang="pl-PL"/>
          </a:p>
        </p:txBody>
      </p:sp>
    </p:spTree>
    <p:extLst>
      <p:ext uri="{BB962C8B-B14F-4D97-AF65-F5344CB8AC3E}">
        <p14:creationId xmlns:p14="http://schemas.microsoft.com/office/powerpoint/2010/main" val="331859287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DE3B6-21AE-77E4-A8E8-EF0F0AA3AB04}"/>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BB7402FA-0223-79D4-33B8-FA2FC28AD485}"/>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58969E99-C615-710D-2982-2D9A9F7EE71C}"/>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7.10 Turystyczne Lubelskie, typy projektów: 1,2,3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a:t>
            </a: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4B771B74-0E8F-BAF8-69E6-5605FB8229EA}"/>
              </a:ext>
            </a:extLst>
          </p:cNvPr>
          <p:cNvGraphicFramePr>
            <a:graphicFrameLocks noGrp="1"/>
          </p:cNvGraphicFramePr>
          <p:nvPr/>
        </p:nvGraphicFramePr>
        <p:xfrm>
          <a:off x="409314" y="1103160"/>
          <a:ext cx="11467612" cy="4704538"/>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412711">
                <a:tc>
                  <a:txBody>
                    <a:bodyPr/>
                    <a:lstStyle/>
                    <a:p>
                      <a:pPr algn="ctr"/>
                      <a:r>
                        <a:rPr lang="pl-PL" sz="1200">
                          <a:latin typeface="Arial" panose="020B0604020202020204" pitchFamily="34" charset="0"/>
                          <a:cs typeface="Arial" panose="020B0604020202020204" pitchFamily="34" charset="0"/>
                        </a:rPr>
                        <a:t>*Slajd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247338">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Wpływ na zwiększenie efektywności funkcjonowania obiektów objętych projektem.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Kryterium punktuje projekty poprawiające efektywność funkcjonowania obiektów objętych wsparciem, w tym zapewnienie trwałości i stabilności finansowej obiektów.</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Spełnienie kryterium weryfikowane będzie na podstawie zapisów wniosku o dofinansowanie oraz dokumentacji składanej wraz z wnioskiem </a:t>
                      </a:r>
                      <a:br>
                        <a:rPr lang="pl-PL" sz="1200" b="0" strike="noStrike" kern="1200">
                          <a:solidFill>
                            <a:schemeClr val="tx1"/>
                          </a:solidFill>
                          <a:effectLst/>
                          <a:latin typeface="Arial" panose="020B0604020202020204" pitchFamily="34" charset="0"/>
                          <a:ea typeface="+mn-ea"/>
                          <a:cs typeface="Arial" panose="020B0604020202020204" pitchFamily="34" charset="0"/>
                        </a:rPr>
                      </a:br>
                      <a:r>
                        <a:rPr lang="pl-PL" sz="1200" b="0" strike="noStrike" kern="1200">
                          <a:solidFill>
                            <a:schemeClr val="tx1"/>
                          </a:solidFill>
                          <a:effectLst/>
                          <a:latin typeface="Arial" panose="020B0604020202020204" pitchFamily="34" charset="0"/>
                          <a:ea typeface="+mn-ea"/>
                          <a:cs typeface="Arial" panose="020B0604020202020204" pitchFamily="34" charset="0"/>
                        </a:rPr>
                        <a:t>o dofinansowanie na etapie aplikowania o środki.</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Metody pomiaru:</a:t>
                      </a:r>
                    </a:p>
                    <a:p>
                      <a:pPr marL="228600" marR="0" lvl="0" indent="-228600" algn="l" defTabSz="914400" rtl="0" eaLnBrk="1" fontAlgn="auto" latinLnBrk="0" hangingPunct="1">
                        <a:lnSpc>
                          <a:spcPct val="115000"/>
                        </a:lnSpc>
                        <a:spcBef>
                          <a:spcPts val="600"/>
                        </a:spcBef>
                        <a:spcAft>
                          <a:spcPts val="600"/>
                        </a:spcAft>
                        <a:buClrTx/>
                        <a:buSzTx/>
                        <a:buFont typeface="+mj-lt"/>
                        <a:buAutoNum type="arabicPeriod"/>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Plan działalności zawiera rozwiązania wpływające na poprawę efektywności funkcjonowania obiektów/instytucji w okresie trwałości projektu – 8 pkt.</a:t>
                      </a:r>
                    </a:p>
                    <a:p>
                      <a:pPr marL="228600" marR="0" lvl="0" indent="-228600" algn="l" defTabSz="914400" rtl="0" eaLnBrk="1" fontAlgn="auto" latinLnBrk="0" hangingPunct="1">
                        <a:lnSpc>
                          <a:spcPct val="115000"/>
                        </a:lnSpc>
                        <a:spcBef>
                          <a:spcPts val="600"/>
                        </a:spcBef>
                        <a:spcAft>
                          <a:spcPts val="600"/>
                        </a:spcAft>
                        <a:buClrTx/>
                        <a:buSzTx/>
                        <a:buFont typeface="+mj-lt"/>
                        <a:buAutoNum type="arabicPeriod"/>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Plan działalności zawiera rozwiązania uwzględniające dywersyfikację źródeł finansowania działalności, tj. pozyskiwanie zewnętrznych źródeł finansowania. Realizacja projektu przyczyni się do poprawy samowystarczalności finansowej wspieranych obiektów – 6 pkt.</a:t>
                      </a:r>
                    </a:p>
                    <a:p>
                      <a:pPr marL="228600" marR="0" lvl="0" indent="-228600" algn="l" defTabSz="914400" rtl="0" eaLnBrk="1" fontAlgn="auto" latinLnBrk="0" hangingPunct="1">
                        <a:lnSpc>
                          <a:spcPct val="115000"/>
                        </a:lnSpc>
                        <a:spcBef>
                          <a:spcPts val="600"/>
                        </a:spcBef>
                        <a:spcAft>
                          <a:spcPts val="600"/>
                        </a:spcAft>
                        <a:buClrTx/>
                        <a:buSzTx/>
                        <a:buFont typeface="+mj-lt"/>
                        <a:buAutoNum type="arabicPeriod"/>
                        <a:tabLst/>
                        <a:defRPr/>
                      </a:pPr>
                      <a:endParaRPr lang="pl-PL" sz="1200" b="0"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punktowe.</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a:t>
                      </a:r>
                      <a:b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(tj. przyznanie 0 punktów nie dyskwalifikuje </a:t>
                      </a:r>
                      <a:b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z możliwości uzyskania dofinansowania).</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Ocena kryterium będzie polegała na:</a:t>
                      </a:r>
                    </a:p>
                    <a:p>
                      <a:pPr marL="228600" indent="-228600" algn="l">
                        <a:lnSpc>
                          <a:spcPct val="115000"/>
                        </a:lnSpc>
                        <a:spcBef>
                          <a:spcPts val="300"/>
                        </a:spcBef>
                        <a:spcAft>
                          <a:spcPts val="300"/>
                        </a:spcAft>
                        <a:buFont typeface="+mj-lt"/>
                        <a:buAutoNum type="alphaLcParenR"/>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przyznaniu zdefiniowanej z góry liczby punktów (maksymalnie można przyznać </a:t>
                      </a:r>
                      <a:b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20 pkt). Punkty w ramach poszczególnych metod pomiaru sumują się. </a:t>
                      </a:r>
                    </a:p>
                    <a:p>
                      <a:pPr marL="228600" indent="-228600" algn="l">
                        <a:lnSpc>
                          <a:spcPct val="115000"/>
                        </a:lnSpc>
                        <a:spcBef>
                          <a:spcPts val="300"/>
                        </a:spcBef>
                        <a:spcAft>
                          <a:spcPts val="300"/>
                        </a:spcAft>
                        <a:buFont typeface="+mj-lt"/>
                        <a:buAutoNum type="alphaLcParenR"/>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przyznaniu 0 punktów – w przypadku niespełnienia kryterium.</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Brak możliwości uzupełnienia/poprawienia wniosku o dofinansowanie w ramach kryterium.</a:t>
                      </a:r>
                    </a:p>
                    <a:p>
                      <a:pPr algn="l">
                        <a:lnSpc>
                          <a:spcPct val="115000"/>
                        </a:lnSpc>
                        <a:spcBef>
                          <a:spcPts val="300"/>
                        </a:spcBef>
                        <a:spcAft>
                          <a:spcPts val="300"/>
                        </a:spcAft>
                      </a:pPr>
                      <a:endPar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4C510C28-2E2A-9F95-F3DB-477FE2B08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354A466F-AFCF-3857-946A-DD16B9DF7559}"/>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447507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3373E-F3A6-C4F3-44B0-FC5AB948FBDD}"/>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891197E1-44C5-1D83-9887-4CA63C8A600F}"/>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54399E0D-F03C-FB3E-7091-8F4DE7D77D3B}"/>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7.10 Turystyczne Lubelskie, typy projektów: 1,2,3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a:t>
            </a: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9202ECD3-6ECD-C701-582B-A040AE674B24}"/>
              </a:ext>
            </a:extLst>
          </p:cNvPr>
          <p:cNvGraphicFramePr>
            <a:graphicFrameLocks noGrp="1"/>
          </p:cNvGraphicFramePr>
          <p:nvPr/>
        </p:nvGraphicFramePr>
        <p:xfrm>
          <a:off x="409314" y="1103160"/>
          <a:ext cx="11467612" cy="3331422"/>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09392">
                <a:tc>
                  <a:txBody>
                    <a:bodyPr/>
                    <a:lstStyle/>
                    <a:p>
                      <a:pPr algn="ctr"/>
                      <a:r>
                        <a:rPr lang="pl-PL" sz="1200">
                          <a:latin typeface="Arial" panose="020B0604020202020204" pitchFamily="34" charset="0"/>
                          <a:cs typeface="Arial" panose="020B0604020202020204" pitchFamily="34" charset="0"/>
                        </a:rPr>
                        <a:t>*Slajd 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2874222">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Wpływ na zwiększenie efektywności funkcjonowania obiektów objętych projektem.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marR="0" lvl="0" indent="-228600" algn="l" defTabSz="914400" rtl="0" eaLnBrk="1" fontAlgn="auto" latinLnBrk="0" hangingPunct="1">
                        <a:lnSpc>
                          <a:spcPct val="115000"/>
                        </a:lnSpc>
                        <a:spcBef>
                          <a:spcPts val="600"/>
                        </a:spcBef>
                        <a:spcAft>
                          <a:spcPts val="600"/>
                        </a:spcAft>
                        <a:buClrTx/>
                        <a:buSzTx/>
                        <a:buFont typeface="+mj-lt"/>
                        <a:buAutoNum type="arabicPeriod" startAt="3"/>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Plan działalności zawiera opis rozwiązań zapewniających stabilność </a:t>
                      </a:r>
                      <a:br>
                        <a:rPr lang="pl-PL" sz="1200" b="0" strike="noStrike" kern="1200">
                          <a:solidFill>
                            <a:schemeClr val="tx1"/>
                          </a:solidFill>
                          <a:effectLst/>
                          <a:latin typeface="Arial" panose="020B0604020202020204" pitchFamily="34" charset="0"/>
                          <a:ea typeface="+mn-ea"/>
                          <a:cs typeface="Arial" panose="020B0604020202020204" pitchFamily="34" charset="0"/>
                        </a:rPr>
                      </a:br>
                      <a:r>
                        <a:rPr lang="pl-PL" sz="1200" b="0" strike="noStrike" kern="1200">
                          <a:solidFill>
                            <a:schemeClr val="tx1"/>
                          </a:solidFill>
                          <a:effectLst/>
                          <a:latin typeface="Arial" panose="020B0604020202020204" pitchFamily="34" charset="0"/>
                          <a:ea typeface="+mn-ea"/>
                          <a:cs typeface="Arial" panose="020B0604020202020204" pitchFamily="34" charset="0"/>
                        </a:rPr>
                        <a:t>i efektywność finansową oraz dotyczących awaryjności i elastyczności w przypadku nieoczekiwanych zdarzeń, w tym zdarzeń kryzysowych – 4 pkt.</a:t>
                      </a:r>
                    </a:p>
                    <a:p>
                      <a:pPr marL="228600" marR="0" lvl="0" indent="-228600" algn="l" defTabSz="914400" rtl="0" eaLnBrk="1" fontAlgn="auto" latinLnBrk="0" hangingPunct="1">
                        <a:lnSpc>
                          <a:spcPct val="115000"/>
                        </a:lnSpc>
                        <a:spcBef>
                          <a:spcPts val="600"/>
                        </a:spcBef>
                        <a:spcAft>
                          <a:spcPts val="600"/>
                        </a:spcAft>
                        <a:buClrTx/>
                        <a:buSzTx/>
                        <a:buFont typeface="+mj-lt"/>
                        <a:buAutoNum type="arabicPeriod" startAt="4"/>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Projekt przyczyni się do obniżenia kosztów utrzymania na rzecz wydatków inwestycyjnych - 2 pkt.</a:t>
                      </a:r>
                    </a:p>
                    <a:p>
                      <a:pPr marL="228600" marR="0" lvl="0" indent="-228600" algn="l" defTabSz="914400" rtl="0" eaLnBrk="1" fontAlgn="auto" latinLnBrk="0" hangingPunct="1">
                        <a:lnSpc>
                          <a:spcPct val="115000"/>
                        </a:lnSpc>
                        <a:spcBef>
                          <a:spcPts val="600"/>
                        </a:spcBef>
                        <a:spcAft>
                          <a:spcPts val="600"/>
                        </a:spcAft>
                        <a:buClrTx/>
                        <a:buSzTx/>
                        <a:buFont typeface="+mj-lt"/>
                        <a:buAutoNum type="arabicPeriod" startAt="4"/>
                        <a:tabLst/>
                        <a:defRPr/>
                      </a:pPr>
                      <a:endParaRPr lang="pl-PL" sz="1200" b="0"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300"/>
                        </a:spcBef>
                        <a:spcAft>
                          <a:spcPts val="300"/>
                        </a:spcAft>
                      </a:pPr>
                      <a:endPar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C2D48DBA-86CF-BA0D-C41E-4AD15FD5DD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1020DD8D-6E8C-3EFA-03BC-8DBDC208FFB1}"/>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842457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19A8E-C45B-331B-EF4C-751A182A5659}"/>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3B3C574C-0997-48BB-A0A4-330C6892C1B6}"/>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ECCF1548-E795-49CF-64AB-C0C889A880F0}"/>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7.10 Turystyczne Lubelskie, typy projektów: 1,2,3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a:t>
            </a: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71866317-1B8F-5689-BA20-5C5C52EA67C9}"/>
              </a:ext>
            </a:extLst>
          </p:cNvPr>
          <p:cNvGraphicFramePr>
            <a:graphicFrameLocks noGrp="1"/>
          </p:cNvGraphicFramePr>
          <p:nvPr>
            <p:extLst>
              <p:ext uri="{D42A27DB-BD31-4B8C-83A1-F6EECF244321}">
                <p14:modId xmlns:p14="http://schemas.microsoft.com/office/powerpoint/2010/main" val="3419173858"/>
              </p:ext>
            </p:extLst>
          </p:nvPr>
        </p:nvGraphicFramePr>
        <p:xfrm>
          <a:off x="409314" y="1103160"/>
          <a:ext cx="11467612" cy="4534242"/>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475904">
                <a:tc>
                  <a:txBody>
                    <a:bodyPr/>
                    <a:lstStyle/>
                    <a:p>
                      <a:pPr algn="ctr"/>
                      <a:r>
                        <a:rPr lang="pl-PL" sz="1200">
                          <a:latin typeface="Arial" panose="020B0604020202020204" pitchFamily="34" charset="0"/>
                          <a:cs typeface="Arial" panose="020B0604020202020204" pitchFamily="34" charset="0"/>
                        </a:rPr>
                        <a:t>*Slajd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058338">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Wpływ projektu na zrównoważony rozwój sektora turystyki.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Kryterium punktuje projekty wspierające racjonalne korzystanie z zasobów środowiska, nie powodujące ich degradacji, w tym przez wzmożony ruch turystów.</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Spełnienie kryterium weryfikowane będzie na podstawie zapisów wniosku o dofinansowanie oraz dokumentacji składanej wraz z wnioskiem </a:t>
                      </a:r>
                      <a:br>
                        <a:rPr lang="pl-PL" sz="1200" b="0" strike="noStrike" kern="1200">
                          <a:solidFill>
                            <a:schemeClr val="tx1"/>
                          </a:solidFill>
                          <a:effectLst/>
                          <a:latin typeface="Arial" panose="020B0604020202020204" pitchFamily="34" charset="0"/>
                          <a:ea typeface="+mn-ea"/>
                          <a:cs typeface="Arial" panose="020B0604020202020204" pitchFamily="34" charset="0"/>
                        </a:rPr>
                      </a:br>
                      <a:r>
                        <a:rPr lang="pl-PL" sz="1200" b="0" strike="noStrike" kern="1200">
                          <a:solidFill>
                            <a:schemeClr val="tx1"/>
                          </a:solidFill>
                          <a:effectLst/>
                          <a:latin typeface="Arial" panose="020B0604020202020204" pitchFamily="34" charset="0"/>
                          <a:ea typeface="+mn-ea"/>
                          <a:cs typeface="Arial" panose="020B0604020202020204" pitchFamily="34" charset="0"/>
                        </a:rPr>
                        <a:t>o dofinansowanie na etapie aplikowania o środki.</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Metody pomiaru:</a:t>
                      </a:r>
                    </a:p>
                    <a:p>
                      <a:pPr marL="228600" marR="0" lvl="0" indent="-228600" algn="l" defTabSz="914400" rtl="0" eaLnBrk="1" fontAlgn="auto" latinLnBrk="0" hangingPunct="1">
                        <a:lnSpc>
                          <a:spcPct val="115000"/>
                        </a:lnSpc>
                        <a:spcBef>
                          <a:spcPts val="600"/>
                        </a:spcBef>
                        <a:spcAft>
                          <a:spcPts val="600"/>
                        </a:spcAft>
                        <a:buClrTx/>
                        <a:buSzTx/>
                        <a:buFont typeface="+mj-lt"/>
                        <a:buAutoNum type="arabicPeriod"/>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Projekt w znaczący sposób przyczyni się do wzrostu atrakcyjności turystycznej regionu, poprawi dostępność do miejsc i obszarów atrakcyjnych turystycznie </a:t>
                      </a:r>
                      <a:r>
                        <a:rPr lang="pl-PL" sz="1200" b="0" strike="noStrike" kern="1200">
                          <a:solidFill>
                            <a:srgbClr val="C00000"/>
                          </a:solidFill>
                          <a:effectLst/>
                          <a:latin typeface="Arial" panose="020B0604020202020204" pitchFamily="34" charset="0"/>
                          <a:ea typeface="+mn-ea"/>
                          <a:cs typeface="Arial" panose="020B0604020202020204" pitchFamily="34" charset="0"/>
                        </a:rPr>
                        <a:t>(wzrost wartości wskaźnika „RCR077 - Liczba osób odwiedzających obiekty kulturalne i turystyczne objęte wsparciem” o min. 20%) </a:t>
                      </a:r>
                      <a:r>
                        <a:rPr lang="pl-PL" sz="1200" b="0" strike="noStrike" kern="1200">
                          <a:solidFill>
                            <a:schemeClr val="tx1"/>
                          </a:solidFill>
                          <a:effectLst/>
                          <a:latin typeface="Arial" panose="020B0604020202020204" pitchFamily="34" charset="0"/>
                          <a:ea typeface="+mn-ea"/>
                          <a:cs typeface="Arial" panose="020B0604020202020204" pitchFamily="34" charset="0"/>
                        </a:rPr>
                        <a:t>- 8 pkt.</a:t>
                      </a:r>
                    </a:p>
                    <a:p>
                      <a:pPr marL="228600" marR="0" lvl="0" indent="-228600" algn="l" defTabSz="914400" rtl="0" eaLnBrk="1" fontAlgn="auto" latinLnBrk="0" hangingPunct="1">
                        <a:lnSpc>
                          <a:spcPct val="115000"/>
                        </a:lnSpc>
                        <a:spcBef>
                          <a:spcPts val="600"/>
                        </a:spcBef>
                        <a:spcAft>
                          <a:spcPts val="600"/>
                        </a:spcAft>
                        <a:buClrTx/>
                        <a:buSzTx/>
                        <a:buFont typeface="+mj-lt"/>
                        <a:buAutoNum type="arabicPeriod"/>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Projekt dotyczy infrastruktury służącej rozwojowi aktywnych form turystyki - 6 pkt.</a:t>
                      </a:r>
                    </a:p>
                    <a:p>
                      <a:pPr marL="228600" marR="0" lvl="0" indent="-228600" algn="l" defTabSz="914400" rtl="0" eaLnBrk="1" fontAlgn="auto" latinLnBrk="0" hangingPunct="1">
                        <a:lnSpc>
                          <a:spcPct val="115000"/>
                        </a:lnSpc>
                        <a:spcBef>
                          <a:spcPts val="600"/>
                        </a:spcBef>
                        <a:spcAft>
                          <a:spcPts val="600"/>
                        </a:spcAft>
                        <a:buClrTx/>
                        <a:buSzTx/>
                        <a:buFont typeface="+mj-lt"/>
                        <a:buAutoNum type="arabicPeriod"/>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Projekt obejmuje działania integrujące szlaki turystyczne - 5 pkt.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punktowe.</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a:t>
                      </a:r>
                      <a:b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(tj. przyznanie 0 punktów nie dyskwalifikuje </a:t>
                      </a:r>
                      <a:b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z możliwości uzyskania dofinansowania).</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Ocena kryterium będzie polegała na:</a:t>
                      </a:r>
                    </a:p>
                    <a:p>
                      <a:pPr marL="228600" indent="-228600" algn="l">
                        <a:lnSpc>
                          <a:spcPct val="115000"/>
                        </a:lnSpc>
                        <a:spcBef>
                          <a:spcPts val="300"/>
                        </a:spcBef>
                        <a:spcAft>
                          <a:spcPts val="300"/>
                        </a:spcAft>
                        <a:buFont typeface="+mj-lt"/>
                        <a:buAutoNum type="alphaLcParenR"/>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przyznaniu zdefiniowanej z góry liczby punktów (maksymalnie można przyznać </a:t>
                      </a:r>
                      <a:b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15 pkt). Punkty w ramach poszczególnych metod pomiaru sumują się do momentu uzyskania maksymalnej liczby punktów.</a:t>
                      </a:r>
                    </a:p>
                    <a:p>
                      <a:pPr marL="228600" indent="-228600" algn="l">
                        <a:lnSpc>
                          <a:spcPct val="115000"/>
                        </a:lnSpc>
                        <a:spcBef>
                          <a:spcPts val="300"/>
                        </a:spcBef>
                        <a:spcAft>
                          <a:spcPts val="300"/>
                        </a:spcAft>
                        <a:buFont typeface="+mj-lt"/>
                        <a:buAutoNum type="alphaLcParenR"/>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przyznaniu 0 punktów – w przypadku niespełnienia kryterium.</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Brak możliwości uzupełnienia/poprawienia wniosku o dofinansowanie w ramach kryterium.</a:t>
                      </a:r>
                    </a:p>
                    <a:p>
                      <a:pPr algn="l">
                        <a:lnSpc>
                          <a:spcPct val="115000"/>
                        </a:lnSpc>
                        <a:spcBef>
                          <a:spcPts val="300"/>
                        </a:spcBef>
                        <a:spcAft>
                          <a:spcPts val="300"/>
                        </a:spcAft>
                      </a:pPr>
                      <a:endPar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31594BE2-A2EF-BB0C-7988-0175F54FB0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1C73D29F-F211-0C86-8BAE-EE82F70D5EF6}"/>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Prostokąt: zaokrąglone rogi 1">
            <a:extLst>
              <a:ext uri="{FF2B5EF4-FFF2-40B4-BE49-F238E27FC236}">
                <a16:creationId xmlns:a16="http://schemas.microsoft.com/office/drawing/2014/main" id="{63CC6722-185E-2A5B-34D7-BCD07F44DC06}"/>
              </a:ext>
            </a:extLst>
          </p:cNvPr>
          <p:cNvSpPr/>
          <p:nvPr/>
        </p:nvSpPr>
        <p:spPr>
          <a:xfrm>
            <a:off x="853062" y="3965896"/>
            <a:ext cx="2284421" cy="65909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b="1">
                <a:solidFill>
                  <a:prstClr val="black"/>
                </a:solidFill>
                <a:latin typeface="Arial" panose="020B0604020202020204" pitchFamily="34" charset="0"/>
                <a:cs typeface="Arial" panose="020B0604020202020204" pitchFamily="34" charset="0"/>
              </a:rPr>
              <a:t>Uwaga Komisji Europejskiej </a:t>
            </a:r>
            <a:r>
              <a:rPr lang="pl-PL" sz="1200">
                <a:solidFill>
                  <a:prstClr val="black"/>
                </a:solidFill>
                <a:latin typeface="Arial" panose="020B0604020202020204" pitchFamily="34" charset="0"/>
                <a:cs typeface="Arial" panose="020B0604020202020204" pitchFamily="34" charset="0"/>
              </a:rPr>
              <a:t>nr 1 z formularza uwag</a:t>
            </a:r>
          </a:p>
        </p:txBody>
      </p:sp>
    </p:spTree>
    <p:extLst>
      <p:ext uri="{BB962C8B-B14F-4D97-AF65-F5344CB8AC3E}">
        <p14:creationId xmlns:p14="http://schemas.microsoft.com/office/powerpoint/2010/main" val="132127799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6C60B-17A8-DB8C-64EC-BEEAF869B5ED}"/>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43144411-9C47-10D6-05BE-3C124B26A979}"/>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F96B15AA-5DB1-E4F8-716F-8343650A1C89}"/>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7.10 Turystyczne Lubelskie, typy projektów: 1,2,3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a:t>
            </a: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D23ED67C-F5A2-D2CE-8A21-73D469EEFACD}"/>
              </a:ext>
            </a:extLst>
          </p:cNvPr>
          <p:cNvGraphicFramePr>
            <a:graphicFrameLocks noGrp="1"/>
          </p:cNvGraphicFramePr>
          <p:nvPr/>
        </p:nvGraphicFramePr>
        <p:xfrm>
          <a:off x="409314" y="1103160"/>
          <a:ext cx="11467612" cy="3331422"/>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09392">
                <a:tc>
                  <a:txBody>
                    <a:bodyPr/>
                    <a:lstStyle/>
                    <a:p>
                      <a:pPr algn="ctr"/>
                      <a:r>
                        <a:rPr lang="pl-PL" sz="1200">
                          <a:latin typeface="Arial" panose="020B0604020202020204" pitchFamily="34" charset="0"/>
                          <a:cs typeface="Arial" panose="020B0604020202020204" pitchFamily="34" charset="0"/>
                        </a:rPr>
                        <a:t>*Slajd 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2874222">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Wpływ projektu na zrównoważony rozwój sektora turystyki.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marR="0" lvl="0" indent="-228600" algn="l" defTabSz="914400" rtl="0" eaLnBrk="1" fontAlgn="auto" latinLnBrk="0" hangingPunct="1">
                        <a:lnSpc>
                          <a:spcPct val="115000"/>
                        </a:lnSpc>
                        <a:spcBef>
                          <a:spcPts val="600"/>
                        </a:spcBef>
                        <a:spcAft>
                          <a:spcPts val="600"/>
                        </a:spcAft>
                        <a:buClrTx/>
                        <a:buSzTx/>
                        <a:buFont typeface="+mj-lt"/>
                        <a:buAutoNum type="arabicPeriod" startAt="4"/>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Projekt dotyczący wsparcia infrastruktury rowerowej charakteryzuje się liniowością oraz zapewnia uzupełnienie istniejących szlaków i tras rowerowych - 1 pkt.</a:t>
                      </a:r>
                    </a:p>
                    <a:p>
                      <a:pPr marL="228600" marR="0" lvl="0" indent="-228600" algn="l" defTabSz="914400" rtl="0" eaLnBrk="1" fontAlgn="auto" latinLnBrk="0" hangingPunct="1">
                        <a:lnSpc>
                          <a:spcPct val="115000"/>
                        </a:lnSpc>
                        <a:spcBef>
                          <a:spcPts val="600"/>
                        </a:spcBef>
                        <a:spcAft>
                          <a:spcPts val="600"/>
                        </a:spcAft>
                        <a:buClrTx/>
                        <a:buSzTx/>
                        <a:buFont typeface="+mj-lt"/>
                        <a:buAutoNum type="arabicPeriod" startAt="4"/>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Projekt dotyczący wsparcia infrastruktury rowerowej realizowany jest na obszarach atrakcyjnych kulturowo i przyrodniczo – 1 pkt.</a:t>
                      </a:r>
                    </a:p>
                    <a:p>
                      <a:pPr marL="228600" marR="0" lvl="0" indent="-228600" algn="l" defTabSz="914400" rtl="0" eaLnBrk="1" fontAlgn="auto" latinLnBrk="0" hangingPunct="1">
                        <a:lnSpc>
                          <a:spcPct val="115000"/>
                        </a:lnSpc>
                        <a:spcBef>
                          <a:spcPts val="600"/>
                        </a:spcBef>
                        <a:spcAft>
                          <a:spcPts val="600"/>
                        </a:spcAft>
                        <a:buClrTx/>
                        <a:buSzTx/>
                        <a:buFont typeface="+mj-lt"/>
                        <a:buAutoNum type="arabicPeriod" startAt="6"/>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Projekt dotyczący wsparcia infrastruktury rowerowej przewiduje zastosowanie w projektach standardów CROW (spójność, bezpośredniość, atrakcyjność, bezpieczeństwo, wygoda) – 1 pkt.</a:t>
                      </a:r>
                    </a:p>
                    <a:p>
                      <a:pPr marL="228600" marR="0" lvl="0" indent="-228600" algn="l" defTabSz="914400" rtl="0" eaLnBrk="1" fontAlgn="auto" latinLnBrk="0" hangingPunct="1">
                        <a:lnSpc>
                          <a:spcPct val="115000"/>
                        </a:lnSpc>
                        <a:spcBef>
                          <a:spcPts val="600"/>
                        </a:spcBef>
                        <a:spcAft>
                          <a:spcPts val="600"/>
                        </a:spcAft>
                        <a:buClrTx/>
                        <a:buSzTx/>
                        <a:buFont typeface="+mj-lt"/>
                        <a:buAutoNum type="arabicPeriod" startAt="7"/>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Projekt dotyczący wsparcia infrastruktury rowerowej zakłada tworzenie tzw. pętli umożliwiających powrót do miejsca wyjazdu w nowych atrakcyjnych okolicznościach przyrodniczych lub kulturowych – 1 pkt.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300"/>
                        </a:spcBef>
                        <a:spcAft>
                          <a:spcPts val="300"/>
                        </a:spcAft>
                      </a:pPr>
                      <a:endPar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6CE3C4CA-CB77-9B7A-B1F4-C1CB7C2835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053F2BCF-CE94-920E-B240-B0DC1B9FAD8F}"/>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77167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834CB-955D-93E0-95FC-D953CF9118A6}"/>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24B2D421-0220-AA5A-2E87-84D5465791B6}"/>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A2E36839-32B0-8F76-7145-460BE55E6DA2}"/>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7.10 Turystyczne Lubelskie, typy projektów: 1,2,3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a:t>
            </a: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B2EE63A5-DE2D-0A67-86BD-B771D1D250F3}"/>
              </a:ext>
            </a:extLst>
          </p:cNvPr>
          <p:cNvGraphicFramePr>
            <a:graphicFrameLocks noGrp="1"/>
          </p:cNvGraphicFramePr>
          <p:nvPr/>
        </p:nvGraphicFramePr>
        <p:xfrm>
          <a:off x="409314" y="1103160"/>
          <a:ext cx="11467612" cy="4892485"/>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09392">
                <a:tc>
                  <a:txBody>
                    <a:bodyPr/>
                    <a:lstStyle/>
                    <a:p>
                      <a:pPr algn="ctr"/>
                      <a:r>
                        <a:rPr lang="pl-PL" sz="1200">
                          <a:latin typeface="Arial" panose="020B0604020202020204" pitchFamily="34" charset="0"/>
                          <a:cs typeface="Arial" panose="020B0604020202020204" pitchFamily="34" charset="0"/>
                        </a:rPr>
                        <a:t>*Slajd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2874222">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Komplementarność projektu.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Kryterium punktuje projekty poprawiające spójność programową, będące elementem szerszej strategii realizowanej przez szereg projektów komplementarnych lub też powiązane z projektami już zrealizowanymi, </a:t>
                      </a:r>
                      <a:br>
                        <a:rPr lang="pl-PL" sz="1200" b="0" strike="noStrike" kern="1200">
                          <a:solidFill>
                            <a:schemeClr val="tx1"/>
                          </a:solidFill>
                          <a:effectLst/>
                          <a:latin typeface="Arial" panose="020B0604020202020204" pitchFamily="34" charset="0"/>
                          <a:ea typeface="+mn-ea"/>
                          <a:cs typeface="Arial" panose="020B0604020202020204" pitchFamily="34" charset="0"/>
                        </a:rPr>
                      </a:br>
                      <a:r>
                        <a:rPr lang="pl-PL" sz="1200" b="0" strike="noStrike" kern="1200">
                          <a:solidFill>
                            <a:schemeClr val="tx1"/>
                          </a:solidFill>
                          <a:effectLst/>
                          <a:latin typeface="Arial" panose="020B0604020202020204" pitchFamily="34" charset="0"/>
                          <a:ea typeface="+mn-ea"/>
                          <a:cs typeface="Arial" panose="020B0604020202020204" pitchFamily="34" charset="0"/>
                        </a:rPr>
                        <a:t>w trakcie realizacji lub wybranych do realizacji i współfinansowanych ze środków zagranicznych i polskich m.in. funduszy europejskich, kontraktów wojewódzkich, dotacji celowych itp. od 2014 roku. Premiowane będą również projekty realizowane w partnerstwach, a także projekty kompleksowe na danym obszarze. Dodatkowo, premiowana będzie komplementarność w zakresie współpracy międzyregionalnej, transgranicznej i transnarodowej.</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Spełnienie kryterium weryfikowane będzie na podstawie zapisów wniosku o dofinansowanie oraz dokumentacji składanej wraz z wnioskiem </a:t>
                      </a:r>
                      <a:br>
                        <a:rPr lang="pl-PL" sz="1200" b="0" strike="noStrike" kern="1200">
                          <a:solidFill>
                            <a:schemeClr val="tx1"/>
                          </a:solidFill>
                          <a:effectLst/>
                          <a:latin typeface="Arial" panose="020B0604020202020204" pitchFamily="34" charset="0"/>
                          <a:ea typeface="+mn-ea"/>
                          <a:cs typeface="Arial" panose="020B0604020202020204" pitchFamily="34" charset="0"/>
                        </a:rPr>
                      </a:br>
                      <a:r>
                        <a:rPr lang="pl-PL" sz="1200" b="0" strike="noStrike" kern="1200">
                          <a:solidFill>
                            <a:schemeClr val="tx1"/>
                          </a:solidFill>
                          <a:effectLst/>
                          <a:latin typeface="Arial" panose="020B0604020202020204" pitchFamily="34" charset="0"/>
                          <a:ea typeface="+mn-ea"/>
                          <a:cs typeface="Arial" panose="020B0604020202020204" pitchFamily="34" charset="0"/>
                        </a:rPr>
                        <a:t>o dofinansowanie na etapie aplikowania o środki.</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Metody pomiaru:</a:t>
                      </a:r>
                    </a:p>
                    <a:p>
                      <a:pPr marL="228600" marR="0" lvl="0" indent="-228600" algn="l" defTabSz="914400" rtl="0" eaLnBrk="1" fontAlgn="auto" latinLnBrk="0" hangingPunct="1">
                        <a:lnSpc>
                          <a:spcPct val="115000"/>
                        </a:lnSpc>
                        <a:spcBef>
                          <a:spcPts val="600"/>
                        </a:spcBef>
                        <a:spcAft>
                          <a:spcPts val="600"/>
                        </a:spcAft>
                        <a:buClrTx/>
                        <a:buSzTx/>
                        <a:buFont typeface="+mj-lt"/>
                        <a:buAutoNum type="arabicPeriod"/>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Projekt współtworzy kompleksowe rozwiązania obszarowe – projekt jest końcowym elementem wypełniającym ostatnią lukę w istniejącej infrastrukturze na danym obszarze lub projekt jest centralnym rozwiązaniem, którego realizacja umożliwi realizację kolejnych projektów sferycznie umiejscowionych wobec danego projektu – 8 pkt.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punktowe.</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a:t>
                      </a:r>
                      <a:b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(tj. przyznanie 0 punktów nie dyskwalifikuje </a:t>
                      </a:r>
                      <a:b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z możliwości uzyskania dofinansowania).</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Ocena kryterium będzie polegała na:</a:t>
                      </a:r>
                    </a:p>
                    <a:p>
                      <a:pPr marL="228600" indent="-228600" algn="l">
                        <a:lnSpc>
                          <a:spcPct val="115000"/>
                        </a:lnSpc>
                        <a:spcBef>
                          <a:spcPts val="300"/>
                        </a:spcBef>
                        <a:spcAft>
                          <a:spcPts val="300"/>
                        </a:spcAft>
                        <a:buFont typeface="+mj-lt"/>
                        <a:buAutoNum type="alphaLcParenR"/>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przyznaniu zdefiniowanej z góry liczby punktów (maksymalnie można przyznać </a:t>
                      </a:r>
                      <a:b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10 pkt). Punkty w ramach poszczególnych metod pomiaru sumują się do momentu uzyskania maksymalnej liczby punktów </a:t>
                      </a:r>
                    </a:p>
                    <a:p>
                      <a:pPr marL="228600" indent="-228600" algn="l">
                        <a:lnSpc>
                          <a:spcPct val="115000"/>
                        </a:lnSpc>
                        <a:spcBef>
                          <a:spcPts val="300"/>
                        </a:spcBef>
                        <a:spcAft>
                          <a:spcPts val="300"/>
                        </a:spcAft>
                        <a:buFont typeface="+mj-lt"/>
                        <a:buAutoNum type="alphaLcParenR"/>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przyznaniu 0 punktów – w przypadku niespełnienia kryterium.</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Brak możliwości uzupełnienia/poprawienia wniosku o dofinansowanie w ramach kryterium.</a:t>
                      </a:r>
                    </a:p>
                    <a:p>
                      <a:pPr algn="l">
                        <a:lnSpc>
                          <a:spcPct val="115000"/>
                        </a:lnSpc>
                        <a:spcBef>
                          <a:spcPts val="300"/>
                        </a:spcBef>
                        <a:spcAft>
                          <a:spcPts val="300"/>
                        </a:spcAft>
                      </a:pPr>
                      <a:endPar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E7C73E43-E670-5427-1865-16EB50391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A07DE20E-87AD-8F90-37D2-3B794ABB0DC7}"/>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871485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D1DCE-BB66-CA76-191F-C0E6D30C2E9A}"/>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95108C27-E705-33BB-383C-C3D551BD8261}"/>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6171175D-CEEA-1E4B-7A3D-E14B483A8D52}"/>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7.10 Turystyczne Lubelskie, typy projektów: 1,2,3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a:t>
            </a: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AE3CE439-760B-B2E5-A11B-F45271B38E80}"/>
              </a:ext>
            </a:extLst>
          </p:cNvPr>
          <p:cNvGraphicFramePr>
            <a:graphicFrameLocks noGrp="1"/>
          </p:cNvGraphicFramePr>
          <p:nvPr/>
        </p:nvGraphicFramePr>
        <p:xfrm>
          <a:off x="409314" y="1103160"/>
          <a:ext cx="11467612" cy="3331422"/>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09392">
                <a:tc>
                  <a:txBody>
                    <a:bodyPr/>
                    <a:lstStyle/>
                    <a:p>
                      <a:pPr algn="ctr"/>
                      <a:r>
                        <a:rPr lang="pl-PL" sz="1200">
                          <a:latin typeface="Arial" panose="020B0604020202020204" pitchFamily="34" charset="0"/>
                          <a:cs typeface="Arial" panose="020B0604020202020204" pitchFamily="34" charset="0"/>
                        </a:rPr>
                        <a:t>*Slajd 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2874222">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Komplementarność projektu.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marR="0" lvl="0" indent="-228600" algn="l" defTabSz="914400" rtl="0" eaLnBrk="1" fontAlgn="auto" latinLnBrk="0" hangingPunct="1">
                        <a:lnSpc>
                          <a:spcPct val="115000"/>
                        </a:lnSpc>
                        <a:spcBef>
                          <a:spcPts val="600"/>
                        </a:spcBef>
                        <a:spcAft>
                          <a:spcPts val="600"/>
                        </a:spcAft>
                        <a:buClrTx/>
                        <a:buSzTx/>
                        <a:buFont typeface="+mj-lt"/>
                        <a:buAutoNum type="arabicPeriod" startAt="2"/>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Projekt pełni łącznie z innymi komplementarnymi projektami tę samą funkcję, dzięki czemu w pełni wykorzystywane są możliwości istniejącej infrastruktury - 6 pkt.</a:t>
                      </a:r>
                    </a:p>
                    <a:p>
                      <a:pPr marL="228600" marR="0" lvl="0" indent="-228600" algn="l" defTabSz="914400" rtl="0" eaLnBrk="1" fontAlgn="auto" latinLnBrk="0" hangingPunct="1">
                        <a:lnSpc>
                          <a:spcPct val="115000"/>
                        </a:lnSpc>
                        <a:spcBef>
                          <a:spcPts val="600"/>
                        </a:spcBef>
                        <a:spcAft>
                          <a:spcPts val="600"/>
                        </a:spcAft>
                        <a:buClrTx/>
                        <a:buSzTx/>
                        <a:buFont typeface="+mj-lt"/>
                        <a:buAutoNum type="arabicPeriod" startAt="3"/>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Projekt łącznie z innymi projektami komplementarnymi jest wykorzystywany przez tych samych użytkowników (tą samą grupę docelową) - 4 pkt.</a:t>
                      </a:r>
                    </a:p>
                    <a:p>
                      <a:pPr marL="228600" marR="0" lvl="0" indent="-228600" algn="l" defTabSz="914400" rtl="0" eaLnBrk="1" fontAlgn="auto" latinLnBrk="0" hangingPunct="1">
                        <a:lnSpc>
                          <a:spcPct val="115000"/>
                        </a:lnSpc>
                        <a:spcBef>
                          <a:spcPts val="600"/>
                        </a:spcBef>
                        <a:spcAft>
                          <a:spcPts val="600"/>
                        </a:spcAft>
                        <a:buClrTx/>
                        <a:buSzTx/>
                        <a:buFont typeface="+mj-lt"/>
                        <a:buAutoNum type="arabicPeriod" startAt="4"/>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Projekt realizowany jest w partnerstwie – 3 pkt.</a:t>
                      </a:r>
                    </a:p>
                    <a:p>
                      <a:pPr marL="228600" marR="0" lvl="0" indent="-228600" algn="l" defTabSz="914400" rtl="0" eaLnBrk="1" fontAlgn="auto" latinLnBrk="0" hangingPunct="1">
                        <a:lnSpc>
                          <a:spcPct val="115000"/>
                        </a:lnSpc>
                        <a:spcBef>
                          <a:spcPts val="600"/>
                        </a:spcBef>
                        <a:spcAft>
                          <a:spcPts val="600"/>
                        </a:spcAft>
                        <a:buClrTx/>
                        <a:buSzTx/>
                        <a:buFont typeface="+mj-lt"/>
                        <a:buAutoNum type="arabicPeriod" startAt="5"/>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Wnioskodawca posiada doświadczenie i/lub wykazuje zaangażowanie w prowadzone działania współpracy międzyregionalnej, transgranicznej i transnarodowej – 2 pkt.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300"/>
                        </a:spcBef>
                        <a:spcAft>
                          <a:spcPts val="300"/>
                        </a:spcAft>
                      </a:pPr>
                      <a:endPar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492FD93D-9110-92E6-3316-8BCB2BFE7D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2E0C7F80-E89D-F435-A188-65128B038D85}"/>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990501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7E089-F1F6-288D-E6FA-F860D633B71D}"/>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6ABF826F-A4B7-4653-B214-67E71BCA5161}"/>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C64B5215-FD4D-BD8C-7E69-057CA2046B71}"/>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7.10 Turystyczne Lubelskie, typy projektów: 1,2,3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a:t>
            </a: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AF28E96A-0C81-07B3-2FFC-79FEC0EFB855}"/>
              </a:ext>
            </a:extLst>
          </p:cNvPr>
          <p:cNvGraphicFramePr>
            <a:graphicFrameLocks noGrp="1"/>
          </p:cNvGraphicFramePr>
          <p:nvPr/>
        </p:nvGraphicFramePr>
        <p:xfrm>
          <a:off x="409314" y="1103160"/>
          <a:ext cx="11467612" cy="3840925"/>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09392">
                <a:tc>
                  <a:txBody>
                    <a:bodyPr/>
                    <a:lstStyle/>
                    <a:p>
                      <a:pPr algn="ctr"/>
                      <a:r>
                        <a:rPr lang="pl-PL" sz="1200">
                          <a:latin typeface="Arial" panose="020B0604020202020204" pitchFamily="34" charset="0"/>
                          <a:cs typeface="Arial" panose="020B0604020202020204" pitchFamily="34" charset="0"/>
                        </a:rPr>
                        <a:t>*Slajd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2874222">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Wpływ na środowisko.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Kryterium punktuje działania podjęte na rzecz realizacji zrównoważonego rozwoju oraz zasady DNSH („nie czyń poważnych szkód”), w tym </a:t>
                      </a:r>
                      <a:br>
                        <a:rPr lang="pl-PL" sz="1200" b="0" strike="noStrike" kern="1200">
                          <a:solidFill>
                            <a:schemeClr val="tx1"/>
                          </a:solidFill>
                          <a:effectLst/>
                          <a:latin typeface="Arial" panose="020B0604020202020204" pitchFamily="34" charset="0"/>
                          <a:ea typeface="+mn-ea"/>
                          <a:cs typeface="Arial" panose="020B0604020202020204" pitchFamily="34" charset="0"/>
                        </a:rPr>
                      </a:br>
                      <a:r>
                        <a:rPr lang="pl-PL" sz="1200" b="0" strike="noStrike" kern="1200">
                          <a:solidFill>
                            <a:schemeClr val="tx1"/>
                          </a:solidFill>
                          <a:effectLst/>
                          <a:latin typeface="Arial" panose="020B0604020202020204" pitchFamily="34" charset="0"/>
                          <a:ea typeface="+mn-ea"/>
                          <a:cs typeface="Arial" panose="020B0604020202020204" pitchFamily="34" charset="0"/>
                        </a:rPr>
                        <a:t>w szczególności wykorzystanie nowoczesnych, energooszczędnych rozwiązań technicznych i technologicznych oraz zastosowanie technologii przyjaznych środowisku przyrodniczemu.</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Spełnienie kryterium weryfikowane będzie na podstawie zapisów wniosku o dofinansowanie oraz dokumentacji składanej wraz z wnioskiem </a:t>
                      </a:r>
                      <a:br>
                        <a:rPr lang="pl-PL" sz="1200" b="0" strike="noStrike" kern="1200">
                          <a:solidFill>
                            <a:schemeClr val="tx1"/>
                          </a:solidFill>
                          <a:effectLst/>
                          <a:latin typeface="Arial" panose="020B0604020202020204" pitchFamily="34" charset="0"/>
                          <a:ea typeface="+mn-ea"/>
                          <a:cs typeface="Arial" panose="020B0604020202020204" pitchFamily="34" charset="0"/>
                        </a:rPr>
                      </a:br>
                      <a:r>
                        <a:rPr lang="pl-PL" sz="1200" b="0" strike="noStrike" kern="1200">
                          <a:solidFill>
                            <a:schemeClr val="tx1"/>
                          </a:solidFill>
                          <a:effectLst/>
                          <a:latin typeface="Arial" panose="020B0604020202020204" pitchFamily="34" charset="0"/>
                          <a:ea typeface="+mn-ea"/>
                          <a:cs typeface="Arial" panose="020B0604020202020204" pitchFamily="34" charset="0"/>
                        </a:rPr>
                        <a:t>o dofinansowanie na etapie aplikowania o środki.</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Metody pomiaru:</a:t>
                      </a:r>
                    </a:p>
                    <a:p>
                      <a:pPr marL="228600" marR="0" lvl="0" indent="-228600" algn="l" defTabSz="914400" rtl="0" eaLnBrk="1" fontAlgn="auto" latinLnBrk="0" hangingPunct="1">
                        <a:lnSpc>
                          <a:spcPct val="115000"/>
                        </a:lnSpc>
                        <a:spcBef>
                          <a:spcPts val="600"/>
                        </a:spcBef>
                        <a:spcAft>
                          <a:spcPts val="600"/>
                        </a:spcAft>
                        <a:buClrTx/>
                        <a:buSzTx/>
                        <a:buFont typeface="+mj-lt"/>
                        <a:buAutoNum type="arabicPeriod"/>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Zobowiązanie do stosowania w projekcie zielonych zamówień publicznych i/lub klauzul społecznych – 6 pkt.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punktowe.</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a:t>
                      </a:r>
                      <a:b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(tj. przyznanie 0 punktów nie dyskwalifikuje </a:t>
                      </a:r>
                      <a:b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z możliwości uzyskania dofinansowania).</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Ocena kryterium będzie polegała na:</a:t>
                      </a:r>
                    </a:p>
                    <a:p>
                      <a:pPr marL="228600" indent="-228600" algn="l">
                        <a:lnSpc>
                          <a:spcPct val="115000"/>
                        </a:lnSpc>
                        <a:spcBef>
                          <a:spcPts val="300"/>
                        </a:spcBef>
                        <a:spcAft>
                          <a:spcPts val="300"/>
                        </a:spcAft>
                        <a:buFont typeface="+mj-lt"/>
                        <a:buAutoNum type="alphaLcParenR"/>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przyznaniu zdefiniowanej z góry liczby punktów (maksymalnie można przyznać </a:t>
                      </a:r>
                      <a:b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10 pkt). Punkty sumują się.</a:t>
                      </a:r>
                    </a:p>
                    <a:p>
                      <a:pPr marL="228600" indent="-228600" algn="l">
                        <a:lnSpc>
                          <a:spcPct val="115000"/>
                        </a:lnSpc>
                        <a:spcBef>
                          <a:spcPts val="300"/>
                        </a:spcBef>
                        <a:spcAft>
                          <a:spcPts val="300"/>
                        </a:spcAft>
                        <a:buFont typeface="+mj-lt"/>
                        <a:buAutoNum type="alphaLcParenR"/>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przyznaniu 0 punktów – w przypadku niespełnienia kryterium.</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Brak możliwości uzupełnienia/poprawienia wniosku o dofinansowanie w ramach kryterium.</a:t>
                      </a:r>
                    </a:p>
                    <a:p>
                      <a:pPr algn="l">
                        <a:lnSpc>
                          <a:spcPct val="115000"/>
                        </a:lnSpc>
                        <a:spcBef>
                          <a:spcPts val="300"/>
                        </a:spcBef>
                        <a:spcAft>
                          <a:spcPts val="300"/>
                        </a:spcAft>
                      </a:pPr>
                      <a:endPar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8CBDB4E2-5269-CF53-981A-74017C440C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4FB0DAEE-7263-B3DB-6636-E6815ABB6325}"/>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971913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FB863-796A-CEF4-4E93-30A644B18E15}"/>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97557202-CB43-A915-60F9-54799D70278A}"/>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C22D81DF-11EA-BA4E-1F68-5A8BB293FB28}"/>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7.10 Turystyczne Lubelskie, typy projektów: 1,2,3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a:t>
            </a: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1E9A62A2-8355-EFA3-4FC9-6BF00B87FB56}"/>
              </a:ext>
            </a:extLst>
          </p:cNvPr>
          <p:cNvGraphicFramePr>
            <a:graphicFrameLocks noGrp="1"/>
          </p:cNvGraphicFramePr>
          <p:nvPr/>
        </p:nvGraphicFramePr>
        <p:xfrm>
          <a:off x="409314" y="1103160"/>
          <a:ext cx="11467612" cy="3392511"/>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412236">
                <a:tc>
                  <a:txBody>
                    <a:bodyPr/>
                    <a:lstStyle/>
                    <a:p>
                      <a:pPr algn="ctr"/>
                      <a:r>
                        <a:rPr lang="pl-PL" sz="1200">
                          <a:latin typeface="Arial" panose="020B0604020202020204" pitchFamily="34" charset="0"/>
                          <a:cs typeface="Arial" panose="020B0604020202020204" pitchFamily="34" charset="0"/>
                        </a:rPr>
                        <a:t>*Slajd 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2935311">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Wpływ na środowisko.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marR="0" lvl="0" indent="-228600" algn="l" defTabSz="914400" rtl="0" eaLnBrk="1" fontAlgn="auto" latinLnBrk="0" hangingPunct="1">
                        <a:lnSpc>
                          <a:spcPct val="115000"/>
                        </a:lnSpc>
                        <a:spcBef>
                          <a:spcPts val="600"/>
                        </a:spcBef>
                        <a:spcAft>
                          <a:spcPts val="600"/>
                        </a:spcAft>
                        <a:buClrTx/>
                        <a:buSzTx/>
                        <a:buFont typeface="+mj-lt"/>
                        <a:buAutoNum type="arabicPeriod" startAt="2"/>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Projekt zawiera rozwiązania techniczne i technologiczne zmniejszające oddziaływanie projektu na środowisko (spełniające najwyższe istniejące normy na poziomie europejskim np. Najlepsze Dostępne Techniki (BAT</a:t>
                      </a:r>
                      <a:r>
                        <a:rPr lang="pl-PL" sz="1200" b="0" strike="noStrike" kern="1200" baseline="30000">
                          <a:solidFill>
                            <a:schemeClr val="tx1"/>
                          </a:solidFill>
                          <a:effectLst/>
                          <a:latin typeface="Arial" panose="020B0604020202020204" pitchFamily="34" charset="0"/>
                          <a:ea typeface="+mn-ea"/>
                          <a:cs typeface="Arial" panose="020B0604020202020204" pitchFamily="34" charset="0"/>
                        </a:rPr>
                        <a:t>3</a:t>
                      </a:r>
                      <a:r>
                        <a:rPr lang="pl-PL" sz="1200" b="0" strike="noStrike" kern="1200">
                          <a:solidFill>
                            <a:schemeClr val="tx1"/>
                          </a:solidFill>
                          <a:effectLst/>
                          <a:latin typeface="Arial" panose="020B0604020202020204" pitchFamily="34" charset="0"/>
                          <a:ea typeface="+mn-ea"/>
                          <a:cs typeface="Arial" panose="020B0604020202020204" pitchFamily="34" charset="0"/>
                        </a:rPr>
                        <a:t>)) i/lub projekt zawiera nowoczesne energooszczędne rozwiązania techniczne i technologiczne zmniejszające koszty eksploatacyjne i wpływ na środowisko – 4 pkt.</a:t>
                      </a:r>
                    </a:p>
                    <a:p>
                      <a:pPr marL="228600" marR="0" lvl="0" indent="-228600" algn="l" defTabSz="914400" rtl="0" eaLnBrk="1" fontAlgn="auto" latinLnBrk="0" hangingPunct="1">
                        <a:lnSpc>
                          <a:spcPct val="115000"/>
                        </a:lnSpc>
                        <a:spcBef>
                          <a:spcPts val="600"/>
                        </a:spcBef>
                        <a:spcAft>
                          <a:spcPts val="600"/>
                        </a:spcAft>
                        <a:buClrTx/>
                        <a:buSzTx/>
                        <a:buFont typeface="+mj-lt"/>
                        <a:buAutoNum type="arabicPeriod" startAt="2"/>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Zastosowanie w projektach </a:t>
                      </a:r>
                      <a:r>
                        <a:rPr lang="pl-PL" sz="1200" b="0" strike="noStrike" kern="1200" err="1">
                          <a:solidFill>
                            <a:schemeClr val="tx1"/>
                          </a:solidFill>
                          <a:effectLst/>
                          <a:latin typeface="Arial" panose="020B0604020202020204" pitchFamily="34" charset="0"/>
                          <a:ea typeface="+mn-ea"/>
                          <a:cs typeface="Arial" panose="020B0604020202020204" pitchFamily="34" charset="0"/>
                        </a:rPr>
                        <a:t>infokiosków</a:t>
                      </a:r>
                      <a:r>
                        <a:rPr lang="pl-PL" sz="1200" b="0" strike="noStrike" kern="1200">
                          <a:solidFill>
                            <a:schemeClr val="tx1"/>
                          </a:solidFill>
                          <a:effectLst/>
                          <a:latin typeface="Arial" panose="020B0604020202020204" pitchFamily="34" charset="0"/>
                          <a:ea typeface="+mn-ea"/>
                          <a:cs typeface="Arial" panose="020B0604020202020204" pitchFamily="34" charset="0"/>
                        </a:rPr>
                        <a:t>, audio przewodników lub innych cyfrowych rozwiązań informujących o okolicznych atrakcjach </a:t>
                      </a:r>
                      <a:br>
                        <a:rPr lang="pl-PL" sz="1200" b="0" strike="noStrike" kern="1200">
                          <a:solidFill>
                            <a:schemeClr val="tx1"/>
                          </a:solidFill>
                          <a:effectLst/>
                          <a:latin typeface="Arial" panose="020B0604020202020204" pitchFamily="34" charset="0"/>
                          <a:ea typeface="+mn-ea"/>
                          <a:cs typeface="Arial" panose="020B0604020202020204" pitchFamily="34" charset="0"/>
                        </a:rPr>
                      </a:br>
                      <a:r>
                        <a:rPr lang="pl-PL" sz="1200" b="0" strike="noStrike" kern="1200">
                          <a:solidFill>
                            <a:schemeClr val="tx1"/>
                          </a:solidFill>
                          <a:effectLst/>
                          <a:latin typeface="Arial" panose="020B0604020202020204" pitchFamily="34" charset="0"/>
                          <a:ea typeface="+mn-ea"/>
                          <a:cs typeface="Arial" panose="020B0604020202020204" pitchFamily="34" charset="0"/>
                        </a:rPr>
                        <a:t>– 3 pkt.</a:t>
                      </a:r>
                    </a:p>
                    <a:p>
                      <a:pPr marL="228600" marR="0" lvl="0" indent="-228600" algn="l" defTabSz="914400" rtl="0" eaLnBrk="1" fontAlgn="auto" latinLnBrk="0" hangingPunct="1">
                        <a:lnSpc>
                          <a:spcPct val="115000"/>
                        </a:lnSpc>
                        <a:spcBef>
                          <a:spcPts val="600"/>
                        </a:spcBef>
                        <a:spcAft>
                          <a:spcPts val="600"/>
                        </a:spcAft>
                        <a:buClrTx/>
                        <a:buSzTx/>
                        <a:buFont typeface="+mj-lt"/>
                        <a:buAutoNum type="arabicPeriod" startAt="2"/>
                        <a:tabLst/>
                        <a:defRPr/>
                      </a:pPr>
                      <a:endParaRPr lang="pl-PL" sz="1200" b="0"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300"/>
                        </a:spcBef>
                        <a:spcAft>
                          <a:spcPts val="300"/>
                        </a:spcAft>
                      </a:pPr>
                      <a:endPar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AD27857A-A68B-227A-8028-6F1322DDD7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C05CBADC-76A1-F45A-8A98-306033A68BDF}"/>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pole tekstowe 1">
            <a:extLst>
              <a:ext uri="{FF2B5EF4-FFF2-40B4-BE49-F238E27FC236}">
                <a16:creationId xmlns:a16="http://schemas.microsoft.com/office/drawing/2014/main" id="{A6A4194F-410B-9800-8C19-3CD177E0E863}"/>
              </a:ext>
            </a:extLst>
          </p:cNvPr>
          <p:cNvSpPr txBox="1"/>
          <p:nvPr/>
        </p:nvSpPr>
        <p:spPr>
          <a:xfrm>
            <a:off x="247579" y="4456167"/>
            <a:ext cx="1169684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pl-PL" sz="12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3 </a:t>
            </a: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Zgodnie z art. 3, pkt. 10 Ustawy Prawo ochrony środowiska, najlepsza dostępna technika to „najbardziej efektywny i zaawansowany poziom rozwoju technologii i metod dopuszczalnych wielkości emisji i innych warunków pozwolenia mających na celu zapobieganie powstawaniu, a jeżeli nie jest to możliwe, ograniczenie emisji </a:t>
            </a:r>
            <a:b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oddziaływania na środowisko jako całość, z tym że: a) technika - oznacza zarówno stosowaną technologię, jak i sposób, w jaki dana instalacja jest projektowana, wykonywana, eksploatowana oraz likwidowana, b) dostępne techniki - oznaczają techniki o takim stopniu rozwoju, który umożliwia ich praktyczne zastosowanie w danej dziedzinie przemysłu, z uwzględnieniem warunków ekonomicznych i technicznych oraz rachunku kosztów i korzyści, a które to techniki prowadzący daną działalność może uzyskać, c) najlepsza technika - oznacza najbardziej efektywną technikę w osiąganiu wysokiego ogólnego poziomu ochrony środowiska jako całości.</a:t>
            </a:r>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352606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EBAF4-E291-8677-578E-B75BB9EC6CA1}"/>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1A6ADC69-D51A-D91D-0C9C-7B6D250A59DF}"/>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70E737E3-EF76-E6BD-7CCF-67A5CA48FF6F}"/>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7.10 Turystyczne Lubelskie, typy projektów: 1,2,3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a:t>
            </a: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1E97A80C-9680-A8F7-FAE6-E3518C55CE5D}"/>
              </a:ext>
            </a:extLst>
          </p:cNvPr>
          <p:cNvGraphicFramePr>
            <a:graphicFrameLocks noGrp="1"/>
          </p:cNvGraphicFramePr>
          <p:nvPr>
            <p:extLst>
              <p:ext uri="{D42A27DB-BD31-4B8C-83A1-F6EECF244321}">
                <p14:modId xmlns:p14="http://schemas.microsoft.com/office/powerpoint/2010/main" val="758869928"/>
              </p:ext>
            </p:extLst>
          </p:nvPr>
        </p:nvGraphicFramePr>
        <p:xfrm>
          <a:off x="409314" y="1103160"/>
          <a:ext cx="11467612" cy="5094409"/>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412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2935311">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Oddziaływanie na zasadę równości szans </a:t>
                      </a:r>
                      <a:br>
                        <a:rPr lang="pl-PL" sz="1200" b="1" strike="noStrike" kern="1200">
                          <a:solidFill>
                            <a:schemeClr val="tx1"/>
                          </a:solidFill>
                          <a:effectLst/>
                          <a:latin typeface="Arial" panose="020B0604020202020204" pitchFamily="34" charset="0"/>
                          <a:ea typeface="+mn-ea"/>
                          <a:cs typeface="Arial" panose="020B0604020202020204" pitchFamily="34" charset="0"/>
                        </a:rPr>
                      </a:br>
                      <a:r>
                        <a:rPr lang="pl-PL" sz="1200" b="1" strike="noStrike" kern="1200">
                          <a:solidFill>
                            <a:schemeClr val="tx1"/>
                          </a:solidFill>
                          <a:effectLst/>
                          <a:latin typeface="Arial" panose="020B0604020202020204" pitchFamily="34" charset="0"/>
                          <a:ea typeface="+mn-ea"/>
                          <a:cs typeface="Arial" panose="020B0604020202020204" pitchFamily="34" charset="0"/>
                        </a:rPr>
                        <a:t>i niedyskryminacji.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Kryterium punktuje działania podjęte na rzecz równości szans </a:t>
                      </a:r>
                      <a:br>
                        <a:rPr lang="pl-PL" sz="1200" b="0" strike="noStrike" kern="1200">
                          <a:solidFill>
                            <a:schemeClr val="tx1"/>
                          </a:solidFill>
                          <a:effectLst/>
                          <a:latin typeface="Arial" panose="020B0604020202020204" pitchFamily="34" charset="0"/>
                          <a:ea typeface="+mn-ea"/>
                          <a:cs typeface="Arial" panose="020B0604020202020204" pitchFamily="34" charset="0"/>
                        </a:rPr>
                      </a:br>
                      <a:r>
                        <a:rPr lang="pl-PL" sz="1200" b="0" strike="noStrike" kern="1200">
                          <a:solidFill>
                            <a:schemeClr val="tx1"/>
                          </a:solidFill>
                          <a:effectLst/>
                          <a:latin typeface="Arial" panose="020B0604020202020204" pitchFamily="34" charset="0"/>
                          <a:ea typeface="+mn-ea"/>
                          <a:cs typeface="Arial" panose="020B0604020202020204" pitchFamily="34" charset="0"/>
                        </a:rPr>
                        <a:t>i niedyskryminacji.</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Spełnienie kryterium weryfikowane będzie na podstawie zapisów wniosku o dofinansowanie oraz dokumentacji składanej wraz z wnioskiem </a:t>
                      </a:r>
                      <a:br>
                        <a:rPr lang="pl-PL" sz="1200" b="0" strike="noStrike" kern="1200">
                          <a:solidFill>
                            <a:schemeClr val="tx1"/>
                          </a:solidFill>
                          <a:effectLst/>
                          <a:latin typeface="Arial" panose="020B0604020202020204" pitchFamily="34" charset="0"/>
                          <a:ea typeface="+mn-ea"/>
                          <a:cs typeface="Arial" panose="020B0604020202020204" pitchFamily="34" charset="0"/>
                        </a:rPr>
                      </a:br>
                      <a:r>
                        <a:rPr lang="pl-PL" sz="1200" b="0" strike="noStrike" kern="1200">
                          <a:solidFill>
                            <a:schemeClr val="tx1"/>
                          </a:solidFill>
                          <a:effectLst/>
                          <a:latin typeface="Arial" panose="020B0604020202020204" pitchFamily="34" charset="0"/>
                          <a:ea typeface="+mn-ea"/>
                          <a:cs typeface="Arial" panose="020B0604020202020204" pitchFamily="34" charset="0"/>
                        </a:rPr>
                        <a:t>o dofinansowanie na etapie aplikowania o środki.</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Metody pomiaru:</a:t>
                      </a:r>
                    </a:p>
                    <a:p>
                      <a:pPr marL="228600" marR="0" lvl="0" indent="-228600" algn="l" defTabSz="914400" rtl="0" eaLnBrk="1" fontAlgn="auto" latinLnBrk="0" hangingPunct="1">
                        <a:lnSpc>
                          <a:spcPct val="115000"/>
                        </a:lnSpc>
                        <a:spcBef>
                          <a:spcPts val="600"/>
                        </a:spcBef>
                        <a:spcAft>
                          <a:spcPts val="600"/>
                        </a:spcAft>
                        <a:buClrTx/>
                        <a:buSzTx/>
                        <a:buFont typeface="+mj-lt"/>
                        <a:buAutoNum type="arabicPeriod"/>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W projekcie zastosowano rozwiązania ułatwiające dostęp odbiorcom za pomocą narzędzi i usług cyfrowych, ze szczególnym uwzględnieniem integracji osób znajdujących się w trudniejszej sytuacji tj. osób ze szczególnymi potrzebami – 5 pkt.</a:t>
                      </a:r>
                    </a:p>
                    <a:p>
                      <a:pPr marL="228600" marR="0" lvl="0" indent="-228600" algn="l" defTabSz="914400" rtl="0" eaLnBrk="1" fontAlgn="auto" latinLnBrk="0" hangingPunct="1">
                        <a:lnSpc>
                          <a:spcPct val="115000"/>
                        </a:lnSpc>
                        <a:spcBef>
                          <a:spcPts val="600"/>
                        </a:spcBef>
                        <a:spcAft>
                          <a:spcPts val="600"/>
                        </a:spcAft>
                        <a:buClrTx/>
                        <a:buSzTx/>
                        <a:buFont typeface="+mj-lt"/>
                        <a:buAutoNum type="arabicPeriod"/>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W ramach projektu planuje się realizację działań w zakresie dostosowania infrastruktury dla osób ze specjalnymi potrzebami wykraczające poza obowiązujące wymogi </a:t>
                      </a:r>
                      <a:r>
                        <a:rPr lang="pl-PL" sz="1200" b="0" strike="noStrike" kern="1200">
                          <a:solidFill>
                            <a:srgbClr val="C00000"/>
                          </a:solidFill>
                          <a:effectLst/>
                          <a:latin typeface="Arial" panose="020B0604020202020204" pitchFamily="34" charset="0"/>
                          <a:ea typeface="+mn-ea"/>
                          <a:cs typeface="Arial" panose="020B0604020202020204" pitchFamily="34" charset="0"/>
                        </a:rPr>
                        <a:t>Wytycznych dotyczących realizacji zasad równościowych w ramach Funduszy unijnych na lata 2021-2027 </a:t>
                      </a:r>
                      <a:r>
                        <a:rPr lang="pl-PL" sz="1200" b="0" strike="sngStrike" kern="1200">
                          <a:solidFill>
                            <a:srgbClr val="C00000"/>
                          </a:solidFill>
                          <a:effectLst/>
                          <a:latin typeface="Arial" panose="020B0604020202020204" pitchFamily="34" charset="0"/>
                          <a:ea typeface="+mn-ea"/>
                          <a:cs typeface="Arial" panose="020B0604020202020204" pitchFamily="34" charset="0"/>
                        </a:rPr>
                        <a:t>przepisów prawa </a:t>
                      </a:r>
                      <a:r>
                        <a:rPr lang="pl-PL" sz="1200" b="0" strike="noStrike" kern="1200">
                          <a:solidFill>
                            <a:schemeClr val="tx1"/>
                          </a:solidFill>
                          <a:effectLst/>
                          <a:latin typeface="Arial" panose="020B0604020202020204" pitchFamily="34" charset="0"/>
                          <a:ea typeface="+mn-ea"/>
                          <a:cs typeface="Arial" panose="020B0604020202020204" pitchFamily="34" charset="0"/>
                        </a:rPr>
                        <a:t>– 3 pkt.</a:t>
                      </a:r>
                    </a:p>
                    <a:p>
                      <a:pPr marL="228600" marR="0" lvl="0" indent="-228600" algn="l" defTabSz="914400" rtl="0" eaLnBrk="1" fontAlgn="auto" latinLnBrk="0" hangingPunct="1">
                        <a:lnSpc>
                          <a:spcPct val="115000"/>
                        </a:lnSpc>
                        <a:spcBef>
                          <a:spcPts val="600"/>
                        </a:spcBef>
                        <a:spcAft>
                          <a:spcPts val="600"/>
                        </a:spcAft>
                        <a:buClrTx/>
                        <a:buSzTx/>
                        <a:buFont typeface="+mj-lt"/>
                        <a:buAutoNum type="arabicPeriod"/>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Wnioskodawca i/lub partner projektu posiada certyfikat dostępności </a:t>
                      </a:r>
                      <a:br>
                        <a:rPr lang="pl-PL" sz="1200" b="0" strike="noStrike" kern="1200">
                          <a:solidFill>
                            <a:schemeClr val="tx1"/>
                          </a:solidFill>
                          <a:effectLst/>
                          <a:latin typeface="Arial" panose="020B0604020202020204" pitchFamily="34" charset="0"/>
                          <a:ea typeface="+mn-ea"/>
                          <a:cs typeface="Arial" panose="020B0604020202020204" pitchFamily="34" charset="0"/>
                        </a:rPr>
                      </a:br>
                      <a:r>
                        <a:rPr lang="pl-PL" sz="1200" b="0" strike="noStrike" kern="1200">
                          <a:solidFill>
                            <a:schemeClr val="tx1"/>
                          </a:solidFill>
                          <a:effectLst/>
                          <a:latin typeface="Arial" panose="020B0604020202020204" pitchFamily="34" charset="0"/>
                          <a:ea typeface="+mn-ea"/>
                          <a:cs typeface="Arial" panose="020B0604020202020204" pitchFamily="34" charset="0"/>
                        </a:rPr>
                        <a:t>– 2 pkt.</a:t>
                      </a:r>
                    </a:p>
                    <a:p>
                      <a:pPr marL="228600" marR="0" lvl="0" indent="-228600" algn="l" defTabSz="914400" rtl="0" eaLnBrk="1" fontAlgn="auto" latinLnBrk="0" hangingPunct="1">
                        <a:lnSpc>
                          <a:spcPct val="115000"/>
                        </a:lnSpc>
                        <a:spcBef>
                          <a:spcPts val="600"/>
                        </a:spcBef>
                        <a:spcAft>
                          <a:spcPts val="600"/>
                        </a:spcAft>
                        <a:buClrTx/>
                        <a:buSzTx/>
                        <a:buFont typeface="+mj-lt"/>
                        <a:buAutoNum type="arabicPeriod"/>
                        <a:tabLst/>
                        <a:defRPr/>
                      </a:pPr>
                      <a:endParaRPr lang="pl-PL" sz="1200" b="0"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punktowe.</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a:t>
                      </a:r>
                      <a:b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(tj. przyznanie 0 punktów nie dyskwalifikuje </a:t>
                      </a:r>
                      <a:b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z możliwości uzyskania dofinansowania).</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Ocena kryterium będzie polegała na:</a:t>
                      </a:r>
                    </a:p>
                    <a:p>
                      <a:pPr marL="228600" indent="-228600" algn="l">
                        <a:lnSpc>
                          <a:spcPct val="115000"/>
                        </a:lnSpc>
                        <a:spcBef>
                          <a:spcPts val="300"/>
                        </a:spcBef>
                        <a:spcAft>
                          <a:spcPts val="300"/>
                        </a:spcAft>
                        <a:buFont typeface="+mj-lt"/>
                        <a:buAutoNum type="alphaLcParenR"/>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przyznaniu zdefiniowanej z góry liczby punktów (maksymalnie można przyznać </a:t>
                      </a:r>
                      <a:b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10 pkt). Punkty sumują się. </a:t>
                      </a:r>
                    </a:p>
                    <a:p>
                      <a:pPr marL="228600" indent="-228600" algn="l">
                        <a:lnSpc>
                          <a:spcPct val="115000"/>
                        </a:lnSpc>
                        <a:spcBef>
                          <a:spcPts val="300"/>
                        </a:spcBef>
                        <a:spcAft>
                          <a:spcPts val="300"/>
                        </a:spcAft>
                        <a:buFont typeface="+mj-lt"/>
                        <a:buAutoNum type="alphaLcParenR"/>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przyznaniu 0 punktów – w przypadku niespełnienia kryterium.</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Brak możliwości uzupełnienia/poprawienia wniosku o dofinansowanie w ramach kryterium.</a:t>
                      </a:r>
                    </a:p>
                    <a:p>
                      <a:pPr algn="l">
                        <a:lnSpc>
                          <a:spcPct val="115000"/>
                        </a:lnSpc>
                        <a:spcBef>
                          <a:spcPts val="300"/>
                        </a:spcBef>
                        <a:spcAft>
                          <a:spcPts val="300"/>
                        </a:spcAft>
                      </a:pPr>
                      <a:endPar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5B5892DD-7E02-55AE-A877-145822D55F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0EBA318C-1242-1F22-E055-D7C16C26141E}"/>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Prostokąt: zaokrąglone rogi 1">
            <a:extLst>
              <a:ext uri="{FF2B5EF4-FFF2-40B4-BE49-F238E27FC236}">
                <a16:creationId xmlns:a16="http://schemas.microsoft.com/office/drawing/2014/main" id="{D10676FF-ED8B-9418-94E3-13AD6A7618B4}"/>
              </a:ext>
            </a:extLst>
          </p:cNvPr>
          <p:cNvSpPr/>
          <p:nvPr/>
        </p:nvSpPr>
        <p:spPr>
          <a:xfrm>
            <a:off x="1113120" y="4511180"/>
            <a:ext cx="2032751" cy="81582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Autokorekta IZ FEL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w odniesieniu do uwagi Komisji Europejskiej nr 3 z formularza uwag</a:t>
            </a:r>
          </a:p>
        </p:txBody>
      </p:sp>
    </p:spTree>
    <p:extLst>
      <p:ext uri="{BB962C8B-B14F-4D97-AF65-F5344CB8AC3E}">
        <p14:creationId xmlns:p14="http://schemas.microsoft.com/office/powerpoint/2010/main" val="295017464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83F03-BBBE-9C60-4EB4-3C6CA66730E6}"/>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5F53AB5D-F557-7139-8FB4-913E172C914B}"/>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A38C955B-DC71-E40B-8CE3-D9D2F3A2AA8F}"/>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7.10 Turystyczne Lubelskie, typy projektów: 1,2,3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rozstrzygające</a:t>
            </a: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77DB8A71-5404-C3BD-7A02-6729EF727757}"/>
              </a:ext>
            </a:extLst>
          </p:cNvPr>
          <p:cNvGraphicFramePr>
            <a:graphicFrameLocks noGrp="1"/>
          </p:cNvGraphicFramePr>
          <p:nvPr/>
        </p:nvGraphicFramePr>
        <p:xfrm>
          <a:off x="409314" y="1103160"/>
          <a:ext cx="11467612" cy="3712121"/>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490526">
                <a:tc>
                  <a:txBody>
                    <a:bodyPr/>
                    <a:lstStyle/>
                    <a:p>
                      <a:pPr algn="ctr"/>
                      <a:r>
                        <a:rPr lang="pl-PL" sz="1200">
                          <a:latin typeface="Arial" panose="020B0604020202020204" pitchFamily="34" charset="0"/>
                          <a:cs typeface="Arial" panose="020B0604020202020204" pitchFamily="34" charset="0"/>
                        </a:rPr>
                        <a:t>*Slajd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221595">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Efektywność kosztowa realizowanej inwestycji.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Wsparcie w pierwszej kolejności przyznawane jest projektom, które charakteryzują się najwyższą efektywnością kosztową, tj. najniższą wartością relacji wnioskowanego dofinansowania UE do zadeklarowanej wartości docelowej wskaźnika: Liczba obiektów kulturalnych </a:t>
                      </a:r>
                      <a:br>
                        <a:rPr lang="pl-PL" sz="1200" b="0" strike="noStrike" kern="1200">
                          <a:solidFill>
                            <a:schemeClr val="tx1"/>
                          </a:solidFill>
                          <a:effectLst/>
                          <a:latin typeface="Arial" panose="020B0604020202020204" pitchFamily="34" charset="0"/>
                          <a:ea typeface="+mn-ea"/>
                          <a:cs typeface="Arial" panose="020B0604020202020204" pitchFamily="34" charset="0"/>
                        </a:rPr>
                      </a:br>
                      <a:r>
                        <a:rPr lang="pl-PL" sz="1200" b="0" strike="noStrike" kern="1200">
                          <a:solidFill>
                            <a:schemeClr val="tx1"/>
                          </a:solidFill>
                          <a:effectLst/>
                          <a:latin typeface="Arial" panose="020B0604020202020204" pitchFamily="34" charset="0"/>
                          <a:ea typeface="+mn-ea"/>
                          <a:cs typeface="Arial" panose="020B0604020202020204" pitchFamily="34" charset="0"/>
                        </a:rPr>
                        <a:t>i turystycznych objętych wsparciem (w zaokrągleniu do pełnych złotych).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W przypadku, gdy kilka projektów uzyska tą samą, pozytywną liczbę punktów, a wartość alokacji przeznaczonej na dany nabór nie pozwala na zatwierdzenie do dofinansowania wszystkich projektów, o wyborze projektu do dofinansowania decyduje kryterium rozstrzygające.</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Projekty z taką samą liczbą punktów uporządkowane zostaną od najniższej wartości relacji wnioskowanego dofinansowania UE do zadeklarowanej wartości docelowej wskaźnika: Liczba obiektów kulturalnych i turystycznych objętych wsparciem (w zaokrągleniu do pełnych złotych).</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A27BB612-9B60-F262-DBE2-30E319C16E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0B2A530E-6EA9-2E3D-0F1A-F1DFF35A19DA}"/>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7566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FA444-BF69-5468-E238-29CBC13D0377}"/>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48E7D758-F412-1218-5BEC-F336A4A75FE1}"/>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B43A5161-91FF-CE1E-107B-4E55F2A1E715}"/>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Działanie 3.2 Dostosowanie do zmian klimatu i zapobieganie powodziom i suszy, typy projektów: 1, 2, 4, 6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lang="pl-PL" sz="1400" b="1">
                <a:solidFill>
                  <a:prstClr val="white"/>
                </a:solidFill>
                <a:latin typeface="Arial" panose="020B0604020202020204" pitchFamily="34"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2CB0EE3F-5679-8718-C797-077E51647C59}"/>
              </a:ext>
            </a:extLst>
          </p:cNvPr>
          <p:cNvGraphicFramePr>
            <a:graphicFrameLocks noGrp="1"/>
          </p:cNvGraphicFramePr>
          <p:nvPr>
            <p:extLst>
              <p:ext uri="{D42A27DB-BD31-4B8C-83A1-F6EECF244321}">
                <p14:modId xmlns:p14="http://schemas.microsoft.com/office/powerpoint/2010/main" val="1834972612"/>
              </p:ext>
            </p:extLst>
          </p:nvPr>
        </p:nvGraphicFramePr>
        <p:xfrm>
          <a:off x="409315" y="1103161"/>
          <a:ext cx="11305167" cy="4291058"/>
        </p:xfrm>
        <a:graphic>
          <a:graphicData uri="http://schemas.openxmlformats.org/drawingml/2006/table">
            <a:tbl>
              <a:tblPr firstRow="1" bandRow="1">
                <a:tableStyleId>{5C22544A-7EE6-4342-B048-85BDC9FD1C3A}</a:tableStyleId>
              </a:tblPr>
              <a:tblGrid>
                <a:gridCol w="632189">
                  <a:extLst>
                    <a:ext uri="{9D8B030D-6E8A-4147-A177-3AD203B41FA5}">
                      <a16:colId xmlns:a16="http://schemas.microsoft.com/office/drawing/2014/main" val="2402903515"/>
                    </a:ext>
                  </a:extLst>
                </a:gridCol>
                <a:gridCol w="2139518">
                  <a:extLst>
                    <a:ext uri="{9D8B030D-6E8A-4147-A177-3AD203B41FA5}">
                      <a16:colId xmlns:a16="http://schemas.microsoft.com/office/drawing/2014/main" val="2742623692"/>
                    </a:ext>
                  </a:extLst>
                </a:gridCol>
                <a:gridCol w="5110418">
                  <a:extLst>
                    <a:ext uri="{9D8B030D-6E8A-4147-A177-3AD203B41FA5}">
                      <a16:colId xmlns:a16="http://schemas.microsoft.com/office/drawing/2014/main" val="120968799"/>
                    </a:ext>
                  </a:extLst>
                </a:gridCol>
                <a:gridCol w="3423042">
                  <a:extLst>
                    <a:ext uri="{9D8B030D-6E8A-4147-A177-3AD203B41FA5}">
                      <a16:colId xmlns:a16="http://schemas.microsoft.com/office/drawing/2014/main" val="940122991"/>
                    </a:ext>
                  </a:extLst>
                </a:gridCol>
              </a:tblGrid>
              <a:tr h="364556">
                <a:tc>
                  <a:txBody>
                    <a:bodyPr/>
                    <a:lstStyle/>
                    <a:p>
                      <a:pPr algn="ctr"/>
                      <a:r>
                        <a:rPr lang="pl-PL" sz="1200">
                          <a:latin typeface="Arial" panose="020B0604020202020204" pitchFamily="34" charset="0"/>
                          <a:cs typeface="Arial" panose="020B0604020202020204" pitchFamily="34" charset="0"/>
                        </a:rPr>
                        <a:t>*Slajd</a:t>
                      </a:r>
                    </a:p>
                    <a:p>
                      <a:pPr algn="ctr"/>
                      <a:r>
                        <a:rPr lang="pl-PL" sz="1200">
                          <a:latin typeface="Arial" panose="020B0604020202020204" pitchFamily="34" charset="0"/>
                          <a:cs typeface="Arial" panose="020B0604020202020204" pitchFamily="34" charset="0"/>
                        </a:rPr>
                        <a:t>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833858">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a:solidFill>
                            <a:srgbClr val="000000"/>
                          </a:solidFill>
                          <a:effectLst/>
                          <a:latin typeface="Arial" panose="020B0604020202020204" pitchFamily="34" charset="0"/>
                          <a:ea typeface="Calibri" panose="020F0502020204030204" pitchFamily="34" charset="0"/>
                          <a:cs typeface="Arial" panose="020B0604020202020204" pitchFamily="34" charset="0"/>
                        </a:rPr>
                        <a:t>Projekt uwzględnia zapisy Dyrektywy Siedliskowej, Dyrektywy Ptasiej i Dyrektywy Powodziowej oraz jest komplementarny do planów zarządzania ryzykiem powodziowym. </a:t>
                      </a:r>
                      <a:endParaRPr lang="pl-PL"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endParaRPr lang="pl-PL" sz="12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Przyznanie wartości „NIE” (po jednokrotnym złożeniu uzupełnień i/lub wyjaśnień) oznacza, iż kryterium nie jest</a:t>
                      </a:r>
                      <a:r>
                        <a:rPr lang="pl-PL" sz="1200" b="0">
                          <a:effectLst/>
                          <a:latin typeface="Arial" panose="020B0604020202020204" pitchFamily="34" charset="0"/>
                          <a:ea typeface="Calibri" panose="020F0502020204030204" pitchFamily="34" charset="0"/>
                          <a:cs typeface="Arial" panose="020B0604020202020204" pitchFamily="34" charset="0"/>
                        </a:rPr>
                        <a:t> </a:t>
                      </a: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spełnione. Niespełnienie kryterium dyskwalifikuje projekt ze wsparcia.</a:t>
                      </a:r>
                      <a:endParaRPr lang="pl-PL" sz="12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134121E5-6A96-615C-09AE-C836D1F70A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0F8365B9-BBC7-7A5D-B4D2-1E92C28B7CD2}"/>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14</a:t>
            </a:fld>
            <a:endParaRPr lang="pl-PL"/>
          </a:p>
        </p:txBody>
      </p:sp>
    </p:spTree>
    <p:extLst>
      <p:ext uri="{BB962C8B-B14F-4D97-AF65-F5344CB8AC3E}">
        <p14:creationId xmlns:p14="http://schemas.microsoft.com/office/powerpoint/2010/main" val="348819179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82D44-34D4-D6F9-F8D8-9D1416286598}"/>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97265C52-AF98-E283-A1C6-7A95BC648DAD}"/>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CB962DBE-DD90-EA1B-FF67-5B670B3B9988}"/>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7.10 Turystyczne Lubelskie, typy projektów: 1,2,3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rozstrzygające</a:t>
            </a: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7AFA95B4-EDA2-9E73-9944-64490043B129}"/>
              </a:ext>
            </a:extLst>
          </p:cNvPr>
          <p:cNvGraphicFramePr>
            <a:graphicFrameLocks noGrp="1"/>
          </p:cNvGraphicFramePr>
          <p:nvPr/>
        </p:nvGraphicFramePr>
        <p:xfrm>
          <a:off x="409314" y="1103160"/>
          <a:ext cx="11467612" cy="3712121"/>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490526">
                <a:tc>
                  <a:txBody>
                    <a:bodyPr/>
                    <a:lstStyle/>
                    <a:p>
                      <a:pPr algn="ctr"/>
                      <a:r>
                        <a:rPr lang="pl-PL" sz="1200">
                          <a:latin typeface="Arial" panose="020B0604020202020204" pitchFamily="34" charset="0"/>
                          <a:cs typeface="Arial" panose="020B0604020202020204" pitchFamily="34" charset="0"/>
                        </a:rPr>
                        <a:t>*Slajd 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221595">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Efektywność kosztowa realizowanej inwestycji.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600"/>
                        </a:spcBef>
                        <a:spcAft>
                          <a:spcPts val="600"/>
                        </a:spcAft>
                        <a:buClrTx/>
                        <a:buSzTx/>
                        <a:buFont typeface="+mj-lt"/>
                        <a:buNone/>
                        <a:tabLst/>
                        <a:defRPr/>
                      </a:pPr>
                      <a:endParaRPr lang="pl-PL" sz="1200" b="0"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Wsparcie w pierwszej kolejności przyznawane jest projektom, które charakteryzują się najwyższą efektywnością kosztową, tj. najniższą wartością relacji wnioskowanego dofinansowania UE do zadeklarowanej wartości docelowej wskaźnika: Liczba obiektów kulturalnych </a:t>
                      </a:r>
                      <a:b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i turystycznych objętych wsparciem </a:t>
                      </a:r>
                      <a:b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(w zaokrągleniu do pełnych złotych).</a:t>
                      </a:r>
                    </a:p>
                    <a:p>
                      <a:pPr algn="l">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Brak możliwości uzupełnienia/poprawiania wniosku o dofinansowanie w ramach kryterium.</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DF443C8F-8A90-6255-36B7-93BD3F7CA4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4C4A9ED5-8ECA-5B40-55F0-E1553B2C59F8}"/>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983051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F064E963-962C-6829-ED2F-2F4DAE2EAF2D}"/>
              </a:ext>
            </a:extLst>
          </p:cNvPr>
          <p:cNvSpPr>
            <a:spLocks noGrp="1"/>
          </p:cNvSpPr>
          <p:nvPr>
            <p:ph idx="1"/>
          </p:nvPr>
        </p:nvSpPr>
        <p:spPr/>
        <p:txBody>
          <a:bodyPr/>
          <a:lstStyle/>
          <a:p>
            <a:endParaRPr lang="pl-PL"/>
          </a:p>
        </p:txBody>
      </p:sp>
      <p:pic>
        <p:nvPicPr>
          <p:cNvPr id="5" name="Obraz 4">
            <a:extLst>
              <a:ext uri="{FF2B5EF4-FFF2-40B4-BE49-F238E27FC236}">
                <a16:creationId xmlns:a16="http://schemas.microsoft.com/office/drawing/2014/main" id="{1496BA8D-08B4-6014-58A5-F9FE5B0CD7F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047" y="0"/>
            <a:ext cx="12185905" cy="6858000"/>
          </a:xfrm>
          <a:prstGeom prst="rect">
            <a:avLst/>
          </a:prstGeom>
        </p:spPr>
      </p:pic>
      <p:pic>
        <p:nvPicPr>
          <p:cNvPr id="6" name="Obraz 5">
            <a:extLst>
              <a:ext uri="{FF2B5EF4-FFF2-40B4-BE49-F238E27FC236}">
                <a16:creationId xmlns:a16="http://schemas.microsoft.com/office/drawing/2014/main" id="{08644B90-4F93-9286-22E9-2E92DA2128B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7" y="0"/>
            <a:ext cx="12184573" cy="6858000"/>
          </a:xfrm>
          <a:prstGeom prst="rect">
            <a:avLst/>
          </a:prstGeom>
        </p:spPr>
      </p:pic>
      <p:sp>
        <p:nvSpPr>
          <p:cNvPr id="9" name="Tytuł 8" descr="Działanie 8.8 Wsparcie rodziny i pieczy zastępczej&#10;">
            <a:extLst>
              <a:ext uri="{FF2B5EF4-FFF2-40B4-BE49-F238E27FC236}">
                <a16:creationId xmlns:a16="http://schemas.microsoft.com/office/drawing/2014/main" id="{5D577711-975E-31B5-1859-5AE25F57A174}"/>
              </a:ext>
            </a:extLst>
          </p:cNvPr>
          <p:cNvSpPr txBox="1">
            <a:spLocks noGrp="1"/>
          </p:cNvSpPr>
          <p:nvPr>
            <p:ph type="title" idx="4294967295"/>
          </p:nvPr>
        </p:nvSpPr>
        <p:spPr>
          <a:xfrm>
            <a:off x="2011509" y="2051297"/>
            <a:ext cx="8168979" cy="36009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Działanie </a:t>
            </a:r>
            <a:r>
              <a:rPr lang="pl-PL" sz="3200" b="1">
                <a:solidFill>
                  <a:srgbClr val="002060"/>
                </a:solidFill>
                <a:latin typeface="Open Sans" panose="020B0606030504020204" pitchFamily="34" charset="0"/>
                <a:ea typeface="Open Sans" panose="020B0606030504020204" pitchFamily="34" charset="0"/>
                <a:cs typeface="Open Sans" panose="020B0606030504020204" pitchFamily="34" charset="0"/>
              </a:rPr>
              <a:t>11.1</a:t>
            </a:r>
            <a:b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Rewitalizacja zdegradowanych obszarów miejskich</a:t>
            </a:r>
            <a:b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br>
            <a:b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typ projektu: 1</a:t>
            </a:r>
            <a:b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(sposób wyboru: konkurencyjny)</a:t>
            </a:r>
            <a:br>
              <a:rPr kumimoji="0" lang="pl-PL" sz="36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pl-PL" sz="36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Symbol zastępczy numeru slajdu 3">
            <a:extLst>
              <a:ext uri="{FF2B5EF4-FFF2-40B4-BE49-F238E27FC236}">
                <a16:creationId xmlns:a16="http://schemas.microsoft.com/office/drawing/2014/main" id="{6E43DC8D-FA77-1A71-E6DC-1B252A777A8B}"/>
              </a:ext>
              <a:ext uri="{C183D7F6-B498-43B3-948B-1728B52AA6E4}">
                <adec:decorative xmlns:adec="http://schemas.microsoft.com/office/drawing/2017/decorative" val="0"/>
              </a:ext>
            </a:extLst>
          </p:cNvPr>
          <p:cNvSpPr>
            <a:spLocks noGrp="1"/>
          </p:cNvSpPr>
          <p:nvPr>
            <p:ph type="sldNum" sz="quarter" idx="12"/>
          </p:nvPr>
        </p:nvSpPr>
        <p:spPr>
          <a:xfrm>
            <a:off x="11752976" y="6492875"/>
            <a:ext cx="431597" cy="365125"/>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defTabSz="914400" rtl="0" eaLnBrk="1" fontAlgn="auto" latinLnBrk="0" hangingPunct="1">
                <a:lnSpc>
                  <a:spcPct val="100000"/>
                </a:lnSpc>
                <a:spcBef>
                  <a:spcPts val="0"/>
                </a:spcBef>
                <a:spcAft>
                  <a:spcPts val="0"/>
                </a:spcAft>
                <a:buClrTx/>
                <a:buSzTx/>
                <a:buFontTx/>
                <a:buNone/>
                <a:tabLst/>
                <a:defRPr/>
              </a:pPr>
              <a:t>141</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491589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69B9140-4439-1566-DCC8-0B6F9F99D67B}"/>
              </a:ext>
            </a:extLst>
          </p:cNvPr>
          <p:cNvSpPr>
            <a:spLocks noGrp="1"/>
          </p:cNvSpPr>
          <p:nvPr>
            <p:ph type="title" idx="4294967295"/>
          </p:nvPr>
        </p:nvSpPr>
        <p:spPr>
          <a:xfrm>
            <a:off x="565054" y="791322"/>
            <a:ext cx="10899227" cy="878542"/>
          </a:xfrm>
          <a:prstGeom prst="rect">
            <a:avLst/>
          </a:prstGeom>
          <a:solidFill>
            <a:schemeClr val="accent1"/>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latinLnBrk="0" hangingPunct="1"/>
            <a:r>
              <a:rPr lang="pl-PL" sz="2200" b="1" kern="1200">
                <a:solidFill>
                  <a:schemeClr val="lt1"/>
                </a:solidFill>
                <a:effectLst/>
                <a:latin typeface="Arial" panose="020B0604020202020204" pitchFamily="34" charset="0"/>
                <a:cs typeface="Arial" panose="020B0604020202020204" pitchFamily="34" charset="0"/>
              </a:rPr>
              <a:t>Działanie 11.1 </a:t>
            </a:r>
            <a:r>
              <a:rPr lang="pl-PL" sz="2200" b="1">
                <a:latin typeface="Arial" panose="020B0604020202020204" pitchFamily="34" charset="0"/>
                <a:cs typeface="Arial" panose="020B0604020202020204" pitchFamily="34" charset="0"/>
              </a:rPr>
              <a:t>Rewitalizacja zdegradowanych obszarów miejskich</a:t>
            </a:r>
            <a:br>
              <a:rPr lang="pl-PL" sz="1600" kern="1200">
                <a:solidFill>
                  <a:schemeClr val="lt1"/>
                </a:solidFill>
                <a:effectLst/>
                <a:latin typeface="Arial" panose="020B0604020202020204" pitchFamily="34" charset="0"/>
                <a:cs typeface="Arial" panose="020B0604020202020204" pitchFamily="34" charset="0"/>
              </a:rPr>
            </a:br>
            <a:endParaRPr lang="pl-PL" sz="1600">
              <a:effectLst/>
              <a:latin typeface="Arial" panose="020B0604020202020204" pitchFamily="34" charset="0"/>
              <a:cs typeface="Arial" panose="020B0604020202020204" pitchFamily="34" charset="0"/>
            </a:endParaRPr>
          </a:p>
        </p:txBody>
      </p:sp>
      <p:sp>
        <p:nvSpPr>
          <p:cNvPr id="3" name="pole tekstowe 2">
            <a:extLst>
              <a:ext uri="{FF2B5EF4-FFF2-40B4-BE49-F238E27FC236}">
                <a16:creationId xmlns:a16="http://schemas.microsoft.com/office/drawing/2014/main" id="{B69D78D4-A5DF-E809-73D4-45D7E5F19687}"/>
              </a:ext>
              <a:ext uri="{C183D7F6-B498-43B3-948B-1728B52AA6E4}">
                <adec:decorative xmlns:adec="http://schemas.microsoft.com/office/drawing/2017/decorative" val="0"/>
              </a:ext>
            </a:extLst>
          </p:cNvPr>
          <p:cNvSpPr txBox="1"/>
          <p:nvPr/>
        </p:nvSpPr>
        <p:spPr>
          <a:xfrm>
            <a:off x="1326776" y="1947060"/>
            <a:ext cx="10137505" cy="8916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kumimoji="0" lang="pl-PL"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Typ projektu:</a:t>
            </a:r>
          </a:p>
          <a:p>
            <a:pPr marL="342900" lvl="0" indent="-342900">
              <a:lnSpc>
                <a:spcPct val="115000"/>
              </a:lnSpc>
              <a:spcBef>
                <a:spcPts val="600"/>
              </a:spcBef>
              <a:spcAft>
                <a:spcPts val="1000"/>
              </a:spcAft>
              <a:buFont typeface="+mj-lt"/>
              <a:buAutoNum type="arabicPeriod"/>
            </a:pPr>
            <a:r>
              <a:rPr lang="pl-PL" sz="1800">
                <a:solidFill>
                  <a:srgbClr val="000000"/>
                </a:solidFill>
                <a:effectLst/>
                <a:latin typeface="Arial" panose="020B0604020202020204" pitchFamily="34" charset="0"/>
                <a:ea typeface="Calibri" panose="020F0502020204030204" pitchFamily="34" charset="0"/>
                <a:cs typeface="Arial" panose="020B0604020202020204" pitchFamily="34" charset="0"/>
              </a:rPr>
              <a:t>Rewitalizacja obszarów zdegradowanych, realizowana na podstawie GPR.</a:t>
            </a:r>
            <a:endParaRPr lang="pl-PL" sz="180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6" name="Tabela 6">
            <a:extLst>
              <a:ext uri="{FF2B5EF4-FFF2-40B4-BE49-F238E27FC236}">
                <a16:creationId xmlns:a16="http://schemas.microsoft.com/office/drawing/2014/main" id="{1A8B2DF8-AAF7-CE6D-E901-D6F7F28A9F92}"/>
              </a:ext>
            </a:extLst>
          </p:cNvPr>
          <p:cNvGraphicFramePr>
            <a:graphicFrameLocks noGrp="1"/>
          </p:cNvGraphicFramePr>
          <p:nvPr>
            <p:extLst>
              <p:ext uri="{D42A27DB-BD31-4B8C-83A1-F6EECF244321}">
                <p14:modId xmlns:p14="http://schemas.microsoft.com/office/powerpoint/2010/main" val="3764199250"/>
              </p:ext>
            </p:extLst>
          </p:nvPr>
        </p:nvGraphicFramePr>
        <p:xfrm>
          <a:off x="1113910" y="3325726"/>
          <a:ext cx="10159732" cy="1452283"/>
        </p:xfrm>
        <a:graphic>
          <a:graphicData uri="http://schemas.openxmlformats.org/drawingml/2006/table">
            <a:tbl>
              <a:tblPr firstRow="1" bandRow="1">
                <a:tableStyleId>{5C22544A-7EE6-4342-B048-85BDC9FD1C3A}</a:tableStyleId>
              </a:tblPr>
              <a:tblGrid>
                <a:gridCol w="3230283">
                  <a:extLst>
                    <a:ext uri="{9D8B030D-6E8A-4147-A177-3AD203B41FA5}">
                      <a16:colId xmlns:a16="http://schemas.microsoft.com/office/drawing/2014/main" val="406125916"/>
                    </a:ext>
                  </a:extLst>
                </a:gridCol>
                <a:gridCol w="3230283">
                  <a:extLst>
                    <a:ext uri="{9D8B030D-6E8A-4147-A177-3AD203B41FA5}">
                      <a16:colId xmlns:a16="http://schemas.microsoft.com/office/drawing/2014/main" val="3231373522"/>
                    </a:ext>
                  </a:extLst>
                </a:gridCol>
                <a:gridCol w="3699166">
                  <a:extLst>
                    <a:ext uri="{9D8B030D-6E8A-4147-A177-3AD203B41FA5}">
                      <a16:colId xmlns:a16="http://schemas.microsoft.com/office/drawing/2014/main" val="1878007592"/>
                    </a:ext>
                  </a:extLst>
                </a:gridCol>
              </a:tblGrid>
              <a:tr h="939480">
                <a:tc>
                  <a:txBody>
                    <a:bodyPr/>
                    <a:lstStyle/>
                    <a:p>
                      <a:r>
                        <a:rPr lang="pl-PL">
                          <a:latin typeface="Arial" panose="020B0604020202020204" pitchFamily="34" charset="0"/>
                          <a:cs typeface="Arial" panose="020B0604020202020204" pitchFamily="34" charset="0"/>
                        </a:rPr>
                        <a:t>Termin ogłoszenia naboru</a:t>
                      </a:r>
                    </a:p>
                  </a:txBody>
                  <a:tcPr anchor="ctr" anchorCtr="1"/>
                </a:tc>
                <a:tc>
                  <a:txBody>
                    <a:bodyPr/>
                    <a:lstStyle/>
                    <a:p>
                      <a:pPr algn="ctr"/>
                      <a:r>
                        <a:rPr lang="pl-PL" dirty="0">
                          <a:latin typeface="Arial" panose="020B0604020202020204" pitchFamily="34" charset="0"/>
                          <a:cs typeface="Arial" panose="020B0604020202020204" pitchFamily="34" charset="0"/>
                        </a:rPr>
                        <a:t>Termin rozpoczęcia i zakończenia naboru wniosków</a:t>
                      </a:r>
                    </a:p>
                  </a:txBody>
                  <a:tcPr anchor="ctr" anchorCtr="1"/>
                </a:tc>
                <a:tc>
                  <a:txBody>
                    <a:bodyPr/>
                    <a:lstStyle/>
                    <a:p>
                      <a:r>
                        <a:rPr lang="pl-PL">
                          <a:latin typeface="Arial" panose="020B0604020202020204" pitchFamily="34" charset="0"/>
                          <a:cs typeface="Arial" panose="020B0604020202020204" pitchFamily="34" charset="0"/>
                        </a:rPr>
                        <a:t>Alokacja (EURO)</a:t>
                      </a:r>
                    </a:p>
                  </a:txBody>
                  <a:tcPr anchor="ctr" anchorCtr="1"/>
                </a:tc>
                <a:extLst>
                  <a:ext uri="{0D108BD9-81ED-4DB2-BD59-A6C34878D82A}">
                    <a16:rowId xmlns:a16="http://schemas.microsoft.com/office/drawing/2014/main" val="3363066686"/>
                  </a:ext>
                </a:extLst>
              </a:tr>
              <a:tr h="512803">
                <a:tc>
                  <a:txBody>
                    <a:bodyPr/>
                    <a:lstStyle/>
                    <a:p>
                      <a:pPr algn="ctr"/>
                      <a:r>
                        <a:rPr lang="pl-PL" dirty="0">
                          <a:latin typeface="Arial" panose="020B0604020202020204" pitchFamily="34" charset="0"/>
                          <a:cs typeface="Arial" panose="020B0604020202020204" pitchFamily="34" charset="0"/>
                        </a:rPr>
                        <a:t> 29.05.2024 r.</a:t>
                      </a:r>
                    </a:p>
                  </a:txBody>
                  <a:tcPr/>
                </a:tc>
                <a:tc>
                  <a:txBody>
                    <a:bodyPr/>
                    <a:lstStyle/>
                    <a:p>
                      <a:pPr algn="ctr"/>
                      <a:r>
                        <a:rPr lang="pl-PL">
                          <a:latin typeface="Arial" panose="020B0604020202020204" pitchFamily="34" charset="0"/>
                          <a:cs typeface="Arial" panose="020B0604020202020204" pitchFamily="34" charset="0"/>
                        </a:rPr>
                        <a:t>czerwiec-sierpień 2024 r.</a:t>
                      </a:r>
                    </a:p>
                  </a:txBody>
                  <a:tcPr/>
                </a:tc>
                <a:tc>
                  <a:txBody>
                    <a:bodyPr/>
                    <a:lstStyle/>
                    <a:p>
                      <a:pPr algn="ctr"/>
                      <a:r>
                        <a:rPr lang="pl-PL" dirty="0">
                          <a:latin typeface="Arial" panose="020B0604020202020204" pitchFamily="34" charset="0"/>
                          <a:cs typeface="Arial" panose="020B0604020202020204" pitchFamily="34" charset="0"/>
                        </a:rPr>
                        <a:t>90 967 318,00</a:t>
                      </a:r>
                    </a:p>
                  </a:txBody>
                  <a:tcPr/>
                </a:tc>
                <a:extLst>
                  <a:ext uri="{0D108BD9-81ED-4DB2-BD59-A6C34878D82A}">
                    <a16:rowId xmlns:a16="http://schemas.microsoft.com/office/drawing/2014/main" val="3875528017"/>
                  </a:ext>
                </a:extLst>
              </a:tr>
            </a:tbl>
          </a:graphicData>
        </a:graphic>
      </p:graphicFrame>
      <p:pic>
        <p:nvPicPr>
          <p:cNvPr id="5" name="Obraz 4" descr="Logo fel">
            <a:extLst>
              <a:ext uri="{FF2B5EF4-FFF2-40B4-BE49-F238E27FC236}">
                <a16:creationId xmlns:a16="http://schemas.microsoft.com/office/drawing/2014/main" id="{3A6838DB-23D1-FBA4-E8AB-9AB6BBDE33CF}"/>
              </a:ext>
            </a:extLst>
          </p:cNvPr>
          <p:cNvPicPr>
            <a:picLocks noChangeAspect="1"/>
          </p:cNvPicPr>
          <p:nvPr/>
        </p:nvPicPr>
        <p:blipFill>
          <a:blip r:embed="rId3"/>
          <a:stretch>
            <a:fillRect/>
          </a:stretch>
        </p:blipFill>
        <p:spPr>
          <a:xfrm>
            <a:off x="7077013" y="5886830"/>
            <a:ext cx="5114987" cy="359695"/>
          </a:xfrm>
          <a:prstGeom prst="rect">
            <a:avLst/>
          </a:prstGeom>
        </p:spPr>
      </p:pic>
      <p:sp>
        <p:nvSpPr>
          <p:cNvPr id="2" name="Symbol zastępczy numeru slajdu 1">
            <a:extLst>
              <a:ext uri="{FF2B5EF4-FFF2-40B4-BE49-F238E27FC236}">
                <a16:creationId xmlns:a16="http://schemas.microsoft.com/office/drawing/2014/main" id="{D175E7F4-BA74-44F8-A965-E39C6D64EB42}"/>
              </a:ext>
              <a:ext uri="{C183D7F6-B498-43B3-948B-1728B52AA6E4}">
                <adec:decorative xmlns:adec="http://schemas.microsoft.com/office/drawing/2017/decorative" val="0"/>
              </a:ext>
            </a:extLst>
          </p:cNvPr>
          <p:cNvSpPr>
            <a:spLocks noGrp="1"/>
          </p:cNvSpPr>
          <p:nvPr>
            <p:ph type="sldNum" sz="quarter" idx="10"/>
          </p:nvPr>
        </p:nvSpPr>
        <p:spPr>
          <a:xfrm>
            <a:off x="11694160" y="6479991"/>
            <a:ext cx="497840" cy="365125"/>
          </a:xfrm>
        </p:spPr>
        <p:txBody>
          <a:bodyPr/>
          <a:lstStyle/>
          <a:p>
            <a:pPr algn="r">
              <a:defRPr/>
            </a:pPr>
            <a:r>
              <a:rPr lang="pl-PL" dirty="0">
                <a:solidFill>
                  <a:prstClr val="black">
                    <a:tint val="75000"/>
                  </a:prstClr>
                </a:solidFill>
                <a:latin typeface="Calibri" panose="020F0502020204030204"/>
              </a:rPr>
              <a:t>142</a:t>
            </a:r>
          </a:p>
        </p:txBody>
      </p:sp>
    </p:spTree>
    <p:extLst>
      <p:ext uri="{BB962C8B-B14F-4D97-AF65-F5344CB8AC3E}">
        <p14:creationId xmlns:p14="http://schemas.microsoft.com/office/powerpoint/2010/main" val="218741100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69B9140-4439-1566-DCC8-0B6F9F99D67B}"/>
              </a:ext>
            </a:extLst>
          </p:cNvPr>
          <p:cNvSpPr>
            <a:spLocks noGrp="1"/>
          </p:cNvSpPr>
          <p:nvPr>
            <p:ph type="title" idx="4294967295"/>
          </p:nvPr>
        </p:nvSpPr>
        <p:spPr>
          <a:xfrm>
            <a:off x="315105" y="139445"/>
            <a:ext cx="11491705" cy="1453799"/>
          </a:xfrm>
          <a:prstGeom prst="rect">
            <a:avLst/>
          </a:prstGeom>
          <a:solidFill>
            <a:schemeClr val="accent1"/>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Konsultacje społeczne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Kryteria specyficzne dla Działania </a:t>
            </a:r>
            <a:r>
              <a:rPr lang="pl-PL" sz="1800" b="1">
                <a:solidFill>
                  <a:prstClr val="white"/>
                </a:solidFill>
                <a:latin typeface="Arial" panose="020B0604020202020204" pitchFamily="34" charset="0"/>
                <a:cs typeface="Arial" panose="020B0604020202020204" pitchFamily="34" charset="0"/>
              </a:rPr>
              <a:t>11.1 Rewitalizacja zdegradowanych obszarów miejskich</a:t>
            </a:r>
            <a:r>
              <a:rPr kumimoji="0" lang="pl-PL"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podlegały konsultacjom społecznym w terminie 5-15 grudnia 2023 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6" name="Tabela 5">
            <a:extLst>
              <a:ext uri="{FF2B5EF4-FFF2-40B4-BE49-F238E27FC236}">
                <a16:creationId xmlns:a16="http://schemas.microsoft.com/office/drawing/2014/main" id="{39E6352C-D224-9EF7-125D-C731D8A5C37D}"/>
              </a:ext>
            </a:extLst>
          </p:cNvPr>
          <p:cNvGraphicFramePr>
            <a:graphicFrameLocks noGrp="1"/>
          </p:cNvGraphicFramePr>
          <p:nvPr/>
        </p:nvGraphicFramePr>
        <p:xfrm>
          <a:off x="315106" y="1548631"/>
          <a:ext cx="11491705" cy="1486345"/>
        </p:xfrm>
        <a:graphic>
          <a:graphicData uri="http://schemas.openxmlformats.org/drawingml/2006/table">
            <a:tbl>
              <a:tblPr firstRow="1" bandRow="1">
                <a:tableStyleId>{5C22544A-7EE6-4342-B048-85BDC9FD1C3A}</a:tableStyleId>
              </a:tblPr>
              <a:tblGrid>
                <a:gridCol w="2437095">
                  <a:extLst>
                    <a:ext uri="{9D8B030D-6E8A-4147-A177-3AD203B41FA5}">
                      <a16:colId xmlns:a16="http://schemas.microsoft.com/office/drawing/2014/main" val="2096749498"/>
                    </a:ext>
                  </a:extLst>
                </a:gridCol>
                <a:gridCol w="3026302">
                  <a:extLst>
                    <a:ext uri="{9D8B030D-6E8A-4147-A177-3AD203B41FA5}">
                      <a16:colId xmlns:a16="http://schemas.microsoft.com/office/drawing/2014/main" val="2534714792"/>
                    </a:ext>
                  </a:extLst>
                </a:gridCol>
                <a:gridCol w="3121627">
                  <a:extLst>
                    <a:ext uri="{9D8B030D-6E8A-4147-A177-3AD203B41FA5}">
                      <a16:colId xmlns:a16="http://schemas.microsoft.com/office/drawing/2014/main" val="2022047299"/>
                    </a:ext>
                  </a:extLst>
                </a:gridCol>
                <a:gridCol w="2906681">
                  <a:extLst>
                    <a:ext uri="{9D8B030D-6E8A-4147-A177-3AD203B41FA5}">
                      <a16:colId xmlns:a16="http://schemas.microsoft.com/office/drawing/2014/main" val="2707033042"/>
                    </a:ext>
                  </a:extLst>
                </a:gridCol>
              </a:tblGrid>
              <a:tr h="702320">
                <a:tc>
                  <a:txBody>
                    <a:bodyPr/>
                    <a:lstStyle/>
                    <a:p>
                      <a:pPr algn="ctr"/>
                      <a:r>
                        <a:rPr lang="pl-PL" sz="1600">
                          <a:latin typeface="Arial" panose="020B0604020202020204" pitchFamily="34" charset="0"/>
                          <a:cs typeface="Arial" panose="020B0604020202020204" pitchFamily="34" charset="0"/>
                        </a:rPr>
                        <a:t>Liczba uwag ogółem</a:t>
                      </a:r>
                    </a:p>
                  </a:txBody>
                  <a:tcPr/>
                </a:tc>
                <a:tc>
                  <a:txBody>
                    <a:bodyPr/>
                    <a:lstStyle/>
                    <a:p>
                      <a:pPr algn="ctr"/>
                      <a:r>
                        <a:rPr lang="pl-PL" sz="1600">
                          <a:latin typeface="Arial" panose="020B0604020202020204" pitchFamily="34" charset="0"/>
                          <a:cs typeface="Arial" panose="020B0604020202020204" pitchFamily="34" charset="0"/>
                        </a:rPr>
                        <a:t>Liczba uwag uwzględnionych lub częściowo uwzględnionych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a:latin typeface="Arial" panose="020B0604020202020204" pitchFamily="34" charset="0"/>
                          <a:cs typeface="Arial" panose="020B0604020202020204" pitchFamily="34" charset="0"/>
                        </a:rPr>
                        <a:t>Liczba uwag nieuwzględnionych</a:t>
                      </a:r>
                    </a:p>
                  </a:txBody>
                  <a:tcPr/>
                </a:tc>
                <a:tc>
                  <a:txBody>
                    <a:bodyPr/>
                    <a:lstStyle/>
                    <a:p>
                      <a:pPr algn="ctr"/>
                      <a:r>
                        <a:rPr lang="pl-PL" sz="1600">
                          <a:latin typeface="Arial" panose="020B0604020202020204" pitchFamily="34" charset="0"/>
                          <a:cs typeface="Arial" panose="020B0604020202020204" pitchFamily="34" charset="0"/>
                        </a:rPr>
                        <a:t>Liczba uwag, do których udzielono wyjaśnień</a:t>
                      </a:r>
                    </a:p>
                  </a:txBody>
                  <a:tcPr/>
                </a:tc>
                <a:extLst>
                  <a:ext uri="{0D108BD9-81ED-4DB2-BD59-A6C34878D82A}">
                    <a16:rowId xmlns:a16="http://schemas.microsoft.com/office/drawing/2014/main" val="2221344410"/>
                  </a:ext>
                </a:extLst>
              </a:tr>
              <a:tr h="663385">
                <a:tc>
                  <a:txBody>
                    <a:bodyPr/>
                    <a:lstStyle/>
                    <a:p>
                      <a:pPr algn="ctr">
                        <a:spcBef>
                          <a:spcPts val="600"/>
                        </a:spcBef>
                      </a:pPr>
                      <a:r>
                        <a:rPr lang="pl-PL" b="1" strike="noStrike">
                          <a:solidFill>
                            <a:schemeClr val="tx1"/>
                          </a:solidFill>
                          <a:latin typeface="Arial" panose="020B0604020202020204" pitchFamily="34" charset="0"/>
                          <a:cs typeface="Arial" panose="020B0604020202020204" pitchFamily="34" charset="0"/>
                        </a:rPr>
                        <a:t>8</a:t>
                      </a:r>
                    </a:p>
                  </a:txBody>
                  <a:tcPr anchor="ctr"/>
                </a:tc>
                <a:tc>
                  <a:txBody>
                    <a:bodyPr/>
                    <a:lstStyle/>
                    <a:p>
                      <a:pPr algn="ctr">
                        <a:spcBef>
                          <a:spcPts val="600"/>
                        </a:spcBef>
                      </a:pPr>
                      <a:r>
                        <a:rPr lang="pl-PL" b="1" strike="noStrike">
                          <a:solidFill>
                            <a:schemeClr val="tx1"/>
                          </a:solidFill>
                          <a:latin typeface="Arial" panose="020B0604020202020204" pitchFamily="34" charset="0"/>
                          <a:cs typeface="Arial" panose="020B0604020202020204" pitchFamily="34" charset="0"/>
                        </a:rPr>
                        <a:t>7</a:t>
                      </a:r>
                    </a:p>
                  </a:txBody>
                  <a:tcPr anchor="ctr"/>
                </a:tc>
                <a:tc>
                  <a:txBody>
                    <a:bodyPr/>
                    <a:lstStyle/>
                    <a:p>
                      <a:pPr algn="ctr">
                        <a:spcBef>
                          <a:spcPts val="600"/>
                        </a:spcBef>
                      </a:pPr>
                      <a:r>
                        <a:rPr lang="pl-PL" b="1" strike="noStrike">
                          <a:solidFill>
                            <a:schemeClr val="tx1"/>
                          </a:solidFill>
                          <a:latin typeface="Arial" panose="020B0604020202020204" pitchFamily="34" charset="0"/>
                          <a:cs typeface="Arial" panose="020B0604020202020204" pitchFamily="34" charset="0"/>
                        </a:rPr>
                        <a:t>1</a:t>
                      </a:r>
                    </a:p>
                  </a:txBody>
                  <a:tcPr anchor="ctr"/>
                </a:tc>
                <a:tc>
                  <a:txBody>
                    <a:bodyPr/>
                    <a:lstStyle/>
                    <a:p>
                      <a:pPr algn="ctr">
                        <a:spcBef>
                          <a:spcPts val="600"/>
                        </a:spcBef>
                      </a:pPr>
                      <a:r>
                        <a:rPr lang="pl-PL" b="1" strike="noStrike">
                          <a:solidFill>
                            <a:schemeClr val="tx1"/>
                          </a:solidFill>
                          <a:latin typeface="Arial" panose="020B0604020202020204" pitchFamily="34" charset="0"/>
                          <a:cs typeface="Arial" panose="020B0604020202020204" pitchFamily="34" charset="0"/>
                        </a:rPr>
                        <a:t>0</a:t>
                      </a:r>
                    </a:p>
                  </a:txBody>
                  <a:tcPr anchor="ctr"/>
                </a:tc>
                <a:extLst>
                  <a:ext uri="{0D108BD9-81ED-4DB2-BD59-A6C34878D82A}">
                    <a16:rowId xmlns:a16="http://schemas.microsoft.com/office/drawing/2014/main" val="1056707281"/>
                  </a:ext>
                </a:extLst>
              </a:tr>
            </a:tbl>
          </a:graphicData>
        </a:graphic>
      </p:graphicFrame>
      <p:sp>
        <p:nvSpPr>
          <p:cNvPr id="2" name="Prostokąt 1">
            <a:extLst>
              <a:ext uri="{FF2B5EF4-FFF2-40B4-BE49-F238E27FC236}">
                <a16:creationId xmlns:a16="http://schemas.microsoft.com/office/drawing/2014/main" id="{F7944883-FABE-3183-A625-6EFC2A6BC525}"/>
              </a:ext>
            </a:extLst>
          </p:cNvPr>
          <p:cNvSpPr/>
          <p:nvPr/>
        </p:nvSpPr>
        <p:spPr>
          <a:xfrm>
            <a:off x="350148" y="3279461"/>
            <a:ext cx="11456664" cy="908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Konsultacje z Komisją Europejską oraz wśród Członków Komitetu Monitorującego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FEL 2021-2027</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pl-PL" sz="1400" b="1">
              <a:solidFill>
                <a:prstClr val="white"/>
              </a:solidFill>
              <a:latin typeface="Arial" panose="020B0604020202020204" pitchFamily="34" charset="0"/>
              <a:cs typeface="Arial" panose="020B0604020202020204" pitchFamily="34" charset="0"/>
            </a:endParaRPr>
          </a:p>
        </p:txBody>
      </p:sp>
      <p:graphicFrame>
        <p:nvGraphicFramePr>
          <p:cNvPr id="7" name="Tabela 6">
            <a:extLst>
              <a:ext uri="{FF2B5EF4-FFF2-40B4-BE49-F238E27FC236}">
                <a16:creationId xmlns:a16="http://schemas.microsoft.com/office/drawing/2014/main" id="{43B5DC0E-5554-4186-CE59-6F6F38CDC0DA}"/>
              </a:ext>
            </a:extLst>
          </p:cNvPr>
          <p:cNvGraphicFramePr>
            <a:graphicFrameLocks noGrp="1"/>
          </p:cNvGraphicFramePr>
          <p:nvPr>
            <p:extLst>
              <p:ext uri="{D42A27DB-BD31-4B8C-83A1-F6EECF244321}">
                <p14:modId xmlns:p14="http://schemas.microsoft.com/office/powerpoint/2010/main" val="758999859"/>
              </p:ext>
            </p:extLst>
          </p:nvPr>
        </p:nvGraphicFramePr>
        <p:xfrm>
          <a:off x="357953" y="4205162"/>
          <a:ext cx="11476093" cy="1705020"/>
        </p:xfrm>
        <a:graphic>
          <a:graphicData uri="http://schemas.openxmlformats.org/drawingml/2006/table">
            <a:tbl>
              <a:tblPr firstRow="1" bandRow="1">
                <a:tableStyleId>{5C22544A-7EE6-4342-B048-85BDC9FD1C3A}</a:tableStyleId>
              </a:tblPr>
              <a:tblGrid>
                <a:gridCol w="1939174">
                  <a:extLst>
                    <a:ext uri="{9D8B030D-6E8A-4147-A177-3AD203B41FA5}">
                      <a16:colId xmlns:a16="http://schemas.microsoft.com/office/drawing/2014/main" val="2096749498"/>
                    </a:ext>
                  </a:extLst>
                </a:gridCol>
                <a:gridCol w="2599993">
                  <a:extLst>
                    <a:ext uri="{9D8B030D-6E8A-4147-A177-3AD203B41FA5}">
                      <a16:colId xmlns:a16="http://schemas.microsoft.com/office/drawing/2014/main" val="2534714792"/>
                    </a:ext>
                  </a:extLst>
                </a:gridCol>
                <a:gridCol w="2291858">
                  <a:extLst>
                    <a:ext uri="{9D8B030D-6E8A-4147-A177-3AD203B41FA5}">
                      <a16:colId xmlns:a16="http://schemas.microsoft.com/office/drawing/2014/main" val="2022047299"/>
                    </a:ext>
                  </a:extLst>
                </a:gridCol>
                <a:gridCol w="2310622">
                  <a:extLst>
                    <a:ext uri="{9D8B030D-6E8A-4147-A177-3AD203B41FA5}">
                      <a16:colId xmlns:a16="http://schemas.microsoft.com/office/drawing/2014/main" val="2707033042"/>
                    </a:ext>
                  </a:extLst>
                </a:gridCol>
                <a:gridCol w="2334446">
                  <a:extLst>
                    <a:ext uri="{9D8B030D-6E8A-4147-A177-3AD203B41FA5}">
                      <a16:colId xmlns:a16="http://schemas.microsoft.com/office/drawing/2014/main" val="3716904115"/>
                    </a:ext>
                  </a:extLst>
                </a:gridCol>
              </a:tblGrid>
              <a:tr h="492341">
                <a:tc>
                  <a:txBody>
                    <a:bodyPr/>
                    <a:lstStyle/>
                    <a:p>
                      <a:pPr algn="ctr"/>
                      <a:r>
                        <a:rPr lang="pl-PL" sz="1600">
                          <a:latin typeface="Arial" panose="020B0604020202020204" pitchFamily="34" charset="0"/>
                          <a:cs typeface="Arial" panose="020B0604020202020204" pitchFamily="34" charset="0"/>
                        </a:rPr>
                        <a:t>Liczba uwag ogółem</a:t>
                      </a:r>
                    </a:p>
                  </a:txBody>
                  <a:tcPr/>
                </a:tc>
                <a:tc>
                  <a:txBody>
                    <a:bodyPr/>
                    <a:lstStyle/>
                    <a:p>
                      <a:pPr algn="ctr"/>
                      <a:r>
                        <a:rPr lang="pl-PL" sz="1600">
                          <a:latin typeface="Arial" panose="020B0604020202020204" pitchFamily="34" charset="0"/>
                          <a:cs typeface="Arial" panose="020B0604020202020204" pitchFamily="34" charset="0"/>
                        </a:rPr>
                        <a:t>Liczba uwag uwzględnionych lub częściowo uwzględnionych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a:latin typeface="Arial" panose="020B0604020202020204" pitchFamily="34" charset="0"/>
                          <a:cs typeface="Arial" panose="020B0604020202020204" pitchFamily="34" charset="0"/>
                        </a:rPr>
                        <a:t>Liczba uwag nieuwzględnionych</a:t>
                      </a:r>
                    </a:p>
                  </a:txBody>
                  <a:tcPr/>
                </a:tc>
                <a:tc>
                  <a:txBody>
                    <a:bodyPr/>
                    <a:lstStyle/>
                    <a:p>
                      <a:pPr algn="ctr"/>
                      <a:r>
                        <a:rPr lang="pl-PL" sz="1600">
                          <a:latin typeface="Arial" panose="020B0604020202020204" pitchFamily="34" charset="0"/>
                          <a:cs typeface="Arial" panose="020B0604020202020204" pitchFamily="34" charset="0"/>
                        </a:rPr>
                        <a:t>Liczba uwag, do których udzielono wyjaśnień</a:t>
                      </a:r>
                    </a:p>
                  </a:txBody>
                  <a:tcPr>
                    <a:lnR w="57150" cap="flat" cmpd="sng" algn="ctr">
                      <a:solidFill>
                        <a:schemeClr val="bg1"/>
                      </a:solidFill>
                      <a:prstDash val="solid"/>
                      <a:round/>
                      <a:headEnd type="none" w="med" len="med"/>
                      <a:tailEnd type="none" w="med" len="med"/>
                    </a:lnR>
                  </a:tcPr>
                </a:tc>
                <a:tc>
                  <a:txBody>
                    <a:bodyPr/>
                    <a:lstStyle/>
                    <a:p>
                      <a:pPr algn="ctr"/>
                      <a:r>
                        <a:rPr lang="pl-PL" sz="1600">
                          <a:latin typeface="Arial" panose="020B0604020202020204" pitchFamily="34" charset="0"/>
                          <a:cs typeface="Arial" panose="020B0604020202020204" pitchFamily="34" charset="0"/>
                        </a:rPr>
                        <a:t>Liczba autokorekt</a:t>
                      </a:r>
                    </a:p>
                  </a:txBody>
                  <a:tcPr>
                    <a:lnL w="5715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221344410"/>
                  </a:ext>
                </a:extLst>
              </a:tr>
              <a:tr h="638220">
                <a:tc>
                  <a:txBody>
                    <a:bodyPr/>
                    <a:lstStyle/>
                    <a:p>
                      <a:pPr algn="ctr">
                        <a:spcBef>
                          <a:spcPts val="600"/>
                        </a:spcBef>
                      </a:pPr>
                      <a:r>
                        <a:rPr lang="pl-PL" b="1" strike="noStrike">
                          <a:solidFill>
                            <a:schemeClr val="tx1"/>
                          </a:solidFill>
                          <a:latin typeface="Arial" panose="020B0604020202020204" pitchFamily="34" charset="0"/>
                          <a:cs typeface="Arial" panose="020B0604020202020204" pitchFamily="34" charset="0"/>
                        </a:rPr>
                        <a:t>4</a:t>
                      </a:r>
                    </a:p>
                  </a:txBody>
                  <a:tcPr anchor="ctr"/>
                </a:tc>
                <a:tc>
                  <a:txBody>
                    <a:bodyPr/>
                    <a:lstStyle/>
                    <a:p>
                      <a:pPr algn="ctr">
                        <a:spcBef>
                          <a:spcPts val="600"/>
                        </a:spcBef>
                      </a:pPr>
                      <a:r>
                        <a:rPr lang="pl-PL" b="1" strike="noStrike">
                          <a:solidFill>
                            <a:schemeClr val="tx1"/>
                          </a:solidFill>
                          <a:latin typeface="Arial" panose="020B0604020202020204" pitchFamily="34" charset="0"/>
                          <a:cs typeface="Arial" panose="020B0604020202020204" pitchFamily="34" charset="0"/>
                        </a:rPr>
                        <a:t>4</a:t>
                      </a:r>
                    </a:p>
                  </a:txBody>
                  <a:tcPr anchor="ctr"/>
                </a:tc>
                <a:tc>
                  <a:txBody>
                    <a:bodyPr/>
                    <a:lstStyle/>
                    <a:p>
                      <a:pPr algn="ctr">
                        <a:spcBef>
                          <a:spcPts val="600"/>
                        </a:spcBef>
                      </a:pPr>
                      <a:r>
                        <a:rPr lang="pl-PL" b="1" strike="noStrike">
                          <a:solidFill>
                            <a:schemeClr val="tx1"/>
                          </a:solidFill>
                          <a:latin typeface="Arial" panose="020B0604020202020204" pitchFamily="34" charset="0"/>
                          <a:cs typeface="Arial" panose="020B0604020202020204" pitchFamily="34" charset="0"/>
                        </a:rPr>
                        <a:t>0</a:t>
                      </a:r>
                    </a:p>
                  </a:txBody>
                  <a:tcPr anchor="ctr"/>
                </a:tc>
                <a:tc>
                  <a:txBody>
                    <a:bodyPr/>
                    <a:lstStyle/>
                    <a:p>
                      <a:pPr algn="ctr">
                        <a:spcBef>
                          <a:spcPts val="600"/>
                        </a:spcBef>
                      </a:pPr>
                      <a:r>
                        <a:rPr lang="pl-PL" b="1" strike="noStrike">
                          <a:solidFill>
                            <a:schemeClr val="tx1"/>
                          </a:solidFill>
                          <a:latin typeface="Arial" panose="020B0604020202020204" pitchFamily="34" charset="0"/>
                          <a:cs typeface="Arial" panose="020B0604020202020204" pitchFamily="34" charset="0"/>
                        </a:rPr>
                        <a:t>0</a:t>
                      </a:r>
                    </a:p>
                  </a:txBody>
                  <a:tcPr anchor="ctr">
                    <a:lnR w="57150" cap="flat" cmpd="sng" algn="ctr">
                      <a:solidFill>
                        <a:schemeClr val="bg1"/>
                      </a:solidFill>
                      <a:prstDash val="solid"/>
                      <a:round/>
                      <a:headEnd type="none" w="med" len="med"/>
                      <a:tailEnd type="none" w="med" len="med"/>
                    </a:lnR>
                  </a:tcPr>
                </a:tc>
                <a:tc>
                  <a:txBody>
                    <a:bodyPr/>
                    <a:lstStyle/>
                    <a:p>
                      <a:pPr algn="ctr">
                        <a:spcBef>
                          <a:spcPts val="600"/>
                        </a:spcBef>
                      </a:pPr>
                      <a:r>
                        <a:rPr lang="pl-PL" b="1" strike="noStrike">
                          <a:solidFill>
                            <a:schemeClr val="tx1"/>
                          </a:solidFill>
                          <a:latin typeface="Arial" panose="020B0604020202020204" pitchFamily="34" charset="0"/>
                          <a:cs typeface="Arial" panose="020B0604020202020204" pitchFamily="34" charset="0"/>
                        </a:rPr>
                        <a:t>0</a:t>
                      </a:r>
                    </a:p>
                  </a:txBody>
                  <a:tcPr anchor="ctr">
                    <a:lnL w="5715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5670728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E60AC9CC-7D60-3E3E-2158-0669442D93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9" name="Symbol zastępczy numeru slajdu 8">
            <a:extLst>
              <a:ext uri="{FF2B5EF4-FFF2-40B4-BE49-F238E27FC236}">
                <a16:creationId xmlns:a16="http://schemas.microsoft.com/office/drawing/2014/main" id="{15EE73BD-87B2-27A3-1A7D-63BD1A1F0B31}"/>
              </a:ext>
            </a:extLst>
          </p:cNvPr>
          <p:cNvSpPr>
            <a:spLocks noGrp="1"/>
          </p:cNvSpPr>
          <p:nvPr>
            <p:ph type="sldNum" sz="quarter" idx="12"/>
          </p:nvPr>
        </p:nvSpPr>
        <p:spPr>
          <a:xfrm>
            <a:off x="11594030" y="6434805"/>
            <a:ext cx="59797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667913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F0218671-B4FC-E459-2C55-F0174DBC2880}"/>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869B9140-4439-1566-DCC8-0B6F9F99D67B}"/>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dirty="0">
                <a:solidFill>
                  <a:prstClr val="white"/>
                </a:solidFill>
                <a:latin typeface="Arial" panose="020B0604020202020204" pitchFamily="34" charset="0"/>
                <a:cs typeface="Arial" panose="020B0604020202020204" pitchFamily="34" charset="0"/>
              </a:rPr>
              <a:t>11.1 Rewitalizacja zdegradowanych obszarów miejskich</a:t>
            </a:r>
            <a:r>
              <a:rPr lang="pl-PL" sz="1400" b="1" dirty="0">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926658FD-B33B-E4BD-9A74-A8B53004628D}"/>
              </a:ext>
            </a:extLst>
          </p:cNvPr>
          <p:cNvGraphicFramePr>
            <a:graphicFrameLocks noGrp="1"/>
          </p:cNvGraphicFramePr>
          <p:nvPr/>
        </p:nvGraphicFramePr>
        <p:xfrm>
          <a:off x="409314" y="1103160"/>
          <a:ext cx="11467612" cy="5141455"/>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236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a:latin typeface="Arial" panose="020B0604020202020204" pitchFamily="34" charset="0"/>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72845">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i="0">
                          <a:solidFill>
                            <a:srgbClr val="000000"/>
                          </a:solidFill>
                          <a:effectLst/>
                          <a:latin typeface="Arial" panose="020B0604020202020204" pitchFamily="34" charset="0"/>
                          <a:ea typeface="Calibri" panose="020F0502020204030204" pitchFamily="34" charset="0"/>
                          <a:cs typeface="Arial" panose="020B0604020202020204" pitchFamily="34" charset="0"/>
                        </a:rPr>
                        <a:t>Projekt wynika z pozytywnie zaopiniowanego przez Instytucję Zarządzającą programem Fundusze Europejskie dla Lubelskiego gminnego programu rewitalizacji wpisanego do wykazu programów rewitalizacji prowadzonego przez IZ FEL. </a:t>
                      </a:r>
                      <a:endParaRPr lang="pl-PL"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0"/>
                        </a:spcAft>
                      </a:pPr>
                      <a:r>
                        <a:rPr lang="pl-PL" sz="1200" b="0" i="0">
                          <a:solidFill>
                            <a:srgbClr val="000000"/>
                          </a:solidFill>
                          <a:effectLst/>
                          <a:latin typeface="Arial" panose="020B0604020202020204" pitchFamily="34" charset="0"/>
                          <a:ea typeface="Calibri" panose="020F0502020204030204" pitchFamily="34" charset="0"/>
                          <a:cs typeface="Arial" panose="020B0604020202020204" pitchFamily="34" charset="0"/>
                        </a:rPr>
                        <a:t>W ramach kryterium weryfikowane będzie, czy projekt spełnia łącznie następujące warunki (pytania pomocnicze):</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marL="271463" lvl="1" indent="-271463" algn="l">
                        <a:lnSpc>
                          <a:spcPct val="115000"/>
                        </a:lnSpc>
                        <a:spcBef>
                          <a:spcPts val="600"/>
                        </a:spcBef>
                        <a:spcAft>
                          <a:spcPts val="0"/>
                        </a:spcAft>
                        <a:buFont typeface="+mj-lt"/>
                        <a:buAutoNum type="alphaLcParenR"/>
                      </a:pPr>
                      <a:r>
                        <a:rPr lang="pl-PL" sz="1200" b="0" i="0">
                          <a:solidFill>
                            <a:srgbClr val="000000"/>
                          </a:solidFill>
                          <a:effectLst/>
                          <a:latin typeface="Arial" panose="020B0604020202020204" pitchFamily="34" charset="0"/>
                          <a:ea typeface="Calibri" panose="020F0502020204030204" pitchFamily="34" charset="0"/>
                          <a:cs typeface="Arial" panose="020B0604020202020204" pitchFamily="34" charset="0"/>
                        </a:rPr>
                        <a:t>gminny program rewitalizacji, z którego wynika zgłoszony projekt, znajduje się̨ w wykazie programów rewitalizacji prowadzonym przez Instytucję Zarządzającą programem Fundusze Europejskie dla Lubelskiego 2021-2027 (FEL). Pytanie pomocnicze będzie weryfikowane w oparciu o aktualny na moment złożenia wniosku o dofinansowanie wykaz programów rewitalizacji prowadzony przez Instytucję Zarządzającą programem FEL,</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marL="271463" lvl="1" indent="-271463" algn="l">
                        <a:lnSpc>
                          <a:spcPct val="115000"/>
                        </a:lnSpc>
                        <a:spcBef>
                          <a:spcPts val="600"/>
                        </a:spcBef>
                        <a:spcAft>
                          <a:spcPts val="0"/>
                        </a:spcAft>
                        <a:buFont typeface="+mj-lt"/>
                        <a:buAutoNum type="alphaLcParenR"/>
                      </a:pPr>
                      <a:r>
                        <a:rPr lang="pl-PL" sz="1200" b="0" i="0">
                          <a:solidFill>
                            <a:srgbClr val="000000"/>
                          </a:solidFill>
                          <a:effectLst/>
                          <a:latin typeface="Arial" panose="020B0604020202020204" pitchFamily="34" charset="0"/>
                          <a:ea typeface="Calibri" panose="020F0502020204030204" pitchFamily="34" charset="0"/>
                          <a:cs typeface="Arial" panose="020B0604020202020204" pitchFamily="34" charset="0"/>
                        </a:rPr>
                        <a:t>projekt znajduje się na liście podstawowych przedsięwzięć (lub typów przedsięwzięć)</a:t>
                      </a:r>
                      <a:r>
                        <a:rPr lang="pl-PL" sz="1200" b="0">
                          <a:effectLst/>
                          <a:latin typeface="Arial" panose="020B0604020202020204" pitchFamily="34" charset="0"/>
                          <a:ea typeface="Calibri" panose="020F0502020204030204" pitchFamily="34" charset="0"/>
                          <a:cs typeface="Arial" panose="020B0604020202020204" pitchFamily="34" charset="0"/>
                        </a:rPr>
                        <a:t> </a:t>
                      </a:r>
                      <a:r>
                        <a:rPr lang="pl-PL" sz="1200" b="0" i="0">
                          <a:solidFill>
                            <a:srgbClr val="000000"/>
                          </a:solidFill>
                          <a:effectLst/>
                          <a:latin typeface="Arial" panose="020B0604020202020204" pitchFamily="34" charset="0"/>
                          <a:ea typeface="Calibri" panose="020F0502020204030204" pitchFamily="34" charset="0"/>
                          <a:cs typeface="Arial" panose="020B0604020202020204" pitchFamily="34" charset="0"/>
                        </a:rPr>
                        <a:t>rewitalizacyjnych, planowanych do realizacji podczas wdrożenia gminnego programu rewitalizacji?</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0"/>
                        </a:spcAft>
                      </a:pPr>
                      <a:r>
                        <a:rPr lang="pl-PL" sz="1200" b="0" i="0">
                          <a:solidFill>
                            <a:srgbClr val="000000"/>
                          </a:solidFill>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a:t>
                      </a:r>
                      <a:r>
                        <a:rPr lang="pl-PL" sz="1200" b="0">
                          <a:effectLst/>
                          <a:latin typeface="Arial" panose="020B0604020202020204" pitchFamily="34" charset="0"/>
                          <a:ea typeface="Calibri" panose="020F0502020204030204" pitchFamily="34" charset="0"/>
                          <a:cs typeface="Arial" panose="020B0604020202020204" pitchFamily="34" charset="0"/>
                        </a:rPr>
                        <a:t>aktualnego na dzień złożenia wniosku o dofinansowanie</a:t>
                      </a: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 wykazu programów rewitalizacji prowadzonego przez Instytucję Zarządzającą programem FEL, zapisów Gminnego Programu Rewitalizacji (GPR), wpisanego na powyższy wykaz, </a:t>
                      </a:r>
                      <a:r>
                        <a:rPr lang="pl-PL" sz="1200" b="0" i="0">
                          <a:solidFill>
                            <a:srgbClr val="000000"/>
                          </a:solidFill>
                          <a:effectLst/>
                          <a:latin typeface="Arial" panose="020B0604020202020204" pitchFamily="34" charset="0"/>
                          <a:ea typeface="Calibri" panose="020F0502020204030204" pitchFamily="34" charset="0"/>
                          <a:cs typeface="Arial" panose="020B0604020202020204" pitchFamily="34" charset="0"/>
                        </a:rPr>
                        <a:t>zapisów wniosku o dofinansowanie oraz dokumentacji składanej wraz z wnioskiem o dofinansowanie na etapie aplikowania o środki, </a:t>
                      </a:r>
                      <a:r>
                        <a:rPr lang="pl-PL" sz="1200" b="0">
                          <a:effectLst/>
                          <a:latin typeface="Arial" panose="020B0604020202020204" pitchFamily="34" charset="0"/>
                          <a:ea typeface="Calibri" panose="020F0502020204030204" pitchFamily="34" charset="0"/>
                          <a:cs typeface="Arial" panose="020B0604020202020204" pitchFamily="34" charset="0"/>
                        </a:rPr>
                        <a:t>w tym oświadczenia o ujęciu projektu w GPR składanego wraz z wnioskiem o dofinansowanie.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0"/>
                        </a:spcAft>
                      </a:pPr>
                      <a:r>
                        <a:rPr lang="pl-PL" sz="1200" b="0" kern="120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zerojedynkowe. </a:t>
                      </a:r>
                    </a:p>
                    <a:p>
                      <a:pPr algn="l">
                        <a:lnSpc>
                          <a:spcPct val="115000"/>
                        </a:lnSpc>
                        <a:spcBef>
                          <a:spcPts val="600"/>
                        </a:spcBef>
                        <a:spcAft>
                          <a:spcPts val="0"/>
                        </a:spcAft>
                      </a:pPr>
                      <a:r>
                        <a:rPr lang="pl-PL" sz="1200" b="0" kern="120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p>
                    <a:p>
                      <a:pPr algn="l">
                        <a:lnSpc>
                          <a:spcPct val="115000"/>
                        </a:lnSpc>
                        <a:spcBef>
                          <a:spcPts val="600"/>
                        </a:spcBef>
                        <a:spcAft>
                          <a:spcPts val="0"/>
                        </a:spcAft>
                      </a:pPr>
                      <a:r>
                        <a:rPr lang="pl-PL" sz="1200" b="0" kern="1200">
                          <a:solidFill>
                            <a:srgbClr val="000000"/>
                          </a:solidFill>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 </a:t>
                      </a:r>
                    </a:p>
                    <a:p>
                      <a:pPr algn="l">
                        <a:lnSpc>
                          <a:spcPct val="115000"/>
                        </a:lnSpc>
                        <a:spcBef>
                          <a:spcPts val="600"/>
                        </a:spcBef>
                        <a:spcAft>
                          <a:spcPts val="0"/>
                        </a:spcAft>
                      </a:pPr>
                      <a:r>
                        <a:rPr lang="pl-PL" sz="1200" b="0" kern="120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jest zdefiniowane poprzez zestaw pytań pomocniczych. W ramach pytań pomocniczych możliwe przyznanie wartości logicznych: „TAK”, „NIE”.</a:t>
                      </a:r>
                    </a:p>
                    <a:p>
                      <a:pPr algn="l">
                        <a:lnSpc>
                          <a:spcPct val="115000"/>
                        </a:lnSpc>
                        <a:spcBef>
                          <a:spcPts val="600"/>
                        </a:spcBef>
                        <a:spcAft>
                          <a:spcPts val="0"/>
                        </a:spcAft>
                      </a:pPr>
                      <a:r>
                        <a:rPr lang="pl-PL" sz="1200" b="0" kern="120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na wszystkie pytania pomocnicze będzie pozytywna (wartość logiczna: „TAK”). W trakcie oceny kryterium wnioskodawca może zostać poproszony o jednokrotne uzupełnienie i/lub wyjaśnienie. </a:t>
                      </a:r>
                    </a:p>
                    <a:p>
                      <a:pPr algn="l">
                        <a:lnSpc>
                          <a:spcPct val="115000"/>
                        </a:lnSpc>
                        <a:spcBef>
                          <a:spcPts val="600"/>
                        </a:spcBef>
                        <a:spcAft>
                          <a:spcPts val="0"/>
                        </a:spcAft>
                      </a:pPr>
                      <a:r>
                        <a:rPr lang="pl-PL" sz="1200" b="0" kern="1200">
                          <a:solidFill>
                            <a:srgbClr val="000000"/>
                          </a:solidFill>
                          <a:effectLst/>
                          <a:latin typeface="Arial" panose="020B0604020202020204" pitchFamily="34" charset="0"/>
                          <a:ea typeface="Calibri" panose="020F0502020204030204" pitchFamily="34" charset="0"/>
                          <a:cs typeface="Arial" panose="020B0604020202020204" pitchFamily="34" charset="0"/>
                        </a:rPr>
                        <a:t>Przyznanie wartości „NIE” przynajmniej w jednym pytaniu pomocniczym (po jednokrotnym złożeniu uzupełnień i/lub wyjaśnień) oznacza, iż kryterium nie jest spełnione. Niespełnienie kryterium dyskwalifikuje projekt ze wsparcia.</a:t>
                      </a:r>
                    </a:p>
                    <a:p>
                      <a:pPr algn="just">
                        <a:lnSpc>
                          <a:spcPct val="115000"/>
                        </a:lnSpc>
                        <a:spcBef>
                          <a:spcPts val="300"/>
                        </a:spcBef>
                        <a:spcAft>
                          <a:spcPts val="0"/>
                        </a:spcAft>
                      </a:pPr>
                      <a:endParaRPr lang="pl-PL" sz="1200" strike="sngStrike" kern="12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E60AC9CC-7D60-3E3E-2158-0669442D93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78574"/>
            <a:ext cx="5465075" cy="359665"/>
          </a:xfrm>
          <a:prstGeom prst="rect">
            <a:avLst/>
          </a:prstGeom>
        </p:spPr>
      </p:pic>
      <p:sp>
        <p:nvSpPr>
          <p:cNvPr id="8" name="Symbol zastępczy numeru slajdu 7">
            <a:extLst>
              <a:ext uri="{FF2B5EF4-FFF2-40B4-BE49-F238E27FC236}">
                <a16:creationId xmlns:a16="http://schemas.microsoft.com/office/drawing/2014/main" id="{A68E282B-BE39-A8E0-2CB7-56E4AE39A4B4}"/>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144</a:t>
            </a:fld>
            <a:endParaRPr lang="pl-PL"/>
          </a:p>
        </p:txBody>
      </p:sp>
    </p:spTree>
    <p:extLst>
      <p:ext uri="{BB962C8B-B14F-4D97-AF65-F5344CB8AC3E}">
        <p14:creationId xmlns:p14="http://schemas.microsoft.com/office/powerpoint/2010/main" val="327033318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16D9B-7127-DB96-7C96-6900FC53F1FD}"/>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646D244E-2547-EB38-AF6A-EB39BDF6DFD7}"/>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AE891598-8E1C-91D6-38A5-C0BC40A79B3B}"/>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dirty="0">
                <a:solidFill>
                  <a:prstClr val="white"/>
                </a:solidFill>
                <a:latin typeface="Arial" panose="020B0604020202020204" pitchFamily="34" charset="0"/>
                <a:cs typeface="Arial" panose="020B0604020202020204" pitchFamily="34" charset="0"/>
              </a:rPr>
              <a:t>11.1 Rewitalizacja zdegradowanych obszarów miejskich</a:t>
            </a:r>
            <a:r>
              <a:rPr lang="pl-PL" sz="1400" b="1" dirty="0">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lang="pl-PL" sz="1400" b="1" dirty="0">
                <a:solidFill>
                  <a:prstClr val="white"/>
                </a:solidFill>
                <a:latin typeface="Arial" panose="020B0604020202020204" pitchFamily="34" charset="0"/>
                <a:cs typeface="Arial" panose="020B0604020202020204" pitchFamily="34" charset="0"/>
              </a:rPr>
              <a:t>C</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58AA0CF7-D4D7-1EA8-9073-052E0E9F42F1}"/>
              </a:ext>
            </a:extLst>
          </p:cNvPr>
          <p:cNvGraphicFramePr>
            <a:graphicFrameLocks noGrp="1"/>
          </p:cNvGraphicFramePr>
          <p:nvPr>
            <p:extLst>
              <p:ext uri="{D42A27DB-BD31-4B8C-83A1-F6EECF244321}">
                <p14:modId xmlns:p14="http://schemas.microsoft.com/office/powerpoint/2010/main" val="2290382156"/>
              </p:ext>
            </p:extLst>
          </p:nvPr>
        </p:nvGraphicFramePr>
        <p:xfrm>
          <a:off x="409314" y="1103160"/>
          <a:ext cx="11467612" cy="4945948"/>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323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613627">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1800"/>
                        </a:spcBef>
                        <a:spcAft>
                          <a:spcPts val="600"/>
                        </a:spcAft>
                      </a:pPr>
                      <a:r>
                        <a:rPr lang="pl-PL" sz="1100" b="1" kern="1200">
                          <a:solidFill>
                            <a:schemeClr val="dk1"/>
                          </a:solidFill>
                          <a:effectLst/>
                          <a:latin typeface="Arial" panose="020B0604020202020204" pitchFamily="34" charset="0"/>
                          <a:ea typeface="+mn-ea"/>
                          <a:cs typeface="Arial" panose="020B0604020202020204" pitchFamily="34" charset="0"/>
                        </a:rPr>
                        <a:t>Miejsce realizacji projektu.</a:t>
                      </a:r>
                      <a:endParaRPr lang="pl-PL"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i="0">
                          <a:solidFill>
                            <a:srgbClr val="000000"/>
                          </a:solidFill>
                          <a:effectLst/>
                          <a:latin typeface="Arial" panose="020B0604020202020204" pitchFamily="34" charset="0"/>
                          <a:ea typeface="Calibri" panose="020F0502020204030204" pitchFamily="34" charset="0"/>
                          <a:cs typeface="Arial" panose="020B0604020202020204" pitchFamily="34" charset="0"/>
                        </a:rPr>
                        <a:t>W ramach kryterium weryfikowane będzie, czy projekt jest realizowany na terenie gminy miejskiej. </a:t>
                      </a:r>
                    </a:p>
                    <a:p>
                      <a:pPr algn="l">
                        <a:lnSpc>
                          <a:spcPct val="115000"/>
                        </a:lnSpc>
                        <a:spcBef>
                          <a:spcPts val="600"/>
                        </a:spcBef>
                        <a:spcAft>
                          <a:spcPts val="600"/>
                        </a:spcAft>
                      </a:pPr>
                      <a:r>
                        <a:rPr lang="pl-PL" sz="1200" b="0" kern="1200">
                          <a:solidFill>
                            <a:schemeClr val="dk1"/>
                          </a:solidFill>
                          <a:effectLst/>
                          <a:latin typeface="Arial" panose="020B0604020202020204" pitchFamily="34" charset="0"/>
                          <a:ea typeface="+mn-ea"/>
                          <a:cs typeface="Arial" panose="020B0604020202020204" pitchFamily="34" charset="0"/>
                        </a:rPr>
                        <a:t>Spełnienie kryterium weryfikowane będzie na podstawie zapisów wniosku o dofinansowanie projektu oraz dokumentacji składanej wraz z wnioskiem o dofinansowanie projektu na etapie aplikowania o środki oraz danymi statystycznymi umieszczonymi w BDL.</a:t>
                      </a:r>
                      <a:endParaRPr lang="pl-PL" sz="1200" b="0">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0"/>
                        </a:spcAft>
                      </a:pPr>
                      <a:r>
                        <a:rPr lang="pl-PL" sz="1200">
                          <a:effectLst/>
                          <a:latin typeface="Arial" panose="020B0604020202020204" pitchFamily="34" charset="0"/>
                          <a:ea typeface="Calibri" panose="020F0502020204030204" pitchFamily="34" charset="0"/>
                          <a:cs typeface="Arial" panose="020B0604020202020204" pitchFamily="34" charset="0"/>
                        </a:rPr>
                        <a:t>Kryterium zerojedynkowe.</a:t>
                      </a:r>
                    </a:p>
                    <a:p>
                      <a:pPr algn="l">
                        <a:lnSpc>
                          <a:spcPct val="115000"/>
                        </a:lnSpc>
                        <a:spcBef>
                          <a:spcPts val="600"/>
                        </a:spcBef>
                        <a:spcAft>
                          <a:spcPts val="0"/>
                        </a:spcAft>
                      </a:pPr>
                      <a:r>
                        <a:rPr lang="pl-PL" sz="1200">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p>
                    <a:p>
                      <a:pPr algn="l">
                        <a:lnSpc>
                          <a:spcPct val="115000"/>
                        </a:lnSpc>
                        <a:spcBef>
                          <a:spcPts val="600"/>
                        </a:spcBef>
                        <a:spcAft>
                          <a:spcPts val="0"/>
                        </a:spcAft>
                      </a:pPr>
                      <a:r>
                        <a:rPr lang="pl-PL" sz="1200">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a:t>
                      </a:r>
                    </a:p>
                    <a:p>
                      <a:pPr algn="l">
                        <a:lnSpc>
                          <a:spcPct val="115000"/>
                        </a:lnSpc>
                        <a:spcBef>
                          <a:spcPts val="600"/>
                        </a:spcBef>
                        <a:spcAft>
                          <a:spcPts val="0"/>
                        </a:spcAft>
                      </a:pPr>
                      <a:r>
                        <a:rPr lang="pl-PL" sz="1200">
                          <a:effectLst/>
                          <a:latin typeface="Arial" panose="020B0604020202020204" pitchFamily="34" charset="0"/>
                          <a:ea typeface="Calibri" panose="020F0502020204030204" pitchFamily="34" charset="0"/>
                          <a:cs typeface="Arial" panose="020B0604020202020204" pitchFamily="34" charset="0"/>
                        </a:rPr>
                        <a:t>Kryterium jest zdefiniowane poprzez zestaw pytań pomocniczych. W ramach pytań pomocniczych możliwe przyznanie wartości logicznych: „TAK”, „NIE”. Kryterium uznaje się za spełnione, jeżeli odpowiedź na wszystkie pytania pomocnicze będzie pozytywna (wartość logiczna: „TAK”). W trakcie oceny kryterium wnioskodawca może zostać poproszony o jednokrotne uzupełnienie i/lub wyjaśnienie. Przyznanie wartości „NIE” przynajmniej w jednym pytaniu pomocniczym (po jednokrotnym złożeniu uzupełnień i/lub wyjaśnień) oznacza, iż kryterium nie jest spełnione.</a:t>
                      </a:r>
                    </a:p>
                    <a:p>
                      <a:pPr algn="l">
                        <a:lnSpc>
                          <a:spcPct val="115000"/>
                        </a:lnSpc>
                        <a:spcBef>
                          <a:spcPts val="600"/>
                        </a:spcBef>
                        <a:spcAft>
                          <a:spcPts val="0"/>
                        </a:spcAft>
                      </a:pPr>
                      <a:r>
                        <a:rPr lang="pl-PL" sz="1200" kern="1200">
                          <a:solidFill>
                            <a:schemeClr val="dk1"/>
                          </a:solidFill>
                          <a:effectLst/>
                          <a:latin typeface="Arial" panose="020B0604020202020204" pitchFamily="34" charset="0"/>
                          <a:ea typeface="+mn-ea"/>
                          <a:cs typeface="Arial" panose="020B0604020202020204" pitchFamily="34" charset="0"/>
                        </a:rPr>
                        <a:t>Niespełnienie kryterium dyskwalifikuje projekt ze wsparcia.</a:t>
                      </a:r>
                      <a:endParaRPr lang="pl-PL" sz="1200">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E1CB742E-6E01-B631-1694-646C13FBCF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4C56AF84-75FF-9E05-6241-DDAB44CF6C2A}"/>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145</a:t>
            </a:fld>
            <a:endParaRPr lang="pl-PL"/>
          </a:p>
        </p:txBody>
      </p:sp>
    </p:spTree>
    <p:extLst>
      <p:ext uri="{BB962C8B-B14F-4D97-AF65-F5344CB8AC3E}">
        <p14:creationId xmlns:p14="http://schemas.microsoft.com/office/powerpoint/2010/main" val="315646535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00DC-29F7-5E90-9B21-BB8A37385117}"/>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33C72CDC-A7A3-063A-BA10-CA2FDFA5DA95}"/>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9E9202FD-0192-024B-9DBE-A2C4DA9F0FEA}"/>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dirty="0">
                <a:solidFill>
                  <a:prstClr val="white"/>
                </a:solidFill>
                <a:latin typeface="Arial" panose="020B0604020202020204" pitchFamily="34" charset="0"/>
                <a:cs typeface="Arial" panose="020B0604020202020204" pitchFamily="34" charset="0"/>
              </a:rPr>
              <a:t>11.1 Rewitalizacja zdegradowanych obszarów miejskich</a:t>
            </a:r>
            <a:r>
              <a:rPr lang="pl-PL" sz="1400" b="1" dirty="0">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lang="pl-PL" sz="1400" b="1" dirty="0">
                <a:solidFill>
                  <a:prstClr val="white"/>
                </a:solidFill>
                <a:latin typeface="Arial" panose="020B0604020202020204" pitchFamily="34" charset="0"/>
                <a:cs typeface="Arial" panose="020B0604020202020204" pitchFamily="34" charset="0"/>
              </a:rPr>
              <a:t>C</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2AC63DB0-16D7-0E20-3555-6DEA21A94256}"/>
              </a:ext>
            </a:extLst>
          </p:cNvPr>
          <p:cNvGraphicFramePr>
            <a:graphicFrameLocks noGrp="1"/>
          </p:cNvGraphicFramePr>
          <p:nvPr>
            <p:extLst>
              <p:ext uri="{D42A27DB-BD31-4B8C-83A1-F6EECF244321}">
                <p14:modId xmlns:p14="http://schemas.microsoft.com/office/powerpoint/2010/main" val="4171066396"/>
              </p:ext>
            </p:extLst>
          </p:nvPr>
        </p:nvGraphicFramePr>
        <p:xfrm>
          <a:off x="409314" y="1103159"/>
          <a:ext cx="11467612" cy="4806308"/>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131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346938">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Ukierunkowanie na potrzeby społeczne zidentyfikowane w GPR.</a:t>
                      </a:r>
                      <a:endParaRPr lang="pl-PL"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Bef>
                          <a:spcPts val="600"/>
                        </a:spcBef>
                      </a:pPr>
                      <a:r>
                        <a:rPr lang="pl-PL" sz="1200" kern="1200">
                          <a:solidFill>
                            <a:schemeClr val="dk1"/>
                          </a:solidFill>
                          <a:effectLst/>
                          <a:latin typeface="Arial" panose="020B0604020202020204" pitchFamily="34" charset="0"/>
                          <a:ea typeface="+mn-ea"/>
                          <a:cs typeface="Arial" panose="020B0604020202020204" pitchFamily="34" charset="0"/>
                        </a:rPr>
                        <a:t>W ramach kryterium weryfikacji podlega, czy realizacja działań inwestycyjnych (pytania pomocnicze):</a:t>
                      </a:r>
                    </a:p>
                    <a:p>
                      <a:pPr marL="228600" lvl="0" indent="-228600">
                        <a:lnSpc>
                          <a:spcPct val="150000"/>
                        </a:lnSpc>
                        <a:spcBef>
                          <a:spcPts val="600"/>
                        </a:spcBef>
                        <a:buAutoNum type="alphaLcParenR"/>
                      </a:pPr>
                      <a:r>
                        <a:rPr lang="pl-PL" sz="1200" kern="1200">
                          <a:solidFill>
                            <a:schemeClr val="dk1"/>
                          </a:solidFill>
                          <a:effectLst/>
                          <a:latin typeface="Arial" panose="020B0604020202020204" pitchFamily="34" charset="0"/>
                          <a:ea typeface="+mn-ea"/>
                          <a:cs typeface="Arial" panose="020B0604020202020204" pitchFamily="34" charset="0"/>
                        </a:rPr>
                        <a:t>wynika z potrzeb społecznych mieszkańców obszaru rewitalizacji, zgodnie z zapisami GPR,</a:t>
                      </a:r>
                    </a:p>
                    <a:p>
                      <a:pPr marL="228600" lvl="0" indent="-228600">
                        <a:lnSpc>
                          <a:spcPct val="150000"/>
                        </a:lnSpc>
                        <a:spcBef>
                          <a:spcPts val="600"/>
                        </a:spcBef>
                        <a:buAutoNum type="alphaLcParenR"/>
                      </a:pPr>
                      <a:r>
                        <a:rPr lang="pl-PL" sz="1200" kern="1200">
                          <a:solidFill>
                            <a:schemeClr val="dk1"/>
                          </a:solidFill>
                          <a:effectLst/>
                          <a:latin typeface="Arial" panose="020B0604020202020204" pitchFamily="34" charset="0"/>
                          <a:ea typeface="+mn-ea"/>
                          <a:cs typeface="Arial" panose="020B0604020202020204" pitchFamily="34" charset="0"/>
                        </a:rPr>
                        <a:t>czy projekt nie jest sprzeczny z art. 3 ust. 2 pkt 2 ustawy o rewitalizacji</a:t>
                      </a:r>
                      <a:r>
                        <a:rPr lang="pl-PL" sz="1200" kern="1200" baseline="30000">
                          <a:solidFill>
                            <a:schemeClr val="dk1"/>
                          </a:solidFill>
                          <a:effectLst/>
                          <a:latin typeface="Arial" panose="020B0604020202020204" pitchFamily="34" charset="0"/>
                          <a:ea typeface="+mn-ea"/>
                          <a:cs typeface="Arial" panose="020B0604020202020204" pitchFamily="34" charset="0"/>
                        </a:rPr>
                        <a:t>2</a:t>
                      </a:r>
                      <a:r>
                        <a:rPr lang="pl-PL" sz="1200" kern="1200">
                          <a:solidFill>
                            <a:schemeClr val="dk1"/>
                          </a:solidFill>
                          <a:effectLst/>
                          <a:latin typeface="Arial" panose="020B0604020202020204" pitchFamily="34" charset="0"/>
                          <a:ea typeface="+mn-ea"/>
                          <a:cs typeface="Arial" panose="020B0604020202020204" pitchFamily="34" charset="0"/>
                        </a:rPr>
                        <a:t>, który stanowi, że proces rewitalizacji należy przeprowadzać w sposób zapobiegający wykluczeniu mieszkańców obszaru rewitalizacji z możliwości korzystania z pozytywnych efektów tego procesu?</a:t>
                      </a:r>
                    </a:p>
                    <a:p>
                      <a:pPr>
                        <a:lnSpc>
                          <a:spcPct val="150000"/>
                        </a:lnSpc>
                        <a:spcBef>
                          <a:spcPts val="600"/>
                        </a:spcBef>
                      </a:pPr>
                      <a:r>
                        <a:rPr lang="pl-PL" sz="1200" kern="1200">
                          <a:solidFill>
                            <a:schemeClr val="dk1"/>
                          </a:solidFill>
                          <a:effectLst/>
                          <a:latin typeface="Arial" panose="020B0604020202020204" pitchFamily="34" charset="0"/>
                          <a:ea typeface="+mn-ea"/>
                          <a:cs typeface="Arial" panose="020B0604020202020204" pitchFamily="34" charset="0"/>
                        </a:rPr>
                        <a:t>Spełnienie kryterium weryfikowane będzie na podstawie zapisów wniosku o dofinansowanie projektu oraz dokumentacji składanej wraz z wnioskiem o dofinansowanie projektu na etapie aplikowania o środki.</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zerojedynkowe.</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jest zdefiniowane poprzez zestaw pytań pomocniczych. W ramach pytań pomocniczych możliwe przyznanie wartości logicznych: „TAK”, „NIE”. </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na wszystkie pytania pomocnicze będzie pozytywna (wartość logiczna: „TAK”). W trakcie oceny kryterium wnioskodawca może zostać poproszony o jednokrotne uzupełnienie i/lub wyjaśnienie. Przyznanie wartości „NIE” przynajmniej w jednym pytaniu pomocniczym (po jednokrotnym złożeniu uzupełnień i/lub wyjaśnień) oznacza, iż kryterium nie jest spełnione. </a:t>
                      </a:r>
                      <a:r>
                        <a:rPr lang="pl-PL" sz="1200" kern="1200" dirty="0">
                          <a:solidFill>
                            <a:schemeClr val="dk1"/>
                          </a:solidFill>
                          <a:effectLst/>
                          <a:latin typeface="Arial" panose="020B0604020202020204" pitchFamily="34" charset="0"/>
                          <a:ea typeface="+mn-ea"/>
                          <a:cs typeface="Arial" panose="020B0604020202020204" pitchFamily="34" charset="0"/>
                        </a:rPr>
                        <a:t>Niespełnienie kryterium dyskwalifikuje projekt ze wsparcia.</a:t>
                      </a: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F795B61C-2346-60E5-523E-B1652C97A3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CE888882-F3CA-404F-030A-BB6FACCC1547}"/>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146</a:t>
            </a:fld>
            <a:endParaRPr lang="pl-PL"/>
          </a:p>
        </p:txBody>
      </p:sp>
      <p:sp>
        <p:nvSpPr>
          <p:cNvPr id="6" name="pole tekstowe 5">
            <a:extLst>
              <a:ext uri="{FF2B5EF4-FFF2-40B4-BE49-F238E27FC236}">
                <a16:creationId xmlns:a16="http://schemas.microsoft.com/office/drawing/2014/main" id="{61AA3549-6F22-0F65-5743-9689D8C977F9}"/>
              </a:ext>
            </a:extLst>
          </p:cNvPr>
          <p:cNvSpPr txBox="1"/>
          <p:nvPr/>
        </p:nvSpPr>
        <p:spPr>
          <a:xfrm>
            <a:off x="252787" y="5861197"/>
            <a:ext cx="11254626" cy="461665"/>
          </a:xfrm>
          <a:prstGeom prst="rect">
            <a:avLst/>
          </a:prstGeom>
          <a:noFill/>
        </p:spPr>
        <p:txBody>
          <a:bodyPr wrap="square">
            <a:spAutoFit/>
          </a:bodyPr>
          <a:lstStyle/>
          <a:p>
            <a:r>
              <a:rPr kumimoji="0" lang="pl-PL" sz="12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Ustawa z dnia 9 października 2015 r. o rewitalizacji (</a:t>
            </a:r>
            <a:r>
              <a:rPr kumimoji="0" lang="pl-PL"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t.j</a:t>
            </a: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Dz. U. z 2021 r. poz. 485 z </a:t>
            </a:r>
            <a:r>
              <a:rPr kumimoji="0" lang="pl-PL"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późn</a:t>
            </a: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zm.). W przypadku zmiany ustawy obowiązuje wersja aktualna na dzień ogłoszenia naboru.</a:t>
            </a:r>
            <a:endParaRPr lang="pl-PL" dirty="0"/>
          </a:p>
        </p:txBody>
      </p:sp>
    </p:spTree>
    <p:extLst>
      <p:ext uri="{BB962C8B-B14F-4D97-AF65-F5344CB8AC3E}">
        <p14:creationId xmlns:p14="http://schemas.microsoft.com/office/powerpoint/2010/main" val="91871019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BE5C0-A677-D94A-5F32-702EE6684200}"/>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C4BB8AC7-58CC-ECB5-CCEB-A09982B67DB0}"/>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C49E83E8-9CC3-473E-E6E3-4B9D2ECA2E2D}"/>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dirty="0">
                <a:solidFill>
                  <a:prstClr val="white"/>
                </a:solidFill>
                <a:latin typeface="Arial" panose="020B0604020202020204" pitchFamily="34" charset="0"/>
                <a:cs typeface="Arial" panose="020B0604020202020204" pitchFamily="34" charset="0"/>
              </a:rPr>
              <a:t>11.1 Rewitalizacja zdegradowanych obszarów miejskich</a:t>
            </a:r>
            <a:r>
              <a:rPr lang="pl-PL" sz="1400" b="1" dirty="0">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A537DA90-E935-6726-7DEA-776D802DFD91}"/>
              </a:ext>
            </a:extLst>
          </p:cNvPr>
          <p:cNvGraphicFramePr>
            <a:graphicFrameLocks noGrp="1"/>
          </p:cNvGraphicFramePr>
          <p:nvPr>
            <p:extLst>
              <p:ext uri="{D42A27DB-BD31-4B8C-83A1-F6EECF244321}">
                <p14:modId xmlns:p14="http://schemas.microsoft.com/office/powerpoint/2010/main" val="3851096518"/>
              </p:ext>
            </p:extLst>
          </p:nvPr>
        </p:nvGraphicFramePr>
        <p:xfrm>
          <a:off x="409314" y="1103160"/>
          <a:ext cx="11467612" cy="4172225"/>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2803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891891">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defTabSz="914400" rtl="0" eaLnBrk="1" latinLnBrk="0" hangingPunct="1">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Powiązanie projektu infrastrukturalnego z działaniami nieinfrastrukturalnymi.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600"/>
                        </a:spcBef>
                        <a:spcAft>
                          <a:spcPts val="0"/>
                        </a:spcAft>
                      </a:pPr>
                      <a:r>
                        <a:rPr lang="pl-PL" sz="1200" kern="1200" dirty="0">
                          <a:solidFill>
                            <a:schemeClr val="dk1"/>
                          </a:solidFill>
                          <a:effectLst/>
                          <a:latin typeface="Arial" panose="020B0604020202020204" pitchFamily="34" charset="0"/>
                          <a:ea typeface="+mn-ea"/>
                          <a:cs typeface="Arial" panose="020B0604020202020204" pitchFamily="34" charset="0"/>
                        </a:rPr>
                        <a:t>W ramach kryterium weryfikowane będzie powiązanie inwestycji z działaniami nieinfrastrukturalnymi.</a:t>
                      </a:r>
                    </a:p>
                    <a:p>
                      <a:pPr>
                        <a:lnSpc>
                          <a:spcPct val="100000"/>
                        </a:lnSpc>
                        <a:spcBef>
                          <a:spcPts val="600"/>
                        </a:spcBef>
                        <a:spcAft>
                          <a:spcPts val="0"/>
                        </a:spcAft>
                      </a:pPr>
                      <a:r>
                        <a:rPr lang="pl-PL" sz="1200" kern="1200" dirty="0">
                          <a:solidFill>
                            <a:schemeClr val="dk1"/>
                          </a:solidFill>
                          <a:effectLst/>
                          <a:latin typeface="Arial" panose="020B0604020202020204" pitchFamily="34" charset="0"/>
                          <a:ea typeface="+mn-ea"/>
                          <a:cs typeface="Arial" panose="020B0604020202020204" pitchFamily="34" charset="0"/>
                        </a:rPr>
                        <a:t>Kryterium uznaje się za spełnione, jeżeli w ramach projektu uwzględniono wsparcie działań typowych dla EFS+ bezpośrednio związanych z częścią infrastrukturalną planowaną do wsparcia ze środków EFRR (cross-</a:t>
                      </a:r>
                      <a:r>
                        <a:rPr lang="pl-PL" sz="1200" kern="1200" dirty="0" err="1">
                          <a:solidFill>
                            <a:schemeClr val="dk1"/>
                          </a:solidFill>
                          <a:effectLst/>
                          <a:latin typeface="Arial" panose="020B0604020202020204" pitchFamily="34" charset="0"/>
                          <a:ea typeface="+mn-ea"/>
                          <a:cs typeface="Arial" panose="020B0604020202020204" pitchFamily="34" charset="0"/>
                        </a:rPr>
                        <a:t>financing</a:t>
                      </a:r>
                      <a:r>
                        <a:rPr lang="pl-PL" sz="1200" kern="1200" dirty="0">
                          <a:solidFill>
                            <a:schemeClr val="dk1"/>
                          </a:solidFill>
                          <a:effectLst/>
                          <a:latin typeface="Arial" panose="020B0604020202020204" pitchFamily="34" charset="0"/>
                          <a:ea typeface="+mn-ea"/>
                          <a:cs typeface="Arial" panose="020B0604020202020204" pitchFamily="34" charset="0"/>
                        </a:rPr>
                        <a:t>) lub gdy wnioskodawca złoży w ramach wniosku o dofinansowanie:</a:t>
                      </a:r>
                    </a:p>
                    <a:p>
                      <a:pPr marL="171450" lvl="0" indent="-171450">
                        <a:lnSpc>
                          <a:spcPct val="100000"/>
                        </a:lnSpc>
                        <a:spcBef>
                          <a:spcPts val="600"/>
                        </a:spcBef>
                        <a:spcAft>
                          <a:spcPts val="0"/>
                        </a:spcAft>
                        <a:buFont typeface="Arial" panose="020B0604020202020204" pitchFamily="34" charset="0"/>
                        <a:buChar char="•"/>
                      </a:pPr>
                      <a:r>
                        <a:rPr lang="pl-PL" sz="1200" kern="1200" dirty="0">
                          <a:solidFill>
                            <a:schemeClr val="dk1"/>
                          </a:solidFill>
                          <a:effectLst/>
                          <a:latin typeface="Arial" panose="020B0604020202020204" pitchFamily="34" charset="0"/>
                          <a:ea typeface="+mn-ea"/>
                          <a:cs typeface="Arial" panose="020B0604020202020204" pitchFamily="34" charset="0"/>
                        </a:rPr>
                        <a:t>oświadczenie o zobowiązaniu się do przedłożenia na etapie realizacji projektu potwierdzenia zawarcia umowy o dofinansowanie projektu nieinfrastrukturalnego realizowanego w ramach EFS+, który jest bezpośrednio związany z realizacją przedmiotowego projektu infrastrukturalnego, lub </a:t>
                      </a:r>
                    </a:p>
                    <a:p>
                      <a:pPr marL="171450" lvl="0" indent="-171450">
                        <a:lnSpc>
                          <a:spcPct val="100000"/>
                        </a:lnSpc>
                        <a:spcBef>
                          <a:spcPts val="600"/>
                        </a:spcBef>
                        <a:spcAft>
                          <a:spcPts val="0"/>
                        </a:spcAft>
                        <a:buFont typeface="Arial" panose="020B0604020202020204" pitchFamily="34" charset="0"/>
                        <a:buChar char="•"/>
                      </a:pPr>
                      <a:r>
                        <a:rPr lang="pl-PL" sz="1200" kern="1200" dirty="0">
                          <a:solidFill>
                            <a:schemeClr val="dk1"/>
                          </a:solidFill>
                          <a:effectLst/>
                          <a:latin typeface="Arial" panose="020B0604020202020204" pitchFamily="34" charset="0"/>
                          <a:ea typeface="+mn-ea"/>
                          <a:cs typeface="Arial" panose="020B0604020202020204" pitchFamily="34" charset="0"/>
                        </a:rPr>
                        <a:t>oświadczenie o zobowiązaniu się do przedłożenia na etapie realizacji projektu potwierdzenia pozyskania środków z innych źródeł </a:t>
                      </a:r>
                      <a:r>
                        <a:rPr lang="pl-PL" sz="1200" kern="1200" dirty="0">
                          <a:solidFill>
                            <a:srgbClr val="C00000"/>
                          </a:solidFill>
                          <a:effectLst/>
                          <a:latin typeface="Arial" panose="020B0604020202020204" pitchFamily="34" charset="0"/>
                          <a:ea typeface="+mn-ea"/>
                          <a:cs typeface="Arial" panose="020B0604020202020204" pitchFamily="34" charset="0"/>
                        </a:rPr>
                        <a:t>lub środków własnych </a:t>
                      </a:r>
                      <a:r>
                        <a:rPr lang="pl-PL" sz="1200" kern="1200" dirty="0">
                          <a:solidFill>
                            <a:schemeClr val="dk1"/>
                          </a:solidFill>
                          <a:effectLst/>
                          <a:latin typeface="Arial" panose="020B0604020202020204" pitchFamily="34" charset="0"/>
                          <a:ea typeface="+mn-ea"/>
                          <a:cs typeface="Arial" panose="020B0604020202020204" pitchFamily="34" charset="0"/>
                        </a:rPr>
                        <a:t>na działania nieinfrastrukturalne bezpośrednio związane z realizacją przedmiotowego projektu infrastrukturalnego</a:t>
                      </a:r>
                      <a:r>
                        <a:rPr lang="pl-PL" sz="1200" kern="1200" baseline="30000" dirty="0">
                          <a:solidFill>
                            <a:schemeClr val="dk1"/>
                          </a:solidFill>
                          <a:effectLst/>
                          <a:latin typeface="Arial" panose="020B0604020202020204" pitchFamily="34" charset="0"/>
                          <a:ea typeface="+mn-ea"/>
                          <a:cs typeface="Arial" panose="020B0604020202020204" pitchFamily="34" charset="0"/>
                        </a:rPr>
                        <a:t>3</a:t>
                      </a:r>
                      <a:r>
                        <a:rPr lang="pl-PL" sz="1200" kern="1200" dirty="0">
                          <a:solidFill>
                            <a:schemeClr val="dk1"/>
                          </a:solidFill>
                          <a:effectLst/>
                          <a:latin typeface="Arial" panose="020B0604020202020204" pitchFamily="34" charset="0"/>
                          <a:ea typeface="+mn-ea"/>
                          <a:cs typeface="Arial" panose="020B0604020202020204" pitchFamily="34" charset="0"/>
                        </a:rPr>
                        <a:t>. </a:t>
                      </a:r>
                    </a:p>
                    <a:p>
                      <a:pPr>
                        <a:lnSpc>
                          <a:spcPct val="100000"/>
                        </a:lnSpc>
                        <a:spcBef>
                          <a:spcPts val="600"/>
                        </a:spcBef>
                        <a:spcAft>
                          <a:spcPts val="0"/>
                        </a:spcAft>
                      </a:pPr>
                      <a:r>
                        <a:rPr lang="pl-PL" sz="1200" kern="1200" dirty="0">
                          <a:solidFill>
                            <a:schemeClr val="dk1"/>
                          </a:solidFill>
                          <a:effectLst/>
                          <a:latin typeface="Arial" panose="020B0604020202020204" pitchFamily="34" charset="0"/>
                          <a:ea typeface="+mn-ea"/>
                          <a:cs typeface="Arial" panose="020B0604020202020204" pitchFamily="34" charset="0"/>
                        </a:rPr>
                        <a:t>Spełnienie kryterium weryfikowane będzie na podstawie zapisów wniosku o dofinansowanie projektu oraz dokumentacji składanej wraz z wnioskiem o dofinansowanie projektu na etapie aplikowania o środki.</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zerojedynkowe. </a:t>
                      </a:r>
                    </a:p>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p>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 </a:t>
                      </a:r>
                    </a:p>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będzie pozytywna (wartość logiczna: „TAK”). W trakcie oceny kryterium wnioskodawca może zostać poproszony o jednokrotne uzupełnienie i/lub wyjaśnienie. Przyznanie wartości „NIE” (po jednokrotnym złożeniu uzupełnień i/lub wyjaśnień) oznacza, iż kryterium nie jest spełnione. </a:t>
                      </a:r>
                    </a:p>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Niespełnienie kryterium dyskwalifikuje projekt ze wsparcia.</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E8D615B6-63D1-761E-E6B6-9CEEEC2FAB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820DA930-3AC2-5B2F-6F9F-3D85118AFA5D}"/>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147</a:t>
            </a:fld>
            <a:endParaRPr lang="pl-PL"/>
          </a:p>
        </p:txBody>
      </p:sp>
      <p:sp>
        <p:nvSpPr>
          <p:cNvPr id="2" name="Prostokąt: zaokrąglone rogi 1">
            <a:extLst>
              <a:ext uri="{FF2B5EF4-FFF2-40B4-BE49-F238E27FC236}">
                <a16:creationId xmlns:a16="http://schemas.microsoft.com/office/drawing/2014/main" id="{4D55A2C0-C583-F0FE-01FB-122BCBC12D74}"/>
              </a:ext>
            </a:extLst>
          </p:cNvPr>
          <p:cNvSpPr/>
          <p:nvPr/>
        </p:nvSpPr>
        <p:spPr>
          <a:xfrm>
            <a:off x="798469" y="3629744"/>
            <a:ext cx="2380959" cy="81642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b="1">
                <a:solidFill>
                  <a:prstClr val="black"/>
                </a:solidFill>
                <a:latin typeface="Arial" panose="020B0604020202020204" pitchFamily="34" charset="0"/>
                <a:cs typeface="Arial" panose="020B0604020202020204" pitchFamily="34" charset="0"/>
              </a:rPr>
              <a:t>Uwaga od członka KM FEL </a:t>
            </a:r>
            <a:r>
              <a:rPr lang="pl-PL" sz="1200">
                <a:solidFill>
                  <a:prstClr val="black"/>
                </a:solidFill>
                <a:latin typeface="Arial" panose="020B0604020202020204" pitchFamily="34" charset="0"/>
                <a:cs typeface="Arial" panose="020B0604020202020204" pitchFamily="34" charset="0"/>
              </a:rPr>
              <a:t>(Unia Metropolii Polskich) nr 1 </a:t>
            </a:r>
            <a:br>
              <a:rPr lang="pl-PL" sz="1200">
                <a:solidFill>
                  <a:prstClr val="black"/>
                </a:solidFill>
                <a:latin typeface="Arial" panose="020B0604020202020204" pitchFamily="34" charset="0"/>
                <a:cs typeface="Arial" panose="020B0604020202020204" pitchFamily="34" charset="0"/>
              </a:rPr>
            </a:br>
            <a:r>
              <a:rPr lang="pl-PL" sz="1200">
                <a:solidFill>
                  <a:prstClr val="black"/>
                </a:solidFill>
                <a:latin typeface="Arial" panose="020B0604020202020204" pitchFamily="34" charset="0"/>
                <a:cs typeface="Arial" panose="020B0604020202020204" pitchFamily="34" charset="0"/>
              </a:rPr>
              <a:t>z formularza uwag</a:t>
            </a:r>
            <a:endParaRPr kumimoji="0" lang="pl-PL"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Symbol zastępczy stopki 5">
            <a:extLst>
              <a:ext uri="{FF2B5EF4-FFF2-40B4-BE49-F238E27FC236}">
                <a16:creationId xmlns:a16="http://schemas.microsoft.com/office/drawing/2014/main" id="{DF51D101-A988-4F91-7369-FA90C680FD97}"/>
              </a:ext>
            </a:extLst>
          </p:cNvPr>
          <p:cNvSpPr>
            <a:spLocks noGrp="1"/>
          </p:cNvSpPr>
          <p:nvPr>
            <p:ph type="ftr" sz="quarter" idx="11"/>
          </p:nvPr>
        </p:nvSpPr>
        <p:spPr>
          <a:xfrm>
            <a:off x="409314" y="5388568"/>
            <a:ext cx="11452634" cy="662017"/>
          </a:xfrm>
        </p:spPr>
        <p:txBody>
          <a:bodyPr/>
          <a:lstStyle/>
          <a:p>
            <a:pPr algn="l"/>
            <a:r>
              <a:rPr lang="pl-PL" baseline="30000" dirty="0">
                <a:solidFill>
                  <a:schemeClr val="tx1"/>
                </a:solidFill>
                <a:latin typeface="Arial" panose="020B0604020202020204" pitchFamily="34" charset="0"/>
                <a:cs typeface="Arial" panose="020B0604020202020204" pitchFamily="34" charset="0"/>
              </a:rPr>
              <a:t>3</a:t>
            </a:r>
            <a:r>
              <a:rPr lang="pl-PL" dirty="0">
                <a:solidFill>
                  <a:schemeClr val="tx1"/>
                </a:solidFill>
                <a:latin typeface="Arial" panose="020B0604020202020204" pitchFamily="34" charset="0"/>
                <a:cs typeface="Arial" panose="020B0604020202020204" pitchFamily="34" charset="0"/>
              </a:rPr>
              <a:t> W przypadku przedłożenia na etapie aplikowania oświadczeń, o których mowa w przedmiotowym kryterium, wnioskodawca zobowiązany jest do przedłożenia dokumentów, które zostaną wskazane w przedmiotowych oświadczeniach najpóźniej wraz z wnioskiem o płatność końcową. Nieprzedłożenie niniejszych dokumentów skutkuje uznaniem wszystkich wydatków i kosztów w Projekcie za wydatki niekwalifikowalne.</a:t>
            </a:r>
          </a:p>
        </p:txBody>
      </p:sp>
    </p:spTree>
    <p:extLst>
      <p:ext uri="{BB962C8B-B14F-4D97-AF65-F5344CB8AC3E}">
        <p14:creationId xmlns:p14="http://schemas.microsoft.com/office/powerpoint/2010/main" val="397803970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31D74-FC94-F2E2-7B28-15359EEFE906}"/>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99D34CA3-0BE3-389F-8A39-23FA048E603A}"/>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60EDC25A-C8CF-4CBD-B3F7-8D89B9819B6E}"/>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dirty="0">
                <a:solidFill>
                  <a:prstClr val="white"/>
                </a:solidFill>
                <a:latin typeface="Arial" panose="020B0604020202020204" pitchFamily="34" charset="0"/>
                <a:cs typeface="Arial" panose="020B0604020202020204" pitchFamily="34" charset="0"/>
              </a:rPr>
              <a:t>11.1 Rewitalizacja zdegradowanych obszarów miejskich</a:t>
            </a:r>
            <a:r>
              <a:rPr lang="pl-PL" sz="1400" b="1" dirty="0">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310ED3FE-8404-26A2-4D94-1324EF5890E2}"/>
              </a:ext>
            </a:extLst>
          </p:cNvPr>
          <p:cNvGraphicFramePr>
            <a:graphicFrameLocks noGrp="1"/>
          </p:cNvGraphicFramePr>
          <p:nvPr/>
        </p:nvGraphicFramePr>
        <p:xfrm>
          <a:off x="409314" y="1103160"/>
          <a:ext cx="11467612" cy="4349091"/>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2803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a:latin typeface="Arial" panose="020B0604020202020204" pitchFamily="34" charset="0"/>
                          <a:cs typeface="Arial" panose="020B0604020202020204" pitchFamily="34" charset="0"/>
                        </a:rPr>
                        <a:t>Slajd 1 z 8</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891891">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defTabSz="914400" rtl="0" eaLnBrk="1" latinLnBrk="0" hangingPunct="1">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Kwalifikowalność projektu infrastruktury placówek świadczących usługi społeczne i związane z integracją społeczną.</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Bef>
                          <a:spcPts val="600"/>
                        </a:spcBef>
                        <a:spcAft>
                          <a:spcPts val="0"/>
                        </a:spcAft>
                      </a:pPr>
                      <a:r>
                        <a:rPr lang="pl-PL" sz="1200" kern="1200" dirty="0">
                          <a:solidFill>
                            <a:schemeClr val="dk1"/>
                          </a:solidFill>
                          <a:effectLst/>
                          <a:latin typeface="Arial" panose="020B0604020202020204" pitchFamily="34" charset="0"/>
                          <a:ea typeface="+mn-ea"/>
                          <a:cs typeface="Arial" panose="020B0604020202020204" pitchFamily="34" charset="0"/>
                        </a:rPr>
                        <a:t>W ramach kryterium weryfikowane będzie, czy projekt polegający na realizacji usług społecznych i związanych z integracją społeczną</a:t>
                      </a:r>
                      <a:r>
                        <a:rPr lang="pl-PL" sz="1200" kern="1200" baseline="30000" dirty="0">
                          <a:solidFill>
                            <a:schemeClr val="dk1"/>
                          </a:solidFill>
                          <a:effectLst/>
                          <a:latin typeface="Arial" panose="020B0604020202020204" pitchFamily="34" charset="0"/>
                          <a:ea typeface="+mn-ea"/>
                          <a:cs typeface="Arial" panose="020B0604020202020204" pitchFamily="34" charset="0"/>
                        </a:rPr>
                        <a:t>4</a:t>
                      </a:r>
                      <a:r>
                        <a:rPr lang="pl-PL" sz="1200" kern="1200" dirty="0">
                          <a:solidFill>
                            <a:schemeClr val="dk1"/>
                          </a:solidFill>
                          <a:effectLst/>
                          <a:latin typeface="Arial" panose="020B0604020202020204" pitchFamily="34" charset="0"/>
                          <a:ea typeface="+mn-ea"/>
                          <a:cs typeface="Arial" panose="020B0604020202020204" pitchFamily="34" charset="0"/>
                        </a:rPr>
                        <a:t>  dotyczy wyłącznie infrastruktury placówek świadczących usługi w społeczności lokalnej.</a:t>
                      </a:r>
                    </a:p>
                    <a:p>
                      <a:pPr>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Ze względu na horyzontalną zasadę deinstytucjonalizacji, środki europejskie mogą być przeznaczane wyłącznie na infrastrukturę placówek świadczących usługi w społeczności lokalnej, a więc z poszanowaniem zasad indywidualizacji wsparcia, zapewnienia osobom kontroli nad swoim życiem i decyzjami, które ich dotyczą, pierwszeństwa indywidualnych potrzeb mieszkańców przed wymaganiami organizacyjnymi. W związku z powyższym inwestycje infrastrukturalne w placówki świadczące całodobową opiekę długoterminową w instytucjonalnych formach są niedozwolone.</a:t>
                      </a:r>
                    </a:p>
                    <a:p>
                      <a:pPr>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Usługi świadczone w społeczności lokalnej to usługi społeczne lub zdrowotne umożliwiające osobom niezależne życie w środowisku lokalnym, a dzieciom życie w rodzinie lub rodzinnej pieczy zastępczej. Usługi te zapobiegają odizolowaniu osób od rodziny lub społeczności lokalnej oraz umożliwiają podtrzymywanie więzi rodzinnych i sąsiedzkich. Są to usługi świadczone w sposób:</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zerojedynkowe.</a:t>
                      </a:r>
                    </a:p>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p>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 “NIE DOTYCZY” (wartość „NIE DOTYCZY” przyznawana wyłącznie w przypadku projektów, które nie dotyczą usług społecznych i związanych z integracją społeczną).</a:t>
                      </a:r>
                    </a:p>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będzie pozytywna (wartość logiczna: „TAK” lub “NIE DOTYCZY”). W trakcie oceny kryterium wnioskodawca może zostać poproszony o jednokrotne uzupełnienie i/lub wyjaśnienie.</a:t>
                      </a:r>
                    </a:p>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Przyznanie wartości „NIE” (po jednokrotnym złożeniu uzupełnień i/lub wyjaśnień) oznacza, iż kryterium nie jest spełnione. Niespełnienie kryterium dyskwalifikuje projekt ze wsparcia.</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2996F71A-9486-2A73-FD8F-E30A6C72D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58391120-0281-2020-2CA3-7CC9FBD02488}"/>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148</a:t>
            </a:fld>
            <a:endParaRPr lang="pl-PL"/>
          </a:p>
        </p:txBody>
      </p:sp>
      <p:sp>
        <p:nvSpPr>
          <p:cNvPr id="2" name="Symbol zastępczy stopki 1">
            <a:extLst>
              <a:ext uri="{FF2B5EF4-FFF2-40B4-BE49-F238E27FC236}">
                <a16:creationId xmlns:a16="http://schemas.microsoft.com/office/drawing/2014/main" id="{E66BC16D-F205-C521-7D94-1BB5BCA39A9F}"/>
              </a:ext>
            </a:extLst>
          </p:cNvPr>
          <p:cNvSpPr>
            <a:spLocks noGrp="1"/>
          </p:cNvSpPr>
          <p:nvPr>
            <p:ph type="ftr" sz="quarter" idx="11"/>
          </p:nvPr>
        </p:nvSpPr>
        <p:spPr>
          <a:xfrm>
            <a:off x="409314" y="5580646"/>
            <a:ext cx="11452634" cy="547688"/>
          </a:xfrm>
        </p:spPr>
        <p:txBody>
          <a:bodyPr/>
          <a:lstStyle/>
          <a:p>
            <a:pPr algn="l"/>
            <a:r>
              <a:rPr lang="pl-PL" baseline="30000" dirty="0">
                <a:solidFill>
                  <a:schemeClr val="tx1"/>
                </a:solidFill>
                <a:latin typeface="Arial" panose="020B0604020202020204" pitchFamily="34" charset="0"/>
                <a:cs typeface="Arial" panose="020B0604020202020204" pitchFamily="34" charset="0"/>
              </a:rPr>
              <a:t>4 </a:t>
            </a:r>
            <a:r>
              <a:rPr lang="pl-PL" dirty="0">
                <a:solidFill>
                  <a:schemeClr val="tx1"/>
                </a:solidFill>
                <a:latin typeface="Arial" panose="020B0604020202020204" pitchFamily="34" charset="0"/>
                <a:cs typeface="Arial" panose="020B0604020202020204" pitchFamily="34" charset="0"/>
              </a:rPr>
              <a:t>Definicja „usługi świadczonej w społeczności lokalnej” określona w „Wytycznych dotyczących realizacji projektów z udziałem środków Europejskiego Funduszu Społecznego Plus w regionalnych programach na lata 2021-2027”. W przypadku zmiany dokumentu, pod uwagę brana jest wersja obowiązująca w dniu ogłoszenia naboru.</a:t>
            </a:r>
          </a:p>
        </p:txBody>
      </p:sp>
    </p:spTree>
    <p:extLst>
      <p:ext uri="{BB962C8B-B14F-4D97-AF65-F5344CB8AC3E}">
        <p14:creationId xmlns:p14="http://schemas.microsoft.com/office/powerpoint/2010/main" val="41305844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91934-853C-E715-A2E2-32BB233CFB95}"/>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B58E0C41-B6D4-035D-088E-139DFFD0434D}"/>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0682FF9D-EC13-CB0E-E20B-6527135F8802}"/>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dirty="0">
                <a:solidFill>
                  <a:prstClr val="white"/>
                </a:solidFill>
                <a:latin typeface="Arial" panose="020B0604020202020204" pitchFamily="34" charset="0"/>
                <a:cs typeface="Arial" panose="020B0604020202020204" pitchFamily="34" charset="0"/>
              </a:rPr>
              <a:t>11.1 Rewitalizacja zdegradowanych obszarów miejskich</a:t>
            </a:r>
            <a:r>
              <a:rPr lang="pl-PL" sz="1400" b="1" dirty="0">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lang="pl-PL" sz="1400" b="1" dirty="0">
                <a:solidFill>
                  <a:prstClr val="white"/>
                </a:solidFill>
                <a:latin typeface="Arial" panose="020B0604020202020204" pitchFamily="34" charset="0"/>
                <a:cs typeface="Arial" panose="020B0604020202020204" pitchFamily="34" charset="0"/>
              </a:rPr>
              <a:t>C</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8A182D60-268C-A11E-7325-8BD1C8ED8D76}"/>
              </a:ext>
            </a:extLst>
          </p:cNvPr>
          <p:cNvGraphicFramePr>
            <a:graphicFrameLocks noGrp="1"/>
          </p:cNvGraphicFramePr>
          <p:nvPr/>
        </p:nvGraphicFramePr>
        <p:xfrm>
          <a:off x="409314" y="1103160"/>
          <a:ext cx="11467612" cy="4349091"/>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2803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a:latin typeface="Arial" panose="020B0604020202020204" pitchFamily="34" charset="0"/>
                          <a:cs typeface="Arial" panose="020B0604020202020204" pitchFamily="34" charset="0"/>
                        </a:rPr>
                        <a:t>Slajd 2 z 8</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891891">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defTabSz="914400" rtl="0" eaLnBrk="1" latinLnBrk="0" hangingPunct="1">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Kwalifikowalność projektu infrastruktury placówek świadczących usługi społeczne i związane z integracją społeczną.</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indent="-228600">
                        <a:spcBef>
                          <a:spcPts val="600"/>
                        </a:spcBef>
                        <a:spcAft>
                          <a:spcPts val="0"/>
                        </a:spcAft>
                        <a:buFont typeface="+mj-lt"/>
                        <a:buAutoNum type="alphaLcParenR"/>
                      </a:pPr>
                      <a:r>
                        <a:rPr lang="pl-PL" sz="1200" dirty="0">
                          <a:effectLst/>
                          <a:latin typeface="Arial" panose="020B0604020202020204" pitchFamily="34" charset="0"/>
                          <a:ea typeface="Calibri" panose="020F0502020204030204" pitchFamily="34" charset="0"/>
                          <a:cs typeface="Arial" panose="020B0604020202020204" pitchFamily="34" charset="0"/>
                        </a:rPr>
                        <a:t>zindywidualizowany (dostosowany do potrzeb i możliwości danej osoby);</a:t>
                      </a:r>
                    </a:p>
                    <a:p>
                      <a:pPr marL="228600" indent="-228600">
                        <a:spcBef>
                          <a:spcPts val="600"/>
                        </a:spcBef>
                        <a:spcAft>
                          <a:spcPts val="0"/>
                        </a:spcAft>
                        <a:buFont typeface="+mj-lt"/>
                        <a:buAutoNum type="alphaLcParenR"/>
                      </a:pPr>
                      <a:r>
                        <a:rPr lang="pl-PL" sz="1200" dirty="0">
                          <a:effectLst/>
                          <a:latin typeface="Arial" panose="020B0604020202020204" pitchFamily="34" charset="0"/>
                          <a:ea typeface="Calibri" panose="020F0502020204030204" pitchFamily="34" charset="0"/>
                          <a:cs typeface="Arial" panose="020B0604020202020204" pitchFamily="34" charset="0"/>
                        </a:rPr>
                        <a:t>umożliwiający odbiorcom tych usług kontrolę nad swoim życiem i nad decyzjami, które ich dotyczą;</a:t>
                      </a:r>
                    </a:p>
                    <a:p>
                      <a:pPr marL="228600" indent="-228600">
                        <a:spcBef>
                          <a:spcPts val="600"/>
                        </a:spcBef>
                        <a:spcAft>
                          <a:spcPts val="0"/>
                        </a:spcAft>
                        <a:buFont typeface="+mj-lt"/>
                        <a:buAutoNum type="alphaLcParenR"/>
                      </a:pPr>
                      <a:r>
                        <a:rPr lang="pl-PL" sz="1200" dirty="0">
                          <a:effectLst/>
                          <a:latin typeface="Arial" panose="020B0604020202020204" pitchFamily="34" charset="0"/>
                          <a:ea typeface="Calibri" panose="020F0502020204030204" pitchFamily="34" charset="0"/>
                          <a:cs typeface="Arial" panose="020B0604020202020204" pitchFamily="34" charset="0"/>
                        </a:rPr>
                        <a:t>zapewniający, że odbiorcy usług nie są odizolowani od ogółu społeczności lub nie są zmuszeni do mieszkania razem;</a:t>
                      </a:r>
                    </a:p>
                    <a:p>
                      <a:pPr marL="228600" indent="-228600">
                        <a:spcBef>
                          <a:spcPts val="600"/>
                        </a:spcBef>
                        <a:spcAft>
                          <a:spcPts val="0"/>
                        </a:spcAft>
                        <a:buFont typeface="+mj-lt"/>
                        <a:buAutoNum type="alphaLcParenR"/>
                      </a:pPr>
                      <a:r>
                        <a:rPr lang="pl-PL" sz="1200" dirty="0">
                          <a:effectLst/>
                          <a:latin typeface="Arial" panose="020B0604020202020204" pitchFamily="34" charset="0"/>
                          <a:ea typeface="Calibri" panose="020F0502020204030204" pitchFamily="34" charset="0"/>
                          <a:cs typeface="Arial" panose="020B0604020202020204" pitchFamily="34" charset="0"/>
                        </a:rPr>
                        <a:t>gwarantujący, że wymagania organizacyjne nie mają pierwszeństwa przed indywidualnymi potrzebami osoby z niej korzystającej.</a:t>
                      </a:r>
                    </a:p>
                    <a:p>
                      <a:pPr>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Warunki, o których mowa w lit. a–d, muszą być spełnione łącznie. Do usług społecznych świadczonych w społeczności lokalnej należą w szczególności:</a:t>
                      </a:r>
                    </a:p>
                    <a:p>
                      <a:pPr marL="228600" indent="-228600">
                        <a:spcBef>
                          <a:spcPts val="600"/>
                        </a:spcBef>
                        <a:spcAft>
                          <a:spcPts val="0"/>
                        </a:spcAft>
                        <a:buFont typeface="+mj-lt"/>
                        <a:buAutoNum type="alphaLcParenR"/>
                      </a:pPr>
                      <a:r>
                        <a:rPr lang="pl-PL" sz="1200" dirty="0">
                          <a:effectLst/>
                          <a:latin typeface="Arial" panose="020B0604020202020204" pitchFamily="34" charset="0"/>
                          <a:ea typeface="Calibri" panose="020F0502020204030204" pitchFamily="34" charset="0"/>
                          <a:cs typeface="Arial" panose="020B0604020202020204" pitchFamily="34" charset="0"/>
                        </a:rPr>
                        <a:t>usługi opiekuńcze, obejmujące pomoc w zaspokajaniu codziennych potrzeb życiowych, opiekę higieniczną, zaleconą przez lekarza pielęgnację oraz zapewnienie kontaktów z otoczeniem, świadczone przez opiekunów faktycznych lub w postaci: sąsiedzkich usług opiekuńczych, usług opiekuńczych w miejscu zamieszkania, specjalistycznych usług opiekuńczych w miejscu zamieszkania lub dziennych form usług opiekuńczych; </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spcAft>
                          <a:spcPts val="0"/>
                        </a:spcAft>
                        <a:buFont typeface="+mj-lt"/>
                        <a:buNone/>
                      </a:pPr>
                      <a:endParaRPr lang="pl-PL" sz="12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DE81FE4A-645E-1761-EDAC-ECD2FCC7ED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88B99B07-1B65-3456-3879-3911CD963C2E}"/>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149</a:t>
            </a:fld>
            <a:endParaRPr lang="pl-PL"/>
          </a:p>
        </p:txBody>
      </p:sp>
    </p:spTree>
    <p:extLst>
      <p:ext uri="{BB962C8B-B14F-4D97-AF65-F5344CB8AC3E}">
        <p14:creationId xmlns:p14="http://schemas.microsoft.com/office/powerpoint/2010/main" val="1264659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922C6-2EBB-8DE3-E743-AADE37DA4439}"/>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0D74B5AC-25AA-86E7-A62D-093999817F0A}"/>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D13F245B-9CBA-D0EA-955B-3EDBBD2C24EA}"/>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Działanie 3.2 Dostosowanie do zmian klimatu i zapobieganie powodziom i suszy, typy projektów: 1, 2, 4, 6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lang="pl-PL" sz="1400" b="1">
                <a:solidFill>
                  <a:prstClr val="white"/>
                </a:solidFill>
                <a:latin typeface="Arial" panose="020B0604020202020204" pitchFamily="34"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4E86E39A-07D8-8E95-DACE-E843888402CC}"/>
              </a:ext>
            </a:extLst>
          </p:cNvPr>
          <p:cNvGraphicFramePr>
            <a:graphicFrameLocks noGrp="1"/>
          </p:cNvGraphicFramePr>
          <p:nvPr>
            <p:extLst>
              <p:ext uri="{D42A27DB-BD31-4B8C-83A1-F6EECF244321}">
                <p14:modId xmlns:p14="http://schemas.microsoft.com/office/powerpoint/2010/main" val="957091802"/>
              </p:ext>
            </p:extLst>
          </p:nvPr>
        </p:nvGraphicFramePr>
        <p:xfrm>
          <a:off x="409315" y="1103161"/>
          <a:ext cx="11305165" cy="4574877"/>
        </p:xfrm>
        <a:graphic>
          <a:graphicData uri="http://schemas.openxmlformats.org/drawingml/2006/table">
            <a:tbl>
              <a:tblPr firstRow="1" bandRow="1">
                <a:tableStyleId>{5C22544A-7EE6-4342-B048-85BDC9FD1C3A}</a:tableStyleId>
              </a:tblPr>
              <a:tblGrid>
                <a:gridCol w="632189">
                  <a:extLst>
                    <a:ext uri="{9D8B030D-6E8A-4147-A177-3AD203B41FA5}">
                      <a16:colId xmlns:a16="http://schemas.microsoft.com/office/drawing/2014/main" val="2402903515"/>
                    </a:ext>
                  </a:extLst>
                </a:gridCol>
                <a:gridCol w="2139518">
                  <a:extLst>
                    <a:ext uri="{9D8B030D-6E8A-4147-A177-3AD203B41FA5}">
                      <a16:colId xmlns:a16="http://schemas.microsoft.com/office/drawing/2014/main" val="2742623692"/>
                    </a:ext>
                  </a:extLst>
                </a:gridCol>
                <a:gridCol w="5110417">
                  <a:extLst>
                    <a:ext uri="{9D8B030D-6E8A-4147-A177-3AD203B41FA5}">
                      <a16:colId xmlns:a16="http://schemas.microsoft.com/office/drawing/2014/main" val="120968799"/>
                    </a:ext>
                  </a:extLst>
                </a:gridCol>
                <a:gridCol w="3423041">
                  <a:extLst>
                    <a:ext uri="{9D8B030D-6E8A-4147-A177-3AD203B41FA5}">
                      <a16:colId xmlns:a16="http://schemas.microsoft.com/office/drawing/2014/main" val="940122991"/>
                    </a:ext>
                  </a:extLst>
                </a:gridCol>
              </a:tblGrid>
              <a:tr h="406408">
                <a:tc>
                  <a:txBody>
                    <a:bodyPr/>
                    <a:lstStyle/>
                    <a:p>
                      <a:pPr algn="ctr"/>
                      <a:r>
                        <a:rPr lang="pl-PL" sz="1200">
                          <a:latin typeface="Arial" panose="020B0604020202020204" pitchFamily="34" charset="0"/>
                          <a:cs typeface="Arial" panose="020B0604020202020204" pitchFamily="34" charset="0"/>
                        </a:rPr>
                        <a:t>*Slajd</a:t>
                      </a:r>
                    </a:p>
                    <a:p>
                      <a:pPr algn="ctr"/>
                      <a:r>
                        <a:rPr lang="pl-PL" sz="1200">
                          <a:latin typeface="Arial" panose="020B0604020202020204" pitchFamily="34" charset="0"/>
                          <a:cs typeface="Arial" panose="020B0604020202020204" pitchFamily="34" charset="0"/>
                        </a:rPr>
                        <a:t>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17677">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Kwalifikowalność infrastruktury zagospodarowywania wód opadowo-roztopowych. </a:t>
                      </a: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W ramach kryterium weryfikacji podlega czy (pytania pomocnicze):</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600"/>
                        </a:spcAft>
                        <a:buFont typeface="+mj-lt"/>
                        <a:buAutoNum type="arabicPeriod"/>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działania związane</a:t>
                      </a:r>
                      <a:r>
                        <a:rPr lang="pl-PL" sz="1200" b="0" dirty="0">
                          <a:effectLst/>
                          <a:latin typeface="Arial" panose="020B0604020202020204" pitchFamily="34" charset="0"/>
                          <a:ea typeface="Calibri" panose="020F0502020204030204" pitchFamily="34" charset="0"/>
                          <a:cs typeface="Arial" panose="020B0604020202020204" pitchFamily="34" charset="0"/>
                        </a:rPr>
                        <a:t> </a:t>
                      </a: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z budową i modernizacją konwencjonalnej</a:t>
                      </a:r>
                      <a:r>
                        <a:rPr lang="pl-PL" sz="1200" b="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7</a:t>
                      </a: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infrastruktury zagospodarowywania wód opadowo-roztopowych nie będą stanowić głównego elementu projektu (wartość przedmiotowych zadań wynosi maksymalnie 30% kosztów kwalifikowalnych projektu) i są ściśle powiązane z komponentami dotyczącymi zatrzymania i wykorzystania wód na miejscu, m.in. poprzez wdrożenie systemowych (kompleksowych) rozwiązań retencjonowania, infiltracji oraz wykorzystania wód opadowych na cele gospodarczo-bytowe (np. nawadnianie lub podlewanie terenów zielonych),</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600"/>
                        </a:spcAft>
                        <a:buFont typeface="+mj-lt"/>
                        <a:buAutoNum type="arabicPeriod"/>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wsparcie infrastruktury służącej do zagospodarowywania wód opadowych i roztopowych dotyczy zrównoważonych systemów, tj. takich które:</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600"/>
                        </a:spcAft>
                        <a:buFont typeface="Symbol" panose="05050102010706020507" pitchFamily="18" charset="2"/>
                        <a:buChar char=""/>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są potrzebne do przystosowania się do zmiany klimatu</a:t>
                      </a:r>
                      <a:r>
                        <a:rPr lang="pl-PL" sz="1200" b="0" strike="sngStrike" dirty="0">
                          <a:solidFill>
                            <a:srgbClr val="C00000"/>
                          </a:solidFill>
                          <a:effectLst/>
                          <a:latin typeface="Arial" panose="020B0604020202020204" pitchFamily="34" charset="0"/>
                          <a:ea typeface="Calibri" panose="020F0502020204030204" pitchFamily="34" charset="0"/>
                          <a:cs typeface="Arial" panose="020B0604020202020204" pitchFamily="34" charset="0"/>
                        </a:rPr>
                        <a:t>, w związku z czym są uwzględnione w planach adaptacji do zmiany klimatu, tam, gdzie istnieje lub będzie istniał wymóg prawny ich posiadania</a:t>
                      </a: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zerojedynkowe.</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jest zdefiniowane poprzez zestaw pytań pomocniczych. W ramach pytań pomocniczych możliwe przyznanie wartości logicznych: „TAK”, „NIE”, NIE DOTYCZY”.</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 „NIE DOTYCZY” (opcja „NIE DOTYCZY” przyznawana wyłącznie w przypadku, gdy projekt nie obejmuje działań z infrastruktury zagospodarowywania wód opadowo-roztopowych).</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sp>
        <p:nvSpPr>
          <p:cNvPr id="10" name="pole tekstowe 9">
            <a:extLst>
              <a:ext uri="{FF2B5EF4-FFF2-40B4-BE49-F238E27FC236}">
                <a16:creationId xmlns:a16="http://schemas.microsoft.com/office/drawing/2014/main" id="{DF0933AF-92C3-47F7-82C1-E933A94A18C2}"/>
              </a:ext>
            </a:extLst>
          </p:cNvPr>
          <p:cNvSpPr txBox="1"/>
          <p:nvPr/>
        </p:nvSpPr>
        <p:spPr>
          <a:xfrm>
            <a:off x="409314" y="5676048"/>
            <a:ext cx="11305166" cy="646331"/>
          </a:xfrm>
          <a:prstGeom prst="rect">
            <a:avLst/>
          </a:prstGeom>
          <a:noFill/>
        </p:spPr>
        <p:txBody>
          <a:bodyPr wrap="square" rtlCol="0">
            <a:spAutoFit/>
          </a:bodyPr>
          <a:lstStyle/>
          <a:p>
            <a:r>
              <a:rPr lang="pl-PL" sz="1200" dirty="0">
                <a:latin typeface="Arial" panose="020B0604020202020204" pitchFamily="34" charset="0"/>
                <a:cs typeface="Arial" panose="020B0604020202020204" pitchFamily="34" charset="0"/>
              </a:rPr>
              <a:t> </a:t>
            </a:r>
            <a:r>
              <a:rPr lang="pl-PL" sz="1200" baseline="30000" dirty="0">
                <a:latin typeface="Arial" panose="020B0604020202020204" pitchFamily="34" charset="0"/>
                <a:cs typeface="Arial" panose="020B0604020202020204" pitchFamily="34" charset="0"/>
              </a:rPr>
              <a:t>7</a:t>
            </a:r>
            <a:r>
              <a:rPr lang="pl-PL" sz="1200" dirty="0">
                <a:effectLst/>
                <a:latin typeface="Arial" panose="020B0604020202020204" pitchFamily="34" charset="0"/>
                <a:ea typeface="Calibri" panose="020F0502020204030204" pitchFamily="34" charset="0"/>
              </a:rPr>
              <a:t>Do konwencjonalnej infrastruktury zagospodarowywania wód opadowo-roztopowych zaliczyć należy m.in. </a:t>
            </a:r>
            <a:r>
              <a:rPr lang="pl-PL" sz="1200" dirty="0">
                <a:solidFill>
                  <a:srgbClr val="C00000"/>
                </a:solidFill>
                <a:effectLst/>
                <a:latin typeface="Arial" panose="020B0604020202020204" pitchFamily="34" charset="0"/>
                <a:ea typeface="Calibri" panose="020F0502020204030204" pitchFamily="34" charset="0"/>
              </a:rPr>
              <a:t>systemy zamkniętej kanalizacji deszczowej, w tym zbiorniki podziemne na wody opadowe lub systemy otwartej kanalizacji deszczowej, które nie zakładają możliwości wsiąkania wód opadowych i ich infiltracji do gruntu, w tym otwarte szczelne zbiorniki </a:t>
            </a:r>
            <a:r>
              <a:rPr lang="pl-PL" sz="1200" dirty="0" err="1">
                <a:solidFill>
                  <a:srgbClr val="C00000"/>
                </a:solidFill>
                <a:effectLst/>
                <a:latin typeface="Arial" panose="020B0604020202020204" pitchFamily="34" charset="0"/>
                <a:ea typeface="Calibri" panose="020F0502020204030204" pitchFamily="34" charset="0"/>
              </a:rPr>
              <a:t>retencyjne.</a:t>
            </a:r>
            <a:r>
              <a:rPr lang="pl-PL" sz="1200" strike="sngStrike" dirty="0" err="1">
                <a:solidFill>
                  <a:srgbClr val="C00000"/>
                </a:solidFill>
                <a:effectLst/>
                <a:latin typeface="Arial" panose="020B0604020202020204" pitchFamily="34" charset="0"/>
                <a:ea typeface="Calibri" panose="020F0502020204030204" pitchFamily="34" charset="0"/>
              </a:rPr>
              <a:t>kanalizację</a:t>
            </a:r>
            <a:r>
              <a:rPr lang="pl-PL" sz="1200" strike="sngStrike" dirty="0">
                <a:solidFill>
                  <a:srgbClr val="C00000"/>
                </a:solidFill>
                <a:effectLst/>
                <a:latin typeface="Arial" panose="020B0604020202020204" pitchFamily="34" charset="0"/>
                <a:ea typeface="Calibri" panose="020F0502020204030204" pitchFamily="34" charset="0"/>
              </a:rPr>
              <a:t> deszczową, szczelne zbiorniki, studnie chłonne.</a:t>
            </a:r>
            <a:endParaRPr lang="pl-PL" sz="1200" strike="sngStrike" dirty="0">
              <a:solidFill>
                <a:srgbClr val="C00000"/>
              </a:solidFill>
            </a:endParaRPr>
          </a:p>
        </p:txBody>
      </p:sp>
      <p:pic>
        <p:nvPicPr>
          <p:cNvPr id="3" name="Obraz 2" descr="Oznaczenie graficzne programu fundusze Europejskie dla Lubelskiego.">
            <a:extLst>
              <a:ext uri="{FF2B5EF4-FFF2-40B4-BE49-F238E27FC236}">
                <a16:creationId xmlns:a16="http://schemas.microsoft.com/office/drawing/2014/main" id="{83D0365D-F732-31C4-CC8D-157B0C8A1D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405" y="6308166"/>
            <a:ext cx="5465075" cy="359665"/>
          </a:xfrm>
          <a:prstGeom prst="rect">
            <a:avLst/>
          </a:prstGeom>
        </p:spPr>
      </p:pic>
      <p:sp>
        <p:nvSpPr>
          <p:cNvPr id="8" name="Symbol zastępczy numeru slajdu 7">
            <a:extLst>
              <a:ext uri="{FF2B5EF4-FFF2-40B4-BE49-F238E27FC236}">
                <a16:creationId xmlns:a16="http://schemas.microsoft.com/office/drawing/2014/main" id="{0EE9BD13-D76C-DCB0-5509-4D09E0433F32}"/>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15</a:t>
            </a:fld>
            <a:endParaRPr lang="pl-PL"/>
          </a:p>
        </p:txBody>
      </p:sp>
      <p:sp>
        <p:nvSpPr>
          <p:cNvPr id="9" name="Prostokąt: zaokrąglone rogi 8">
            <a:extLst>
              <a:ext uri="{FF2B5EF4-FFF2-40B4-BE49-F238E27FC236}">
                <a16:creationId xmlns:a16="http://schemas.microsoft.com/office/drawing/2014/main" id="{0CDF1241-69C4-A920-82EE-C9B1859CFD1E}"/>
              </a:ext>
            </a:extLst>
          </p:cNvPr>
          <p:cNvSpPr/>
          <p:nvPr/>
        </p:nvSpPr>
        <p:spPr>
          <a:xfrm>
            <a:off x="0" y="4553730"/>
            <a:ext cx="2737923" cy="95595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pl-PL" sz="1200" b="1" dirty="0">
                <a:solidFill>
                  <a:prstClr val="black"/>
                </a:solidFill>
                <a:latin typeface="Arial" panose="020B0604020202020204" pitchFamily="34" charset="0"/>
                <a:cs typeface="Arial" panose="020B0604020202020204" pitchFamily="34" charset="0"/>
              </a:rPr>
              <a:t>Uwaga nr 1 Unii Metropolii Polskich </a:t>
            </a:r>
            <a:r>
              <a:rPr lang="pl-PL" sz="1200" dirty="0">
                <a:solidFill>
                  <a:prstClr val="black"/>
                </a:solidFill>
                <a:latin typeface="Arial" panose="020B0604020202020204" pitchFamily="34" charset="0"/>
                <a:cs typeface="Arial" panose="020B0604020202020204" pitchFamily="34" charset="0"/>
              </a:rPr>
              <a:t>oraz </a:t>
            </a:r>
            <a:r>
              <a:rPr lang="pl-PL" sz="1200" b="1" dirty="0">
                <a:solidFill>
                  <a:prstClr val="black"/>
                </a:solidFill>
                <a:latin typeface="Arial" panose="020B0604020202020204" pitchFamily="34" charset="0"/>
                <a:cs typeface="Arial" panose="020B0604020202020204" pitchFamily="34" charset="0"/>
              </a:rPr>
              <a:t>uwaga nr 5  Ministerstwa Klimatu i Środowiska </a:t>
            </a:r>
            <a:r>
              <a:rPr lang="pl-PL" sz="1200" dirty="0">
                <a:solidFill>
                  <a:prstClr val="black"/>
                </a:solidFill>
                <a:latin typeface="Arial" panose="020B0604020202020204" pitchFamily="34" charset="0"/>
                <a:cs typeface="Arial" panose="020B0604020202020204" pitchFamily="34" charset="0"/>
              </a:rPr>
              <a:t>z formularza uwag </a:t>
            </a:r>
            <a:endPar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Prostokąt: zaokrąglone rogi 1">
            <a:extLst>
              <a:ext uri="{FF2B5EF4-FFF2-40B4-BE49-F238E27FC236}">
                <a16:creationId xmlns:a16="http://schemas.microsoft.com/office/drawing/2014/main" id="{FDC02753-D62D-E2F5-1F47-32763EF305D1}"/>
              </a:ext>
            </a:extLst>
          </p:cNvPr>
          <p:cNvSpPr/>
          <p:nvPr/>
        </p:nvSpPr>
        <p:spPr>
          <a:xfrm>
            <a:off x="8334114" y="5009002"/>
            <a:ext cx="2803786" cy="52603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b="1" dirty="0">
                <a:solidFill>
                  <a:prstClr val="black"/>
                </a:solidFill>
                <a:latin typeface="Arial" panose="020B0604020202020204" pitchFamily="34" charset="0"/>
                <a:cs typeface="Arial" panose="020B0604020202020204" pitchFamily="34" charset="0"/>
              </a:rPr>
              <a:t>Uwaga Ministerstwa Klimatu i Środowiska </a:t>
            </a:r>
            <a:r>
              <a:rPr lang="pl-PL" sz="1200" dirty="0">
                <a:solidFill>
                  <a:prstClr val="black"/>
                </a:solidFill>
                <a:latin typeface="Arial" panose="020B0604020202020204" pitchFamily="34" charset="0"/>
                <a:cs typeface="Arial" panose="020B0604020202020204" pitchFamily="34" charset="0"/>
              </a:rPr>
              <a:t>nr 6 z formularza uwag</a:t>
            </a:r>
            <a:endPar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6651962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6CAD0-FF4E-35DC-F9D5-887FF560FCAC}"/>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9A2CD254-ECC8-6960-F50F-90230B6A5942}"/>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31225684-BCD0-2853-F622-450179BF7489}"/>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dirty="0">
                <a:solidFill>
                  <a:prstClr val="white"/>
                </a:solidFill>
                <a:latin typeface="Arial" panose="020B0604020202020204" pitchFamily="34" charset="0"/>
                <a:cs typeface="Arial" panose="020B0604020202020204" pitchFamily="34" charset="0"/>
              </a:rPr>
              <a:t>11.1 Rewitalizacja zdegradowanych obszarów miejskich</a:t>
            </a:r>
            <a:r>
              <a:rPr lang="pl-PL" sz="1400" b="1" dirty="0">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lang="pl-PL" sz="1400" b="1" dirty="0">
                <a:solidFill>
                  <a:prstClr val="white"/>
                </a:solidFill>
                <a:latin typeface="Arial" panose="020B0604020202020204" pitchFamily="34" charset="0"/>
                <a:cs typeface="Arial" panose="020B0604020202020204" pitchFamily="34" charset="0"/>
              </a:rPr>
              <a:t>C</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8A21A5A5-DFFE-7485-BBA3-3609295096EE}"/>
              </a:ext>
            </a:extLst>
          </p:cNvPr>
          <p:cNvGraphicFramePr>
            <a:graphicFrameLocks noGrp="1"/>
          </p:cNvGraphicFramePr>
          <p:nvPr/>
        </p:nvGraphicFramePr>
        <p:xfrm>
          <a:off x="409314" y="1103160"/>
          <a:ext cx="11467612" cy="4849937"/>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4426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a:latin typeface="Arial" panose="020B0604020202020204" pitchFamily="34" charset="0"/>
                          <a:cs typeface="Arial" panose="020B0604020202020204" pitchFamily="34" charset="0"/>
                        </a:rPr>
                        <a:t>Slajd 3 z 8</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392737">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defTabSz="914400" rtl="0" eaLnBrk="1" latinLnBrk="0" hangingPunct="1">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Kwalifikowalność projektu infrastruktury placówek świadczących usługi społeczne i związane z integracją społeczną.</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indent="-228600" algn="l" defTabSz="914400" rtl="0" eaLnBrk="1" latinLnBrk="0" hangingPunct="1">
                        <a:spcBef>
                          <a:spcPts val="600"/>
                        </a:spcBef>
                        <a:spcAft>
                          <a:spcPts val="0"/>
                        </a:spcAft>
                        <a:buFont typeface="+mj-lt"/>
                        <a:buAutoNum type="alphaLcParenR" startAt="2"/>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opieka </a:t>
                      </a:r>
                      <a:r>
                        <a:rPr lang="pl-PL" sz="1200" kern="1200" dirty="0" err="1">
                          <a:solidFill>
                            <a:schemeClr val="dk1"/>
                          </a:solidFill>
                          <a:effectLst/>
                          <a:latin typeface="Arial" panose="020B0604020202020204" pitchFamily="34" charset="0"/>
                          <a:ea typeface="Calibri" panose="020F0502020204030204" pitchFamily="34" charset="0"/>
                          <a:cs typeface="Arial" panose="020B0604020202020204" pitchFamily="34" charset="0"/>
                        </a:rPr>
                        <a:t>wytchnieniowa</a:t>
                      </a: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 w formie krótkookresowego (do 12 tygodni w roku) całodobowego lub dziennego pobytu;</a:t>
                      </a:r>
                    </a:p>
                    <a:p>
                      <a:pPr marL="228600" indent="-228600" algn="l" defTabSz="914400" rtl="0" eaLnBrk="1" latinLnBrk="0" hangingPunct="1">
                        <a:spcBef>
                          <a:spcPts val="600"/>
                        </a:spcBef>
                        <a:spcAft>
                          <a:spcPts val="0"/>
                        </a:spcAft>
                        <a:buFont typeface="+mj-lt"/>
                        <a:buAutoNum type="alphaLcParenR" startAt="2"/>
                      </a:pPr>
                      <a:r>
                        <a:rPr lang="pl-PL" sz="1200" dirty="0">
                          <a:effectLst/>
                          <a:latin typeface="Arial" panose="020B0604020202020204" pitchFamily="34" charset="0"/>
                          <a:ea typeface="Calibri" panose="020F0502020204030204" pitchFamily="34" charset="0"/>
                          <a:cs typeface="Arial" panose="020B0604020202020204" pitchFamily="34" charset="0"/>
                        </a:rPr>
                        <a:t>usługi w rodzinnym domu pomocy, o którym mowa w ustawie z dnia 12 marca 2004 r. o pomocy społecznej;</a:t>
                      </a:r>
                    </a:p>
                    <a:p>
                      <a:pPr marL="228600" indent="-228600" algn="l" defTabSz="914400" rtl="0" eaLnBrk="1" latinLnBrk="0" hangingPunct="1">
                        <a:spcBef>
                          <a:spcPts val="600"/>
                        </a:spcBef>
                        <a:spcAft>
                          <a:spcPts val="0"/>
                        </a:spcAft>
                        <a:buFont typeface="+mj-lt"/>
                        <a:buAutoNum type="alphaLcParenR" startAt="2"/>
                      </a:pPr>
                      <a:r>
                        <a:rPr lang="pl-PL" sz="1200" dirty="0">
                          <a:effectLst/>
                          <a:latin typeface="Arial" panose="020B0604020202020204" pitchFamily="34" charset="0"/>
                          <a:ea typeface="Calibri" panose="020F0502020204030204" pitchFamily="34" charset="0"/>
                          <a:cs typeface="Arial" panose="020B0604020202020204" pitchFamily="34" charset="0"/>
                        </a:rPr>
                        <a:t>usługi w ośrodkach wsparcia, o których mowa w ustawie z dnia 12 marca 2004 r. o pomocy społecznej (zarówno w formie pobytu dziennego jak i całodobowego), o ile liczba całodobowego pobytu w tych ośrodkach nie jest większa niż 8;</a:t>
                      </a:r>
                    </a:p>
                    <a:p>
                      <a:pPr marL="228600" indent="-228600" algn="l" defTabSz="914400" rtl="0" eaLnBrk="1" latinLnBrk="0" hangingPunct="1">
                        <a:spcBef>
                          <a:spcPts val="600"/>
                        </a:spcBef>
                        <a:spcAft>
                          <a:spcPts val="0"/>
                        </a:spcAft>
                        <a:buFont typeface="+mj-lt"/>
                        <a:buAutoNum type="alphaLcParenR" startAt="2"/>
                      </a:pPr>
                      <a:r>
                        <a:rPr lang="pl-PL" sz="1200" dirty="0">
                          <a:effectLst/>
                          <a:latin typeface="Arial" panose="020B0604020202020204" pitchFamily="34" charset="0"/>
                          <a:ea typeface="Calibri" panose="020F0502020204030204" pitchFamily="34" charset="0"/>
                          <a:cs typeface="Arial" panose="020B0604020202020204" pitchFamily="34" charset="0"/>
                        </a:rPr>
                        <a:t>usługi w gospodarstwach opiekuńczych w formie pobytu dziennego lub całodobowego, o ile liczba miejsc pobytu całodobowego w tych gospodarstwach nie jest większa niż 8;</a:t>
                      </a:r>
                    </a:p>
                    <a:p>
                      <a:pPr marL="228600" indent="-228600" algn="l" defTabSz="914400" rtl="0" eaLnBrk="1" latinLnBrk="0" hangingPunct="1">
                        <a:spcBef>
                          <a:spcPts val="600"/>
                        </a:spcBef>
                        <a:spcAft>
                          <a:spcPts val="0"/>
                        </a:spcAft>
                        <a:buFont typeface="+mj-lt"/>
                        <a:buAutoNum type="alphaLcParenR" startAt="2"/>
                      </a:pPr>
                      <a:r>
                        <a:rPr lang="pl-PL" sz="1200" dirty="0">
                          <a:effectLst/>
                          <a:latin typeface="Arial" panose="020B0604020202020204" pitchFamily="34" charset="0"/>
                          <a:ea typeface="Calibri" panose="020F0502020204030204" pitchFamily="34" charset="0"/>
                          <a:cs typeface="Arial" panose="020B0604020202020204" pitchFamily="34" charset="0"/>
                        </a:rPr>
                        <a:t>usługi asystenckie, świadczone przez asystentów na rzecz osób z niepełnosprawnościami (oraz ich rodzin), umożliwiające stałe lub okresowe wsparcie tych osób w wykonywaniu podstawowych czynności dnia codziennego, niezbędnych do ich aktywnego funkcjonowania społecznego, zawodowego lub edukacyjnego;</a:t>
                      </a:r>
                    </a:p>
                    <a:p>
                      <a:pPr marL="228600" indent="-228600" algn="l" defTabSz="914400" rtl="0" eaLnBrk="1" latinLnBrk="0" hangingPunct="1">
                        <a:spcBef>
                          <a:spcPts val="600"/>
                        </a:spcBef>
                        <a:spcAft>
                          <a:spcPts val="0"/>
                        </a:spcAft>
                        <a:buFont typeface="+mj-lt"/>
                        <a:buAutoNum type="alphaLcParenR" startAt="2"/>
                      </a:pPr>
                      <a:r>
                        <a:rPr lang="pl-PL" sz="1200" dirty="0">
                          <a:effectLst/>
                          <a:latin typeface="Arial" panose="020B0604020202020204" pitchFamily="34" charset="0"/>
                          <a:ea typeface="Calibri" panose="020F0502020204030204" pitchFamily="34" charset="0"/>
                          <a:cs typeface="Arial" panose="020B0604020202020204" pitchFamily="34" charset="0"/>
                        </a:rPr>
                        <a:t>usługi asystenckie dla innych grup niż osoby z niepełnosprawnościami, z wyłączeniem asystentury rodzinnej;</a:t>
                      </a:r>
                    </a:p>
                    <a:p>
                      <a:pPr marL="228600" indent="-228600" algn="l" defTabSz="914400" rtl="0" eaLnBrk="1" latinLnBrk="0" hangingPunct="1">
                        <a:spcBef>
                          <a:spcPts val="600"/>
                        </a:spcBef>
                        <a:spcAft>
                          <a:spcPts val="0"/>
                        </a:spcAft>
                        <a:buFont typeface="+mj-lt"/>
                        <a:buAutoNum type="alphaLcParenR" startAt="2"/>
                      </a:pPr>
                      <a:r>
                        <a:rPr lang="pl-PL" sz="1200" dirty="0">
                          <a:effectLst/>
                          <a:latin typeface="Arial" panose="020B0604020202020204" pitchFamily="34" charset="0"/>
                          <a:ea typeface="Calibri" panose="020F0502020204030204" pitchFamily="34" charset="0"/>
                          <a:cs typeface="Arial" panose="020B0604020202020204" pitchFamily="34" charset="0"/>
                        </a:rPr>
                        <a:t>usługi pielęgniarskiej opieki długoterminowej domowej;</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spcAft>
                          <a:spcPts val="0"/>
                        </a:spcAft>
                        <a:buFont typeface="+mj-lt"/>
                        <a:buNone/>
                      </a:pPr>
                      <a:endParaRPr lang="pl-PL" sz="12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43C35C05-6401-AA1A-963F-E7771A4FCE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4F4E261B-DF8B-B703-9085-F3A2C596D88C}"/>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150</a:t>
            </a:fld>
            <a:endParaRPr lang="pl-PL"/>
          </a:p>
        </p:txBody>
      </p:sp>
    </p:spTree>
    <p:extLst>
      <p:ext uri="{BB962C8B-B14F-4D97-AF65-F5344CB8AC3E}">
        <p14:creationId xmlns:p14="http://schemas.microsoft.com/office/powerpoint/2010/main" val="170200372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02122-7ABB-F6B2-DF0F-68699AC5D886}"/>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2F2E866F-FBDB-87EC-AEA8-EF965965343A}"/>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E0CDBF21-6EFA-88CB-426F-8372011C8E60}"/>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dirty="0">
                <a:solidFill>
                  <a:prstClr val="white"/>
                </a:solidFill>
                <a:latin typeface="Arial" panose="020B0604020202020204" pitchFamily="34" charset="0"/>
                <a:cs typeface="Arial" panose="020B0604020202020204" pitchFamily="34" charset="0"/>
              </a:rPr>
              <a:t>11.1 Rewitalizacja zdegradowanych obszarów miejskich</a:t>
            </a:r>
            <a:r>
              <a:rPr lang="pl-PL" sz="1400" b="1" dirty="0">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lang="pl-PL" sz="1400" b="1" dirty="0">
                <a:solidFill>
                  <a:prstClr val="white"/>
                </a:solidFill>
                <a:latin typeface="Arial" panose="020B0604020202020204" pitchFamily="34" charset="0"/>
                <a:cs typeface="Arial" panose="020B0604020202020204" pitchFamily="34" charset="0"/>
              </a:rPr>
              <a:t>C</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9DE8DDE0-696A-A211-575D-A3CA0A6118EB}"/>
              </a:ext>
            </a:extLst>
          </p:cNvPr>
          <p:cNvGraphicFramePr>
            <a:graphicFrameLocks noGrp="1"/>
          </p:cNvGraphicFramePr>
          <p:nvPr>
            <p:extLst>
              <p:ext uri="{D42A27DB-BD31-4B8C-83A1-F6EECF244321}">
                <p14:modId xmlns:p14="http://schemas.microsoft.com/office/powerpoint/2010/main" val="2154038587"/>
              </p:ext>
            </p:extLst>
          </p:nvPr>
        </p:nvGraphicFramePr>
        <p:xfrm>
          <a:off x="409314" y="1103160"/>
          <a:ext cx="11467612" cy="4849937"/>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4426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a:latin typeface="Arial" panose="020B0604020202020204" pitchFamily="34" charset="0"/>
                          <a:cs typeface="Arial" panose="020B0604020202020204" pitchFamily="34" charset="0"/>
                        </a:rPr>
                        <a:t>Slajd 4 z 8</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392737">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defTabSz="914400" rtl="0" eaLnBrk="1" latinLnBrk="0" hangingPunct="1">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Kwalifikowalność projektu infrastruktury placówek świadczących usługi społeczne i związane z integracją społeczną.</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975" indent="-180975">
                        <a:spcBef>
                          <a:spcPts val="600"/>
                        </a:spcBef>
                        <a:spcAft>
                          <a:spcPts val="0"/>
                        </a:spcAft>
                        <a:buFont typeface="+mj-lt"/>
                        <a:buAutoNum type="alphaLcParenR" startAt="9"/>
                      </a:pPr>
                      <a:r>
                        <a:rPr lang="pl-PL" sz="1200" dirty="0">
                          <a:effectLst/>
                          <a:latin typeface="Arial" panose="020B0604020202020204" pitchFamily="34" charset="0"/>
                          <a:ea typeface="Calibri" panose="020F0502020204030204" pitchFamily="34" charset="0"/>
                          <a:cs typeface="Arial" panose="020B0604020202020204" pitchFamily="34" charset="0"/>
                        </a:rPr>
                        <a:t>opieka paliatywna i hospicyjna w formach </a:t>
                      </a:r>
                      <a:r>
                        <a:rPr lang="pl-PL" sz="1200" dirty="0" err="1">
                          <a:effectLst/>
                          <a:latin typeface="Arial" panose="020B0604020202020204" pitchFamily="34" charset="0"/>
                          <a:ea typeface="Calibri" panose="020F0502020204030204" pitchFamily="34" charset="0"/>
                          <a:cs typeface="Arial" panose="020B0604020202020204" pitchFamily="34" charset="0"/>
                        </a:rPr>
                        <a:t>zdeinstytucjonalizowanych</a:t>
                      </a:r>
                      <a:r>
                        <a:rPr lang="pl-PL" sz="1200" dirty="0">
                          <a:effectLst/>
                          <a:latin typeface="Arial" panose="020B0604020202020204" pitchFamily="34" charset="0"/>
                          <a:ea typeface="Calibri" panose="020F0502020204030204" pitchFamily="34" charset="0"/>
                          <a:cs typeface="Arial" panose="020B0604020202020204" pitchFamily="34" charset="0"/>
                        </a:rPr>
                        <a:t>;</a:t>
                      </a:r>
                    </a:p>
                    <a:p>
                      <a:pPr marL="180975" indent="-180975">
                        <a:spcBef>
                          <a:spcPts val="600"/>
                        </a:spcBef>
                        <a:spcAft>
                          <a:spcPts val="0"/>
                        </a:spcAft>
                        <a:buFont typeface="+mj-lt"/>
                        <a:buAutoNum type="alphaLcParenR" startAt="9"/>
                      </a:pPr>
                      <a:r>
                        <a:rPr lang="pl-PL" sz="1200" dirty="0">
                          <a:effectLst/>
                          <a:latin typeface="Arial" panose="020B0604020202020204" pitchFamily="34" charset="0"/>
                          <a:ea typeface="Calibri" panose="020F0502020204030204" pitchFamily="34" charset="0"/>
                          <a:cs typeface="Arial" panose="020B0604020202020204" pitchFamily="34" charset="0"/>
                        </a:rPr>
                        <a:t>poradnictwo specjalistyczne, świadczone osobom i rodzinom, które mają trudności lub wykazują potrzebę wsparcia w rozwiązywaniu swoich problemów życiowych;</a:t>
                      </a:r>
                    </a:p>
                    <a:p>
                      <a:pPr marL="180975" indent="-180975">
                        <a:spcBef>
                          <a:spcPts val="600"/>
                        </a:spcBef>
                        <a:spcAft>
                          <a:spcPts val="0"/>
                        </a:spcAft>
                        <a:buFont typeface="+mj-lt"/>
                        <a:buAutoNum type="alphaLcParenR" startAt="9"/>
                      </a:pPr>
                      <a:r>
                        <a:rPr lang="pl-PL" sz="1200" dirty="0">
                          <a:effectLst/>
                          <a:latin typeface="Arial" panose="020B0604020202020204" pitchFamily="34" charset="0"/>
                          <a:ea typeface="Calibri" panose="020F0502020204030204" pitchFamily="34" charset="0"/>
                          <a:cs typeface="Arial" panose="020B0604020202020204" pitchFamily="34" charset="0"/>
                        </a:rPr>
                        <a:t>usługi wspierania rodziny zgodnie z ustawą z dnia 9 czerwca 2011 r. o wspieraniu rodziny i systemie pieczy zastępczej, w tym:</a:t>
                      </a:r>
                    </a:p>
                    <a:p>
                      <a:pPr marL="466725" indent="-285750">
                        <a:spcBef>
                          <a:spcPts val="600"/>
                        </a:spcBef>
                        <a:spcAft>
                          <a:spcPts val="0"/>
                        </a:spcAft>
                        <a:buFont typeface="+mj-lt"/>
                        <a:buAutoNum type="romanLcPeriod"/>
                      </a:pPr>
                      <a:r>
                        <a:rPr lang="pl-PL" sz="1200" dirty="0">
                          <a:effectLst/>
                          <a:latin typeface="Arial" panose="020B0604020202020204" pitchFamily="34" charset="0"/>
                          <a:ea typeface="Calibri" panose="020F0502020204030204" pitchFamily="34" charset="0"/>
                          <a:cs typeface="Arial" panose="020B0604020202020204" pitchFamily="34" charset="0"/>
                        </a:rPr>
                        <a:t>praca z rodziną, w tym w szczególności asystentura rodzinna, konsultacje i poradnictwo specjalistyczne, terapia i mediacja; usługi dla rodzin z dziećmi, w tym usługi opiekuńcze i specjalistyczne, pomoc prawna, szczególnie w zakresie prawa rodzinnego; organizowanie dla rodzin spotkań mających na celu wymianę ich doświadczeń oraz zapobieganie izolacji, zwanych „grupami wsparcia” lub „grupami samopomocowymi”;</a:t>
                      </a:r>
                    </a:p>
                    <a:p>
                      <a:pPr marL="466725" indent="-285750">
                        <a:spcBef>
                          <a:spcPts val="600"/>
                        </a:spcBef>
                        <a:spcAft>
                          <a:spcPts val="0"/>
                        </a:spcAft>
                        <a:buFont typeface="+mj-lt"/>
                        <a:buAutoNum type="romanLcPeriod"/>
                      </a:pPr>
                      <a:r>
                        <a:rPr lang="pl-PL" sz="1200" dirty="0">
                          <a:effectLst/>
                          <a:latin typeface="Arial" panose="020B0604020202020204" pitchFamily="34" charset="0"/>
                          <a:ea typeface="Calibri" panose="020F0502020204030204" pitchFamily="34" charset="0"/>
                          <a:cs typeface="Arial" panose="020B0604020202020204" pitchFamily="34" charset="0"/>
                        </a:rPr>
                        <a:t>pomoc w opiece i wychowaniu dziecka poprzez usługi placówek wsparcia dziennego w formie opiekuńczej i specjalistycznej oraz w formie pracy podwórkowej;</a:t>
                      </a:r>
                    </a:p>
                    <a:p>
                      <a:pPr marL="466725" indent="-285750">
                        <a:spcBef>
                          <a:spcPts val="600"/>
                        </a:spcBef>
                        <a:spcAft>
                          <a:spcPts val="0"/>
                        </a:spcAft>
                        <a:buFont typeface="+mj-lt"/>
                        <a:buAutoNum type="romanLcPeriod"/>
                      </a:pPr>
                      <a:r>
                        <a:rPr lang="pl-PL" sz="1200" dirty="0">
                          <a:effectLst/>
                          <a:latin typeface="Arial" panose="020B0604020202020204" pitchFamily="34" charset="0"/>
                          <a:ea typeface="Calibri" panose="020F0502020204030204" pitchFamily="34" charset="0"/>
                          <a:cs typeface="Arial" panose="020B0604020202020204" pitchFamily="34" charset="0"/>
                        </a:rPr>
                        <a:t>pomoc rodzinie w opiece i wychowaniu poprzez wsparcie rodzin wspierających;</a:t>
                      </a:r>
                    </a:p>
                    <a:p>
                      <a:pPr marL="0" indent="0">
                        <a:spcBef>
                          <a:spcPts val="600"/>
                        </a:spcBef>
                        <a:spcAft>
                          <a:spcPts val="0"/>
                        </a:spcAft>
                        <a:buFont typeface="+mj-lt"/>
                        <a:buNone/>
                      </a:pPr>
                      <a:endParaRPr lang="pl-PL" sz="1200" dirty="0">
                        <a:effectLst/>
                        <a:latin typeface="Arial" panose="020B0604020202020204" pitchFamily="34" charset="0"/>
                        <a:ea typeface="Calibri" panose="020F0502020204030204" pitchFamily="34" charset="0"/>
                        <a:cs typeface="Arial" panose="020B0604020202020204" pitchFamily="34" charset="0"/>
                      </a:endParaRPr>
                    </a:p>
                    <a:p>
                      <a:pPr marL="0" indent="0">
                        <a:spcBef>
                          <a:spcPts val="600"/>
                        </a:spcBef>
                        <a:spcAft>
                          <a:spcPts val="0"/>
                        </a:spcAft>
                        <a:buFont typeface="+mj-lt"/>
                        <a:buNone/>
                      </a:pP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spcAft>
                          <a:spcPts val="0"/>
                        </a:spcAft>
                        <a:buFont typeface="+mj-lt"/>
                        <a:buNone/>
                      </a:pPr>
                      <a:endParaRPr lang="pl-PL" sz="12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65BC3997-9B76-0F4E-292F-DDC8331DEE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386F64D2-5A14-D130-C9E9-D4C7144E5F54}"/>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151</a:t>
            </a:fld>
            <a:endParaRPr lang="pl-PL"/>
          </a:p>
        </p:txBody>
      </p:sp>
    </p:spTree>
    <p:extLst>
      <p:ext uri="{BB962C8B-B14F-4D97-AF65-F5344CB8AC3E}">
        <p14:creationId xmlns:p14="http://schemas.microsoft.com/office/powerpoint/2010/main" val="138930206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E7E30-F691-77B5-AA24-C0D609BB1937}"/>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26115B7C-3B39-E0A4-8C4F-DCCBCD0CC6D8}"/>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F79A20C4-35B0-1075-4051-40A390DE16BB}"/>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dirty="0">
                <a:solidFill>
                  <a:prstClr val="white"/>
                </a:solidFill>
                <a:latin typeface="Arial" panose="020B0604020202020204" pitchFamily="34" charset="0"/>
                <a:cs typeface="Arial" panose="020B0604020202020204" pitchFamily="34" charset="0"/>
              </a:rPr>
              <a:t>11.1 Rewitalizacja zdegradowanych obszarów miejskich</a:t>
            </a:r>
            <a:r>
              <a:rPr lang="pl-PL" sz="1400" b="1" dirty="0">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lang="pl-PL" sz="1400" b="1" dirty="0">
                <a:solidFill>
                  <a:prstClr val="white"/>
                </a:solidFill>
                <a:latin typeface="Arial" panose="020B0604020202020204" pitchFamily="34" charset="0"/>
                <a:cs typeface="Arial" panose="020B0604020202020204" pitchFamily="34" charset="0"/>
              </a:rPr>
              <a:t>C</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9354EB06-C0E5-6985-3F19-D3447B83B965}"/>
              </a:ext>
            </a:extLst>
          </p:cNvPr>
          <p:cNvGraphicFramePr>
            <a:graphicFrameLocks noGrp="1"/>
          </p:cNvGraphicFramePr>
          <p:nvPr/>
        </p:nvGraphicFramePr>
        <p:xfrm>
          <a:off x="409314" y="1103160"/>
          <a:ext cx="11467612" cy="4849937"/>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4426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a:latin typeface="Arial" panose="020B0604020202020204" pitchFamily="34" charset="0"/>
                          <a:cs typeface="Arial" panose="020B0604020202020204" pitchFamily="34" charset="0"/>
                        </a:rPr>
                        <a:t>Slajd 5 z 8</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392737">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defTabSz="914400" rtl="0" eaLnBrk="1" latinLnBrk="0" hangingPunct="1">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Kwalifikowalność projektu infrastruktury placówek świadczących usługi społeczne i związane z integracją społeczną.</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indent="-228600">
                        <a:spcBef>
                          <a:spcPts val="600"/>
                        </a:spcBef>
                        <a:spcAft>
                          <a:spcPts val="0"/>
                        </a:spcAft>
                        <a:buFont typeface="+mj-lt"/>
                        <a:buAutoNum type="alphaLcParenR" startAt="12"/>
                      </a:pPr>
                      <a:r>
                        <a:rPr lang="pl-PL" sz="1200" dirty="0">
                          <a:effectLst/>
                          <a:latin typeface="Arial" panose="020B0604020202020204" pitchFamily="34" charset="0"/>
                          <a:ea typeface="Calibri" panose="020F0502020204030204" pitchFamily="34" charset="0"/>
                          <a:cs typeface="Arial" panose="020B0604020202020204" pitchFamily="34" charset="0"/>
                        </a:rPr>
                        <a:t>usługi dla dzieci i młodzieży w formach dziennych i środowiskowych;</a:t>
                      </a:r>
                    </a:p>
                    <a:p>
                      <a:pPr marL="228600" indent="-228600">
                        <a:spcBef>
                          <a:spcPts val="600"/>
                        </a:spcBef>
                        <a:spcAft>
                          <a:spcPts val="0"/>
                        </a:spcAft>
                        <a:buFont typeface="+mj-lt"/>
                        <a:buAutoNum type="alphaLcParenR" startAt="12"/>
                      </a:pPr>
                      <a:r>
                        <a:rPr lang="pl-PL" sz="1200" dirty="0">
                          <a:effectLst/>
                          <a:latin typeface="Arial" panose="020B0604020202020204" pitchFamily="34" charset="0"/>
                          <a:ea typeface="Calibri" panose="020F0502020204030204" pitchFamily="34" charset="0"/>
                          <a:cs typeface="Arial" panose="020B0604020202020204" pitchFamily="34" charset="0"/>
                        </a:rPr>
                        <a:t>usługi </a:t>
                      </a:r>
                      <a:r>
                        <a:rPr lang="pl-PL" sz="1200" dirty="0" err="1">
                          <a:effectLst/>
                          <a:latin typeface="Arial" panose="020B0604020202020204" pitchFamily="34" charset="0"/>
                          <a:ea typeface="Calibri" panose="020F0502020204030204" pitchFamily="34" charset="0"/>
                          <a:cs typeface="Arial" panose="020B0604020202020204" pitchFamily="34" charset="0"/>
                        </a:rPr>
                        <a:t>preadopcyjne</a:t>
                      </a:r>
                      <a:r>
                        <a:rPr lang="pl-PL" sz="1200" dirty="0">
                          <a:effectLst/>
                          <a:latin typeface="Arial" panose="020B0604020202020204" pitchFamily="34" charset="0"/>
                          <a:ea typeface="Calibri" panose="020F0502020204030204" pitchFamily="34" charset="0"/>
                          <a:cs typeface="Arial" panose="020B0604020202020204" pitchFamily="34" charset="0"/>
                        </a:rPr>
                        <a:t> i </a:t>
                      </a:r>
                      <a:r>
                        <a:rPr lang="pl-PL" sz="1200" dirty="0" err="1">
                          <a:effectLst/>
                          <a:latin typeface="Arial" panose="020B0604020202020204" pitchFamily="34" charset="0"/>
                          <a:ea typeface="Calibri" panose="020F0502020204030204" pitchFamily="34" charset="0"/>
                          <a:cs typeface="Arial" panose="020B0604020202020204" pitchFamily="34" charset="0"/>
                        </a:rPr>
                        <a:t>postadopcyjne</a:t>
                      </a:r>
                      <a:r>
                        <a:rPr lang="pl-PL" sz="1200" dirty="0">
                          <a:effectLst/>
                          <a:latin typeface="Arial" panose="020B0604020202020204" pitchFamily="34" charset="0"/>
                          <a:ea typeface="Calibri" panose="020F0502020204030204" pitchFamily="34" charset="0"/>
                          <a:cs typeface="Arial" panose="020B0604020202020204" pitchFamily="34" charset="0"/>
                        </a:rPr>
                        <a:t>;</a:t>
                      </a:r>
                    </a:p>
                    <a:p>
                      <a:pPr marL="228600" indent="-228600">
                        <a:spcBef>
                          <a:spcPts val="600"/>
                        </a:spcBef>
                        <a:spcAft>
                          <a:spcPts val="0"/>
                        </a:spcAft>
                        <a:buFont typeface="+mj-lt"/>
                        <a:buAutoNum type="alphaLcParenR" startAt="12"/>
                      </a:pPr>
                      <a:r>
                        <a:rPr lang="pl-PL" sz="1200" dirty="0">
                          <a:effectLst/>
                          <a:latin typeface="Arial" panose="020B0604020202020204" pitchFamily="34" charset="0"/>
                          <a:ea typeface="Calibri" panose="020F0502020204030204" pitchFamily="34" charset="0"/>
                          <a:cs typeface="Arial" panose="020B0604020202020204" pitchFamily="34" charset="0"/>
                        </a:rPr>
                        <a:t>rodzinna piecza zastępcza, rodzinne domy dziecka oraz placówki opiekuńczo-wychowawcze typu rodzinnego, o których mowa w ustawie z dnia 9 czerwca 2011 r. o wspieraniu rodziny i systemie pieczy zastępczej, a także usługi dla kandydatów do pełnienia funkcji rodzinnych form pieczy zastępczej;</a:t>
                      </a:r>
                    </a:p>
                    <a:p>
                      <a:pPr marL="228600" indent="-228600">
                        <a:spcBef>
                          <a:spcPts val="600"/>
                        </a:spcBef>
                        <a:spcAft>
                          <a:spcPts val="0"/>
                        </a:spcAft>
                        <a:buFont typeface="+mj-lt"/>
                        <a:buAutoNum type="alphaLcParenR" startAt="12"/>
                      </a:pPr>
                      <a:r>
                        <a:rPr lang="pl-PL" sz="1200" dirty="0">
                          <a:effectLst/>
                          <a:latin typeface="Arial" panose="020B0604020202020204" pitchFamily="34" charset="0"/>
                          <a:ea typeface="Calibri" panose="020F0502020204030204" pitchFamily="34" charset="0"/>
                          <a:cs typeface="Arial" panose="020B0604020202020204" pitchFamily="34" charset="0"/>
                        </a:rPr>
                        <a:t>usługi w postaci mieszkań chronionych, usługi w postaci mieszkań wspomaganych, o ile liczba miejsc w mieszkaniu nie jest większa niż 7, usługi w ramach innych mieszkań z usługami/ze wsparciem;</a:t>
                      </a:r>
                    </a:p>
                    <a:p>
                      <a:pPr marL="228600" indent="-228600">
                        <a:spcBef>
                          <a:spcPts val="600"/>
                        </a:spcBef>
                        <a:spcAft>
                          <a:spcPts val="0"/>
                        </a:spcAft>
                        <a:buFont typeface="+mj-lt"/>
                        <a:buAutoNum type="alphaLcParenR" startAt="12"/>
                      </a:pPr>
                      <a:r>
                        <a:rPr lang="pl-PL" sz="1200" dirty="0">
                          <a:effectLst/>
                          <a:latin typeface="Arial" panose="020B0604020202020204" pitchFamily="34" charset="0"/>
                          <a:ea typeface="Calibri" panose="020F0502020204030204" pitchFamily="34" charset="0"/>
                          <a:cs typeface="Arial" panose="020B0604020202020204" pitchFamily="34" charset="0"/>
                        </a:rPr>
                        <a:t>usługi interwencji kryzysowej, o których mowa w art. 47 ustawy z dnia 12 marca 2004 r. o pomocy społecznej (schronienie nie może być udzielane w placówkach świadczących opiekę instytucjonalną);</a:t>
                      </a:r>
                    </a:p>
                    <a:p>
                      <a:pPr marL="228600" indent="-228600">
                        <a:spcBef>
                          <a:spcPts val="600"/>
                        </a:spcBef>
                        <a:spcAft>
                          <a:spcPts val="0"/>
                        </a:spcAft>
                        <a:buFont typeface="+mj-lt"/>
                        <a:buAutoNum type="alphaLcParenR" startAt="12"/>
                      </a:pPr>
                      <a:r>
                        <a:rPr lang="pl-PL" sz="1200" dirty="0">
                          <a:effectLst/>
                          <a:latin typeface="Arial" panose="020B0604020202020204" pitchFamily="34" charset="0"/>
                          <a:ea typeface="Calibri" panose="020F0502020204030204" pitchFamily="34" charset="0"/>
                          <a:cs typeface="Arial" panose="020B0604020202020204" pitchFamily="34" charset="0"/>
                        </a:rPr>
                        <a:t>usługi przeciwdziałania przemocy, w tym przemocy w rodzinie na mocy ustawy z dnia 29 lipca 2005 r. o przeciwdziałaniu przemocy w rodzinie (Dz. U. z 2021 r. poz. 1249, z </a:t>
                      </a:r>
                      <a:r>
                        <a:rPr lang="pl-PL" sz="1200" dirty="0" err="1">
                          <a:effectLst/>
                          <a:latin typeface="Arial" panose="020B0604020202020204" pitchFamily="34" charset="0"/>
                          <a:ea typeface="Calibri" panose="020F0502020204030204" pitchFamily="34" charset="0"/>
                          <a:cs typeface="Arial" panose="020B0604020202020204" pitchFamily="34" charset="0"/>
                        </a:rPr>
                        <a:t>późn</a:t>
                      </a:r>
                      <a:r>
                        <a:rPr lang="pl-PL" sz="1200" dirty="0">
                          <a:effectLst/>
                          <a:latin typeface="Arial" panose="020B0604020202020204" pitchFamily="34" charset="0"/>
                          <a:ea typeface="Calibri" panose="020F0502020204030204" pitchFamily="34" charset="0"/>
                          <a:cs typeface="Arial" panose="020B0604020202020204" pitchFamily="34" charset="0"/>
                        </a:rPr>
                        <a:t>. zm.) (schronienie nie może być udzielane w placówkach świadczących opiekę instytucjonalną).</a:t>
                      </a:r>
                    </a:p>
                    <a:p>
                      <a:pPr marL="228600" indent="-228600">
                        <a:spcBef>
                          <a:spcPts val="600"/>
                        </a:spcBef>
                        <a:spcAft>
                          <a:spcPts val="0"/>
                        </a:spcAft>
                        <a:buFont typeface="+mj-lt"/>
                        <a:buAutoNum type="alphaLcParenR" startAt="12"/>
                      </a:pP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spcAft>
                          <a:spcPts val="0"/>
                        </a:spcAft>
                        <a:buFont typeface="+mj-lt"/>
                        <a:buNone/>
                      </a:pPr>
                      <a:endParaRPr lang="pl-PL" sz="12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2087F23D-9F57-D782-015A-BA812AA29C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8D387E16-1DDF-BF8F-00F3-AA2A15320185}"/>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152</a:t>
            </a:fld>
            <a:endParaRPr lang="pl-PL"/>
          </a:p>
        </p:txBody>
      </p:sp>
    </p:spTree>
    <p:extLst>
      <p:ext uri="{BB962C8B-B14F-4D97-AF65-F5344CB8AC3E}">
        <p14:creationId xmlns:p14="http://schemas.microsoft.com/office/powerpoint/2010/main" val="499600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5C6CA-8B7B-8343-FCE9-7D9DC441930F}"/>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EB4546EE-5267-C2EB-4050-D95C83E376BC}"/>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36794FB5-4ACA-FB8C-2A70-B37DC6F5A383}"/>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dirty="0">
                <a:solidFill>
                  <a:prstClr val="white"/>
                </a:solidFill>
                <a:latin typeface="Arial" panose="020B0604020202020204" pitchFamily="34" charset="0"/>
                <a:cs typeface="Arial" panose="020B0604020202020204" pitchFamily="34" charset="0"/>
              </a:rPr>
              <a:t>11.1 Rewitalizacja zdegradowanych obszarów miejskich</a:t>
            </a:r>
            <a:r>
              <a:rPr lang="pl-PL" sz="1400" b="1" dirty="0">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lang="pl-PL" sz="1400" b="1" dirty="0">
                <a:solidFill>
                  <a:prstClr val="white"/>
                </a:solidFill>
                <a:latin typeface="Arial" panose="020B0604020202020204" pitchFamily="34" charset="0"/>
                <a:cs typeface="Arial" panose="020B0604020202020204" pitchFamily="34" charset="0"/>
              </a:rPr>
              <a:t>C</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C8FFC0A3-C398-0B3A-5191-8A65D3AEBCCF}"/>
              </a:ext>
            </a:extLst>
          </p:cNvPr>
          <p:cNvGraphicFramePr>
            <a:graphicFrameLocks noGrp="1"/>
          </p:cNvGraphicFramePr>
          <p:nvPr/>
        </p:nvGraphicFramePr>
        <p:xfrm>
          <a:off x="409314" y="1103160"/>
          <a:ext cx="11467612" cy="4849937"/>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4426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a:latin typeface="Arial" panose="020B0604020202020204" pitchFamily="34" charset="0"/>
                          <a:cs typeface="Arial" panose="020B0604020202020204" pitchFamily="34" charset="0"/>
                        </a:rPr>
                        <a:t>Slajd 6 z 8</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392737">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defTabSz="914400" rtl="0" eaLnBrk="1" latinLnBrk="0" hangingPunct="1">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Kwalifikowalność projektu infrastruktury placówek świadczących usługi społeczne i związane z integracją społeczną.</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Bef>
                          <a:spcPts val="600"/>
                        </a:spcBef>
                        <a:spcAft>
                          <a:spcPts val="0"/>
                        </a:spcAft>
                        <a:buFont typeface="+mj-lt"/>
                        <a:buNone/>
                      </a:pPr>
                      <a:r>
                        <a:rPr lang="pl-PL" sz="1200" dirty="0">
                          <a:effectLst/>
                          <a:latin typeface="Arial" panose="020B0604020202020204" pitchFamily="34" charset="0"/>
                          <a:ea typeface="Calibri" panose="020F0502020204030204" pitchFamily="34" charset="0"/>
                          <a:cs typeface="Arial" panose="020B0604020202020204" pitchFamily="34" charset="0"/>
                        </a:rPr>
                        <a:t>Zgodnie z zapisami dokumentu „Zdrowa przyszłość. Ramy strategiczne rozwoju systemu ochrony zdrowia na lata 2021–2027, z perspektywą do 2030 r.”, Ministerstwa Zdrowia z dnia 27.12.2021 r. opieka długoterminowa rozumiana jest jako zakres usług udzielanych osobom z ograniczoną fizyczną, psychiczną lub poznawczą zdolnością funkcjonowania, na skutek czego osoby te przez dłuższy czas potrzebują pomocy w podstawowych aktywnościach życia codziennego, a które nie wymagają hospitalizacji w warunkach oddziału szpitalnego. Opiekę tę stanowią usługi zdrowotne lub społeczne polegające na świadczeniu długotrwałej opieki pielęgniarskiej, rehabilitacji, świadczeń terapeutycznych i usług pielęgnacyjnych, opiekuńczych oraz innych usług wspierającym osoby, kontynuacji leczenia farmakologicznego i dietetycznego. Opieka ta może być udzielana przez opiekunów formalnych (personel medyczny i pracowników świadczących usługi opiekuńcze) lub opiekunów faktycznych (rodzinę, w tym osoby sprawujące rodzinną pieczę zastępczą, bliskich, wolontariuszy).</a:t>
                      </a:r>
                    </a:p>
                    <a:p>
                      <a:pPr marL="0" indent="0">
                        <a:spcBef>
                          <a:spcPts val="600"/>
                        </a:spcBef>
                        <a:spcAft>
                          <a:spcPts val="0"/>
                        </a:spcAft>
                        <a:buFont typeface="+mj-lt"/>
                        <a:buNone/>
                      </a:pPr>
                      <a:r>
                        <a:rPr lang="pl-PL" sz="1200" dirty="0">
                          <a:effectLst/>
                          <a:latin typeface="Arial" panose="020B0604020202020204" pitchFamily="34" charset="0"/>
                          <a:ea typeface="Calibri" panose="020F0502020204030204" pitchFamily="34" charset="0"/>
                          <a:cs typeface="Arial" panose="020B0604020202020204" pitchFamily="34" charset="0"/>
                        </a:rPr>
                        <a:t>Opieka instytucjonalna jest wykluczona ze wsparcia w ramach dofinansowania projektów z EFRR.</a:t>
                      </a:r>
                    </a:p>
                    <a:p>
                      <a:pPr marL="0" indent="0">
                        <a:spcBef>
                          <a:spcPts val="600"/>
                        </a:spcBef>
                        <a:spcAft>
                          <a:spcPts val="0"/>
                        </a:spcAft>
                        <a:buFont typeface="+mj-lt"/>
                        <a:buNone/>
                      </a:pPr>
                      <a:r>
                        <a:rPr lang="pl-PL" sz="1200" dirty="0">
                          <a:effectLst/>
                          <a:latin typeface="Arial" panose="020B0604020202020204" pitchFamily="34" charset="0"/>
                          <a:ea typeface="Calibri" panose="020F0502020204030204" pitchFamily="34" charset="0"/>
                          <a:cs typeface="Arial" panose="020B0604020202020204" pitchFamily="34" charset="0"/>
                        </a:rPr>
                        <a:t>Opieka instytucjonalna – usługi świadczone w sposób niezgodny z zapisami KPON, na przykład:</a:t>
                      </a:r>
                    </a:p>
                    <a:p>
                      <a:pPr marL="0" indent="0">
                        <a:spcBef>
                          <a:spcPts val="600"/>
                        </a:spcBef>
                        <a:spcAft>
                          <a:spcPts val="0"/>
                        </a:spcAft>
                        <a:buFont typeface="+mj-lt"/>
                        <a:buNone/>
                      </a:pP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spcAft>
                          <a:spcPts val="0"/>
                        </a:spcAft>
                        <a:buFont typeface="+mj-lt"/>
                        <a:buNone/>
                      </a:pPr>
                      <a:endParaRPr lang="pl-PL" sz="12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A9AD4420-BFD6-DFE0-9A73-D38283A3A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39A68E70-2B00-DAAA-52CE-960E250AF28D}"/>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153</a:t>
            </a:fld>
            <a:endParaRPr lang="pl-PL"/>
          </a:p>
        </p:txBody>
      </p:sp>
    </p:spTree>
    <p:extLst>
      <p:ext uri="{BB962C8B-B14F-4D97-AF65-F5344CB8AC3E}">
        <p14:creationId xmlns:p14="http://schemas.microsoft.com/office/powerpoint/2010/main" val="394217622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913E0-1E2F-8CFC-6FA3-66B1A878B23C}"/>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95E3512C-EB89-C383-FA26-5EC4763F35DE}"/>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570AEBBD-9D10-287B-1E32-19E81083BE3F}"/>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dirty="0">
                <a:solidFill>
                  <a:prstClr val="white"/>
                </a:solidFill>
                <a:latin typeface="Arial" panose="020B0604020202020204" pitchFamily="34" charset="0"/>
                <a:cs typeface="Arial" panose="020B0604020202020204" pitchFamily="34" charset="0"/>
              </a:rPr>
              <a:t>11.1 Rewitalizacja zdegradowanych obszarów miejskich</a:t>
            </a:r>
            <a:r>
              <a:rPr lang="pl-PL" sz="1400" b="1" dirty="0">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lang="pl-PL" sz="1400" b="1" dirty="0">
                <a:solidFill>
                  <a:prstClr val="white"/>
                </a:solidFill>
                <a:latin typeface="Arial" panose="020B0604020202020204" pitchFamily="34" charset="0"/>
                <a:cs typeface="Arial" panose="020B0604020202020204" pitchFamily="34" charset="0"/>
              </a:rPr>
              <a:t>C</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40931501-12AC-6592-EF71-EF81EC0771D3}"/>
              </a:ext>
            </a:extLst>
          </p:cNvPr>
          <p:cNvGraphicFramePr>
            <a:graphicFrameLocks noGrp="1"/>
          </p:cNvGraphicFramePr>
          <p:nvPr>
            <p:extLst>
              <p:ext uri="{D42A27DB-BD31-4B8C-83A1-F6EECF244321}">
                <p14:modId xmlns:p14="http://schemas.microsoft.com/office/powerpoint/2010/main" val="2273646128"/>
              </p:ext>
            </p:extLst>
          </p:nvPr>
        </p:nvGraphicFramePr>
        <p:xfrm>
          <a:off x="409314" y="1103159"/>
          <a:ext cx="11467612" cy="4922965"/>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4500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a:latin typeface="Arial" panose="020B0604020202020204" pitchFamily="34" charset="0"/>
                          <a:cs typeface="Arial" panose="020B0604020202020204" pitchFamily="34" charset="0"/>
                        </a:rPr>
                        <a:t>Slajd 7 z 8</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465765">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defTabSz="914400" rtl="0" eaLnBrk="1" latinLnBrk="0" hangingPunct="1">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Kwalifikowalność projektu infrastruktury placówek świadczących usługi społeczne i związane z integracją społeczną.</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indent="-228600">
                        <a:spcBef>
                          <a:spcPts val="600"/>
                        </a:spcBef>
                        <a:spcAft>
                          <a:spcPts val="0"/>
                        </a:spcAft>
                        <a:buFont typeface="+mj-lt"/>
                        <a:buAutoNum type="alphaLcParenR"/>
                      </a:pPr>
                      <a:r>
                        <a:rPr lang="pl-PL" sz="1200" dirty="0">
                          <a:effectLst/>
                          <a:latin typeface="Arial" panose="020B0604020202020204" pitchFamily="34" charset="0"/>
                          <a:ea typeface="Calibri" panose="020F0502020204030204" pitchFamily="34" charset="0"/>
                          <a:cs typeface="Arial" panose="020B0604020202020204" pitchFamily="34" charset="0"/>
                        </a:rPr>
                        <a:t>w placówce opiekuńczo-pobytowej, czyli placówce wieloosobowego, całodobowego pobytu i opieki, w której spełniona jest co najmniej jedna z poniższych przesłanek:</a:t>
                      </a:r>
                    </a:p>
                    <a:p>
                      <a:pPr marL="466725" indent="-285750">
                        <a:spcBef>
                          <a:spcPts val="600"/>
                        </a:spcBef>
                        <a:spcAft>
                          <a:spcPts val="0"/>
                        </a:spcAft>
                        <a:buFont typeface="+mj-lt"/>
                        <a:buAutoNum type="romanLcPeriod"/>
                      </a:pPr>
                      <a:r>
                        <a:rPr lang="pl-PL" sz="1200" dirty="0">
                          <a:effectLst/>
                          <a:latin typeface="Arial" panose="020B0604020202020204" pitchFamily="34" charset="0"/>
                          <a:ea typeface="Calibri" panose="020F0502020204030204" pitchFamily="34" charset="0"/>
                          <a:cs typeface="Arial" panose="020B0604020202020204" pitchFamily="34" charset="0"/>
                        </a:rPr>
                        <a:t>usługi nie są świadczone w sposób zindywidualizowany (dostosowany do potrzeb i możliwości danej osoby);</a:t>
                      </a:r>
                    </a:p>
                    <a:p>
                      <a:pPr marL="466725" indent="-285750">
                        <a:spcBef>
                          <a:spcPts val="600"/>
                        </a:spcBef>
                        <a:spcAft>
                          <a:spcPts val="0"/>
                        </a:spcAft>
                        <a:buFont typeface="+mj-lt"/>
                        <a:buAutoNum type="romanLcPeriod"/>
                      </a:pPr>
                      <a:r>
                        <a:rPr lang="pl-PL" sz="1200" dirty="0">
                          <a:effectLst/>
                          <a:latin typeface="Arial" panose="020B0604020202020204" pitchFamily="34" charset="0"/>
                          <a:ea typeface="Calibri" panose="020F0502020204030204" pitchFamily="34" charset="0"/>
                          <a:cs typeface="Arial" panose="020B0604020202020204" pitchFamily="34" charset="0"/>
                        </a:rPr>
                        <a:t>wymagania organizacyjne mają pierwszeństwo przed indywidualnymi potrzebami mieszkańców;</a:t>
                      </a:r>
                    </a:p>
                    <a:p>
                      <a:pPr marL="466725" indent="-285750">
                        <a:spcBef>
                          <a:spcPts val="600"/>
                        </a:spcBef>
                        <a:spcAft>
                          <a:spcPts val="0"/>
                        </a:spcAft>
                        <a:buFont typeface="+mj-lt"/>
                        <a:buAutoNum type="romanLcPeriod"/>
                      </a:pPr>
                      <a:r>
                        <a:rPr lang="pl-PL" sz="1200" dirty="0">
                          <a:effectLst/>
                          <a:latin typeface="Arial" panose="020B0604020202020204" pitchFamily="34" charset="0"/>
                          <a:ea typeface="Calibri" panose="020F0502020204030204" pitchFamily="34" charset="0"/>
                          <a:cs typeface="Arial" panose="020B0604020202020204" pitchFamily="34" charset="0"/>
                        </a:rPr>
                        <a:t>mieszkańcy nie mają wystarczającej kontroli nad swoim życiem i nad decyzjami, które ich dotyczą w zakresie funkcjonowania w ramach placówki;</a:t>
                      </a:r>
                    </a:p>
                    <a:p>
                      <a:pPr marL="466725" indent="-285750">
                        <a:spcBef>
                          <a:spcPts val="600"/>
                        </a:spcBef>
                        <a:spcAft>
                          <a:spcPts val="0"/>
                        </a:spcAft>
                        <a:buFont typeface="+mj-lt"/>
                        <a:buAutoNum type="romanLcPeriod"/>
                      </a:pPr>
                      <a:r>
                        <a:rPr lang="pl-PL" sz="1200" dirty="0">
                          <a:effectLst/>
                          <a:latin typeface="Arial" panose="020B0604020202020204" pitchFamily="34" charset="0"/>
                          <a:ea typeface="Calibri" panose="020F0502020204030204" pitchFamily="34" charset="0"/>
                          <a:cs typeface="Arial" panose="020B0604020202020204" pitchFamily="34" charset="0"/>
                        </a:rPr>
                        <a:t>mieszkańcy są odizolowani od ogółu społeczności lub zmuszeni do mieszkania razem;</a:t>
                      </a:r>
                    </a:p>
                    <a:p>
                      <a:pPr marL="228600" indent="-228600">
                        <a:spcBef>
                          <a:spcPts val="600"/>
                        </a:spcBef>
                        <a:spcAft>
                          <a:spcPts val="0"/>
                        </a:spcAft>
                        <a:buFont typeface="+mj-lt"/>
                        <a:buAutoNum type="alphaLcParenR" startAt="2"/>
                      </a:pPr>
                      <a:r>
                        <a:rPr lang="pl-PL" sz="1200" dirty="0">
                          <a:effectLst/>
                          <a:latin typeface="Arial" panose="020B0604020202020204" pitchFamily="34" charset="0"/>
                          <a:ea typeface="Calibri" panose="020F0502020204030204" pitchFamily="34" charset="0"/>
                          <a:cs typeface="Arial" panose="020B0604020202020204" pitchFamily="34" charset="0"/>
                        </a:rPr>
                        <a:t>w placówce opiekuńczo-wychowawczej typu socjalizacyjnego, interwencyjnego lub specjalistyczno-terapeutycznego, regionalnej placówce opiekuńczo-terapeutycznej lub interwencyjnym ośrodku </a:t>
                      </a:r>
                      <a:r>
                        <a:rPr lang="pl-PL" sz="1200" dirty="0" err="1">
                          <a:effectLst/>
                          <a:latin typeface="Arial" panose="020B0604020202020204" pitchFamily="34" charset="0"/>
                          <a:ea typeface="Calibri" panose="020F0502020204030204" pitchFamily="34" charset="0"/>
                          <a:cs typeface="Arial" panose="020B0604020202020204" pitchFamily="34" charset="0"/>
                        </a:rPr>
                        <a:t>preadopcyjnym</a:t>
                      </a:r>
                      <a:r>
                        <a:rPr lang="pl-PL" sz="1200" dirty="0">
                          <a:effectLst/>
                          <a:latin typeface="Arial" panose="020B0604020202020204" pitchFamily="34" charset="0"/>
                          <a:ea typeface="Calibri" panose="020F0502020204030204" pitchFamily="34" charset="0"/>
                          <a:cs typeface="Arial" panose="020B0604020202020204" pitchFamily="34" charset="0"/>
                        </a:rPr>
                        <a:t> w rozumieniu ustawy z dnia 9 czerwca 2011 r. o wspieraniu rodziny i systemie pieczy zastępczej (Dz. U. z 2023 r. poz. 1426, z </a:t>
                      </a:r>
                      <a:r>
                        <a:rPr lang="pl-PL" sz="1200" dirty="0" err="1">
                          <a:effectLst/>
                          <a:latin typeface="Arial" panose="020B0604020202020204" pitchFamily="34" charset="0"/>
                          <a:ea typeface="Calibri" panose="020F0502020204030204" pitchFamily="34" charset="0"/>
                          <a:cs typeface="Arial" panose="020B0604020202020204" pitchFamily="34" charset="0"/>
                        </a:rPr>
                        <a:t>późn</a:t>
                      </a:r>
                      <a:r>
                        <a:rPr lang="pl-PL" sz="1200" dirty="0">
                          <a:effectLst/>
                          <a:latin typeface="Arial" panose="020B0604020202020204" pitchFamily="34" charset="0"/>
                          <a:ea typeface="Calibri" panose="020F0502020204030204" pitchFamily="34" charset="0"/>
                          <a:cs typeface="Arial" panose="020B0604020202020204" pitchFamily="34" charset="0"/>
                        </a:rPr>
                        <a:t>. zm.) lub w innej placówce wieloosobowego, całodobowego pobytu lub opieki. </a:t>
                      </a:r>
                    </a:p>
                    <a:p>
                      <a:pPr marL="228600" indent="-228600">
                        <a:spcBef>
                          <a:spcPts val="600"/>
                        </a:spcBef>
                        <a:spcAft>
                          <a:spcPts val="0"/>
                        </a:spcAft>
                        <a:buFont typeface="+mj-lt"/>
                        <a:buAutoNum type="alphaLcParenR" startAt="2"/>
                      </a:pPr>
                      <a:r>
                        <a:rPr lang="pl-PL" sz="1200" dirty="0">
                          <a:effectLst/>
                          <a:latin typeface="Arial" panose="020B0604020202020204" pitchFamily="34" charset="0"/>
                          <a:ea typeface="Calibri" panose="020F0502020204030204" pitchFamily="34" charset="0"/>
                          <a:cs typeface="Arial" panose="020B0604020202020204" pitchFamily="34" charset="0"/>
                        </a:rPr>
                        <a:t>w placówce interwencyjnego zakwaterowania (noclegownie, schroniska dla osób bezdomnych, ogrzewalnie).</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spcAft>
                          <a:spcPts val="0"/>
                        </a:spcAft>
                        <a:buFont typeface="+mj-lt"/>
                        <a:buNone/>
                      </a:pPr>
                      <a:endParaRPr lang="pl-PL" sz="12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C35635AA-8E96-D093-EBDB-EDE68589A2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D424D98A-8466-4A2F-DF8C-B83837F133EC}"/>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154</a:t>
            </a:fld>
            <a:endParaRPr lang="pl-PL"/>
          </a:p>
        </p:txBody>
      </p:sp>
    </p:spTree>
    <p:extLst>
      <p:ext uri="{BB962C8B-B14F-4D97-AF65-F5344CB8AC3E}">
        <p14:creationId xmlns:p14="http://schemas.microsoft.com/office/powerpoint/2010/main" val="40717363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C6BC7-33CB-05AA-8F0B-19A56BC6BEC5}"/>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DD9D97E9-7672-55AA-931F-E72CA22E4224}"/>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706C9893-0D1E-5BE4-C281-30ED0FA90723}"/>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dirty="0">
                <a:solidFill>
                  <a:prstClr val="white"/>
                </a:solidFill>
                <a:latin typeface="Arial" panose="020B0604020202020204" pitchFamily="34" charset="0"/>
                <a:cs typeface="Arial" panose="020B0604020202020204" pitchFamily="34" charset="0"/>
              </a:rPr>
              <a:t>11.1 Rewitalizacja zdegradowanych obszarów miejskich</a:t>
            </a:r>
            <a:r>
              <a:rPr lang="pl-PL" sz="1400" b="1" dirty="0">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lang="pl-PL" sz="1400" b="1" dirty="0">
                <a:solidFill>
                  <a:prstClr val="white"/>
                </a:solidFill>
                <a:latin typeface="Arial" panose="020B0604020202020204" pitchFamily="34" charset="0"/>
                <a:cs typeface="Arial" panose="020B0604020202020204" pitchFamily="34" charset="0"/>
              </a:rPr>
              <a:t>C</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ECE5FA08-38D1-B45A-42F6-B4C49EA813B7}"/>
              </a:ext>
            </a:extLst>
          </p:cNvPr>
          <p:cNvGraphicFramePr>
            <a:graphicFrameLocks noGrp="1"/>
          </p:cNvGraphicFramePr>
          <p:nvPr/>
        </p:nvGraphicFramePr>
        <p:xfrm>
          <a:off x="409314" y="1103160"/>
          <a:ext cx="11467612" cy="3781912"/>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350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a:latin typeface="Arial" panose="020B0604020202020204" pitchFamily="34" charset="0"/>
                          <a:cs typeface="Arial" panose="020B0604020202020204" pitchFamily="34" charset="0"/>
                        </a:rPr>
                        <a:t>Slajd 8 z 8</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324712">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defTabSz="914400" rtl="0" eaLnBrk="1" latinLnBrk="0" hangingPunct="1">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Kwalifikowalność projektu infrastruktury placówek świadczących usługi społeczne i związane z integracją społeczną.</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Bef>
                          <a:spcPts val="600"/>
                        </a:spcBef>
                        <a:spcAft>
                          <a:spcPts val="0"/>
                        </a:spcAft>
                        <a:buFont typeface="+mj-lt"/>
                        <a:buNone/>
                      </a:pPr>
                      <a:r>
                        <a:rPr lang="pl-PL" sz="1200" dirty="0">
                          <a:effectLst/>
                          <a:latin typeface="Arial" panose="020B0604020202020204" pitchFamily="34" charset="0"/>
                          <a:ea typeface="Calibri" panose="020F0502020204030204" pitchFamily="34" charset="0"/>
                          <a:cs typeface="Arial" panose="020B0604020202020204" pitchFamily="34" charset="0"/>
                        </a:rPr>
                        <a:t>Opieka instytucjonalna realizowana jest w szczególności w takich instytucjach jak:</a:t>
                      </a:r>
                    </a:p>
                    <a:p>
                      <a:pPr marL="228600" indent="-228600">
                        <a:spcBef>
                          <a:spcPts val="600"/>
                        </a:spcBef>
                        <a:spcAft>
                          <a:spcPts val="0"/>
                        </a:spcAft>
                        <a:buFont typeface="+mj-lt"/>
                        <a:buAutoNum type="alphaLcParenR"/>
                      </a:pPr>
                      <a:r>
                        <a:rPr lang="pl-PL" sz="1200" dirty="0">
                          <a:effectLst/>
                          <a:latin typeface="Arial" panose="020B0604020202020204" pitchFamily="34" charset="0"/>
                          <a:ea typeface="Calibri" panose="020F0502020204030204" pitchFamily="34" charset="0"/>
                          <a:cs typeface="Arial" panose="020B0604020202020204" pitchFamily="34" charset="0"/>
                        </a:rPr>
                        <a:t>dom pomocy społecznej, o którym mowa w ustawie z dnia 12 marca 2004 r. o pomocy społecznej</a:t>
                      </a:r>
                    </a:p>
                    <a:p>
                      <a:pPr marL="228600" indent="-228600">
                        <a:spcBef>
                          <a:spcPts val="600"/>
                        </a:spcBef>
                        <a:spcAft>
                          <a:spcPts val="0"/>
                        </a:spcAft>
                        <a:buFont typeface="+mj-lt"/>
                        <a:buAutoNum type="alphaLcParenR"/>
                      </a:pPr>
                      <a:r>
                        <a:rPr lang="pl-PL" sz="1200" dirty="0">
                          <a:effectLst/>
                          <a:latin typeface="Arial" panose="020B0604020202020204" pitchFamily="34" charset="0"/>
                          <a:ea typeface="Calibri" panose="020F0502020204030204" pitchFamily="34" charset="0"/>
                          <a:cs typeface="Arial" panose="020B0604020202020204" pitchFamily="34" charset="0"/>
                        </a:rPr>
                        <a:t>zakład opiekuńczo-leczniczy i zakład pielęgnacyjno-opiekuńczy, o których mowa w ustawie z dnia 27 sierpnia 2004 r. o świadczeniach opieki zdrowotnej finansowanych ze środków publicznych (Dz. U. z 2022 r. poz. 2561, z późn.zm.) </a:t>
                      </a:r>
                    </a:p>
                    <a:p>
                      <a:pPr marL="0" indent="0">
                        <a:spcBef>
                          <a:spcPts val="600"/>
                        </a:spcBef>
                        <a:spcAft>
                          <a:spcPts val="0"/>
                        </a:spcAft>
                        <a:buFont typeface="+mj-lt"/>
                        <a:buNone/>
                      </a:pPr>
                      <a:r>
                        <a:rPr lang="pl-PL" sz="1200" dirty="0">
                          <a:effectLst/>
                          <a:latin typeface="Arial" panose="020B0604020202020204" pitchFamily="34" charset="0"/>
                          <a:ea typeface="Calibri" panose="020F0502020204030204" pitchFamily="34" charset="0"/>
                          <a:cs typeface="Arial" panose="020B0604020202020204" pitchFamily="34" charset="0"/>
                        </a:rPr>
                        <a:t>Kryterium zostanie uznane za spełnione, jeżeli realizacja projektu nie prowadzi do wzmacniania form instytucjonalnych pomocy.</a:t>
                      </a:r>
                    </a:p>
                    <a:p>
                      <a:pPr marL="0" indent="0">
                        <a:spcBef>
                          <a:spcPts val="600"/>
                        </a:spcBef>
                        <a:spcAft>
                          <a:spcPts val="0"/>
                        </a:spcAft>
                        <a:buFont typeface="+mj-lt"/>
                        <a:buNone/>
                      </a:pPr>
                      <a:r>
                        <a:rPr lang="pl-PL" sz="1200" dirty="0">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projektu oraz dokumentacji składanej wraz z wnioskiem o dofinansowanie projektu na etapie aplikowania o środki. Analiza zgodności projektu z ww. aktami prawnymi dokonywana jest w oparciu o ich treść obowiązującą na dzień ogłoszenia naboru.</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spcAft>
                          <a:spcPts val="0"/>
                        </a:spcAft>
                        <a:buFont typeface="+mj-lt"/>
                        <a:buNone/>
                      </a:pPr>
                      <a:endParaRPr lang="pl-PL" sz="12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B2410B9C-5741-FA77-F2F5-264527DCFE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5FB6C076-D6E0-1191-EDDD-FF7C48CC1DE4}"/>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155</a:t>
            </a:fld>
            <a:endParaRPr lang="pl-PL"/>
          </a:p>
        </p:txBody>
      </p:sp>
    </p:spTree>
    <p:extLst>
      <p:ext uri="{BB962C8B-B14F-4D97-AF65-F5344CB8AC3E}">
        <p14:creationId xmlns:p14="http://schemas.microsoft.com/office/powerpoint/2010/main" val="143577671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BADE-E768-65C6-EF2F-A0FF65D5E85D}"/>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30604DDD-CEF8-4283-EDC6-516519A1645E}"/>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1E99D37B-6F62-20BC-3EF6-CA856D5105A5}"/>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dirty="0">
                <a:solidFill>
                  <a:prstClr val="white"/>
                </a:solidFill>
                <a:latin typeface="Arial" panose="020B0604020202020204" pitchFamily="34" charset="0"/>
                <a:cs typeface="Arial" panose="020B0604020202020204" pitchFamily="34" charset="0"/>
              </a:rPr>
              <a:t>11.1 Rewitalizacja zdegradowanych obszarów miejskich</a:t>
            </a:r>
            <a:r>
              <a:rPr lang="pl-PL" sz="1400" b="1" dirty="0">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lang="pl-PL" sz="1400" b="1" dirty="0">
                <a:solidFill>
                  <a:prstClr val="white"/>
                </a:solidFill>
                <a:latin typeface="Arial" panose="020B0604020202020204" pitchFamily="34" charset="0"/>
                <a:cs typeface="Arial" panose="020B0604020202020204" pitchFamily="34" charset="0"/>
              </a:rPr>
              <a:t>C</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91B7CFF2-BC04-A79B-004C-78E3579FE524}"/>
              </a:ext>
            </a:extLst>
          </p:cNvPr>
          <p:cNvGraphicFramePr>
            <a:graphicFrameLocks noGrp="1"/>
          </p:cNvGraphicFramePr>
          <p:nvPr/>
        </p:nvGraphicFramePr>
        <p:xfrm>
          <a:off x="409314" y="1103160"/>
          <a:ext cx="11467612" cy="4668504"/>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4487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a:latin typeface="Arial" panose="020B0604020202020204" pitchFamily="34" charset="0"/>
                          <a:cs typeface="Arial" panose="020B0604020202020204" pitchFamily="34" charset="0"/>
                        </a:rPr>
                        <a:t>Slajd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211304">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defTabSz="914400" rtl="0" eaLnBrk="1" latinLnBrk="0" hangingPunct="1">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Kwalifikowalność projektu z sektora kultury.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Bef>
                          <a:spcPts val="600"/>
                        </a:spcBef>
                        <a:spcAft>
                          <a:spcPts val="0"/>
                        </a:spcAft>
                        <a:buFont typeface="+mj-lt"/>
                        <a:buNone/>
                      </a:pPr>
                      <a:r>
                        <a:rPr lang="pl-PL" sz="1200" dirty="0">
                          <a:effectLst/>
                          <a:latin typeface="Arial" panose="020B0604020202020204" pitchFamily="34" charset="0"/>
                          <a:ea typeface="Calibri" panose="020F0502020204030204" pitchFamily="34" charset="0"/>
                          <a:cs typeface="Arial" panose="020B0604020202020204" pitchFamily="34" charset="0"/>
                        </a:rPr>
                        <a:t>W ramach kryterium weryfikacji podlega, czy (pytania pomocnicze): </a:t>
                      </a:r>
                    </a:p>
                    <a:p>
                      <a:pPr marL="180975" indent="-180975">
                        <a:spcBef>
                          <a:spcPts val="600"/>
                        </a:spcBef>
                        <a:spcAft>
                          <a:spcPts val="0"/>
                        </a:spcAft>
                        <a:buFont typeface="+mj-lt"/>
                        <a:buAutoNum type="arabicPeriod"/>
                      </a:pPr>
                      <a:r>
                        <a:rPr lang="pl-PL" sz="1200" dirty="0">
                          <a:effectLst/>
                          <a:latin typeface="Arial" panose="020B0604020202020204" pitchFamily="34" charset="0"/>
                          <a:ea typeface="Calibri" panose="020F0502020204030204" pitchFamily="34" charset="0"/>
                          <a:cs typeface="Arial" panose="020B0604020202020204" pitchFamily="34" charset="0"/>
                        </a:rPr>
                        <a:t>projekt z sektora kultury nie jest realizowany przez: </a:t>
                      </a:r>
                    </a:p>
                    <a:p>
                      <a:pPr marL="452438" indent="-271463">
                        <a:spcBef>
                          <a:spcPts val="600"/>
                        </a:spcBef>
                        <a:spcAft>
                          <a:spcPts val="0"/>
                        </a:spcAft>
                        <a:buFont typeface="+mj-lt"/>
                        <a:buAutoNum type="alphaLcParenR"/>
                      </a:pPr>
                      <a:r>
                        <a:rPr lang="pl-PL" sz="1200" dirty="0">
                          <a:effectLst/>
                          <a:latin typeface="Arial" panose="020B0604020202020204" pitchFamily="34" charset="0"/>
                          <a:ea typeface="Calibri" panose="020F0502020204030204" pitchFamily="34" charset="0"/>
                          <a:cs typeface="Arial" panose="020B0604020202020204" pitchFamily="34" charset="0"/>
                        </a:rPr>
                        <a:t>państwowe instytucje kultury,</a:t>
                      </a:r>
                    </a:p>
                    <a:p>
                      <a:pPr marL="452438" indent="-271463">
                        <a:spcBef>
                          <a:spcPts val="600"/>
                        </a:spcBef>
                        <a:spcAft>
                          <a:spcPts val="0"/>
                        </a:spcAft>
                        <a:buFont typeface="+mj-lt"/>
                        <a:buAutoNum type="alphaLcParenR"/>
                      </a:pPr>
                      <a:r>
                        <a:rPr lang="pl-PL" sz="1200" dirty="0">
                          <a:effectLst/>
                          <a:latin typeface="Arial" panose="020B0604020202020204" pitchFamily="34" charset="0"/>
                          <a:ea typeface="Calibri" panose="020F0502020204030204" pitchFamily="34" charset="0"/>
                          <a:cs typeface="Arial" panose="020B0604020202020204" pitchFamily="34" charset="0"/>
                        </a:rPr>
                        <a:t>instytucje kultury współprowadzone przez administrację rządową i samorządową,</a:t>
                      </a:r>
                    </a:p>
                    <a:p>
                      <a:pPr marL="452438" indent="-271463">
                        <a:spcBef>
                          <a:spcPts val="600"/>
                        </a:spcBef>
                        <a:spcAft>
                          <a:spcPts val="0"/>
                        </a:spcAft>
                        <a:buFont typeface="+mj-lt"/>
                        <a:buAutoNum type="alphaLcParenR"/>
                      </a:pPr>
                      <a:r>
                        <a:rPr lang="pl-PL" sz="1200" dirty="0">
                          <a:effectLst/>
                          <a:latin typeface="Arial" panose="020B0604020202020204" pitchFamily="34" charset="0"/>
                          <a:ea typeface="Calibri" panose="020F0502020204030204" pitchFamily="34" charset="0"/>
                          <a:cs typeface="Arial" panose="020B0604020202020204" pitchFamily="34" charset="0"/>
                        </a:rPr>
                        <a:t>instytucje kultury posiadające zbiory wchodzące w zakres Narodowego Zasobu Bibliotecznego wymieniane w załączniku do Rozporządzenia Ministra Kultury i Dziedzictwa Narodowego z dnia 4 lipca 2012 r. w sprawie narodowego zasobu bibliotecznego (Dz. U. z 2021 r. poz. 1308)?</a:t>
                      </a:r>
                    </a:p>
                    <a:p>
                      <a:pPr marL="180975" indent="-180975">
                        <a:spcBef>
                          <a:spcPts val="600"/>
                        </a:spcBef>
                        <a:spcAft>
                          <a:spcPts val="0"/>
                        </a:spcAft>
                        <a:buFont typeface="+mj-lt"/>
                        <a:buAutoNum type="arabicPeriod" startAt="2"/>
                      </a:pPr>
                      <a:r>
                        <a:rPr lang="pl-PL" sz="1200" dirty="0">
                          <a:effectLst/>
                          <a:latin typeface="Arial" panose="020B0604020202020204" pitchFamily="34" charset="0"/>
                          <a:ea typeface="Calibri" panose="020F0502020204030204" pitchFamily="34" charset="0"/>
                          <a:cs typeface="Arial" panose="020B0604020202020204" pitchFamily="34" charset="0"/>
                        </a:rPr>
                        <a:t>projekt z sektora kultury nie dotyczy:</a:t>
                      </a:r>
                    </a:p>
                    <a:p>
                      <a:pPr marL="361950" indent="-180975">
                        <a:spcBef>
                          <a:spcPts val="600"/>
                        </a:spcBef>
                        <a:spcAft>
                          <a:spcPts val="0"/>
                        </a:spcAft>
                        <a:buFont typeface="+mj-lt"/>
                        <a:buAutoNum type="alphaLcParenR"/>
                      </a:pPr>
                      <a:r>
                        <a:rPr lang="pl-PL" sz="1200" dirty="0">
                          <a:effectLst/>
                          <a:latin typeface="Arial" panose="020B0604020202020204" pitchFamily="34" charset="0"/>
                          <a:ea typeface="Calibri" panose="020F0502020204030204" pitchFamily="34" charset="0"/>
                          <a:cs typeface="Arial" panose="020B0604020202020204" pitchFamily="34" charset="0"/>
                        </a:rPr>
                        <a:t>obiektów UNESCO wyłącznie na cele związane z prowadzeniem działalności kulturalnej- wpisy indywidualne i obszarowe,</a:t>
                      </a:r>
                    </a:p>
                    <a:p>
                      <a:pPr marL="361950" indent="-180975">
                        <a:spcBef>
                          <a:spcPts val="600"/>
                        </a:spcBef>
                        <a:spcAft>
                          <a:spcPts val="0"/>
                        </a:spcAft>
                        <a:buFont typeface="+mj-lt"/>
                        <a:buAutoNum type="alphaLcParenR"/>
                      </a:pPr>
                      <a:r>
                        <a:rPr lang="pl-PL" sz="1200" dirty="0">
                          <a:effectLst/>
                          <a:latin typeface="Arial" panose="020B0604020202020204" pitchFamily="34" charset="0"/>
                          <a:ea typeface="Calibri" panose="020F0502020204030204" pitchFamily="34" charset="0"/>
                          <a:cs typeface="Arial" panose="020B0604020202020204" pitchFamily="34" charset="0"/>
                        </a:rPr>
                        <a:t>Pomników Historii Prezydenta RP- wyłącznie na cele związane z prowadzeniem działalności kulturalnej- wpisy indywidualne i obszarowe,</a:t>
                      </a:r>
                    </a:p>
                    <a:p>
                      <a:pPr marL="361950" indent="-180975">
                        <a:spcBef>
                          <a:spcPts val="600"/>
                        </a:spcBef>
                        <a:spcAft>
                          <a:spcPts val="0"/>
                        </a:spcAft>
                        <a:buFont typeface="+mj-lt"/>
                        <a:buAutoNum type="alphaLcParenR"/>
                      </a:pPr>
                      <a:r>
                        <a:rPr lang="pl-PL" sz="1200" dirty="0">
                          <a:effectLst/>
                          <a:latin typeface="Arial" panose="020B0604020202020204" pitchFamily="34" charset="0"/>
                          <a:ea typeface="Calibri" panose="020F0502020204030204" pitchFamily="34" charset="0"/>
                          <a:cs typeface="Arial" panose="020B0604020202020204" pitchFamily="34" charset="0"/>
                        </a:rPr>
                        <a:t>obiektów posiadających tytuł Znak Dziedzictwa Europejskiego? </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zerojedynkowe.</a:t>
                      </a:r>
                    </a:p>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p>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 „NIE DOTYCZY” (wartość „NIE DOTYCZY” przyznawana wyłącznie, gdy projekt nie dotyczy sektora kultury).</a:t>
                      </a:r>
                    </a:p>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jest zdefiniowane poprzez zestaw pytań pomocniczych. W ramach pytań pomocniczych możliwe przyznanie wartości logicznych: „TAK”, „NIE”, „NIE DOTYCZY”.</a:t>
                      </a:r>
                    </a:p>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na wszystkie pytania pomocnicze będzie pozytywna (wartość logiczna: „TAK”. „NIE DOTYCZY”). W trakcie oceny kryterium wnioskodawca może zostać poproszony o jednokrotne uzupełnienie i/lub wyjaśnienie.</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7F4BAB45-B7C6-D116-C107-1E65AB173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22519984-AA26-F7E5-A844-FB91B588A67B}"/>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156</a:t>
            </a:fld>
            <a:endParaRPr lang="pl-PL"/>
          </a:p>
        </p:txBody>
      </p:sp>
    </p:spTree>
    <p:extLst>
      <p:ext uri="{BB962C8B-B14F-4D97-AF65-F5344CB8AC3E}">
        <p14:creationId xmlns:p14="http://schemas.microsoft.com/office/powerpoint/2010/main" val="366244280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976AD-A7D3-BB9B-A3F4-5F44EE714DDF}"/>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EED9F15F-7B1C-3D4E-F19E-AAF5A7605730}"/>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AEB54727-3BBE-7288-5103-0249D35B7D57}"/>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dirty="0">
                <a:solidFill>
                  <a:prstClr val="white"/>
                </a:solidFill>
                <a:latin typeface="Arial" panose="020B0604020202020204" pitchFamily="34" charset="0"/>
                <a:cs typeface="Arial" panose="020B0604020202020204" pitchFamily="34" charset="0"/>
              </a:rPr>
              <a:t>11.1 Rewitalizacja zdegradowanych obszarów miejskich</a:t>
            </a:r>
            <a:r>
              <a:rPr lang="pl-PL" sz="1400" b="1" dirty="0">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lang="pl-PL" sz="1400" b="1" dirty="0">
                <a:solidFill>
                  <a:prstClr val="white"/>
                </a:solidFill>
                <a:latin typeface="Arial" panose="020B0604020202020204" pitchFamily="34" charset="0"/>
                <a:cs typeface="Arial" panose="020B0604020202020204" pitchFamily="34" charset="0"/>
              </a:rPr>
              <a:t>C</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2CF24DA3-99D7-9CB0-4F83-164FCE3614FA}"/>
              </a:ext>
            </a:extLst>
          </p:cNvPr>
          <p:cNvGraphicFramePr>
            <a:graphicFrameLocks noGrp="1"/>
          </p:cNvGraphicFramePr>
          <p:nvPr/>
        </p:nvGraphicFramePr>
        <p:xfrm>
          <a:off x="409314" y="1103160"/>
          <a:ext cx="11467612" cy="2238975"/>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1898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a:latin typeface="Arial" panose="020B0604020202020204" pitchFamily="34" charset="0"/>
                          <a:cs typeface="Arial" panose="020B0604020202020204" pitchFamily="34" charset="0"/>
                        </a:rPr>
                        <a:t>Slajd 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1781775">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defTabSz="914400" rtl="0" eaLnBrk="1" latinLnBrk="0" hangingPunct="1">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Kwalifikowalność projektu z sektora kultury.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indent="-228600">
                        <a:spcBef>
                          <a:spcPts val="600"/>
                        </a:spcBef>
                        <a:spcAft>
                          <a:spcPts val="0"/>
                        </a:spcAft>
                        <a:buFont typeface="+mj-lt"/>
                        <a:buAutoNum type="arabicPeriod" startAt="3"/>
                      </a:pPr>
                      <a:r>
                        <a:rPr lang="pl-PL" sz="1200" dirty="0">
                          <a:effectLst/>
                          <a:latin typeface="Arial" panose="020B0604020202020204" pitchFamily="34" charset="0"/>
                          <a:ea typeface="Calibri" panose="020F0502020204030204" pitchFamily="34" charset="0"/>
                          <a:cs typeface="Arial" panose="020B0604020202020204" pitchFamily="34" charset="0"/>
                        </a:rPr>
                        <a:t>Projekt z sektora kultury ukierunkowany jest na rozwijanie aktywności społecznej m.in. poprzez tworzenie/adaptację/ dostosowanie budynków i przestrzeni do realizacji oferty kulturalno-edukacyjnej, rozwój innowacji społecznych? </a:t>
                      </a:r>
                    </a:p>
                    <a:p>
                      <a:pPr marL="0" indent="0">
                        <a:spcBef>
                          <a:spcPts val="600"/>
                        </a:spcBef>
                        <a:spcAft>
                          <a:spcPts val="0"/>
                        </a:spcAft>
                        <a:buFont typeface="+mj-lt"/>
                        <a:buNone/>
                      </a:pPr>
                      <a:r>
                        <a:rPr lang="pl-PL" sz="1200" dirty="0">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oraz dokumentacji składanej wraz z wnioskiem o dofinansowanie na etapie aplikowania o środki.</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Przyznanie wartości „NIE” przynajmniej w jednym pytaniu pomocniczym (po jednokrotnym złożeniu uzupełnień i/lub wyjaśnień) oznacza, iż kryterium nie jest spełnione. </a:t>
                      </a:r>
                    </a:p>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Niespełnienie kryterium dyskwalifikuje projekt ze wsparcia.</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CA6F74E3-31DA-1E3D-E887-F632CEB3FC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6649C11F-1B5A-D347-B6BF-E43AD4EE3B1B}"/>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157</a:t>
            </a:fld>
            <a:endParaRPr lang="pl-PL"/>
          </a:p>
        </p:txBody>
      </p:sp>
    </p:spTree>
    <p:extLst>
      <p:ext uri="{BB962C8B-B14F-4D97-AF65-F5344CB8AC3E}">
        <p14:creationId xmlns:p14="http://schemas.microsoft.com/office/powerpoint/2010/main" val="384010184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2587B-5168-B21A-C771-9529DC893CFD}"/>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0D8E9706-AC68-6418-2284-044386402A5B}"/>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24F88AE6-44F7-067C-5A99-ABD701E8D62E}"/>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dirty="0">
                <a:solidFill>
                  <a:prstClr val="white"/>
                </a:solidFill>
                <a:latin typeface="Arial" panose="020B0604020202020204" pitchFamily="34" charset="0"/>
                <a:cs typeface="Arial" panose="020B0604020202020204" pitchFamily="34" charset="0"/>
              </a:rPr>
              <a:t>11.1 Rewitalizacja zdegradowanych obszarów miejskich</a:t>
            </a:r>
            <a:r>
              <a:rPr lang="pl-PL" sz="1400" b="1" dirty="0">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lang="pl-PL" sz="1400" b="1" dirty="0">
                <a:solidFill>
                  <a:prstClr val="white"/>
                </a:solidFill>
                <a:latin typeface="Arial" panose="020B0604020202020204" pitchFamily="34" charset="0"/>
                <a:cs typeface="Arial" panose="020B0604020202020204" pitchFamily="34" charset="0"/>
              </a:rPr>
              <a:t>C</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C30D0729-65B5-7FB0-9CC4-2145E1D6C8D9}"/>
              </a:ext>
            </a:extLst>
          </p:cNvPr>
          <p:cNvGraphicFramePr>
            <a:graphicFrameLocks noGrp="1"/>
          </p:cNvGraphicFramePr>
          <p:nvPr>
            <p:extLst>
              <p:ext uri="{D42A27DB-BD31-4B8C-83A1-F6EECF244321}">
                <p14:modId xmlns:p14="http://schemas.microsoft.com/office/powerpoint/2010/main" val="829117321"/>
              </p:ext>
            </p:extLst>
          </p:nvPr>
        </p:nvGraphicFramePr>
        <p:xfrm>
          <a:off x="409314" y="1103159"/>
          <a:ext cx="11467612" cy="4897188"/>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4356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a:latin typeface="Arial" panose="020B0604020202020204" pitchFamily="34" charset="0"/>
                          <a:cs typeface="Arial" panose="020B0604020202020204" pitchFamily="34" charset="0"/>
                        </a:rPr>
                        <a:t>Slajd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439988">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defTabSz="914400" rtl="0" eaLnBrk="1" latinLnBrk="0" hangingPunct="1">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Kwalifikowalność projektu z sektora turystyki.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Bef>
                          <a:spcPts val="600"/>
                        </a:spcBef>
                        <a:spcAft>
                          <a:spcPts val="0"/>
                        </a:spcAft>
                        <a:buFont typeface="+mj-lt"/>
                        <a:buNone/>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W ramach kryterium weryfikacji podlega, czy (pytania pomocnicze) w przypadku projektów z zakresu rozwoju turystyki:</a:t>
                      </a:r>
                    </a:p>
                    <a:p>
                      <a:pPr marL="228600" indent="-228600">
                        <a:spcBef>
                          <a:spcPts val="600"/>
                        </a:spcBef>
                        <a:spcAft>
                          <a:spcPts val="0"/>
                        </a:spcAft>
                        <a:buFont typeface="+mj-lt"/>
                        <a:buAutoNum type="arabicPeriod"/>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z przedłożonej analizy popytu i oceny potrzeb wynika zapotrzebowanie na realizację danego projektu,</a:t>
                      </a:r>
                    </a:p>
                    <a:p>
                      <a:pPr marL="228600" indent="-228600">
                        <a:spcBef>
                          <a:spcPts val="600"/>
                        </a:spcBef>
                        <a:spcAft>
                          <a:spcPts val="0"/>
                        </a:spcAft>
                        <a:buFont typeface="+mj-lt"/>
                        <a:buAutoNum type="arabicPeriod"/>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realizacja projektu jest skoordynowana z projektami w sąsiednich obszarach, unikając nakładania się i konkurencji oraz wpływa na stymulowanie aktywności turystycznej w regionie,</a:t>
                      </a:r>
                    </a:p>
                    <a:p>
                      <a:pPr marL="228600" indent="-228600">
                        <a:spcBef>
                          <a:spcPts val="600"/>
                        </a:spcBef>
                        <a:spcAft>
                          <a:spcPts val="0"/>
                        </a:spcAft>
                        <a:buFont typeface="+mj-lt"/>
                        <a:buAutoNum type="arabicPeriod"/>
                      </a:pPr>
                      <a:r>
                        <a:rPr lang="pl-PL" sz="1200" strike="sngStrike" kern="1200" dirty="0">
                          <a:solidFill>
                            <a:srgbClr val="C00000"/>
                          </a:solidFill>
                          <a:effectLst/>
                          <a:latin typeface="Arial" panose="020B0604020202020204" pitchFamily="34" charset="0"/>
                          <a:ea typeface="Calibri" panose="020F0502020204030204" pitchFamily="34" charset="0"/>
                          <a:cs typeface="Arial" panose="020B0604020202020204" pitchFamily="34" charset="0"/>
                        </a:rPr>
                        <a:t>mają wpływ na stymulowanie aktywności turystycznej w regionie,</a:t>
                      </a:r>
                    </a:p>
                    <a:p>
                      <a:pPr marL="266700" indent="-266700">
                        <a:spcBef>
                          <a:spcPts val="600"/>
                        </a:spcBef>
                        <a:spcAft>
                          <a:spcPts val="0"/>
                        </a:spcAft>
                        <a:buFont typeface="+mj-lt"/>
                        <a:buNone/>
                      </a:pPr>
                      <a:r>
                        <a:rPr lang="pl-PL" sz="1200" strike="sngStrike" kern="1200" dirty="0">
                          <a:solidFill>
                            <a:srgbClr val="C00000"/>
                          </a:solidFill>
                          <a:effectLst/>
                          <a:latin typeface="Arial" panose="020B0604020202020204" pitchFamily="34" charset="0"/>
                          <a:ea typeface="Calibri" panose="020F0502020204030204" pitchFamily="34" charset="0"/>
                          <a:cs typeface="Arial" panose="020B0604020202020204" pitchFamily="34" charset="0"/>
                        </a:rPr>
                        <a:t>4.</a:t>
                      </a:r>
                      <a:r>
                        <a:rPr lang="pl-PL" sz="1200" kern="1200" dirty="0">
                          <a:solidFill>
                            <a:srgbClr val="C00000"/>
                          </a:solidFill>
                          <a:effectLst/>
                          <a:latin typeface="Arial" panose="020B0604020202020204" pitchFamily="34" charset="0"/>
                          <a:ea typeface="Calibri" panose="020F0502020204030204" pitchFamily="34" charset="0"/>
                          <a:cs typeface="Arial" panose="020B0604020202020204" pitchFamily="34" charset="0"/>
                        </a:rPr>
                        <a:t> 3.</a:t>
                      </a:r>
                      <a:r>
                        <a:rPr lang="pl-PL" sz="1200" kern="12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w przypadku, gdy wsparcie rozwoju turystyki obejmuje budowę nowych obiektów budowalnych, konieczność budowy wynika z diagnozy obszaru rewitalizacji i jest poprzedzona analizami wskazującymi na nieodstępność lub brak możliwości wykorzystania istniejących budynków? </a:t>
                      </a:r>
                    </a:p>
                    <a:p>
                      <a:pPr marL="0" indent="0">
                        <a:spcBef>
                          <a:spcPts val="600"/>
                        </a:spcBef>
                        <a:spcAft>
                          <a:spcPts val="0"/>
                        </a:spcAft>
                        <a:buFont typeface="+mj-lt"/>
                        <a:buNone/>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Gminnego Programu Rewitalizacji wpisanego na wykaz programów rewitalizacji prowadzony przez IZ FEL aktualny w dniu złożenia wniosku o dofinansowani i analizy potrzeb (dla warunku nr </a:t>
                      </a:r>
                      <a:r>
                        <a:rPr lang="pl-PL" sz="1200" kern="1200" dirty="0">
                          <a:solidFill>
                            <a:srgbClr val="C00000"/>
                          </a:solidFill>
                          <a:effectLst/>
                          <a:latin typeface="Arial" panose="020B0604020202020204" pitchFamily="34" charset="0"/>
                          <a:ea typeface="Calibri" panose="020F0502020204030204" pitchFamily="34" charset="0"/>
                          <a:cs typeface="Arial" panose="020B0604020202020204" pitchFamily="34" charset="0"/>
                        </a:rPr>
                        <a:t>3</a:t>
                      </a:r>
                      <a:r>
                        <a:rPr lang="pl-PL" sz="1200" strike="sngStrike" kern="1200" dirty="0">
                          <a:solidFill>
                            <a:srgbClr val="C00000"/>
                          </a:solidFill>
                          <a:effectLst/>
                          <a:latin typeface="Arial" panose="020B0604020202020204" pitchFamily="34" charset="0"/>
                          <a:ea typeface="Calibri" panose="020F0502020204030204" pitchFamily="34" charset="0"/>
                          <a:cs typeface="Arial" panose="020B0604020202020204" pitchFamily="34" charset="0"/>
                        </a:rPr>
                        <a:t> 4</a:t>
                      </a: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 analizy potrzeb (dla warunków 1-</a:t>
                      </a:r>
                      <a:r>
                        <a:rPr lang="pl-PL" sz="1200" kern="1200" dirty="0">
                          <a:solidFill>
                            <a:srgbClr val="C00000"/>
                          </a:solidFill>
                          <a:effectLst/>
                          <a:latin typeface="Arial" panose="020B0604020202020204" pitchFamily="34" charset="0"/>
                          <a:ea typeface="Calibri" panose="020F0502020204030204" pitchFamily="34" charset="0"/>
                          <a:cs typeface="Arial" panose="020B0604020202020204" pitchFamily="34" charset="0"/>
                        </a:rPr>
                        <a:t>2</a:t>
                      </a:r>
                      <a:r>
                        <a:rPr lang="pl-PL" sz="1200" strike="sngStrike" kern="1200" dirty="0">
                          <a:solidFill>
                            <a:srgbClr val="C00000"/>
                          </a:solidFill>
                          <a:effectLst/>
                          <a:latin typeface="Arial" panose="020B0604020202020204" pitchFamily="34" charset="0"/>
                          <a:ea typeface="Calibri" panose="020F0502020204030204" pitchFamily="34" charset="0"/>
                          <a:cs typeface="Arial" panose="020B0604020202020204" pitchFamily="34" charset="0"/>
                        </a:rPr>
                        <a:t>3</a:t>
                      </a: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 zapisów wniosku o dofinansowanie oraz dokumentacji składanej wraz z wnioskiem o dofinansowanie na etapie aplikowania o środki.</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zerojedynkowe.</a:t>
                      </a:r>
                    </a:p>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p>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 „NIE DOTYCZY” (wartość „NIE DOTYCZY” przyznawana wyłącznie w przypadku projektów nie dotyczących sektora turystyki).</a:t>
                      </a:r>
                    </a:p>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jest zdefiniowane poprzez zestaw pytań pomocniczych. W ramach pytań pomocniczych możliwe przyznanie wartości logicznych: „TAK”, „NIE”, „NIE DOTYCZY”.</a:t>
                      </a:r>
                    </a:p>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na wszystkie pytania pomocnicze będzie pozytywna (wartość logiczna: „TAK”. „NIE DOTYCZY”). W trakcie oceny kryterium wnioskodawca może zostać poproszony o jednokrotne uzupełnienie i/lub wyjaśnienie.</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EDC0CF01-55F6-C0AB-2440-4E8B5C66DF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01970468-F302-4E13-DB7C-9F5AD9455953}"/>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158</a:t>
            </a:fld>
            <a:endParaRPr lang="pl-PL"/>
          </a:p>
        </p:txBody>
      </p:sp>
      <p:sp>
        <p:nvSpPr>
          <p:cNvPr id="2" name="Prostokąt: zaokrąglone rogi 1">
            <a:extLst>
              <a:ext uri="{FF2B5EF4-FFF2-40B4-BE49-F238E27FC236}">
                <a16:creationId xmlns:a16="http://schemas.microsoft.com/office/drawing/2014/main" id="{A9276F5E-1623-9A77-1D8D-6CF0AA727223}"/>
              </a:ext>
            </a:extLst>
          </p:cNvPr>
          <p:cNvSpPr/>
          <p:nvPr/>
        </p:nvSpPr>
        <p:spPr>
          <a:xfrm>
            <a:off x="738231" y="2640488"/>
            <a:ext cx="2383059" cy="89127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b="1">
                <a:solidFill>
                  <a:prstClr val="black"/>
                </a:solidFill>
                <a:latin typeface="Arial" panose="020B0604020202020204" pitchFamily="34" charset="0"/>
                <a:cs typeface="Arial" panose="020B0604020202020204" pitchFamily="34" charset="0"/>
              </a:rPr>
              <a:t>Uwaga od członka KM FEL </a:t>
            </a:r>
            <a:r>
              <a:rPr lang="pl-PL" sz="1200">
                <a:solidFill>
                  <a:prstClr val="black"/>
                </a:solidFill>
                <a:latin typeface="Arial" panose="020B0604020202020204" pitchFamily="34" charset="0"/>
                <a:cs typeface="Arial" panose="020B0604020202020204" pitchFamily="34" charset="0"/>
              </a:rPr>
              <a:t>(Unia Metropolii Polskich) nr 2 z formularza uwag </a:t>
            </a:r>
          </a:p>
        </p:txBody>
      </p:sp>
    </p:spTree>
    <p:extLst>
      <p:ext uri="{BB962C8B-B14F-4D97-AF65-F5344CB8AC3E}">
        <p14:creationId xmlns:p14="http://schemas.microsoft.com/office/powerpoint/2010/main" val="266893735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43B6A-EC0A-F9BA-1C21-8DE470C65737}"/>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6BC0871B-8DBE-FA99-1867-8D7D58912A5F}"/>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E53BBE38-2F4E-7D8F-3CBA-76ED3B992271}"/>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dirty="0">
                <a:solidFill>
                  <a:prstClr val="white"/>
                </a:solidFill>
                <a:latin typeface="Arial" panose="020B0604020202020204" pitchFamily="34" charset="0"/>
                <a:cs typeface="Arial" panose="020B0604020202020204" pitchFamily="34" charset="0"/>
              </a:rPr>
              <a:t>11.1 Rewitalizacja zdegradowanych obszarów miejskich</a:t>
            </a:r>
            <a:r>
              <a:rPr lang="pl-PL" sz="1400" b="1" dirty="0">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lang="pl-PL" sz="1400" b="1" dirty="0">
                <a:solidFill>
                  <a:prstClr val="white"/>
                </a:solidFill>
                <a:latin typeface="Arial" panose="020B0604020202020204" pitchFamily="34" charset="0"/>
                <a:cs typeface="Arial" panose="020B0604020202020204" pitchFamily="34" charset="0"/>
              </a:rPr>
              <a:t>C</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51F49F74-F220-809B-2528-997882E2D104}"/>
              </a:ext>
            </a:extLst>
          </p:cNvPr>
          <p:cNvGraphicFramePr>
            <a:graphicFrameLocks noGrp="1"/>
          </p:cNvGraphicFramePr>
          <p:nvPr/>
        </p:nvGraphicFramePr>
        <p:xfrm>
          <a:off x="409314" y="1103159"/>
          <a:ext cx="11467612" cy="2106268"/>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1617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a:latin typeface="Arial" panose="020B0604020202020204" pitchFamily="34" charset="0"/>
                          <a:cs typeface="Arial" panose="020B0604020202020204" pitchFamily="34" charset="0"/>
                        </a:rPr>
                        <a:t>Slajd 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1649068">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defTabSz="914400" rtl="0" eaLnBrk="1" latinLnBrk="0" hangingPunct="1">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Kwalifikowalność projektu z sektora turystyki.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Bef>
                          <a:spcPts val="600"/>
                        </a:spcBef>
                        <a:spcAft>
                          <a:spcPts val="0"/>
                        </a:spcAft>
                        <a:buFont typeface="+mj-lt"/>
                        <a:buNone/>
                      </a:pPr>
                      <a:endParaRPr lang="pl-PL" sz="1200" kern="120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Przyznanie wartości „NIE” przynajmniej w jednym pytaniu pomocniczym (po jednokrotnym złożeniu uzupełnień i/lub wyjaśnień) oznacza, iż kryterium nie jest spełnione. </a:t>
                      </a:r>
                    </a:p>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Niespełnienie kryterium dyskwalifikuje projekt ze wsparcia.</a:t>
                      </a:r>
                    </a:p>
                    <a:p>
                      <a:pPr algn="l">
                        <a:lnSpc>
                          <a:spcPct val="100000"/>
                        </a:lnSpc>
                        <a:spcBef>
                          <a:spcPts val="600"/>
                        </a:spcBef>
                        <a:spcAft>
                          <a:spcPts val="0"/>
                        </a:spcAft>
                      </a:pP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065647EE-3435-2DA5-526F-E079FBBA49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AFE33A04-EE90-BC61-1B54-7A2A217D7A94}"/>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159</a:t>
            </a:fld>
            <a:endParaRPr lang="pl-PL"/>
          </a:p>
        </p:txBody>
      </p:sp>
    </p:spTree>
    <p:extLst>
      <p:ext uri="{BB962C8B-B14F-4D97-AF65-F5344CB8AC3E}">
        <p14:creationId xmlns:p14="http://schemas.microsoft.com/office/powerpoint/2010/main" val="4126019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06866-459F-EBE7-3EB6-31C8978E6F30}"/>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8DC3361B-9720-39B6-61DA-9D1223C2726F}"/>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11FF1488-5021-F9B5-8C3F-89AFE28762AB}"/>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Działanie 3.2 Dostosowanie do zmian klimatu i zapobieganie powodziom i suszy, typy projektów: 1, 2, 4, 6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lang="pl-PL" sz="1400" b="1">
                <a:solidFill>
                  <a:prstClr val="white"/>
                </a:solidFill>
                <a:latin typeface="Arial" panose="020B0604020202020204" pitchFamily="34"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E3F4E320-5403-6CDB-C9C8-048060DAE8CF}"/>
              </a:ext>
            </a:extLst>
          </p:cNvPr>
          <p:cNvGraphicFramePr>
            <a:graphicFrameLocks noGrp="1"/>
          </p:cNvGraphicFramePr>
          <p:nvPr>
            <p:extLst>
              <p:ext uri="{D42A27DB-BD31-4B8C-83A1-F6EECF244321}">
                <p14:modId xmlns:p14="http://schemas.microsoft.com/office/powerpoint/2010/main" val="2047062785"/>
              </p:ext>
            </p:extLst>
          </p:nvPr>
        </p:nvGraphicFramePr>
        <p:xfrm>
          <a:off x="409315" y="1103161"/>
          <a:ext cx="11305167" cy="4291058"/>
        </p:xfrm>
        <a:graphic>
          <a:graphicData uri="http://schemas.openxmlformats.org/drawingml/2006/table">
            <a:tbl>
              <a:tblPr firstRow="1" bandRow="1">
                <a:tableStyleId>{5C22544A-7EE6-4342-B048-85BDC9FD1C3A}</a:tableStyleId>
              </a:tblPr>
              <a:tblGrid>
                <a:gridCol w="632189">
                  <a:extLst>
                    <a:ext uri="{9D8B030D-6E8A-4147-A177-3AD203B41FA5}">
                      <a16:colId xmlns:a16="http://schemas.microsoft.com/office/drawing/2014/main" val="2402903515"/>
                    </a:ext>
                  </a:extLst>
                </a:gridCol>
                <a:gridCol w="2139518">
                  <a:extLst>
                    <a:ext uri="{9D8B030D-6E8A-4147-A177-3AD203B41FA5}">
                      <a16:colId xmlns:a16="http://schemas.microsoft.com/office/drawing/2014/main" val="2742623692"/>
                    </a:ext>
                  </a:extLst>
                </a:gridCol>
                <a:gridCol w="5110418">
                  <a:extLst>
                    <a:ext uri="{9D8B030D-6E8A-4147-A177-3AD203B41FA5}">
                      <a16:colId xmlns:a16="http://schemas.microsoft.com/office/drawing/2014/main" val="120968799"/>
                    </a:ext>
                  </a:extLst>
                </a:gridCol>
                <a:gridCol w="3423042">
                  <a:extLst>
                    <a:ext uri="{9D8B030D-6E8A-4147-A177-3AD203B41FA5}">
                      <a16:colId xmlns:a16="http://schemas.microsoft.com/office/drawing/2014/main" val="940122991"/>
                    </a:ext>
                  </a:extLst>
                </a:gridCol>
              </a:tblGrid>
              <a:tr h="364556">
                <a:tc>
                  <a:txBody>
                    <a:bodyPr/>
                    <a:lstStyle/>
                    <a:p>
                      <a:pPr algn="ctr"/>
                      <a:r>
                        <a:rPr lang="pl-PL" sz="1200">
                          <a:latin typeface="Arial" panose="020B0604020202020204" pitchFamily="34" charset="0"/>
                          <a:cs typeface="Arial" panose="020B0604020202020204" pitchFamily="34" charset="0"/>
                        </a:rPr>
                        <a:t>*Slajd</a:t>
                      </a:r>
                    </a:p>
                    <a:p>
                      <a:pPr algn="ctr"/>
                      <a:r>
                        <a:rPr lang="pl-PL" sz="1200">
                          <a:latin typeface="Arial" panose="020B0604020202020204" pitchFamily="34" charset="0"/>
                          <a:cs typeface="Arial" panose="020B0604020202020204" pitchFamily="34" charset="0"/>
                        </a:rPr>
                        <a:t>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833858">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a:solidFill>
                            <a:srgbClr val="000000"/>
                          </a:solidFill>
                          <a:effectLst/>
                          <a:latin typeface="Arial" panose="020B0604020202020204" pitchFamily="34" charset="0"/>
                          <a:ea typeface="Calibri" panose="020F0502020204030204" pitchFamily="34" charset="0"/>
                          <a:cs typeface="Arial" panose="020B0604020202020204" pitchFamily="34" charset="0"/>
                        </a:rPr>
                        <a:t>Kwalifikowalność infrastruktury zagospodarowywania wód opadowo-roztopowych. </a:t>
                      </a:r>
                      <a:endParaRPr lang="pl-PL"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l">
                        <a:lnSpc>
                          <a:spcPct val="115000"/>
                        </a:lnSpc>
                        <a:spcBef>
                          <a:spcPts val="600"/>
                        </a:spcBef>
                        <a:spcAft>
                          <a:spcPts val="600"/>
                        </a:spcAft>
                        <a:buFont typeface="Symbol" panose="05050102010706020507" pitchFamily="18" charset="2"/>
                        <a:buChar char=""/>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 wykorzystują zieloną i zielono-niebieską infrastrukturę do zatrzymywania wody w miejscu opadu i </a:t>
                      </a:r>
                      <a:r>
                        <a:rPr lang="pl-PL" sz="1200" b="0" err="1">
                          <a:solidFill>
                            <a:srgbClr val="000000"/>
                          </a:solidFill>
                          <a:effectLst/>
                          <a:latin typeface="Arial" panose="020B0604020202020204" pitchFamily="34" charset="0"/>
                          <a:ea typeface="Calibri" panose="020F0502020204030204" pitchFamily="34" charset="0"/>
                          <a:cs typeface="Arial" panose="020B0604020202020204" pitchFamily="34" charset="0"/>
                        </a:rPr>
                        <a:t>mikroretencyjne</a:t>
                      </a: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 rozwiązania oparte na przyrodzie; które nie są związane z gospodarowaniem ściekami komunalnymi?</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oraz dokumentacji składanej wraz z wnioskiem o dofinansowanie na etapie aplikowania o środki.</a:t>
                      </a:r>
                      <a:endParaRPr lang="pl-PL" sz="12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na wszystkie pytania pomocnicze będzie pozytywna (wartość logiczna: „TAK” lub „NIE DOTYCZY”).</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W trakcie oceny kryterium wnioskodawca może zostać poproszony o jednokrotne uzupełnienie i/lub wyjaśnienie.</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Przyznanie wartości „NIE” przynajmniej w jednym pytaniu pomocniczym (po jednokrotnym złożeniu uzupełnień i/lub wyjaśnień) oznacza, iż kryterium nie jest spełnione. Niespełnienie kryterium dyskwalifikuje projekt ze wsparcia.</a:t>
                      </a:r>
                      <a:endParaRPr lang="pl-PL" sz="12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5A97F3C3-4F66-752A-B6D1-5B1CDC26CB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54FBD0A4-5272-C1F6-CD61-163DD35C65EF}"/>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16</a:t>
            </a:fld>
            <a:endParaRPr lang="pl-PL"/>
          </a:p>
        </p:txBody>
      </p:sp>
    </p:spTree>
    <p:extLst>
      <p:ext uri="{BB962C8B-B14F-4D97-AF65-F5344CB8AC3E}">
        <p14:creationId xmlns:p14="http://schemas.microsoft.com/office/powerpoint/2010/main" val="75051337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A3B9B-269A-60FE-D944-A0ACB6EA0091}"/>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90BB61A0-AA48-026F-AA01-E578DDFD08B6}"/>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96B03116-35BE-8686-4C0F-3780AED4FFB8}"/>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dirty="0">
                <a:solidFill>
                  <a:prstClr val="white"/>
                </a:solidFill>
                <a:latin typeface="Arial" panose="020B0604020202020204" pitchFamily="34" charset="0"/>
                <a:cs typeface="Arial" panose="020B0604020202020204" pitchFamily="34" charset="0"/>
              </a:rPr>
              <a:t>11.1 Rewitalizacja zdegradowanych obszarów miejskich</a:t>
            </a:r>
            <a:r>
              <a:rPr lang="pl-PL" sz="1400" b="1" dirty="0">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lang="pl-PL" sz="1400" b="1" dirty="0">
                <a:solidFill>
                  <a:prstClr val="white"/>
                </a:solidFill>
                <a:latin typeface="Arial" panose="020B0604020202020204" pitchFamily="34" charset="0"/>
                <a:cs typeface="Arial" panose="020B0604020202020204" pitchFamily="34" charset="0"/>
              </a:rPr>
              <a:t>C</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33A8FF74-5821-37BE-0461-08859E8DEA30}"/>
              </a:ext>
            </a:extLst>
          </p:cNvPr>
          <p:cNvGraphicFramePr>
            <a:graphicFrameLocks noGrp="1"/>
          </p:cNvGraphicFramePr>
          <p:nvPr/>
        </p:nvGraphicFramePr>
        <p:xfrm>
          <a:off x="409314" y="1103159"/>
          <a:ext cx="11467612" cy="4660050"/>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440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316035">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defTabSz="914400" rtl="0" eaLnBrk="1" latinLnBrk="0" hangingPunct="1">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Dbałość o zachowanie i rozwój zielonej infrastruktury.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Bef>
                          <a:spcPts val="600"/>
                        </a:spcBef>
                        <a:spcAft>
                          <a:spcPts val="0"/>
                        </a:spcAft>
                        <a:buFont typeface="+mj-lt"/>
                        <a:buNone/>
                      </a:pPr>
                      <a:r>
                        <a:rPr lang="pl-PL" sz="1200" kern="1200">
                          <a:solidFill>
                            <a:schemeClr val="dk1"/>
                          </a:solidFill>
                          <a:effectLst/>
                          <a:latin typeface="Arial" panose="020B0604020202020204" pitchFamily="34" charset="0"/>
                          <a:ea typeface="Calibri" panose="020F0502020204030204" pitchFamily="34" charset="0"/>
                          <a:cs typeface="Arial" panose="020B0604020202020204" pitchFamily="34" charset="0"/>
                        </a:rPr>
                        <a:t>W ramach kryterium weryfikacji podlega, czy w ramach projektu zapewniona jest dbałość o zachowanie i rozwój zielonej infrastruktury, zwłaszcza ochronę drzew, w całym cyklu projektowym, w tym poprzez stosowanie standardów ochrony zieleni, zwiększanie powierzchni biologicznie czynnych, unikanie tworzenia powierzchni uszczelnionych.</a:t>
                      </a:r>
                    </a:p>
                    <a:p>
                      <a:pPr marL="0" indent="0">
                        <a:spcBef>
                          <a:spcPts val="600"/>
                        </a:spcBef>
                        <a:spcAft>
                          <a:spcPts val="0"/>
                        </a:spcAft>
                        <a:buFont typeface="+mj-lt"/>
                        <a:buNone/>
                      </a:pPr>
                      <a:r>
                        <a:rPr lang="pl-PL" sz="1200" kern="1200">
                          <a:solidFill>
                            <a:schemeClr val="dk1"/>
                          </a:solidFill>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oraz analizy popytu i oceny potrzeb składanej wraz z wnioskiem o dofinansowanie na etapie aplikowania o środki.</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zerojedynkowe. </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 </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będzie pozytywna (wartość logiczna: „TAK”). W trakcie oceny kryterium wnioskodawca może zostać poproszony o jednokrotne uzupełnienie i/lub wyjaśnienie. Przyznanie wartości „NIE” (po jednokrotnym złożeniu uzupełnień i/lub wyjaśnień) oznacza, iż kryterium nie jest spełnione. </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Niespełnienie kryterium dyskwalifikuje projekt ze wsparcia.</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B5215EAC-F957-7EC8-C137-8CE43F643C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71B9CA02-F337-7940-9B50-CC16F4E28A06}"/>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160</a:t>
            </a:fld>
            <a:endParaRPr lang="pl-PL"/>
          </a:p>
        </p:txBody>
      </p:sp>
    </p:spTree>
    <p:extLst>
      <p:ext uri="{BB962C8B-B14F-4D97-AF65-F5344CB8AC3E}">
        <p14:creationId xmlns:p14="http://schemas.microsoft.com/office/powerpoint/2010/main" val="95864870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6922E-ADA4-8441-650E-BA8BBCB06924}"/>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89202A29-A52D-5BCB-0B2D-93B8D7057624}"/>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13FE4A99-688F-762F-51A4-8BF5E94162D8}"/>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dirty="0">
                <a:solidFill>
                  <a:prstClr val="white"/>
                </a:solidFill>
                <a:latin typeface="Arial" panose="020B0604020202020204" pitchFamily="34" charset="0"/>
                <a:cs typeface="Arial" panose="020B0604020202020204" pitchFamily="34" charset="0"/>
              </a:rPr>
              <a:t>11.1 Rewitalizacja zdegradowanych obszarów miejskich</a:t>
            </a:r>
            <a:r>
              <a:rPr lang="pl-PL" sz="1400" b="1" dirty="0">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1B232B41-D357-1810-05D4-98C77F34D324}"/>
              </a:ext>
            </a:extLst>
          </p:cNvPr>
          <p:cNvGraphicFramePr>
            <a:graphicFrameLocks noGrp="1"/>
          </p:cNvGraphicFramePr>
          <p:nvPr/>
        </p:nvGraphicFramePr>
        <p:xfrm>
          <a:off x="409314" y="1103159"/>
          <a:ext cx="11467612" cy="4660050"/>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440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316035">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defTabSz="914400" rtl="0" eaLnBrk="1" latinLnBrk="0" hangingPunct="1">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Maksymalna wysokość dofinansowania projektu w formie finansowania UE nie przekracza 10 mln zł.</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Bef>
                          <a:spcPts val="600"/>
                        </a:spcBef>
                        <a:spcAft>
                          <a:spcPts val="0"/>
                        </a:spcAft>
                        <a:buFont typeface="+mj-lt"/>
                        <a:buNone/>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W ramach kryterium ocenie podlega czy dofinansowanie projektu w formie finansowania UE nie przekracza 10 mln zł. </a:t>
                      </a:r>
                    </a:p>
                    <a:p>
                      <a:pPr marL="0" indent="0">
                        <a:spcBef>
                          <a:spcPts val="600"/>
                        </a:spcBef>
                        <a:spcAft>
                          <a:spcPts val="0"/>
                        </a:spcAft>
                        <a:buFont typeface="+mj-lt"/>
                        <a:buNone/>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Spełnienie kryterium będzie weryfikowane na podstawie zapisów wniosku o dofinansowanie projektu.</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zerojedynkowe.</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będzie pozytywna (wartość logiczna: „TAK”). </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W trakcie oceny kryterium wnioskodawca może zostać poproszony o jednokrotne uzupełnienie i/lub wyjaśnienie.</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Przyznanie wartości „NIE” (po jednokrotnym złożeniu uzupełnień i/lub wyjaśnień) oznacza, iż kryterium nie jest spełnione. </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Niespełnienie kryterium dyskwalifikuje projekt ze wsparcia.</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32FA249B-716C-BBBE-2040-F6FE172F74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5843F271-D1B3-EBBC-F09E-ED1E4AC40FA7}"/>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161</a:t>
            </a:fld>
            <a:endParaRPr lang="pl-PL"/>
          </a:p>
        </p:txBody>
      </p:sp>
    </p:spTree>
    <p:extLst>
      <p:ext uri="{BB962C8B-B14F-4D97-AF65-F5344CB8AC3E}">
        <p14:creationId xmlns:p14="http://schemas.microsoft.com/office/powerpoint/2010/main" val="182696497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2AA58-0FD8-8206-671B-83762B92207E}"/>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37DA9306-6E3A-578E-99C8-7723A6663D1D}"/>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FBEE39A5-1852-F017-2584-9CE85B3908F6}"/>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dirty="0">
                <a:solidFill>
                  <a:prstClr val="white"/>
                </a:solidFill>
                <a:latin typeface="Arial" panose="020B0604020202020204" pitchFamily="34" charset="0"/>
                <a:cs typeface="Arial" panose="020B0604020202020204" pitchFamily="34" charset="0"/>
              </a:rPr>
              <a:t>11.1 Rewitalizacja zdegradowanych obszarów miejskich</a:t>
            </a:r>
            <a:r>
              <a:rPr lang="pl-PL" sz="1400" b="1" dirty="0">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dirty="0">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 </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merytoryczna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9A90E007-76DE-E769-0B6D-A9F00F4C90DD}"/>
              </a:ext>
            </a:extLst>
          </p:cNvPr>
          <p:cNvGraphicFramePr>
            <a:graphicFrameLocks noGrp="1"/>
          </p:cNvGraphicFramePr>
          <p:nvPr>
            <p:extLst>
              <p:ext uri="{D42A27DB-BD31-4B8C-83A1-F6EECF244321}">
                <p14:modId xmlns:p14="http://schemas.microsoft.com/office/powerpoint/2010/main" val="376525077"/>
              </p:ext>
            </p:extLst>
          </p:nvPr>
        </p:nvGraphicFramePr>
        <p:xfrm>
          <a:off x="409314" y="989977"/>
          <a:ext cx="11467612" cy="4619138"/>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317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a:latin typeface="Arial" panose="020B0604020202020204" pitchFamily="34" charset="0"/>
                          <a:cs typeface="Arial" panose="020B0604020202020204" pitchFamily="34" charset="0"/>
                        </a:rPr>
                        <a:t>Slajd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61938">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defTabSz="914400" rtl="0" eaLnBrk="1" latinLnBrk="0" hangingPunct="1">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Projekt jest zgodny z założeniami dokumentu pn. „Europejskie zasady jakości dla interwencji finansowanych przez UE, które mogą mieć wpływ na dziedzictwo kulturowe” opracowanego przez Międzynarodową Radę Ochrony Zabytków i Miejsc Historycznych (ICOMOS) - dotyczy wyłącznie projektu obejmującego swoim zakresem obiekt zabytkowy.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Bef>
                          <a:spcPts val="600"/>
                        </a:spcBef>
                        <a:spcAft>
                          <a:spcPts val="0"/>
                        </a:spcAft>
                        <a:buFont typeface="+mj-lt"/>
                        <a:buNone/>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Kryterium zdefiniowane jako techniczne specyficzne.</a:t>
                      </a:r>
                    </a:p>
                    <a:p>
                      <a:pPr marL="0" indent="0">
                        <a:spcBef>
                          <a:spcPts val="600"/>
                        </a:spcBef>
                        <a:spcAft>
                          <a:spcPts val="0"/>
                        </a:spcAft>
                        <a:buFont typeface="+mj-lt"/>
                        <a:buNone/>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W ramach kryterium weryfikowane będzie, czy projekt jest zgodny z założeniami dokumentu pn. „Europejskie zasady jakości dla interwencji finansowanych przez UE, które mogą mieć wpływ na dziedzictwo kulturowe” opracowanego przez Międzynarodową Radę Ochrony Zabytków i Miejsc Historycznych (ICOMOS)</a:t>
                      </a:r>
                      <a:r>
                        <a:rPr lang="pl-PL" sz="1200" kern="1200" baseline="30000" dirty="0">
                          <a:solidFill>
                            <a:schemeClr val="dk1"/>
                          </a:solidFill>
                          <a:effectLst/>
                          <a:latin typeface="Arial" panose="020B0604020202020204" pitchFamily="34" charset="0"/>
                          <a:ea typeface="Calibri" panose="020F0502020204030204" pitchFamily="34" charset="0"/>
                          <a:cs typeface="Arial" panose="020B0604020202020204" pitchFamily="34" charset="0"/>
                        </a:rPr>
                        <a:t>6</a:t>
                      </a: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 ?</a:t>
                      </a:r>
                    </a:p>
                    <a:p>
                      <a:pPr marL="0" indent="0">
                        <a:spcBef>
                          <a:spcPts val="600"/>
                        </a:spcBef>
                        <a:spcAft>
                          <a:spcPts val="0"/>
                        </a:spcAft>
                        <a:buFont typeface="+mj-lt"/>
                        <a:buNone/>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oraz dokumentacji składanej wraz z wnioskiem o dofinansowanie na etapie aplikowania o środki.</a:t>
                      </a:r>
                    </a:p>
                    <a:p>
                      <a:pPr marL="0" indent="0">
                        <a:spcBef>
                          <a:spcPts val="600"/>
                        </a:spcBef>
                        <a:spcAft>
                          <a:spcPts val="0"/>
                        </a:spcAft>
                        <a:buFont typeface="+mj-lt"/>
                        <a:buNone/>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Kryterium zostanie uznane za spełnione, jeżeli projekt będzie zgodny z założeniami dokumentu pn. „Europejskie zasady jakości dla interwencji finansowanych przez UE, które mogą mieć wpływ na dziedzictwo kulturowe” opracowanym przez Międzynarodową Radę Ochrony Zabytków i Miejsc Historycznych (ICOMOS), w wersji obowiązującej na dzień ogłoszenia naboru.</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zerojedynkowe.</a:t>
                      </a:r>
                    </a:p>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p>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 lub „NIE DOTYCZY” (opcja „NIE DOTYCZY” przyznawana wyłącznie w przypadku, gdy projekt nie obejmuje swym zakresem obiektów zabytkowych </a:t>
                      </a:r>
                      <a:r>
                        <a:rPr lang="pl-PL" sz="1200" dirty="0">
                          <a:solidFill>
                            <a:srgbClr val="C00000"/>
                          </a:solidFill>
                          <a:effectLst/>
                          <a:latin typeface="Arial" panose="020B0604020202020204" pitchFamily="34" charset="0"/>
                          <a:ea typeface="Calibri" panose="020F0502020204030204" pitchFamily="34" charset="0"/>
                          <a:cs typeface="Arial" panose="020B0604020202020204" pitchFamily="34" charset="0"/>
                        </a:rPr>
                        <a:t>oraz uporządkowania i zagospodarowania zdegradowanych przestrzeni publicznych (przebudowy lub modernizacji) w celu przywrócenia lub nadania im nowych funkcji użytkowych, np. społecznych, gospodarczych, turystycznych lub kulturalnych i rozwoju miejskich terenów zielonych).</a:t>
                      </a: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DECE4E09-EB54-4919-33B3-F9312E1DBC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F370674E-A973-DCCE-4007-FF47BC60C9D2}"/>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162</a:t>
            </a:fld>
            <a:endParaRPr lang="pl-PL"/>
          </a:p>
        </p:txBody>
      </p:sp>
      <p:sp>
        <p:nvSpPr>
          <p:cNvPr id="6" name="Prostokąt: zaokrąglone rogi 5">
            <a:extLst>
              <a:ext uri="{FF2B5EF4-FFF2-40B4-BE49-F238E27FC236}">
                <a16:creationId xmlns:a16="http://schemas.microsoft.com/office/drawing/2014/main" id="{76BE4D7B-9FC3-BE28-E227-42C6EF228A61}"/>
              </a:ext>
            </a:extLst>
          </p:cNvPr>
          <p:cNvSpPr/>
          <p:nvPr/>
        </p:nvSpPr>
        <p:spPr>
          <a:xfrm>
            <a:off x="5880100" y="4385818"/>
            <a:ext cx="2337127" cy="75996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b="1">
                <a:solidFill>
                  <a:prstClr val="black"/>
                </a:solidFill>
                <a:latin typeface="Arial" panose="020B0604020202020204" pitchFamily="34" charset="0"/>
                <a:cs typeface="Arial" panose="020B0604020202020204" pitchFamily="34" charset="0"/>
              </a:rPr>
              <a:t>Uwaga od członka KM FEL </a:t>
            </a:r>
            <a:r>
              <a:rPr lang="pl-PL" sz="1200">
                <a:solidFill>
                  <a:prstClr val="black"/>
                </a:solidFill>
                <a:latin typeface="Arial" panose="020B0604020202020204" pitchFamily="34" charset="0"/>
                <a:cs typeface="Arial" panose="020B0604020202020204" pitchFamily="34" charset="0"/>
              </a:rPr>
              <a:t>(Unia Metropolii Polskich) nr 3 z formularza uwag </a:t>
            </a:r>
          </a:p>
        </p:txBody>
      </p:sp>
      <p:sp>
        <p:nvSpPr>
          <p:cNvPr id="2" name="Symbol zastępczy stopki 1">
            <a:extLst>
              <a:ext uri="{FF2B5EF4-FFF2-40B4-BE49-F238E27FC236}">
                <a16:creationId xmlns:a16="http://schemas.microsoft.com/office/drawing/2014/main" id="{CE55A739-506F-AA90-60AB-687E17D64EBD}"/>
              </a:ext>
            </a:extLst>
          </p:cNvPr>
          <p:cNvSpPr>
            <a:spLocks noGrp="1"/>
          </p:cNvSpPr>
          <p:nvPr>
            <p:ph type="ftr" sz="quarter" idx="11"/>
          </p:nvPr>
        </p:nvSpPr>
        <p:spPr>
          <a:xfrm>
            <a:off x="409314" y="5665005"/>
            <a:ext cx="11452634" cy="531504"/>
          </a:xfrm>
        </p:spPr>
        <p:txBody>
          <a:bodyPr/>
          <a:lstStyle/>
          <a:p>
            <a:pPr algn="l"/>
            <a:r>
              <a:rPr lang="pl-PL" baseline="30000" dirty="0">
                <a:solidFill>
                  <a:schemeClr val="tx1"/>
                </a:solidFill>
                <a:latin typeface="Arial" panose="020B0604020202020204" pitchFamily="34" charset="0"/>
                <a:cs typeface="Arial" panose="020B0604020202020204" pitchFamily="34" charset="0"/>
              </a:rPr>
              <a:t>6 </a:t>
            </a:r>
            <a:r>
              <a:rPr lang="pl-PL" dirty="0">
                <a:solidFill>
                  <a:schemeClr val="tx1"/>
                </a:solidFill>
                <a:latin typeface="Arial" panose="020B0604020202020204" pitchFamily="34" charset="0"/>
                <a:cs typeface="Arial" panose="020B0604020202020204" pitchFamily="34" charset="0"/>
              </a:rPr>
              <a:t>Dokument pn. „Europejskie zasady jakości dla interwencji finansowanych przez UE, które mogą mieć wpływ na dziedzictwo kulturowe” dostępny jest na stronie internetowej ICOMOS. W przypadku zmiany zapisów dokumentu, pod uwagę brana jest wersja obowiązująca w dniu ogłoszenia naboru.</a:t>
            </a:r>
          </a:p>
        </p:txBody>
      </p:sp>
    </p:spTree>
    <p:extLst>
      <p:ext uri="{BB962C8B-B14F-4D97-AF65-F5344CB8AC3E}">
        <p14:creationId xmlns:p14="http://schemas.microsoft.com/office/powerpoint/2010/main" val="354316788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B368F-D3F9-888F-FD8E-391F2CFD4074}"/>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8DF8EC9E-5282-8788-450C-5F6854150DDD}"/>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78C0A0FF-AD24-AF42-996B-19B162F930D7}"/>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11.1 Rewitalizacja zdegradowanych obszarów miejskich</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typy projektów: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 </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merytoryczna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AB5645BA-C8C4-6BA7-7D9A-EC05A773A224}"/>
              </a:ext>
            </a:extLst>
          </p:cNvPr>
          <p:cNvGraphicFramePr>
            <a:graphicFrameLocks noGrp="1"/>
          </p:cNvGraphicFramePr>
          <p:nvPr/>
        </p:nvGraphicFramePr>
        <p:xfrm>
          <a:off x="409314" y="989977"/>
          <a:ext cx="11467612" cy="4619138"/>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317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Slajd 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61938">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defTabSz="914400" rtl="0" eaLnBrk="1" latinLnBrk="0" hangingPunct="1">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Projekt jest zgodny z założeniami dokumentu pn. „Europejskie zasady jakości dla interwencji finansowanych przez UE, które mogą mieć wpływ na dziedzictwo kulturowe” opracowanego przez Międzynarodową Radę Ochrony Zabytków i Miejsc Historycznych (ICOMOS) - dotyczy wyłącznie projektu obejmującego swoim zakresem obiekt zabytkowy.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Bef>
                          <a:spcPts val="600"/>
                        </a:spcBef>
                        <a:spcAft>
                          <a:spcPts val="0"/>
                        </a:spcAft>
                        <a:buFont typeface="+mj-lt"/>
                        <a:buNone/>
                      </a:pPr>
                      <a:endParaRPr lang="pl-PL" sz="1200" kern="120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Bef>
                          <a:spcPts val="600"/>
                        </a:spcBef>
                        <a:spcAft>
                          <a:spcPts val="0"/>
                        </a:spcAft>
                      </a:pPr>
                      <a:r>
                        <a:rPr lang="pl-PL" sz="1200">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będzie pozytywna (wartość logiczna: „TAK” lub „NIE DOTYCZY”). W trakcie oceny kryterium wnioskodawca może zostać poproszony o jednokrotne uzupełnienie i/lub wyjaśnienie.</a:t>
                      </a:r>
                    </a:p>
                    <a:p>
                      <a:pPr algn="l">
                        <a:lnSpc>
                          <a:spcPct val="100000"/>
                        </a:lnSpc>
                        <a:spcBef>
                          <a:spcPts val="600"/>
                        </a:spcBef>
                        <a:spcAft>
                          <a:spcPts val="0"/>
                        </a:spcAft>
                      </a:pPr>
                      <a:r>
                        <a:rPr lang="pl-PL" sz="1200">
                          <a:effectLst/>
                          <a:latin typeface="Arial" panose="020B0604020202020204" pitchFamily="34" charset="0"/>
                          <a:ea typeface="Calibri" panose="020F0502020204030204" pitchFamily="34" charset="0"/>
                          <a:cs typeface="Arial" panose="020B0604020202020204" pitchFamily="34" charset="0"/>
                        </a:rPr>
                        <a:t>Przyznanie wartości „NIE” (po jednokrotnym złożeniu uzupełnień i/lub wyjaśnień) oznacza, iż kryterium nie jest spełnione. </a:t>
                      </a:r>
                    </a:p>
                    <a:p>
                      <a:pPr algn="l">
                        <a:lnSpc>
                          <a:spcPct val="100000"/>
                        </a:lnSpc>
                        <a:spcBef>
                          <a:spcPts val="600"/>
                        </a:spcBef>
                        <a:spcAft>
                          <a:spcPts val="0"/>
                        </a:spcAft>
                      </a:pPr>
                      <a:r>
                        <a:rPr lang="pl-PL" sz="1200">
                          <a:effectLst/>
                          <a:latin typeface="Arial" panose="020B0604020202020204" pitchFamily="34" charset="0"/>
                          <a:ea typeface="Calibri" panose="020F0502020204030204" pitchFamily="34" charset="0"/>
                          <a:cs typeface="Arial" panose="020B0604020202020204" pitchFamily="34" charset="0"/>
                        </a:rPr>
                        <a:t>Niespełnienie kryterium dyskwalifikuje projekt ze wsparcia.</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358AB915-1A9E-0377-C97B-DB04360BCB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3FD610B8-9D1A-9B39-E703-EC232C0980A7}"/>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163</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472085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7E647-C76E-1353-2CA4-D2A3954833A9}"/>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B83901D3-C827-F3EF-BB9F-7D3114F128D9}"/>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2454B5F1-836F-CC3F-3AC0-9127FB69E893}"/>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dirty="0">
                <a:solidFill>
                  <a:prstClr val="white"/>
                </a:solidFill>
                <a:latin typeface="Arial" panose="020B0604020202020204" pitchFamily="34" charset="0"/>
                <a:cs typeface="Arial" panose="020B0604020202020204" pitchFamily="34" charset="0"/>
              </a:rPr>
              <a:t>11.1 Rewitalizacja zdegradowanych obszarów miejskich</a:t>
            </a:r>
            <a:r>
              <a:rPr lang="pl-PL" sz="1400" b="1" dirty="0">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dirty="0">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 </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merytoryczna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EF09147C-688D-BC8D-DBED-57B63DB62F47}"/>
              </a:ext>
            </a:extLst>
          </p:cNvPr>
          <p:cNvGraphicFramePr>
            <a:graphicFrameLocks noGrp="1"/>
          </p:cNvGraphicFramePr>
          <p:nvPr/>
        </p:nvGraphicFramePr>
        <p:xfrm>
          <a:off x="409314" y="1103158"/>
          <a:ext cx="11467612" cy="5047597"/>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555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a:latin typeface="Arial" panose="020B0604020202020204" pitchFamily="34" charset="0"/>
                          <a:cs typeface="Arial" panose="020B0604020202020204" pitchFamily="34" charset="0"/>
                        </a:rPr>
                        <a:t>Slajd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590397">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defTabSz="914400" rtl="0" eaLnBrk="1" latinLnBrk="0" hangingPunct="1">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Kwalifikowalność elementów infrastruktury drogowej.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Bef>
                          <a:spcPts val="600"/>
                        </a:spcBef>
                        <a:spcAft>
                          <a:spcPts val="0"/>
                        </a:spcAft>
                        <a:buFont typeface="+mj-lt"/>
                        <a:buNone/>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Kryterium zdefiniowane jako techniczne specyficzne.</a:t>
                      </a:r>
                    </a:p>
                    <a:p>
                      <a:pPr marL="0" indent="0">
                        <a:spcBef>
                          <a:spcPts val="600"/>
                        </a:spcBef>
                        <a:spcAft>
                          <a:spcPts val="0"/>
                        </a:spcAft>
                        <a:buFont typeface="+mj-lt"/>
                        <a:buNone/>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W ramach kryterium weryfikowane będzie, czy (pytania pomocnicze):</a:t>
                      </a:r>
                    </a:p>
                    <a:p>
                      <a:pPr marL="271463" indent="-271463">
                        <a:spcBef>
                          <a:spcPts val="600"/>
                        </a:spcBef>
                        <a:spcAft>
                          <a:spcPts val="0"/>
                        </a:spcAft>
                        <a:buFont typeface="+mj-lt"/>
                        <a:buAutoNum type="arabicPeriod"/>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Inwestycje w elementy infrastruktury drogowej (w tym w parkingi) stanowią nieodłączny element większego projektu i nie są one dominującym elementem tego projektu - ich koszt nie przekracza 15% kosztów kwalifikowalnych.</a:t>
                      </a:r>
                    </a:p>
                    <a:p>
                      <a:pPr marL="271463" indent="-271463">
                        <a:spcBef>
                          <a:spcPts val="600"/>
                        </a:spcBef>
                        <a:spcAft>
                          <a:spcPts val="0"/>
                        </a:spcAft>
                        <a:buFont typeface="+mj-lt"/>
                        <a:buAutoNum type="arabicPeriod"/>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Inwestycje w elementy drogowe w miastach nie obejmują budowy nowych dróg lub parkingów oraz w odniesieniu do istniejących - zwiększenia ich pojemności lub przepustowości.</a:t>
                      </a:r>
                    </a:p>
                    <a:p>
                      <a:pPr marL="271463" indent="-271463">
                        <a:spcBef>
                          <a:spcPts val="600"/>
                        </a:spcBef>
                        <a:spcAft>
                          <a:spcPts val="0"/>
                        </a:spcAft>
                        <a:buFont typeface="+mj-lt"/>
                        <a:buAutoNum type="arabicPeriod"/>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Inwestycje w elementy drogowe w miastach nie przyczyniają się do zwiększenia natężenia ruchu samochodowego?</a:t>
                      </a:r>
                    </a:p>
                    <a:p>
                      <a:pPr marL="0" indent="0">
                        <a:spcBef>
                          <a:spcPts val="600"/>
                        </a:spcBef>
                        <a:spcAft>
                          <a:spcPts val="0"/>
                        </a:spcAft>
                        <a:buFont typeface="+mj-lt"/>
                        <a:buNone/>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oraz dokumentacji składanej wraz z wnioskiem o dofinansowanie na etapie aplikowania o środki.</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zerojedynkowe.</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jest zdefiniowane poprzez zestaw pytań pomocniczych. W ramach pytań pomocniczych możliwe przyznanie wartości logicznych: „TAK”, „NIE”, „NIE DOTYCZY”.</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 lub „NIE DOTYCZY” (opcja „NIE DOTYCZY” przyznawana wyłącznie, gdy projekt swoim zakresem nie obejmuje inwestycji w elementy infrastruktury drogowej).</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na wszystkie pytania pomocnicze będzie pozytywna (wartość logiczna: „TAK” lub „NIE DOTYCZY”). W trakcie oceny kryterium wnioskodawca może zostać poproszony o jednokrotne uzupełnienie i/lub wyjaśnienie.</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683959BF-6C6E-E0E3-3AF8-957A32ACA6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76F61D2F-A360-9641-8F61-191D066F070A}"/>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164</a:t>
            </a:fld>
            <a:endParaRPr lang="pl-PL"/>
          </a:p>
        </p:txBody>
      </p:sp>
    </p:spTree>
    <p:extLst>
      <p:ext uri="{BB962C8B-B14F-4D97-AF65-F5344CB8AC3E}">
        <p14:creationId xmlns:p14="http://schemas.microsoft.com/office/powerpoint/2010/main" val="328324237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7E49E-F938-852B-C226-29945A896348}"/>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6C83F24D-F141-378C-1211-066CC6E62EAE}"/>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1324C192-4809-ABC7-AC92-D9E3FBC65763}"/>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dirty="0">
                <a:solidFill>
                  <a:prstClr val="white"/>
                </a:solidFill>
                <a:latin typeface="Arial" panose="020B0604020202020204" pitchFamily="34" charset="0"/>
                <a:cs typeface="Arial" panose="020B0604020202020204" pitchFamily="34" charset="0"/>
              </a:rPr>
              <a:t>11.1 Rewitalizacja zdegradowanych obszarów miejskich</a:t>
            </a:r>
            <a:r>
              <a:rPr lang="pl-PL" sz="1400" b="1" dirty="0">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dirty="0">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 </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merytoryczna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3BCAAADF-1AE2-4F99-E452-C1B83534DF77}"/>
              </a:ext>
            </a:extLst>
          </p:cNvPr>
          <p:cNvGraphicFramePr>
            <a:graphicFrameLocks noGrp="1"/>
          </p:cNvGraphicFramePr>
          <p:nvPr/>
        </p:nvGraphicFramePr>
        <p:xfrm>
          <a:off x="409314" y="1103158"/>
          <a:ext cx="11467612" cy="2087173"/>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1406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a:latin typeface="Arial" panose="020B0604020202020204" pitchFamily="34" charset="0"/>
                          <a:cs typeface="Arial" panose="020B0604020202020204" pitchFamily="34" charset="0"/>
                        </a:rPr>
                        <a:t>Slajd 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1629973">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defTabSz="914400" rtl="0" eaLnBrk="1" latinLnBrk="0" hangingPunct="1">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Kwalifikowalność elementów infrastruktury drogowej.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Bef>
                          <a:spcPts val="600"/>
                        </a:spcBef>
                        <a:spcAft>
                          <a:spcPts val="0"/>
                        </a:spcAft>
                        <a:buFont typeface="+mj-lt"/>
                        <a:buNone/>
                      </a:pPr>
                      <a:endParaRPr lang="pl-PL" sz="1200" kern="120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600"/>
                        </a:spcBef>
                        <a:spcAft>
                          <a:spcPts val="0"/>
                        </a:spcAft>
                        <a:buClrTx/>
                        <a:buSzTx/>
                        <a:buFontTx/>
                        <a:buNone/>
                        <a:tabLst/>
                        <a:defRPr/>
                      </a:pPr>
                      <a:r>
                        <a:rPr lang="pl-PL" sz="1200" dirty="0">
                          <a:effectLst/>
                          <a:latin typeface="Arial" panose="020B0604020202020204" pitchFamily="34" charset="0"/>
                          <a:ea typeface="Calibri" panose="020F0502020204030204" pitchFamily="34" charset="0"/>
                          <a:cs typeface="Arial" panose="020B0604020202020204" pitchFamily="34" charset="0"/>
                        </a:rPr>
                        <a:t>Przyznanie wartości „NIE” przynajmniej w jednym pytaniu pomocniczym (po jednokrotnym złożeniu uzupełnień i/lub wyjaśnień) oznacza, iż kryterium nie jest spełnione. Niespełnienie kryterium dyskwalifikuje projekt ze wsparcia.</a:t>
                      </a:r>
                    </a:p>
                    <a:p>
                      <a:pPr algn="l">
                        <a:lnSpc>
                          <a:spcPct val="115000"/>
                        </a:lnSpc>
                        <a:spcBef>
                          <a:spcPts val="600"/>
                        </a:spcBef>
                        <a:spcAft>
                          <a:spcPts val="0"/>
                        </a:spcAft>
                      </a:pP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C027F8D4-DDCD-A34D-862C-B8080CAF63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6E265AE9-7891-C115-4D05-2FF53FA514E2}"/>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165</a:t>
            </a:fld>
            <a:endParaRPr lang="pl-PL"/>
          </a:p>
        </p:txBody>
      </p:sp>
    </p:spTree>
    <p:extLst>
      <p:ext uri="{BB962C8B-B14F-4D97-AF65-F5344CB8AC3E}">
        <p14:creationId xmlns:p14="http://schemas.microsoft.com/office/powerpoint/2010/main" val="309687109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FF2F4-F64A-7A1F-51DC-F285EE303871}"/>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E20EDDC0-7FD6-A228-725F-276FD512340A}"/>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355A7D12-B3F1-C5F6-3ACD-56E299628717}"/>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dirty="0">
                <a:solidFill>
                  <a:prstClr val="white"/>
                </a:solidFill>
                <a:latin typeface="Arial" panose="020B0604020202020204" pitchFamily="34" charset="0"/>
                <a:cs typeface="Arial" panose="020B0604020202020204" pitchFamily="34" charset="0"/>
              </a:rPr>
              <a:t>11.1 Rewitalizacja zdegradowanych obszarów miejskich</a:t>
            </a:r>
            <a:r>
              <a:rPr lang="pl-PL" sz="1400" b="1" dirty="0">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dirty="0">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 </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merytoryczna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CB0355A4-2B84-41C4-CAC7-B1AAE4A66D18}"/>
              </a:ext>
            </a:extLst>
          </p:cNvPr>
          <p:cNvGraphicFramePr>
            <a:graphicFrameLocks noGrp="1"/>
          </p:cNvGraphicFramePr>
          <p:nvPr/>
        </p:nvGraphicFramePr>
        <p:xfrm>
          <a:off x="409314" y="1103158"/>
          <a:ext cx="11467612" cy="5025176"/>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2845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740579">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defTabSz="914400" rtl="0" eaLnBrk="1" latinLnBrk="0" hangingPunct="1">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Projekt obejmujący inwestycje w zakresie dróg publicznych spełnia wymogi w zakresie nośności drogi.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Bef>
                          <a:spcPts val="600"/>
                        </a:spcBef>
                        <a:spcAft>
                          <a:spcPts val="0"/>
                        </a:spcAft>
                        <a:buFont typeface="+mj-lt"/>
                        <a:buNone/>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Kryterium zdefiniowane jako techniczne specyficzne.</a:t>
                      </a:r>
                    </a:p>
                    <a:p>
                      <a:pPr marL="0" indent="0">
                        <a:spcBef>
                          <a:spcPts val="600"/>
                        </a:spcBef>
                        <a:spcAft>
                          <a:spcPts val="0"/>
                        </a:spcAft>
                        <a:buFont typeface="+mj-lt"/>
                        <a:buNone/>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W ramach kryterium ocenie podlegać będzie, czy nośność drogi publicznej po zakończeniu realizacji projektu wynosić będzie minimum 11,5 t na oś.</a:t>
                      </a:r>
                    </a:p>
                    <a:p>
                      <a:pPr marL="0" indent="0">
                        <a:spcBef>
                          <a:spcPts val="600"/>
                        </a:spcBef>
                        <a:spcAft>
                          <a:spcPts val="0"/>
                        </a:spcAft>
                        <a:buFont typeface="+mj-lt"/>
                        <a:buNone/>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oraz dokumentacji składanej wraz z wnioskiem o dofinansowanie na etapie aplikowania o środki.</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zerojedynkowe.</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 lub „NIE DOTYCZY” (opcja „NIE DOTYCZY” przyznawana wyłącznie w przypadku, gdy projekt nie obejmuje inwestycji w zakresie dróg publicznych).</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będzie pozytywna (wartość logiczna: „TAK” lub „NIE DOTYCZY”). W trakcie oceny kryterium wnioskodawca może zostać poproszony o jednokrotne uzupełnienie i/lub wyjaśnienie.</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Przyznanie wartości „NIE” (po jednokrotnym złożeniu uzupełnień i/lub wyjaśnień) oznacza, iż kryterium nie jest spełnione.</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Niespełnienie kryterium dyskwalifikuje projekt ze wsparcia.</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A80E004A-78CB-09BA-8397-DC7EBC03B9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F8D2FB0E-5835-219B-49AD-8486BEA8257D}"/>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166</a:t>
            </a:fld>
            <a:endParaRPr lang="pl-PL"/>
          </a:p>
        </p:txBody>
      </p:sp>
    </p:spTree>
    <p:extLst>
      <p:ext uri="{BB962C8B-B14F-4D97-AF65-F5344CB8AC3E}">
        <p14:creationId xmlns:p14="http://schemas.microsoft.com/office/powerpoint/2010/main" val="52124922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F6BD5-8502-F529-F3DC-C5B80B2E3F44}"/>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FD62F54D-BAAA-42E7-D4C1-D865C803ADFE}"/>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CD8FA134-9F59-05C2-949B-321095FEB979}"/>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dirty="0">
                <a:solidFill>
                  <a:prstClr val="white"/>
                </a:solidFill>
                <a:latin typeface="Arial" panose="020B0604020202020204" pitchFamily="34" charset="0"/>
                <a:cs typeface="Arial" panose="020B0604020202020204" pitchFamily="34" charset="0"/>
              </a:rPr>
              <a:t>11.1 Rewitalizacja zdegradowanych obszarów miejskich</a:t>
            </a:r>
            <a:r>
              <a:rPr lang="pl-PL" sz="1400" b="1" dirty="0">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dirty="0">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 </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merytoryczna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E61849C9-42DD-043B-3A0F-0630EBE51299}"/>
              </a:ext>
            </a:extLst>
          </p:cNvPr>
          <p:cNvGraphicFramePr>
            <a:graphicFrameLocks noGrp="1"/>
          </p:cNvGraphicFramePr>
          <p:nvPr/>
        </p:nvGraphicFramePr>
        <p:xfrm>
          <a:off x="409314" y="1103158"/>
          <a:ext cx="11467612" cy="5025176"/>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2845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740579">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defTabSz="914400" rtl="0" eaLnBrk="1" latinLnBrk="0" hangingPunct="1">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Trwałość inwestycji w kulturę i turystykę.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Bef>
                          <a:spcPts val="600"/>
                        </a:spcBef>
                        <a:spcAft>
                          <a:spcPts val="0"/>
                        </a:spcAft>
                        <a:buFont typeface="+mj-lt"/>
                        <a:buNone/>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Kryterium zdefiniowane jako techniczne specyficzne.</a:t>
                      </a:r>
                    </a:p>
                    <a:p>
                      <a:pPr marL="0" indent="0">
                        <a:spcBef>
                          <a:spcPts val="600"/>
                        </a:spcBef>
                        <a:spcAft>
                          <a:spcPts val="0"/>
                        </a:spcAft>
                        <a:buFont typeface="+mj-lt"/>
                        <a:buNone/>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W ramach kryterium weryfikacji podlega, czy przedłożony plan działalności w okresie trwałości projektu zapewnia trwałość środowiskową oraz odporność na przyszłe kryzysy wspieranej inwestycji.</a:t>
                      </a:r>
                    </a:p>
                    <a:p>
                      <a:pPr marL="0" indent="0">
                        <a:spcBef>
                          <a:spcPts val="600"/>
                        </a:spcBef>
                        <a:spcAft>
                          <a:spcPts val="0"/>
                        </a:spcAft>
                        <a:buFont typeface="+mj-lt"/>
                        <a:buNone/>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oraz dokumentacji składanej wraz z wnioskiem o dofinansowanie na etapie aplikowania o środki tj. planu działalności w okresie trwałości projektu.</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zerojedynkowe.</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 lub „NIE DOTYCZY” (opcja „NIE DOTYCZY” przyznawana wyłącznie w przypadku, gdy projekt nie dotyczy inwestycji w kulturę i turystykę).</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będzie pozytywna (wartość logiczna: „TAK” lub „NIE DOTYCZY”). W trakcie oceny kryterium wnioskodawca może zostać poproszony o jednokrotne uzupełnienie i/lub wyjaśnienie.</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Przyznanie wartości „NIE” (po jednokrotnym złożeniu uzupełnień i/lub wyjaśnień) oznacza, iż kryterium nie jest spełnione. </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Niespełnienie kryterium dyskwalifikuje projekt ze wsparcia.</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907B2F63-D089-CDD5-AF5A-1A30A24ED2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64A96DEC-4715-7904-EA4C-26D0CAFF1F8D}"/>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167</a:t>
            </a:fld>
            <a:endParaRPr lang="pl-PL"/>
          </a:p>
        </p:txBody>
      </p:sp>
    </p:spTree>
    <p:extLst>
      <p:ext uri="{BB962C8B-B14F-4D97-AF65-F5344CB8AC3E}">
        <p14:creationId xmlns:p14="http://schemas.microsoft.com/office/powerpoint/2010/main" val="108538712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D328F-5FB5-D3BD-EFAC-2CB9D2C905F8}"/>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B23E16E3-923F-8DDC-BE1C-B7574A6DCF55}"/>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4123A3FD-48D7-C8B0-FE8E-0679D75CA4A3}"/>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dirty="0">
                <a:solidFill>
                  <a:prstClr val="white"/>
                </a:solidFill>
                <a:latin typeface="Arial" panose="020B0604020202020204" pitchFamily="34" charset="0"/>
                <a:cs typeface="Arial" panose="020B0604020202020204" pitchFamily="34" charset="0"/>
              </a:rPr>
              <a:t>11.1 Rewitalizacja zdegradowanych obszarów miejskich</a:t>
            </a:r>
            <a:r>
              <a:rPr lang="pl-PL" sz="1400" b="1" dirty="0">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dirty="0">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 </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merytoryczna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D0A41935-B428-BAFD-57EF-076D89038C41}"/>
              </a:ext>
            </a:extLst>
          </p:cNvPr>
          <p:cNvGraphicFramePr>
            <a:graphicFrameLocks noGrp="1"/>
          </p:cNvGraphicFramePr>
          <p:nvPr/>
        </p:nvGraphicFramePr>
        <p:xfrm>
          <a:off x="409314" y="1103158"/>
          <a:ext cx="11467612" cy="3698375"/>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2055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424055">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defTabSz="914400" rtl="0" eaLnBrk="1" latinLnBrk="0" hangingPunct="1">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Potencjał niekomercyjnych inwestycji.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Bef>
                          <a:spcPts val="600"/>
                        </a:spcBef>
                        <a:spcAft>
                          <a:spcPts val="0"/>
                        </a:spcAft>
                        <a:buFont typeface="+mj-lt"/>
                        <a:buNone/>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Kryterium zdefiniowane jako finansowo-ekonomiczne specyficzne.</a:t>
                      </a:r>
                    </a:p>
                    <a:p>
                      <a:pPr marL="0" indent="0">
                        <a:spcBef>
                          <a:spcPts val="600"/>
                        </a:spcBef>
                        <a:spcAft>
                          <a:spcPts val="0"/>
                        </a:spcAft>
                        <a:buFont typeface="+mj-lt"/>
                        <a:buNone/>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W ramach kryterium weryfikacji podlega, czy inwestycja nie jest ukierunkowania na zysk, czy nie generuje dochodu?</a:t>
                      </a:r>
                    </a:p>
                    <a:p>
                      <a:pPr marL="0" indent="0">
                        <a:spcBef>
                          <a:spcPts val="600"/>
                        </a:spcBef>
                        <a:spcAft>
                          <a:spcPts val="0"/>
                        </a:spcAft>
                        <a:buFont typeface="+mj-lt"/>
                        <a:buNone/>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oraz dokumentacji składanej wraz z wnioskiem o dofinansowanie na etapie aplikowania o środki.</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zerojedynkowe.</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będzie pozytywna (wartość logiczna: „TAK”). W trakcie oceny kryterium wnioskodawca może zostać poproszony o jednokrotne uzupełnienie i/lub wyjaśnienie.</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Przyznanie wartości „NIE” (po jednokrotnym złożeniu uzupełnień i/lub wyjaśnień) oznacza, iż kryterium nie jest spełnione. Niespełnienie kryterium dyskwalifikuje projekt ze wsparcia.</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892210D8-FAF5-C138-8846-825A0CD12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84F5D800-53EC-B8E4-2BE6-245B0B772D08}"/>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168</a:t>
            </a:fld>
            <a:endParaRPr lang="pl-PL"/>
          </a:p>
        </p:txBody>
      </p:sp>
    </p:spTree>
    <p:extLst>
      <p:ext uri="{BB962C8B-B14F-4D97-AF65-F5344CB8AC3E}">
        <p14:creationId xmlns:p14="http://schemas.microsoft.com/office/powerpoint/2010/main" val="291054064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C3390-A3ED-862C-13AE-2A8F7BF39765}"/>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D3110E0B-EFB2-4955-3036-6D38D1384BE6}"/>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9C6C222E-6876-F40A-FF1D-ED4D469432E1}"/>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dirty="0">
                <a:solidFill>
                  <a:prstClr val="white"/>
                </a:solidFill>
                <a:latin typeface="Arial" panose="020B0604020202020204" pitchFamily="34" charset="0"/>
                <a:cs typeface="Arial" panose="020B0604020202020204" pitchFamily="34" charset="0"/>
              </a:rPr>
              <a:t>11.1 Rewitalizacja zdegradowanych obszarów miejskich</a:t>
            </a:r>
            <a:r>
              <a:rPr lang="pl-PL" sz="1400" b="1" dirty="0">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dirty="0">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1D293C93-F5ED-5BE2-D57A-B0430A402B10}"/>
              </a:ext>
            </a:extLst>
          </p:cNvPr>
          <p:cNvGraphicFramePr>
            <a:graphicFrameLocks noGrp="1"/>
          </p:cNvGraphicFramePr>
          <p:nvPr/>
        </p:nvGraphicFramePr>
        <p:xfrm>
          <a:off x="409314" y="1103158"/>
          <a:ext cx="11467612" cy="3975037"/>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2055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a:latin typeface="Arial" panose="020B0604020202020204" pitchFamily="34" charset="0"/>
                          <a:cs typeface="Arial" panose="020B0604020202020204" pitchFamily="34" charset="0"/>
                        </a:rPr>
                        <a:t>Slajd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424055">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dirty="0">
                          <a:effectLst/>
                          <a:latin typeface="Arial" panose="020B0604020202020204" pitchFamily="34" charset="0"/>
                          <a:ea typeface="Times New Roman" panose="02020603050405020304" pitchFamily="18" charset="0"/>
                          <a:cs typeface="Arial" panose="020B0604020202020204" pitchFamily="34" charset="0"/>
                        </a:rPr>
                        <a:t>Wpływ na rozwiązywanie głównych problemów społecznych.</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0"/>
                        </a:spcAft>
                      </a:pPr>
                      <a:r>
                        <a:rPr lang="pl-PL" sz="12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premiuje projekty kompleksowe przyczyniające się do rozwiązania kluczowych problemów społecznych na danym obszarze. </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Metody pomiaru:</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marL="180975" lvl="2" indent="-180975" algn="l">
                        <a:lnSpc>
                          <a:spcPct val="115000"/>
                        </a:lnSpc>
                        <a:spcBef>
                          <a:spcPts val="600"/>
                        </a:spcBef>
                        <a:spcAft>
                          <a:spcPts val="0"/>
                        </a:spcAft>
                        <a:buFont typeface="+mj-lt"/>
                        <a:buAutoNum type="arabicPeriod"/>
                      </a:pPr>
                      <a:r>
                        <a:rPr lang="pl-PL" sz="12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Projekt realizowany będzie na obszarze rewitalizacji wskazanym w GPR danej gminy – 20 pkt.</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marL="180975" lvl="2" indent="-180975" algn="l">
                        <a:lnSpc>
                          <a:spcPct val="115000"/>
                        </a:lnSpc>
                        <a:spcBef>
                          <a:spcPts val="600"/>
                        </a:spcBef>
                        <a:spcAft>
                          <a:spcPts val="0"/>
                        </a:spcAft>
                        <a:buFont typeface="+mj-lt"/>
                        <a:buAutoNum type="arabicPeriod"/>
                      </a:pPr>
                      <a:r>
                        <a:rPr lang="pl-PL" sz="12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Projekt zlokalizowany jest na obszarze miasta średniego tracącego funkcje społeczno-gospodarcze – 7 pkt.</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marL="180975" lvl="2" indent="-180975" algn="l">
                        <a:lnSpc>
                          <a:spcPct val="115000"/>
                        </a:lnSpc>
                        <a:spcBef>
                          <a:spcPts val="600"/>
                        </a:spcBef>
                        <a:spcAft>
                          <a:spcPts val="0"/>
                        </a:spcAft>
                        <a:buFont typeface="+mj-lt"/>
                        <a:buAutoNum type="arabicPeriod"/>
                      </a:pPr>
                      <a:r>
                        <a:rPr lang="pl-PL" sz="12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Projekt przyczynia się do wzrostu aktywności gospodarczej na obszarze rewitalizacji, w tym przedsiębiorstw społecznych poprzez przygotowanie niezbędnej infrastruktury (przynajmniej jednego obiektu) umożliwiającego powstanie przynajmniej jednego przedsiębiorstwa społecznego</a:t>
                      </a:r>
                      <a:r>
                        <a:rPr lang="pl-PL" sz="1200" b="0" dirty="0">
                          <a:effectLst/>
                          <a:latin typeface="Arial" panose="020B0604020202020204" pitchFamily="34" charset="0"/>
                          <a:ea typeface="Calibri" panose="020F0502020204030204" pitchFamily="34" charset="0"/>
                          <a:cs typeface="Arial" panose="020B0604020202020204" pitchFamily="34" charset="0"/>
                        </a:rPr>
                        <a:t> </a:t>
                      </a:r>
                      <a:r>
                        <a:rPr lang="pl-PL" sz="12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rozumianego jako podmiot określony w ustawie z dnia 5 sierpnia 2022 r. o ekonomii społecznej (Dz.U. 2023 poz. 1287) – 3 pkt.</a:t>
                      </a:r>
                    </a:p>
                    <a:p>
                      <a:pPr marL="180975" lvl="2" indent="-180975" algn="l">
                        <a:lnSpc>
                          <a:spcPct val="115000"/>
                        </a:lnSpc>
                        <a:spcBef>
                          <a:spcPts val="600"/>
                        </a:spcBef>
                        <a:spcAft>
                          <a:spcPts val="0"/>
                        </a:spcAft>
                        <a:buFont typeface="+mj-lt"/>
                        <a:buAutoNum type="arabicPeriod"/>
                      </a:pPr>
                      <a:r>
                        <a:rPr lang="pl-PL" sz="12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Projekt przyczynia się do ograniczenia problemów społecznych (redukuje zjawisko wykluczenia, bezradności, lub patologii)</a:t>
                      </a:r>
                      <a:r>
                        <a:rPr lang="pl-PL" sz="1200" b="0" i="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7</a:t>
                      </a:r>
                      <a:r>
                        <a:rPr lang="pl-PL" sz="12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 4 pkt.</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0"/>
                        </a:spcAft>
                      </a:pPr>
                      <a:r>
                        <a:rPr lang="pl-PL" sz="12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punktowe.</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0"/>
                        </a:spcAft>
                      </a:pPr>
                      <a:r>
                        <a:rPr lang="pl-PL" sz="12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(tj. przyznanie 0 punktów nie dyskwalifikuje z możliwości uzyskania dofinansowania).</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0"/>
                        </a:spcAft>
                      </a:pPr>
                      <a:r>
                        <a:rPr lang="pl-PL" sz="12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Ocena kryterium będzie polegała na:</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marL="271463" lvl="1" indent="-271463" algn="l">
                        <a:lnSpc>
                          <a:spcPct val="115000"/>
                        </a:lnSpc>
                        <a:spcBef>
                          <a:spcPts val="600"/>
                        </a:spcBef>
                        <a:spcAft>
                          <a:spcPts val="0"/>
                        </a:spcAft>
                        <a:buSzPts val="1100"/>
                        <a:buFont typeface="Arial" panose="020B0604020202020204" pitchFamily="34" charset="0"/>
                        <a:buAutoNum type="alphaLcParenR"/>
                      </a:pPr>
                      <a:r>
                        <a:rPr lang="pl-PL" sz="12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przyznaniu zdefiniowanej z góry liczby punktów (maksymalnie można przyznać 30 pkt). </a:t>
                      </a: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Punkty w ramach poszczególnych metod pomiaru sumują się do momentu uzyskania maksymalnej liczby punktów.</a:t>
                      </a:r>
                      <a:r>
                        <a:rPr lang="pl-PL" sz="1200" b="0" dirty="0">
                          <a:effectLst/>
                          <a:latin typeface="Arial" panose="020B0604020202020204" pitchFamily="34" charset="0"/>
                          <a:ea typeface="Calibri" panose="020F0502020204030204" pitchFamily="34" charset="0"/>
                          <a:cs typeface="Arial" panose="020B0604020202020204" pitchFamily="34" charset="0"/>
                        </a:rPr>
                        <a:t> </a:t>
                      </a:r>
                    </a:p>
                    <a:p>
                      <a:pPr marL="271463" lvl="1" indent="-271463" algn="l">
                        <a:lnSpc>
                          <a:spcPct val="115000"/>
                        </a:lnSpc>
                        <a:spcBef>
                          <a:spcPts val="600"/>
                        </a:spcBef>
                        <a:spcAft>
                          <a:spcPts val="0"/>
                        </a:spcAft>
                        <a:buSzPts val="1100"/>
                        <a:buFont typeface="Arial" panose="020B0604020202020204" pitchFamily="34" charset="0"/>
                        <a:buAutoNum type="alphaLcParenR"/>
                      </a:pPr>
                      <a:r>
                        <a:rPr lang="pl-PL" sz="12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przyznaniu 0 punktów – w przypadku niespełnienia żadnego z warunków kryterium.</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0"/>
                        </a:spcAft>
                      </a:pPr>
                      <a:r>
                        <a:rPr lang="pl-PL" sz="1200" b="0" dirty="0">
                          <a:effectLst/>
                          <a:latin typeface="Arial" panose="020B0604020202020204" pitchFamily="34" charset="0"/>
                          <a:ea typeface="Calibri" panose="020F0502020204030204" pitchFamily="34" charset="0"/>
                          <a:cs typeface="Arial" panose="020B0604020202020204" pitchFamily="34" charset="0"/>
                        </a:rPr>
                        <a:t>Brak możliwości uzupełnienia/poprawienia wniosku o dofinansowanie w ramach kryterium.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F47FE0B4-5976-4DB2-BA2E-CB4A189873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5B627852-8242-90D0-135F-323F5E2FD8F3}"/>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169</a:t>
            </a:fld>
            <a:endParaRPr lang="pl-PL"/>
          </a:p>
        </p:txBody>
      </p:sp>
      <p:sp>
        <p:nvSpPr>
          <p:cNvPr id="2" name="Symbol zastępczy stopki 1">
            <a:extLst>
              <a:ext uri="{FF2B5EF4-FFF2-40B4-BE49-F238E27FC236}">
                <a16:creationId xmlns:a16="http://schemas.microsoft.com/office/drawing/2014/main" id="{A7DAF24F-62E9-4089-0B00-A12500422BB8}"/>
              </a:ext>
            </a:extLst>
          </p:cNvPr>
          <p:cNvSpPr>
            <a:spLocks noGrp="1"/>
          </p:cNvSpPr>
          <p:nvPr>
            <p:ph type="ftr" sz="quarter" idx="11"/>
          </p:nvPr>
        </p:nvSpPr>
        <p:spPr>
          <a:xfrm>
            <a:off x="261846" y="5376900"/>
            <a:ext cx="11452634" cy="365125"/>
          </a:xfrm>
        </p:spPr>
        <p:txBody>
          <a:bodyPr/>
          <a:lstStyle/>
          <a:p>
            <a:pPr algn="l"/>
            <a:r>
              <a:rPr lang="pl-PL" baseline="30000" dirty="0">
                <a:solidFill>
                  <a:schemeClr val="tx1"/>
                </a:solidFill>
                <a:latin typeface="Arial" panose="020B0604020202020204" pitchFamily="34" charset="0"/>
                <a:cs typeface="Arial" panose="020B0604020202020204" pitchFamily="34" charset="0"/>
              </a:rPr>
              <a:t>7</a:t>
            </a:r>
            <a:r>
              <a:rPr lang="pl-PL" dirty="0">
                <a:solidFill>
                  <a:schemeClr val="tx1"/>
                </a:solidFill>
                <a:latin typeface="Arial" panose="020B0604020202020204" pitchFamily="34" charset="0"/>
                <a:cs typeface="Arial" panose="020B0604020202020204" pitchFamily="34" charset="0"/>
              </a:rPr>
              <a:t> Projekt redukuje zjawisko wykluczenia, bezradności, lub patologii, np. projekt obejmuje działania na rzecz stworzenia osobom borykającym się z problemami społecznymi możliwości uzyskania pracy lub zajęcia np. jeżeli w wyniku realizacji projektu planuje się stworzyć nowe miejsca pracy (np. w ramach zwiększania dostępności do usług społecznych czy kulturalnych), w ramach których odpłatnie lub na zasadach wolontariatu osoby zagrożone wykluczeniem społecznym będą mogły pracować. Dodatkowo w ramach tej metody pomiaru mogą być punktowane działania mające na celu eliminację miejsc szerzenia się patologii np. pustostanów, skwerów, zapleczy itp. poprzez zagospodarowanie ich na inne cele.</a:t>
            </a:r>
          </a:p>
        </p:txBody>
      </p:sp>
    </p:spTree>
    <p:extLst>
      <p:ext uri="{BB962C8B-B14F-4D97-AF65-F5344CB8AC3E}">
        <p14:creationId xmlns:p14="http://schemas.microsoft.com/office/powerpoint/2010/main" val="834278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FDD69-8848-3458-8E72-8A1B50582B77}"/>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F4FD884B-BBCD-B5C7-BE38-25A2D6EA63D6}"/>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62188CAE-D95F-D5BB-8E74-A9ADC7026E30}"/>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Działanie 3.2 Dostosowanie do zmian klimatu i zapobieganie powodziom i suszy, typy projektów: 1, 2, 4, 6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lang="pl-PL" sz="1400" b="1">
                <a:solidFill>
                  <a:prstClr val="white"/>
                </a:solidFill>
                <a:latin typeface="Arial" panose="020B0604020202020204" pitchFamily="34"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EC927E12-372F-1027-86E5-78F0358CF481}"/>
              </a:ext>
            </a:extLst>
          </p:cNvPr>
          <p:cNvGraphicFramePr>
            <a:graphicFrameLocks noGrp="1"/>
          </p:cNvGraphicFramePr>
          <p:nvPr>
            <p:extLst>
              <p:ext uri="{D42A27DB-BD31-4B8C-83A1-F6EECF244321}">
                <p14:modId xmlns:p14="http://schemas.microsoft.com/office/powerpoint/2010/main" val="3523254922"/>
              </p:ext>
            </p:extLst>
          </p:nvPr>
        </p:nvGraphicFramePr>
        <p:xfrm>
          <a:off x="409315" y="1103161"/>
          <a:ext cx="11305167" cy="5008309"/>
        </p:xfrm>
        <a:graphic>
          <a:graphicData uri="http://schemas.openxmlformats.org/drawingml/2006/table">
            <a:tbl>
              <a:tblPr firstRow="1" bandRow="1">
                <a:tableStyleId>{5C22544A-7EE6-4342-B048-85BDC9FD1C3A}</a:tableStyleId>
              </a:tblPr>
              <a:tblGrid>
                <a:gridCol w="632189">
                  <a:extLst>
                    <a:ext uri="{9D8B030D-6E8A-4147-A177-3AD203B41FA5}">
                      <a16:colId xmlns:a16="http://schemas.microsoft.com/office/drawing/2014/main" val="2402903515"/>
                    </a:ext>
                  </a:extLst>
                </a:gridCol>
                <a:gridCol w="2139518">
                  <a:extLst>
                    <a:ext uri="{9D8B030D-6E8A-4147-A177-3AD203B41FA5}">
                      <a16:colId xmlns:a16="http://schemas.microsoft.com/office/drawing/2014/main" val="2742623692"/>
                    </a:ext>
                  </a:extLst>
                </a:gridCol>
                <a:gridCol w="5110418">
                  <a:extLst>
                    <a:ext uri="{9D8B030D-6E8A-4147-A177-3AD203B41FA5}">
                      <a16:colId xmlns:a16="http://schemas.microsoft.com/office/drawing/2014/main" val="120968799"/>
                    </a:ext>
                  </a:extLst>
                </a:gridCol>
                <a:gridCol w="3423042">
                  <a:extLst>
                    <a:ext uri="{9D8B030D-6E8A-4147-A177-3AD203B41FA5}">
                      <a16:colId xmlns:a16="http://schemas.microsoft.com/office/drawing/2014/main" val="940122991"/>
                    </a:ext>
                  </a:extLst>
                </a:gridCol>
              </a:tblGrid>
              <a:tr h="364556">
                <a:tc>
                  <a:txBody>
                    <a:bodyPr/>
                    <a:lstStyle/>
                    <a:p>
                      <a:pPr algn="ctr"/>
                      <a:r>
                        <a:rPr lang="pl-PL" sz="1200">
                          <a:latin typeface="Arial" panose="020B0604020202020204" pitchFamily="34" charset="0"/>
                          <a:cs typeface="Arial" panose="020B0604020202020204" pitchFamily="34" charset="0"/>
                        </a:rPr>
                        <a:t>*Slajd</a:t>
                      </a:r>
                    </a:p>
                    <a:p>
                      <a:pPr algn="ctr"/>
                      <a:r>
                        <a:rPr lang="pl-PL" sz="1200">
                          <a:latin typeface="Arial" panose="020B0604020202020204" pitchFamily="34" charset="0"/>
                          <a:cs typeface="Arial" panose="020B0604020202020204" pitchFamily="34" charset="0"/>
                        </a:rPr>
                        <a:t>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833858">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Kwalifikowalność inwestycji z zakresu adaptacji do zmian klimatu.</a:t>
                      </a: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W ramach kryterium weryfikacji podlega, czy projekty w zakresie adaptacji do zmian klimatu realizowane w ramach 4 typu projektów, tj. projekty w zakresie adaptacji do zmian klimatu miast, w tym nieposiadających planów adaptacji do zmian klimatu, z wyłączeniem miast wspieranych w programie Fundusze Europejskie dla Polski Wschodniej oraz programie Fundusze Europejskie na Infrastrukturę, Klimat, Środowisko 2021-2027 (pytania pomocnicze):</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600"/>
                        </a:spcAft>
                        <a:buFont typeface="+mj-lt"/>
                        <a:buAutoNum type="arabicPeriod"/>
                      </a:pPr>
                      <a:r>
                        <a:rPr lang="pl-PL" sz="1200" b="0" strike="noStrike" dirty="0">
                          <a:solidFill>
                            <a:srgbClr val="C00000"/>
                          </a:solidFill>
                          <a:effectLst/>
                          <a:latin typeface="Arial" panose="020B0604020202020204" pitchFamily="34" charset="0"/>
                          <a:ea typeface="Calibri" panose="020F0502020204030204" pitchFamily="34" charset="0"/>
                          <a:cs typeface="Arial" panose="020B0604020202020204" pitchFamily="34" charset="0"/>
                        </a:rPr>
                        <a:t>p</a:t>
                      </a:r>
                      <a:r>
                        <a:rPr lang="pl-PL" sz="1200" b="0" strike="sngStrike" dirty="0">
                          <a:solidFill>
                            <a:srgbClr val="C00000"/>
                          </a:solidFill>
                          <a:effectLst/>
                          <a:latin typeface="Arial" panose="020B0604020202020204" pitchFamily="34" charset="0"/>
                          <a:ea typeface="Calibri" panose="020F0502020204030204" pitchFamily="34" charset="0"/>
                          <a:cs typeface="Arial" panose="020B0604020202020204" pitchFamily="34" charset="0"/>
                        </a:rPr>
                        <a:t>rojekt</a:t>
                      </a:r>
                      <a:r>
                        <a:rPr lang="pl-PL" sz="1200" b="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pl-PL" sz="1200" b="0" strike="sngStrike" dirty="0">
                          <a:solidFill>
                            <a:srgbClr val="C00000"/>
                          </a:solidFill>
                          <a:effectLst/>
                          <a:latin typeface="Arial" panose="020B0604020202020204" pitchFamily="34" charset="0"/>
                          <a:ea typeface="Calibri" panose="020F0502020204030204" pitchFamily="34" charset="0"/>
                          <a:cs typeface="Arial" panose="020B0604020202020204" pitchFamily="34" charset="0"/>
                        </a:rPr>
                        <a:t>z zakresu adaptacji do zmian klimatu </a:t>
                      </a: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nie </a:t>
                      </a:r>
                      <a:r>
                        <a:rPr lang="pl-PL" sz="1200" b="0" strike="sng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jest</a:t>
                      </a: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pl-PL" sz="1200" b="0" dirty="0">
                          <a:solidFill>
                            <a:srgbClr val="C00000"/>
                          </a:solidFill>
                          <a:effectLst/>
                          <a:latin typeface="Arial" panose="020B0604020202020204" pitchFamily="34" charset="0"/>
                          <a:ea typeface="Calibri" panose="020F0502020204030204" pitchFamily="34" charset="0"/>
                          <a:cs typeface="Arial" panose="020B0604020202020204" pitchFamily="34" charset="0"/>
                        </a:rPr>
                        <a:t>są</a:t>
                      </a: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pl-PL" sz="1200" b="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realizowane</a:t>
                      </a:r>
                      <a:r>
                        <a:rPr lang="pl-PL" sz="1200" b="0" strike="sngStrike"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y</a:t>
                      </a: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w miastach wspieranych w programie Fundusze Europejskie dla Polski Wschodniej 2021-2027 (FEPW) oraz w programie Fundusze Europejskie na Infrastrukturę, Klimat, Środowisko 2021-2027 (tj. mieście Lublin, miastach z przedziału 20-100 tys. mieszkańców, stolicach powiatów o liczbie mieszkańców w przedziale 15-20 tys. mieszkańców, miastach średnich tracących funkcje społeczno-gospodarcze oraz innych miastach </a:t>
                      </a:r>
                      <a:r>
                        <a:rPr lang="pl-PL" sz="1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subregionalnych</a:t>
                      </a: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z podregionów z najwyższą kumulacją gmin zmarginalizowanych – w obu przypadkach z przedziału 20-100 tys. mieszkańców wspieranych w ramach FEPW, tj. Biała Podlaska, Biłgoraj, Chełm, Kraśnik, Lubartów, Łuków, Zamość a także Uzdrowisku Krasnobród, Uzdrowisku Nałęczów, Obszarze Ochrony Uzdrowiskowej Biszcza),</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zerojedynkowe.</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jest zdefiniowane poprzez zestaw pytań pomocniczych. W ramach pytań pomocniczych możliwe przyznanie wartości logicznych: „TAK”, „NIE”, NIE DOTYCZY”.</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 „NIE DOTYCZY” (wartość „NIE DOTYCZY” wyłącznie dla projektów, realizowanych w ramach 1 oraz 2 typu projektów)</a:t>
                      </a:r>
                      <a:r>
                        <a:rPr lang="pl-PL" sz="12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na wszystkie pytania pomocnicze będzie pozytywna (wartość logiczna: „TAK” lub „NIE DOTYCZY”). W trakcie oceny kryterium wnioskodawca może zostać poproszony o jednokrotne uzupełnienie i/lub wyjaśnienie.</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7F9D98E8-384C-EDD9-F36A-C04D8E396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4F02F797-EC1A-5DE9-82D7-01C30FB796CD}"/>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17</a:t>
            </a:fld>
            <a:endParaRPr lang="pl-PL"/>
          </a:p>
        </p:txBody>
      </p:sp>
      <p:sp>
        <p:nvSpPr>
          <p:cNvPr id="2" name="Prostokąt: zaokrąglone rogi 1">
            <a:extLst>
              <a:ext uri="{FF2B5EF4-FFF2-40B4-BE49-F238E27FC236}">
                <a16:creationId xmlns:a16="http://schemas.microsoft.com/office/drawing/2014/main" id="{072C52F8-AB98-75FA-37E7-1A9FEE43B95A}"/>
              </a:ext>
            </a:extLst>
          </p:cNvPr>
          <p:cNvSpPr/>
          <p:nvPr/>
        </p:nvSpPr>
        <p:spPr>
          <a:xfrm>
            <a:off x="992810" y="2935700"/>
            <a:ext cx="2088902" cy="76240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b="1" dirty="0">
                <a:solidFill>
                  <a:prstClr val="black"/>
                </a:solidFill>
                <a:latin typeface="Arial" panose="020B0604020202020204" pitchFamily="34" charset="0"/>
                <a:cs typeface="Arial" panose="020B0604020202020204" pitchFamily="34" charset="0"/>
              </a:rPr>
              <a:t>Uwaga Ministerstwa Klimatu i Środowiska </a:t>
            </a:r>
            <a:r>
              <a:rPr lang="pl-PL" sz="1200" dirty="0">
                <a:solidFill>
                  <a:prstClr val="black"/>
                </a:solidFill>
                <a:latin typeface="Arial" panose="020B0604020202020204" pitchFamily="34" charset="0"/>
                <a:cs typeface="Arial" panose="020B0604020202020204" pitchFamily="34" charset="0"/>
              </a:rPr>
              <a:t>nr 7 z formularza uwag</a:t>
            </a:r>
            <a:endPar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4692727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B5043-E37B-6FF8-4F46-D247137163AE}"/>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6DC11BF6-E065-1131-7F4D-521997F2CFA4}"/>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B8E35767-0C29-74AF-87DA-A35B556D9C2D}"/>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dirty="0">
                <a:solidFill>
                  <a:prstClr val="white"/>
                </a:solidFill>
                <a:latin typeface="Arial" panose="020B0604020202020204" pitchFamily="34" charset="0"/>
                <a:cs typeface="Arial" panose="020B0604020202020204" pitchFamily="34" charset="0"/>
              </a:rPr>
              <a:t>11.1 Rewitalizacja zdegradowanych obszarów miejskich</a:t>
            </a:r>
            <a:r>
              <a:rPr lang="pl-PL" sz="1400" b="1" dirty="0">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dirty="0">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19AD8989-0858-6EFD-2633-276A4261A2FB}"/>
              </a:ext>
            </a:extLst>
          </p:cNvPr>
          <p:cNvGraphicFramePr>
            <a:graphicFrameLocks noGrp="1"/>
          </p:cNvGraphicFramePr>
          <p:nvPr/>
        </p:nvGraphicFramePr>
        <p:xfrm>
          <a:off x="409314" y="1103159"/>
          <a:ext cx="11467612" cy="2242352"/>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2065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a:latin typeface="Arial" panose="020B0604020202020204" pitchFamily="34" charset="0"/>
                          <a:cs typeface="Arial" panose="020B0604020202020204" pitchFamily="34" charset="0"/>
                        </a:rPr>
                        <a:t>Slajd 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1785152">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a:effectLst/>
                          <a:latin typeface="Arial" panose="020B0604020202020204" pitchFamily="34" charset="0"/>
                          <a:ea typeface="Times New Roman" panose="02020603050405020304" pitchFamily="18" charset="0"/>
                          <a:cs typeface="Arial" panose="020B0604020202020204" pitchFamily="34" charset="0"/>
                        </a:rPr>
                        <a:t>Wpływ na rozwiązywanie głównych problemów społecznych.</a:t>
                      </a:r>
                      <a:endParaRPr lang="pl-PL"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lvl="2" indent="-228600" algn="l">
                        <a:lnSpc>
                          <a:spcPct val="115000"/>
                        </a:lnSpc>
                        <a:spcBef>
                          <a:spcPts val="600"/>
                        </a:spcBef>
                        <a:spcAft>
                          <a:spcPts val="0"/>
                        </a:spcAft>
                        <a:buFont typeface="+mj-lt"/>
                        <a:buAutoNum type="arabicPeriod" startAt="5"/>
                      </a:pPr>
                      <a:r>
                        <a:rPr lang="pl-PL" sz="12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Projekt przyczynia się do redukcji przestępczości (projekt przyczynia się do zwiększenia bezpieczeństwa na obszarze poprzez np. zainstalowanie oświetlenia, monitoringu, likwidację miejsc mało widocznych np. miejsc źle oświetlonych, ukrytych lub trudnodostępnych – 4 pkt.</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marL="19685" algn="l">
                        <a:lnSpc>
                          <a:spcPct val="115000"/>
                        </a:lnSpc>
                        <a:spcBef>
                          <a:spcPts val="600"/>
                        </a:spcBef>
                        <a:spcAft>
                          <a:spcPts val="0"/>
                        </a:spcAft>
                      </a:pPr>
                      <a:r>
                        <a:rPr lang="pl-PL" sz="1200" b="0" dirty="0">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oraz dokumentacji składanej wraz z wnioskiem o dofinansowanie na etapie aplikowania o środki.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0"/>
                        </a:spcAft>
                      </a:pPr>
                      <a:endParaRPr lang="pl-PL"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33D79F48-5C01-A693-D614-8CD15046A0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79AE3D6F-9D08-3F84-A7B2-F2BAEE364CCE}"/>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170</a:t>
            </a:fld>
            <a:endParaRPr lang="pl-PL"/>
          </a:p>
        </p:txBody>
      </p:sp>
    </p:spTree>
    <p:extLst>
      <p:ext uri="{BB962C8B-B14F-4D97-AF65-F5344CB8AC3E}">
        <p14:creationId xmlns:p14="http://schemas.microsoft.com/office/powerpoint/2010/main" val="181728508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3B66D-8EE8-0C3C-29E5-D5B9FD9AB3D9}"/>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7E9282D8-58F8-5E71-A4E9-03A340FE9F3E}"/>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ACDB750F-042C-901D-D417-1393BEA66308}"/>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dirty="0">
                <a:solidFill>
                  <a:prstClr val="white"/>
                </a:solidFill>
                <a:latin typeface="Arial" panose="020B0604020202020204" pitchFamily="34" charset="0"/>
                <a:cs typeface="Arial" panose="020B0604020202020204" pitchFamily="34" charset="0"/>
              </a:rPr>
              <a:t>11.1 Rewitalizacja zdegradowanych obszarów miejskich</a:t>
            </a:r>
            <a:r>
              <a:rPr lang="pl-PL" sz="1400" b="1" dirty="0">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dirty="0">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76BDB80E-F67B-F070-845E-B58B468EF038}"/>
              </a:ext>
            </a:extLst>
          </p:cNvPr>
          <p:cNvGraphicFramePr>
            <a:graphicFrameLocks noGrp="1"/>
          </p:cNvGraphicFramePr>
          <p:nvPr/>
        </p:nvGraphicFramePr>
        <p:xfrm>
          <a:off x="409314" y="1103159"/>
          <a:ext cx="11467612" cy="3975037"/>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4232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a:latin typeface="Arial" panose="020B0604020202020204" pitchFamily="34" charset="0"/>
                          <a:cs typeface="Arial" panose="020B0604020202020204" pitchFamily="34" charset="0"/>
                        </a:rPr>
                        <a:t>Slajd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478504">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a:effectLst/>
                          <a:latin typeface="Arial" panose="020B0604020202020204" pitchFamily="34" charset="0"/>
                          <a:ea typeface="Times New Roman" panose="02020603050405020304" pitchFamily="18" charset="0"/>
                          <a:cs typeface="Arial" panose="020B0604020202020204" pitchFamily="34" charset="0"/>
                        </a:rPr>
                        <a:t>Wpływ na wyprowadzenie obszaru rewitalizacji z sytuacji kryzysowej.</a:t>
                      </a:r>
                      <a:endParaRPr lang="pl-PL"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2" indent="0" algn="l">
                        <a:lnSpc>
                          <a:spcPct val="115000"/>
                        </a:lnSpc>
                        <a:spcBef>
                          <a:spcPts val="600"/>
                        </a:spcBef>
                        <a:spcAft>
                          <a:spcPts val="0"/>
                        </a:spcAft>
                        <a:buFont typeface="+mj-lt"/>
                        <a:buNone/>
                      </a:pPr>
                      <a:r>
                        <a:rPr lang="pl-PL" sz="1200" b="0" dirty="0">
                          <a:effectLst/>
                          <a:latin typeface="Arial" panose="020B0604020202020204" pitchFamily="34" charset="0"/>
                          <a:ea typeface="Calibri" panose="020F0502020204030204" pitchFamily="34" charset="0"/>
                          <a:cs typeface="Arial" panose="020B0604020202020204" pitchFamily="34" charset="0"/>
                        </a:rPr>
                        <a:t>Kryterium premiuje projekty, które służą wyprowadzaniu obszaru rewitalizacji ze stanu kryzysowego, skutkując likwidacją lub ograniczeniem głównych przyczyn i objawów kryzysu, proporcjonalnie do ich znaczenia dla rewitalizacji.</a:t>
                      </a:r>
                    </a:p>
                    <a:p>
                      <a:pPr marL="0" lvl="2" indent="0" algn="l">
                        <a:lnSpc>
                          <a:spcPct val="115000"/>
                        </a:lnSpc>
                        <a:spcBef>
                          <a:spcPts val="600"/>
                        </a:spcBef>
                        <a:spcAft>
                          <a:spcPts val="0"/>
                        </a:spcAft>
                        <a:buFont typeface="+mj-lt"/>
                        <a:buNone/>
                      </a:pPr>
                      <a:r>
                        <a:rPr lang="pl-PL" sz="1200" b="0" dirty="0">
                          <a:effectLst/>
                          <a:latin typeface="Arial" panose="020B0604020202020204" pitchFamily="34" charset="0"/>
                          <a:ea typeface="Calibri" panose="020F0502020204030204" pitchFamily="34" charset="0"/>
                          <a:cs typeface="Arial" panose="020B0604020202020204" pitchFamily="34" charset="0"/>
                        </a:rPr>
                        <a:t>Metody pomiaru:</a:t>
                      </a:r>
                    </a:p>
                    <a:p>
                      <a:pPr marL="228600" lvl="2" indent="-228600" algn="l">
                        <a:lnSpc>
                          <a:spcPct val="115000"/>
                        </a:lnSpc>
                        <a:spcBef>
                          <a:spcPts val="600"/>
                        </a:spcBef>
                        <a:spcAft>
                          <a:spcPts val="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Projekt przyczynia się do znacznego zwiększenia bezpieczeństwa publicznego w obszarze rewitalizacji</a:t>
                      </a:r>
                      <a:r>
                        <a:rPr lang="pl-PL" sz="1200" b="0" baseline="30000" dirty="0">
                          <a:effectLst/>
                          <a:latin typeface="Arial" panose="020B0604020202020204" pitchFamily="34" charset="0"/>
                          <a:ea typeface="Calibri" panose="020F0502020204030204" pitchFamily="34" charset="0"/>
                          <a:cs typeface="Arial" panose="020B0604020202020204" pitchFamily="34" charset="0"/>
                        </a:rPr>
                        <a:t>8</a:t>
                      </a:r>
                      <a:r>
                        <a:rPr lang="pl-PL" sz="1200" b="0" dirty="0">
                          <a:effectLst/>
                          <a:latin typeface="Arial" panose="020B0604020202020204" pitchFamily="34" charset="0"/>
                          <a:ea typeface="Calibri" panose="020F0502020204030204" pitchFamily="34" charset="0"/>
                          <a:cs typeface="Arial" panose="020B0604020202020204" pitchFamily="34" charset="0"/>
                        </a:rPr>
                        <a:t>  - 3 pkt.</a:t>
                      </a:r>
                    </a:p>
                    <a:p>
                      <a:pPr marL="228600" lvl="2" indent="-228600" algn="l">
                        <a:lnSpc>
                          <a:spcPct val="115000"/>
                        </a:lnSpc>
                        <a:spcBef>
                          <a:spcPts val="600"/>
                        </a:spcBef>
                        <a:spcAft>
                          <a:spcPts val="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Projekt przyczynia się do poprawy warunków życia (bytowych) lokalnej społeczności – 3 pkt.</a:t>
                      </a:r>
                    </a:p>
                    <a:p>
                      <a:pPr marL="228600" lvl="2" indent="-228600" algn="l">
                        <a:lnSpc>
                          <a:spcPct val="115000"/>
                        </a:lnSpc>
                        <a:spcBef>
                          <a:spcPts val="600"/>
                        </a:spcBef>
                        <a:spcAft>
                          <a:spcPts val="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Projekt przyczynia się do poprawy stanu technicznego zabudowy i zagospodarowania terenu – 2 pkt.</a:t>
                      </a:r>
                    </a:p>
                    <a:p>
                      <a:pPr marL="228600" lvl="2" indent="-228600" algn="l">
                        <a:lnSpc>
                          <a:spcPct val="115000"/>
                        </a:lnSpc>
                        <a:spcBef>
                          <a:spcPts val="600"/>
                        </a:spcBef>
                        <a:spcAft>
                          <a:spcPts val="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Projekt przyczynia się do poprawy integracji społeczności lokalnej wokół wspólnych celów lub samopomocy – 2 pkt.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punktowe.</a:t>
                      </a:r>
                    </a:p>
                    <a:p>
                      <a:pPr algn="l">
                        <a:lnSpc>
                          <a:spcPct val="115000"/>
                        </a:lnSpc>
                        <a:spcBef>
                          <a:spcPts val="600"/>
                        </a:spcBef>
                        <a:spcAft>
                          <a:spcPts val="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(tj. przyznanie 0 punktów nie dyskwalifikuje z możliwości uzyskania dofinansowania).</a:t>
                      </a:r>
                    </a:p>
                    <a:p>
                      <a:pPr algn="l">
                        <a:lnSpc>
                          <a:spcPct val="115000"/>
                        </a:lnSpc>
                        <a:spcBef>
                          <a:spcPts val="600"/>
                        </a:spcBef>
                        <a:spcAft>
                          <a:spcPts val="0"/>
                        </a:spcAft>
                      </a:pPr>
                      <a:r>
                        <a:rPr lang="pl-PL" sz="1200" b="0" dirty="0">
                          <a:effectLst/>
                          <a:latin typeface="Arial" panose="020B0604020202020204" pitchFamily="34" charset="0"/>
                          <a:ea typeface="Calibri" panose="020F0502020204030204" pitchFamily="34" charset="0"/>
                          <a:cs typeface="Arial" panose="020B0604020202020204" pitchFamily="34" charset="0"/>
                        </a:rPr>
                        <a:t>Ocena kryterium będzie polegała na:</a:t>
                      </a:r>
                    </a:p>
                    <a:p>
                      <a:pPr marL="228600" indent="-228600" algn="l">
                        <a:lnSpc>
                          <a:spcPct val="115000"/>
                        </a:lnSpc>
                        <a:spcBef>
                          <a:spcPts val="600"/>
                        </a:spcBef>
                        <a:spcAft>
                          <a:spcPts val="0"/>
                        </a:spcAft>
                        <a:buFont typeface="+mj-lt"/>
                        <a:buAutoNum type="alphaLcParenR"/>
                      </a:pPr>
                      <a:r>
                        <a:rPr lang="pl-PL" sz="1200" b="0" dirty="0">
                          <a:effectLst/>
                          <a:latin typeface="Arial" panose="020B0604020202020204" pitchFamily="34" charset="0"/>
                          <a:ea typeface="Calibri" panose="020F0502020204030204" pitchFamily="34" charset="0"/>
                          <a:cs typeface="Arial" panose="020B0604020202020204" pitchFamily="34" charset="0"/>
                        </a:rPr>
                        <a:t>przyznaniu zdefiniowanej z góry liczby punktów (maksymalnie można przyznać 10 pkt). Punkty w ramach poszczególnych metod pomiaru sumują się do momentu uzyskania maksymalnej liczby punktów.</a:t>
                      </a:r>
                    </a:p>
                    <a:p>
                      <a:pPr marL="228600" indent="-228600" algn="l">
                        <a:lnSpc>
                          <a:spcPct val="115000"/>
                        </a:lnSpc>
                        <a:spcBef>
                          <a:spcPts val="600"/>
                        </a:spcBef>
                        <a:spcAft>
                          <a:spcPts val="0"/>
                        </a:spcAft>
                        <a:buFont typeface="+mj-lt"/>
                        <a:buAutoNum type="alphaLcParenR"/>
                      </a:pPr>
                      <a:r>
                        <a:rPr lang="pl-PL" sz="1200" b="0" dirty="0">
                          <a:effectLst/>
                          <a:latin typeface="Arial" panose="020B0604020202020204" pitchFamily="34" charset="0"/>
                          <a:ea typeface="Calibri" panose="020F0502020204030204" pitchFamily="34" charset="0"/>
                          <a:cs typeface="Arial" panose="020B0604020202020204" pitchFamily="34" charset="0"/>
                        </a:rPr>
                        <a:t>przyznaniu 0 punktów – w przypadku niespełnienia żadnego z warunków kryterium</a:t>
                      </a:r>
                    </a:p>
                    <a:p>
                      <a:pPr algn="l">
                        <a:lnSpc>
                          <a:spcPct val="115000"/>
                        </a:lnSpc>
                        <a:spcBef>
                          <a:spcPts val="600"/>
                        </a:spcBef>
                        <a:spcAft>
                          <a:spcPts val="0"/>
                        </a:spcAft>
                      </a:pPr>
                      <a:r>
                        <a:rPr lang="pl-PL" sz="1200" b="0" dirty="0">
                          <a:effectLst/>
                          <a:latin typeface="Arial" panose="020B0604020202020204" pitchFamily="34" charset="0"/>
                          <a:ea typeface="Calibri" panose="020F0502020204030204" pitchFamily="34" charset="0"/>
                          <a:cs typeface="Arial" panose="020B0604020202020204" pitchFamily="34" charset="0"/>
                        </a:rPr>
                        <a:t>Brak możliwości uzupełnienia/poprawienia wniosku o dofinansowanie w ramach kryterium.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F84210DA-ECEC-6C1E-31B0-5B0FA41FB8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639CF0C5-A8A8-A99F-72BC-15F2331FD766}"/>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171</a:t>
            </a:fld>
            <a:endParaRPr lang="pl-PL"/>
          </a:p>
        </p:txBody>
      </p:sp>
      <p:sp>
        <p:nvSpPr>
          <p:cNvPr id="6" name="Prostokąt: zaokrąglone rogi 5">
            <a:extLst>
              <a:ext uri="{FF2B5EF4-FFF2-40B4-BE49-F238E27FC236}">
                <a16:creationId xmlns:a16="http://schemas.microsoft.com/office/drawing/2014/main" id="{3D775B9C-6165-1CEC-387A-796A097CB49E}"/>
              </a:ext>
            </a:extLst>
          </p:cNvPr>
          <p:cNvSpPr/>
          <p:nvPr/>
        </p:nvSpPr>
        <p:spPr>
          <a:xfrm>
            <a:off x="622300" y="3954790"/>
            <a:ext cx="2389348" cy="76576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b="1">
                <a:solidFill>
                  <a:prstClr val="black"/>
                </a:solidFill>
                <a:latin typeface="Arial" panose="020B0604020202020204" pitchFamily="34" charset="0"/>
                <a:cs typeface="Arial" panose="020B0604020202020204" pitchFamily="34" charset="0"/>
              </a:rPr>
              <a:t>Uwaga od członka KM FEL </a:t>
            </a:r>
            <a:r>
              <a:rPr lang="pl-PL" sz="1200">
                <a:solidFill>
                  <a:prstClr val="black"/>
                </a:solidFill>
                <a:latin typeface="Arial" panose="020B0604020202020204" pitchFamily="34" charset="0"/>
                <a:cs typeface="Arial" panose="020B0604020202020204" pitchFamily="34" charset="0"/>
              </a:rPr>
              <a:t>(Unia Metropolii Polskich) nr 4 z formularza uwag </a:t>
            </a:r>
          </a:p>
        </p:txBody>
      </p:sp>
      <p:sp>
        <p:nvSpPr>
          <p:cNvPr id="2" name="pole tekstowe 1">
            <a:extLst>
              <a:ext uri="{FF2B5EF4-FFF2-40B4-BE49-F238E27FC236}">
                <a16:creationId xmlns:a16="http://schemas.microsoft.com/office/drawing/2014/main" id="{850FE9C6-ED93-29E1-6906-AA16B291671B}"/>
              </a:ext>
            </a:extLst>
          </p:cNvPr>
          <p:cNvSpPr txBox="1"/>
          <p:nvPr/>
        </p:nvSpPr>
        <p:spPr>
          <a:xfrm>
            <a:off x="247579" y="5191378"/>
            <a:ext cx="116968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8 </a:t>
            </a:r>
            <a:r>
              <a:rPr kumimoji="0" lang="pl-PL"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Projekt(y) przyczynia(ją) się do znacznego zwiększenia bezpieczeństwa publicznego w obszarze rewitalizacji tzn. wychodzi poza instalacje oświetlenia, monitoringu, likwidację miejsc mało widocznych (ocenianych w kryterium „Wpływ na rozwiązywanie głównych problemów społecznych”) – i dotyczy innych warunków poprawy bezpieczeństwa </a:t>
            </a:r>
            <a:r>
              <a:rPr kumimoji="0" lang="pl-PL" sz="1200" b="0" i="0" u="none" strike="noStrike" kern="1200" cap="none" spc="0" normalizeH="0" noProof="0" dirty="0" err="1">
                <a:ln>
                  <a:noFill/>
                </a:ln>
                <a:solidFill>
                  <a:srgbClr val="C00000"/>
                </a:solidFill>
                <a:effectLst/>
                <a:uLnTx/>
                <a:uFillTx/>
                <a:latin typeface="Arial" panose="020B0604020202020204" pitchFamily="34" charset="0"/>
                <a:ea typeface="+mn-ea"/>
                <a:cs typeface="Arial" panose="020B0604020202020204" pitchFamily="34" charset="0"/>
              </a:rPr>
              <a:t>tj</a:t>
            </a:r>
            <a:r>
              <a:rPr kumimoji="0" lang="pl-PL" sz="1200" b="0" i="0" u="none" strike="noStrike" kern="1200" cap="none" spc="0" normalizeH="0" noProof="0" dirty="0">
                <a:ln>
                  <a:noFill/>
                </a:ln>
                <a:solidFill>
                  <a:srgbClr val="C00000"/>
                </a:solidFill>
                <a:effectLst/>
                <a:uLnTx/>
                <a:uFillTx/>
                <a:latin typeface="Arial" panose="020B0604020202020204" pitchFamily="34" charset="0"/>
                <a:ea typeface="+mn-ea"/>
                <a:cs typeface="Arial" panose="020B0604020202020204" pitchFamily="34" charset="0"/>
              </a:rPr>
              <a:t> m.in.</a:t>
            </a:r>
            <a:r>
              <a:rPr kumimoji="0" lang="pl-PL" sz="1200" b="0" i="0" u="none" strike="sngStrike" kern="1200" cap="none" spc="0" normalizeH="0" noProof="0" dirty="0">
                <a:ln>
                  <a:noFill/>
                </a:ln>
                <a:solidFill>
                  <a:srgbClr val="C00000"/>
                </a:solidFill>
                <a:effectLst/>
                <a:uLnTx/>
                <a:uFillTx/>
                <a:latin typeface="Arial" panose="020B0604020202020204" pitchFamily="34" charset="0"/>
                <a:ea typeface="+mn-ea"/>
                <a:cs typeface="Arial" panose="020B0604020202020204" pitchFamily="34" charset="0"/>
              </a:rPr>
              <a:t>,</a:t>
            </a:r>
            <a:r>
              <a:rPr kumimoji="0" lang="pl-PL" sz="1200" b="0" i="0" u="none" strike="noStrike" kern="1200" cap="none" spc="0" normalizeH="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pl-PL"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nowych podejmowanych działań i</a:t>
            </a:r>
            <a:r>
              <a:rPr kumimoji="0" lang="pl-PL" sz="1200" b="0" i="0" u="none" strike="noStrike" kern="1200" cap="none" spc="0" normalizeH="0" noProof="0" dirty="0">
                <a:ln>
                  <a:noFill/>
                </a:ln>
                <a:solidFill>
                  <a:srgbClr val="C00000"/>
                </a:solidFill>
                <a:effectLst/>
                <a:uLnTx/>
                <a:uFillTx/>
                <a:latin typeface="Arial" panose="020B0604020202020204" pitchFamily="34" charset="0"/>
                <a:ea typeface="+mn-ea"/>
                <a:cs typeface="Arial" panose="020B0604020202020204" pitchFamily="34" charset="0"/>
              </a:rPr>
              <a:t>/lub </a:t>
            </a:r>
            <a:r>
              <a:rPr kumimoji="0" lang="pl-PL"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przypisywania </a:t>
            </a:r>
            <a:r>
              <a:rPr kumimoji="0" lang="pl-PL" sz="1200" b="0" i="0" u="none" strike="noStrike" kern="1200" cap="none" spc="0" normalizeH="0" noProof="0" dirty="0">
                <a:ln>
                  <a:noFill/>
                </a:ln>
                <a:solidFill>
                  <a:srgbClr val="C00000"/>
                </a:solidFill>
                <a:effectLst/>
                <a:uLnTx/>
                <a:uFillTx/>
                <a:latin typeface="Arial" panose="020B0604020202020204" pitchFamily="34" charset="0"/>
                <a:ea typeface="+mn-ea"/>
                <a:cs typeface="Arial" panose="020B0604020202020204" pitchFamily="34" charset="0"/>
              </a:rPr>
              <a:t>bądź nadania </a:t>
            </a:r>
            <a:r>
              <a:rPr kumimoji="0" lang="pl-PL"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nowych funkcji </a:t>
            </a:r>
            <a:r>
              <a:rPr kumimoji="0" lang="pl-PL" sz="1200" b="0" i="0" u="none" strike="noStrike" kern="1200" cap="none" spc="0" normalizeH="0" noProof="0" dirty="0">
                <a:ln>
                  <a:noFill/>
                </a:ln>
                <a:solidFill>
                  <a:srgbClr val="C00000"/>
                </a:solidFill>
                <a:effectLst/>
                <a:uLnTx/>
                <a:uFillTx/>
                <a:latin typeface="Arial" panose="020B0604020202020204" pitchFamily="34" charset="0"/>
                <a:ea typeface="+mn-ea"/>
                <a:cs typeface="Arial" panose="020B0604020202020204" pitchFamily="34" charset="0"/>
              </a:rPr>
              <a:t>rewitalizowanym terenom objętym </a:t>
            </a:r>
            <a:r>
              <a:rPr kumimoji="0" lang="pl-PL" sz="1200" b="0" i="0" u="none" strike="noStrike" kern="1200" cap="none" spc="0" normalizeH="0" noProof="0" dirty="0" err="1">
                <a:ln>
                  <a:noFill/>
                </a:ln>
                <a:solidFill>
                  <a:srgbClr val="C00000"/>
                </a:solidFill>
                <a:effectLst/>
                <a:uLnTx/>
                <a:uFillTx/>
                <a:latin typeface="Arial" panose="020B0604020202020204" pitchFamily="34" charset="0"/>
                <a:ea typeface="+mn-ea"/>
                <a:cs typeface="Arial" panose="020B0604020202020204" pitchFamily="34" charset="0"/>
              </a:rPr>
              <a:t>projektem</a:t>
            </a:r>
            <a:r>
              <a:rPr kumimoji="0" lang="pl-PL" sz="12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a:t>
            </a:r>
            <a:r>
              <a:rPr kumimoji="0" lang="pl-PL" sz="1200" b="0" i="0" u="none" strike="sngStrike" kern="1200" cap="none" spc="0" normalizeH="0" noProof="0" dirty="0" err="1">
                <a:ln>
                  <a:noFill/>
                </a:ln>
                <a:solidFill>
                  <a:srgbClr val="C00000"/>
                </a:solidFill>
                <a:effectLst/>
                <a:uLnTx/>
                <a:uFillTx/>
                <a:latin typeface="Arial" panose="020B0604020202020204" pitchFamily="34" charset="0"/>
                <a:ea typeface="+mn-ea"/>
                <a:cs typeface="Arial" panose="020B0604020202020204" pitchFamily="34" charset="0"/>
              </a:rPr>
              <a:t>istniejącym</a:t>
            </a:r>
            <a:r>
              <a:rPr kumimoji="0" lang="pl-PL" sz="1200" b="0" i="0" u="none" strike="sngStrike" kern="1200" cap="none" spc="0" normalizeH="0" noProof="0" dirty="0">
                <a:ln>
                  <a:noFill/>
                </a:ln>
                <a:solidFill>
                  <a:srgbClr val="C00000"/>
                </a:solidFill>
                <a:effectLst/>
                <a:uLnTx/>
                <a:uFillTx/>
                <a:latin typeface="Arial" panose="020B0604020202020204" pitchFamily="34" charset="0"/>
                <a:ea typeface="+mn-ea"/>
                <a:cs typeface="Arial" panose="020B0604020202020204" pitchFamily="34" charset="0"/>
              </a:rPr>
              <a:t> instytucjom.</a:t>
            </a:r>
            <a:endParaRPr kumimoji="0" lang="pl-PL" sz="1200" b="0" i="0" u="none" strike="sngStrike" kern="1200" cap="none" spc="0" normalizeH="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869559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12FEE-7A0D-97F4-B9F1-FA436438C9A9}"/>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033707E3-2D1C-82A9-3A09-756121551A4C}"/>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E13378BE-E88C-76EF-1AB2-DDC1BB18A8A8}"/>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dirty="0">
                <a:solidFill>
                  <a:prstClr val="white"/>
                </a:solidFill>
                <a:latin typeface="Arial" panose="020B0604020202020204" pitchFamily="34" charset="0"/>
                <a:cs typeface="Arial" panose="020B0604020202020204" pitchFamily="34" charset="0"/>
              </a:rPr>
              <a:t>11.1 Rewitalizacja zdegradowanych obszarów miejskich</a:t>
            </a:r>
            <a:r>
              <a:rPr lang="pl-PL" sz="1400" b="1" dirty="0">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dirty="0">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8A0391EF-16A8-48F6-A3EE-57C8B68FED26}"/>
              </a:ext>
            </a:extLst>
          </p:cNvPr>
          <p:cNvGraphicFramePr>
            <a:graphicFrameLocks noGrp="1"/>
          </p:cNvGraphicFramePr>
          <p:nvPr/>
        </p:nvGraphicFramePr>
        <p:xfrm>
          <a:off x="409314" y="1103159"/>
          <a:ext cx="11467612" cy="4319461"/>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4232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a:latin typeface="Arial" panose="020B0604020202020204" pitchFamily="34" charset="0"/>
                          <a:cs typeface="Arial" panose="020B0604020202020204" pitchFamily="34" charset="0"/>
                        </a:rPr>
                        <a:t>Slajd 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478504">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a:effectLst/>
                          <a:latin typeface="Arial" panose="020B0604020202020204" pitchFamily="34" charset="0"/>
                          <a:ea typeface="Times New Roman" panose="02020603050405020304" pitchFamily="18" charset="0"/>
                          <a:cs typeface="Arial" panose="020B0604020202020204" pitchFamily="34" charset="0"/>
                        </a:rPr>
                        <a:t>Wpływ na wyprowadzenie obszaru rewitalizacji z sytuacji kryzysowej.</a:t>
                      </a:r>
                      <a:endParaRPr lang="pl-PL"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lvl="2" indent="-228600" algn="l">
                        <a:lnSpc>
                          <a:spcPct val="115000"/>
                        </a:lnSpc>
                        <a:spcBef>
                          <a:spcPts val="600"/>
                        </a:spcBef>
                        <a:spcAft>
                          <a:spcPts val="0"/>
                        </a:spcAft>
                        <a:buFont typeface="+mj-lt"/>
                        <a:buAutoNum type="arabicPeriod" startAt="5"/>
                      </a:pPr>
                      <a:r>
                        <a:rPr lang="pl-PL" sz="1200" b="0" dirty="0">
                          <a:effectLst/>
                          <a:latin typeface="Arial" panose="020B0604020202020204" pitchFamily="34" charset="0"/>
                          <a:ea typeface="Calibri" panose="020F0502020204030204" pitchFamily="34" charset="0"/>
                          <a:cs typeface="Arial" panose="020B0604020202020204" pitchFamily="34" charset="0"/>
                        </a:rPr>
                        <a:t>Plan działalności obiektów kultury i/lub turystyki objętych projektem w okresie trwałości projektu oraz trwałości finansowej projektu zawiera rozwiązania wpływające na poprawę efektywności funkcjonowania obiektów/instytucji w długim okresie – 2 pkt.</a:t>
                      </a:r>
                    </a:p>
                    <a:p>
                      <a:pPr marL="228600" lvl="2" indent="-228600" algn="l">
                        <a:lnSpc>
                          <a:spcPct val="115000"/>
                        </a:lnSpc>
                        <a:spcBef>
                          <a:spcPts val="600"/>
                        </a:spcBef>
                        <a:spcAft>
                          <a:spcPts val="0"/>
                        </a:spcAft>
                        <a:buFont typeface="+mj-lt"/>
                        <a:buAutoNum type="arabicPeriod" startAt="5"/>
                      </a:pPr>
                      <a:r>
                        <a:rPr lang="pl-PL" sz="1200" b="0" dirty="0">
                          <a:effectLst/>
                          <a:latin typeface="Arial" panose="020B0604020202020204" pitchFamily="34" charset="0"/>
                          <a:ea typeface="Calibri" panose="020F0502020204030204" pitchFamily="34" charset="0"/>
                          <a:cs typeface="Arial" panose="020B0604020202020204" pitchFamily="34" charset="0"/>
                        </a:rPr>
                        <a:t>Plan działalności obiektów kultury i/lub turystyki objętych projektem zawiera rozwiązania uwzględniające dywersyfikację źródeł finansowania działalności, tj. pozyskiwanie zewnętrznych źródeł finansowania. Realizacja projektu przyczyni się do poprawy samowystarczalności finansowej wspieranych obiektów – 2 pkt.</a:t>
                      </a:r>
                    </a:p>
                    <a:p>
                      <a:pPr marL="228600" lvl="2" indent="-228600" algn="l">
                        <a:lnSpc>
                          <a:spcPct val="115000"/>
                        </a:lnSpc>
                        <a:spcBef>
                          <a:spcPts val="600"/>
                        </a:spcBef>
                        <a:spcAft>
                          <a:spcPts val="0"/>
                        </a:spcAft>
                        <a:buFont typeface="+mj-lt"/>
                        <a:buAutoNum type="arabicPeriod" startAt="5"/>
                      </a:pPr>
                      <a:r>
                        <a:rPr lang="pl-PL" sz="1200" b="0" dirty="0">
                          <a:effectLst/>
                          <a:latin typeface="Arial" panose="020B0604020202020204" pitchFamily="34" charset="0"/>
                          <a:ea typeface="Calibri" panose="020F0502020204030204" pitchFamily="34" charset="0"/>
                          <a:cs typeface="Arial" panose="020B0604020202020204" pitchFamily="34" charset="0"/>
                        </a:rPr>
                        <a:t>Plan działalności obiektów kultury i/lub turystyki objętych projektem zawiera opis rozwiązań zapewniających stabilność i efektywność finansową oraz dotyczących awaryjności i elastyczności w przypadku nieoczekiwanych zdarzeń, w tym zdarzeń kryzysowych – 2 pkt.</a:t>
                      </a:r>
                    </a:p>
                    <a:p>
                      <a:pPr marL="0" lvl="2" indent="0" algn="l">
                        <a:lnSpc>
                          <a:spcPct val="115000"/>
                        </a:lnSpc>
                        <a:spcBef>
                          <a:spcPts val="600"/>
                        </a:spcBef>
                        <a:spcAft>
                          <a:spcPts val="0"/>
                        </a:spcAft>
                        <a:buFont typeface="+mj-lt"/>
                        <a:buNone/>
                      </a:pPr>
                      <a:r>
                        <a:rPr lang="pl-PL" sz="1200" b="0" dirty="0">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oraz dokumentacji składanej wraz z wnioskiem o dofinansowanie na etapie aplikowania o środki.</a:t>
                      </a:r>
                    </a:p>
                    <a:p>
                      <a:pPr marL="0" lvl="2" indent="0" algn="l">
                        <a:lnSpc>
                          <a:spcPct val="115000"/>
                        </a:lnSpc>
                        <a:spcBef>
                          <a:spcPts val="600"/>
                        </a:spcBef>
                        <a:spcAft>
                          <a:spcPts val="0"/>
                        </a:spcAft>
                        <a:buFont typeface="+mj-lt"/>
                        <a:buNone/>
                      </a:pP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0"/>
                        </a:spcAft>
                      </a:pPr>
                      <a:endParaRPr lang="pl-PL"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66C82B6C-3947-1E2C-CC0B-2487BA163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C6156ACB-61D7-CAD1-4AB1-98C8CA69170A}"/>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172</a:t>
            </a:fld>
            <a:endParaRPr lang="pl-PL"/>
          </a:p>
        </p:txBody>
      </p:sp>
    </p:spTree>
    <p:extLst>
      <p:ext uri="{BB962C8B-B14F-4D97-AF65-F5344CB8AC3E}">
        <p14:creationId xmlns:p14="http://schemas.microsoft.com/office/powerpoint/2010/main" val="415328171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671C8-D308-ED84-FE21-3FF94083223F}"/>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5292575B-E876-8A87-13AD-89B965F94522}"/>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98A32773-A8E3-1F90-16DD-8229F0407DCE}"/>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dirty="0">
                <a:solidFill>
                  <a:prstClr val="white"/>
                </a:solidFill>
                <a:latin typeface="Arial" panose="020B0604020202020204" pitchFamily="34" charset="0"/>
                <a:cs typeface="Arial" panose="020B0604020202020204" pitchFamily="34" charset="0"/>
              </a:rPr>
              <a:t>11.1 Rewitalizacja zdegradowanych obszarów miejskich</a:t>
            </a:r>
            <a:r>
              <a:rPr lang="pl-PL" sz="1400" b="1" dirty="0">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dirty="0">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279BE49F-099C-5D82-9D59-088BC9C5843D}"/>
              </a:ext>
            </a:extLst>
          </p:cNvPr>
          <p:cNvGraphicFramePr>
            <a:graphicFrameLocks noGrp="1"/>
          </p:cNvGraphicFramePr>
          <p:nvPr/>
        </p:nvGraphicFramePr>
        <p:xfrm>
          <a:off x="409314" y="1103159"/>
          <a:ext cx="11467612" cy="4473676"/>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4341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039548">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a:effectLst/>
                          <a:latin typeface="Arial" panose="020B0604020202020204" pitchFamily="34" charset="0"/>
                          <a:ea typeface="Times New Roman" panose="02020603050405020304" pitchFamily="18" charset="0"/>
                          <a:cs typeface="Arial" panose="020B0604020202020204" pitchFamily="34" charset="0"/>
                        </a:rPr>
                        <a:t>Wpływ na jakość życia mieszkańców.</a:t>
                      </a:r>
                      <a:endParaRPr lang="pl-PL"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2" indent="0" algn="l">
                        <a:lnSpc>
                          <a:spcPct val="115000"/>
                        </a:lnSpc>
                        <a:spcBef>
                          <a:spcPts val="600"/>
                        </a:spcBef>
                        <a:spcAft>
                          <a:spcPts val="0"/>
                        </a:spcAft>
                        <a:buFont typeface="+mj-lt"/>
                        <a:buNone/>
                      </a:pPr>
                      <a:r>
                        <a:rPr lang="pl-PL" sz="1200" b="0" dirty="0">
                          <a:effectLst/>
                          <a:latin typeface="Arial" panose="020B0604020202020204" pitchFamily="34" charset="0"/>
                          <a:ea typeface="Calibri" panose="020F0502020204030204" pitchFamily="34" charset="0"/>
                          <a:cs typeface="Arial" panose="020B0604020202020204" pitchFamily="34" charset="0"/>
                        </a:rPr>
                        <a:t>Kryterium punktuje rozwiązania poprawiające ogólne warunki życia lokalnej społeczności, dotyczące zarówno redukowania zjawisk niepożądanych, jak i działań przynoszących poprawę istotnych czynników wyznaczających jakość życia, a pozostające poza sferą wpływu zwykłych mieszkańców (osób prywatnych). Premiowane są również projekty, które nie prowadzą do trwałej relokacji mieszkańców poza obszar rewitalizacji z uwagi na wyłączenie tych osób z możliwości skorzystania z efektów rewitalizacji.</a:t>
                      </a:r>
                    </a:p>
                    <a:p>
                      <a:pPr marL="0" lvl="2" indent="0" algn="l">
                        <a:lnSpc>
                          <a:spcPct val="115000"/>
                        </a:lnSpc>
                        <a:spcBef>
                          <a:spcPts val="600"/>
                        </a:spcBef>
                        <a:spcAft>
                          <a:spcPts val="0"/>
                        </a:spcAft>
                        <a:buFont typeface="+mj-lt"/>
                        <a:buNone/>
                      </a:pPr>
                      <a:r>
                        <a:rPr lang="pl-PL" sz="1200" b="0" dirty="0">
                          <a:effectLst/>
                          <a:latin typeface="Arial" panose="020B0604020202020204" pitchFamily="34" charset="0"/>
                          <a:ea typeface="Calibri" panose="020F0502020204030204" pitchFamily="34" charset="0"/>
                          <a:cs typeface="Arial" panose="020B0604020202020204" pitchFamily="34" charset="0"/>
                        </a:rPr>
                        <a:t>Metody pomiaru:</a:t>
                      </a:r>
                    </a:p>
                    <a:p>
                      <a:pPr marL="228600" lvl="2" indent="-228600" algn="l">
                        <a:lnSpc>
                          <a:spcPct val="115000"/>
                        </a:lnSpc>
                        <a:spcBef>
                          <a:spcPts val="600"/>
                        </a:spcBef>
                        <a:spcAft>
                          <a:spcPts val="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Projekt stwarza warunki dla aktywności i rekreacji plenerowej mieszkańców, korzystnie wpływającej na ich stan zdrowia – 3 pkt.</a:t>
                      </a:r>
                    </a:p>
                    <a:p>
                      <a:pPr marL="228600" lvl="2" indent="-228600" algn="l">
                        <a:lnSpc>
                          <a:spcPct val="115000"/>
                        </a:lnSpc>
                        <a:spcBef>
                          <a:spcPts val="600"/>
                        </a:spcBef>
                        <a:spcAft>
                          <a:spcPts val="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Projekt stwarza możliwości rozwoju kompetencji społecznych mieszkańców i wykorzystania ich talentów – 3 pkt.</a:t>
                      </a:r>
                    </a:p>
                    <a:p>
                      <a:pPr marL="228600" lvl="2" indent="-228600" algn="l">
                        <a:lnSpc>
                          <a:spcPct val="115000"/>
                        </a:lnSpc>
                        <a:spcBef>
                          <a:spcPts val="600"/>
                        </a:spcBef>
                        <a:spcAft>
                          <a:spcPts val="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Projekt przyczynia się do ochrony i wzmocnienia dziedzictwa materialnego i niematerialnego społeczności lokalnej – 3 pkt.</a:t>
                      </a:r>
                    </a:p>
                    <a:p>
                      <a:pPr marL="228600" lvl="2" indent="-228600" algn="l">
                        <a:lnSpc>
                          <a:spcPct val="115000"/>
                        </a:lnSpc>
                        <a:spcBef>
                          <a:spcPts val="600"/>
                        </a:spcBef>
                        <a:spcAft>
                          <a:spcPts val="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Projekt przyczyni się do włączenia osób niesamodzielnych</a:t>
                      </a:r>
                      <a:r>
                        <a:rPr lang="pl-PL" sz="1200" b="0" baseline="30000" dirty="0">
                          <a:effectLst/>
                          <a:latin typeface="Arial" panose="020B0604020202020204" pitchFamily="34" charset="0"/>
                          <a:ea typeface="Calibri" panose="020F0502020204030204" pitchFamily="34" charset="0"/>
                          <a:cs typeface="Arial" panose="020B0604020202020204" pitchFamily="34" charset="0"/>
                        </a:rPr>
                        <a:t>9</a:t>
                      </a:r>
                      <a:r>
                        <a:rPr lang="pl-PL" sz="1200" b="0" dirty="0">
                          <a:effectLst/>
                          <a:latin typeface="Arial" panose="020B0604020202020204" pitchFamily="34" charset="0"/>
                          <a:ea typeface="Calibri" panose="020F0502020204030204" pitchFamily="34" charset="0"/>
                          <a:cs typeface="Arial" panose="020B0604020202020204" pitchFamily="34" charset="0"/>
                        </a:rPr>
                        <a:t>, o ograniczonej sprawności – 1 pkt.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punktowe.</a:t>
                      </a:r>
                    </a:p>
                    <a:p>
                      <a:pPr algn="l">
                        <a:lnSpc>
                          <a:spcPct val="115000"/>
                        </a:lnSpc>
                        <a:spcBef>
                          <a:spcPts val="600"/>
                        </a:spcBef>
                        <a:spcAft>
                          <a:spcPts val="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(tj. przyznanie 0 punktów nie dyskwalifikuje z możliwości uzyskania dofinansowania).</a:t>
                      </a:r>
                    </a:p>
                    <a:p>
                      <a:pPr algn="l">
                        <a:lnSpc>
                          <a:spcPct val="115000"/>
                        </a:lnSpc>
                        <a:spcBef>
                          <a:spcPts val="600"/>
                        </a:spcBef>
                        <a:spcAft>
                          <a:spcPts val="0"/>
                        </a:spcAft>
                      </a:pPr>
                      <a:r>
                        <a:rPr lang="pl-PL" sz="1200" b="0" dirty="0">
                          <a:effectLst/>
                          <a:latin typeface="Arial" panose="020B0604020202020204" pitchFamily="34" charset="0"/>
                          <a:ea typeface="Calibri" panose="020F0502020204030204" pitchFamily="34" charset="0"/>
                          <a:cs typeface="Arial" panose="020B0604020202020204" pitchFamily="34" charset="0"/>
                        </a:rPr>
                        <a:t>Ocena kryterium będzie polegała na:</a:t>
                      </a:r>
                    </a:p>
                    <a:p>
                      <a:pPr marL="228600" indent="-228600" algn="l">
                        <a:lnSpc>
                          <a:spcPct val="115000"/>
                        </a:lnSpc>
                        <a:spcBef>
                          <a:spcPts val="600"/>
                        </a:spcBef>
                        <a:spcAft>
                          <a:spcPts val="0"/>
                        </a:spcAft>
                        <a:buFont typeface="+mj-lt"/>
                        <a:buAutoNum type="alphaLcParenR"/>
                      </a:pPr>
                      <a:r>
                        <a:rPr lang="pl-PL" sz="1200" b="0" dirty="0">
                          <a:effectLst/>
                          <a:latin typeface="Arial" panose="020B0604020202020204" pitchFamily="34" charset="0"/>
                          <a:ea typeface="Calibri" panose="020F0502020204030204" pitchFamily="34" charset="0"/>
                          <a:cs typeface="Arial" panose="020B0604020202020204" pitchFamily="34" charset="0"/>
                        </a:rPr>
                        <a:t>przyznaniu zdefiniowanej z góry liczby punktów (maksymalnie można przyznać 10 pkt).</a:t>
                      </a:r>
                    </a:p>
                    <a:p>
                      <a:pPr marL="228600" indent="-228600" algn="l">
                        <a:lnSpc>
                          <a:spcPct val="115000"/>
                        </a:lnSpc>
                        <a:spcBef>
                          <a:spcPts val="600"/>
                        </a:spcBef>
                        <a:spcAft>
                          <a:spcPts val="0"/>
                        </a:spcAft>
                        <a:buFont typeface="+mj-lt"/>
                        <a:buAutoNum type="alphaLcParenR"/>
                      </a:pPr>
                      <a:r>
                        <a:rPr lang="pl-PL" sz="1200" b="0" dirty="0">
                          <a:effectLst/>
                          <a:latin typeface="Arial" panose="020B0604020202020204" pitchFamily="34" charset="0"/>
                          <a:ea typeface="Calibri" panose="020F0502020204030204" pitchFamily="34" charset="0"/>
                          <a:cs typeface="Arial" panose="020B0604020202020204" pitchFamily="34" charset="0"/>
                        </a:rPr>
                        <a:t>przyznaniu 0 punktów – w przypadku niespełnienia żadnego z warunków kryterium.</a:t>
                      </a:r>
                    </a:p>
                    <a:p>
                      <a:pPr algn="l">
                        <a:lnSpc>
                          <a:spcPct val="115000"/>
                        </a:lnSpc>
                        <a:spcBef>
                          <a:spcPts val="600"/>
                        </a:spcBef>
                        <a:spcAft>
                          <a:spcPts val="0"/>
                        </a:spcAft>
                      </a:pPr>
                      <a:r>
                        <a:rPr lang="pl-PL" sz="1200" b="0" dirty="0">
                          <a:effectLst/>
                          <a:latin typeface="Arial" panose="020B0604020202020204" pitchFamily="34" charset="0"/>
                          <a:ea typeface="Calibri" panose="020F0502020204030204" pitchFamily="34" charset="0"/>
                          <a:cs typeface="Arial" panose="020B0604020202020204" pitchFamily="34" charset="0"/>
                        </a:rPr>
                        <a:t>Brak możliwości uzupełnienia/poprawienia wniosku o dofinansowanie w ramach kryterium.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E82FDF5B-7FC6-DFC1-53EF-BD5FDEBDFA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E7566DC1-2712-B4C9-FF92-29F4193B3C74}"/>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173</a:t>
            </a:fld>
            <a:endParaRPr lang="pl-PL"/>
          </a:p>
        </p:txBody>
      </p:sp>
      <p:sp>
        <p:nvSpPr>
          <p:cNvPr id="2" name="Symbol zastępczy stopki 1">
            <a:extLst>
              <a:ext uri="{FF2B5EF4-FFF2-40B4-BE49-F238E27FC236}">
                <a16:creationId xmlns:a16="http://schemas.microsoft.com/office/drawing/2014/main" id="{97B473F8-D8D3-2EF3-103E-6D48EE5CC39A}"/>
              </a:ext>
            </a:extLst>
          </p:cNvPr>
          <p:cNvSpPr>
            <a:spLocks noGrp="1"/>
          </p:cNvSpPr>
          <p:nvPr>
            <p:ph type="ftr" sz="quarter" idx="11"/>
          </p:nvPr>
        </p:nvSpPr>
        <p:spPr>
          <a:xfrm>
            <a:off x="409314" y="5690017"/>
            <a:ext cx="11467612" cy="365125"/>
          </a:xfrm>
        </p:spPr>
        <p:txBody>
          <a:bodyPr/>
          <a:lstStyle/>
          <a:p>
            <a:pPr algn="l"/>
            <a:r>
              <a:rPr lang="pl-PL" baseline="30000" dirty="0">
                <a:solidFill>
                  <a:schemeClr val="tx1"/>
                </a:solidFill>
                <a:latin typeface="Arial" panose="020B0604020202020204" pitchFamily="34" charset="0"/>
                <a:cs typeface="Arial" panose="020B0604020202020204" pitchFamily="34" charset="0"/>
              </a:rPr>
              <a:t>9</a:t>
            </a:r>
            <a:r>
              <a:rPr lang="pl-PL" dirty="0">
                <a:solidFill>
                  <a:schemeClr val="tx1"/>
                </a:solidFill>
                <a:latin typeface="Arial" panose="020B0604020202020204" pitchFamily="34" charset="0"/>
                <a:cs typeface="Arial" panose="020B0604020202020204" pitchFamily="34" charset="0"/>
              </a:rPr>
              <a:t> Osoba niesamodzielna – osoba, która ze względu na stan zdrowia, podeszły wiek lub niepełnosprawność wymaga opieki lub wsparcia w związku z niemożnością samodzielnego wykonywania co najmniej jednej z podstawowych czynności dnia codziennego.</a:t>
            </a:r>
          </a:p>
        </p:txBody>
      </p:sp>
    </p:spTree>
    <p:extLst>
      <p:ext uri="{BB962C8B-B14F-4D97-AF65-F5344CB8AC3E}">
        <p14:creationId xmlns:p14="http://schemas.microsoft.com/office/powerpoint/2010/main" val="241146397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6149F-46CD-CF72-9D38-FE7877FC0070}"/>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17A403CB-0861-4956-331F-716ED7E8714C}"/>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1210D8F7-7E8A-ED5E-5ADC-41E780278CCE}"/>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dirty="0">
                <a:solidFill>
                  <a:prstClr val="white"/>
                </a:solidFill>
                <a:latin typeface="Arial" panose="020B0604020202020204" pitchFamily="34" charset="0"/>
                <a:cs typeface="Arial" panose="020B0604020202020204" pitchFamily="34" charset="0"/>
              </a:rPr>
              <a:t>11.1 Rewitalizacja zdegradowanych obszarów miejskich</a:t>
            </a:r>
            <a:r>
              <a:rPr lang="pl-PL" sz="1400" b="1" dirty="0">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dirty="0">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E30A4697-63B0-7C9C-3735-AA2D9896EEEB}"/>
              </a:ext>
            </a:extLst>
          </p:cNvPr>
          <p:cNvGraphicFramePr>
            <a:graphicFrameLocks noGrp="1"/>
          </p:cNvGraphicFramePr>
          <p:nvPr/>
        </p:nvGraphicFramePr>
        <p:xfrm>
          <a:off x="409314" y="1103159"/>
          <a:ext cx="11467612" cy="4665036"/>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4522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a:latin typeface="Arial" panose="020B0604020202020204" pitchFamily="34" charset="0"/>
                          <a:cs typeface="Arial" panose="020B0604020202020204" pitchFamily="34" charset="0"/>
                        </a:rPr>
                        <a:t>Slajd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207836">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a:effectLst/>
                          <a:latin typeface="Arial" panose="020B0604020202020204" pitchFamily="34" charset="0"/>
                          <a:ea typeface="Times New Roman" panose="02020603050405020304" pitchFamily="18" charset="0"/>
                          <a:cs typeface="Arial" panose="020B0604020202020204" pitchFamily="34" charset="0"/>
                        </a:rPr>
                        <a:t>Wpływ na jakość zagospodarowania przestrzeni. </a:t>
                      </a:r>
                      <a:endParaRPr lang="pl-PL"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2" indent="0" algn="l">
                        <a:lnSpc>
                          <a:spcPct val="115000"/>
                        </a:lnSpc>
                        <a:spcBef>
                          <a:spcPts val="600"/>
                        </a:spcBef>
                        <a:spcAft>
                          <a:spcPts val="0"/>
                        </a:spcAft>
                        <a:buFont typeface="+mj-lt"/>
                        <a:buNone/>
                      </a:pPr>
                      <a:r>
                        <a:rPr lang="pl-PL" sz="1200" b="0" dirty="0">
                          <a:effectLst/>
                          <a:latin typeface="Arial" panose="020B0604020202020204" pitchFamily="34" charset="0"/>
                          <a:ea typeface="Calibri" panose="020F0502020204030204" pitchFamily="34" charset="0"/>
                          <a:cs typeface="Arial" panose="020B0604020202020204" pitchFamily="34" charset="0"/>
                        </a:rPr>
                        <a:t>Kryterium weryfikować będzie zachowanie zasad polityki przestrzennej podczas realizacji projektu. Ocena w ramach kryterium obejmować będzie działania na rzecz wykorzystania istniejącej zabudowy, zapobiegania rozpraszaniu zabudowy i pogłębianiu chaosu przestrzennego, kształtowania przestrzeni w sposób przyjazny dla mieszkańców, a także dbałości o estetykę przedsięwzięć</a:t>
                      </a:r>
                    </a:p>
                    <a:p>
                      <a:pPr marL="0" lvl="2" indent="0" algn="l">
                        <a:lnSpc>
                          <a:spcPct val="115000"/>
                        </a:lnSpc>
                        <a:spcBef>
                          <a:spcPts val="600"/>
                        </a:spcBef>
                        <a:spcAft>
                          <a:spcPts val="0"/>
                        </a:spcAft>
                        <a:buFont typeface="+mj-lt"/>
                        <a:buNone/>
                      </a:pPr>
                      <a:r>
                        <a:rPr lang="pl-PL" sz="1200" b="0" dirty="0">
                          <a:effectLst/>
                          <a:latin typeface="Arial" panose="020B0604020202020204" pitchFamily="34" charset="0"/>
                          <a:ea typeface="Calibri" panose="020F0502020204030204" pitchFamily="34" charset="0"/>
                          <a:cs typeface="Arial" panose="020B0604020202020204" pitchFamily="34" charset="0"/>
                        </a:rPr>
                        <a:t>Metody pomiaru:</a:t>
                      </a:r>
                    </a:p>
                    <a:p>
                      <a:pPr marL="228600" lvl="2" indent="-228600" algn="l">
                        <a:lnSpc>
                          <a:spcPct val="115000"/>
                        </a:lnSpc>
                        <a:spcBef>
                          <a:spcPts val="600"/>
                        </a:spcBef>
                        <a:spcAft>
                          <a:spcPts val="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Projekt sprzyja uzupełnieniu i uporządkowaniu układu przestrzennego obszaru rewitalizacji – 3 pkt.</a:t>
                      </a:r>
                    </a:p>
                    <a:p>
                      <a:pPr marL="228600" lvl="2" indent="-228600" algn="l">
                        <a:lnSpc>
                          <a:spcPct val="115000"/>
                        </a:lnSpc>
                        <a:spcBef>
                          <a:spcPts val="600"/>
                        </a:spcBef>
                        <a:spcAft>
                          <a:spcPts val="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Projekt wzbogaca program użytkowy obszaru rewitalizacji o elementy istotne dla poprawy funkcjonowania lokalnej społeczności, w oparciu o pieszą dostępność – 2 pkt.</a:t>
                      </a:r>
                    </a:p>
                    <a:p>
                      <a:pPr marL="228600" lvl="2" indent="-228600" algn="l">
                        <a:lnSpc>
                          <a:spcPct val="115000"/>
                        </a:lnSpc>
                        <a:spcBef>
                          <a:spcPts val="600"/>
                        </a:spcBef>
                        <a:spcAft>
                          <a:spcPts val="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Projekt przywraca wartości użytkowe i przestrzenne obiektom zdegradowanym lub nie spełniającym współczesnych standardów – 2 pkt.</a:t>
                      </a:r>
                    </a:p>
                    <a:p>
                      <a:pPr marL="228600" lvl="2" indent="-228600" algn="l">
                        <a:lnSpc>
                          <a:spcPct val="115000"/>
                        </a:lnSpc>
                        <a:spcBef>
                          <a:spcPts val="600"/>
                        </a:spcBef>
                        <a:spcAft>
                          <a:spcPts val="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Projekt polega na poprawie estetyki i funkcjonalności przestrzeni publicznych lub zawiera elementy o takim znaczeniu – 1 pkt.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punktowe.</a:t>
                      </a:r>
                    </a:p>
                    <a:p>
                      <a:pPr algn="l">
                        <a:lnSpc>
                          <a:spcPct val="115000"/>
                        </a:lnSpc>
                        <a:spcBef>
                          <a:spcPts val="600"/>
                        </a:spcBef>
                        <a:spcAft>
                          <a:spcPts val="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(tj. przyznanie 0 punktów nie dyskwalifikuje z możliwości uzyskania dofinansowania).</a:t>
                      </a:r>
                    </a:p>
                    <a:p>
                      <a:pPr algn="l">
                        <a:lnSpc>
                          <a:spcPct val="115000"/>
                        </a:lnSpc>
                        <a:spcBef>
                          <a:spcPts val="600"/>
                        </a:spcBef>
                        <a:spcAft>
                          <a:spcPts val="0"/>
                        </a:spcAft>
                      </a:pPr>
                      <a:r>
                        <a:rPr lang="pl-PL" sz="1200" b="0" dirty="0">
                          <a:effectLst/>
                          <a:latin typeface="Arial" panose="020B0604020202020204" pitchFamily="34" charset="0"/>
                          <a:ea typeface="Calibri" panose="020F0502020204030204" pitchFamily="34" charset="0"/>
                          <a:cs typeface="Arial" panose="020B0604020202020204" pitchFamily="34" charset="0"/>
                        </a:rPr>
                        <a:t>Ocena kryterium będzie polegała na:</a:t>
                      </a:r>
                    </a:p>
                    <a:p>
                      <a:pPr marL="228600" indent="-228600" algn="l">
                        <a:lnSpc>
                          <a:spcPct val="115000"/>
                        </a:lnSpc>
                        <a:spcBef>
                          <a:spcPts val="600"/>
                        </a:spcBef>
                        <a:spcAft>
                          <a:spcPts val="0"/>
                        </a:spcAft>
                        <a:buFont typeface="+mj-lt"/>
                        <a:buAutoNum type="alphaLcParenR"/>
                      </a:pPr>
                      <a:r>
                        <a:rPr lang="pl-PL" sz="1200" b="0" dirty="0">
                          <a:effectLst/>
                          <a:latin typeface="Arial" panose="020B0604020202020204" pitchFamily="34" charset="0"/>
                          <a:ea typeface="Calibri" panose="020F0502020204030204" pitchFamily="34" charset="0"/>
                          <a:cs typeface="Arial" panose="020B0604020202020204" pitchFamily="34" charset="0"/>
                        </a:rPr>
                        <a:t>przyznaniu zdefiniowanej z góry liczby punktów za każde z zastosowanych w projekcie rozwiązań (przy czym maksymalnie można przyznać 10 pkt). Punkty sumują się.</a:t>
                      </a:r>
                    </a:p>
                    <a:p>
                      <a:pPr marL="228600" indent="-228600" algn="l">
                        <a:lnSpc>
                          <a:spcPct val="115000"/>
                        </a:lnSpc>
                        <a:spcBef>
                          <a:spcPts val="600"/>
                        </a:spcBef>
                        <a:spcAft>
                          <a:spcPts val="0"/>
                        </a:spcAft>
                        <a:buFont typeface="+mj-lt"/>
                        <a:buAutoNum type="alphaLcParenR"/>
                      </a:pPr>
                      <a:r>
                        <a:rPr lang="pl-PL" sz="1200" b="0" dirty="0">
                          <a:effectLst/>
                          <a:latin typeface="Arial" panose="020B0604020202020204" pitchFamily="34" charset="0"/>
                          <a:ea typeface="Calibri" panose="020F0502020204030204" pitchFamily="34" charset="0"/>
                          <a:cs typeface="Arial" panose="020B0604020202020204" pitchFamily="34" charset="0"/>
                        </a:rPr>
                        <a:t>przyznaniu 0 punktów – w przypadku niespełnienia kryterium.</a:t>
                      </a:r>
                    </a:p>
                    <a:p>
                      <a:pPr algn="l">
                        <a:lnSpc>
                          <a:spcPct val="115000"/>
                        </a:lnSpc>
                        <a:spcBef>
                          <a:spcPts val="600"/>
                        </a:spcBef>
                        <a:spcAft>
                          <a:spcPts val="0"/>
                        </a:spcAft>
                      </a:pPr>
                      <a:r>
                        <a:rPr lang="pl-PL" sz="1200" b="0" dirty="0">
                          <a:effectLst/>
                          <a:latin typeface="Arial" panose="020B0604020202020204" pitchFamily="34" charset="0"/>
                          <a:ea typeface="Calibri" panose="020F0502020204030204" pitchFamily="34" charset="0"/>
                          <a:cs typeface="Arial" panose="020B0604020202020204" pitchFamily="34" charset="0"/>
                        </a:rPr>
                        <a:t>Brak możliwości uzupełnienia/poprawienia wniosku o dofinansowanie w ramach kryterium.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DC8F19DB-C2BF-556C-FF17-B3B4FD9669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BA13B21B-DE07-FA0F-FC80-F77BD952717D}"/>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174</a:t>
            </a:fld>
            <a:endParaRPr lang="pl-PL"/>
          </a:p>
        </p:txBody>
      </p:sp>
    </p:spTree>
    <p:extLst>
      <p:ext uri="{BB962C8B-B14F-4D97-AF65-F5344CB8AC3E}">
        <p14:creationId xmlns:p14="http://schemas.microsoft.com/office/powerpoint/2010/main" val="350770987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E846F-9680-592B-F9E7-187372A09C92}"/>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BD603E49-519F-FEEB-EB8D-BF3C4C69EE34}"/>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BD03C2AC-A8F4-A96C-02BC-55A0FA8FA429}"/>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dirty="0">
                <a:solidFill>
                  <a:prstClr val="white"/>
                </a:solidFill>
                <a:latin typeface="Arial" panose="020B0604020202020204" pitchFamily="34" charset="0"/>
                <a:cs typeface="Arial" panose="020B0604020202020204" pitchFamily="34" charset="0"/>
              </a:rPr>
              <a:t>11.1 Rewitalizacja zdegradowanych obszarów miejskich</a:t>
            </a:r>
            <a:r>
              <a:rPr lang="pl-PL" sz="1400" b="1" dirty="0">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dirty="0">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C88A6B41-D2D3-A614-D833-1E239929909B}"/>
              </a:ext>
            </a:extLst>
          </p:cNvPr>
          <p:cNvGraphicFramePr>
            <a:graphicFrameLocks noGrp="1"/>
          </p:cNvGraphicFramePr>
          <p:nvPr/>
        </p:nvGraphicFramePr>
        <p:xfrm>
          <a:off x="409314" y="1103159"/>
          <a:ext cx="11467612" cy="2455266"/>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2147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a:latin typeface="Arial" panose="020B0604020202020204" pitchFamily="34" charset="0"/>
                          <a:cs typeface="Arial" panose="020B0604020202020204" pitchFamily="34" charset="0"/>
                        </a:rPr>
                        <a:t>Slajd 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1998066">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a:effectLst/>
                          <a:latin typeface="Arial" panose="020B0604020202020204" pitchFamily="34" charset="0"/>
                          <a:ea typeface="Times New Roman" panose="02020603050405020304" pitchFamily="18" charset="0"/>
                          <a:cs typeface="Arial" panose="020B0604020202020204" pitchFamily="34" charset="0"/>
                        </a:rPr>
                        <a:t>Wpływ na jakość zagospodarowania przestrzeni. </a:t>
                      </a:r>
                      <a:endParaRPr lang="pl-PL"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lvl="2" indent="-228600" algn="l">
                        <a:lnSpc>
                          <a:spcPct val="115000"/>
                        </a:lnSpc>
                        <a:spcBef>
                          <a:spcPts val="600"/>
                        </a:spcBef>
                        <a:spcAft>
                          <a:spcPts val="0"/>
                        </a:spcAft>
                        <a:buFont typeface="+mj-lt"/>
                        <a:buAutoNum type="arabicPeriod" startAt="5"/>
                      </a:pPr>
                      <a:r>
                        <a:rPr lang="pl-PL" sz="1200" b="0" dirty="0">
                          <a:effectLst/>
                          <a:latin typeface="Arial" panose="020B0604020202020204" pitchFamily="34" charset="0"/>
                          <a:ea typeface="Calibri" panose="020F0502020204030204" pitchFamily="34" charset="0"/>
                          <a:cs typeface="Arial" panose="020B0604020202020204" pitchFamily="34" charset="0"/>
                        </a:rPr>
                        <a:t>Projekt zachowuje elementy istotne dla spójności wizualnej i krajobrazu kulturowego – 1 pkt.</a:t>
                      </a:r>
                    </a:p>
                    <a:p>
                      <a:pPr marL="228600" lvl="2" indent="-228600" algn="l">
                        <a:lnSpc>
                          <a:spcPct val="115000"/>
                        </a:lnSpc>
                        <a:spcBef>
                          <a:spcPts val="600"/>
                        </a:spcBef>
                        <a:spcAft>
                          <a:spcPts val="0"/>
                        </a:spcAft>
                        <a:buFont typeface="+mj-lt"/>
                        <a:buAutoNum type="arabicPeriod" startAt="5"/>
                      </a:pPr>
                      <a:r>
                        <a:rPr lang="pl-PL" sz="1200" b="0" dirty="0">
                          <a:effectLst/>
                          <a:latin typeface="Arial" panose="020B0604020202020204" pitchFamily="34" charset="0"/>
                          <a:ea typeface="Calibri" panose="020F0502020204030204" pitchFamily="34" charset="0"/>
                          <a:cs typeface="Arial" panose="020B0604020202020204" pitchFamily="34" charset="0"/>
                        </a:rPr>
                        <a:t>Projekt przyczynia się do likwidacji kolizji widokowych (np. zasłonięcia roślinnością obiektów stanowiących kolizje widokowe) – 1 pkt.</a:t>
                      </a:r>
                    </a:p>
                    <a:p>
                      <a:pPr marL="0" lvl="2" indent="0" algn="l">
                        <a:lnSpc>
                          <a:spcPct val="115000"/>
                        </a:lnSpc>
                        <a:spcBef>
                          <a:spcPts val="600"/>
                        </a:spcBef>
                        <a:spcAft>
                          <a:spcPts val="0"/>
                        </a:spcAft>
                        <a:buFont typeface="+mj-lt"/>
                        <a:buNone/>
                      </a:pPr>
                      <a:r>
                        <a:rPr lang="pl-PL" sz="1200" b="0" dirty="0">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oraz dokumentacji składanej wraz z wnioskiem o dofinansowanie na etapie aplikowania o środki.</a:t>
                      </a:r>
                    </a:p>
                    <a:p>
                      <a:pPr marL="0" lvl="2" indent="0" algn="l">
                        <a:lnSpc>
                          <a:spcPct val="115000"/>
                        </a:lnSpc>
                        <a:spcBef>
                          <a:spcPts val="600"/>
                        </a:spcBef>
                        <a:spcAft>
                          <a:spcPts val="0"/>
                        </a:spcAft>
                        <a:buFont typeface="+mj-lt"/>
                        <a:buNone/>
                      </a:pP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0"/>
                        </a:spcAft>
                      </a:pP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22D39D3B-87D5-1AB4-F22D-B97A6B860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9FB6EF4A-0F91-6D1A-A12A-44639266E5CF}"/>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175</a:t>
            </a:fld>
            <a:endParaRPr lang="pl-PL"/>
          </a:p>
        </p:txBody>
      </p:sp>
    </p:spTree>
    <p:extLst>
      <p:ext uri="{BB962C8B-B14F-4D97-AF65-F5344CB8AC3E}">
        <p14:creationId xmlns:p14="http://schemas.microsoft.com/office/powerpoint/2010/main" val="28406221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63690-A99B-8553-BB99-60FF53CDDBFD}"/>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4DDE4AEC-0075-88E1-93E3-41780896C992}"/>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69AE28A6-B261-65C8-E71B-E4341815C721}"/>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dirty="0">
                <a:solidFill>
                  <a:prstClr val="white"/>
                </a:solidFill>
                <a:latin typeface="Arial" panose="020B0604020202020204" pitchFamily="34" charset="0"/>
                <a:cs typeface="Arial" panose="020B0604020202020204" pitchFamily="34" charset="0"/>
              </a:rPr>
              <a:t>11.1 Rewitalizacja zdegradowanych obszarów miejskich</a:t>
            </a:r>
            <a:r>
              <a:rPr lang="pl-PL" sz="1400" b="1" dirty="0">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dirty="0">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6CB7565A-E4BF-271C-71B8-77A1C8AAA64A}"/>
              </a:ext>
            </a:extLst>
          </p:cNvPr>
          <p:cNvGraphicFramePr>
            <a:graphicFrameLocks noGrp="1"/>
          </p:cNvGraphicFramePr>
          <p:nvPr/>
        </p:nvGraphicFramePr>
        <p:xfrm>
          <a:off x="409314" y="1103160"/>
          <a:ext cx="11467612" cy="5081383"/>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400991">
                <a:tc>
                  <a:txBody>
                    <a:bodyPr/>
                    <a:lstStyle/>
                    <a:p>
                      <a:pPr algn="ctr"/>
                      <a:r>
                        <a:rPr lang="pl-PL" sz="1200">
                          <a:latin typeface="Arial" panose="020B0604020202020204" pitchFamily="34" charset="0"/>
                          <a:cs typeface="Arial" panose="020B0604020202020204" pitchFamily="34" charset="0"/>
                        </a:rPr>
                        <a:t>Slajd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624183">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kern="1200" dirty="0">
                          <a:solidFill>
                            <a:schemeClr val="dk1"/>
                          </a:solidFill>
                          <a:effectLst/>
                          <a:latin typeface="Arial" panose="020B0604020202020204" pitchFamily="34" charset="0"/>
                          <a:ea typeface="+mn-ea"/>
                          <a:cs typeface="Arial" panose="020B0604020202020204" pitchFamily="34" charset="0"/>
                        </a:rPr>
                        <a:t>Efektywność kosztowa 1 wspartego obiektu infrastruktury (innego niż budynki mieszkalne) zlokalizowanego na rewitalizowanych obszarach.</a:t>
                      </a:r>
                      <a:endParaRPr lang="pl-P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ase">
                        <a:lnSpc>
                          <a:spcPct val="115000"/>
                        </a:lnSpc>
                        <a:spcBef>
                          <a:spcPts val="600"/>
                        </a:spcBef>
                        <a:spcAft>
                          <a:spcPts val="0"/>
                        </a:spcAft>
                      </a:pPr>
                      <a:r>
                        <a:rPr lang="pl-PL" sz="1200" b="0" dirty="0">
                          <a:effectLst/>
                          <a:latin typeface="Arial" panose="020B0604020202020204" pitchFamily="34" charset="0"/>
                          <a:ea typeface="Calibri" panose="020F0502020204030204" pitchFamily="34" charset="0"/>
                          <a:cs typeface="Arial" panose="020B0604020202020204" pitchFamily="34" charset="0"/>
                        </a:rPr>
                        <a:t>W ramach kryterium premiowane będą projekty wykazujące najlepszą relację wnioskowanego dofinansowania UE do zadeklarowanej wartości docelowej wskaźnika: „Liczba wspartych obiektów infrastruktury (innych niż budynki mieszkalne) zlokalizowanych na rewitalizowanych obszarach”.</a:t>
                      </a:r>
                    </a:p>
                    <a:p>
                      <a:pPr algn="l" fontAlgn="base">
                        <a:lnSpc>
                          <a:spcPct val="115000"/>
                        </a:lnSpc>
                        <a:spcBef>
                          <a:spcPts val="600"/>
                        </a:spcBef>
                        <a:spcAft>
                          <a:spcPts val="0"/>
                        </a:spcAft>
                      </a:pPr>
                      <a:r>
                        <a:rPr lang="pl-PL" sz="1200" b="0" dirty="0">
                          <a:effectLst/>
                          <a:latin typeface="Arial" panose="020B0604020202020204" pitchFamily="34" charset="0"/>
                          <a:ea typeface="Calibri" panose="020F0502020204030204" pitchFamily="34" charset="0"/>
                          <a:cs typeface="Arial" panose="020B0604020202020204" pitchFamily="34" charset="0"/>
                        </a:rPr>
                        <a:t>Wartość średnia, do której odnosi się kryterium jest ustalana na poziomie naboru jako relacja wnioskowanego dofinansowania UE do wartości docelowej wskaźnika: „Liczba wspartych obiektów infrastruktury (innych niż budynki mieszkalne) zlokalizowanych na rewitalizowanych obszarach” (w zaokrągleniu do pełnych złotych) na podstawie danych pochodzących z projektów spełniających kryteria formalne.</a:t>
                      </a:r>
                    </a:p>
                    <a:p>
                      <a:pPr algn="l">
                        <a:lnSpc>
                          <a:spcPct val="115000"/>
                        </a:lnSpc>
                        <a:spcBef>
                          <a:spcPts val="600"/>
                        </a:spcBef>
                        <a:spcAft>
                          <a:spcPts val="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Spełnienie kryterium weryfikowane będzie na podstawie zapisów wniosku o dofinansowanie oraz dokumentacji składanej wraz z wnioskiem o dofinansowanie na etapie aplikowania o środki.</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Metody pomiaru:</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0"/>
                        </a:spcAft>
                        <a:buFont typeface="+mj-lt"/>
                        <a:buAutoNum type="arabicPeriod"/>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Wartość wskaźnika (w zaokrągleniu do pełnych złotych) mieści się w przedziale do 70% średniej wartości wśród ocenianych projektów – 10 pkt.</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0"/>
                        </a:spcAft>
                        <a:buFont typeface="+mj-lt"/>
                        <a:buAutoNum type="arabicPeriod"/>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Wartość wskaźnika (w zaokrągleniu do pełnych złotych) mieści się w przedziale powyżej 70% do 100% średniej wartości wśród ocenianych projektów - 7 pkt.</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punktowe.</a:t>
                      </a:r>
                    </a:p>
                    <a:p>
                      <a:pPr algn="l">
                        <a:lnSpc>
                          <a:spcPct val="115000"/>
                        </a:lnSpc>
                        <a:spcBef>
                          <a:spcPts val="600"/>
                        </a:spcBef>
                        <a:spcAft>
                          <a:spcPts val="60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(tj. przyznanie 0 punktów nie dyskwalifikuje z możliwości uzyskania dofinansowania).</a:t>
                      </a:r>
                    </a:p>
                    <a:p>
                      <a:pPr algn="l">
                        <a:lnSpc>
                          <a:spcPct val="115000"/>
                        </a:lnSpc>
                        <a:spcBef>
                          <a:spcPts val="600"/>
                        </a:spcBef>
                        <a:spcAft>
                          <a:spcPts val="600"/>
                        </a:spcAft>
                      </a:pPr>
                      <a:r>
                        <a:rPr lang="pl-PL" sz="1200" dirty="0">
                          <a:effectLst/>
                          <a:latin typeface="Arial" panose="020B0604020202020204" pitchFamily="34" charset="0"/>
                          <a:ea typeface="Calibri" panose="020F0502020204030204" pitchFamily="34" charset="0"/>
                          <a:cs typeface="Arial" panose="020B0604020202020204" pitchFamily="34" charset="0"/>
                        </a:rPr>
                        <a:t>Ocena kryterium będzie polegała na:</a:t>
                      </a:r>
                    </a:p>
                    <a:p>
                      <a:pPr marL="228600" indent="-228600" algn="l">
                        <a:lnSpc>
                          <a:spcPct val="115000"/>
                        </a:lnSpc>
                        <a:spcBef>
                          <a:spcPts val="600"/>
                        </a:spcBef>
                        <a:spcAft>
                          <a:spcPts val="600"/>
                        </a:spcAft>
                        <a:buFont typeface="+mj-lt"/>
                        <a:buAutoNum type="alphaLcParenR"/>
                      </a:pPr>
                      <a:r>
                        <a:rPr lang="pl-PL" sz="1200" dirty="0">
                          <a:effectLst/>
                          <a:latin typeface="Arial" panose="020B0604020202020204" pitchFamily="34" charset="0"/>
                          <a:ea typeface="Calibri" panose="020F0502020204030204" pitchFamily="34" charset="0"/>
                          <a:cs typeface="Arial" panose="020B0604020202020204" pitchFamily="34" charset="0"/>
                        </a:rPr>
                        <a:t>przyznaniu zdefiniowanej z góry liczby punktów (maksymalnie można przyznać 10 pkt). Należy przyznać właściwą liczbę punktów zgodnie z odpowiednim przedziałem wskazanym w metodzie pomiaru. Punkty nie sumują się.</a:t>
                      </a:r>
                    </a:p>
                    <a:p>
                      <a:pPr marL="228600" indent="-228600" algn="l">
                        <a:lnSpc>
                          <a:spcPct val="115000"/>
                        </a:lnSpc>
                        <a:spcBef>
                          <a:spcPts val="600"/>
                        </a:spcBef>
                        <a:spcAft>
                          <a:spcPts val="600"/>
                        </a:spcAft>
                        <a:buFont typeface="+mj-lt"/>
                        <a:buAutoNum type="alphaLcParenR"/>
                      </a:pPr>
                      <a:r>
                        <a:rPr lang="pl-PL" sz="1200" dirty="0">
                          <a:effectLst/>
                          <a:latin typeface="Arial" panose="020B0604020202020204" pitchFamily="34" charset="0"/>
                          <a:ea typeface="Calibri" panose="020F0502020204030204" pitchFamily="34" charset="0"/>
                          <a:cs typeface="Arial" panose="020B0604020202020204" pitchFamily="34" charset="0"/>
                        </a:rPr>
                        <a:t>przyznaniu 0 punktów- w przypadku niespełnienia kryterium.</a:t>
                      </a:r>
                    </a:p>
                    <a:p>
                      <a:pPr algn="l">
                        <a:lnSpc>
                          <a:spcPct val="115000"/>
                        </a:lnSpc>
                        <a:spcBef>
                          <a:spcPts val="600"/>
                        </a:spcBef>
                        <a:spcAft>
                          <a:spcPts val="600"/>
                        </a:spcAft>
                      </a:pPr>
                      <a:r>
                        <a:rPr lang="pl-PL" sz="1200" dirty="0">
                          <a:effectLst/>
                          <a:latin typeface="Arial" panose="020B0604020202020204" pitchFamily="34" charset="0"/>
                          <a:ea typeface="Calibri" panose="020F0502020204030204" pitchFamily="34" charset="0"/>
                          <a:cs typeface="Arial" panose="020B0604020202020204" pitchFamily="34" charset="0"/>
                        </a:rPr>
                        <a:t>Brak możliwości uzupełnienia/poprawienia wniosku o dofinansowanie w ramach kryterium.</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4BE8B011-CBEB-BADA-09FC-45A30436B4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7AB2987A-9C0F-9C71-FF8F-E7061B916B62}"/>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176</a:t>
            </a:fld>
            <a:endParaRPr lang="pl-PL"/>
          </a:p>
        </p:txBody>
      </p:sp>
    </p:spTree>
    <p:extLst>
      <p:ext uri="{BB962C8B-B14F-4D97-AF65-F5344CB8AC3E}">
        <p14:creationId xmlns:p14="http://schemas.microsoft.com/office/powerpoint/2010/main" val="110795928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805C1-C1A8-2A83-3CAF-71F0E8885AA8}"/>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FA4DFD11-7833-E083-C574-144A2F457E25}"/>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267C50D8-1B65-43C8-39D0-A03E8BC4FB43}"/>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dirty="0">
                <a:solidFill>
                  <a:prstClr val="white"/>
                </a:solidFill>
                <a:latin typeface="Arial" panose="020B0604020202020204" pitchFamily="34" charset="0"/>
                <a:cs typeface="Arial" panose="020B0604020202020204" pitchFamily="34" charset="0"/>
              </a:rPr>
              <a:t>11.1 Rewitalizacja zdegradowanych obszarów miejskich</a:t>
            </a:r>
            <a:r>
              <a:rPr lang="pl-PL" sz="1400" b="1" dirty="0">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dirty="0">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650B4446-AA01-220C-B29B-B9E71733CE23}"/>
              </a:ext>
            </a:extLst>
          </p:cNvPr>
          <p:cNvGraphicFramePr>
            <a:graphicFrameLocks noGrp="1"/>
          </p:cNvGraphicFramePr>
          <p:nvPr/>
        </p:nvGraphicFramePr>
        <p:xfrm>
          <a:off x="409314" y="1103160"/>
          <a:ext cx="11467612" cy="2340444"/>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178827">
                <a:tc>
                  <a:txBody>
                    <a:bodyPr/>
                    <a:lstStyle/>
                    <a:p>
                      <a:pPr algn="ctr"/>
                      <a:r>
                        <a:rPr lang="pl-PL" sz="1200">
                          <a:latin typeface="Arial" panose="020B0604020202020204" pitchFamily="34" charset="0"/>
                          <a:cs typeface="Arial" panose="020B0604020202020204" pitchFamily="34" charset="0"/>
                        </a:rPr>
                        <a:t>Slajd 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1883244">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Efektywność kosztowa 1 wspartego obiektu infrastruktury (innego niż budynki mieszkalne) zlokalizowanego na rewitalizowanych obszarach.</a:t>
                      </a:r>
                      <a:endParaRPr lang="pl-PL"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indent="-228600" algn="l" fontAlgn="base">
                        <a:lnSpc>
                          <a:spcPct val="115000"/>
                        </a:lnSpc>
                        <a:spcBef>
                          <a:spcPts val="600"/>
                        </a:spcBef>
                        <a:spcAft>
                          <a:spcPts val="0"/>
                        </a:spcAft>
                        <a:buFont typeface="+mj-lt"/>
                        <a:buAutoNum type="arabicPeriod" startAt="3"/>
                      </a:pPr>
                      <a:r>
                        <a:rPr lang="pl-PL" sz="1200" b="0" dirty="0">
                          <a:effectLst/>
                          <a:latin typeface="Arial" panose="020B0604020202020204" pitchFamily="34" charset="0"/>
                          <a:ea typeface="Calibri" panose="020F0502020204030204" pitchFamily="34" charset="0"/>
                          <a:cs typeface="Arial" panose="020B0604020202020204" pitchFamily="34" charset="0"/>
                        </a:rPr>
                        <a:t>Wartość wskaźnika (w zaokrągleniu do pełnych złotych) mieści się w przedziale powyżej 100% do 130% średniej wartości wśród ocenianych projektów - 5 pkt.</a:t>
                      </a:r>
                    </a:p>
                    <a:p>
                      <a:pPr marL="228600" indent="-228600" algn="l" fontAlgn="base">
                        <a:lnSpc>
                          <a:spcPct val="115000"/>
                        </a:lnSpc>
                        <a:spcBef>
                          <a:spcPts val="600"/>
                        </a:spcBef>
                        <a:spcAft>
                          <a:spcPts val="0"/>
                        </a:spcAft>
                        <a:buFont typeface="+mj-lt"/>
                        <a:buAutoNum type="arabicPeriod" startAt="3"/>
                      </a:pPr>
                      <a:r>
                        <a:rPr lang="pl-PL" sz="1200" b="0" dirty="0">
                          <a:effectLst/>
                          <a:latin typeface="Arial" panose="020B0604020202020204" pitchFamily="34" charset="0"/>
                          <a:ea typeface="Calibri" panose="020F0502020204030204" pitchFamily="34" charset="0"/>
                          <a:cs typeface="Arial" panose="020B0604020202020204" pitchFamily="34" charset="0"/>
                        </a:rPr>
                        <a:t>Wartość wskaźnika (w zaokrągleniu do pełnych złotych) mieści się w przedziale powyżej 130% średniej wartości wśród ocenianych projektów - 0 pkt.</a:t>
                      </a:r>
                    </a:p>
                    <a:p>
                      <a:pPr algn="l" fontAlgn="base">
                        <a:lnSpc>
                          <a:spcPct val="115000"/>
                        </a:lnSpc>
                        <a:spcBef>
                          <a:spcPts val="600"/>
                        </a:spcBef>
                        <a:spcAft>
                          <a:spcPts val="0"/>
                        </a:spcAft>
                      </a:pP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0EA7E56E-6C9C-3CE6-BA21-C6A5BF11A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06430F9F-041B-AC07-2604-8AF604507C90}"/>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177</a:t>
            </a:fld>
            <a:endParaRPr lang="pl-PL"/>
          </a:p>
        </p:txBody>
      </p:sp>
    </p:spTree>
    <p:extLst>
      <p:ext uri="{BB962C8B-B14F-4D97-AF65-F5344CB8AC3E}">
        <p14:creationId xmlns:p14="http://schemas.microsoft.com/office/powerpoint/2010/main" val="336934082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32368-5373-0053-06A7-D249250339BE}"/>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7DB5CA05-F020-DC89-687F-4703A0453216}"/>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0F4C07A9-4B0E-0D2B-46C0-32901B63F21A}"/>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dirty="0">
                <a:solidFill>
                  <a:prstClr val="white"/>
                </a:solidFill>
                <a:latin typeface="Arial" panose="020B0604020202020204" pitchFamily="34" charset="0"/>
                <a:cs typeface="Arial" panose="020B0604020202020204" pitchFamily="34" charset="0"/>
              </a:rPr>
              <a:t>11.1 Rewitalizacja zdegradowanych obszarów miejskich</a:t>
            </a:r>
            <a:r>
              <a:rPr lang="pl-PL" sz="1400" b="1" dirty="0">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dirty="0">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76F451E4-5FBD-250E-610E-847BCA3E0790}"/>
              </a:ext>
            </a:extLst>
          </p:cNvPr>
          <p:cNvGraphicFramePr>
            <a:graphicFrameLocks noGrp="1"/>
          </p:cNvGraphicFramePr>
          <p:nvPr/>
        </p:nvGraphicFramePr>
        <p:xfrm>
          <a:off x="409314" y="1103160"/>
          <a:ext cx="11467612" cy="3629614"/>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630932">
                <a:tc>
                  <a:txBody>
                    <a:bodyPr/>
                    <a:lstStyle/>
                    <a:p>
                      <a:pPr algn="ctr"/>
                      <a:r>
                        <a:rPr lang="pl-PL" sz="1200">
                          <a:latin typeface="Arial" panose="020B0604020202020204" pitchFamily="34" charset="0"/>
                          <a:cs typeface="Arial" panose="020B0604020202020204" pitchFamily="34" charset="0"/>
                        </a:rPr>
                        <a:t>Slajd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2998682">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Zgodność projektu z założeniami Nowego Europejskiego </a:t>
                      </a:r>
                      <a:r>
                        <a:rPr lang="pl-PL" sz="1200" b="1" kern="1200" err="1">
                          <a:solidFill>
                            <a:schemeClr val="dk1"/>
                          </a:solidFill>
                          <a:effectLst/>
                          <a:latin typeface="Arial" panose="020B0604020202020204" pitchFamily="34" charset="0"/>
                          <a:ea typeface="+mn-ea"/>
                          <a:cs typeface="Arial" panose="020B0604020202020204" pitchFamily="34" charset="0"/>
                        </a:rPr>
                        <a:t>Bauhausu</a:t>
                      </a:r>
                      <a:r>
                        <a:rPr lang="pl-PL" sz="1200" b="1" kern="1200">
                          <a:solidFill>
                            <a:schemeClr val="dk1"/>
                          </a:solidFill>
                          <a:effectLst/>
                          <a:latin typeface="Arial" panose="020B0604020202020204" pitchFamily="34" charset="0"/>
                          <a:ea typeface="+mn-ea"/>
                          <a:cs typeface="Arial" panose="020B0604020202020204" pitchFamily="34" charset="0"/>
                        </a:rPr>
                        <a:t>.</a:t>
                      </a:r>
                      <a:endParaRPr lang="pl-PL"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ase">
                        <a:lnSpc>
                          <a:spcPct val="115000"/>
                        </a:lnSpc>
                        <a:spcBef>
                          <a:spcPts val="600"/>
                        </a:spcBef>
                        <a:spcAft>
                          <a:spcPts val="0"/>
                        </a:spcAft>
                        <a:buFont typeface="+mj-lt"/>
                        <a:buNone/>
                      </a:pPr>
                      <a:r>
                        <a:rPr lang="pl-PL" sz="1200" b="0" dirty="0">
                          <a:effectLst/>
                          <a:latin typeface="Arial" panose="020B0604020202020204" pitchFamily="34" charset="0"/>
                          <a:ea typeface="Calibri" panose="020F0502020204030204" pitchFamily="34" charset="0"/>
                          <a:cs typeface="Arial" panose="020B0604020202020204" pitchFamily="34" charset="0"/>
                        </a:rPr>
                        <a:t>Kryterium weryfikuje stopień, w jakim projekt wpisuje się w założenia Nowego Europejskiego Bauhausu</a:t>
                      </a:r>
                      <a:r>
                        <a:rPr lang="pl-PL" sz="1200" b="0" baseline="30000" dirty="0">
                          <a:effectLst/>
                          <a:latin typeface="Arial" panose="020B0604020202020204" pitchFamily="34" charset="0"/>
                          <a:ea typeface="Calibri" panose="020F0502020204030204" pitchFamily="34" charset="0"/>
                          <a:cs typeface="Arial" panose="020B0604020202020204" pitchFamily="34" charset="0"/>
                        </a:rPr>
                        <a:t>10</a:t>
                      </a:r>
                      <a:r>
                        <a:rPr lang="pl-PL" sz="1200" b="0" dirty="0">
                          <a:effectLst/>
                          <a:latin typeface="Arial" panose="020B0604020202020204" pitchFamily="34" charset="0"/>
                          <a:ea typeface="Calibri" panose="020F0502020204030204" pitchFamily="34" charset="0"/>
                          <a:cs typeface="Arial" panose="020B0604020202020204" pitchFamily="34" charset="0"/>
                        </a:rPr>
                        <a:t>. </a:t>
                      </a:r>
                    </a:p>
                    <a:p>
                      <a:pPr marL="0" indent="0" algn="l" fontAlgn="base">
                        <a:lnSpc>
                          <a:spcPct val="115000"/>
                        </a:lnSpc>
                        <a:spcBef>
                          <a:spcPts val="600"/>
                        </a:spcBef>
                        <a:spcAft>
                          <a:spcPts val="0"/>
                        </a:spcAft>
                        <a:buFont typeface="+mj-lt"/>
                        <a:buNone/>
                      </a:pPr>
                      <a:r>
                        <a:rPr lang="pl-PL" sz="1200" b="0" dirty="0">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oraz dokumentacji składanej wraz z wnioskiem o dofinansowanie na etapie aplikowania o środki.</a:t>
                      </a:r>
                    </a:p>
                    <a:p>
                      <a:pPr marL="0" indent="0" algn="l" fontAlgn="base">
                        <a:lnSpc>
                          <a:spcPct val="115000"/>
                        </a:lnSpc>
                        <a:spcBef>
                          <a:spcPts val="600"/>
                        </a:spcBef>
                        <a:spcAft>
                          <a:spcPts val="0"/>
                        </a:spcAft>
                        <a:buFont typeface="+mj-lt"/>
                        <a:buNone/>
                      </a:pPr>
                      <a:r>
                        <a:rPr lang="pl-PL" sz="1200" b="0" dirty="0">
                          <a:effectLst/>
                          <a:latin typeface="Arial" panose="020B0604020202020204" pitchFamily="34" charset="0"/>
                          <a:ea typeface="Calibri" panose="020F0502020204030204" pitchFamily="34" charset="0"/>
                          <a:cs typeface="Arial" panose="020B0604020202020204" pitchFamily="34" charset="0"/>
                        </a:rPr>
                        <a:t>Metody pomiaru:</a:t>
                      </a:r>
                    </a:p>
                    <a:p>
                      <a:pPr marL="228600" indent="-228600" algn="l" fontAlgn="base">
                        <a:lnSpc>
                          <a:spcPct val="115000"/>
                        </a:lnSpc>
                        <a:spcBef>
                          <a:spcPts val="600"/>
                        </a:spcBef>
                        <a:spcAft>
                          <a:spcPts val="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Projekt zakłada zachowanie lub odnowienie zabudowy przy wykorzystaniu innowacyjnych materiałów i rozwiązań inspirowanych naturą, a także promowanie materiałów o wyraźnej efektywności środowiskowej i korzyściach dla gospodarki o obiegu zamkniętym – 1 pkt.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punktowe.</a:t>
                      </a:r>
                    </a:p>
                    <a:p>
                      <a:pPr algn="l">
                        <a:lnSpc>
                          <a:spcPct val="115000"/>
                        </a:lnSpc>
                        <a:spcBef>
                          <a:spcPts val="600"/>
                        </a:spcBef>
                        <a:spcAft>
                          <a:spcPts val="60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(tj. przyznanie 0 punktów nie dyskwalifikuje z możliwości uzyskania dofinansowania).</a:t>
                      </a:r>
                    </a:p>
                    <a:p>
                      <a:pPr algn="l">
                        <a:lnSpc>
                          <a:spcPct val="115000"/>
                        </a:lnSpc>
                        <a:spcBef>
                          <a:spcPts val="600"/>
                        </a:spcBef>
                        <a:spcAft>
                          <a:spcPts val="600"/>
                        </a:spcAft>
                      </a:pPr>
                      <a:r>
                        <a:rPr lang="pl-PL" sz="1200" dirty="0">
                          <a:effectLst/>
                          <a:latin typeface="Arial" panose="020B0604020202020204" pitchFamily="34" charset="0"/>
                          <a:ea typeface="Calibri" panose="020F0502020204030204" pitchFamily="34" charset="0"/>
                          <a:cs typeface="Arial" panose="020B0604020202020204" pitchFamily="34" charset="0"/>
                        </a:rPr>
                        <a:t>Ocena kryterium będzie polegała na:</a:t>
                      </a:r>
                    </a:p>
                    <a:p>
                      <a:pPr marL="228600" indent="-228600" algn="l">
                        <a:lnSpc>
                          <a:spcPct val="115000"/>
                        </a:lnSpc>
                        <a:spcBef>
                          <a:spcPts val="600"/>
                        </a:spcBef>
                        <a:spcAft>
                          <a:spcPts val="600"/>
                        </a:spcAft>
                        <a:buFont typeface="+mj-lt"/>
                        <a:buAutoNum type="alphaLcParenR"/>
                      </a:pPr>
                      <a:r>
                        <a:rPr lang="pl-PL" sz="1200" dirty="0">
                          <a:effectLst/>
                          <a:latin typeface="Arial" panose="020B0604020202020204" pitchFamily="34" charset="0"/>
                          <a:ea typeface="Calibri" panose="020F0502020204030204" pitchFamily="34" charset="0"/>
                          <a:cs typeface="Arial" panose="020B0604020202020204" pitchFamily="34" charset="0"/>
                        </a:rPr>
                        <a:t>przyznaniu zdefiniowanej z góry liczby punktów (maksymalnie można przyznać 5 pkt). Punkty w ramach poszczególnych metod pomiaru sumują się.</a:t>
                      </a:r>
                    </a:p>
                    <a:p>
                      <a:pPr marL="0" indent="0" algn="l">
                        <a:lnSpc>
                          <a:spcPct val="115000"/>
                        </a:lnSpc>
                        <a:spcBef>
                          <a:spcPts val="600"/>
                        </a:spcBef>
                        <a:spcAft>
                          <a:spcPts val="600"/>
                        </a:spcAft>
                        <a:buFont typeface="+mj-lt"/>
                        <a:buNone/>
                      </a:pP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9534BBC6-41AE-9BFF-76CA-F9C05E178A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875C2264-CBA6-3592-14DB-EAD2EDC3C8D4}"/>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178</a:t>
            </a:fld>
            <a:endParaRPr lang="pl-PL"/>
          </a:p>
        </p:txBody>
      </p:sp>
      <p:sp>
        <p:nvSpPr>
          <p:cNvPr id="2" name="Symbol zastępczy stopki 1">
            <a:extLst>
              <a:ext uri="{FF2B5EF4-FFF2-40B4-BE49-F238E27FC236}">
                <a16:creationId xmlns:a16="http://schemas.microsoft.com/office/drawing/2014/main" id="{D8606C94-798B-971E-C9B4-B9B9A25B4341}"/>
              </a:ext>
            </a:extLst>
          </p:cNvPr>
          <p:cNvSpPr>
            <a:spLocks noGrp="1"/>
          </p:cNvSpPr>
          <p:nvPr>
            <p:ph type="ftr" sz="quarter" idx="11"/>
          </p:nvPr>
        </p:nvSpPr>
        <p:spPr>
          <a:xfrm>
            <a:off x="409313" y="5247991"/>
            <a:ext cx="11467612" cy="365125"/>
          </a:xfrm>
        </p:spPr>
        <p:txBody>
          <a:bodyPr/>
          <a:lstStyle/>
          <a:p>
            <a:pPr algn="l"/>
            <a:r>
              <a:rPr lang="pl-PL" baseline="30000" dirty="0">
                <a:solidFill>
                  <a:schemeClr val="tx1"/>
                </a:solidFill>
                <a:latin typeface="Arial" panose="020B0604020202020204" pitchFamily="34" charset="0"/>
                <a:cs typeface="Arial" panose="020B0604020202020204" pitchFamily="34" charset="0"/>
              </a:rPr>
              <a:t>10</a:t>
            </a:r>
            <a:r>
              <a:rPr lang="pl-PL" dirty="0">
                <a:solidFill>
                  <a:schemeClr val="tx1"/>
                </a:solidFill>
                <a:latin typeface="Arial" panose="020B0604020202020204" pitchFamily="34" charset="0"/>
                <a:cs typeface="Arial" panose="020B0604020202020204" pitchFamily="34" charset="0"/>
              </a:rPr>
              <a:t> Nowy Europejski </a:t>
            </a:r>
            <a:r>
              <a:rPr lang="pl-PL" dirty="0" err="1">
                <a:solidFill>
                  <a:schemeClr val="tx1"/>
                </a:solidFill>
                <a:latin typeface="Arial" panose="020B0604020202020204" pitchFamily="34" charset="0"/>
                <a:cs typeface="Arial" panose="020B0604020202020204" pitchFamily="34" charset="0"/>
              </a:rPr>
              <a:t>Bauhaus</a:t>
            </a:r>
            <a:r>
              <a:rPr lang="pl-PL" dirty="0">
                <a:solidFill>
                  <a:schemeClr val="tx1"/>
                </a:solidFill>
                <a:latin typeface="Arial" panose="020B0604020202020204" pitchFamily="34" charset="0"/>
                <a:cs typeface="Arial" panose="020B0604020202020204" pitchFamily="34" charset="0"/>
              </a:rPr>
              <a:t> (NEB) wyraża ambicję UE tworzenia estetycznych, zrównoważonych i integracyjnych miejsc, produktów i sposobów życia. Jego celem jest przełożenie celów Europejskiego Zielonego Ładu poprzez połączenie zrównoważonego rozwoju z estetyką, w duchu </a:t>
            </a:r>
            <a:r>
              <a:rPr lang="pl-PL" dirty="0" err="1">
                <a:solidFill>
                  <a:schemeClr val="tx1"/>
                </a:solidFill>
                <a:latin typeface="Arial" panose="020B0604020202020204" pitchFamily="34" charset="0"/>
                <a:cs typeface="Arial" panose="020B0604020202020204" pitchFamily="34" charset="0"/>
              </a:rPr>
              <a:t>inkluzywności</a:t>
            </a:r>
            <a:r>
              <a:rPr lang="pl-PL" dirty="0">
                <a:solidFill>
                  <a:schemeClr val="tx1"/>
                </a:solidFill>
                <a:latin typeface="Arial" panose="020B0604020202020204" pitchFamily="34" charset="0"/>
                <a:cs typeface="Arial" panose="020B0604020202020204" pitchFamily="34" charset="0"/>
              </a:rPr>
              <a:t> i przystępności dla wszystkich. Ma na celu poprawę życia Europejczyków w innowacyjny i skoncentrowany na człowieku sposób, w tym poprzez modernizację budynków, przestrzeni publicznych i usług. Nowy Europejski </a:t>
            </a:r>
            <a:r>
              <a:rPr lang="pl-PL" dirty="0" err="1">
                <a:solidFill>
                  <a:schemeClr val="tx1"/>
                </a:solidFill>
                <a:latin typeface="Arial" panose="020B0604020202020204" pitchFamily="34" charset="0"/>
                <a:cs typeface="Arial" panose="020B0604020202020204" pitchFamily="34" charset="0"/>
              </a:rPr>
              <a:t>Bauhaus</a:t>
            </a:r>
            <a:r>
              <a:rPr lang="pl-PL" dirty="0">
                <a:solidFill>
                  <a:schemeClr val="tx1"/>
                </a:solidFill>
                <a:latin typeface="Arial" panose="020B0604020202020204" pitchFamily="34" charset="0"/>
                <a:cs typeface="Arial" panose="020B0604020202020204" pitchFamily="34" charset="0"/>
              </a:rPr>
              <a:t> został powiązany z trzema podstawowymi i wzajemnie powiązanymi wartościami – estetyką, w tym jakością doświadczenia, zrównoważonym rozwojem (w tym cyrkularnością) i integracją (w tym dostępnością i przystępnością cenową) – z silnym naciskiem na przestrzeń życiową i styl życia. Dokument dostępny pod adresem: Nowy Europejski </a:t>
            </a:r>
            <a:r>
              <a:rPr lang="pl-PL" dirty="0" err="1">
                <a:solidFill>
                  <a:schemeClr val="tx1"/>
                </a:solidFill>
                <a:latin typeface="Arial" panose="020B0604020202020204" pitchFamily="34" charset="0"/>
                <a:cs typeface="Arial" panose="020B0604020202020204" pitchFamily="34" charset="0"/>
              </a:rPr>
              <a:t>Bauhaus</a:t>
            </a:r>
            <a:r>
              <a:rPr lang="pl-PL" dirty="0">
                <a:solidFill>
                  <a:schemeClr val="tx1"/>
                </a:solidFill>
                <a:latin typeface="Arial" panose="020B0604020202020204" pitchFamily="34" charset="0"/>
                <a:cs typeface="Arial" panose="020B0604020202020204" pitchFamily="34" charset="0"/>
              </a:rPr>
              <a:t>: piękno, </a:t>
            </a:r>
            <a:r>
              <a:rPr lang="pl-PL" dirty="0" err="1">
                <a:solidFill>
                  <a:schemeClr val="tx1"/>
                </a:solidFill>
                <a:latin typeface="Arial" panose="020B0604020202020204" pitchFamily="34" charset="0"/>
                <a:cs typeface="Arial" panose="020B0604020202020204" pitchFamily="34" charset="0"/>
              </a:rPr>
              <a:t>zrównoważoność</a:t>
            </a:r>
            <a:r>
              <a:rPr lang="pl-PL" dirty="0">
                <a:solidFill>
                  <a:schemeClr val="tx1"/>
                </a:solidFill>
                <a:latin typeface="Arial" panose="020B0604020202020204" pitchFamily="34" charset="0"/>
                <a:cs typeface="Arial" panose="020B0604020202020204" pitchFamily="34" charset="0"/>
              </a:rPr>
              <a:t>, wspólnota</a:t>
            </a:r>
          </a:p>
        </p:txBody>
      </p:sp>
    </p:spTree>
    <p:extLst>
      <p:ext uri="{BB962C8B-B14F-4D97-AF65-F5344CB8AC3E}">
        <p14:creationId xmlns:p14="http://schemas.microsoft.com/office/powerpoint/2010/main" val="190174981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01F37-1D62-7604-58AD-4F66CE38FF40}"/>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C7E3DA61-5E9D-630F-545D-51903838CA1C}"/>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1AF4BCA0-7B87-AEBD-6E9D-57ED240A9276}"/>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dirty="0">
                <a:solidFill>
                  <a:prstClr val="white"/>
                </a:solidFill>
                <a:latin typeface="Arial" panose="020B0604020202020204" pitchFamily="34" charset="0"/>
                <a:cs typeface="Arial" panose="020B0604020202020204" pitchFamily="34" charset="0"/>
              </a:rPr>
              <a:t>11.1 Rewitalizacja zdegradowanych obszarów miejskich</a:t>
            </a:r>
            <a:r>
              <a:rPr lang="pl-PL" sz="1400" b="1" dirty="0">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dirty="0">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6DAB8786-6643-D950-5B83-E96D13AC3EED}"/>
              </a:ext>
            </a:extLst>
          </p:cNvPr>
          <p:cNvGraphicFramePr>
            <a:graphicFrameLocks noGrp="1"/>
          </p:cNvGraphicFramePr>
          <p:nvPr/>
        </p:nvGraphicFramePr>
        <p:xfrm>
          <a:off x="409314" y="1103159"/>
          <a:ext cx="11467612" cy="4805271"/>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835295">
                <a:tc>
                  <a:txBody>
                    <a:bodyPr/>
                    <a:lstStyle/>
                    <a:p>
                      <a:pPr algn="ctr"/>
                      <a:r>
                        <a:rPr lang="pl-PL" sz="1200">
                          <a:latin typeface="Arial" panose="020B0604020202020204" pitchFamily="34" charset="0"/>
                          <a:cs typeface="Arial" panose="020B0604020202020204" pitchFamily="34" charset="0"/>
                        </a:rPr>
                        <a:t>Slajd 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969976">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Zgodność projektu z założeniami Nowego Europejskiego </a:t>
                      </a:r>
                      <a:r>
                        <a:rPr lang="pl-PL" sz="1200" b="1" kern="1200" err="1">
                          <a:solidFill>
                            <a:schemeClr val="dk1"/>
                          </a:solidFill>
                          <a:effectLst/>
                          <a:latin typeface="Arial" panose="020B0604020202020204" pitchFamily="34" charset="0"/>
                          <a:ea typeface="+mn-ea"/>
                          <a:cs typeface="Arial" panose="020B0604020202020204" pitchFamily="34" charset="0"/>
                        </a:rPr>
                        <a:t>Bauhausu</a:t>
                      </a:r>
                      <a:r>
                        <a:rPr lang="pl-PL" sz="1200" b="1" kern="1200">
                          <a:solidFill>
                            <a:schemeClr val="dk1"/>
                          </a:solidFill>
                          <a:effectLst/>
                          <a:latin typeface="Arial" panose="020B0604020202020204" pitchFamily="34" charset="0"/>
                          <a:ea typeface="+mn-ea"/>
                          <a:cs typeface="Arial" panose="020B0604020202020204" pitchFamily="34" charset="0"/>
                        </a:rPr>
                        <a:t>.</a:t>
                      </a:r>
                      <a:endParaRPr lang="pl-PL"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indent="-228600" algn="l" fontAlgn="base">
                        <a:lnSpc>
                          <a:spcPct val="115000"/>
                        </a:lnSpc>
                        <a:spcBef>
                          <a:spcPts val="600"/>
                        </a:spcBef>
                        <a:spcAft>
                          <a:spcPts val="0"/>
                        </a:spcAft>
                        <a:buFont typeface="+mj-lt"/>
                        <a:buAutoNum type="arabicPeriod" startAt="2"/>
                      </a:pPr>
                      <a:r>
                        <a:rPr lang="pl-PL" sz="1200" b="0" dirty="0">
                          <a:effectLst/>
                          <a:latin typeface="Arial" panose="020B0604020202020204" pitchFamily="34" charset="0"/>
                          <a:ea typeface="Calibri" panose="020F0502020204030204" pitchFamily="34" charset="0"/>
                          <a:cs typeface="Arial" panose="020B0604020202020204" pitchFamily="34" charset="0"/>
                        </a:rPr>
                        <a:t>Projekt zakłada oszczędzanie zasobów dzięki wykorzystaniu komponentów poddanych recyklingowi lub/i nadających się do recyklingu (materiały odzyskane i odnawialne; produkowane i nabywane w sposób zrównoważony materiały budowlane inspirowane naturą, takie jak drewno, bambus, słoma, korek lub kamień) – 1 pkt.</a:t>
                      </a:r>
                    </a:p>
                    <a:p>
                      <a:pPr marL="228600" indent="-228600" algn="l" fontAlgn="base">
                        <a:lnSpc>
                          <a:spcPct val="115000"/>
                        </a:lnSpc>
                        <a:spcBef>
                          <a:spcPts val="600"/>
                        </a:spcBef>
                        <a:spcAft>
                          <a:spcPts val="0"/>
                        </a:spcAft>
                        <a:buFont typeface="+mj-lt"/>
                        <a:buAutoNum type="arabicPeriod" startAt="2"/>
                      </a:pPr>
                      <a:r>
                        <a:rPr lang="pl-PL" sz="1200" b="0" dirty="0">
                          <a:effectLst/>
                          <a:latin typeface="Arial" panose="020B0604020202020204" pitchFamily="34" charset="0"/>
                          <a:ea typeface="Calibri" panose="020F0502020204030204" pitchFamily="34" charset="0"/>
                          <a:cs typeface="Arial" panose="020B0604020202020204" pitchFamily="34" charset="0"/>
                        </a:rPr>
                        <a:t>Elementy designu wykorzystywane w projekcie nawiązują się do otaczającej przestrzeni– 1 pkt.</a:t>
                      </a:r>
                    </a:p>
                    <a:p>
                      <a:pPr marL="228600" indent="-228600" algn="l" fontAlgn="base">
                        <a:lnSpc>
                          <a:spcPct val="115000"/>
                        </a:lnSpc>
                        <a:spcBef>
                          <a:spcPts val="600"/>
                        </a:spcBef>
                        <a:spcAft>
                          <a:spcPts val="0"/>
                        </a:spcAft>
                        <a:buFont typeface="+mj-lt"/>
                        <a:buAutoNum type="arabicPeriod" startAt="2"/>
                      </a:pPr>
                      <a:r>
                        <a:rPr lang="pl-PL" sz="1200" b="0" dirty="0">
                          <a:effectLst/>
                          <a:latin typeface="Arial" panose="020B0604020202020204" pitchFamily="34" charset="0"/>
                          <a:ea typeface="Calibri" panose="020F0502020204030204" pitchFamily="34" charset="0"/>
                          <a:cs typeface="Arial" panose="020B0604020202020204" pitchFamily="34" charset="0"/>
                        </a:rPr>
                        <a:t>W ramach projektu promuje się podejścia nieinwazyjne, chroniące i podkreślające piękno miejsca oraz harmonijne dopasowane w kontekście ogólnej estetyki oraz stylu miejsca (integracja krajobrazu) – 1 pkt.</a:t>
                      </a:r>
                    </a:p>
                    <a:p>
                      <a:pPr marL="228600" indent="-228600" algn="l" fontAlgn="base">
                        <a:lnSpc>
                          <a:spcPct val="115000"/>
                        </a:lnSpc>
                        <a:spcBef>
                          <a:spcPts val="600"/>
                        </a:spcBef>
                        <a:spcAft>
                          <a:spcPts val="0"/>
                        </a:spcAft>
                        <a:buFont typeface="+mj-lt"/>
                        <a:buAutoNum type="arabicPeriod" startAt="2"/>
                      </a:pPr>
                      <a:r>
                        <a:rPr lang="pl-PL" sz="1200" b="0" dirty="0">
                          <a:effectLst/>
                          <a:latin typeface="Arial" panose="020B0604020202020204" pitchFamily="34" charset="0"/>
                          <a:ea typeface="Calibri" panose="020F0502020204030204" pitchFamily="34" charset="0"/>
                          <a:cs typeface="Arial" panose="020B0604020202020204" pitchFamily="34" charset="0"/>
                        </a:rPr>
                        <a:t>Projekt zakłada konserwację lub renowację zabudowy i przestrzeni publicznych w sposób harmonijnie łączący ochronę dziedzictwa z jego nowoczesną funkcją – 1 pkt.</a:t>
                      </a:r>
                    </a:p>
                    <a:p>
                      <a:pPr marL="0" indent="0" algn="l" fontAlgn="base">
                        <a:lnSpc>
                          <a:spcPct val="115000"/>
                        </a:lnSpc>
                        <a:spcBef>
                          <a:spcPts val="600"/>
                        </a:spcBef>
                        <a:spcAft>
                          <a:spcPts val="0"/>
                        </a:spcAft>
                        <a:buFont typeface="+mj-lt"/>
                        <a:buNone/>
                      </a:pP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indent="-228600" algn="l">
                        <a:lnSpc>
                          <a:spcPct val="115000"/>
                        </a:lnSpc>
                        <a:spcBef>
                          <a:spcPts val="600"/>
                        </a:spcBef>
                        <a:spcAft>
                          <a:spcPts val="600"/>
                        </a:spcAft>
                        <a:buFont typeface="+mj-lt"/>
                        <a:buAutoNum type="alphaLcParenR" startAt="2"/>
                      </a:pPr>
                      <a:r>
                        <a:rPr lang="pl-PL" sz="1200" dirty="0">
                          <a:effectLst/>
                          <a:latin typeface="Arial" panose="020B0604020202020204" pitchFamily="34" charset="0"/>
                          <a:ea typeface="Calibri" panose="020F0502020204030204" pitchFamily="34" charset="0"/>
                          <a:cs typeface="Arial" panose="020B0604020202020204" pitchFamily="34" charset="0"/>
                        </a:rPr>
                        <a:t>przyznaniu 0 punktów – w przypadku niespełnienia kryterium.</a:t>
                      </a:r>
                    </a:p>
                    <a:p>
                      <a:pPr algn="l">
                        <a:lnSpc>
                          <a:spcPct val="115000"/>
                        </a:lnSpc>
                        <a:spcBef>
                          <a:spcPts val="600"/>
                        </a:spcBef>
                        <a:spcAft>
                          <a:spcPts val="600"/>
                        </a:spcAft>
                      </a:pPr>
                      <a:r>
                        <a:rPr lang="pl-PL" sz="1200" dirty="0">
                          <a:effectLst/>
                          <a:latin typeface="Arial" panose="020B0604020202020204" pitchFamily="34" charset="0"/>
                          <a:ea typeface="Calibri" panose="020F0502020204030204" pitchFamily="34" charset="0"/>
                          <a:cs typeface="Arial" panose="020B0604020202020204" pitchFamily="34" charset="0"/>
                        </a:rPr>
                        <a:t>Brak możliwości uzupełnienia/poprawienia wniosku o dofinansowanie w ramach kryterium. </a:t>
                      </a:r>
                    </a:p>
                    <a:p>
                      <a:pPr algn="l">
                        <a:lnSpc>
                          <a:spcPct val="115000"/>
                        </a:lnSpc>
                        <a:spcBef>
                          <a:spcPts val="600"/>
                        </a:spcBef>
                        <a:spcAft>
                          <a:spcPts val="600"/>
                        </a:spcAft>
                      </a:pP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F4DDDF41-E411-9C04-ADAF-1F2C8BE353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DDEAF44D-10C8-B1F1-A2D0-0679BE2FD684}"/>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179</a:t>
            </a:fld>
            <a:endParaRPr lang="pl-PL"/>
          </a:p>
        </p:txBody>
      </p:sp>
    </p:spTree>
    <p:extLst>
      <p:ext uri="{BB962C8B-B14F-4D97-AF65-F5344CB8AC3E}">
        <p14:creationId xmlns:p14="http://schemas.microsoft.com/office/powerpoint/2010/main" val="4233879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0A6ED-632F-8C52-B9AC-9440209808DB}"/>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8C66B939-7251-E641-BD52-45A6ECDF619F}"/>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1B46C573-34CF-018C-5F02-692A0220F0CA}"/>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Działanie 3.2 Dostosowanie do zmian klimatu i zapobieganie powodziom i suszy, typy projektów: 1, 2, 4, 6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lang="pl-PL" sz="1400" b="1">
                <a:solidFill>
                  <a:prstClr val="white"/>
                </a:solidFill>
                <a:latin typeface="Arial" panose="020B0604020202020204" pitchFamily="34"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7B32B0A2-C42D-C941-F3EF-1AFE45EBC58B}"/>
              </a:ext>
            </a:extLst>
          </p:cNvPr>
          <p:cNvGraphicFramePr>
            <a:graphicFrameLocks noGrp="1"/>
          </p:cNvGraphicFramePr>
          <p:nvPr>
            <p:extLst>
              <p:ext uri="{D42A27DB-BD31-4B8C-83A1-F6EECF244321}">
                <p14:modId xmlns:p14="http://schemas.microsoft.com/office/powerpoint/2010/main" val="3850486341"/>
              </p:ext>
            </p:extLst>
          </p:nvPr>
        </p:nvGraphicFramePr>
        <p:xfrm>
          <a:off x="409315" y="1103161"/>
          <a:ext cx="11305167" cy="4291489"/>
        </p:xfrm>
        <a:graphic>
          <a:graphicData uri="http://schemas.openxmlformats.org/drawingml/2006/table">
            <a:tbl>
              <a:tblPr firstRow="1" bandRow="1">
                <a:tableStyleId>{5C22544A-7EE6-4342-B048-85BDC9FD1C3A}</a:tableStyleId>
              </a:tblPr>
              <a:tblGrid>
                <a:gridCol w="632189">
                  <a:extLst>
                    <a:ext uri="{9D8B030D-6E8A-4147-A177-3AD203B41FA5}">
                      <a16:colId xmlns:a16="http://schemas.microsoft.com/office/drawing/2014/main" val="2402903515"/>
                    </a:ext>
                  </a:extLst>
                </a:gridCol>
                <a:gridCol w="2139518">
                  <a:extLst>
                    <a:ext uri="{9D8B030D-6E8A-4147-A177-3AD203B41FA5}">
                      <a16:colId xmlns:a16="http://schemas.microsoft.com/office/drawing/2014/main" val="2742623692"/>
                    </a:ext>
                  </a:extLst>
                </a:gridCol>
                <a:gridCol w="5110418">
                  <a:extLst>
                    <a:ext uri="{9D8B030D-6E8A-4147-A177-3AD203B41FA5}">
                      <a16:colId xmlns:a16="http://schemas.microsoft.com/office/drawing/2014/main" val="120968799"/>
                    </a:ext>
                  </a:extLst>
                </a:gridCol>
                <a:gridCol w="3423042">
                  <a:extLst>
                    <a:ext uri="{9D8B030D-6E8A-4147-A177-3AD203B41FA5}">
                      <a16:colId xmlns:a16="http://schemas.microsoft.com/office/drawing/2014/main" val="940122991"/>
                    </a:ext>
                  </a:extLst>
                </a:gridCol>
              </a:tblGrid>
              <a:tr h="457631">
                <a:tc>
                  <a:txBody>
                    <a:bodyPr/>
                    <a:lstStyle/>
                    <a:p>
                      <a:pPr algn="ctr"/>
                      <a:r>
                        <a:rPr lang="pl-PL" sz="1200">
                          <a:latin typeface="Arial" panose="020B0604020202020204" pitchFamily="34" charset="0"/>
                          <a:cs typeface="Arial" panose="020B0604020202020204" pitchFamily="34" charset="0"/>
                        </a:rPr>
                        <a:t>*Slajd</a:t>
                      </a:r>
                    </a:p>
                    <a:p>
                      <a:pPr algn="ctr"/>
                      <a:r>
                        <a:rPr lang="pl-PL" sz="1200">
                          <a:latin typeface="Arial" panose="020B0604020202020204" pitchFamily="34" charset="0"/>
                          <a:cs typeface="Arial" panose="020B0604020202020204" pitchFamily="34" charset="0"/>
                        </a:rPr>
                        <a:t>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833858">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Kwalifikowalność inwestycji z zakresu adaptacji do zmian klimatu.</a:t>
                      </a: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lvl="0" indent="-228600" algn="l">
                        <a:lnSpc>
                          <a:spcPct val="115000"/>
                        </a:lnSpc>
                        <a:spcBef>
                          <a:spcPts val="600"/>
                        </a:spcBef>
                        <a:spcAft>
                          <a:spcPts val="600"/>
                        </a:spcAft>
                        <a:buFont typeface="+mj-lt"/>
                        <a:buAutoNum type="arabicPeriod" startAt="2"/>
                      </a:pPr>
                      <a:r>
                        <a:rPr lang="pl-PL" sz="1200" b="0" dirty="0">
                          <a:solidFill>
                            <a:srgbClr val="C00000"/>
                          </a:solidFill>
                          <a:effectLst/>
                          <a:latin typeface="Arial" panose="020B0604020202020204" pitchFamily="34" charset="0"/>
                          <a:ea typeface="Calibri" panose="020F0502020204030204" pitchFamily="34" charset="0"/>
                          <a:cs typeface="Arial" panose="020B0604020202020204" pitchFamily="34" charset="0"/>
                        </a:rPr>
                        <a:t>realizowane</a:t>
                      </a:r>
                      <a:r>
                        <a:rPr lang="pl-PL" sz="1200" b="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w miastach poniżej 20 tys. mieszkańców </a:t>
                      </a:r>
                      <a:r>
                        <a:rPr lang="pl-PL" sz="1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zapewni</a:t>
                      </a:r>
                      <a:r>
                        <a:rPr lang="pl-PL" sz="1200" b="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ają</a:t>
                      </a:r>
                      <a:r>
                        <a:rPr lang="pl-PL" sz="1200" b="0" strike="sngStrike"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ona</a:t>
                      </a:r>
                      <a:r>
                        <a:rPr lang="pl-PL" sz="1200" b="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pl-PL" sz="1200" b="0" strike="sngStrike" dirty="0">
                          <a:solidFill>
                            <a:srgbClr val="C00000"/>
                          </a:solidFill>
                          <a:effectLst/>
                          <a:latin typeface="Arial" panose="020B0604020202020204" pitchFamily="34" charset="0"/>
                          <a:ea typeface="Calibri" panose="020F0502020204030204" pitchFamily="34" charset="0"/>
                          <a:cs typeface="Arial" panose="020B0604020202020204" pitchFamily="34" charset="0"/>
                        </a:rPr>
                        <a:t>została</a:t>
                      </a: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pl-PL" sz="1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szerok</a:t>
                      </a:r>
                      <a:r>
                        <a:rPr lang="pl-PL" sz="1200" b="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ą</a:t>
                      </a:r>
                      <a:r>
                        <a:rPr lang="pl-PL" sz="1200" b="0" strike="sngStrike"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a</a:t>
                      </a: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partycypacj</a:t>
                      </a:r>
                      <a:r>
                        <a:rPr lang="pl-PL" sz="1200" b="0" dirty="0">
                          <a:solidFill>
                            <a:srgbClr val="C00000"/>
                          </a:solidFill>
                          <a:effectLst/>
                          <a:latin typeface="Arial" panose="020B0604020202020204" pitchFamily="34" charset="0"/>
                          <a:ea typeface="Calibri" panose="020F0502020204030204" pitchFamily="34" charset="0"/>
                          <a:cs typeface="Arial" panose="020B0604020202020204" pitchFamily="34" charset="0"/>
                        </a:rPr>
                        <a:t>ę</a:t>
                      </a: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społeczn</a:t>
                      </a:r>
                      <a:r>
                        <a:rPr lang="pl-PL" sz="1200" b="0" dirty="0">
                          <a:solidFill>
                            <a:srgbClr val="C00000"/>
                          </a:solidFill>
                          <a:effectLst/>
                          <a:latin typeface="Arial" panose="020B0604020202020204" pitchFamily="34" charset="0"/>
                          <a:ea typeface="Calibri" panose="020F0502020204030204" pitchFamily="34" charset="0"/>
                          <a:cs typeface="Arial" panose="020B0604020202020204" pitchFamily="34" charset="0"/>
                        </a:rPr>
                        <a:t>ą</a:t>
                      </a: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w wyłonieniu projektu aplikującego o wsparcie </a:t>
                      </a:r>
                      <a:r>
                        <a:rPr lang="pl-PL" sz="1200" b="0" dirty="0">
                          <a:solidFill>
                            <a:srgbClr val="C00000"/>
                          </a:solidFill>
                          <a:effectLst/>
                          <a:latin typeface="Arial" panose="020B0604020202020204" pitchFamily="34" charset="0"/>
                          <a:ea typeface="Calibri" panose="020F0502020204030204" pitchFamily="34" charset="0"/>
                          <a:cs typeface="Arial" panose="020B0604020202020204" pitchFamily="34" charset="0"/>
                        </a:rPr>
                        <a:t>poprzez m.in.: konsultacje społeczne, spotkania otwarte z mieszkańcami, organizacjami społecznymi i przedsiębiorcami </a:t>
                      </a: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Spełnienie kryterium weryfikowane będzie na podstawie zapisów wniosku o dofinansowanie oraz dokumentacji składanej wraz z wnioskiem o dofinansowanie na etapie aplikowania o środki.</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Przyznanie wartości „NIE” przynajmniej w jednym pytaniu pomocniczym (po jednokrotnym </a:t>
                      </a:r>
                      <a:r>
                        <a:rPr lang="pl-PL" sz="1200" b="0" dirty="0">
                          <a:effectLst/>
                          <a:latin typeface="Arial" panose="020B0604020202020204" pitchFamily="34" charset="0"/>
                          <a:ea typeface="Calibri" panose="020F0502020204030204" pitchFamily="34" charset="0"/>
                          <a:cs typeface="Arial" panose="020B0604020202020204" pitchFamily="34" charset="0"/>
                        </a:rPr>
                        <a:t>złożeniu</a:t>
                      </a: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uzupełnień i/lub wyjaśnień) oznacza, iż kryterium nie jest spełnione. Niespełnienie kryterium dyskwalifikuje projekt ze wsparcia.</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09C51DEB-F778-3853-1716-53BBCEB0ED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7F089BFF-8E5D-00AE-DEF7-17BA72076D17}"/>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18</a:t>
            </a:fld>
            <a:endParaRPr lang="pl-PL"/>
          </a:p>
        </p:txBody>
      </p:sp>
      <p:sp>
        <p:nvSpPr>
          <p:cNvPr id="2" name="Prostokąt: zaokrąglone rogi 1">
            <a:extLst>
              <a:ext uri="{FF2B5EF4-FFF2-40B4-BE49-F238E27FC236}">
                <a16:creationId xmlns:a16="http://schemas.microsoft.com/office/drawing/2014/main" id="{DD389007-2E6D-EB9B-46C1-235101E6D0B7}"/>
              </a:ext>
            </a:extLst>
          </p:cNvPr>
          <p:cNvSpPr/>
          <p:nvPr/>
        </p:nvSpPr>
        <p:spPr>
          <a:xfrm>
            <a:off x="855024" y="2384555"/>
            <a:ext cx="2088902" cy="76240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b="1" dirty="0">
                <a:solidFill>
                  <a:prstClr val="black"/>
                </a:solidFill>
                <a:latin typeface="Arial" panose="020B0604020202020204" pitchFamily="34" charset="0"/>
                <a:cs typeface="Arial" panose="020B0604020202020204" pitchFamily="34" charset="0"/>
              </a:rPr>
              <a:t>Uwaga Ministerstwa Klimatu i Środowiska </a:t>
            </a:r>
            <a:r>
              <a:rPr lang="pl-PL" sz="1200" dirty="0">
                <a:solidFill>
                  <a:prstClr val="black"/>
                </a:solidFill>
                <a:latin typeface="Arial" panose="020B0604020202020204" pitchFamily="34" charset="0"/>
                <a:cs typeface="Arial" panose="020B0604020202020204" pitchFamily="34" charset="0"/>
              </a:rPr>
              <a:t>nr 7 z formularza uwag</a:t>
            </a:r>
            <a:endPar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7411490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AD890-BAA1-624F-38A6-BC3937C53F74}"/>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12A8F1A5-05FD-CB94-96D3-D43448383797}"/>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A38EF9D2-551A-1916-049D-8341B6FD49AE}"/>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dirty="0">
                <a:solidFill>
                  <a:prstClr val="white"/>
                </a:solidFill>
                <a:latin typeface="Arial" panose="020B0604020202020204" pitchFamily="34" charset="0"/>
                <a:cs typeface="Arial" panose="020B0604020202020204" pitchFamily="34" charset="0"/>
              </a:rPr>
              <a:t>11.1 Rewitalizacja zdegradowanych obszarów miejskich</a:t>
            </a:r>
            <a:r>
              <a:rPr lang="pl-PL" sz="1400" b="1" dirty="0">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dirty="0">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1D884003-F8DB-B94C-386C-6A40C1A57B9F}"/>
              </a:ext>
            </a:extLst>
          </p:cNvPr>
          <p:cNvGraphicFramePr>
            <a:graphicFrameLocks noGrp="1"/>
          </p:cNvGraphicFramePr>
          <p:nvPr/>
        </p:nvGraphicFramePr>
        <p:xfrm>
          <a:off x="409314" y="1103159"/>
          <a:ext cx="11467612" cy="4403167"/>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614884">
                <a:tc>
                  <a:txBody>
                    <a:bodyPr/>
                    <a:lstStyle/>
                    <a:p>
                      <a:pPr algn="ctr"/>
                      <a:r>
                        <a:rPr lang="pl-PL" sz="1200">
                          <a:latin typeface="Arial" panose="020B0604020202020204" pitchFamily="34" charset="0"/>
                          <a:cs typeface="Arial" panose="020B0604020202020204" pitchFamily="34" charset="0"/>
                        </a:rPr>
                        <a:t>Slajd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507100">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12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Wpływ na środowisko.</a:t>
                      </a:r>
                      <a:endParaRPr lang="pl-PL"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ase">
                        <a:lnSpc>
                          <a:spcPct val="115000"/>
                        </a:lnSpc>
                        <a:spcBef>
                          <a:spcPts val="600"/>
                        </a:spcBef>
                        <a:spcAft>
                          <a:spcPts val="0"/>
                        </a:spcAft>
                        <a:buFont typeface="+mj-lt"/>
                        <a:buNone/>
                      </a:pPr>
                      <a:r>
                        <a:rPr lang="pl-PL" sz="1200" b="0" dirty="0">
                          <a:effectLst/>
                          <a:latin typeface="Arial" panose="020B0604020202020204" pitchFamily="34" charset="0"/>
                          <a:ea typeface="Calibri" panose="020F0502020204030204" pitchFamily="34" charset="0"/>
                          <a:cs typeface="Arial" panose="020B0604020202020204" pitchFamily="34" charset="0"/>
                        </a:rPr>
                        <a:t>Kryterium punktuje działania podjęte na rzecz realizacji zrównoważonego rozwoju i zasady DNSH („nie czyń poważnych szkód”), w tym w szczególności wykorzystanie nowoczesnych, energooszczędnych rozwiązań technicznych i technologicznych, zastosowanie technologii przyjaznych środowisku przyrodniczemu.</a:t>
                      </a:r>
                    </a:p>
                    <a:p>
                      <a:pPr marL="0" indent="0" algn="l" fontAlgn="base">
                        <a:lnSpc>
                          <a:spcPct val="115000"/>
                        </a:lnSpc>
                        <a:spcBef>
                          <a:spcPts val="600"/>
                        </a:spcBef>
                        <a:spcAft>
                          <a:spcPts val="0"/>
                        </a:spcAft>
                        <a:buFont typeface="+mj-lt"/>
                        <a:buNone/>
                      </a:pPr>
                      <a:r>
                        <a:rPr lang="pl-PL" sz="1200" b="0" dirty="0">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oraz dokumentacji składanej wraz z wnioskiem o dofinansowanie na etapie aplikowania o środki.</a:t>
                      </a:r>
                    </a:p>
                    <a:p>
                      <a:pPr marL="0" indent="0" algn="l" fontAlgn="base">
                        <a:lnSpc>
                          <a:spcPct val="115000"/>
                        </a:lnSpc>
                        <a:spcBef>
                          <a:spcPts val="600"/>
                        </a:spcBef>
                        <a:spcAft>
                          <a:spcPts val="0"/>
                        </a:spcAft>
                        <a:buFont typeface="+mj-lt"/>
                        <a:buNone/>
                      </a:pPr>
                      <a:r>
                        <a:rPr lang="pl-PL" sz="1200" b="0" dirty="0">
                          <a:effectLst/>
                          <a:latin typeface="Arial" panose="020B0604020202020204" pitchFamily="34" charset="0"/>
                          <a:ea typeface="Calibri" panose="020F0502020204030204" pitchFamily="34" charset="0"/>
                          <a:cs typeface="Arial" panose="020B0604020202020204" pitchFamily="34" charset="0"/>
                        </a:rPr>
                        <a:t>Metody pomiaru:</a:t>
                      </a:r>
                    </a:p>
                    <a:p>
                      <a:pPr marL="228600" indent="-228600" algn="l" fontAlgn="base">
                        <a:lnSpc>
                          <a:spcPct val="115000"/>
                        </a:lnSpc>
                        <a:spcBef>
                          <a:spcPts val="600"/>
                        </a:spcBef>
                        <a:spcAft>
                          <a:spcPts val="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Zobowiązanie do stosowania w projekcie zielonych zamówień publicznych i/lub klauzul społecznych – 3 pkt.</a:t>
                      </a:r>
                    </a:p>
                    <a:p>
                      <a:pPr marL="0" indent="0" algn="l" fontAlgn="base">
                        <a:lnSpc>
                          <a:spcPct val="115000"/>
                        </a:lnSpc>
                        <a:spcBef>
                          <a:spcPts val="600"/>
                        </a:spcBef>
                        <a:spcAft>
                          <a:spcPts val="0"/>
                        </a:spcAft>
                        <a:buFont typeface="+mj-lt"/>
                        <a:buNone/>
                      </a:pP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punktowe.</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(tj. przyznanie 0 punktów nie dyskwalifikuje z możliwości uzyskania dofinansowania).</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Ocena kryterium będzie polegała na:</a:t>
                      </a:r>
                    </a:p>
                    <a:p>
                      <a:pPr marL="228600" indent="-228600" algn="l">
                        <a:lnSpc>
                          <a:spcPct val="115000"/>
                        </a:lnSpc>
                        <a:spcBef>
                          <a:spcPts val="600"/>
                        </a:spcBef>
                        <a:spcAft>
                          <a:spcPts val="0"/>
                        </a:spcAft>
                        <a:buFont typeface="+mj-lt"/>
                        <a:buAutoNum type="alphaLcParenR"/>
                      </a:pPr>
                      <a:r>
                        <a:rPr lang="pl-PL" sz="1200" dirty="0">
                          <a:effectLst/>
                          <a:latin typeface="Arial" panose="020B0604020202020204" pitchFamily="34" charset="0"/>
                          <a:ea typeface="Calibri" panose="020F0502020204030204" pitchFamily="34" charset="0"/>
                          <a:cs typeface="Arial" panose="020B0604020202020204" pitchFamily="34" charset="0"/>
                        </a:rPr>
                        <a:t>przyznaniu zdefiniowanej z góry liczby punktów (maksymalnie można przyznać 5 pkt). Punkty w ramach poszczególnych metod pomiaru sumują się, do momentu uzyskania maksymalnej liczby punktów.</a:t>
                      </a:r>
                    </a:p>
                    <a:p>
                      <a:pPr marL="228600" indent="-228600" algn="l">
                        <a:lnSpc>
                          <a:spcPct val="115000"/>
                        </a:lnSpc>
                        <a:spcBef>
                          <a:spcPts val="600"/>
                        </a:spcBef>
                        <a:spcAft>
                          <a:spcPts val="0"/>
                        </a:spcAft>
                        <a:buFont typeface="+mj-lt"/>
                        <a:buAutoNum type="alphaLcParenR"/>
                      </a:pPr>
                      <a:r>
                        <a:rPr lang="pl-PL" sz="1200" dirty="0">
                          <a:effectLst/>
                          <a:latin typeface="Arial" panose="020B0604020202020204" pitchFamily="34" charset="0"/>
                          <a:ea typeface="Calibri" panose="020F0502020204030204" pitchFamily="34" charset="0"/>
                          <a:cs typeface="Arial" panose="020B0604020202020204" pitchFamily="34" charset="0"/>
                        </a:rPr>
                        <a:t>przyznaniu 0 punktów – w przypadku niespełnienia kryterium.</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Brak możliwości uzupełnienia/poprawienia wniosku o dofinansowanie w ramach kryterium.</a:t>
                      </a:r>
                    </a:p>
                    <a:p>
                      <a:pPr algn="l">
                        <a:lnSpc>
                          <a:spcPct val="115000"/>
                        </a:lnSpc>
                        <a:spcBef>
                          <a:spcPts val="600"/>
                        </a:spcBef>
                        <a:spcAft>
                          <a:spcPts val="0"/>
                        </a:spcAft>
                      </a:pP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AD37EC97-7992-FB7B-2589-DD9DF3395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182C1889-0497-7143-42DB-C490B56BECFE}"/>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180</a:t>
            </a:fld>
            <a:endParaRPr lang="pl-PL"/>
          </a:p>
        </p:txBody>
      </p:sp>
    </p:spTree>
    <p:extLst>
      <p:ext uri="{BB962C8B-B14F-4D97-AF65-F5344CB8AC3E}">
        <p14:creationId xmlns:p14="http://schemas.microsoft.com/office/powerpoint/2010/main" val="232018727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57FB9-660F-DE50-443B-E014E5AC475E}"/>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24E5805B-A407-2F65-BA90-6AF83BF102BD}"/>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B1C10137-3074-30E9-3686-5CB440E4338F}"/>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dirty="0">
                <a:solidFill>
                  <a:prstClr val="white"/>
                </a:solidFill>
                <a:latin typeface="Arial" panose="020B0604020202020204" pitchFamily="34" charset="0"/>
                <a:cs typeface="Arial" panose="020B0604020202020204" pitchFamily="34" charset="0"/>
              </a:rPr>
              <a:t>11.1 Rewitalizacja zdegradowanych obszarów miejskich</a:t>
            </a:r>
            <a:r>
              <a:rPr lang="pl-PL" sz="1400" b="1" dirty="0">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dirty="0">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E43DD669-C17B-C64E-85A7-A37A45D4F738}"/>
              </a:ext>
            </a:extLst>
          </p:cNvPr>
          <p:cNvGraphicFramePr>
            <a:graphicFrameLocks noGrp="1"/>
          </p:cNvGraphicFramePr>
          <p:nvPr/>
        </p:nvGraphicFramePr>
        <p:xfrm>
          <a:off x="409314" y="1103159"/>
          <a:ext cx="11467612" cy="2536547"/>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64562">
                <a:tc>
                  <a:txBody>
                    <a:bodyPr/>
                    <a:lstStyle/>
                    <a:p>
                      <a:pPr algn="ctr"/>
                      <a:r>
                        <a:rPr lang="pl-PL" sz="1200">
                          <a:latin typeface="Arial" panose="020B0604020202020204" pitchFamily="34" charset="0"/>
                          <a:cs typeface="Arial" panose="020B0604020202020204" pitchFamily="34" charset="0"/>
                        </a:rPr>
                        <a:t>Slajd 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2079347">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12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Wpływ na środowisko.</a:t>
                      </a:r>
                      <a:endParaRPr lang="pl-PL"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indent="-228600" algn="l" fontAlgn="base">
                        <a:lnSpc>
                          <a:spcPct val="115000"/>
                        </a:lnSpc>
                        <a:spcBef>
                          <a:spcPts val="600"/>
                        </a:spcBef>
                        <a:spcAft>
                          <a:spcPts val="0"/>
                        </a:spcAft>
                        <a:buFont typeface="+mj-lt"/>
                        <a:buAutoNum type="arabicPeriod" startAt="2"/>
                      </a:pPr>
                      <a:r>
                        <a:rPr lang="pl-PL" sz="1200" b="0" dirty="0">
                          <a:effectLst/>
                          <a:latin typeface="Arial" panose="020B0604020202020204" pitchFamily="34" charset="0"/>
                          <a:ea typeface="Calibri" panose="020F0502020204030204" pitchFamily="34" charset="0"/>
                          <a:cs typeface="Arial" panose="020B0604020202020204" pitchFamily="34" charset="0"/>
                        </a:rPr>
                        <a:t>Projekt zawiera rozwiązania techniczne i technologiczne zmniejszające oddziaływanie projektu na środowisko (spełniające najwyższe istniejące normy na poziomie europejskim np. Najlepsze Dostępne Techniki (BAT</a:t>
                      </a:r>
                      <a:r>
                        <a:rPr lang="pl-PL" sz="1200" b="0" baseline="30000" dirty="0">
                          <a:effectLst/>
                          <a:latin typeface="Arial" panose="020B0604020202020204" pitchFamily="34" charset="0"/>
                          <a:ea typeface="Calibri" panose="020F0502020204030204" pitchFamily="34" charset="0"/>
                          <a:cs typeface="Arial" panose="020B0604020202020204" pitchFamily="34" charset="0"/>
                        </a:rPr>
                        <a:t>11</a:t>
                      </a:r>
                      <a:r>
                        <a:rPr lang="pl-PL" sz="1200" b="0" dirty="0">
                          <a:effectLst/>
                          <a:latin typeface="Arial" panose="020B0604020202020204" pitchFamily="34" charset="0"/>
                          <a:ea typeface="Calibri" panose="020F0502020204030204" pitchFamily="34" charset="0"/>
                          <a:cs typeface="Arial" panose="020B0604020202020204" pitchFamily="34" charset="0"/>
                        </a:rPr>
                        <a:t>)) i/lub projekt zawiera nowoczesne energooszczędne rozwiązania techniczne i technologiczne zmniejszające koszty eksploatacyjne i wpływ na środowisko – 2 pkt.</a:t>
                      </a:r>
                    </a:p>
                    <a:p>
                      <a:pPr marL="228600" indent="-228600" algn="l" fontAlgn="base">
                        <a:lnSpc>
                          <a:spcPct val="115000"/>
                        </a:lnSpc>
                        <a:spcBef>
                          <a:spcPts val="600"/>
                        </a:spcBef>
                        <a:spcAft>
                          <a:spcPts val="0"/>
                        </a:spcAft>
                        <a:buFont typeface="+mj-lt"/>
                        <a:buAutoNum type="arabicPeriod" startAt="2"/>
                      </a:pPr>
                      <a:r>
                        <a:rPr lang="pl-PL" sz="1200" b="0" dirty="0">
                          <a:effectLst/>
                          <a:latin typeface="Arial" panose="020B0604020202020204" pitchFamily="34" charset="0"/>
                          <a:ea typeface="Calibri" panose="020F0502020204030204" pitchFamily="34" charset="0"/>
                          <a:cs typeface="Arial" panose="020B0604020202020204" pitchFamily="34" charset="0"/>
                        </a:rPr>
                        <a:t>Projekt nie spowoduje zmniejszenia bioróżnorodności na obszarze jego realizacji – 2 pkt.</a:t>
                      </a:r>
                    </a:p>
                    <a:p>
                      <a:pPr marL="0" indent="0" algn="l" fontAlgn="base">
                        <a:lnSpc>
                          <a:spcPct val="115000"/>
                        </a:lnSpc>
                        <a:spcBef>
                          <a:spcPts val="600"/>
                        </a:spcBef>
                        <a:spcAft>
                          <a:spcPts val="0"/>
                        </a:spcAft>
                        <a:buFont typeface="+mj-lt"/>
                        <a:buNone/>
                      </a:pP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E026A72C-B329-5161-DCD3-1A4E19CCF3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D1FBFA5E-C53F-0FD9-D640-DC250E787F69}"/>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181</a:t>
            </a:fld>
            <a:endParaRPr lang="pl-PL"/>
          </a:p>
        </p:txBody>
      </p:sp>
      <p:sp>
        <p:nvSpPr>
          <p:cNvPr id="2" name="Symbol zastępczy stopki 1">
            <a:extLst>
              <a:ext uri="{FF2B5EF4-FFF2-40B4-BE49-F238E27FC236}">
                <a16:creationId xmlns:a16="http://schemas.microsoft.com/office/drawing/2014/main" id="{8DE5AA00-98AD-186C-0757-F75442191420}"/>
              </a:ext>
            </a:extLst>
          </p:cNvPr>
          <p:cNvSpPr>
            <a:spLocks noGrp="1"/>
          </p:cNvSpPr>
          <p:nvPr>
            <p:ph type="ftr" sz="quarter" idx="11"/>
          </p:nvPr>
        </p:nvSpPr>
        <p:spPr>
          <a:xfrm>
            <a:off x="409313" y="5247991"/>
            <a:ext cx="11467612" cy="365125"/>
          </a:xfrm>
        </p:spPr>
        <p:txBody>
          <a:bodyPr/>
          <a:lstStyle/>
          <a:p>
            <a:pPr algn="l"/>
            <a:r>
              <a:rPr lang="pl-PL" baseline="30000" dirty="0">
                <a:solidFill>
                  <a:schemeClr val="tx1"/>
                </a:solidFill>
                <a:latin typeface="Arial" panose="020B0604020202020204" pitchFamily="34" charset="0"/>
                <a:cs typeface="Arial" panose="020B0604020202020204" pitchFamily="34" charset="0"/>
              </a:rPr>
              <a:t>11</a:t>
            </a:r>
            <a:r>
              <a:rPr lang="pl-PL" dirty="0">
                <a:solidFill>
                  <a:schemeClr val="tx1"/>
                </a:solidFill>
                <a:latin typeface="Arial" panose="020B0604020202020204" pitchFamily="34" charset="0"/>
                <a:cs typeface="Arial" panose="020B0604020202020204" pitchFamily="34" charset="0"/>
              </a:rPr>
              <a:t>Zgodnie z art. 3, pkt. 10 Ustawy Prawo ochrony środowiska, najlepsza dostępna technika to „najbardziej efektywny i zaawansowany poziom rozwoju technologii i metod dopuszczalnych wielkości emisji i innych warunków pozwolenia mających na celu zapobieganie powstawaniu, a jeżeli nie jest to możliwe, ograniczenie emisji i oddziaływania na środowisko jako całość, z tym że: a) technika - oznacza zarówno stosowaną technologię, jak i sposób, w jaki dana instalacja jest projektowana, wykonywana, eksploatowana oraz likwidowana, b) dostępne techniki - oznaczają techniki o takim stopniu rozwoju, który umożliwia ich praktyczne zastosowanie w danej dziedzinie przemysłu, z uwzględnieniem warunków ekonomicznych i technicznych oraz rachunku kosztów i korzyści, a które to techniki prowadzący daną działalność może uzyskać, c)najlepsza technika - oznacza najbardziej efektywną technikę w osiąganiu wysokiego ogólnego poziomu ochrony środowiska jako całości.</a:t>
            </a:r>
          </a:p>
        </p:txBody>
      </p:sp>
    </p:spTree>
    <p:extLst>
      <p:ext uri="{BB962C8B-B14F-4D97-AF65-F5344CB8AC3E}">
        <p14:creationId xmlns:p14="http://schemas.microsoft.com/office/powerpoint/2010/main" val="396225073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C0CF9-191D-FD06-03A9-A8D212D5AA48}"/>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39C32FC1-13B7-411D-EFA3-8456DD03D402}"/>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E80707F2-F38B-045D-9B9D-0FFC95BA7579}"/>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dirty="0">
                <a:solidFill>
                  <a:prstClr val="white"/>
                </a:solidFill>
                <a:latin typeface="Arial" panose="020B0604020202020204" pitchFamily="34" charset="0"/>
                <a:cs typeface="Arial" panose="020B0604020202020204" pitchFamily="34" charset="0"/>
              </a:rPr>
              <a:t>11.1 Rewitalizacja zdegradowanych obszarów miejskich</a:t>
            </a:r>
            <a:r>
              <a:rPr lang="pl-PL" sz="1400" b="1" dirty="0">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dirty="0">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AD2F2B18-C33F-9D45-A1CC-5FD9B8E5AC26}"/>
              </a:ext>
            </a:extLst>
          </p:cNvPr>
          <p:cNvGraphicFramePr>
            <a:graphicFrameLocks noGrp="1"/>
          </p:cNvGraphicFramePr>
          <p:nvPr/>
        </p:nvGraphicFramePr>
        <p:xfrm>
          <a:off x="409314" y="1103159"/>
          <a:ext cx="11467612" cy="4905755"/>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7852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20545">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12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Oddziaływanie na zasadę równości szans i niedyskryminacji.</a:t>
                      </a:r>
                      <a:endParaRPr lang="pl-PL"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ase">
                        <a:lnSpc>
                          <a:spcPct val="115000"/>
                        </a:lnSpc>
                        <a:spcBef>
                          <a:spcPts val="600"/>
                        </a:spcBef>
                        <a:spcAft>
                          <a:spcPts val="0"/>
                        </a:spcAft>
                        <a:buFont typeface="+mj-lt"/>
                        <a:buNone/>
                      </a:pPr>
                      <a:r>
                        <a:rPr lang="pl-PL" sz="1200" b="0" dirty="0">
                          <a:effectLst/>
                          <a:latin typeface="Arial" panose="020B0604020202020204" pitchFamily="34" charset="0"/>
                          <a:ea typeface="Calibri" panose="020F0502020204030204" pitchFamily="34" charset="0"/>
                          <a:cs typeface="Arial" panose="020B0604020202020204" pitchFamily="34" charset="0"/>
                        </a:rPr>
                        <a:t>Kryterium punktuje działania na rzecz równości szans i niedyskryminacji.</a:t>
                      </a:r>
                    </a:p>
                    <a:p>
                      <a:pPr marL="0" indent="0" algn="l" fontAlgn="base">
                        <a:lnSpc>
                          <a:spcPct val="115000"/>
                        </a:lnSpc>
                        <a:spcBef>
                          <a:spcPts val="600"/>
                        </a:spcBef>
                        <a:spcAft>
                          <a:spcPts val="0"/>
                        </a:spcAft>
                        <a:buFont typeface="+mj-lt"/>
                        <a:buNone/>
                      </a:pPr>
                      <a:r>
                        <a:rPr lang="pl-PL" sz="1200" b="0" dirty="0">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oraz dokumentacji składanej wraz z wnioskiem o dofinansowanie na etapie aplikowania o środki.</a:t>
                      </a:r>
                    </a:p>
                    <a:p>
                      <a:pPr marL="0" indent="0" algn="l" fontAlgn="base">
                        <a:lnSpc>
                          <a:spcPct val="115000"/>
                        </a:lnSpc>
                        <a:spcBef>
                          <a:spcPts val="600"/>
                        </a:spcBef>
                        <a:spcAft>
                          <a:spcPts val="0"/>
                        </a:spcAft>
                        <a:buFont typeface="+mj-lt"/>
                        <a:buNone/>
                      </a:pPr>
                      <a:r>
                        <a:rPr lang="pl-PL" sz="1200" b="0" dirty="0">
                          <a:effectLst/>
                          <a:latin typeface="Arial" panose="020B0604020202020204" pitchFamily="34" charset="0"/>
                          <a:ea typeface="Calibri" panose="020F0502020204030204" pitchFamily="34" charset="0"/>
                          <a:cs typeface="Arial" panose="020B0604020202020204" pitchFamily="34" charset="0"/>
                        </a:rPr>
                        <a:t>Metody pomiaru:</a:t>
                      </a:r>
                    </a:p>
                    <a:p>
                      <a:pPr marL="228600" indent="-228600" algn="l" fontAlgn="base">
                        <a:lnSpc>
                          <a:spcPct val="115000"/>
                        </a:lnSpc>
                        <a:spcBef>
                          <a:spcPts val="600"/>
                        </a:spcBef>
                        <a:spcAft>
                          <a:spcPts val="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W ramach projektu planuje się realizację działań w zakresie dostosowania infrastruktury dla osób ze specjalnymi potrzebami wykraczające poza obowiązujące wymogi przepisów prawa – 3 pkt.</a:t>
                      </a:r>
                    </a:p>
                    <a:p>
                      <a:pPr marL="228600" indent="-228600" algn="l" fontAlgn="base">
                        <a:lnSpc>
                          <a:spcPct val="115000"/>
                        </a:lnSpc>
                        <a:spcBef>
                          <a:spcPts val="600"/>
                        </a:spcBef>
                        <a:spcAft>
                          <a:spcPts val="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W projekcie zastosowano rozwiązania ułatwiające dostęp odbiorcom za pomocą narzędzi i usług cyfrowych, ze szczególnym uwzględnieniem integracji osób znajdujących się w trudniejszej sytuacji – 2 pkt.</a:t>
                      </a:r>
                    </a:p>
                    <a:p>
                      <a:pPr marL="228600" indent="-228600" algn="l" fontAlgn="base">
                        <a:lnSpc>
                          <a:spcPct val="115000"/>
                        </a:lnSpc>
                        <a:spcBef>
                          <a:spcPts val="600"/>
                        </a:spcBef>
                        <a:spcAft>
                          <a:spcPts val="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Wnioskodawca lub partner projektu posiada certyfikat dostępności – 1 pkt.</a:t>
                      </a:r>
                    </a:p>
                    <a:p>
                      <a:pPr marL="0" indent="0" algn="l" fontAlgn="base">
                        <a:lnSpc>
                          <a:spcPct val="115000"/>
                        </a:lnSpc>
                        <a:spcBef>
                          <a:spcPts val="600"/>
                        </a:spcBef>
                        <a:spcAft>
                          <a:spcPts val="0"/>
                        </a:spcAft>
                        <a:buFont typeface="+mj-lt"/>
                        <a:buNone/>
                      </a:pP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punktowe.</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(tj. przyznanie 0 punktów nie dyskwalifikuje z możliwości uzyskania dofinansowania).</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Ocena kryterium będzie polegała na:</a:t>
                      </a:r>
                    </a:p>
                    <a:p>
                      <a:pPr marL="228600" indent="-228600" algn="l">
                        <a:lnSpc>
                          <a:spcPct val="115000"/>
                        </a:lnSpc>
                        <a:spcBef>
                          <a:spcPts val="600"/>
                        </a:spcBef>
                        <a:spcAft>
                          <a:spcPts val="0"/>
                        </a:spcAft>
                        <a:buFont typeface="+mj-lt"/>
                        <a:buAutoNum type="alphaLcParenR"/>
                      </a:pPr>
                      <a:r>
                        <a:rPr lang="pl-PL" sz="1200" dirty="0">
                          <a:effectLst/>
                          <a:latin typeface="Arial" panose="020B0604020202020204" pitchFamily="34" charset="0"/>
                          <a:ea typeface="Calibri" panose="020F0502020204030204" pitchFamily="34" charset="0"/>
                          <a:cs typeface="Arial" panose="020B0604020202020204" pitchFamily="34" charset="0"/>
                        </a:rPr>
                        <a:t>Przyznaniu zdefiniowanej z góry liczby punktów (maksymalnie można przyznać 5 pkt). Punkty w ramach poszczególnych metod pomiaru sumują się.</a:t>
                      </a:r>
                    </a:p>
                    <a:p>
                      <a:pPr marL="228600" indent="-228600" algn="l">
                        <a:lnSpc>
                          <a:spcPct val="115000"/>
                        </a:lnSpc>
                        <a:spcBef>
                          <a:spcPts val="600"/>
                        </a:spcBef>
                        <a:spcAft>
                          <a:spcPts val="0"/>
                        </a:spcAft>
                        <a:buFont typeface="+mj-lt"/>
                        <a:buAutoNum type="alphaLcParenR"/>
                      </a:pPr>
                      <a:r>
                        <a:rPr lang="pl-PL" sz="1200" dirty="0">
                          <a:effectLst/>
                          <a:latin typeface="Arial" panose="020B0604020202020204" pitchFamily="34" charset="0"/>
                          <a:ea typeface="Calibri" panose="020F0502020204030204" pitchFamily="34" charset="0"/>
                          <a:cs typeface="Arial" panose="020B0604020202020204" pitchFamily="34" charset="0"/>
                        </a:rPr>
                        <a:t>przyznaniu 0 punktów – w przypadku niespełnienia kryterium.</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Brak możliwości uzupełnienia/poprawienia wniosku o dofinansowanie w ramach kryterium.</a:t>
                      </a:r>
                    </a:p>
                    <a:p>
                      <a:pPr algn="l">
                        <a:lnSpc>
                          <a:spcPct val="115000"/>
                        </a:lnSpc>
                        <a:spcBef>
                          <a:spcPts val="600"/>
                        </a:spcBef>
                        <a:spcAft>
                          <a:spcPts val="0"/>
                        </a:spcAft>
                      </a:pP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0822EB10-071D-755A-6DBD-1DC6E34A85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3118E7C2-9D39-F20B-E2A4-955F05078224}"/>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182</a:t>
            </a:fld>
            <a:endParaRPr lang="pl-PL"/>
          </a:p>
        </p:txBody>
      </p:sp>
    </p:spTree>
    <p:extLst>
      <p:ext uri="{BB962C8B-B14F-4D97-AF65-F5344CB8AC3E}">
        <p14:creationId xmlns:p14="http://schemas.microsoft.com/office/powerpoint/2010/main" val="116917212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D22C4-29B2-A712-0382-084EF232F8E0}"/>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DCE3FDDE-DFEB-FEE5-21FA-566ED251EEC8}"/>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C8118BA0-1AD9-048E-C3D0-74670AFEF60F}"/>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dirty="0">
                <a:solidFill>
                  <a:prstClr val="white"/>
                </a:solidFill>
                <a:latin typeface="Arial" panose="020B0604020202020204" pitchFamily="34" charset="0"/>
                <a:cs typeface="Arial" panose="020B0604020202020204" pitchFamily="34" charset="0"/>
              </a:rPr>
              <a:t>11.1 Rewitalizacja zdegradowanych obszarów miejskich</a:t>
            </a:r>
            <a:r>
              <a:rPr lang="pl-PL" sz="1400" b="1" dirty="0">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dirty="0">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79CD647F-DBCF-8085-CF80-7D19721173C5}"/>
              </a:ext>
            </a:extLst>
          </p:cNvPr>
          <p:cNvGraphicFramePr>
            <a:graphicFrameLocks noGrp="1"/>
          </p:cNvGraphicFramePr>
          <p:nvPr/>
        </p:nvGraphicFramePr>
        <p:xfrm>
          <a:off x="409314" y="1103159"/>
          <a:ext cx="11467612" cy="4905755"/>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785210">
                <a:tc>
                  <a:txBody>
                    <a:bodyPr/>
                    <a:lstStyle/>
                    <a:p>
                      <a:pPr algn="ctr"/>
                      <a:r>
                        <a:rPr lang="pl-PL" sz="1200">
                          <a:latin typeface="Arial" panose="020B0604020202020204" pitchFamily="34" charset="0"/>
                          <a:cs typeface="Arial" panose="020B0604020202020204" pitchFamily="34" charset="0"/>
                        </a:rPr>
                        <a:t>Slajd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20545">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12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Komplementarność projektu.</a:t>
                      </a:r>
                      <a:endParaRPr lang="pl-PL"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ase">
                        <a:lnSpc>
                          <a:spcPct val="115000"/>
                        </a:lnSpc>
                        <a:spcBef>
                          <a:spcPts val="600"/>
                        </a:spcBef>
                        <a:spcAft>
                          <a:spcPts val="0"/>
                        </a:spcAft>
                        <a:buFont typeface="+mj-lt"/>
                        <a:buNone/>
                      </a:pPr>
                      <a:r>
                        <a:rPr lang="pl-PL" sz="1200" b="0" dirty="0">
                          <a:effectLst/>
                          <a:latin typeface="Arial" panose="020B0604020202020204" pitchFamily="34" charset="0"/>
                          <a:ea typeface="Calibri" panose="020F0502020204030204" pitchFamily="34" charset="0"/>
                          <a:cs typeface="Arial" panose="020B0604020202020204" pitchFamily="34" charset="0"/>
                        </a:rPr>
                        <a:t>Kryterium punktuje projekty poprawiające spójność programową, będące elementem szerszej strategii realizowanej przez szereg projektów komplementarnych lub też powiązane z projektami już zrealizowanymi, w trakcie realizacji lub wybranych do realizacji i współfinansowanych ze środków zagranicznych i polskich m.in. funduszy europejskich, kontraktów wojewódzkich, dotacji celowych itp. od 2014 roku. Premiowane będą również projekty realizowane w partnerstwach, a także projekty kompleksowe na danym obszarze. </a:t>
                      </a:r>
                    </a:p>
                    <a:p>
                      <a:pPr marL="0" indent="0" algn="l" fontAlgn="base">
                        <a:lnSpc>
                          <a:spcPct val="115000"/>
                        </a:lnSpc>
                        <a:spcBef>
                          <a:spcPts val="600"/>
                        </a:spcBef>
                        <a:spcAft>
                          <a:spcPts val="0"/>
                        </a:spcAft>
                        <a:buFont typeface="+mj-lt"/>
                        <a:buNone/>
                      </a:pPr>
                      <a:r>
                        <a:rPr lang="pl-PL" sz="1200" b="0" dirty="0">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oraz dokumentacji składanej wraz z wnioskiem o dofinansowanie na etapie aplikowania o środki.</a:t>
                      </a:r>
                    </a:p>
                    <a:p>
                      <a:pPr marL="0" indent="0" algn="l" fontAlgn="base">
                        <a:lnSpc>
                          <a:spcPct val="115000"/>
                        </a:lnSpc>
                        <a:spcBef>
                          <a:spcPts val="600"/>
                        </a:spcBef>
                        <a:spcAft>
                          <a:spcPts val="0"/>
                        </a:spcAft>
                        <a:buFont typeface="+mj-lt"/>
                        <a:buNone/>
                      </a:pPr>
                      <a:r>
                        <a:rPr lang="pl-PL" sz="1200" b="0" dirty="0">
                          <a:effectLst/>
                          <a:latin typeface="Arial" panose="020B0604020202020204" pitchFamily="34" charset="0"/>
                          <a:ea typeface="Calibri" panose="020F0502020204030204" pitchFamily="34" charset="0"/>
                          <a:cs typeface="Arial" panose="020B0604020202020204" pitchFamily="34" charset="0"/>
                        </a:rPr>
                        <a:t>Metody pomiaru:</a:t>
                      </a:r>
                    </a:p>
                    <a:p>
                      <a:pPr marL="228600" indent="-228600" algn="l" fontAlgn="base">
                        <a:lnSpc>
                          <a:spcPct val="115000"/>
                        </a:lnSpc>
                        <a:spcBef>
                          <a:spcPts val="600"/>
                        </a:spcBef>
                        <a:spcAft>
                          <a:spcPts val="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Projekt jest komplementarny w stosunku do Działań EFS+ (potwierdzeniem spełnienia kryterium jest złożenie przez Beneficjenta na dzień złożenia wniosku oświadczenia o zawarciu umowy o dofinansowanie z EFS+) – 5 pkt.</a:t>
                      </a:r>
                    </a:p>
                    <a:p>
                      <a:pPr marL="0" indent="0" algn="l" fontAlgn="base">
                        <a:lnSpc>
                          <a:spcPct val="115000"/>
                        </a:lnSpc>
                        <a:spcBef>
                          <a:spcPts val="600"/>
                        </a:spcBef>
                        <a:spcAft>
                          <a:spcPts val="0"/>
                        </a:spcAft>
                        <a:buFont typeface="+mj-lt"/>
                        <a:buNone/>
                      </a:pP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punktowe.</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(tj. przyznanie 0 punktów nie dyskwalifikuje z możliwości uzyskania dofinansowania).</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Ocena kryterium będzie polegała na:</a:t>
                      </a:r>
                    </a:p>
                    <a:p>
                      <a:pPr marL="228600" indent="-228600" algn="l">
                        <a:lnSpc>
                          <a:spcPct val="115000"/>
                        </a:lnSpc>
                        <a:spcBef>
                          <a:spcPts val="600"/>
                        </a:spcBef>
                        <a:spcAft>
                          <a:spcPts val="0"/>
                        </a:spcAft>
                        <a:buFont typeface="+mj-lt"/>
                        <a:buAutoNum type="alphaLcParenR"/>
                      </a:pPr>
                      <a:r>
                        <a:rPr lang="pl-PL" sz="1200" dirty="0">
                          <a:effectLst/>
                          <a:latin typeface="Arial" panose="020B0604020202020204" pitchFamily="34" charset="0"/>
                          <a:ea typeface="Calibri" panose="020F0502020204030204" pitchFamily="34" charset="0"/>
                          <a:cs typeface="Arial" panose="020B0604020202020204" pitchFamily="34" charset="0"/>
                        </a:rPr>
                        <a:t>przyznaniu zdefiniowanej z góry liczby punktów (maksymalnie można przyznać 15 pkt). Punkty w ramach poszczególnych metod pomiaru sumują się, do momentu uzyskania maksymalnej liczby punktów. </a:t>
                      </a:r>
                    </a:p>
                    <a:p>
                      <a:pPr marL="228600" indent="-228600" algn="l">
                        <a:lnSpc>
                          <a:spcPct val="115000"/>
                        </a:lnSpc>
                        <a:spcBef>
                          <a:spcPts val="600"/>
                        </a:spcBef>
                        <a:spcAft>
                          <a:spcPts val="0"/>
                        </a:spcAft>
                        <a:buFont typeface="+mj-lt"/>
                        <a:buAutoNum type="alphaLcParenR"/>
                      </a:pPr>
                      <a:r>
                        <a:rPr lang="pl-PL" sz="1200" dirty="0">
                          <a:effectLst/>
                          <a:latin typeface="Arial" panose="020B0604020202020204" pitchFamily="34" charset="0"/>
                          <a:ea typeface="Calibri" panose="020F0502020204030204" pitchFamily="34" charset="0"/>
                          <a:cs typeface="Arial" panose="020B0604020202020204" pitchFamily="34" charset="0"/>
                        </a:rPr>
                        <a:t>przyznaniu 0 punktów – w przypadku niespełnienia kryterium.</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Brak możliwości uzupełnienia/poprawienia wniosku o dofinansowanie w ramach kryterium.</a:t>
                      </a:r>
                    </a:p>
                    <a:p>
                      <a:pPr algn="l">
                        <a:lnSpc>
                          <a:spcPct val="115000"/>
                        </a:lnSpc>
                        <a:spcBef>
                          <a:spcPts val="600"/>
                        </a:spcBef>
                        <a:spcAft>
                          <a:spcPts val="0"/>
                        </a:spcAft>
                      </a:pP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AB129CDA-4823-161E-5D4F-C49A51359C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C3E6BE5F-C595-9DE7-9F67-4A1363FA31B3}"/>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183</a:t>
            </a:fld>
            <a:endParaRPr lang="pl-PL"/>
          </a:p>
        </p:txBody>
      </p:sp>
    </p:spTree>
    <p:extLst>
      <p:ext uri="{BB962C8B-B14F-4D97-AF65-F5344CB8AC3E}">
        <p14:creationId xmlns:p14="http://schemas.microsoft.com/office/powerpoint/2010/main" val="345105491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99D76-9622-3D6A-CCBB-007293897AA3}"/>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9D9C2D36-2C20-C080-044A-A07856E11BCA}"/>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7214BA7A-DAF2-5C44-6472-FE49B5335B25}"/>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dirty="0">
                <a:solidFill>
                  <a:prstClr val="white"/>
                </a:solidFill>
                <a:latin typeface="Arial" panose="020B0604020202020204" pitchFamily="34" charset="0"/>
                <a:cs typeface="Arial" panose="020B0604020202020204" pitchFamily="34" charset="0"/>
              </a:rPr>
              <a:t>11.1 Rewitalizacja zdegradowanych obszarów miejskich</a:t>
            </a:r>
            <a:r>
              <a:rPr lang="pl-PL" sz="1400" b="1" dirty="0">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dirty="0">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A9986079-7E27-0E1A-0B83-AB350E304206}"/>
              </a:ext>
            </a:extLst>
          </p:cNvPr>
          <p:cNvGraphicFramePr>
            <a:graphicFrameLocks noGrp="1"/>
          </p:cNvGraphicFramePr>
          <p:nvPr/>
        </p:nvGraphicFramePr>
        <p:xfrm>
          <a:off x="409314" y="1103160"/>
          <a:ext cx="11467612" cy="3599470"/>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576127">
                <a:tc>
                  <a:txBody>
                    <a:bodyPr/>
                    <a:lstStyle/>
                    <a:p>
                      <a:pPr algn="ctr"/>
                      <a:r>
                        <a:rPr lang="pl-PL" sz="1200">
                          <a:latin typeface="Arial" panose="020B0604020202020204" pitchFamily="34" charset="0"/>
                          <a:cs typeface="Arial" panose="020B0604020202020204" pitchFamily="34" charset="0"/>
                        </a:rPr>
                        <a:t>Slajd 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023343">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12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Komplementarność projektu.</a:t>
                      </a:r>
                      <a:endParaRPr lang="pl-PL"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indent="-228600" algn="l" fontAlgn="base">
                        <a:lnSpc>
                          <a:spcPct val="115000"/>
                        </a:lnSpc>
                        <a:spcBef>
                          <a:spcPts val="600"/>
                        </a:spcBef>
                        <a:spcAft>
                          <a:spcPts val="0"/>
                        </a:spcAft>
                        <a:buFont typeface="+mj-lt"/>
                        <a:buAutoNum type="arabicPeriod" startAt="2"/>
                      </a:pPr>
                      <a:r>
                        <a:rPr lang="pl-PL" sz="1200" b="0" dirty="0">
                          <a:effectLst/>
                          <a:latin typeface="Arial" panose="020B0604020202020204" pitchFamily="34" charset="0"/>
                          <a:ea typeface="Calibri" panose="020F0502020204030204" pitchFamily="34" charset="0"/>
                          <a:cs typeface="Arial" panose="020B0604020202020204" pitchFamily="34" charset="0"/>
                        </a:rPr>
                        <a:t>Projekt ma kluczowe znaczenie dla likwidacji głównych barier rozwoju obszaru rewitalizacji, a przez to otwiera możliwość uruchomienia innych przedsięwzięć zawartych w programie rewitalizacji – 5 pkt.</a:t>
                      </a:r>
                    </a:p>
                    <a:p>
                      <a:pPr marL="228600" indent="-228600" algn="l" fontAlgn="base">
                        <a:lnSpc>
                          <a:spcPct val="115000"/>
                        </a:lnSpc>
                        <a:spcBef>
                          <a:spcPts val="600"/>
                        </a:spcBef>
                        <a:spcAft>
                          <a:spcPts val="0"/>
                        </a:spcAft>
                        <a:buFont typeface="+mj-lt"/>
                        <a:buAutoNum type="arabicPeriod" startAt="2"/>
                      </a:pPr>
                      <a:r>
                        <a:rPr lang="pl-PL" sz="1200" b="0" dirty="0">
                          <a:effectLst/>
                          <a:latin typeface="Arial" panose="020B0604020202020204" pitchFamily="34" charset="0"/>
                          <a:ea typeface="Calibri" panose="020F0502020204030204" pitchFamily="34" charset="0"/>
                          <a:cs typeface="Arial" panose="020B0604020202020204" pitchFamily="34" charset="0"/>
                        </a:rPr>
                        <a:t>Projekt zawiera elementy zapewniające wieloaspektowe i komplementarne wykorzystanie jego efektów, zgodnie z więcej niż jednym celem programu rewitalizacji – 3 pkt.</a:t>
                      </a:r>
                    </a:p>
                    <a:p>
                      <a:pPr marL="228600" indent="-228600" algn="l" fontAlgn="base">
                        <a:lnSpc>
                          <a:spcPct val="115000"/>
                        </a:lnSpc>
                        <a:spcBef>
                          <a:spcPts val="600"/>
                        </a:spcBef>
                        <a:spcAft>
                          <a:spcPts val="0"/>
                        </a:spcAft>
                        <a:buFont typeface="+mj-lt"/>
                        <a:buAutoNum type="arabicPeriod" startAt="2"/>
                      </a:pPr>
                      <a:r>
                        <a:rPr lang="pl-PL" sz="1200" b="0" dirty="0">
                          <a:effectLst/>
                          <a:latin typeface="Arial" panose="020B0604020202020204" pitchFamily="34" charset="0"/>
                          <a:ea typeface="Calibri" panose="020F0502020204030204" pitchFamily="34" charset="0"/>
                          <a:cs typeface="Arial" panose="020B0604020202020204" pitchFamily="34" charset="0"/>
                        </a:rPr>
                        <a:t>Współpraca różnych partnerów: społecznych i gospodarczych (instytucje, organizacje pozarządowe, itp.) w ramach projektu (1 pkt za każdy kolejny rodzaj partnerów) – 2 pkt.</a:t>
                      </a:r>
                    </a:p>
                    <a:p>
                      <a:pPr marL="228600" indent="-228600" algn="l" fontAlgn="base">
                        <a:lnSpc>
                          <a:spcPct val="115000"/>
                        </a:lnSpc>
                        <a:spcBef>
                          <a:spcPts val="600"/>
                        </a:spcBef>
                        <a:spcAft>
                          <a:spcPts val="0"/>
                        </a:spcAft>
                        <a:buFont typeface="+mj-lt"/>
                        <a:buAutoNum type="arabicPeriod" startAt="2"/>
                      </a:pPr>
                      <a:r>
                        <a:rPr lang="pl-PL" sz="1200" b="0" dirty="0">
                          <a:effectLst/>
                          <a:latin typeface="Arial" panose="020B0604020202020204" pitchFamily="34" charset="0"/>
                          <a:ea typeface="Calibri" panose="020F0502020204030204" pitchFamily="34" charset="0"/>
                          <a:cs typeface="Arial" panose="020B0604020202020204" pitchFamily="34" charset="0"/>
                        </a:rPr>
                        <a:t>Projekt jest kontynuacją lub uzupełnieniem innego projektu, służąc realizacji zamierzeń lub zaspokojeniu potrzeb tej samej grupy lokalnych użytkowników – 1 pkt.</a:t>
                      </a:r>
                    </a:p>
                    <a:p>
                      <a:pPr marL="0" indent="0" algn="l" fontAlgn="base">
                        <a:lnSpc>
                          <a:spcPct val="115000"/>
                        </a:lnSpc>
                        <a:spcBef>
                          <a:spcPts val="600"/>
                        </a:spcBef>
                        <a:spcAft>
                          <a:spcPts val="0"/>
                        </a:spcAft>
                        <a:buFont typeface="+mj-lt"/>
                        <a:buNone/>
                      </a:pP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0"/>
                        </a:spcAft>
                      </a:pP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216EB685-79D2-0344-7F00-DCDFF39E83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01556594-3F56-99BA-F0E7-315683DB83BB}"/>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184</a:t>
            </a:fld>
            <a:endParaRPr lang="pl-PL"/>
          </a:p>
        </p:txBody>
      </p:sp>
    </p:spTree>
    <p:extLst>
      <p:ext uri="{BB962C8B-B14F-4D97-AF65-F5344CB8AC3E}">
        <p14:creationId xmlns:p14="http://schemas.microsoft.com/office/powerpoint/2010/main" val="36902463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6DAB7-9124-389B-8BC0-777DD386551F}"/>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CB61E03E-9188-2305-77E0-2D8167B92480}"/>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4D49CD15-CAAB-9257-10D2-FD41B1DCCF43}"/>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dirty="0">
                <a:solidFill>
                  <a:prstClr val="white"/>
                </a:solidFill>
                <a:latin typeface="Arial" panose="020B0604020202020204" pitchFamily="34" charset="0"/>
                <a:cs typeface="Arial" panose="020B0604020202020204" pitchFamily="34" charset="0"/>
              </a:rPr>
              <a:t>11.1 Rewitalizacja zdegradowanych obszarów miejskich</a:t>
            </a:r>
            <a:r>
              <a:rPr lang="pl-PL" sz="1400" b="1" dirty="0">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dirty="0">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 </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rozstrzygające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B839BB94-4058-E611-9063-988CFA663B06}"/>
              </a:ext>
            </a:extLst>
          </p:cNvPr>
          <p:cNvGraphicFramePr>
            <a:graphicFrameLocks noGrp="1"/>
          </p:cNvGraphicFramePr>
          <p:nvPr/>
        </p:nvGraphicFramePr>
        <p:xfrm>
          <a:off x="409314" y="1103160"/>
          <a:ext cx="11467612" cy="4362188"/>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576127">
                <a:tc>
                  <a:txBody>
                    <a:bodyPr/>
                    <a:lstStyle/>
                    <a:p>
                      <a:pPr algn="ctr"/>
                      <a:r>
                        <a:rPr lang="pl-PL" sz="1200">
                          <a:latin typeface="Arial" panose="020B0604020202020204" pitchFamily="34" charset="0"/>
                          <a:cs typeface="Arial" panose="020B0604020202020204" pitchFamily="34" charset="0"/>
                        </a:rPr>
                        <a:t>Slajd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023343">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12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Efektywność kosztowa realizowanej inwestycji.</a:t>
                      </a:r>
                      <a:endParaRPr lang="pl-PL"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ase">
                        <a:lnSpc>
                          <a:spcPct val="115000"/>
                        </a:lnSpc>
                        <a:spcBef>
                          <a:spcPts val="600"/>
                        </a:spcBef>
                        <a:spcAft>
                          <a:spcPts val="0"/>
                        </a:spcAft>
                        <a:buFont typeface="+mj-lt"/>
                        <a:buNone/>
                      </a:pPr>
                      <a:r>
                        <a:rPr lang="pl-PL" sz="1200" b="0">
                          <a:effectLst/>
                          <a:latin typeface="Arial" panose="020B0604020202020204" pitchFamily="34" charset="0"/>
                          <a:ea typeface="Calibri" panose="020F0502020204030204" pitchFamily="34" charset="0"/>
                          <a:cs typeface="Arial" panose="020B0604020202020204" pitchFamily="34" charset="0"/>
                        </a:rPr>
                        <a:t>W ramach kryterium premiowane będą projekty wykazujące najlepszą relację wnioskowanego dofinansowania UE do zadeklarowanej wartości docelowej wskaźnika: „Liczba wspartych obiektów infrastruktury (innych niż budynki mieszkalne) zlokalizowanych na rewitalizowanych obszarach”.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0"/>
                        </a:spcAft>
                      </a:pPr>
                      <a:r>
                        <a:rPr lang="pl-PL" sz="1200">
                          <a:effectLst/>
                          <a:latin typeface="Arial" panose="020B0604020202020204" pitchFamily="34" charset="0"/>
                          <a:ea typeface="Calibri" panose="020F0502020204030204" pitchFamily="34" charset="0"/>
                          <a:cs typeface="Arial" panose="020B0604020202020204" pitchFamily="34" charset="0"/>
                        </a:rPr>
                        <a:t>W przypadku, gdy kilka projektów uzyska tą samą, pozytywną liczbę punktów, a wartość alokacji przeznaczonej na dany nabór nie pozwala na zatwierdzenie do dofinansowania wszystkich projektów, o wyborze projektu do dofinansowania decyduje kryterium rozstrzygające.</a:t>
                      </a:r>
                    </a:p>
                    <a:p>
                      <a:pPr algn="l">
                        <a:lnSpc>
                          <a:spcPct val="115000"/>
                        </a:lnSpc>
                        <a:spcBef>
                          <a:spcPts val="600"/>
                        </a:spcBef>
                        <a:spcAft>
                          <a:spcPts val="0"/>
                        </a:spcAft>
                      </a:pPr>
                      <a:r>
                        <a:rPr lang="pl-PL" sz="1200">
                          <a:effectLst/>
                          <a:latin typeface="Arial" panose="020B0604020202020204" pitchFamily="34" charset="0"/>
                          <a:ea typeface="Calibri" panose="020F0502020204030204" pitchFamily="34" charset="0"/>
                          <a:cs typeface="Arial" panose="020B0604020202020204" pitchFamily="34" charset="0"/>
                        </a:rPr>
                        <a:t>Projekty z taką samą liczbą punktów uporządkowane zostaną od najniższej wartości relacji wnioskowanego dofinansowania UE do zadeklarowanej wartości docelowej wskaźnika: „Liczba wspartych obiektów infrastruktury (innych niż budynki mieszkalne) zlokalizowanych na rewitalizowanych obszarach” (w zaokrągleniu do pełnych złotych).</a:t>
                      </a:r>
                    </a:p>
                    <a:p>
                      <a:pPr algn="l">
                        <a:lnSpc>
                          <a:spcPct val="115000"/>
                        </a:lnSpc>
                        <a:spcBef>
                          <a:spcPts val="600"/>
                        </a:spcBef>
                        <a:spcAft>
                          <a:spcPts val="0"/>
                        </a:spcAft>
                      </a:pPr>
                      <a:endParaRPr lang="pl-PL" sz="120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0"/>
                        </a:spcAft>
                      </a:pPr>
                      <a:endParaRPr lang="pl-PL" sz="1200">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7C14C8DC-E54E-60FF-24B6-45ECA4C7E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8E83947F-EA09-40A4-E6D9-176791C7C1C5}"/>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185</a:t>
            </a:fld>
            <a:endParaRPr lang="pl-PL"/>
          </a:p>
        </p:txBody>
      </p:sp>
    </p:spTree>
    <p:extLst>
      <p:ext uri="{BB962C8B-B14F-4D97-AF65-F5344CB8AC3E}">
        <p14:creationId xmlns:p14="http://schemas.microsoft.com/office/powerpoint/2010/main" val="388613797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C14E8-7A37-FD2E-75A0-5945DD49A20A}"/>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A45B6798-08D3-9AD9-9D90-07FE6D582483}"/>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3E3E7959-EEB2-FA79-355C-CC65903F7480}"/>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dirty="0">
                <a:solidFill>
                  <a:prstClr val="white"/>
                </a:solidFill>
                <a:latin typeface="Arial" panose="020B0604020202020204" pitchFamily="34" charset="0"/>
                <a:cs typeface="Arial" panose="020B0604020202020204" pitchFamily="34" charset="0"/>
              </a:rPr>
              <a:t>11.1 Rewitalizacja zdegradowanych obszarów miejskich</a:t>
            </a:r>
            <a:r>
              <a:rPr lang="pl-PL" sz="1400" b="1" dirty="0">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dirty="0">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 </a:t>
            </a: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rozstrzygające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2AB00905-C0AD-832A-D751-4914FFD68605}"/>
              </a:ext>
            </a:extLst>
          </p:cNvPr>
          <p:cNvGraphicFramePr>
            <a:graphicFrameLocks noGrp="1"/>
          </p:cNvGraphicFramePr>
          <p:nvPr/>
        </p:nvGraphicFramePr>
        <p:xfrm>
          <a:off x="409314" y="1103160"/>
          <a:ext cx="11467612" cy="3162053"/>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503752">
                <a:tc>
                  <a:txBody>
                    <a:bodyPr/>
                    <a:lstStyle/>
                    <a:p>
                      <a:pPr algn="ctr"/>
                      <a:r>
                        <a:rPr lang="pl-PL" sz="1200">
                          <a:latin typeface="Arial" panose="020B0604020202020204" pitchFamily="34" charset="0"/>
                          <a:cs typeface="Arial" panose="020B0604020202020204" pitchFamily="34" charset="0"/>
                        </a:rPr>
                        <a:t>Slajd 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2643541">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12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Efektywność kosztowa realizowanej inwestycji.</a:t>
                      </a:r>
                      <a:endParaRPr lang="pl-PL"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ase">
                        <a:lnSpc>
                          <a:spcPct val="115000"/>
                        </a:lnSpc>
                        <a:spcBef>
                          <a:spcPts val="600"/>
                        </a:spcBef>
                        <a:spcAft>
                          <a:spcPts val="0"/>
                        </a:spcAft>
                        <a:buFont typeface="+mj-lt"/>
                        <a:buNone/>
                      </a:pPr>
                      <a:endParaRPr lang="pl-PL" sz="12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Wsparcie w pierwszej kolejności przyznawane jest projektom, które charakteryzują się najwyższą efektywnością kosztową, tj. najniższą wartością relacji wnioskowanego dofinansowania UE do zadeklarowanej wartości docelowej wskaźnika: „Liczba wspartych obiektów infrastruktury (innych niż budynki mieszkalne) zlokalizowanych na rewitalizowanych obszarach” (w zaokrągleniu do pełnych złotych).</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Brak możliwości uzupełnienia/poprawiania wniosku o dofinansowanie w ramach kryterium.</a:t>
                      </a:r>
                    </a:p>
                    <a:p>
                      <a:pPr algn="l">
                        <a:lnSpc>
                          <a:spcPct val="115000"/>
                        </a:lnSpc>
                        <a:spcBef>
                          <a:spcPts val="600"/>
                        </a:spcBef>
                        <a:spcAft>
                          <a:spcPts val="0"/>
                        </a:spcAft>
                      </a:pP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1B5B25FE-DBD3-5F24-1541-CE8C5C5A5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E8350D46-C873-74B0-FC7C-FC7B9F4D0DDD}"/>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186</a:t>
            </a:fld>
            <a:endParaRPr lang="pl-PL"/>
          </a:p>
        </p:txBody>
      </p:sp>
    </p:spTree>
    <p:extLst>
      <p:ext uri="{BB962C8B-B14F-4D97-AF65-F5344CB8AC3E}">
        <p14:creationId xmlns:p14="http://schemas.microsoft.com/office/powerpoint/2010/main" val="263922988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F064E963-962C-6829-ED2F-2F4DAE2EAF2D}"/>
              </a:ext>
            </a:extLst>
          </p:cNvPr>
          <p:cNvSpPr>
            <a:spLocks noGrp="1"/>
          </p:cNvSpPr>
          <p:nvPr>
            <p:ph idx="1"/>
          </p:nvPr>
        </p:nvSpPr>
        <p:spPr/>
        <p:txBody>
          <a:bodyPr/>
          <a:lstStyle/>
          <a:p>
            <a:endParaRPr lang="pl-PL"/>
          </a:p>
        </p:txBody>
      </p:sp>
      <p:pic>
        <p:nvPicPr>
          <p:cNvPr id="5" name="Obraz 4">
            <a:extLst>
              <a:ext uri="{FF2B5EF4-FFF2-40B4-BE49-F238E27FC236}">
                <a16:creationId xmlns:a16="http://schemas.microsoft.com/office/drawing/2014/main" id="{1496BA8D-08B4-6014-58A5-F9FE5B0CD7F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047" y="0"/>
            <a:ext cx="12185905" cy="6858000"/>
          </a:xfrm>
          <a:prstGeom prst="rect">
            <a:avLst/>
          </a:prstGeom>
        </p:spPr>
      </p:pic>
      <p:pic>
        <p:nvPicPr>
          <p:cNvPr id="6" name="Obraz 5">
            <a:extLst>
              <a:ext uri="{FF2B5EF4-FFF2-40B4-BE49-F238E27FC236}">
                <a16:creationId xmlns:a16="http://schemas.microsoft.com/office/drawing/2014/main" id="{08644B90-4F93-9286-22E9-2E92DA2128B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7" y="0"/>
            <a:ext cx="12184573" cy="6858000"/>
          </a:xfrm>
          <a:prstGeom prst="rect">
            <a:avLst/>
          </a:prstGeom>
        </p:spPr>
      </p:pic>
      <p:sp>
        <p:nvSpPr>
          <p:cNvPr id="9" name="Tytuł 8" descr="Działanie 8.8 Wsparcie rodziny i pieczy zastępczej&#10;">
            <a:extLst>
              <a:ext uri="{FF2B5EF4-FFF2-40B4-BE49-F238E27FC236}">
                <a16:creationId xmlns:a16="http://schemas.microsoft.com/office/drawing/2014/main" id="{5D577711-975E-31B5-1859-5AE25F57A174}"/>
              </a:ext>
            </a:extLst>
          </p:cNvPr>
          <p:cNvSpPr txBox="1">
            <a:spLocks noGrp="1"/>
          </p:cNvSpPr>
          <p:nvPr>
            <p:ph type="title" idx="4294967295"/>
          </p:nvPr>
        </p:nvSpPr>
        <p:spPr>
          <a:xfrm>
            <a:off x="2011509" y="2051297"/>
            <a:ext cx="8168979" cy="36009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Działanie </a:t>
            </a:r>
            <a:r>
              <a:rPr lang="pl-PL" sz="3200" b="1">
                <a:solidFill>
                  <a:srgbClr val="002060"/>
                </a:solidFill>
                <a:latin typeface="Open Sans" panose="020B0606030504020204" pitchFamily="34" charset="0"/>
                <a:ea typeface="Open Sans" panose="020B0606030504020204" pitchFamily="34" charset="0"/>
                <a:cs typeface="Open Sans" panose="020B0606030504020204" pitchFamily="34" charset="0"/>
              </a:rPr>
              <a:t>11.4</a:t>
            </a:r>
            <a:b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br>
            <a:r>
              <a:rPr lang="pl-PL" sz="3200" b="1">
                <a:solidFill>
                  <a:srgbClr val="002060"/>
                </a:solidFill>
                <a:latin typeface="Open Sans" panose="020B0606030504020204" pitchFamily="34" charset="0"/>
                <a:ea typeface="Open Sans" panose="020B0606030504020204" pitchFamily="34" charset="0"/>
                <a:cs typeface="Open Sans" panose="020B0606030504020204" pitchFamily="34" charset="0"/>
              </a:rPr>
              <a:t>Rewitalizacja obszarów innych niż miejskie</a:t>
            </a:r>
            <a:br>
              <a:rPr lang="pl-PL" sz="3200" b="1">
                <a:solidFill>
                  <a:srgbClr val="002060"/>
                </a:solidFill>
                <a:latin typeface="Open Sans" panose="020B0606030504020204" pitchFamily="34" charset="0"/>
                <a:ea typeface="Open Sans" panose="020B0606030504020204" pitchFamily="34" charset="0"/>
                <a:cs typeface="Open Sans" panose="020B0606030504020204" pitchFamily="34" charset="0"/>
              </a:rPr>
            </a:br>
            <a:b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typ projektu: 1</a:t>
            </a:r>
            <a:b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(sposób wyboru: konkurencyjny)</a:t>
            </a:r>
            <a:br>
              <a:rPr kumimoji="0" lang="pl-PL" sz="36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pl-PL" sz="36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Symbol zastępczy numeru slajdu 3">
            <a:extLst>
              <a:ext uri="{FF2B5EF4-FFF2-40B4-BE49-F238E27FC236}">
                <a16:creationId xmlns:a16="http://schemas.microsoft.com/office/drawing/2014/main" id="{6E43DC8D-FA77-1A71-E6DC-1B252A777A8B}"/>
              </a:ext>
              <a:ext uri="{C183D7F6-B498-43B3-948B-1728B52AA6E4}">
                <adec:decorative xmlns:adec="http://schemas.microsoft.com/office/drawing/2017/decorative" val="0"/>
              </a:ext>
            </a:extLst>
          </p:cNvPr>
          <p:cNvSpPr>
            <a:spLocks noGrp="1"/>
          </p:cNvSpPr>
          <p:nvPr>
            <p:ph type="sldNum" sz="quarter" idx="12"/>
          </p:nvPr>
        </p:nvSpPr>
        <p:spPr>
          <a:xfrm>
            <a:off x="11752976" y="6492875"/>
            <a:ext cx="431597" cy="365125"/>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defTabSz="914400" rtl="0" eaLnBrk="1" fontAlgn="auto" latinLnBrk="0" hangingPunct="1">
                <a:lnSpc>
                  <a:spcPct val="100000"/>
                </a:lnSpc>
                <a:spcBef>
                  <a:spcPts val="0"/>
                </a:spcBef>
                <a:spcAft>
                  <a:spcPts val="0"/>
                </a:spcAft>
                <a:buClrTx/>
                <a:buSzTx/>
                <a:buFontTx/>
                <a:buNone/>
                <a:tabLst/>
                <a:defRPr/>
              </a:pPr>
              <a:t>187</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23677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69B9140-4439-1566-DCC8-0B6F9F99D67B}"/>
              </a:ext>
            </a:extLst>
          </p:cNvPr>
          <p:cNvSpPr>
            <a:spLocks noGrp="1"/>
          </p:cNvSpPr>
          <p:nvPr>
            <p:ph type="title" idx="4294967295"/>
          </p:nvPr>
        </p:nvSpPr>
        <p:spPr>
          <a:xfrm>
            <a:off x="565054" y="791322"/>
            <a:ext cx="10899227" cy="878542"/>
          </a:xfrm>
          <a:prstGeom prst="rect">
            <a:avLst/>
          </a:prstGeom>
          <a:solidFill>
            <a:schemeClr val="accent1"/>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latinLnBrk="0" hangingPunct="1"/>
            <a:r>
              <a:rPr lang="pl-PL" sz="2200" b="1" kern="1200">
                <a:solidFill>
                  <a:schemeClr val="lt1"/>
                </a:solidFill>
                <a:effectLst/>
                <a:latin typeface="Arial" panose="020B0604020202020204" pitchFamily="34" charset="0"/>
                <a:cs typeface="Arial" panose="020B0604020202020204" pitchFamily="34" charset="0"/>
              </a:rPr>
              <a:t>Działanie 11.4 </a:t>
            </a:r>
            <a:r>
              <a:rPr lang="pl-PL" sz="2200" b="1">
                <a:latin typeface="Arial" panose="020B0604020202020204" pitchFamily="34" charset="0"/>
                <a:cs typeface="Arial" panose="020B0604020202020204" pitchFamily="34" charset="0"/>
              </a:rPr>
              <a:t>Rewitalizacja obszarów innych niż miejskie</a:t>
            </a:r>
            <a:br>
              <a:rPr lang="pl-PL" sz="1600" kern="1200">
                <a:solidFill>
                  <a:schemeClr val="lt1"/>
                </a:solidFill>
                <a:effectLst/>
                <a:latin typeface="Arial" panose="020B0604020202020204" pitchFamily="34" charset="0"/>
                <a:cs typeface="Arial" panose="020B0604020202020204" pitchFamily="34" charset="0"/>
              </a:rPr>
            </a:br>
            <a:endParaRPr lang="pl-PL" sz="1600">
              <a:effectLst/>
              <a:latin typeface="Arial" panose="020B0604020202020204" pitchFamily="34" charset="0"/>
              <a:cs typeface="Arial" panose="020B0604020202020204" pitchFamily="34" charset="0"/>
            </a:endParaRPr>
          </a:p>
        </p:txBody>
      </p:sp>
      <p:sp>
        <p:nvSpPr>
          <p:cNvPr id="3" name="pole tekstowe 2">
            <a:extLst>
              <a:ext uri="{FF2B5EF4-FFF2-40B4-BE49-F238E27FC236}">
                <a16:creationId xmlns:a16="http://schemas.microsoft.com/office/drawing/2014/main" id="{B69D78D4-A5DF-E809-73D4-45D7E5F19687}"/>
              </a:ext>
              <a:ext uri="{C183D7F6-B498-43B3-948B-1728B52AA6E4}">
                <adec:decorative xmlns:adec="http://schemas.microsoft.com/office/drawing/2017/decorative" val="0"/>
              </a:ext>
            </a:extLst>
          </p:cNvPr>
          <p:cNvSpPr txBox="1"/>
          <p:nvPr/>
        </p:nvSpPr>
        <p:spPr>
          <a:xfrm>
            <a:off x="1326776" y="1947060"/>
            <a:ext cx="10137505" cy="8916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kumimoji="0" lang="pl-PL"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Typ projektu:</a:t>
            </a:r>
          </a:p>
          <a:p>
            <a:pPr marL="342900" lvl="0" indent="-342900">
              <a:lnSpc>
                <a:spcPct val="115000"/>
              </a:lnSpc>
              <a:spcBef>
                <a:spcPts val="600"/>
              </a:spcBef>
              <a:spcAft>
                <a:spcPts val="1000"/>
              </a:spcAft>
              <a:buFont typeface="+mj-lt"/>
              <a:buAutoNum type="arabicPeriod"/>
            </a:pPr>
            <a:r>
              <a:rPr lang="pl-PL" sz="1800">
                <a:solidFill>
                  <a:srgbClr val="000000"/>
                </a:solidFill>
                <a:effectLst/>
                <a:latin typeface="Arial" panose="020B0604020202020204" pitchFamily="34" charset="0"/>
                <a:ea typeface="Calibri" panose="020F0502020204030204" pitchFamily="34" charset="0"/>
                <a:cs typeface="Arial" panose="020B0604020202020204" pitchFamily="34" charset="0"/>
              </a:rPr>
              <a:t>Rewitalizacja obszarów zdegradowanych, realizowana na podstawie GPR.</a:t>
            </a:r>
            <a:endParaRPr lang="pl-PL" sz="180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6" name="Tabela 6">
            <a:extLst>
              <a:ext uri="{FF2B5EF4-FFF2-40B4-BE49-F238E27FC236}">
                <a16:creationId xmlns:a16="http://schemas.microsoft.com/office/drawing/2014/main" id="{1A8B2DF8-AAF7-CE6D-E901-D6F7F28A9F92}"/>
              </a:ext>
            </a:extLst>
          </p:cNvPr>
          <p:cNvGraphicFramePr>
            <a:graphicFrameLocks noGrp="1"/>
          </p:cNvGraphicFramePr>
          <p:nvPr>
            <p:extLst>
              <p:ext uri="{D42A27DB-BD31-4B8C-83A1-F6EECF244321}">
                <p14:modId xmlns:p14="http://schemas.microsoft.com/office/powerpoint/2010/main" val="3944428829"/>
              </p:ext>
            </p:extLst>
          </p:nvPr>
        </p:nvGraphicFramePr>
        <p:xfrm>
          <a:off x="934801" y="3956834"/>
          <a:ext cx="10159732" cy="1452283"/>
        </p:xfrm>
        <a:graphic>
          <a:graphicData uri="http://schemas.openxmlformats.org/drawingml/2006/table">
            <a:tbl>
              <a:tblPr firstRow="1" bandRow="1">
                <a:tableStyleId>{5C22544A-7EE6-4342-B048-85BDC9FD1C3A}</a:tableStyleId>
              </a:tblPr>
              <a:tblGrid>
                <a:gridCol w="3230283">
                  <a:extLst>
                    <a:ext uri="{9D8B030D-6E8A-4147-A177-3AD203B41FA5}">
                      <a16:colId xmlns:a16="http://schemas.microsoft.com/office/drawing/2014/main" val="406125916"/>
                    </a:ext>
                  </a:extLst>
                </a:gridCol>
                <a:gridCol w="3230283">
                  <a:extLst>
                    <a:ext uri="{9D8B030D-6E8A-4147-A177-3AD203B41FA5}">
                      <a16:colId xmlns:a16="http://schemas.microsoft.com/office/drawing/2014/main" val="3231373522"/>
                    </a:ext>
                  </a:extLst>
                </a:gridCol>
                <a:gridCol w="3699166">
                  <a:extLst>
                    <a:ext uri="{9D8B030D-6E8A-4147-A177-3AD203B41FA5}">
                      <a16:colId xmlns:a16="http://schemas.microsoft.com/office/drawing/2014/main" val="1878007592"/>
                    </a:ext>
                  </a:extLst>
                </a:gridCol>
              </a:tblGrid>
              <a:tr h="939480">
                <a:tc>
                  <a:txBody>
                    <a:bodyPr/>
                    <a:lstStyle/>
                    <a:p>
                      <a:r>
                        <a:rPr lang="pl-PL">
                          <a:latin typeface="Arial" panose="020B0604020202020204" pitchFamily="34" charset="0"/>
                          <a:cs typeface="Arial" panose="020B0604020202020204" pitchFamily="34" charset="0"/>
                        </a:rPr>
                        <a:t>Termin ogłoszenia naboru</a:t>
                      </a:r>
                    </a:p>
                  </a:txBody>
                  <a:tcPr anchor="ctr" anchorCtr="1"/>
                </a:tc>
                <a:tc>
                  <a:txBody>
                    <a:bodyPr/>
                    <a:lstStyle/>
                    <a:p>
                      <a:pPr algn="ctr"/>
                      <a:r>
                        <a:rPr lang="pl-PL">
                          <a:latin typeface="Arial" panose="020B0604020202020204" pitchFamily="34" charset="0"/>
                          <a:cs typeface="Arial" panose="020B0604020202020204" pitchFamily="34" charset="0"/>
                        </a:rPr>
                        <a:t>Termin rozpoczęcia i zakończenia naboru wniosków</a:t>
                      </a:r>
                    </a:p>
                  </a:txBody>
                  <a:tcPr anchor="ctr" anchorCtr="1"/>
                </a:tc>
                <a:tc>
                  <a:txBody>
                    <a:bodyPr/>
                    <a:lstStyle/>
                    <a:p>
                      <a:r>
                        <a:rPr lang="pl-PL">
                          <a:latin typeface="Arial" panose="020B0604020202020204" pitchFamily="34" charset="0"/>
                          <a:cs typeface="Arial" panose="020B0604020202020204" pitchFamily="34" charset="0"/>
                        </a:rPr>
                        <a:t>Alokacja (EURO)</a:t>
                      </a:r>
                    </a:p>
                  </a:txBody>
                  <a:tcPr anchor="ctr" anchorCtr="1"/>
                </a:tc>
                <a:extLst>
                  <a:ext uri="{0D108BD9-81ED-4DB2-BD59-A6C34878D82A}">
                    <a16:rowId xmlns:a16="http://schemas.microsoft.com/office/drawing/2014/main" val="3363066686"/>
                  </a:ext>
                </a:extLst>
              </a:tr>
              <a:tr h="512803">
                <a:tc>
                  <a:txBody>
                    <a:bodyPr/>
                    <a:lstStyle/>
                    <a:p>
                      <a:pPr algn="ctr"/>
                      <a:r>
                        <a:rPr lang="pl-PL" dirty="0">
                          <a:latin typeface="Arial" panose="020B0604020202020204" pitchFamily="34" charset="0"/>
                          <a:cs typeface="Arial" panose="020B0604020202020204" pitchFamily="34" charset="0"/>
                        </a:rPr>
                        <a:t>29.05.2024 r.</a:t>
                      </a:r>
                    </a:p>
                  </a:txBody>
                  <a:tcPr/>
                </a:tc>
                <a:tc>
                  <a:txBody>
                    <a:bodyPr/>
                    <a:lstStyle/>
                    <a:p>
                      <a:pPr algn="ctr"/>
                      <a:r>
                        <a:rPr lang="pl-PL">
                          <a:latin typeface="Arial" panose="020B0604020202020204" pitchFamily="34" charset="0"/>
                          <a:cs typeface="Arial" panose="020B0604020202020204" pitchFamily="34" charset="0"/>
                        </a:rPr>
                        <a:t>czerwiec – sierpień 2024 r.</a:t>
                      </a:r>
                    </a:p>
                  </a:txBody>
                  <a:tcPr/>
                </a:tc>
                <a:tc>
                  <a:txBody>
                    <a:bodyPr/>
                    <a:lstStyle/>
                    <a:p>
                      <a:pPr algn="ctr"/>
                      <a:r>
                        <a:rPr lang="pl-PL" dirty="0">
                          <a:latin typeface="Arial" panose="020B0604020202020204" pitchFamily="34" charset="0"/>
                          <a:cs typeface="Arial" panose="020B0604020202020204" pitchFamily="34" charset="0"/>
                        </a:rPr>
                        <a:t>43 149 355,00</a:t>
                      </a:r>
                    </a:p>
                  </a:txBody>
                  <a:tcPr/>
                </a:tc>
                <a:extLst>
                  <a:ext uri="{0D108BD9-81ED-4DB2-BD59-A6C34878D82A}">
                    <a16:rowId xmlns:a16="http://schemas.microsoft.com/office/drawing/2014/main" val="3875528017"/>
                  </a:ext>
                </a:extLst>
              </a:tr>
            </a:tbl>
          </a:graphicData>
        </a:graphic>
      </p:graphicFrame>
      <p:pic>
        <p:nvPicPr>
          <p:cNvPr id="5" name="Obraz 4" descr="Logo fel">
            <a:extLst>
              <a:ext uri="{FF2B5EF4-FFF2-40B4-BE49-F238E27FC236}">
                <a16:creationId xmlns:a16="http://schemas.microsoft.com/office/drawing/2014/main" id="{3A6838DB-23D1-FBA4-E8AB-9AB6BBDE33CF}"/>
              </a:ext>
            </a:extLst>
          </p:cNvPr>
          <p:cNvPicPr>
            <a:picLocks noChangeAspect="1"/>
          </p:cNvPicPr>
          <p:nvPr/>
        </p:nvPicPr>
        <p:blipFill>
          <a:blip r:embed="rId3"/>
          <a:stretch>
            <a:fillRect/>
          </a:stretch>
        </p:blipFill>
        <p:spPr>
          <a:xfrm>
            <a:off x="7077013" y="5886830"/>
            <a:ext cx="5114987" cy="359695"/>
          </a:xfrm>
          <a:prstGeom prst="rect">
            <a:avLst/>
          </a:prstGeom>
        </p:spPr>
      </p:pic>
      <p:sp>
        <p:nvSpPr>
          <p:cNvPr id="2" name="Symbol zastępczy numeru slajdu 1">
            <a:extLst>
              <a:ext uri="{FF2B5EF4-FFF2-40B4-BE49-F238E27FC236}">
                <a16:creationId xmlns:a16="http://schemas.microsoft.com/office/drawing/2014/main" id="{D175E7F4-BA74-44F8-A965-E39C6D64EB42}"/>
              </a:ext>
              <a:ext uri="{C183D7F6-B498-43B3-948B-1728B52AA6E4}">
                <adec:decorative xmlns:adec="http://schemas.microsoft.com/office/drawing/2017/decorative" val="0"/>
              </a:ext>
            </a:extLst>
          </p:cNvPr>
          <p:cNvSpPr>
            <a:spLocks noGrp="1"/>
          </p:cNvSpPr>
          <p:nvPr>
            <p:ph type="sldNum" sz="quarter" idx="10"/>
          </p:nvPr>
        </p:nvSpPr>
        <p:spPr>
          <a:xfrm>
            <a:off x="11694160" y="6479991"/>
            <a:ext cx="497840" cy="365125"/>
          </a:xfrm>
        </p:spPr>
        <p:txBody>
          <a:bodyPr/>
          <a:lstStyle/>
          <a:p>
            <a:pPr algn="r">
              <a:defRPr/>
            </a:pPr>
            <a:r>
              <a:rPr lang="pl-PL" dirty="0">
                <a:solidFill>
                  <a:prstClr val="black">
                    <a:tint val="75000"/>
                  </a:prstClr>
                </a:solidFill>
                <a:latin typeface="Calibri" panose="020F0502020204030204"/>
              </a:rPr>
              <a:t>188</a:t>
            </a:r>
          </a:p>
        </p:txBody>
      </p:sp>
    </p:spTree>
    <p:extLst>
      <p:ext uri="{BB962C8B-B14F-4D97-AF65-F5344CB8AC3E}">
        <p14:creationId xmlns:p14="http://schemas.microsoft.com/office/powerpoint/2010/main" val="400772696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69B9140-4439-1566-DCC8-0B6F9F99D67B}"/>
              </a:ext>
            </a:extLst>
          </p:cNvPr>
          <p:cNvSpPr>
            <a:spLocks noGrp="1"/>
          </p:cNvSpPr>
          <p:nvPr>
            <p:ph type="title" idx="4294967295"/>
          </p:nvPr>
        </p:nvSpPr>
        <p:spPr>
          <a:xfrm>
            <a:off x="315105" y="139445"/>
            <a:ext cx="11491705" cy="1453799"/>
          </a:xfrm>
          <a:prstGeom prst="rect">
            <a:avLst/>
          </a:prstGeom>
          <a:solidFill>
            <a:schemeClr val="accent1"/>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Konsultacje społeczne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Kryteria specyficzne dla Działania </a:t>
            </a:r>
            <a:r>
              <a:rPr lang="pl-PL" sz="1800" b="1">
                <a:solidFill>
                  <a:prstClr val="white"/>
                </a:solidFill>
                <a:latin typeface="Arial" panose="020B0604020202020204" pitchFamily="34" charset="0"/>
                <a:cs typeface="Arial" panose="020B0604020202020204" pitchFamily="34" charset="0"/>
              </a:rPr>
              <a:t>11.4 Rewitalizacja obszarów innych niż miejskie</a:t>
            </a:r>
            <a:r>
              <a:rPr kumimoji="0" lang="pl-PL"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podlegały konsultacjom społecznym w terminie 5-15 grudnia 2023 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Prostokąt 1">
            <a:extLst>
              <a:ext uri="{FF2B5EF4-FFF2-40B4-BE49-F238E27FC236}">
                <a16:creationId xmlns:a16="http://schemas.microsoft.com/office/drawing/2014/main" id="{F7944883-FABE-3183-A625-6EFC2A6BC525}"/>
              </a:ext>
            </a:extLst>
          </p:cNvPr>
          <p:cNvSpPr/>
          <p:nvPr/>
        </p:nvSpPr>
        <p:spPr>
          <a:xfrm>
            <a:off x="357953" y="2809225"/>
            <a:ext cx="11456664" cy="908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Konsultacje z Komisją Europejską oraz wśród Członków Komitetu Monitorującego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FEL 2021-2027</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pl-PL" sz="1400" b="1">
              <a:solidFill>
                <a:prstClr val="white"/>
              </a:solidFill>
              <a:latin typeface="Arial" panose="020B0604020202020204" pitchFamily="34" charset="0"/>
              <a:cs typeface="Arial" panose="020B0604020202020204" pitchFamily="34" charset="0"/>
            </a:endParaRPr>
          </a:p>
        </p:txBody>
      </p:sp>
      <p:graphicFrame>
        <p:nvGraphicFramePr>
          <p:cNvPr id="7" name="Tabela 6">
            <a:extLst>
              <a:ext uri="{FF2B5EF4-FFF2-40B4-BE49-F238E27FC236}">
                <a16:creationId xmlns:a16="http://schemas.microsoft.com/office/drawing/2014/main" id="{43B5DC0E-5554-4186-CE59-6F6F38CDC0DA}"/>
              </a:ext>
            </a:extLst>
          </p:cNvPr>
          <p:cNvGraphicFramePr>
            <a:graphicFrameLocks noGrp="1"/>
          </p:cNvGraphicFramePr>
          <p:nvPr>
            <p:extLst>
              <p:ext uri="{D42A27DB-BD31-4B8C-83A1-F6EECF244321}">
                <p14:modId xmlns:p14="http://schemas.microsoft.com/office/powerpoint/2010/main" val="3404544170"/>
              </p:ext>
            </p:extLst>
          </p:nvPr>
        </p:nvGraphicFramePr>
        <p:xfrm>
          <a:off x="357953" y="3717776"/>
          <a:ext cx="11476093" cy="1705020"/>
        </p:xfrm>
        <a:graphic>
          <a:graphicData uri="http://schemas.openxmlformats.org/drawingml/2006/table">
            <a:tbl>
              <a:tblPr firstRow="1" bandRow="1">
                <a:tableStyleId>{5C22544A-7EE6-4342-B048-85BDC9FD1C3A}</a:tableStyleId>
              </a:tblPr>
              <a:tblGrid>
                <a:gridCol w="1939174">
                  <a:extLst>
                    <a:ext uri="{9D8B030D-6E8A-4147-A177-3AD203B41FA5}">
                      <a16:colId xmlns:a16="http://schemas.microsoft.com/office/drawing/2014/main" val="2096749498"/>
                    </a:ext>
                  </a:extLst>
                </a:gridCol>
                <a:gridCol w="2599993">
                  <a:extLst>
                    <a:ext uri="{9D8B030D-6E8A-4147-A177-3AD203B41FA5}">
                      <a16:colId xmlns:a16="http://schemas.microsoft.com/office/drawing/2014/main" val="2534714792"/>
                    </a:ext>
                  </a:extLst>
                </a:gridCol>
                <a:gridCol w="2291858">
                  <a:extLst>
                    <a:ext uri="{9D8B030D-6E8A-4147-A177-3AD203B41FA5}">
                      <a16:colId xmlns:a16="http://schemas.microsoft.com/office/drawing/2014/main" val="2022047299"/>
                    </a:ext>
                  </a:extLst>
                </a:gridCol>
                <a:gridCol w="2310622">
                  <a:extLst>
                    <a:ext uri="{9D8B030D-6E8A-4147-A177-3AD203B41FA5}">
                      <a16:colId xmlns:a16="http://schemas.microsoft.com/office/drawing/2014/main" val="2707033042"/>
                    </a:ext>
                  </a:extLst>
                </a:gridCol>
                <a:gridCol w="2334446">
                  <a:extLst>
                    <a:ext uri="{9D8B030D-6E8A-4147-A177-3AD203B41FA5}">
                      <a16:colId xmlns:a16="http://schemas.microsoft.com/office/drawing/2014/main" val="3716904115"/>
                    </a:ext>
                  </a:extLst>
                </a:gridCol>
              </a:tblGrid>
              <a:tr h="492341">
                <a:tc>
                  <a:txBody>
                    <a:bodyPr/>
                    <a:lstStyle/>
                    <a:p>
                      <a:pPr algn="ctr"/>
                      <a:r>
                        <a:rPr lang="pl-PL" sz="1600">
                          <a:latin typeface="Arial" panose="020B0604020202020204" pitchFamily="34" charset="0"/>
                          <a:cs typeface="Arial" panose="020B0604020202020204" pitchFamily="34" charset="0"/>
                        </a:rPr>
                        <a:t>Liczba uwag ogółem</a:t>
                      </a:r>
                    </a:p>
                  </a:txBody>
                  <a:tcPr/>
                </a:tc>
                <a:tc>
                  <a:txBody>
                    <a:bodyPr/>
                    <a:lstStyle/>
                    <a:p>
                      <a:pPr algn="ctr"/>
                      <a:r>
                        <a:rPr lang="pl-PL" sz="1600">
                          <a:latin typeface="Arial" panose="020B0604020202020204" pitchFamily="34" charset="0"/>
                          <a:cs typeface="Arial" panose="020B0604020202020204" pitchFamily="34" charset="0"/>
                        </a:rPr>
                        <a:t>Liczba uwag uwzględnionych lub częściowo uwzględnionych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a:latin typeface="Arial" panose="020B0604020202020204" pitchFamily="34" charset="0"/>
                          <a:cs typeface="Arial" panose="020B0604020202020204" pitchFamily="34" charset="0"/>
                        </a:rPr>
                        <a:t>Liczba uwag nieuwzględnionych</a:t>
                      </a:r>
                    </a:p>
                  </a:txBody>
                  <a:tcPr/>
                </a:tc>
                <a:tc>
                  <a:txBody>
                    <a:bodyPr/>
                    <a:lstStyle/>
                    <a:p>
                      <a:pPr algn="ctr"/>
                      <a:r>
                        <a:rPr lang="pl-PL" sz="1600">
                          <a:latin typeface="Arial" panose="020B0604020202020204" pitchFamily="34" charset="0"/>
                          <a:cs typeface="Arial" panose="020B0604020202020204" pitchFamily="34" charset="0"/>
                        </a:rPr>
                        <a:t>Liczba uwag, do których udzielono wyjaśnień</a:t>
                      </a:r>
                    </a:p>
                  </a:txBody>
                  <a:tcPr>
                    <a:lnR w="57150" cap="flat" cmpd="sng" algn="ctr">
                      <a:solidFill>
                        <a:schemeClr val="bg1"/>
                      </a:solidFill>
                      <a:prstDash val="solid"/>
                      <a:round/>
                      <a:headEnd type="none" w="med" len="med"/>
                      <a:tailEnd type="none" w="med" len="med"/>
                    </a:lnR>
                  </a:tcPr>
                </a:tc>
                <a:tc>
                  <a:txBody>
                    <a:bodyPr/>
                    <a:lstStyle/>
                    <a:p>
                      <a:pPr algn="ctr"/>
                      <a:r>
                        <a:rPr lang="pl-PL" sz="1600">
                          <a:latin typeface="Arial" panose="020B0604020202020204" pitchFamily="34" charset="0"/>
                          <a:cs typeface="Arial" panose="020B0604020202020204" pitchFamily="34" charset="0"/>
                        </a:rPr>
                        <a:t>Liczba autokorekt</a:t>
                      </a:r>
                    </a:p>
                  </a:txBody>
                  <a:tcPr>
                    <a:lnL w="5715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221344410"/>
                  </a:ext>
                </a:extLst>
              </a:tr>
              <a:tr h="638220">
                <a:tc>
                  <a:txBody>
                    <a:bodyPr/>
                    <a:lstStyle/>
                    <a:p>
                      <a:pPr algn="ctr">
                        <a:spcBef>
                          <a:spcPts val="600"/>
                        </a:spcBef>
                      </a:pPr>
                      <a:r>
                        <a:rPr lang="pl-PL" sz="1400" b="1" strike="noStrike">
                          <a:solidFill>
                            <a:schemeClr val="tx1"/>
                          </a:solidFill>
                          <a:latin typeface="Arial" panose="020B0604020202020204" pitchFamily="34" charset="0"/>
                          <a:cs typeface="Arial" panose="020B0604020202020204" pitchFamily="34" charset="0"/>
                        </a:rPr>
                        <a:t>5</a:t>
                      </a:r>
                    </a:p>
                  </a:txBody>
                  <a:tcPr anchor="ctr"/>
                </a:tc>
                <a:tc>
                  <a:txBody>
                    <a:bodyPr/>
                    <a:lstStyle/>
                    <a:p>
                      <a:pPr algn="ctr">
                        <a:spcBef>
                          <a:spcPts val="600"/>
                        </a:spcBef>
                      </a:pPr>
                      <a:r>
                        <a:rPr lang="pl-PL" sz="1400" b="1" strike="noStrike">
                          <a:solidFill>
                            <a:schemeClr val="tx1"/>
                          </a:solidFill>
                          <a:latin typeface="Arial" panose="020B0604020202020204" pitchFamily="34" charset="0"/>
                          <a:cs typeface="Arial" panose="020B0604020202020204" pitchFamily="34" charset="0"/>
                        </a:rPr>
                        <a:t>5</a:t>
                      </a:r>
                    </a:p>
                  </a:txBody>
                  <a:tcPr anchor="ctr"/>
                </a:tc>
                <a:tc>
                  <a:txBody>
                    <a:bodyPr/>
                    <a:lstStyle/>
                    <a:p>
                      <a:pPr algn="ctr">
                        <a:spcBef>
                          <a:spcPts val="600"/>
                        </a:spcBef>
                      </a:pPr>
                      <a:r>
                        <a:rPr lang="pl-PL" sz="1400" b="1" strike="noStrike">
                          <a:solidFill>
                            <a:schemeClr val="tx1"/>
                          </a:solidFill>
                          <a:latin typeface="Arial" panose="020B0604020202020204" pitchFamily="34" charset="0"/>
                          <a:cs typeface="Arial" panose="020B0604020202020204" pitchFamily="34" charset="0"/>
                        </a:rPr>
                        <a:t>0</a:t>
                      </a:r>
                    </a:p>
                  </a:txBody>
                  <a:tcPr anchor="ctr"/>
                </a:tc>
                <a:tc>
                  <a:txBody>
                    <a:bodyPr/>
                    <a:lstStyle/>
                    <a:p>
                      <a:pPr algn="ctr">
                        <a:spcBef>
                          <a:spcPts val="600"/>
                        </a:spcBef>
                      </a:pPr>
                      <a:r>
                        <a:rPr lang="pl-PL" sz="1400" b="1" strike="noStrike">
                          <a:solidFill>
                            <a:schemeClr val="tx1"/>
                          </a:solidFill>
                          <a:latin typeface="Arial" panose="020B0604020202020204" pitchFamily="34" charset="0"/>
                          <a:cs typeface="Arial" panose="020B0604020202020204" pitchFamily="34" charset="0"/>
                        </a:rPr>
                        <a:t>0</a:t>
                      </a:r>
                    </a:p>
                  </a:txBody>
                  <a:tcPr anchor="ctr">
                    <a:lnR w="57150" cap="flat" cmpd="sng" algn="ctr">
                      <a:solidFill>
                        <a:schemeClr val="bg1"/>
                      </a:solidFill>
                      <a:prstDash val="solid"/>
                      <a:round/>
                      <a:headEnd type="none" w="med" len="med"/>
                      <a:tailEnd type="none" w="med" len="med"/>
                    </a:lnR>
                  </a:tcPr>
                </a:tc>
                <a:tc>
                  <a:txBody>
                    <a:bodyPr/>
                    <a:lstStyle/>
                    <a:p>
                      <a:pPr algn="ctr">
                        <a:spcBef>
                          <a:spcPts val="600"/>
                        </a:spcBef>
                      </a:pPr>
                      <a:r>
                        <a:rPr lang="pl-PL" sz="1400" b="1" strike="noStrike">
                          <a:solidFill>
                            <a:schemeClr val="tx1"/>
                          </a:solidFill>
                          <a:latin typeface="Arial" panose="020B0604020202020204" pitchFamily="34" charset="0"/>
                          <a:cs typeface="Arial" panose="020B0604020202020204" pitchFamily="34" charset="0"/>
                        </a:rPr>
                        <a:t>0</a:t>
                      </a:r>
                    </a:p>
                  </a:txBody>
                  <a:tcPr anchor="ctr">
                    <a:lnL w="5715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5670728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E60AC9CC-7D60-3E3E-2158-0669442D93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9" name="Symbol zastępczy numeru slajdu 8">
            <a:extLst>
              <a:ext uri="{FF2B5EF4-FFF2-40B4-BE49-F238E27FC236}">
                <a16:creationId xmlns:a16="http://schemas.microsoft.com/office/drawing/2014/main" id="{15EE73BD-87B2-27A3-1A7D-63BD1A1F0B31}"/>
              </a:ext>
            </a:extLst>
          </p:cNvPr>
          <p:cNvSpPr>
            <a:spLocks noGrp="1"/>
          </p:cNvSpPr>
          <p:nvPr>
            <p:ph type="sldNum" sz="quarter" idx="12"/>
          </p:nvPr>
        </p:nvSpPr>
        <p:spPr>
          <a:xfrm>
            <a:off x="11594030" y="6434805"/>
            <a:ext cx="59797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189</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pole tekstowe 4">
            <a:extLst>
              <a:ext uri="{FF2B5EF4-FFF2-40B4-BE49-F238E27FC236}">
                <a16:creationId xmlns:a16="http://schemas.microsoft.com/office/drawing/2014/main" id="{6E0B0067-6A2D-24B2-A18F-77629F77C67E}"/>
              </a:ext>
            </a:extLst>
          </p:cNvPr>
          <p:cNvSpPr txBox="1"/>
          <p:nvPr/>
        </p:nvSpPr>
        <p:spPr>
          <a:xfrm>
            <a:off x="367703" y="1691980"/>
            <a:ext cx="11226327"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 wyniku przeprowadzonych konsultacji społecznych </a:t>
            </a:r>
            <a:r>
              <a:rPr kumimoji="0" lang="pl-PL"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nie wpłynęły żadne uwagi </a:t>
            </a:r>
            <a:r>
              <a:rPr kumimoji="0" lang="pl-PL"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do kryteriów specyficznych dla Działania 11.4 Rewitalizacja obszarów innych niż miejskie </a:t>
            </a:r>
            <a:r>
              <a:rPr lang="pl-PL">
                <a:solidFill>
                  <a:prstClr val="black"/>
                </a:solidFill>
                <a:latin typeface="Arial" panose="020B0604020202020204" pitchFamily="34" charset="0"/>
                <a:cs typeface="Arial" panose="020B0604020202020204" pitchFamily="34" charset="0"/>
              </a:rPr>
              <a:t>,</a:t>
            </a:r>
            <a:r>
              <a:rPr kumimoji="0" lang="pl-PL"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typ projektu: 1</a:t>
            </a:r>
            <a:r>
              <a:rPr lang="pl-PL">
                <a:solidFill>
                  <a:prstClr val="black"/>
                </a:solidFill>
                <a:latin typeface="Arial" panose="020B0604020202020204" pitchFamily="34" charset="0"/>
                <a:cs typeface="Arial" panose="020B0604020202020204" pitchFamily="34" charset="0"/>
              </a:rPr>
              <a:t>.</a:t>
            </a:r>
            <a:endParaRPr kumimoji="0" lang="pl-PL"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9918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1D72E-29E3-850C-A5B4-4A4E7F06FACA}"/>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5A243C98-0A0A-601F-D5A6-35BAE48C45CF}"/>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68F346D7-90BA-66D8-2849-3D99AF0407D2}"/>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Działanie 3.2 Dostosowanie do zmian klimatu i zapobieganie powodziom i suszy, typy projektów: 1, 2, 4, 6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lang="pl-PL" sz="1400" b="1">
                <a:solidFill>
                  <a:prstClr val="white"/>
                </a:solidFill>
                <a:latin typeface="Arial" panose="020B0604020202020204" pitchFamily="34"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70BD517F-DB25-7F2D-2A6C-EF5DEC43899D}"/>
              </a:ext>
            </a:extLst>
          </p:cNvPr>
          <p:cNvGraphicFramePr>
            <a:graphicFrameLocks noGrp="1"/>
          </p:cNvGraphicFramePr>
          <p:nvPr>
            <p:extLst>
              <p:ext uri="{D42A27DB-BD31-4B8C-83A1-F6EECF244321}">
                <p14:modId xmlns:p14="http://schemas.microsoft.com/office/powerpoint/2010/main" val="4020056252"/>
              </p:ext>
            </p:extLst>
          </p:nvPr>
        </p:nvGraphicFramePr>
        <p:xfrm>
          <a:off x="409315" y="1103161"/>
          <a:ext cx="11305167" cy="4471861"/>
        </p:xfrm>
        <a:graphic>
          <a:graphicData uri="http://schemas.openxmlformats.org/drawingml/2006/table">
            <a:tbl>
              <a:tblPr firstRow="1" bandRow="1">
                <a:tableStyleId>{5C22544A-7EE6-4342-B048-85BDC9FD1C3A}</a:tableStyleId>
              </a:tblPr>
              <a:tblGrid>
                <a:gridCol w="632189">
                  <a:extLst>
                    <a:ext uri="{9D8B030D-6E8A-4147-A177-3AD203B41FA5}">
                      <a16:colId xmlns:a16="http://schemas.microsoft.com/office/drawing/2014/main" val="2402903515"/>
                    </a:ext>
                  </a:extLst>
                </a:gridCol>
                <a:gridCol w="2139518">
                  <a:extLst>
                    <a:ext uri="{9D8B030D-6E8A-4147-A177-3AD203B41FA5}">
                      <a16:colId xmlns:a16="http://schemas.microsoft.com/office/drawing/2014/main" val="2742623692"/>
                    </a:ext>
                  </a:extLst>
                </a:gridCol>
                <a:gridCol w="5110418">
                  <a:extLst>
                    <a:ext uri="{9D8B030D-6E8A-4147-A177-3AD203B41FA5}">
                      <a16:colId xmlns:a16="http://schemas.microsoft.com/office/drawing/2014/main" val="120968799"/>
                    </a:ext>
                  </a:extLst>
                </a:gridCol>
                <a:gridCol w="3423042">
                  <a:extLst>
                    <a:ext uri="{9D8B030D-6E8A-4147-A177-3AD203B41FA5}">
                      <a16:colId xmlns:a16="http://schemas.microsoft.com/office/drawing/2014/main" val="940122991"/>
                    </a:ext>
                  </a:extLst>
                </a:gridCol>
              </a:tblGrid>
              <a:tr h="364556">
                <a:tc>
                  <a:txBody>
                    <a:bodyPr/>
                    <a:lstStyle/>
                    <a:p>
                      <a:pPr algn="ctr"/>
                      <a:r>
                        <a:rPr lang="pl-PL" sz="1200">
                          <a:latin typeface="Arial" panose="020B0604020202020204" pitchFamily="34" charset="0"/>
                          <a:cs typeface="Arial" panose="020B0604020202020204" pitchFamily="34" charset="0"/>
                        </a:rPr>
                        <a:t>*Slajd</a:t>
                      </a:r>
                    </a:p>
                    <a:p>
                      <a:pPr algn="ctr"/>
                      <a:r>
                        <a:rPr lang="pl-PL" sz="1200">
                          <a:latin typeface="Arial" panose="020B0604020202020204" pitchFamily="34" charset="0"/>
                          <a:cs typeface="Arial" panose="020B0604020202020204" pitchFamily="34" charset="0"/>
                        </a:rPr>
                        <a:t>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833858">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a:solidFill>
                            <a:srgbClr val="000000"/>
                          </a:solidFill>
                          <a:effectLst/>
                          <a:latin typeface="Arial" panose="020B0604020202020204" pitchFamily="34" charset="0"/>
                          <a:ea typeface="Calibri" panose="020F0502020204030204" pitchFamily="34" charset="0"/>
                          <a:cs typeface="Arial" panose="020B0604020202020204" pitchFamily="34" charset="0"/>
                        </a:rPr>
                        <a:t>Projekt dotyczy działań ograniczających ryzyko wystąpienia zagrożeń naturalnych.</a:t>
                      </a:r>
                      <a:endParaRPr lang="pl-PL"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W ramach kryterium weryfikowane będzie, czy zaproponowane w projekcie działania efektywnie zwiększają ochronę ludności i mienia przed zagrożeniami naturalnymi, w szczególności przed powodzią, podtopieniami i suszą?</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Spełnienie kryterium weryfikowane będzie na podstawie zapisów wniosku o dofinansowanie oraz dokumentacji składanej wraz z wnioskiem o dofinansowanie na etapie aplikowania o środki.</a:t>
                      </a:r>
                      <a:endParaRPr lang="pl-PL" sz="12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zerojedynkowe.</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 „NIE DOTYCZY” (opcja „NIE DOTYCZY” przyznawana wyłącznie w przypadku, gdy projekt nie obejmuje działań związanych z</a:t>
                      </a:r>
                      <a:r>
                        <a:rPr lang="pl-PL" sz="12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rozwojem małej retencji, zrównoważonego zagospodarowania wód opadowych i roztopowych).</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będzie pozytywna (wartość logiczna: „TAK” lub „NIE DOTYCZY”). W trakcie oceny kryterium wnioskodawca może zostać poproszony o jednokrotne uzupełnienie i/lub wyjaśnienie.</a:t>
                      </a:r>
                      <a:endParaRPr lang="pl-PL" sz="12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11AEC8E5-A56B-4623-93F7-3660B9B2D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8D43F252-FEB3-DCE8-C9AD-877D15F543E3}"/>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19</a:t>
            </a:fld>
            <a:endParaRPr lang="pl-PL"/>
          </a:p>
        </p:txBody>
      </p:sp>
    </p:spTree>
    <p:extLst>
      <p:ext uri="{BB962C8B-B14F-4D97-AF65-F5344CB8AC3E}">
        <p14:creationId xmlns:p14="http://schemas.microsoft.com/office/powerpoint/2010/main" val="86638921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F0218671-B4FC-E459-2C55-F0174DBC2880}"/>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869B9140-4439-1566-DCC8-0B6F9F99D67B}"/>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l-PL" sz="1400" b="1" kern="1200">
              <a:solidFill>
                <a:schemeClr val="lt1"/>
              </a:solidFill>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kern="1200">
                <a:solidFill>
                  <a:schemeClr val="lt1"/>
                </a:solidFill>
                <a:effectLst/>
                <a:latin typeface="Arial" panose="020B0604020202020204" pitchFamily="34" charset="0"/>
                <a:cs typeface="Arial" panose="020B0604020202020204" pitchFamily="34" charset="0"/>
              </a:rPr>
              <a:t>Działanie 11.4 </a:t>
            </a:r>
            <a:r>
              <a:rPr lang="pl-PL" sz="1400" b="1">
                <a:latin typeface="Arial" panose="020B0604020202020204" pitchFamily="34" charset="0"/>
                <a:cs typeface="Arial" panose="020B0604020202020204" pitchFamily="34" charset="0"/>
              </a:rPr>
              <a:t>Rewitalizacja obszarów innych niż miejskie</a:t>
            </a:r>
            <a:r>
              <a:rPr lang="pl-PL" sz="1400" b="1">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926658FD-B33B-E4BD-9A74-A8B53004628D}"/>
              </a:ext>
            </a:extLst>
          </p:cNvPr>
          <p:cNvGraphicFramePr>
            <a:graphicFrameLocks noGrp="1"/>
          </p:cNvGraphicFramePr>
          <p:nvPr>
            <p:extLst>
              <p:ext uri="{D42A27DB-BD31-4B8C-83A1-F6EECF244321}">
                <p14:modId xmlns:p14="http://schemas.microsoft.com/office/powerpoint/2010/main" val="3326667760"/>
              </p:ext>
            </p:extLst>
          </p:nvPr>
        </p:nvGraphicFramePr>
        <p:xfrm>
          <a:off x="409314" y="1103160"/>
          <a:ext cx="11467612" cy="4893043"/>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236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a:latin typeface="Arial" panose="020B0604020202020204" pitchFamily="34" charset="0"/>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72845">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i="0">
                          <a:solidFill>
                            <a:srgbClr val="000000"/>
                          </a:solidFill>
                          <a:effectLst/>
                          <a:latin typeface="Arial" panose="020B0604020202020204" pitchFamily="34" charset="0"/>
                          <a:ea typeface="Calibri" panose="020F0502020204030204" pitchFamily="34" charset="0"/>
                          <a:cs typeface="Arial" panose="020B0604020202020204" pitchFamily="34" charset="0"/>
                        </a:rPr>
                        <a:t>Projekt wynika z pozytywnie zaopiniowanego przez Instytucję Zarządzającą programem Fundusze Europejskie dla Lubelskiego gminnego programu rewitalizacji wpisanego do wykazu programów rewitalizacji prowadzonego przez IZ FEL. </a:t>
                      </a:r>
                      <a:endParaRPr lang="pl-PL"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0"/>
                        </a:spcAft>
                      </a:pPr>
                      <a:r>
                        <a:rPr lang="pl-PL" sz="12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W ramach kryterium weryfikowane będzie, czy projekt spełnia łącznie następujące warunki (pytania pomocnicze):</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marL="271463" lvl="1" indent="-271463" algn="l">
                        <a:lnSpc>
                          <a:spcPct val="115000"/>
                        </a:lnSpc>
                        <a:spcBef>
                          <a:spcPts val="600"/>
                        </a:spcBef>
                        <a:spcAft>
                          <a:spcPts val="0"/>
                        </a:spcAft>
                        <a:buFont typeface="+mj-lt"/>
                        <a:buAutoNum type="alphaLcParenR"/>
                      </a:pPr>
                      <a:r>
                        <a:rPr lang="pl-PL" sz="12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gminny program rewitalizacji, z którego wynika zgłoszony projekt, znajduje się̨ w wykazie programów rewitalizacji prowadzonym przez Instytucję Zarządzającą programem Fundusze Europejskie dla Lubelskiego 2021-2027 (FEL). Pytanie pomocnicze będzie weryfikowane w oparciu o aktualny na moment złożenia wniosku o dofinansowanie wykaz programów rewitalizacji prowadzony przez Instytucję Zarządzającą programem FEL,</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marL="271463" lvl="1" indent="-271463" algn="l">
                        <a:lnSpc>
                          <a:spcPct val="115000"/>
                        </a:lnSpc>
                        <a:spcBef>
                          <a:spcPts val="600"/>
                        </a:spcBef>
                        <a:spcAft>
                          <a:spcPts val="0"/>
                        </a:spcAft>
                        <a:buFont typeface="+mj-lt"/>
                        <a:buAutoNum type="alphaLcParenR"/>
                      </a:pPr>
                      <a:r>
                        <a:rPr lang="pl-PL" sz="12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projekt znajduje się na liście podstawowych przedsięwzięć (lub typów przedsięwzięć)</a:t>
                      </a:r>
                      <a:r>
                        <a:rPr lang="pl-PL" sz="1200" b="0" dirty="0">
                          <a:effectLst/>
                          <a:latin typeface="Arial" panose="020B0604020202020204" pitchFamily="34" charset="0"/>
                          <a:ea typeface="Calibri" panose="020F0502020204030204" pitchFamily="34" charset="0"/>
                          <a:cs typeface="Arial" panose="020B0604020202020204" pitchFamily="34" charset="0"/>
                        </a:rPr>
                        <a:t> </a:t>
                      </a:r>
                      <a:r>
                        <a:rPr lang="pl-PL" sz="12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rewitalizacyjnych, planowanych do realizacji podczas wdrożenia gminnego programu rewitalizacji?</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0"/>
                        </a:spcAft>
                      </a:pPr>
                      <a:r>
                        <a:rPr lang="pl-PL" sz="12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a:t>
                      </a:r>
                      <a:r>
                        <a:rPr lang="pl-PL" sz="1200" b="0" dirty="0">
                          <a:effectLst/>
                          <a:latin typeface="Arial" panose="020B0604020202020204" pitchFamily="34" charset="0"/>
                          <a:ea typeface="Calibri" panose="020F0502020204030204" pitchFamily="34" charset="0"/>
                          <a:cs typeface="Arial" panose="020B0604020202020204" pitchFamily="34" charset="0"/>
                        </a:rPr>
                        <a:t>aktualnego na dzień złożenia wniosku o dofinansowanie</a:t>
                      </a: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wykazu programów rewitalizacji prowadzonego przez Instytucję Zarządzającą programem FEL, zapisów Gminnego Programu Rewitalizacji (GPR), wpisanego na powyższy wykaz, </a:t>
                      </a:r>
                      <a:r>
                        <a:rPr lang="pl-PL" sz="12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zapisów wniosku o dofinansowanie oraz dokumentacji składanej wraz z wnioskiem o dofinansowanie na etapie aplikowania o środki, </a:t>
                      </a:r>
                      <a:r>
                        <a:rPr lang="pl-PL" sz="1200" b="0" dirty="0">
                          <a:effectLst/>
                          <a:latin typeface="Arial" panose="020B0604020202020204" pitchFamily="34" charset="0"/>
                          <a:ea typeface="Calibri" panose="020F0502020204030204" pitchFamily="34" charset="0"/>
                          <a:cs typeface="Arial" panose="020B0604020202020204" pitchFamily="34" charset="0"/>
                        </a:rPr>
                        <a:t>w tym oświadczenia o ujęciu projektu w GPR składanego wraz z wnioskiem o dofinansowanie.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0"/>
                        </a:spcAft>
                      </a:pPr>
                      <a:r>
                        <a:rPr lang="pl-PL" sz="1200" b="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zerojedynkowe. </a:t>
                      </a:r>
                    </a:p>
                    <a:p>
                      <a:pPr algn="l">
                        <a:lnSpc>
                          <a:spcPct val="115000"/>
                        </a:lnSpc>
                        <a:spcBef>
                          <a:spcPts val="600"/>
                        </a:spcBef>
                        <a:spcAft>
                          <a:spcPts val="0"/>
                        </a:spcAft>
                      </a:pPr>
                      <a:r>
                        <a:rPr lang="pl-PL" sz="1200" b="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p>
                    <a:p>
                      <a:pPr algn="l">
                        <a:lnSpc>
                          <a:spcPct val="115000"/>
                        </a:lnSpc>
                        <a:spcBef>
                          <a:spcPts val="600"/>
                        </a:spcBef>
                        <a:spcAft>
                          <a:spcPts val="0"/>
                        </a:spcAft>
                      </a:pPr>
                      <a:r>
                        <a:rPr lang="pl-PL" sz="1200" b="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 </a:t>
                      </a:r>
                    </a:p>
                    <a:p>
                      <a:pPr algn="l">
                        <a:lnSpc>
                          <a:spcPct val="115000"/>
                        </a:lnSpc>
                        <a:spcBef>
                          <a:spcPts val="600"/>
                        </a:spcBef>
                        <a:spcAft>
                          <a:spcPts val="0"/>
                        </a:spcAft>
                      </a:pPr>
                      <a:r>
                        <a:rPr lang="pl-PL" sz="1200" b="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jest zdefiniowane poprzez zestaw pytań pomocniczych. W ramach pytań pomocniczych możliwe przyznanie wartości logicznych: „TAK”, „NIE”. Kryterium uznaje się za spełnione, jeżeli odpowiedź na wszystkie pytania pomocnicze będzie pozytywna (wartość logiczna: „TAK”). W trakcie oceny kryterium wnioskodawca może zostać poproszony o jednokrotne uzupełnienie i/lub wyjaśnienie. </a:t>
                      </a:r>
                    </a:p>
                    <a:p>
                      <a:pPr algn="l">
                        <a:lnSpc>
                          <a:spcPct val="115000"/>
                        </a:lnSpc>
                        <a:spcBef>
                          <a:spcPts val="600"/>
                        </a:spcBef>
                        <a:spcAft>
                          <a:spcPts val="0"/>
                        </a:spcAft>
                      </a:pPr>
                      <a:r>
                        <a:rPr lang="pl-PL" sz="1200" b="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Przyznanie wartości „NIE” przynajmniej w jednym pytaniu pomocniczym (po jednokrotnym złożeniu uzupełnień i/lub wyjaśnień) oznacza, iż kryterium nie jest spełnione. </a:t>
                      </a:r>
                    </a:p>
                    <a:p>
                      <a:pPr algn="l">
                        <a:lnSpc>
                          <a:spcPct val="115000"/>
                        </a:lnSpc>
                        <a:spcBef>
                          <a:spcPts val="600"/>
                        </a:spcBef>
                        <a:spcAft>
                          <a:spcPts val="0"/>
                        </a:spcAft>
                      </a:pPr>
                      <a:r>
                        <a:rPr lang="pl-PL" sz="1200" b="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Niespełnienie kryterium dyskwalifikuje projekt ze wsparcia.</a:t>
                      </a:r>
                      <a:endParaRPr lang="pl-PL" sz="1200" strike="sngStrike" kern="12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E60AC9CC-7D60-3E3E-2158-0669442D93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78574"/>
            <a:ext cx="5465075" cy="359665"/>
          </a:xfrm>
          <a:prstGeom prst="rect">
            <a:avLst/>
          </a:prstGeom>
        </p:spPr>
      </p:pic>
      <p:sp>
        <p:nvSpPr>
          <p:cNvPr id="8" name="Symbol zastępczy numeru slajdu 7">
            <a:extLst>
              <a:ext uri="{FF2B5EF4-FFF2-40B4-BE49-F238E27FC236}">
                <a16:creationId xmlns:a16="http://schemas.microsoft.com/office/drawing/2014/main" id="{A68E282B-BE39-A8E0-2CB7-56E4AE39A4B4}"/>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190</a:t>
            </a:fld>
            <a:endParaRPr lang="pl-PL"/>
          </a:p>
        </p:txBody>
      </p:sp>
    </p:spTree>
    <p:extLst>
      <p:ext uri="{BB962C8B-B14F-4D97-AF65-F5344CB8AC3E}">
        <p14:creationId xmlns:p14="http://schemas.microsoft.com/office/powerpoint/2010/main" val="230518422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16D9B-7127-DB96-7C96-6900FC53F1FD}"/>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646D244E-2547-EB38-AF6A-EB39BDF6DFD7}"/>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AE891598-8E1C-91D6-38A5-C0BC40A79B3B}"/>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a:solidFill>
                  <a:prstClr val="white"/>
                </a:solidFill>
                <a:latin typeface="Arial" panose="020B0604020202020204" pitchFamily="34" charset="0"/>
                <a:cs typeface="Arial" panose="020B0604020202020204" pitchFamily="34" charset="0"/>
              </a:rPr>
              <a:t>11.4 Rewitalizacja obszarów innych niż miejskie</a:t>
            </a:r>
            <a:r>
              <a:rPr lang="pl-PL" sz="1400" b="1">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C</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58AA0CF7-D4D7-1EA8-9073-052E0E9F42F1}"/>
              </a:ext>
            </a:extLst>
          </p:cNvPr>
          <p:cNvGraphicFramePr>
            <a:graphicFrameLocks noGrp="1"/>
          </p:cNvGraphicFramePr>
          <p:nvPr/>
        </p:nvGraphicFramePr>
        <p:xfrm>
          <a:off x="409314" y="1103160"/>
          <a:ext cx="11467612" cy="4945948"/>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323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613627">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Miejsce realizacji projektu.</a:t>
                      </a:r>
                      <a:endParaRPr lang="pl-PL"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W ramach kryterium weryfikowane będzie, czy projekt jest realizowany na terenie gminy miejsko-wiejskiej lub wiejskiej. </a:t>
                      </a:r>
                    </a:p>
                    <a:p>
                      <a:pPr algn="l">
                        <a:lnSpc>
                          <a:spcPct val="115000"/>
                        </a:lnSpc>
                        <a:spcBef>
                          <a:spcPts val="600"/>
                        </a:spcBef>
                        <a:spcAft>
                          <a:spcPts val="600"/>
                        </a:spcAft>
                      </a:pPr>
                      <a:r>
                        <a:rPr lang="pl-PL" sz="1200" b="0" kern="1200" dirty="0">
                          <a:solidFill>
                            <a:schemeClr val="dk1"/>
                          </a:solidFill>
                          <a:effectLst/>
                          <a:latin typeface="Arial" panose="020B0604020202020204" pitchFamily="34" charset="0"/>
                          <a:ea typeface="+mn-ea"/>
                          <a:cs typeface="Arial" panose="020B0604020202020204" pitchFamily="34" charset="0"/>
                        </a:rPr>
                        <a:t>Spełnienie kryterium weryfikowane będzie na podstawie zapisów wniosku o dofinansowanie projektu oraz dokumentacji składanej wraz z wnioskiem o dofinansowanie projektu na etapie aplikowania o środki oraz danymi statystycznymi umieszczonymi w BDL.</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zerojedynkowe.</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jest zdefiniowane poprzez zestaw pytań pomocniczych. W ramach pytań pomocniczych możliwe przyznanie wartości logicznych: „TAK”, „NIE”. Kryterium uznaje się za spełnione, jeżeli odpowiedź na wszystkie pytania pomocnicze będzie pozytywna (wartość logiczna: „TAK”). W trakcie oceny kryterium wnioskodawca może zostać poproszony o jednokrotne uzupełnienie i/lub wyjaśnienie. Przyznanie wartości „NIE” przynajmniej w jednym pytaniu pomocniczym (po jednokrotnym złożeniu uzupełnień i/lub wyjaśnień) oznacza, iż kryterium nie jest spełnione.</a:t>
                      </a:r>
                    </a:p>
                    <a:p>
                      <a:pPr algn="l">
                        <a:lnSpc>
                          <a:spcPct val="115000"/>
                        </a:lnSpc>
                        <a:spcBef>
                          <a:spcPts val="600"/>
                        </a:spcBef>
                        <a:spcAft>
                          <a:spcPts val="0"/>
                        </a:spcAft>
                      </a:pPr>
                      <a:r>
                        <a:rPr lang="pl-PL" sz="1200" kern="1200" dirty="0">
                          <a:solidFill>
                            <a:schemeClr val="dk1"/>
                          </a:solidFill>
                          <a:effectLst/>
                          <a:latin typeface="Arial" panose="020B0604020202020204" pitchFamily="34" charset="0"/>
                          <a:ea typeface="+mn-ea"/>
                          <a:cs typeface="Arial" panose="020B0604020202020204" pitchFamily="34" charset="0"/>
                        </a:rPr>
                        <a:t>Niespełnienie kryterium dyskwalifikuje projekt ze wsparcia.</a:t>
                      </a: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E1CB742E-6E01-B631-1694-646C13FBCF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4C56AF84-75FF-9E05-6241-DDAB44CF6C2A}"/>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191</a:t>
            </a:fld>
            <a:endParaRPr lang="pl-PL"/>
          </a:p>
        </p:txBody>
      </p:sp>
    </p:spTree>
    <p:extLst>
      <p:ext uri="{BB962C8B-B14F-4D97-AF65-F5344CB8AC3E}">
        <p14:creationId xmlns:p14="http://schemas.microsoft.com/office/powerpoint/2010/main" val="370107949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00DC-29F7-5E90-9B21-BB8A37385117}"/>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33C72CDC-A7A3-063A-BA10-CA2FDFA5DA95}"/>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9E9202FD-0192-024B-9DBE-A2C4DA9F0FEA}"/>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a:solidFill>
                  <a:prstClr val="white"/>
                </a:solidFill>
                <a:latin typeface="Arial" panose="020B0604020202020204" pitchFamily="34" charset="0"/>
                <a:cs typeface="Arial" panose="020B0604020202020204" pitchFamily="34" charset="0"/>
              </a:rPr>
              <a:t>11.4 Rewitalizacja obszarów innych niż miejskie</a:t>
            </a:r>
            <a:r>
              <a:rPr lang="pl-PL" sz="1400" b="1">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C</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2AC63DB0-16D7-0E20-3555-6DEA21A94256}"/>
              </a:ext>
            </a:extLst>
          </p:cNvPr>
          <p:cNvGraphicFramePr>
            <a:graphicFrameLocks noGrp="1"/>
          </p:cNvGraphicFramePr>
          <p:nvPr>
            <p:extLst>
              <p:ext uri="{D42A27DB-BD31-4B8C-83A1-F6EECF244321}">
                <p14:modId xmlns:p14="http://schemas.microsoft.com/office/powerpoint/2010/main" val="3915689697"/>
              </p:ext>
            </p:extLst>
          </p:nvPr>
        </p:nvGraphicFramePr>
        <p:xfrm>
          <a:off x="409314" y="1103159"/>
          <a:ext cx="11467612" cy="4660049"/>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131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346938">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Ukierunkowanie na potrzeby społeczne zidentyfikowane w GPR.</a:t>
                      </a:r>
                      <a:endParaRPr lang="pl-PL"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Bef>
                          <a:spcPts val="600"/>
                        </a:spcBef>
                      </a:pPr>
                      <a:r>
                        <a:rPr lang="pl-PL" sz="1200" kern="1200" dirty="0">
                          <a:solidFill>
                            <a:schemeClr val="dk1"/>
                          </a:solidFill>
                          <a:effectLst/>
                          <a:latin typeface="Arial" panose="020B0604020202020204" pitchFamily="34" charset="0"/>
                          <a:ea typeface="+mn-ea"/>
                          <a:cs typeface="Arial" panose="020B0604020202020204" pitchFamily="34" charset="0"/>
                        </a:rPr>
                        <a:t>W ramach kryterium weryfikacji podlega, czy realizacja działań inwestycyjnych (pytania pomocnicze):</a:t>
                      </a:r>
                    </a:p>
                    <a:p>
                      <a:pPr marL="228600" lvl="0" indent="-228600">
                        <a:lnSpc>
                          <a:spcPct val="150000"/>
                        </a:lnSpc>
                        <a:spcBef>
                          <a:spcPts val="600"/>
                        </a:spcBef>
                        <a:buAutoNum type="alphaLcParenR"/>
                      </a:pPr>
                      <a:r>
                        <a:rPr lang="pl-PL" sz="1200" kern="1200" dirty="0">
                          <a:solidFill>
                            <a:schemeClr val="dk1"/>
                          </a:solidFill>
                          <a:effectLst/>
                          <a:latin typeface="Arial" panose="020B0604020202020204" pitchFamily="34" charset="0"/>
                          <a:ea typeface="+mn-ea"/>
                          <a:cs typeface="Arial" panose="020B0604020202020204" pitchFamily="34" charset="0"/>
                        </a:rPr>
                        <a:t>wynika z potrzeb społecznych mieszkańców obszaru rewitalizacji, zgodnie z zapisami GPR,</a:t>
                      </a:r>
                    </a:p>
                    <a:p>
                      <a:pPr marL="228600" lvl="0" indent="-228600">
                        <a:lnSpc>
                          <a:spcPct val="150000"/>
                        </a:lnSpc>
                        <a:spcBef>
                          <a:spcPts val="600"/>
                        </a:spcBef>
                        <a:buAutoNum type="alphaLcParenR"/>
                      </a:pPr>
                      <a:r>
                        <a:rPr lang="pl-PL" sz="1200" kern="1200" dirty="0">
                          <a:solidFill>
                            <a:schemeClr val="dk1"/>
                          </a:solidFill>
                          <a:effectLst/>
                          <a:latin typeface="Arial" panose="020B0604020202020204" pitchFamily="34" charset="0"/>
                          <a:ea typeface="+mn-ea"/>
                          <a:cs typeface="Arial" panose="020B0604020202020204" pitchFamily="34" charset="0"/>
                        </a:rPr>
                        <a:t>czy projekt nie jest sprzeczny z art. 3 ust. 2 pkt 2 ustawy o rewitalizacji</a:t>
                      </a:r>
                      <a:r>
                        <a:rPr lang="pl-PL" sz="1200" kern="1200" baseline="30000" dirty="0">
                          <a:solidFill>
                            <a:schemeClr val="dk1"/>
                          </a:solidFill>
                          <a:effectLst/>
                          <a:latin typeface="Arial" panose="020B0604020202020204" pitchFamily="34" charset="0"/>
                          <a:ea typeface="+mn-ea"/>
                          <a:cs typeface="Arial" panose="020B0604020202020204" pitchFamily="34" charset="0"/>
                        </a:rPr>
                        <a:t>2</a:t>
                      </a:r>
                      <a:r>
                        <a:rPr lang="pl-PL" sz="1200" kern="1200" dirty="0">
                          <a:solidFill>
                            <a:schemeClr val="dk1"/>
                          </a:solidFill>
                          <a:effectLst/>
                          <a:latin typeface="Arial" panose="020B0604020202020204" pitchFamily="34" charset="0"/>
                          <a:ea typeface="+mn-ea"/>
                          <a:cs typeface="Arial" panose="020B0604020202020204" pitchFamily="34" charset="0"/>
                        </a:rPr>
                        <a:t>, który stanowi, że proces rewitalizacji należy przeprowadzać w sposób zapobiegający wykluczeniu mieszkańców obszaru rewitalizacji z możliwości korzystania z pozytywnych efektów tego procesu?</a:t>
                      </a:r>
                    </a:p>
                    <a:p>
                      <a:pPr>
                        <a:lnSpc>
                          <a:spcPct val="150000"/>
                        </a:lnSpc>
                        <a:spcBef>
                          <a:spcPts val="600"/>
                        </a:spcBef>
                      </a:pPr>
                      <a:r>
                        <a:rPr lang="pl-PL" sz="1200" kern="1200" dirty="0">
                          <a:solidFill>
                            <a:schemeClr val="dk1"/>
                          </a:solidFill>
                          <a:effectLst/>
                          <a:latin typeface="Arial" panose="020B0604020202020204" pitchFamily="34" charset="0"/>
                          <a:ea typeface="+mn-ea"/>
                          <a:cs typeface="Arial" panose="020B0604020202020204" pitchFamily="34" charset="0"/>
                        </a:rPr>
                        <a:t>Spełnienie kryterium weryfikowane będzie na podstawie zapisów wniosku o dofinansowanie projektu oraz dokumentacji składanej wraz z wnioskiem o dofinansowanie projektu na etapie aplikowania o środki.</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zerojedynkowe.</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jest zdefiniowane poprzez zestaw pytań pomocniczych. Kryterium uznaje się za spełnione, jeżeli odpowiedź na wszystkie pytania pomocnicze będzie pozytywna (wartość logiczna: „TAK”). W trakcie oceny kryterium wnioskodawca może zostać poproszony o jednokrotne uzupełnienie i/lub wyjaśnienie. Przyznanie wartości „NIE” przynajmniej w jednym pytaniu pomocniczym (po jednokrotnym złożeniu uzupełnień i/lub wyjaśnień) oznacza, iż kryterium nie jest spełnione. </a:t>
                      </a:r>
                    </a:p>
                    <a:p>
                      <a:pPr algn="l">
                        <a:lnSpc>
                          <a:spcPct val="115000"/>
                        </a:lnSpc>
                        <a:spcBef>
                          <a:spcPts val="600"/>
                        </a:spcBef>
                        <a:spcAft>
                          <a:spcPts val="0"/>
                        </a:spcAft>
                      </a:pPr>
                      <a:r>
                        <a:rPr lang="pl-PL" sz="1200" kern="1200" dirty="0">
                          <a:solidFill>
                            <a:schemeClr val="dk1"/>
                          </a:solidFill>
                          <a:effectLst/>
                          <a:latin typeface="Arial" panose="020B0604020202020204" pitchFamily="34" charset="0"/>
                          <a:ea typeface="+mn-ea"/>
                          <a:cs typeface="Arial" panose="020B0604020202020204" pitchFamily="34" charset="0"/>
                        </a:rPr>
                        <a:t>Niespełnienie kryterium dyskwalifikuje projekt ze wsparcia.</a:t>
                      </a: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F795B61C-2346-60E5-523E-B1652C97A3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CE888882-F3CA-404F-030A-BB6FACCC1547}"/>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192</a:t>
            </a:fld>
            <a:endParaRPr lang="pl-PL"/>
          </a:p>
        </p:txBody>
      </p:sp>
      <p:sp>
        <p:nvSpPr>
          <p:cNvPr id="2" name="Symbol zastępczy stopki 1">
            <a:extLst>
              <a:ext uri="{FF2B5EF4-FFF2-40B4-BE49-F238E27FC236}">
                <a16:creationId xmlns:a16="http://schemas.microsoft.com/office/drawing/2014/main" id="{68A18CD8-5D9F-CE26-057A-87B0BC88F11E}"/>
              </a:ext>
            </a:extLst>
          </p:cNvPr>
          <p:cNvSpPr>
            <a:spLocks noGrp="1"/>
          </p:cNvSpPr>
          <p:nvPr>
            <p:ph type="ftr" sz="quarter" idx="11"/>
          </p:nvPr>
        </p:nvSpPr>
        <p:spPr>
          <a:xfrm>
            <a:off x="409314" y="5754840"/>
            <a:ext cx="11467612" cy="365125"/>
          </a:xfrm>
        </p:spPr>
        <p:txBody>
          <a:bodyPr/>
          <a:lstStyle/>
          <a:p>
            <a:pPr algn="l"/>
            <a:r>
              <a:rPr lang="pl-PL" baseline="30000" dirty="0">
                <a:solidFill>
                  <a:schemeClr val="tx1"/>
                </a:solidFill>
                <a:latin typeface="Arial" panose="020B0604020202020204" pitchFamily="34" charset="0"/>
                <a:cs typeface="Arial" panose="020B0604020202020204" pitchFamily="34" charset="0"/>
              </a:rPr>
              <a:t>2</a:t>
            </a:r>
            <a:r>
              <a:rPr lang="pl-PL" dirty="0">
                <a:solidFill>
                  <a:schemeClr val="tx1"/>
                </a:solidFill>
                <a:latin typeface="Arial" panose="020B0604020202020204" pitchFamily="34" charset="0"/>
                <a:cs typeface="Arial" panose="020B0604020202020204" pitchFamily="34" charset="0"/>
              </a:rPr>
              <a:t> Ustawa z dnia 9 października 2015 r. o rewitalizacji (</a:t>
            </a:r>
            <a:r>
              <a:rPr lang="pl-PL" dirty="0" err="1">
                <a:solidFill>
                  <a:schemeClr val="tx1"/>
                </a:solidFill>
                <a:latin typeface="Arial" panose="020B0604020202020204" pitchFamily="34" charset="0"/>
                <a:cs typeface="Arial" panose="020B0604020202020204" pitchFamily="34" charset="0"/>
              </a:rPr>
              <a:t>t.j</a:t>
            </a:r>
            <a:r>
              <a:rPr lang="pl-PL" dirty="0">
                <a:solidFill>
                  <a:schemeClr val="tx1"/>
                </a:solidFill>
                <a:latin typeface="Arial" panose="020B0604020202020204" pitchFamily="34" charset="0"/>
                <a:cs typeface="Arial" panose="020B0604020202020204" pitchFamily="34" charset="0"/>
              </a:rPr>
              <a:t>. Dz. U. z 2021 r. poz. 485 z </a:t>
            </a:r>
            <a:r>
              <a:rPr lang="pl-PL" dirty="0" err="1">
                <a:solidFill>
                  <a:schemeClr val="tx1"/>
                </a:solidFill>
                <a:latin typeface="Arial" panose="020B0604020202020204" pitchFamily="34" charset="0"/>
                <a:cs typeface="Arial" panose="020B0604020202020204" pitchFamily="34" charset="0"/>
              </a:rPr>
              <a:t>późn</a:t>
            </a:r>
            <a:r>
              <a:rPr lang="pl-PL" dirty="0">
                <a:solidFill>
                  <a:schemeClr val="tx1"/>
                </a:solidFill>
                <a:latin typeface="Arial" panose="020B0604020202020204" pitchFamily="34" charset="0"/>
                <a:cs typeface="Arial" panose="020B0604020202020204" pitchFamily="34" charset="0"/>
              </a:rPr>
              <a:t>. zm.). W przypadku zmiany ustawy obowiązuje wersja aktualna na dzień ogłoszenia naboru.</a:t>
            </a:r>
          </a:p>
        </p:txBody>
      </p:sp>
    </p:spTree>
    <p:extLst>
      <p:ext uri="{BB962C8B-B14F-4D97-AF65-F5344CB8AC3E}">
        <p14:creationId xmlns:p14="http://schemas.microsoft.com/office/powerpoint/2010/main" val="303885532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BE5C0-A677-D94A-5F32-702EE6684200}"/>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C4BB8AC7-58CC-ECB5-CCEB-A09982B67DB0}"/>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C49E83E8-9CC3-473E-E6E3-4B9D2ECA2E2D}"/>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a:solidFill>
                  <a:prstClr val="white"/>
                </a:solidFill>
                <a:latin typeface="Arial" panose="020B0604020202020204" pitchFamily="34" charset="0"/>
                <a:cs typeface="Arial" panose="020B0604020202020204" pitchFamily="34" charset="0"/>
              </a:rPr>
              <a:t>11.4 Rewitalizacja obszarów innych niż miejskie</a:t>
            </a:r>
            <a:r>
              <a:rPr lang="pl-PL" sz="1400" b="1">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A537DA90-E935-6726-7DEA-776D802DFD91}"/>
              </a:ext>
            </a:extLst>
          </p:cNvPr>
          <p:cNvGraphicFramePr>
            <a:graphicFrameLocks noGrp="1"/>
          </p:cNvGraphicFramePr>
          <p:nvPr>
            <p:extLst>
              <p:ext uri="{D42A27DB-BD31-4B8C-83A1-F6EECF244321}">
                <p14:modId xmlns:p14="http://schemas.microsoft.com/office/powerpoint/2010/main" val="2712353240"/>
              </p:ext>
            </p:extLst>
          </p:nvPr>
        </p:nvGraphicFramePr>
        <p:xfrm>
          <a:off x="409314" y="1103160"/>
          <a:ext cx="11467612" cy="4172225"/>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2803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891891">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defTabSz="914400" rtl="0" eaLnBrk="1" latinLnBrk="0" hangingPunct="1">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Powiązanie projektu infrastrukturalnego z działaniami nieinfrastrukturalnymi.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600"/>
                        </a:spcBef>
                        <a:spcAft>
                          <a:spcPts val="0"/>
                        </a:spcAft>
                      </a:pPr>
                      <a:r>
                        <a:rPr lang="pl-PL" sz="1200" kern="1200" dirty="0">
                          <a:solidFill>
                            <a:schemeClr val="dk1"/>
                          </a:solidFill>
                          <a:effectLst/>
                          <a:latin typeface="Arial" panose="020B0604020202020204" pitchFamily="34" charset="0"/>
                          <a:ea typeface="+mn-ea"/>
                          <a:cs typeface="Arial" panose="020B0604020202020204" pitchFamily="34" charset="0"/>
                        </a:rPr>
                        <a:t>W ramach kryterium weryfikowane będzie powiązanie inwestycji z działaniami nieinfrastrukturalnymi.</a:t>
                      </a:r>
                    </a:p>
                    <a:p>
                      <a:pPr>
                        <a:lnSpc>
                          <a:spcPct val="100000"/>
                        </a:lnSpc>
                        <a:spcBef>
                          <a:spcPts val="600"/>
                        </a:spcBef>
                        <a:spcAft>
                          <a:spcPts val="0"/>
                        </a:spcAft>
                      </a:pPr>
                      <a:r>
                        <a:rPr lang="pl-PL" sz="1200" kern="1200" dirty="0">
                          <a:solidFill>
                            <a:schemeClr val="dk1"/>
                          </a:solidFill>
                          <a:effectLst/>
                          <a:latin typeface="Arial" panose="020B0604020202020204" pitchFamily="34" charset="0"/>
                          <a:ea typeface="+mn-ea"/>
                          <a:cs typeface="Arial" panose="020B0604020202020204" pitchFamily="34" charset="0"/>
                        </a:rPr>
                        <a:t>Kryterium uznaje się za spełnione, jeżeli w ramach projektu uwzględniono wsparcie działań typowych dla EFS+ bezpośrednio związanych z częścią infrastrukturalną planowaną do wsparcia ze środków EFRR (cross-</a:t>
                      </a:r>
                      <a:r>
                        <a:rPr lang="pl-PL" sz="1200" kern="1200" dirty="0" err="1">
                          <a:solidFill>
                            <a:schemeClr val="dk1"/>
                          </a:solidFill>
                          <a:effectLst/>
                          <a:latin typeface="Arial" panose="020B0604020202020204" pitchFamily="34" charset="0"/>
                          <a:ea typeface="+mn-ea"/>
                          <a:cs typeface="Arial" panose="020B0604020202020204" pitchFamily="34" charset="0"/>
                        </a:rPr>
                        <a:t>financing</a:t>
                      </a:r>
                      <a:r>
                        <a:rPr lang="pl-PL" sz="1200" kern="1200" dirty="0">
                          <a:solidFill>
                            <a:schemeClr val="dk1"/>
                          </a:solidFill>
                          <a:effectLst/>
                          <a:latin typeface="Arial" panose="020B0604020202020204" pitchFamily="34" charset="0"/>
                          <a:ea typeface="+mn-ea"/>
                          <a:cs typeface="Arial" panose="020B0604020202020204" pitchFamily="34" charset="0"/>
                        </a:rPr>
                        <a:t>) lub gdy wnioskodawca złoży w ramach wniosku o dofinansowanie:</a:t>
                      </a:r>
                    </a:p>
                    <a:p>
                      <a:pPr marL="171450" lvl="0" indent="-171450">
                        <a:lnSpc>
                          <a:spcPct val="100000"/>
                        </a:lnSpc>
                        <a:spcBef>
                          <a:spcPts val="600"/>
                        </a:spcBef>
                        <a:spcAft>
                          <a:spcPts val="0"/>
                        </a:spcAft>
                        <a:buFont typeface="Arial" panose="020B0604020202020204" pitchFamily="34" charset="0"/>
                        <a:buChar char="•"/>
                      </a:pPr>
                      <a:r>
                        <a:rPr lang="pl-PL" sz="1200" kern="1200" dirty="0">
                          <a:solidFill>
                            <a:schemeClr val="dk1"/>
                          </a:solidFill>
                          <a:effectLst/>
                          <a:latin typeface="Arial" panose="020B0604020202020204" pitchFamily="34" charset="0"/>
                          <a:ea typeface="+mn-ea"/>
                          <a:cs typeface="Arial" panose="020B0604020202020204" pitchFamily="34" charset="0"/>
                        </a:rPr>
                        <a:t>oświadczenie o zobowiązaniu się do przedłożenia na etapie realizacji projektu potwierdzenia zawarcia umowy o dofinansowanie projektu nieinfrastrukturalnego realizowanego w ramach EFS+, który jest bezpośrednio związany z realizacją przedmiotowego projektu infrastrukturalnego, lub </a:t>
                      </a:r>
                    </a:p>
                    <a:p>
                      <a:pPr marL="171450" lvl="0" indent="-171450">
                        <a:lnSpc>
                          <a:spcPct val="100000"/>
                        </a:lnSpc>
                        <a:spcBef>
                          <a:spcPts val="600"/>
                        </a:spcBef>
                        <a:spcAft>
                          <a:spcPts val="0"/>
                        </a:spcAft>
                        <a:buFont typeface="Arial" panose="020B0604020202020204" pitchFamily="34" charset="0"/>
                        <a:buChar char="•"/>
                      </a:pPr>
                      <a:r>
                        <a:rPr lang="pl-PL" sz="1200" kern="1200" dirty="0">
                          <a:solidFill>
                            <a:schemeClr val="dk1"/>
                          </a:solidFill>
                          <a:effectLst/>
                          <a:latin typeface="Arial" panose="020B0604020202020204" pitchFamily="34" charset="0"/>
                          <a:ea typeface="+mn-ea"/>
                          <a:cs typeface="Arial" panose="020B0604020202020204" pitchFamily="34" charset="0"/>
                        </a:rPr>
                        <a:t>oświadczenie o zobowiązaniu się do przedłożenia na etapie realizacji projektu potwierdzenia pozyskania środków z innych </a:t>
                      </a:r>
                      <a:r>
                        <a:rPr lang="pl-PL" sz="1200" kern="1200" dirty="0">
                          <a:solidFill>
                            <a:schemeClr val="tx1"/>
                          </a:solidFill>
                          <a:effectLst/>
                          <a:latin typeface="Arial" panose="020B0604020202020204" pitchFamily="34" charset="0"/>
                          <a:ea typeface="+mn-ea"/>
                          <a:cs typeface="Arial" panose="020B0604020202020204" pitchFamily="34" charset="0"/>
                        </a:rPr>
                        <a:t>źródeł</a:t>
                      </a:r>
                      <a:r>
                        <a:rPr lang="pl-PL" sz="1200" kern="1200" dirty="0">
                          <a:solidFill>
                            <a:srgbClr val="C00000"/>
                          </a:solidFill>
                          <a:effectLst/>
                          <a:latin typeface="Arial" panose="020B0604020202020204" pitchFamily="34" charset="0"/>
                          <a:ea typeface="+mn-ea"/>
                          <a:cs typeface="Arial" panose="020B0604020202020204" pitchFamily="34" charset="0"/>
                        </a:rPr>
                        <a:t> lub środków własnych </a:t>
                      </a:r>
                      <a:r>
                        <a:rPr lang="pl-PL" sz="1200" kern="1200" dirty="0">
                          <a:solidFill>
                            <a:schemeClr val="dk1"/>
                          </a:solidFill>
                          <a:effectLst/>
                          <a:latin typeface="Arial" panose="020B0604020202020204" pitchFamily="34" charset="0"/>
                          <a:ea typeface="+mn-ea"/>
                          <a:cs typeface="Arial" panose="020B0604020202020204" pitchFamily="34" charset="0"/>
                        </a:rPr>
                        <a:t>na działania nieinfrastrukturalne bezpośrednio związane z realizacją przedmiotowego projektu infrastrukturalnego</a:t>
                      </a:r>
                      <a:r>
                        <a:rPr lang="pl-PL" sz="1200" kern="1200" baseline="30000" dirty="0">
                          <a:solidFill>
                            <a:schemeClr val="dk1"/>
                          </a:solidFill>
                          <a:effectLst/>
                          <a:latin typeface="Arial" panose="020B0604020202020204" pitchFamily="34" charset="0"/>
                          <a:ea typeface="+mn-ea"/>
                          <a:cs typeface="Arial" panose="020B0604020202020204" pitchFamily="34" charset="0"/>
                        </a:rPr>
                        <a:t>3</a:t>
                      </a:r>
                      <a:r>
                        <a:rPr lang="pl-PL" sz="1200" kern="1200" dirty="0">
                          <a:solidFill>
                            <a:schemeClr val="dk1"/>
                          </a:solidFill>
                          <a:effectLst/>
                          <a:latin typeface="Arial" panose="020B0604020202020204" pitchFamily="34" charset="0"/>
                          <a:ea typeface="+mn-ea"/>
                          <a:cs typeface="Arial" panose="020B0604020202020204" pitchFamily="34" charset="0"/>
                        </a:rPr>
                        <a:t>. </a:t>
                      </a:r>
                    </a:p>
                    <a:p>
                      <a:pPr>
                        <a:lnSpc>
                          <a:spcPct val="100000"/>
                        </a:lnSpc>
                        <a:spcBef>
                          <a:spcPts val="600"/>
                        </a:spcBef>
                        <a:spcAft>
                          <a:spcPts val="0"/>
                        </a:spcAft>
                      </a:pPr>
                      <a:r>
                        <a:rPr lang="pl-PL" sz="1200" kern="1200" dirty="0">
                          <a:solidFill>
                            <a:schemeClr val="dk1"/>
                          </a:solidFill>
                          <a:effectLst/>
                          <a:latin typeface="Arial" panose="020B0604020202020204" pitchFamily="34" charset="0"/>
                          <a:ea typeface="+mn-ea"/>
                          <a:cs typeface="Arial" panose="020B0604020202020204" pitchFamily="34" charset="0"/>
                        </a:rPr>
                        <a:t>Spełnienie kryterium weryfikowane będzie na podstawie zapisów wniosku o dofinansowanie projektu oraz dokumentacji składanej wraz z wnioskiem o dofinansowanie projektu na etapie aplikowania o środki.</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zerojedynkowe. </a:t>
                      </a:r>
                    </a:p>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p>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 </a:t>
                      </a:r>
                    </a:p>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będzie pozytywna (wartość logiczna: „TAK”). W trakcie oceny kryterium wnioskodawca może zostać poproszony o jednokrotne uzupełnienie i/lub wyjaśnienie. Przyznanie wartości „NIE” (po jednokrotnym złożeniu uzupełnień i/lub wyjaśnień) oznacza, iż kryterium nie jest spełnione. </a:t>
                      </a:r>
                    </a:p>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Niespełnienie kryterium dyskwalifikuje projekt ze wsparcia.</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E8D615B6-63D1-761E-E6B6-9CEEEC2FAB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820DA930-3AC2-5B2F-6F9F-3D85118AFA5D}"/>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193</a:t>
            </a:fld>
            <a:endParaRPr lang="pl-PL"/>
          </a:p>
        </p:txBody>
      </p:sp>
      <p:sp>
        <p:nvSpPr>
          <p:cNvPr id="2" name="Prostokąt: zaokrąglone rogi 1">
            <a:extLst>
              <a:ext uri="{FF2B5EF4-FFF2-40B4-BE49-F238E27FC236}">
                <a16:creationId xmlns:a16="http://schemas.microsoft.com/office/drawing/2014/main" id="{78118750-FD03-F8E7-1DAC-978C3C4214E8}"/>
              </a:ext>
            </a:extLst>
          </p:cNvPr>
          <p:cNvSpPr/>
          <p:nvPr/>
        </p:nvSpPr>
        <p:spPr>
          <a:xfrm>
            <a:off x="717746" y="3776907"/>
            <a:ext cx="2386181" cy="66201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b="1">
                <a:solidFill>
                  <a:prstClr val="black"/>
                </a:solidFill>
                <a:latin typeface="Arial" panose="020B0604020202020204" pitchFamily="34" charset="0"/>
                <a:cs typeface="Arial" panose="020B0604020202020204" pitchFamily="34" charset="0"/>
              </a:rPr>
              <a:t>Uwaga od członka KM FEL </a:t>
            </a:r>
            <a:r>
              <a:rPr lang="pl-PL" sz="1200">
                <a:solidFill>
                  <a:prstClr val="black"/>
                </a:solidFill>
                <a:latin typeface="Arial" panose="020B0604020202020204" pitchFamily="34" charset="0"/>
                <a:cs typeface="Arial" panose="020B0604020202020204" pitchFamily="34" charset="0"/>
              </a:rPr>
              <a:t>(Unia Metropolii Polskich) nr 1 z formularza uwag </a:t>
            </a:r>
            <a:endParaRPr kumimoji="0" lang="pl-PL"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Symbol zastępczy stopki 5">
            <a:extLst>
              <a:ext uri="{FF2B5EF4-FFF2-40B4-BE49-F238E27FC236}">
                <a16:creationId xmlns:a16="http://schemas.microsoft.com/office/drawing/2014/main" id="{747EC0A7-B27D-2682-149B-59095A4E7784}"/>
              </a:ext>
            </a:extLst>
          </p:cNvPr>
          <p:cNvSpPr>
            <a:spLocks noGrp="1"/>
          </p:cNvSpPr>
          <p:nvPr>
            <p:ph type="ftr" sz="quarter" idx="11"/>
          </p:nvPr>
        </p:nvSpPr>
        <p:spPr>
          <a:xfrm>
            <a:off x="409314" y="5275385"/>
            <a:ext cx="11452634" cy="662017"/>
          </a:xfrm>
        </p:spPr>
        <p:txBody>
          <a:bodyPr/>
          <a:lstStyle/>
          <a:p>
            <a:pPr algn="l"/>
            <a:r>
              <a:rPr lang="pl-PL" baseline="30000" dirty="0">
                <a:solidFill>
                  <a:schemeClr val="tx1"/>
                </a:solidFill>
                <a:latin typeface="Arial" panose="020B0604020202020204" pitchFamily="34" charset="0"/>
                <a:cs typeface="Arial" panose="020B0604020202020204" pitchFamily="34" charset="0"/>
              </a:rPr>
              <a:t>3</a:t>
            </a:r>
            <a:r>
              <a:rPr lang="pl-PL" dirty="0">
                <a:solidFill>
                  <a:schemeClr val="tx1"/>
                </a:solidFill>
                <a:latin typeface="Arial" panose="020B0604020202020204" pitchFamily="34" charset="0"/>
                <a:cs typeface="Arial" panose="020B0604020202020204" pitchFamily="34" charset="0"/>
              </a:rPr>
              <a:t> W przypadku przedłożenia na etapie aplikowania oświadczeń, o których mowa w przedmiotowym kryterium, wnioskodawca zobowiązany jest do przedłożenia dokumentów, które zostaną wskazane w przedmiotowych oświadczeniach najpóźniej wraz z wnioskiem o płatność końcową. Nieprzedłożenie niniejszych dokumentów skutkuje uznaniem wszystkich wydatków i kosztów w Projekcie za wydatki niekwalifikowalne.</a:t>
            </a:r>
          </a:p>
        </p:txBody>
      </p:sp>
    </p:spTree>
    <p:extLst>
      <p:ext uri="{BB962C8B-B14F-4D97-AF65-F5344CB8AC3E}">
        <p14:creationId xmlns:p14="http://schemas.microsoft.com/office/powerpoint/2010/main" val="123796124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31D74-FC94-F2E2-7B28-15359EEFE906}"/>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99D34CA3-0BE3-389F-8A39-23FA048E603A}"/>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60EDC25A-C8CF-4CBD-B3F7-8D89B9819B6E}"/>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a:solidFill>
                  <a:prstClr val="white"/>
                </a:solidFill>
                <a:latin typeface="Arial" panose="020B0604020202020204" pitchFamily="34" charset="0"/>
                <a:cs typeface="Arial" panose="020B0604020202020204" pitchFamily="34" charset="0"/>
              </a:rPr>
              <a:t>11.4 Rewitalizacja obszarów innych niż miejskie</a:t>
            </a:r>
            <a:r>
              <a:rPr lang="pl-PL" sz="1400" b="1">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310ED3FE-8404-26A2-4D94-1324EF5890E2}"/>
              </a:ext>
            </a:extLst>
          </p:cNvPr>
          <p:cNvGraphicFramePr>
            <a:graphicFrameLocks noGrp="1"/>
          </p:cNvGraphicFramePr>
          <p:nvPr>
            <p:extLst>
              <p:ext uri="{D42A27DB-BD31-4B8C-83A1-F6EECF244321}">
                <p14:modId xmlns:p14="http://schemas.microsoft.com/office/powerpoint/2010/main" val="2963734901"/>
              </p:ext>
            </p:extLst>
          </p:nvPr>
        </p:nvGraphicFramePr>
        <p:xfrm>
          <a:off x="409314" y="1103160"/>
          <a:ext cx="11467612" cy="4349091"/>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2803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a:latin typeface="Arial" panose="020B0604020202020204" pitchFamily="34" charset="0"/>
                          <a:cs typeface="Arial" panose="020B0604020202020204" pitchFamily="34" charset="0"/>
                        </a:rPr>
                        <a:t>Slajd 1 z 8</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891891">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defTabSz="914400" rtl="0" eaLnBrk="1" latinLnBrk="0" hangingPunct="1">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Kwalifikowalność projektu infrastruktury placówek świadczących usługi społeczne i związane z integracją społeczną</a:t>
                      </a:r>
                      <a:r>
                        <a:rPr kumimoji="0" lang="pl-PL" sz="1200" b="0" i="0" u="none" strike="noStrike" kern="1200" cap="none" spc="0" normalizeH="0" baseline="30000" noProof="0">
                          <a:ln>
                            <a:noFill/>
                          </a:ln>
                          <a:solidFill>
                            <a:prstClr val="black"/>
                          </a:solidFill>
                          <a:effectLst/>
                          <a:uLnTx/>
                          <a:uFillTx/>
                          <a:latin typeface="Arial" panose="020B0604020202020204" pitchFamily="34" charset="0"/>
                          <a:ea typeface="+mn-ea"/>
                          <a:cs typeface="Arial" panose="020B0604020202020204" pitchFamily="34" charset="0"/>
                        </a:rPr>
                        <a:t>4</a:t>
                      </a:r>
                      <a:r>
                        <a:rPr lang="pl-PL" sz="1200" b="1" kern="1200">
                          <a:solidFill>
                            <a:schemeClr val="dk1"/>
                          </a:solidFill>
                          <a:effectLst/>
                          <a:latin typeface="Arial" panose="020B0604020202020204" pitchFamily="34" charset="0"/>
                          <a:ea typeface="+mn-ea"/>
                          <a:cs typeface="Arial" panose="020B060402020202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Bef>
                          <a:spcPts val="600"/>
                        </a:spcBef>
                        <a:spcAft>
                          <a:spcPts val="0"/>
                        </a:spcAft>
                      </a:pPr>
                      <a:r>
                        <a:rPr lang="pl-PL" sz="1200" kern="1200" dirty="0">
                          <a:solidFill>
                            <a:schemeClr val="dk1"/>
                          </a:solidFill>
                          <a:effectLst/>
                          <a:latin typeface="Arial" panose="020B0604020202020204" pitchFamily="34" charset="0"/>
                          <a:ea typeface="+mn-ea"/>
                          <a:cs typeface="Arial" panose="020B0604020202020204" pitchFamily="34" charset="0"/>
                        </a:rPr>
                        <a:t>W ramach kryterium weryfikowane będzie, czy projekt polegający na realizacji usług społecznych i związanych z integracją społeczną  dotyczy wyłącznie infrastruktury placówek świadczących usługi w społeczności lokalnej.</a:t>
                      </a:r>
                    </a:p>
                    <a:p>
                      <a:pPr>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Ze względu na horyzontalną zasadę deinstytucjonalizacji, środki europejskie mogą być przeznaczane wyłącznie na infrastrukturę placówek świadczących usługi w społeczności lokalnej, a więc z poszanowaniem zasad indywidualizacji wsparcia, zapewnienia osobom kontroli nad swoim życiem i decyzjami, które ich dotyczą, pierwszeństwa indywidualnych potrzeb mieszkańców przed wymaganiami organizacyjnymi. W związku z powyższym inwestycje infrastrukturalne w placówki świadczące całodobową opiekę długoterminową w instytucjonalnych formach są niedozwolone.</a:t>
                      </a:r>
                    </a:p>
                    <a:p>
                      <a:pPr>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Usługi świadczone w społeczności lokalnej to usługi społeczne lub zdrowotne umożliwiające osobom niezależne życie w środowisku lokalnym, a dzieciom życie w rodzinie lub rodzinnej pieczy zastępczej. Usługi te zapobiegają odizolowaniu osób od rodziny lub społeczności lokalnej oraz umożliwiają podtrzymywanie więzi rodzinnych i sąsiedzkich. Są to usługi świadczone w sposób:</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zerojedynkowe.</a:t>
                      </a:r>
                    </a:p>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p>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 “NIE DOTYCZY” (wartość „NIE DOTYCZY” przyznawana wyłącznie w przypadku projektów, które nie dotyczą usług społecznych i związanych z integracją społeczną).</a:t>
                      </a:r>
                    </a:p>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będzie pozytywna (wartość logiczna: „TAK” lub “NIE DOTYCZY”). W trakcie oceny kryterium wnioskodawca może zostać poproszony o jednokrotne uzupełnienie i/lub wyjaśnienie.</a:t>
                      </a:r>
                    </a:p>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Przyznanie wartości „NIE” (po jednokrotnym złożeniu uzupełnień i/lub wyjaśnień) oznacza, iż kryterium nie jest spełnione. Niespełnienie kryterium dyskwalifikuje projekt ze wsparcia.</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2996F71A-9486-2A73-FD8F-E30A6C72D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58391120-0281-2020-2CA3-7CC9FBD02488}"/>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194</a:t>
            </a:fld>
            <a:endParaRPr lang="pl-PL"/>
          </a:p>
        </p:txBody>
      </p:sp>
      <p:sp>
        <p:nvSpPr>
          <p:cNvPr id="2" name="Symbol zastępczy stopki 1">
            <a:extLst>
              <a:ext uri="{FF2B5EF4-FFF2-40B4-BE49-F238E27FC236}">
                <a16:creationId xmlns:a16="http://schemas.microsoft.com/office/drawing/2014/main" id="{A8D2E744-C9D3-9C9D-AD5E-5D74EF05B239}"/>
              </a:ext>
            </a:extLst>
          </p:cNvPr>
          <p:cNvSpPr>
            <a:spLocks noGrp="1"/>
          </p:cNvSpPr>
          <p:nvPr>
            <p:ph type="ftr" sz="quarter" idx="11"/>
          </p:nvPr>
        </p:nvSpPr>
        <p:spPr>
          <a:xfrm>
            <a:off x="261846" y="5565434"/>
            <a:ext cx="11452634" cy="365125"/>
          </a:xfrm>
        </p:spPr>
        <p:txBody>
          <a:bodyPr/>
          <a:lstStyle/>
          <a:p>
            <a:pPr algn="l"/>
            <a:r>
              <a:rPr lang="pl-PL" baseline="30000" dirty="0">
                <a:solidFill>
                  <a:schemeClr val="tx1"/>
                </a:solidFill>
                <a:latin typeface="Arial" panose="020B0604020202020204" pitchFamily="34" charset="0"/>
                <a:cs typeface="Arial" panose="020B0604020202020204" pitchFamily="34" charset="0"/>
              </a:rPr>
              <a:t>4</a:t>
            </a:r>
            <a:r>
              <a:rPr lang="pl-PL" dirty="0">
                <a:solidFill>
                  <a:schemeClr val="tx1"/>
                </a:solidFill>
                <a:latin typeface="Arial" panose="020B0604020202020204" pitchFamily="34" charset="0"/>
                <a:cs typeface="Arial" panose="020B0604020202020204" pitchFamily="34" charset="0"/>
              </a:rPr>
              <a:t> Definicja „usługi świadczonej w społeczności lokalnej” określona w „Wytycznych dotyczących realizacji projektów z udziałem środków Europejskiego Funduszu Społecznego Plus w regionalnych programach na lata 2021-2027”. W przypadku zmiany dokumentu, pod uwagę brana jest wersja obowiązująca w dniu ogłoszenia naboru.</a:t>
            </a:r>
          </a:p>
        </p:txBody>
      </p:sp>
    </p:spTree>
    <p:extLst>
      <p:ext uri="{BB962C8B-B14F-4D97-AF65-F5344CB8AC3E}">
        <p14:creationId xmlns:p14="http://schemas.microsoft.com/office/powerpoint/2010/main" val="375218155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91934-853C-E715-A2E2-32BB233CFB95}"/>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B58E0C41-B6D4-035D-088E-139DFFD0434D}"/>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0682FF9D-EC13-CB0E-E20B-6527135F8802}"/>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a:solidFill>
                  <a:prstClr val="white"/>
                </a:solidFill>
                <a:latin typeface="Arial" panose="020B0604020202020204" pitchFamily="34" charset="0"/>
                <a:cs typeface="Arial" panose="020B0604020202020204" pitchFamily="34" charset="0"/>
              </a:rPr>
              <a:t>11.4 Rewitalizacja obszarów innych niż miejskie</a:t>
            </a:r>
            <a:r>
              <a:rPr lang="pl-PL" sz="1400" b="1">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C</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8A182D60-268C-A11E-7325-8BD1C8ED8D76}"/>
              </a:ext>
            </a:extLst>
          </p:cNvPr>
          <p:cNvGraphicFramePr>
            <a:graphicFrameLocks noGrp="1"/>
          </p:cNvGraphicFramePr>
          <p:nvPr>
            <p:extLst>
              <p:ext uri="{D42A27DB-BD31-4B8C-83A1-F6EECF244321}">
                <p14:modId xmlns:p14="http://schemas.microsoft.com/office/powerpoint/2010/main" val="4132763053"/>
              </p:ext>
            </p:extLst>
          </p:nvPr>
        </p:nvGraphicFramePr>
        <p:xfrm>
          <a:off x="409314" y="1103160"/>
          <a:ext cx="11467612" cy="4349091"/>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2803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a:latin typeface="Arial" panose="020B0604020202020204" pitchFamily="34" charset="0"/>
                          <a:cs typeface="Arial" panose="020B0604020202020204" pitchFamily="34" charset="0"/>
                        </a:rPr>
                        <a:t>Slajd 2 z 8</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891891">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defTabSz="914400" rtl="0" eaLnBrk="1" latinLnBrk="0" hangingPunct="1">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Kwalifikowalność projektu infrastruktury placówek świadczących usługi społeczne i związane z integracją społeczną.</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indent="-228600">
                        <a:spcBef>
                          <a:spcPts val="600"/>
                        </a:spcBef>
                        <a:spcAft>
                          <a:spcPts val="0"/>
                        </a:spcAft>
                        <a:buFont typeface="+mj-lt"/>
                        <a:buAutoNum type="alphaLcParenR"/>
                      </a:pPr>
                      <a:r>
                        <a:rPr lang="pl-PL" sz="1200" dirty="0">
                          <a:effectLst/>
                          <a:latin typeface="Arial" panose="020B0604020202020204" pitchFamily="34" charset="0"/>
                          <a:ea typeface="Calibri" panose="020F0502020204030204" pitchFamily="34" charset="0"/>
                          <a:cs typeface="Arial" panose="020B0604020202020204" pitchFamily="34" charset="0"/>
                        </a:rPr>
                        <a:t>zindywidualizowany (dostosowany do potrzeb i możliwości danej osoby);</a:t>
                      </a:r>
                    </a:p>
                    <a:p>
                      <a:pPr marL="228600" indent="-228600">
                        <a:spcBef>
                          <a:spcPts val="600"/>
                        </a:spcBef>
                        <a:spcAft>
                          <a:spcPts val="0"/>
                        </a:spcAft>
                        <a:buFont typeface="+mj-lt"/>
                        <a:buAutoNum type="alphaLcParenR"/>
                      </a:pPr>
                      <a:r>
                        <a:rPr lang="pl-PL" sz="1200" dirty="0">
                          <a:effectLst/>
                          <a:latin typeface="Arial" panose="020B0604020202020204" pitchFamily="34" charset="0"/>
                          <a:ea typeface="Calibri" panose="020F0502020204030204" pitchFamily="34" charset="0"/>
                          <a:cs typeface="Arial" panose="020B0604020202020204" pitchFamily="34" charset="0"/>
                        </a:rPr>
                        <a:t>umożliwiający odbiorcom tych usług kontrolę nad swoim życiem i nad decyzjami, które ich dotyczą;</a:t>
                      </a:r>
                    </a:p>
                    <a:p>
                      <a:pPr marL="228600" indent="-228600">
                        <a:spcBef>
                          <a:spcPts val="600"/>
                        </a:spcBef>
                        <a:spcAft>
                          <a:spcPts val="0"/>
                        </a:spcAft>
                        <a:buFont typeface="+mj-lt"/>
                        <a:buAutoNum type="alphaLcParenR"/>
                      </a:pPr>
                      <a:r>
                        <a:rPr lang="pl-PL" sz="1200" dirty="0">
                          <a:effectLst/>
                          <a:latin typeface="Arial" panose="020B0604020202020204" pitchFamily="34" charset="0"/>
                          <a:ea typeface="Calibri" panose="020F0502020204030204" pitchFamily="34" charset="0"/>
                          <a:cs typeface="Arial" panose="020B0604020202020204" pitchFamily="34" charset="0"/>
                        </a:rPr>
                        <a:t>zapewniający, że odbiorcy usług nie są odizolowani od ogółu społeczności lub nie są zmuszeni do mieszkania razem;</a:t>
                      </a:r>
                    </a:p>
                    <a:p>
                      <a:pPr marL="228600" indent="-228600">
                        <a:spcBef>
                          <a:spcPts val="600"/>
                        </a:spcBef>
                        <a:spcAft>
                          <a:spcPts val="0"/>
                        </a:spcAft>
                        <a:buFont typeface="+mj-lt"/>
                        <a:buAutoNum type="alphaLcParenR"/>
                      </a:pPr>
                      <a:r>
                        <a:rPr lang="pl-PL" sz="1200" dirty="0">
                          <a:effectLst/>
                          <a:latin typeface="Arial" panose="020B0604020202020204" pitchFamily="34" charset="0"/>
                          <a:ea typeface="Calibri" panose="020F0502020204030204" pitchFamily="34" charset="0"/>
                          <a:cs typeface="Arial" panose="020B0604020202020204" pitchFamily="34" charset="0"/>
                        </a:rPr>
                        <a:t>gwarantujący, że wymagania organizacyjne nie mają pierwszeństwa przed indywidualnymi potrzebami osoby z niej korzystającej.</a:t>
                      </a:r>
                    </a:p>
                    <a:p>
                      <a:pPr>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Warunki, o których mowa w lit. a–d, muszą być spełnione łącznie. Do usług społecznych świadczonych w społeczności lokalnej należą w szczególności:</a:t>
                      </a:r>
                    </a:p>
                    <a:p>
                      <a:pPr marL="228600" indent="-228600">
                        <a:spcBef>
                          <a:spcPts val="600"/>
                        </a:spcBef>
                        <a:spcAft>
                          <a:spcPts val="0"/>
                        </a:spcAft>
                        <a:buFont typeface="+mj-lt"/>
                        <a:buAutoNum type="alphaLcParenR"/>
                      </a:pPr>
                      <a:r>
                        <a:rPr lang="pl-PL" sz="1200" dirty="0">
                          <a:effectLst/>
                          <a:latin typeface="Arial" panose="020B0604020202020204" pitchFamily="34" charset="0"/>
                          <a:ea typeface="Calibri" panose="020F0502020204030204" pitchFamily="34" charset="0"/>
                          <a:cs typeface="Arial" panose="020B0604020202020204" pitchFamily="34" charset="0"/>
                        </a:rPr>
                        <a:t>usługi opiekuńcze, obejmujące pomoc w zaspokajaniu codziennych potrzeb życiowych, opiekę higieniczną, zaleconą przez lekarza pielęgnację oraz zapewnienie kontaktów z otoczeniem, świadczone przez opiekunów faktycznych lub w postaci: sąsiedzkich usług opiekuńczych, usług opiekuńczych w miejscu zamieszkania, specjalistycznych usług opiekuńczych w miejscu zamieszkania lub dziennych form usług opiekuńczych; </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spcAft>
                          <a:spcPts val="0"/>
                        </a:spcAft>
                        <a:buFont typeface="+mj-lt"/>
                        <a:buNone/>
                      </a:pPr>
                      <a:endParaRPr lang="pl-PL" sz="12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DE81FE4A-645E-1761-EDAC-ECD2FCC7ED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88B99B07-1B65-3456-3879-3911CD963C2E}"/>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195</a:t>
            </a:fld>
            <a:endParaRPr lang="pl-PL"/>
          </a:p>
        </p:txBody>
      </p:sp>
    </p:spTree>
    <p:extLst>
      <p:ext uri="{BB962C8B-B14F-4D97-AF65-F5344CB8AC3E}">
        <p14:creationId xmlns:p14="http://schemas.microsoft.com/office/powerpoint/2010/main" val="63084212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6CAD0-FF4E-35DC-F9D5-887FF560FCAC}"/>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9A2CD254-ECC8-6960-F50F-90230B6A5942}"/>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31225684-BCD0-2853-F622-450179BF7489}"/>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a:solidFill>
                  <a:prstClr val="white"/>
                </a:solidFill>
                <a:latin typeface="Arial" panose="020B0604020202020204" pitchFamily="34" charset="0"/>
                <a:cs typeface="Arial" panose="020B0604020202020204" pitchFamily="34" charset="0"/>
              </a:rPr>
              <a:t>11.4 Rewitalizacja obszarów innych niż miejskie</a:t>
            </a:r>
            <a:r>
              <a:rPr lang="pl-PL" sz="1400" b="1">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C</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8A21A5A5-DFFE-7485-BBA3-3609295096EE}"/>
              </a:ext>
            </a:extLst>
          </p:cNvPr>
          <p:cNvGraphicFramePr>
            <a:graphicFrameLocks noGrp="1"/>
          </p:cNvGraphicFramePr>
          <p:nvPr/>
        </p:nvGraphicFramePr>
        <p:xfrm>
          <a:off x="409314" y="1103160"/>
          <a:ext cx="11467612" cy="4849937"/>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4426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a:latin typeface="Arial" panose="020B0604020202020204" pitchFamily="34" charset="0"/>
                          <a:cs typeface="Arial" panose="020B0604020202020204" pitchFamily="34" charset="0"/>
                        </a:rPr>
                        <a:t>Slajd 3 z 8</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392737">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defTabSz="914400" rtl="0" eaLnBrk="1" latinLnBrk="0" hangingPunct="1">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Kwalifikowalność projektu infrastruktury placówek świadczących usługi społeczne i związane z integracją społeczną.</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indent="-228600" algn="l" defTabSz="914400" rtl="0" eaLnBrk="1" latinLnBrk="0" hangingPunct="1">
                        <a:spcBef>
                          <a:spcPts val="600"/>
                        </a:spcBef>
                        <a:spcAft>
                          <a:spcPts val="0"/>
                        </a:spcAft>
                        <a:buFont typeface="+mj-lt"/>
                        <a:buAutoNum type="alphaLcParenR" startAt="2"/>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opieka </a:t>
                      </a:r>
                      <a:r>
                        <a:rPr lang="pl-PL" sz="1200" kern="1200" dirty="0" err="1">
                          <a:solidFill>
                            <a:schemeClr val="dk1"/>
                          </a:solidFill>
                          <a:effectLst/>
                          <a:latin typeface="Arial" panose="020B0604020202020204" pitchFamily="34" charset="0"/>
                          <a:ea typeface="Calibri" panose="020F0502020204030204" pitchFamily="34" charset="0"/>
                          <a:cs typeface="Arial" panose="020B0604020202020204" pitchFamily="34" charset="0"/>
                        </a:rPr>
                        <a:t>wytchnieniowa</a:t>
                      </a: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 w formie krótkookresowego (do 12 tygodni w roku) całodobowego lub dziennego pobytu;</a:t>
                      </a:r>
                    </a:p>
                    <a:p>
                      <a:pPr marL="228600" indent="-228600" algn="l" defTabSz="914400" rtl="0" eaLnBrk="1" latinLnBrk="0" hangingPunct="1">
                        <a:spcBef>
                          <a:spcPts val="600"/>
                        </a:spcBef>
                        <a:spcAft>
                          <a:spcPts val="0"/>
                        </a:spcAft>
                        <a:buFont typeface="+mj-lt"/>
                        <a:buAutoNum type="alphaLcParenR" startAt="2"/>
                      </a:pPr>
                      <a:r>
                        <a:rPr lang="pl-PL" sz="1200" dirty="0">
                          <a:effectLst/>
                          <a:latin typeface="Arial" panose="020B0604020202020204" pitchFamily="34" charset="0"/>
                          <a:ea typeface="Calibri" panose="020F0502020204030204" pitchFamily="34" charset="0"/>
                          <a:cs typeface="Arial" panose="020B0604020202020204" pitchFamily="34" charset="0"/>
                        </a:rPr>
                        <a:t>usługi w rodzinnym domu pomocy, o którym mowa w ustawie z dnia 12 marca 2004 r. o pomocy społecznej;</a:t>
                      </a:r>
                    </a:p>
                    <a:p>
                      <a:pPr marL="228600" indent="-228600" algn="l" defTabSz="914400" rtl="0" eaLnBrk="1" latinLnBrk="0" hangingPunct="1">
                        <a:spcBef>
                          <a:spcPts val="600"/>
                        </a:spcBef>
                        <a:spcAft>
                          <a:spcPts val="0"/>
                        </a:spcAft>
                        <a:buFont typeface="+mj-lt"/>
                        <a:buAutoNum type="alphaLcParenR" startAt="2"/>
                      </a:pPr>
                      <a:r>
                        <a:rPr lang="pl-PL" sz="1200" dirty="0">
                          <a:effectLst/>
                          <a:latin typeface="Arial" panose="020B0604020202020204" pitchFamily="34" charset="0"/>
                          <a:ea typeface="Calibri" panose="020F0502020204030204" pitchFamily="34" charset="0"/>
                          <a:cs typeface="Arial" panose="020B0604020202020204" pitchFamily="34" charset="0"/>
                        </a:rPr>
                        <a:t>usługi w ośrodkach wsparcia, o których mowa w ustawie z dnia 12 marca 2004 r. o pomocy społecznej (zarówno w formie pobytu dziennego jak i całodobowego), o ile liczba całodobowego pobytu w tych ośrodkach nie jest większa niż 8;</a:t>
                      </a:r>
                    </a:p>
                    <a:p>
                      <a:pPr marL="228600" indent="-228600" algn="l" defTabSz="914400" rtl="0" eaLnBrk="1" latinLnBrk="0" hangingPunct="1">
                        <a:spcBef>
                          <a:spcPts val="600"/>
                        </a:spcBef>
                        <a:spcAft>
                          <a:spcPts val="0"/>
                        </a:spcAft>
                        <a:buFont typeface="+mj-lt"/>
                        <a:buAutoNum type="alphaLcParenR" startAt="2"/>
                      </a:pPr>
                      <a:r>
                        <a:rPr lang="pl-PL" sz="1200" dirty="0">
                          <a:effectLst/>
                          <a:latin typeface="Arial" panose="020B0604020202020204" pitchFamily="34" charset="0"/>
                          <a:ea typeface="Calibri" panose="020F0502020204030204" pitchFamily="34" charset="0"/>
                          <a:cs typeface="Arial" panose="020B0604020202020204" pitchFamily="34" charset="0"/>
                        </a:rPr>
                        <a:t>usługi w gospodarstwach opiekuńczych w formie pobytu dziennego lub całodobowego, o ile liczba miejsc pobytu całodobowego w tych gospodarstwach nie jest większa niż 8;</a:t>
                      </a:r>
                    </a:p>
                    <a:p>
                      <a:pPr marL="228600" indent="-228600" algn="l" defTabSz="914400" rtl="0" eaLnBrk="1" latinLnBrk="0" hangingPunct="1">
                        <a:spcBef>
                          <a:spcPts val="600"/>
                        </a:spcBef>
                        <a:spcAft>
                          <a:spcPts val="0"/>
                        </a:spcAft>
                        <a:buFont typeface="+mj-lt"/>
                        <a:buAutoNum type="alphaLcParenR" startAt="2"/>
                      </a:pPr>
                      <a:r>
                        <a:rPr lang="pl-PL" sz="1200" dirty="0">
                          <a:effectLst/>
                          <a:latin typeface="Arial" panose="020B0604020202020204" pitchFamily="34" charset="0"/>
                          <a:ea typeface="Calibri" panose="020F0502020204030204" pitchFamily="34" charset="0"/>
                          <a:cs typeface="Arial" panose="020B0604020202020204" pitchFamily="34" charset="0"/>
                        </a:rPr>
                        <a:t>usługi asystenckie, świadczone przez asystentów na rzecz osób z niepełnosprawnościami (oraz ich rodzin), umożliwiające stałe lub okresowe wsparcie tych osób w wykonywaniu podstawowych czynności dnia codziennego, niezbędnych do ich aktywnego funkcjonowania społecznego, zawodowego lub edukacyjnego;</a:t>
                      </a:r>
                    </a:p>
                    <a:p>
                      <a:pPr marL="228600" indent="-228600" algn="l" defTabSz="914400" rtl="0" eaLnBrk="1" latinLnBrk="0" hangingPunct="1">
                        <a:spcBef>
                          <a:spcPts val="600"/>
                        </a:spcBef>
                        <a:spcAft>
                          <a:spcPts val="0"/>
                        </a:spcAft>
                        <a:buFont typeface="+mj-lt"/>
                        <a:buAutoNum type="alphaLcParenR" startAt="2"/>
                      </a:pPr>
                      <a:r>
                        <a:rPr lang="pl-PL" sz="1200" dirty="0">
                          <a:effectLst/>
                          <a:latin typeface="Arial" panose="020B0604020202020204" pitchFamily="34" charset="0"/>
                          <a:ea typeface="Calibri" panose="020F0502020204030204" pitchFamily="34" charset="0"/>
                          <a:cs typeface="Arial" panose="020B0604020202020204" pitchFamily="34" charset="0"/>
                        </a:rPr>
                        <a:t>usługi asystenckie dla innych grup niż osoby z niepełnosprawnościami, z wyłączeniem asystentury rodzinnej;</a:t>
                      </a:r>
                    </a:p>
                    <a:p>
                      <a:pPr marL="228600" indent="-228600" algn="l" defTabSz="914400" rtl="0" eaLnBrk="1" latinLnBrk="0" hangingPunct="1">
                        <a:spcBef>
                          <a:spcPts val="600"/>
                        </a:spcBef>
                        <a:spcAft>
                          <a:spcPts val="0"/>
                        </a:spcAft>
                        <a:buFont typeface="+mj-lt"/>
                        <a:buAutoNum type="alphaLcParenR" startAt="2"/>
                      </a:pPr>
                      <a:r>
                        <a:rPr lang="pl-PL" sz="1200" dirty="0">
                          <a:effectLst/>
                          <a:latin typeface="Arial" panose="020B0604020202020204" pitchFamily="34" charset="0"/>
                          <a:ea typeface="Calibri" panose="020F0502020204030204" pitchFamily="34" charset="0"/>
                          <a:cs typeface="Arial" panose="020B0604020202020204" pitchFamily="34" charset="0"/>
                        </a:rPr>
                        <a:t>usługi pielęgniarskiej opieki długoterminowej domowej;</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spcAft>
                          <a:spcPts val="0"/>
                        </a:spcAft>
                        <a:buFont typeface="+mj-lt"/>
                        <a:buNone/>
                      </a:pPr>
                      <a:r>
                        <a:rPr lang="pl-PL" sz="1200" b="0" dirty="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43C35C05-6401-AA1A-963F-E7771A4FCE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4F4E261B-DF8B-B703-9085-F3A2C596D88C}"/>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196</a:t>
            </a:fld>
            <a:endParaRPr lang="pl-PL"/>
          </a:p>
        </p:txBody>
      </p:sp>
    </p:spTree>
    <p:extLst>
      <p:ext uri="{BB962C8B-B14F-4D97-AF65-F5344CB8AC3E}">
        <p14:creationId xmlns:p14="http://schemas.microsoft.com/office/powerpoint/2010/main" val="15392680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02122-7ABB-F6B2-DF0F-68699AC5D886}"/>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2F2E866F-FBDB-87EC-AEA8-EF965965343A}"/>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E0CDBF21-6EFA-88CB-426F-8372011C8E60}"/>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a:solidFill>
                  <a:prstClr val="white"/>
                </a:solidFill>
                <a:latin typeface="Arial" panose="020B0604020202020204" pitchFamily="34" charset="0"/>
                <a:cs typeface="Arial" panose="020B0604020202020204" pitchFamily="34" charset="0"/>
              </a:rPr>
              <a:t>11.4 Rewitalizacja obszarów innych niż miejskie</a:t>
            </a:r>
            <a:r>
              <a:rPr lang="pl-PL" sz="1400" b="1">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C</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9DE8DDE0-696A-A211-575D-A3CA0A6118EB}"/>
              </a:ext>
            </a:extLst>
          </p:cNvPr>
          <p:cNvGraphicFramePr>
            <a:graphicFrameLocks noGrp="1"/>
          </p:cNvGraphicFramePr>
          <p:nvPr>
            <p:extLst>
              <p:ext uri="{D42A27DB-BD31-4B8C-83A1-F6EECF244321}">
                <p14:modId xmlns:p14="http://schemas.microsoft.com/office/powerpoint/2010/main" val="2099088633"/>
              </p:ext>
            </p:extLst>
          </p:nvPr>
        </p:nvGraphicFramePr>
        <p:xfrm>
          <a:off x="409314" y="1103160"/>
          <a:ext cx="11467612" cy="4849937"/>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4426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a:latin typeface="Arial" panose="020B0604020202020204" pitchFamily="34" charset="0"/>
                          <a:cs typeface="Arial" panose="020B0604020202020204" pitchFamily="34" charset="0"/>
                        </a:rPr>
                        <a:t>Slajd 4 z 8</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392737">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defTabSz="914400" rtl="0" eaLnBrk="1" latinLnBrk="0" hangingPunct="1">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Kwalifikowalność projektu infrastruktury placówek świadczących usługi społeczne i związane z integracją społeczną.</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975" indent="-180975">
                        <a:spcBef>
                          <a:spcPts val="600"/>
                        </a:spcBef>
                        <a:spcAft>
                          <a:spcPts val="0"/>
                        </a:spcAft>
                        <a:buFont typeface="+mj-lt"/>
                        <a:buAutoNum type="alphaLcParenR" startAt="9"/>
                      </a:pPr>
                      <a:r>
                        <a:rPr lang="pl-PL" sz="1200" dirty="0">
                          <a:effectLst/>
                          <a:latin typeface="Arial" panose="020B0604020202020204" pitchFamily="34" charset="0"/>
                          <a:ea typeface="Calibri" panose="020F0502020204030204" pitchFamily="34" charset="0"/>
                          <a:cs typeface="Arial" panose="020B0604020202020204" pitchFamily="34" charset="0"/>
                        </a:rPr>
                        <a:t>opieka paliatywna i hospicyjna w formach </a:t>
                      </a:r>
                      <a:r>
                        <a:rPr lang="pl-PL" sz="1200" dirty="0" err="1">
                          <a:effectLst/>
                          <a:latin typeface="Arial" panose="020B0604020202020204" pitchFamily="34" charset="0"/>
                          <a:ea typeface="Calibri" panose="020F0502020204030204" pitchFamily="34" charset="0"/>
                          <a:cs typeface="Arial" panose="020B0604020202020204" pitchFamily="34" charset="0"/>
                        </a:rPr>
                        <a:t>zdeinstytucjonalizowanych</a:t>
                      </a:r>
                      <a:r>
                        <a:rPr lang="pl-PL" sz="1200" dirty="0">
                          <a:effectLst/>
                          <a:latin typeface="Arial" panose="020B0604020202020204" pitchFamily="34" charset="0"/>
                          <a:ea typeface="Calibri" panose="020F0502020204030204" pitchFamily="34" charset="0"/>
                          <a:cs typeface="Arial" panose="020B0604020202020204" pitchFamily="34" charset="0"/>
                        </a:rPr>
                        <a:t>;</a:t>
                      </a:r>
                    </a:p>
                    <a:p>
                      <a:pPr marL="180975" indent="-180975">
                        <a:spcBef>
                          <a:spcPts val="600"/>
                        </a:spcBef>
                        <a:spcAft>
                          <a:spcPts val="0"/>
                        </a:spcAft>
                        <a:buFont typeface="+mj-lt"/>
                        <a:buAutoNum type="alphaLcParenR" startAt="9"/>
                      </a:pPr>
                      <a:r>
                        <a:rPr lang="pl-PL" sz="1200" dirty="0">
                          <a:effectLst/>
                          <a:latin typeface="Arial" panose="020B0604020202020204" pitchFamily="34" charset="0"/>
                          <a:ea typeface="Calibri" panose="020F0502020204030204" pitchFamily="34" charset="0"/>
                          <a:cs typeface="Arial" panose="020B0604020202020204" pitchFamily="34" charset="0"/>
                        </a:rPr>
                        <a:t>poradnictwo specjalistyczne, świadczone osobom i rodzinom, które mają trudności lub wykazują potrzebę wsparcia w rozwiązywaniu swoich problemów życiowych;</a:t>
                      </a:r>
                    </a:p>
                    <a:p>
                      <a:pPr marL="180975" indent="-180975">
                        <a:spcBef>
                          <a:spcPts val="600"/>
                        </a:spcBef>
                        <a:spcAft>
                          <a:spcPts val="0"/>
                        </a:spcAft>
                        <a:buFont typeface="+mj-lt"/>
                        <a:buAutoNum type="alphaLcParenR" startAt="9"/>
                      </a:pPr>
                      <a:r>
                        <a:rPr lang="pl-PL" sz="1200" dirty="0">
                          <a:effectLst/>
                          <a:latin typeface="Arial" panose="020B0604020202020204" pitchFamily="34" charset="0"/>
                          <a:ea typeface="Calibri" panose="020F0502020204030204" pitchFamily="34" charset="0"/>
                          <a:cs typeface="Arial" panose="020B0604020202020204" pitchFamily="34" charset="0"/>
                        </a:rPr>
                        <a:t>usługi wspierania rodziny zgodnie z ustawą z dnia 9 czerwca 2011 r. o wspieraniu rodziny i systemie pieczy zastępczej, w tym:</a:t>
                      </a:r>
                    </a:p>
                    <a:p>
                      <a:pPr marL="466725" indent="-285750">
                        <a:spcBef>
                          <a:spcPts val="600"/>
                        </a:spcBef>
                        <a:spcAft>
                          <a:spcPts val="0"/>
                        </a:spcAft>
                        <a:buFont typeface="+mj-lt"/>
                        <a:buAutoNum type="romanLcPeriod"/>
                      </a:pPr>
                      <a:r>
                        <a:rPr lang="pl-PL" sz="1200" dirty="0">
                          <a:effectLst/>
                          <a:latin typeface="Arial" panose="020B0604020202020204" pitchFamily="34" charset="0"/>
                          <a:ea typeface="Calibri" panose="020F0502020204030204" pitchFamily="34" charset="0"/>
                          <a:cs typeface="Arial" panose="020B0604020202020204" pitchFamily="34" charset="0"/>
                        </a:rPr>
                        <a:t>praca z rodziną, w tym w szczególności asystentura rodzinna, konsultacje i poradnictwo specjalistyczne, terapia i mediacja; usługi dla rodzin z dziećmi, w tym usługi opiekuńcze i specjalistyczne, pomoc prawna, szczególnie w zakresie prawa rodzinnego; organizowanie dla rodzin spotkań mających na celu wymianę ich doświadczeń oraz zapobieganie izolacji, zwanych „grupami wsparcia” lub „grupami samopomocowymi”;</a:t>
                      </a:r>
                    </a:p>
                    <a:p>
                      <a:pPr marL="466725" indent="-285750">
                        <a:spcBef>
                          <a:spcPts val="600"/>
                        </a:spcBef>
                        <a:spcAft>
                          <a:spcPts val="0"/>
                        </a:spcAft>
                        <a:buFont typeface="+mj-lt"/>
                        <a:buAutoNum type="romanLcPeriod"/>
                      </a:pPr>
                      <a:r>
                        <a:rPr lang="pl-PL" sz="1200" dirty="0">
                          <a:effectLst/>
                          <a:latin typeface="Arial" panose="020B0604020202020204" pitchFamily="34" charset="0"/>
                          <a:ea typeface="Calibri" panose="020F0502020204030204" pitchFamily="34" charset="0"/>
                          <a:cs typeface="Arial" panose="020B0604020202020204" pitchFamily="34" charset="0"/>
                        </a:rPr>
                        <a:t>pomoc w opiece i wychowaniu dziecka poprzez usługi placówek wsparcia dziennego w formie opiekuńczej i specjalistycznej oraz w formie pracy podwórkowej;</a:t>
                      </a:r>
                    </a:p>
                    <a:p>
                      <a:pPr marL="466725" indent="-285750">
                        <a:spcBef>
                          <a:spcPts val="600"/>
                        </a:spcBef>
                        <a:spcAft>
                          <a:spcPts val="0"/>
                        </a:spcAft>
                        <a:buFont typeface="+mj-lt"/>
                        <a:buAutoNum type="romanLcPeriod"/>
                      </a:pPr>
                      <a:r>
                        <a:rPr lang="pl-PL" sz="1200" dirty="0">
                          <a:effectLst/>
                          <a:latin typeface="Arial" panose="020B0604020202020204" pitchFamily="34" charset="0"/>
                          <a:ea typeface="Calibri" panose="020F0502020204030204" pitchFamily="34" charset="0"/>
                          <a:cs typeface="Arial" panose="020B0604020202020204" pitchFamily="34" charset="0"/>
                        </a:rPr>
                        <a:t>pomoc rodzinie w opiece i wychowaniu poprzez wsparcie rodzin wspierających;</a:t>
                      </a:r>
                    </a:p>
                    <a:p>
                      <a:pPr marL="0" indent="0">
                        <a:spcBef>
                          <a:spcPts val="600"/>
                        </a:spcBef>
                        <a:spcAft>
                          <a:spcPts val="0"/>
                        </a:spcAft>
                        <a:buFont typeface="+mj-lt"/>
                        <a:buNone/>
                      </a:pPr>
                      <a:endParaRPr lang="pl-PL" sz="1200" dirty="0">
                        <a:effectLst/>
                        <a:latin typeface="Arial" panose="020B0604020202020204" pitchFamily="34" charset="0"/>
                        <a:ea typeface="Calibri" panose="020F0502020204030204" pitchFamily="34" charset="0"/>
                        <a:cs typeface="Arial" panose="020B0604020202020204" pitchFamily="34" charset="0"/>
                      </a:endParaRPr>
                    </a:p>
                    <a:p>
                      <a:pPr marL="0" indent="0">
                        <a:spcBef>
                          <a:spcPts val="600"/>
                        </a:spcBef>
                        <a:spcAft>
                          <a:spcPts val="0"/>
                        </a:spcAft>
                        <a:buFont typeface="+mj-lt"/>
                        <a:buNone/>
                      </a:pP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spcAft>
                          <a:spcPts val="0"/>
                        </a:spcAft>
                        <a:buFont typeface="+mj-lt"/>
                        <a:buNone/>
                      </a:pPr>
                      <a:r>
                        <a:rPr lang="pl-PL" sz="1200" b="0" dirty="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65BC3997-9B76-0F4E-292F-DDC8331DEE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386F64D2-5A14-D130-C9E9-D4C7144E5F54}"/>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197</a:t>
            </a:fld>
            <a:endParaRPr lang="pl-PL"/>
          </a:p>
        </p:txBody>
      </p:sp>
    </p:spTree>
    <p:extLst>
      <p:ext uri="{BB962C8B-B14F-4D97-AF65-F5344CB8AC3E}">
        <p14:creationId xmlns:p14="http://schemas.microsoft.com/office/powerpoint/2010/main" val="328640409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E7E30-F691-77B5-AA24-C0D609BB1937}"/>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26115B7C-3B39-E0A4-8C4F-DCCBCD0CC6D8}"/>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F79A20C4-35B0-1075-4051-40A390DE16BB}"/>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a:solidFill>
                  <a:prstClr val="white"/>
                </a:solidFill>
                <a:latin typeface="Arial" panose="020B0604020202020204" pitchFamily="34" charset="0"/>
                <a:cs typeface="Arial" panose="020B0604020202020204" pitchFamily="34" charset="0"/>
              </a:rPr>
              <a:t>11.4 Rewitalizacja obszarów innych niż miejskie</a:t>
            </a:r>
            <a:r>
              <a:rPr lang="pl-PL" sz="1400" b="1">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C</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9354EB06-C0E5-6985-3F19-D3447B83B965}"/>
              </a:ext>
            </a:extLst>
          </p:cNvPr>
          <p:cNvGraphicFramePr>
            <a:graphicFrameLocks noGrp="1"/>
          </p:cNvGraphicFramePr>
          <p:nvPr/>
        </p:nvGraphicFramePr>
        <p:xfrm>
          <a:off x="409314" y="1103160"/>
          <a:ext cx="11467612" cy="4849937"/>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4426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a:latin typeface="Arial" panose="020B0604020202020204" pitchFamily="34" charset="0"/>
                          <a:cs typeface="Arial" panose="020B0604020202020204" pitchFamily="34" charset="0"/>
                        </a:rPr>
                        <a:t>Slajd 5 z 8</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392737">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defTabSz="914400" rtl="0" eaLnBrk="1" latinLnBrk="0" hangingPunct="1">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Kwalifikowalność projektu infrastruktury placówek świadczących usługi społeczne i związane z integracją społeczną.</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indent="-228600">
                        <a:spcBef>
                          <a:spcPts val="600"/>
                        </a:spcBef>
                        <a:spcAft>
                          <a:spcPts val="0"/>
                        </a:spcAft>
                        <a:buFont typeface="+mj-lt"/>
                        <a:buAutoNum type="alphaLcParenR" startAt="12"/>
                      </a:pPr>
                      <a:r>
                        <a:rPr lang="pl-PL" sz="1200" dirty="0">
                          <a:effectLst/>
                          <a:latin typeface="Arial" panose="020B0604020202020204" pitchFamily="34" charset="0"/>
                          <a:ea typeface="Calibri" panose="020F0502020204030204" pitchFamily="34" charset="0"/>
                          <a:cs typeface="Arial" panose="020B0604020202020204" pitchFamily="34" charset="0"/>
                        </a:rPr>
                        <a:t>usługi dla dzieci i młodzieży w formach dziennych i środowiskowych;</a:t>
                      </a:r>
                    </a:p>
                    <a:p>
                      <a:pPr marL="228600" indent="-228600">
                        <a:spcBef>
                          <a:spcPts val="600"/>
                        </a:spcBef>
                        <a:spcAft>
                          <a:spcPts val="0"/>
                        </a:spcAft>
                        <a:buFont typeface="+mj-lt"/>
                        <a:buAutoNum type="alphaLcParenR" startAt="12"/>
                      </a:pPr>
                      <a:r>
                        <a:rPr lang="pl-PL" sz="1200" dirty="0">
                          <a:effectLst/>
                          <a:latin typeface="Arial" panose="020B0604020202020204" pitchFamily="34" charset="0"/>
                          <a:ea typeface="Calibri" panose="020F0502020204030204" pitchFamily="34" charset="0"/>
                          <a:cs typeface="Arial" panose="020B0604020202020204" pitchFamily="34" charset="0"/>
                        </a:rPr>
                        <a:t>usługi </a:t>
                      </a:r>
                      <a:r>
                        <a:rPr lang="pl-PL" sz="1200" dirty="0" err="1">
                          <a:effectLst/>
                          <a:latin typeface="Arial" panose="020B0604020202020204" pitchFamily="34" charset="0"/>
                          <a:ea typeface="Calibri" panose="020F0502020204030204" pitchFamily="34" charset="0"/>
                          <a:cs typeface="Arial" panose="020B0604020202020204" pitchFamily="34" charset="0"/>
                        </a:rPr>
                        <a:t>preadopcyjne</a:t>
                      </a:r>
                      <a:r>
                        <a:rPr lang="pl-PL" sz="1200" dirty="0">
                          <a:effectLst/>
                          <a:latin typeface="Arial" panose="020B0604020202020204" pitchFamily="34" charset="0"/>
                          <a:ea typeface="Calibri" panose="020F0502020204030204" pitchFamily="34" charset="0"/>
                          <a:cs typeface="Arial" panose="020B0604020202020204" pitchFamily="34" charset="0"/>
                        </a:rPr>
                        <a:t> i </a:t>
                      </a:r>
                      <a:r>
                        <a:rPr lang="pl-PL" sz="1200" dirty="0" err="1">
                          <a:effectLst/>
                          <a:latin typeface="Arial" panose="020B0604020202020204" pitchFamily="34" charset="0"/>
                          <a:ea typeface="Calibri" panose="020F0502020204030204" pitchFamily="34" charset="0"/>
                          <a:cs typeface="Arial" panose="020B0604020202020204" pitchFamily="34" charset="0"/>
                        </a:rPr>
                        <a:t>postadopcyjne</a:t>
                      </a:r>
                      <a:r>
                        <a:rPr lang="pl-PL" sz="1200" dirty="0">
                          <a:effectLst/>
                          <a:latin typeface="Arial" panose="020B0604020202020204" pitchFamily="34" charset="0"/>
                          <a:ea typeface="Calibri" panose="020F0502020204030204" pitchFamily="34" charset="0"/>
                          <a:cs typeface="Arial" panose="020B0604020202020204" pitchFamily="34" charset="0"/>
                        </a:rPr>
                        <a:t>;</a:t>
                      </a:r>
                    </a:p>
                    <a:p>
                      <a:pPr marL="228600" indent="-228600">
                        <a:spcBef>
                          <a:spcPts val="600"/>
                        </a:spcBef>
                        <a:spcAft>
                          <a:spcPts val="0"/>
                        </a:spcAft>
                        <a:buFont typeface="+mj-lt"/>
                        <a:buAutoNum type="alphaLcParenR" startAt="12"/>
                      </a:pPr>
                      <a:r>
                        <a:rPr lang="pl-PL" sz="1200" dirty="0">
                          <a:effectLst/>
                          <a:latin typeface="Arial" panose="020B0604020202020204" pitchFamily="34" charset="0"/>
                          <a:ea typeface="Calibri" panose="020F0502020204030204" pitchFamily="34" charset="0"/>
                          <a:cs typeface="Arial" panose="020B0604020202020204" pitchFamily="34" charset="0"/>
                        </a:rPr>
                        <a:t>rodzinna piecza zastępcza, rodzinne domy dziecka oraz placówki opiekuńczo-wychowawcze typu rodzinnego, o których mowa w ustawie z dnia 9 czerwca 2011 r. o wspieraniu rodziny i systemie pieczy zastępczej, a także usługi dla kandydatów do pełnienia funkcji rodzinnych form pieczy zastępczej;</a:t>
                      </a:r>
                    </a:p>
                    <a:p>
                      <a:pPr marL="228600" indent="-228600">
                        <a:spcBef>
                          <a:spcPts val="600"/>
                        </a:spcBef>
                        <a:spcAft>
                          <a:spcPts val="0"/>
                        </a:spcAft>
                        <a:buFont typeface="+mj-lt"/>
                        <a:buAutoNum type="alphaLcParenR" startAt="12"/>
                      </a:pPr>
                      <a:r>
                        <a:rPr lang="pl-PL" sz="1200" dirty="0">
                          <a:effectLst/>
                          <a:latin typeface="Arial" panose="020B0604020202020204" pitchFamily="34" charset="0"/>
                          <a:ea typeface="Calibri" panose="020F0502020204030204" pitchFamily="34" charset="0"/>
                          <a:cs typeface="Arial" panose="020B0604020202020204" pitchFamily="34" charset="0"/>
                        </a:rPr>
                        <a:t>usługi w postaci mieszkań chronionych, usługi w postaci mieszkań wspomaganych, o ile liczba miejsc w mieszkaniu nie jest większa niż 7, usługi w ramach innych mieszkań z usługami/ze wsparciem;</a:t>
                      </a:r>
                    </a:p>
                    <a:p>
                      <a:pPr marL="228600" indent="-228600">
                        <a:spcBef>
                          <a:spcPts val="600"/>
                        </a:spcBef>
                        <a:spcAft>
                          <a:spcPts val="0"/>
                        </a:spcAft>
                        <a:buFont typeface="+mj-lt"/>
                        <a:buAutoNum type="alphaLcParenR" startAt="12"/>
                      </a:pPr>
                      <a:r>
                        <a:rPr lang="pl-PL" sz="1200" dirty="0">
                          <a:effectLst/>
                          <a:latin typeface="Arial" panose="020B0604020202020204" pitchFamily="34" charset="0"/>
                          <a:ea typeface="Calibri" panose="020F0502020204030204" pitchFamily="34" charset="0"/>
                          <a:cs typeface="Arial" panose="020B0604020202020204" pitchFamily="34" charset="0"/>
                        </a:rPr>
                        <a:t>usługi interwencji kryzysowej, o których mowa w art. 47 ustawy z dnia 12 marca 2004 r. o pomocy społecznej (schronienie nie może być udzielane w placówkach świadczących opiekę instytucjonalną);</a:t>
                      </a:r>
                    </a:p>
                    <a:p>
                      <a:pPr marL="228600" indent="-228600">
                        <a:spcBef>
                          <a:spcPts val="600"/>
                        </a:spcBef>
                        <a:spcAft>
                          <a:spcPts val="0"/>
                        </a:spcAft>
                        <a:buFont typeface="+mj-lt"/>
                        <a:buAutoNum type="alphaLcParenR" startAt="12"/>
                      </a:pPr>
                      <a:r>
                        <a:rPr lang="pl-PL" sz="1200" dirty="0">
                          <a:effectLst/>
                          <a:latin typeface="Arial" panose="020B0604020202020204" pitchFamily="34" charset="0"/>
                          <a:ea typeface="Calibri" panose="020F0502020204030204" pitchFamily="34" charset="0"/>
                          <a:cs typeface="Arial" panose="020B0604020202020204" pitchFamily="34" charset="0"/>
                        </a:rPr>
                        <a:t>usługi przeciwdziałania przemocy, w tym przemocy w rodzinie na mocy ustawy z dnia 29 lipca 2005 r. o przeciwdziałaniu przemocy w rodzinie (Dz. U. z 2021 r. poz. 1249, z </a:t>
                      </a:r>
                      <a:r>
                        <a:rPr lang="pl-PL" sz="1200" dirty="0" err="1">
                          <a:effectLst/>
                          <a:latin typeface="Arial" panose="020B0604020202020204" pitchFamily="34" charset="0"/>
                          <a:ea typeface="Calibri" panose="020F0502020204030204" pitchFamily="34" charset="0"/>
                          <a:cs typeface="Arial" panose="020B0604020202020204" pitchFamily="34" charset="0"/>
                        </a:rPr>
                        <a:t>późn</a:t>
                      </a:r>
                      <a:r>
                        <a:rPr lang="pl-PL" sz="1200" dirty="0">
                          <a:effectLst/>
                          <a:latin typeface="Arial" panose="020B0604020202020204" pitchFamily="34" charset="0"/>
                          <a:ea typeface="Calibri" panose="020F0502020204030204" pitchFamily="34" charset="0"/>
                          <a:cs typeface="Arial" panose="020B0604020202020204" pitchFamily="34" charset="0"/>
                        </a:rPr>
                        <a:t>. zm.) (schronienie nie może być udzielane w placówkach świadczących opiekę instytucjonalną).</a:t>
                      </a:r>
                    </a:p>
                    <a:p>
                      <a:pPr marL="228600" indent="-228600">
                        <a:spcBef>
                          <a:spcPts val="600"/>
                        </a:spcBef>
                        <a:spcAft>
                          <a:spcPts val="0"/>
                        </a:spcAft>
                        <a:buFont typeface="+mj-lt"/>
                        <a:buAutoNum type="alphaLcParenR" startAt="12"/>
                      </a:pP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spcAft>
                          <a:spcPts val="0"/>
                        </a:spcAft>
                        <a:buFont typeface="+mj-lt"/>
                        <a:buNone/>
                      </a:pPr>
                      <a:r>
                        <a:rPr lang="pl-PL" sz="1200" b="0" dirty="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2087F23D-9F57-D782-015A-BA812AA29C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8D387E16-1DDF-BF8F-00F3-AA2A15320185}"/>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198</a:t>
            </a:fld>
            <a:endParaRPr lang="pl-PL"/>
          </a:p>
        </p:txBody>
      </p:sp>
    </p:spTree>
    <p:extLst>
      <p:ext uri="{BB962C8B-B14F-4D97-AF65-F5344CB8AC3E}">
        <p14:creationId xmlns:p14="http://schemas.microsoft.com/office/powerpoint/2010/main" val="322619153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5C6CA-8B7B-8343-FCE9-7D9DC441930F}"/>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EB4546EE-5267-C2EB-4050-D95C83E376BC}"/>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36794FB5-4ACA-FB8C-2A70-B37DC6F5A383}"/>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a:solidFill>
                  <a:prstClr val="white"/>
                </a:solidFill>
                <a:latin typeface="Arial" panose="020B0604020202020204" pitchFamily="34" charset="0"/>
                <a:cs typeface="Arial" panose="020B0604020202020204" pitchFamily="34" charset="0"/>
              </a:rPr>
              <a:t>11.4 Rewitalizacja obszarów innych niż miejskie</a:t>
            </a:r>
            <a:r>
              <a:rPr lang="pl-PL" sz="1400" b="1">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C</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C8FFC0A3-C398-0B3A-5191-8A65D3AEBCCF}"/>
              </a:ext>
            </a:extLst>
          </p:cNvPr>
          <p:cNvGraphicFramePr>
            <a:graphicFrameLocks noGrp="1"/>
          </p:cNvGraphicFramePr>
          <p:nvPr/>
        </p:nvGraphicFramePr>
        <p:xfrm>
          <a:off x="409314" y="1103160"/>
          <a:ext cx="11467612" cy="4849937"/>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4426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a:latin typeface="Arial" panose="020B0604020202020204" pitchFamily="34" charset="0"/>
                          <a:cs typeface="Arial" panose="020B0604020202020204" pitchFamily="34" charset="0"/>
                        </a:rPr>
                        <a:t>Slajd 6 z 8</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392737">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defTabSz="914400" rtl="0" eaLnBrk="1" latinLnBrk="0" hangingPunct="1">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Kwalifikowalność projektu infrastruktury placówek świadczących usługi społeczne i związane z integracją społeczną.</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Bef>
                          <a:spcPts val="600"/>
                        </a:spcBef>
                        <a:spcAft>
                          <a:spcPts val="0"/>
                        </a:spcAft>
                        <a:buFont typeface="+mj-lt"/>
                        <a:buNone/>
                      </a:pPr>
                      <a:r>
                        <a:rPr lang="pl-PL" sz="1200" dirty="0">
                          <a:effectLst/>
                          <a:latin typeface="Arial" panose="020B0604020202020204" pitchFamily="34" charset="0"/>
                          <a:ea typeface="Calibri" panose="020F0502020204030204" pitchFamily="34" charset="0"/>
                          <a:cs typeface="Arial" panose="020B0604020202020204" pitchFamily="34" charset="0"/>
                        </a:rPr>
                        <a:t>Zgodnie z zapisami dokumentu „Zdrowa przyszłość. Ramy strategiczne rozwoju systemu ochrony zdrowia na lata 2021–2027, z perspektywą do 2030 r.”, Ministerstwa Zdrowia z dnia 27.12.2021 r. opieka długoterminowa rozumiana jest jako zakres usług udzielanych osobom z ograniczoną fizyczną, psychiczną lub poznawczą zdolnością funkcjonowania, na skutek czego osoby te przez dłuższy czas potrzebują pomocy w podstawowych aktywnościach życia codziennego, a które nie wymagają hospitalizacji w warunkach oddziału szpitalnego. Opiekę tę stanowią usługi zdrowotne lub społeczne polegające na świadczeniu długotrwałej opieki pielęgniarskiej, rehabilitacji, świadczeń terapeutycznych i usług pielęgnacyjnych, opiekuńczych oraz innych usług wspierającym osoby, kontynuacji leczenia farmakologicznego i dietetycznego. Opieka ta może być udzielana przez opiekunów formalnych (personel medyczny i pracowników świadczących usługi opiekuńcze) lub opiekunów faktycznych (rodzinę, w tym osoby sprawujące rodzinną pieczę zastępczą, bliskich, wolontariuszy).</a:t>
                      </a:r>
                    </a:p>
                    <a:p>
                      <a:pPr marL="0" indent="0">
                        <a:spcBef>
                          <a:spcPts val="600"/>
                        </a:spcBef>
                        <a:spcAft>
                          <a:spcPts val="0"/>
                        </a:spcAft>
                        <a:buFont typeface="+mj-lt"/>
                        <a:buNone/>
                      </a:pPr>
                      <a:r>
                        <a:rPr lang="pl-PL" sz="1200" dirty="0">
                          <a:effectLst/>
                          <a:latin typeface="Arial" panose="020B0604020202020204" pitchFamily="34" charset="0"/>
                          <a:ea typeface="Calibri" panose="020F0502020204030204" pitchFamily="34" charset="0"/>
                          <a:cs typeface="Arial" panose="020B0604020202020204" pitchFamily="34" charset="0"/>
                        </a:rPr>
                        <a:t>Opieka instytucjonalna jest wykluczona ze wsparcia w ramach dofinansowania projektów z EFRR.</a:t>
                      </a:r>
                    </a:p>
                    <a:p>
                      <a:pPr marL="0" indent="0">
                        <a:spcBef>
                          <a:spcPts val="600"/>
                        </a:spcBef>
                        <a:spcAft>
                          <a:spcPts val="0"/>
                        </a:spcAft>
                        <a:buFont typeface="+mj-lt"/>
                        <a:buNone/>
                      </a:pPr>
                      <a:r>
                        <a:rPr lang="pl-PL" sz="1200" dirty="0">
                          <a:effectLst/>
                          <a:latin typeface="Arial" panose="020B0604020202020204" pitchFamily="34" charset="0"/>
                          <a:ea typeface="Calibri" panose="020F0502020204030204" pitchFamily="34" charset="0"/>
                          <a:cs typeface="Arial" panose="020B0604020202020204" pitchFamily="34" charset="0"/>
                        </a:rPr>
                        <a:t>Opieka instytucjonalna – usługi świadczone w sposób niezgodny z zapisami KPON, na przykład:</a:t>
                      </a:r>
                    </a:p>
                    <a:p>
                      <a:pPr marL="0" indent="0">
                        <a:spcBef>
                          <a:spcPts val="600"/>
                        </a:spcBef>
                        <a:spcAft>
                          <a:spcPts val="0"/>
                        </a:spcAft>
                        <a:buFont typeface="+mj-lt"/>
                        <a:buNone/>
                      </a:pP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spcAft>
                          <a:spcPts val="0"/>
                        </a:spcAft>
                        <a:buFont typeface="+mj-lt"/>
                        <a:buNone/>
                      </a:pPr>
                      <a:r>
                        <a:rPr lang="pl-PL" sz="1200" b="0" dirty="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A9AD4420-BFD6-DFE0-9A73-D38283A3A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39A68E70-2B00-DAAA-52CE-960E250AF28D}"/>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199</a:t>
            </a:fld>
            <a:endParaRPr lang="pl-PL"/>
          </a:p>
        </p:txBody>
      </p:sp>
    </p:spTree>
    <p:extLst>
      <p:ext uri="{BB962C8B-B14F-4D97-AF65-F5344CB8AC3E}">
        <p14:creationId xmlns:p14="http://schemas.microsoft.com/office/powerpoint/2010/main" val="1702033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F064E963-962C-6829-ED2F-2F4DAE2EAF2D}"/>
              </a:ext>
            </a:extLst>
          </p:cNvPr>
          <p:cNvSpPr>
            <a:spLocks noGrp="1"/>
          </p:cNvSpPr>
          <p:nvPr>
            <p:ph idx="1"/>
          </p:nvPr>
        </p:nvSpPr>
        <p:spPr/>
        <p:txBody>
          <a:bodyPr/>
          <a:lstStyle/>
          <a:p>
            <a:endParaRPr lang="pl-PL"/>
          </a:p>
        </p:txBody>
      </p:sp>
      <p:pic>
        <p:nvPicPr>
          <p:cNvPr id="5" name="Obraz 4">
            <a:extLst>
              <a:ext uri="{FF2B5EF4-FFF2-40B4-BE49-F238E27FC236}">
                <a16:creationId xmlns:a16="http://schemas.microsoft.com/office/drawing/2014/main" id="{1496BA8D-08B4-6014-58A5-F9FE5B0CD7F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047" y="0"/>
            <a:ext cx="12185905" cy="6858000"/>
          </a:xfrm>
          <a:prstGeom prst="rect">
            <a:avLst/>
          </a:prstGeom>
        </p:spPr>
      </p:pic>
      <p:pic>
        <p:nvPicPr>
          <p:cNvPr id="6" name="Obraz 5">
            <a:extLst>
              <a:ext uri="{FF2B5EF4-FFF2-40B4-BE49-F238E27FC236}">
                <a16:creationId xmlns:a16="http://schemas.microsoft.com/office/drawing/2014/main" id="{08644B90-4F93-9286-22E9-2E92DA2128B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7" y="0"/>
            <a:ext cx="12184573" cy="6858000"/>
          </a:xfrm>
          <a:prstGeom prst="rect">
            <a:avLst/>
          </a:prstGeom>
        </p:spPr>
      </p:pic>
      <p:sp>
        <p:nvSpPr>
          <p:cNvPr id="9" name="Tytuł 8" descr="Działanie 8.8 Wsparcie rodziny i pieczy zastępczej&#10;">
            <a:extLst>
              <a:ext uri="{FF2B5EF4-FFF2-40B4-BE49-F238E27FC236}">
                <a16:creationId xmlns:a16="http://schemas.microsoft.com/office/drawing/2014/main" id="{5D577711-975E-31B5-1859-5AE25F57A174}"/>
              </a:ext>
            </a:extLst>
          </p:cNvPr>
          <p:cNvSpPr txBox="1">
            <a:spLocks noGrp="1"/>
          </p:cNvSpPr>
          <p:nvPr>
            <p:ph type="title" idx="4294967295"/>
          </p:nvPr>
        </p:nvSpPr>
        <p:spPr>
          <a:xfrm>
            <a:off x="2011509" y="2097704"/>
            <a:ext cx="8168979" cy="36009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lnSpc>
                <a:spcPct val="100000"/>
              </a:lnSpc>
              <a:spcBef>
                <a:spcPts val="0"/>
              </a:spcBef>
              <a:defRPr/>
            </a:pPr>
            <a: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Działanie </a:t>
            </a:r>
            <a:r>
              <a:rPr lang="pl-PL" sz="3200" b="1">
                <a:solidFill>
                  <a:srgbClr val="002060"/>
                </a:solidFill>
                <a:latin typeface="Open Sans" panose="020B0606030504020204" pitchFamily="34" charset="0"/>
                <a:ea typeface="Open Sans" panose="020B0606030504020204" pitchFamily="34" charset="0"/>
                <a:cs typeface="Open Sans" panose="020B0606030504020204" pitchFamily="34" charset="0"/>
              </a:rPr>
              <a:t>3.2 </a:t>
            </a:r>
            <a:br>
              <a:rPr lang="pl-PL" sz="3200" b="1">
                <a:solidFill>
                  <a:srgbClr val="002060"/>
                </a:solidFill>
                <a:latin typeface="Open Sans" panose="020B0606030504020204" pitchFamily="34" charset="0"/>
                <a:ea typeface="Open Sans" panose="020B0606030504020204" pitchFamily="34" charset="0"/>
                <a:cs typeface="Open Sans" panose="020B0606030504020204" pitchFamily="34" charset="0"/>
              </a:rPr>
            </a:br>
            <a:r>
              <a:rPr lang="pl-PL" sz="3200" b="1">
                <a:solidFill>
                  <a:srgbClr val="002060"/>
                </a:solidFill>
                <a:latin typeface="Open Sans" panose="020B0606030504020204" pitchFamily="34" charset="0"/>
                <a:ea typeface="Open Sans" panose="020B0606030504020204" pitchFamily="34" charset="0"/>
                <a:cs typeface="Open Sans" panose="020B0606030504020204" pitchFamily="34" charset="0"/>
              </a:rPr>
              <a:t>Dostosowanie do zmian klimatu </a:t>
            </a:r>
            <a:br>
              <a:rPr lang="pl-PL" sz="3200" b="1">
                <a:solidFill>
                  <a:srgbClr val="002060"/>
                </a:solidFill>
                <a:latin typeface="Open Sans" panose="020B0606030504020204" pitchFamily="34" charset="0"/>
                <a:ea typeface="Open Sans" panose="020B0606030504020204" pitchFamily="34" charset="0"/>
                <a:cs typeface="Open Sans" panose="020B0606030504020204" pitchFamily="34" charset="0"/>
              </a:rPr>
            </a:br>
            <a:r>
              <a:rPr lang="pl-PL" sz="3200" b="1">
                <a:solidFill>
                  <a:srgbClr val="002060"/>
                </a:solidFill>
                <a:latin typeface="Open Sans" panose="020B0606030504020204" pitchFamily="34" charset="0"/>
                <a:ea typeface="Open Sans" panose="020B0606030504020204" pitchFamily="34" charset="0"/>
                <a:cs typeface="Open Sans" panose="020B0606030504020204" pitchFamily="34" charset="0"/>
              </a:rPr>
              <a:t>i zapobieganie powodziom i suszy</a:t>
            </a:r>
            <a:br>
              <a:rPr lang="pl-PL" sz="3200" b="1">
                <a:solidFill>
                  <a:srgbClr val="002060"/>
                </a:solidFill>
                <a:latin typeface="Open Sans" panose="020B0606030504020204" pitchFamily="34" charset="0"/>
                <a:ea typeface="Open Sans" panose="020B0606030504020204" pitchFamily="34" charset="0"/>
                <a:cs typeface="Open Sans" panose="020B0606030504020204" pitchFamily="34" charset="0"/>
              </a:rPr>
            </a:br>
            <a: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 </a:t>
            </a:r>
            <a:b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typy projektu: 1, 2, 4, 6</a:t>
            </a:r>
            <a:b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(sposób wyboru: konkurencyjny)</a:t>
            </a:r>
            <a:br>
              <a:rPr kumimoji="0" lang="pl-PL" sz="36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pl-PL" sz="36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Symbol zastępczy numeru slajdu 3">
            <a:extLst>
              <a:ext uri="{FF2B5EF4-FFF2-40B4-BE49-F238E27FC236}">
                <a16:creationId xmlns:a16="http://schemas.microsoft.com/office/drawing/2014/main" id="{6E43DC8D-FA77-1A71-E6DC-1B252A777A8B}"/>
              </a:ext>
              <a:ext uri="{C183D7F6-B498-43B3-948B-1728B52AA6E4}">
                <adec:decorative xmlns:adec="http://schemas.microsoft.com/office/drawing/2017/decorative" val="0"/>
              </a:ext>
            </a:extLst>
          </p:cNvPr>
          <p:cNvSpPr>
            <a:spLocks noGrp="1"/>
          </p:cNvSpPr>
          <p:nvPr>
            <p:ph type="sldNum" sz="quarter" idx="12"/>
          </p:nvPr>
        </p:nvSpPr>
        <p:spPr>
          <a:xfrm>
            <a:off x="11795760" y="6492875"/>
            <a:ext cx="388813" cy="365125"/>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defTabSz="914400" rtl="0" eaLnBrk="1" fontAlgn="auto" latinLnBrk="0" hangingPunct="1">
                <a:lnSpc>
                  <a:spcPct val="100000"/>
                </a:lnSpc>
                <a:spcBef>
                  <a:spcPts val="0"/>
                </a:spcBef>
                <a:spcAft>
                  <a:spcPts val="0"/>
                </a:spcAft>
                <a:buClrTx/>
                <a:buSzTx/>
                <a:buFontTx/>
                <a:buNone/>
                <a:tabLst/>
                <a:defRPr/>
              </a:pPr>
              <a:t>2</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489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01683-1E89-F41C-D496-19EE915C2D4B}"/>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CDE713A7-0054-75F4-B050-AAEA80FD4674}"/>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00A8F837-45A3-8A57-D3F9-2CC88393E01C}"/>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Działanie 3.2 Dostosowanie do zmian klimatu i zapobieganie powodziom i suszy, typy projektów: 1, 2, 4, 6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lang="pl-PL" sz="1400" b="1">
                <a:solidFill>
                  <a:prstClr val="white"/>
                </a:solidFill>
                <a:latin typeface="Arial" panose="020B0604020202020204" pitchFamily="34"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5DEDEA07-C949-023B-8263-FE973DB46E19}"/>
              </a:ext>
            </a:extLst>
          </p:cNvPr>
          <p:cNvGraphicFramePr>
            <a:graphicFrameLocks noGrp="1"/>
          </p:cNvGraphicFramePr>
          <p:nvPr>
            <p:extLst>
              <p:ext uri="{D42A27DB-BD31-4B8C-83A1-F6EECF244321}">
                <p14:modId xmlns:p14="http://schemas.microsoft.com/office/powerpoint/2010/main" val="3386175587"/>
              </p:ext>
            </p:extLst>
          </p:nvPr>
        </p:nvGraphicFramePr>
        <p:xfrm>
          <a:off x="409315" y="1103161"/>
          <a:ext cx="11305167" cy="4291058"/>
        </p:xfrm>
        <a:graphic>
          <a:graphicData uri="http://schemas.openxmlformats.org/drawingml/2006/table">
            <a:tbl>
              <a:tblPr firstRow="1" bandRow="1">
                <a:tableStyleId>{5C22544A-7EE6-4342-B048-85BDC9FD1C3A}</a:tableStyleId>
              </a:tblPr>
              <a:tblGrid>
                <a:gridCol w="632189">
                  <a:extLst>
                    <a:ext uri="{9D8B030D-6E8A-4147-A177-3AD203B41FA5}">
                      <a16:colId xmlns:a16="http://schemas.microsoft.com/office/drawing/2014/main" val="2402903515"/>
                    </a:ext>
                  </a:extLst>
                </a:gridCol>
                <a:gridCol w="2139518">
                  <a:extLst>
                    <a:ext uri="{9D8B030D-6E8A-4147-A177-3AD203B41FA5}">
                      <a16:colId xmlns:a16="http://schemas.microsoft.com/office/drawing/2014/main" val="2742623692"/>
                    </a:ext>
                  </a:extLst>
                </a:gridCol>
                <a:gridCol w="5110418">
                  <a:extLst>
                    <a:ext uri="{9D8B030D-6E8A-4147-A177-3AD203B41FA5}">
                      <a16:colId xmlns:a16="http://schemas.microsoft.com/office/drawing/2014/main" val="120968799"/>
                    </a:ext>
                  </a:extLst>
                </a:gridCol>
                <a:gridCol w="3423042">
                  <a:extLst>
                    <a:ext uri="{9D8B030D-6E8A-4147-A177-3AD203B41FA5}">
                      <a16:colId xmlns:a16="http://schemas.microsoft.com/office/drawing/2014/main" val="940122991"/>
                    </a:ext>
                  </a:extLst>
                </a:gridCol>
              </a:tblGrid>
              <a:tr h="364556">
                <a:tc>
                  <a:txBody>
                    <a:bodyPr/>
                    <a:lstStyle/>
                    <a:p>
                      <a:pPr algn="ctr"/>
                      <a:r>
                        <a:rPr lang="pl-PL" sz="1200">
                          <a:latin typeface="Arial" panose="020B0604020202020204" pitchFamily="34" charset="0"/>
                          <a:cs typeface="Arial" panose="020B0604020202020204" pitchFamily="34" charset="0"/>
                        </a:rPr>
                        <a:t>*Slajd</a:t>
                      </a:r>
                    </a:p>
                    <a:p>
                      <a:pPr algn="ctr"/>
                      <a:r>
                        <a:rPr lang="pl-PL" sz="1200">
                          <a:latin typeface="Arial" panose="020B0604020202020204" pitchFamily="34" charset="0"/>
                          <a:cs typeface="Arial" panose="020B0604020202020204" pitchFamily="34" charset="0"/>
                        </a:rPr>
                        <a:t>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833858">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a:solidFill>
                            <a:srgbClr val="000000"/>
                          </a:solidFill>
                          <a:effectLst/>
                          <a:latin typeface="Arial" panose="020B0604020202020204" pitchFamily="34" charset="0"/>
                          <a:ea typeface="Calibri" panose="020F0502020204030204" pitchFamily="34" charset="0"/>
                          <a:cs typeface="Arial" panose="020B0604020202020204" pitchFamily="34" charset="0"/>
                        </a:rPr>
                        <a:t>Projekt dotyczy działań ograniczających ryzyko wystąpienia zagrożeń naturalnych.</a:t>
                      </a:r>
                      <a:endParaRPr lang="pl-PL"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endParaRPr lang="pl-PL" sz="12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Przyznanie wartości „NIE” (po jednokrotnym z</a:t>
                      </a:r>
                      <a:r>
                        <a:rPr lang="pl-PL" sz="1200" b="0">
                          <a:effectLst/>
                          <a:latin typeface="Arial" panose="020B0604020202020204" pitchFamily="34" charset="0"/>
                          <a:ea typeface="Calibri" panose="020F0502020204030204" pitchFamily="34" charset="0"/>
                          <a:cs typeface="Arial" panose="020B0604020202020204" pitchFamily="34" charset="0"/>
                        </a:rPr>
                        <a:t>łożeniu</a:t>
                      </a: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 uzupełnień i/lub wyjaśnień) oznacza, iż kryterium nie jest spełnione. Niespełnienie kryterium dyskwalifikuje projekt ze wsparcia.</a:t>
                      </a:r>
                      <a:endParaRPr lang="pl-PL" sz="12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4E2498A8-54E9-E73A-20B3-E006DD440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7F3C4FF1-C6E3-ED70-6D1B-05FE3AF125EE}"/>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20</a:t>
            </a:fld>
            <a:endParaRPr lang="pl-PL"/>
          </a:p>
        </p:txBody>
      </p:sp>
    </p:spTree>
    <p:extLst>
      <p:ext uri="{BB962C8B-B14F-4D97-AF65-F5344CB8AC3E}">
        <p14:creationId xmlns:p14="http://schemas.microsoft.com/office/powerpoint/2010/main" val="255327083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913E0-1E2F-8CFC-6FA3-66B1A878B23C}"/>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95E3512C-EB89-C383-FA26-5EC4763F35DE}"/>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570AEBBD-9D10-287B-1E32-19E81083BE3F}"/>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a:solidFill>
                  <a:prstClr val="white"/>
                </a:solidFill>
                <a:latin typeface="Arial" panose="020B0604020202020204" pitchFamily="34" charset="0"/>
                <a:cs typeface="Arial" panose="020B0604020202020204" pitchFamily="34" charset="0"/>
              </a:rPr>
              <a:t>11.4 Rewitalizacja obszarów innych niż miejskie</a:t>
            </a:r>
            <a:r>
              <a:rPr lang="pl-PL" sz="1400" b="1">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C</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40931501-12AC-6592-EF71-EF81EC0771D3}"/>
              </a:ext>
            </a:extLst>
          </p:cNvPr>
          <p:cNvGraphicFramePr>
            <a:graphicFrameLocks noGrp="1"/>
          </p:cNvGraphicFramePr>
          <p:nvPr>
            <p:extLst>
              <p:ext uri="{D42A27DB-BD31-4B8C-83A1-F6EECF244321}">
                <p14:modId xmlns:p14="http://schemas.microsoft.com/office/powerpoint/2010/main" val="4225119444"/>
              </p:ext>
            </p:extLst>
          </p:nvPr>
        </p:nvGraphicFramePr>
        <p:xfrm>
          <a:off x="409314" y="1103159"/>
          <a:ext cx="11467612" cy="4922965"/>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4500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a:latin typeface="Arial" panose="020B0604020202020204" pitchFamily="34" charset="0"/>
                          <a:cs typeface="Arial" panose="020B0604020202020204" pitchFamily="34" charset="0"/>
                        </a:rPr>
                        <a:t>Slajd 7 z 8</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465765">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defTabSz="914400" rtl="0" eaLnBrk="1" latinLnBrk="0" hangingPunct="1">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Kwalifikowalność projektu infrastruktury placówek świadczących usługi społeczne i związane z integracją społeczną.</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indent="-228600">
                        <a:spcBef>
                          <a:spcPts val="600"/>
                        </a:spcBef>
                        <a:spcAft>
                          <a:spcPts val="0"/>
                        </a:spcAft>
                        <a:buFont typeface="+mj-lt"/>
                        <a:buAutoNum type="alphaLcParenR"/>
                      </a:pPr>
                      <a:r>
                        <a:rPr lang="pl-PL" sz="1200" dirty="0">
                          <a:effectLst/>
                          <a:latin typeface="Arial" panose="020B0604020202020204" pitchFamily="34" charset="0"/>
                          <a:ea typeface="Calibri" panose="020F0502020204030204" pitchFamily="34" charset="0"/>
                          <a:cs typeface="Arial" panose="020B0604020202020204" pitchFamily="34" charset="0"/>
                        </a:rPr>
                        <a:t>w placówce opiekuńczo-pobytowej, czyli placówce wieloosobowego, całodobowego pobytu i opieki, w której spełniona jest co najmniej jedna z poniższych przesłanek:</a:t>
                      </a:r>
                    </a:p>
                    <a:p>
                      <a:pPr marL="466725" indent="-285750">
                        <a:spcBef>
                          <a:spcPts val="600"/>
                        </a:spcBef>
                        <a:spcAft>
                          <a:spcPts val="0"/>
                        </a:spcAft>
                        <a:buFont typeface="+mj-lt"/>
                        <a:buAutoNum type="romanLcPeriod"/>
                      </a:pPr>
                      <a:r>
                        <a:rPr lang="pl-PL" sz="1200" dirty="0">
                          <a:effectLst/>
                          <a:latin typeface="Arial" panose="020B0604020202020204" pitchFamily="34" charset="0"/>
                          <a:ea typeface="Calibri" panose="020F0502020204030204" pitchFamily="34" charset="0"/>
                          <a:cs typeface="Arial" panose="020B0604020202020204" pitchFamily="34" charset="0"/>
                        </a:rPr>
                        <a:t>usługi nie są świadczone w sposób zindywidualizowany (dostosowany do potrzeb i możliwości danej osoby);</a:t>
                      </a:r>
                    </a:p>
                    <a:p>
                      <a:pPr marL="466725" indent="-285750">
                        <a:spcBef>
                          <a:spcPts val="600"/>
                        </a:spcBef>
                        <a:spcAft>
                          <a:spcPts val="0"/>
                        </a:spcAft>
                        <a:buFont typeface="+mj-lt"/>
                        <a:buAutoNum type="romanLcPeriod"/>
                      </a:pPr>
                      <a:r>
                        <a:rPr lang="pl-PL" sz="1200" dirty="0">
                          <a:effectLst/>
                          <a:latin typeface="Arial" panose="020B0604020202020204" pitchFamily="34" charset="0"/>
                          <a:ea typeface="Calibri" panose="020F0502020204030204" pitchFamily="34" charset="0"/>
                          <a:cs typeface="Arial" panose="020B0604020202020204" pitchFamily="34" charset="0"/>
                        </a:rPr>
                        <a:t>wymagania organizacyjne mają pierwszeństwo przed indywidualnymi potrzebami mieszkańców;</a:t>
                      </a:r>
                    </a:p>
                    <a:p>
                      <a:pPr marL="466725" indent="-285750">
                        <a:spcBef>
                          <a:spcPts val="600"/>
                        </a:spcBef>
                        <a:spcAft>
                          <a:spcPts val="0"/>
                        </a:spcAft>
                        <a:buFont typeface="+mj-lt"/>
                        <a:buAutoNum type="romanLcPeriod"/>
                      </a:pPr>
                      <a:r>
                        <a:rPr lang="pl-PL" sz="1200" dirty="0">
                          <a:effectLst/>
                          <a:latin typeface="Arial" panose="020B0604020202020204" pitchFamily="34" charset="0"/>
                          <a:ea typeface="Calibri" panose="020F0502020204030204" pitchFamily="34" charset="0"/>
                          <a:cs typeface="Arial" panose="020B0604020202020204" pitchFamily="34" charset="0"/>
                        </a:rPr>
                        <a:t>mieszkańcy nie mają wystarczającej kontroli nad swoim życiem i nad decyzjami, które ich dotyczą w zakresie funkcjonowania w ramach placówki;</a:t>
                      </a:r>
                    </a:p>
                    <a:p>
                      <a:pPr marL="466725" indent="-285750">
                        <a:spcBef>
                          <a:spcPts val="600"/>
                        </a:spcBef>
                        <a:spcAft>
                          <a:spcPts val="0"/>
                        </a:spcAft>
                        <a:buFont typeface="+mj-lt"/>
                        <a:buAutoNum type="romanLcPeriod"/>
                      </a:pPr>
                      <a:r>
                        <a:rPr lang="pl-PL" sz="1200" dirty="0">
                          <a:effectLst/>
                          <a:latin typeface="Arial" panose="020B0604020202020204" pitchFamily="34" charset="0"/>
                          <a:ea typeface="Calibri" panose="020F0502020204030204" pitchFamily="34" charset="0"/>
                          <a:cs typeface="Arial" panose="020B0604020202020204" pitchFamily="34" charset="0"/>
                        </a:rPr>
                        <a:t>mieszkańcy są odizolowani od ogółu społeczności lub zmuszeni do mieszkania razem;</a:t>
                      </a:r>
                    </a:p>
                    <a:p>
                      <a:pPr marL="228600" indent="-228600">
                        <a:spcBef>
                          <a:spcPts val="600"/>
                        </a:spcBef>
                        <a:spcAft>
                          <a:spcPts val="0"/>
                        </a:spcAft>
                        <a:buFont typeface="+mj-lt"/>
                        <a:buAutoNum type="alphaLcParenR" startAt="2"/>
                      </a:pPr>
                      <a:r>
                        <a:rPr lang="pl-PL" sz="1200" dirty="0">
                          <a:effectLst/>
                          <a:latin typeface="Arial" panose="020B0604020202020204" pitchFamily="34" charset="0"/>
                          <a:ea typeface="Calibri" panose="020F0502020204030204" pitchFamily="34" charset="0"/>
                          <a:cs typeface="Arial" panose="020B0604020202020204" pitchFamily="34" charset="0"/>
                        </a:rPr>
                        <a:t>w placówce opiekuńczo-wychowawczej typu socjalizacyjnego, interwencyjnego lub specjalistyczno-terapeutycznego, regionalnej placówce opiekuńczo-terapeutycznej lub interwencyjnym ośrodku </a:t>
                      </a:r>
                      <a:r>
                        <a:rPr lang="pl-PL" sz="1200" dirty="0" err="1">
                          <a:effectLst/>
                          <a:latin typeface="Arial" panose="020B0604020202020204" pitchFamily="34" charset="0"/>
                          <a:ea typeface="Calibri" panose="020F0502020204030204" pitchFamily="34" charset="0"/>
                          <a:cs typeface="Arial" panose="020B0604020202020204" pitchFamily="34" charset="0"/>
                        </a:rPr>
                        <a:t>preadopcyjnym</a:t>
                      </a:r>
                      <a:r>
                        <a:rPr lang="pl-PL" sz="1200" dirty="0">
                          <a:effectLst/>
                          <a:latin typeface="Arial" panose="020B0604020202020204" pitchFamily="34" charset="0"/>
                          <a:ea typeface="Calibri" panose="020F0502020204030204" pitchFamily="34" charset="0"/>
                          <a:cs typeface="Arial" panose="020B0604020202020204" pitchFamily="34" charset="0"/>
                        </a:rPr>
                        <a:t> w rozumieniu ustawy z dnia 9 czerwca 2011 r. o wspieraniu rodziny i systemie pieczy zastępczej (Dz. U. z 2023 r. poz. 1426, z </a:t>
                      </a:r>
                      <a:r>
                        <a:rPr lang="pl-PL" sz="1200" dirty="0" err="1">
                          <a:effectLst/>
                          <a:latin typeface="Arial" panose="020B0604020202020204" pitchFamily="34" charset="0"/>
                          <a:ea typeface="Calibri" panose="020F0502020204030204" pitchFamily="34" charset="0"/>
                          <a:cs typeface="Arial" panose="020B0604020202020204" pitchFamily="34" charset="0"/>
                        </a:rPr>
                        <a:t>późn</a:t>
                      </a:r>
                      <a:r>
                        <a:rPr lang="pl-PL" sz="1200" dirty="0">
                          <a:effectLst/>
                          <a:latin typeface="Arial" panose="020B0604020202020204" pitchFamily="34" charset="0"/>
                          <a:ea typeface="Calibri" panose="020F0502020204030204" pitchFamily="34" charset="0"/>
                          <a:cs typeface="Arial" panose="020B0604020202020204" pitchFamily="34" charset="0"/>
                        </a:rPr>
                        <a:t>. zm.) lub w innej placówce wieloosobowego, całodobowego pobytu lub opieki. </a:t>
                      </a:r>
                    </a:p>
                    <a:p>
                      <a:pPr marL="228600" indent="-228600">
                        <a:spcBef>
                          <a:spcPts val="600"/>
                        </a:spcBef>
                        <a:spcAft>
                          <a:spcPts val="0"/>
                        </a:spcAft>
                        <a:buFont typeface="+mj-lt"/>
                        <a:buAutoNum type="alphaLcParenR" startAt="2"/>
                      </a:pPr>
                      <a:r>
                        <a:rPr lang="pl-PL" sz="1200" dirty="0">
                          <a:effectLst/>
                          <a:latin typeface="Arial" panose="020B0604020202020204" pitchFamily="34" charset="0"/>
                          <a:ea typeface="Calibri" panose="020F0502020204030204" pitchFamily="34" charset="0"/>
                          <a:cs typeface="Arial" panose="020B0604020202020204" pitchFamily="34" charset="0"/>
                        </a:rPr>
                        <a:t>w placówce interwencyjnego zakwaterowania (noclegownie, schroniska dla osób bezdomnych, ogrzewalnie).</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spcAft>
                          <a:spcPts val="0"/>
                        </a:spcAft>
                        <a:buFont typeface="+mj-lt"/>
                        <a:buNone/>
                      </a:pPr>
                      <a:r>
                        <a:rPr lang="pl-PL" sz="1200" b="0" dirty="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C35635AA-8E96-D093-EBDB-EDE68589A2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D424D98A-8466-4A2F-DF8C-B83837F133EC}"/>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200</a:t>
            </a:fld>
            <a:endParaRPr lang="pl-PL"/>
          </a:p>
        </p:txBody>
      </p:sp>
    </p:spTree>
    <p:extLst>
      <p:ext uri="{BB962C8B-B14F-4D97-AF65-F5344CB8AC3E}">
        <p14:creationId xmlns:p14="http://schemas.microsoft.com/office/powerpoint/2010/main" val="355640431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C6BC7-33CB-05AA-8F0B-19A56BC6BEC5}"/>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DD9D97E9-7672-55AA-931F-E72CA22E4224}"/>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706C9893-0D1E-5BE4-C281-30ED0FA90723}"/>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a:solidFill>
                  <a:prstClr val="white"/>
                </a:solidFill>
                <a:latin typeface="Arial" panose="020B0604020202020204" pitchFamily="34" charset="0"/>
                <a:cs typeface="Arial" panose="020B0604020202020204" pitchFamily="34" charset="0"/>
              </a:rPr>
              <a:t>11.4 Rewitalizacja obszarów innych niż miejskie</a:t>
            </a:r>
            <a:r>
              <a:rPr lang="pl-PL" sz="1400" b="1">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C</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ECE5FA08-38D1-B45A-42F6-B4C49EA813B7}"/>
              </a:ext>
            </a:extLst>
          </p:cNvPr>
          <p:cNvGraphicFramePr>
            <a:graphicFrameLocks noGrp="1"/>
          </p:cNvGraphicFramePr>
          <p:nvPr/>
        </p:nvGraphicFramePr>
        <p:xfrm>
          <a:off x="409314" y="1103160"/>
          <a:ext cx="11467612" cy="3781912"/>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350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a:latin typeface="Arial" panose="020B0604020202020204" pitchFamily="34" charset="0"/>
                          <a:cs typeface="Arial" panose="020B0604020202020204" pitchFamily="34" charset="0"/>
                        </a:rPr>
                        <a:t>Slajd 8 z 8</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324712">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defTabSz="914400" rtl="0" eaLnBrk="1" latinLnBrk="0" hangingPunct="1">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Kwalifikowalność projektu infrastruktury placówek świadczących usługi społeczne i związane z integracją społeczną.</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Bef>
                          <a:spcPts val="600"/>
                        </a:spcBef>
                        <a:spcAft>
                          <a:spcPts val="0"/>
                        </a:spcAft>
                        <a:buFont typeface="+mj-lt"/>
                        <a:buNone/>
                      </a:pPr>
                      <a:r>
                        <a:rPr lang="pl-PL" sz="1200" dirty="0">
                          <a:effectLst/>
                          <a:latin typeface="Arial" panose="020B0604020202020204" pitchFamily="34" charset="0"/>
                          <a:ea typeface="Calibri" panose="020F0502020204030204" pitchFamily="34" charset="0"/>
                          <a:cs typeface="Arial" panose="020B0604020202020204" pitchFamily="34" charset="0"/>
                        </a:rPr>
                        <a:t>Opieka instytucjonalna realizowana jest w szczególności w takich instytucjach jak:</a:t>
                      </a:r>
                    </a:p>
                    <a:p>
                      <a:pPr marL="228600" indent="-228600">
                        <a:spcBef>
                          <a:spcPts val="600"/>
                        </a:spcBef>
                        <a:spcAft>
                          <a:spcPts val="0"/>
                        </a:spcAft>
                        <a:buFont typeface="+mj-lt"/>
                        <a:buAutoNum type="alphaLcParenR"/>
                      </a:pPr>
                      <a:r>
                        <a:rPr lang="pl-PL" sz="1200" dirty="0">
                          <a:effectLst/>
                          <a:latin typeface="Arial" panose="020B0604020202020204" pitchFamily="34" charset="0"/>
                          <a:ea typeface="Calibri" panose="020F0502020204030204" pitchFamily="34" charset="0"/>
                          <a:cs typeface="Arial" panose="020B0604020202020204" pitchFamily="34" charset="0"/>
                        </a:rPr>
                        <a:t>dom pomocy społecznej, o którym mowa w ustawie z dnia 12 marca 2004 r. o pomocy społecznej</a:t>
                      </a:r>
                    </a:p>
                    <a:p>
                      <a:pPr marL="228600" indent="-228600">
                        <a:spcBef>
                          <a:spcPts val="600"/>
                        </a:spcBef>
                        <a:spcAft>
                          <a:spcPts val="0"/>
                        </a:spcAft>
                        <a:buFont typeface="+mj-lt"/>
                        <a:buAutoNum type="alphaLcParenR"/>
                      </a:pPr>
                      <a:r>
                        <a:rPr lang="pl-PL" sz="1200" dirty="0">
                          <a:effectLst/>
                          <a:latin typeface="Arial" panose="020B0604020202020204" pitchFamily="34" charset="0"/>
                          <a:ea typeface="Calibri" panose="020F0502020204030204" pitchFamily="34" charset="0"/>
                          <a:cs typeface="Arial" panose="020B0604020202020204" pitchFamily="34" charset="0"/>
                        </a:rPr>
                        <a:t>zakład opiekuńczo-leczniczy i zakład pielęgnacyjno-opiekuńczy, o których mowa w ustawie z dnia 27 sierpnia 2004 r. o świadczeniach opieki zdrowotnej finansowanych ze środków publicznych (Dz. U. z 2022 r. poz. 2561, z późn.zm.) </a:t>
                      </a:r>
                    </a:p>
                    <a:p>
                      <a:pPr marL="0" indent="0">
                        <a:spcBef>
                          <a:spcPts val="600"/>
                        </a:spcBef>
                        <a:spcAft>
                          <a:spcPts val="0"/>
                        </a:spcAft>
                        <a:buFont typeface="+mj-lt"/>
                        <a:buNone/>
                      </a:pPr>
                      <a:r>
                        <a:rPr lang="pl-PL" sz="1200" dirty="0">
                          <a:effectLst/>
                          <a:latin typeface="Arial" panose="020B0604020202020204" pitchFamily="34" charset="0"/>
                          <a:ea typeface="Calibri" panose="020F0502020204030204" pitchFamily="34" charset="0"/>
                          <a:cs typeface="Arial" panose="020B0604020202020204" pitchFamily="34" charset="0"/>
                        </a:rPr>
                        <a:t>Kryterium zostanie uznane za spełnione, jeżeli realizacja projektu nie prowadzi do wzmacniania form instytucjonalnych pomocy.</a:t>
                      </a:r>
                    </a:p>
                    <a:p>
                      <a:pPr marL="0" indent="0">
                        <a:spcBef>
                          <a:spcPts val="600"/>
                        </a:spcBef>
                        <a:spcAft>
                          <a:spcPts val="0"/>
                        </a:spcAft>
                        <a:buFont typeface="+mj-lt"/>
                        <a:buNone/>
                      </a:pPr>
                      <a:r>
                        <a:rPr lang="pl-PL" sz="1200" dirty="0">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projektu oraz dokumentacji składanej wraz z wnioskiem o dofinansowanie projektu na etapie aplikowania o środki. Analiza zgodności projektu z ww. aktami prawnymi dokonywana jest w oparciu o ich treść obowiązującą na dzień ogłoszenia naboru.</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spcAft>
                          <a:spcPts val="0"/>
                        </a:spcAft>
                        <a:buFont typeface="+mj-lt"/>
                        <a:buNone/>
                      </a:pPr>
                      <a:endParaRPr lang="pl-PL" sz="12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B2410B9C-5741-FA77-F2F5-264527DCFE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5FB6C076-D6E0-1191-EDDD-FF7C48CC1DE4}"/>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201</a:t>
            </a:fld>
            <a:endParaRPr lang="pl-PL"/>
          </a:p>
        </p:txBody>
      </p:sp>
    </p:spTree>
    <p:extLst>
      <p:ext uri="{BB962C8B-B14F-4D97-AF65-F5344CB8AC3E}">
        <p14:creationId xmlns:p14="http://schemas.microsoft.com/office/powerpoint/2010/main" val="470028178"/>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BADE-E768-65C6-EF2F-A0FF65D5E85D}"/>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30604DDD-CEF8-4283-EDC6-516519A1645E}"/>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1E99D37B-6F62-20BC-3EF6-CA856D5105A5}"/>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a:solidFill>
                  <a:prstClr val="white"/>
                </a:solidFill>
                <a:latin typeface="Arial" panose="020B0604020202020204" pitchFamily="34" charset="0"/>
                <a:cs typeface="Arial" panose="020B0604020202020204" pitchFamily="34" charset="0"/>
              </a:rPr>
              <a:t>11.4 Rewitalizacja obszarów innych niż miejskie</a:t>
            </a:r>
            <a:r>
              <a:rPr lang="pl-PL" sz="1400" b="1">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C</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91B7CFF2-BC04-A79B-004C-78E3579FE524}"/>
              </a:ext>
            </a:extLst>
          </p:cNvPr>
          <p:cNvGraphicFramePr>
            <a:graphicFrameLocks noGrp="1"/>
          </p:cNvGraphicFramePr>
          <p:nvPr/>
        </p:nvGraphicFramePr>
        <p:xfrm>
          <a:off x="409314" y="1103160"/>
          <a:ext cx="11467612" cy="4668504"/>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4487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a:latin typeface="Arial" panose="020B0604020202020204" pitchFamily="34" charset="0"/>
                          <a:cs typeface="Arial" panose="020B0604020202020204" pitchFamily="34" charset="0"/>
                        </a:rPr>
                        <a:t>Slajd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211304">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defTabSz="914400" rtl="0" eaLnBrk="1" latinLnBrk="0" hangingPunct="1">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Kwalifikowalność projektu z sektora kultury.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Bef>
                          <a:spcPts val="600"/>
                        </a:spcBef>
                        <a:spcAft>
                          <a:spcPts val="0"/>
                        </a:spcAft>
                        <a:buFont typeface="+mj-lt"/>
                        <a:buNone/>
                      </a:pPr>
                      <a:r>
                        <a:rPr lang="pl-PL" sz="1200" dirty="0">
                          <a:effectLst/>
                          <a:latin typeface="Arial" panose="020B0604020202020204" pitchFamily="34" charset="0"/>
                          <a:ea typeface="Calibri" panose="020F0502020204030204" pitchFamily="34" charset="0"/>
                          <a:cs typeface="Arial" panose="020B0604020202020204" pitchFamily="34" charset="0"/>
                        </a:rPr>
                        <a:t>W ramach kryterium weryfikacji podlega, czy (pytania pomocnicze): </a:t>
                      </a:r>
                    </a:p>
                    <a:p>
                      <a:pPr marL="180975" indent="-180975">
                        <a:spcBef>
                          <a:spcPts val="600"/>
                        </a:spcBef>
                        <a:spcAft>
                          <a:spcPts val="0"/>
                        </a:spcAft>
                        <a:buFont typeface="+mj-lt"/>
                        <a:buAutoNum type="arabicPeriod"/>
                      </a:pPr>
                      <a:r>
                        <a:rPr lang="pl-PL" sz="1200" dirty="0">
                          <a:effectLst/>
                          <a:latin typeface="Arial" panose="020B0604020202020204" pitchFamily="34" charset="0"/>
                          <a:ea typeface="Calibri" panose="020F0502020204030204" pitchFamily="34" charset="0"/>
                          <a:cs typeface="Arial" panose="020B0604020202020204" pitchFamily="34" charset="0"/>
                        </a:rPr>
                        <a:t>projekt z sektora kultury nie jest realizowany przez: </a:t>
                      </a:r>
                    </a:p>
                    <a:p>
                      <a:pPr marL="452438" indent="-271463">
                        <a:spcBef>
                          <a:spcPts val="600"/>
                        </a:spcBef>
                        <a:spcAft>
                          <a:spcPts val="0"/>
                        </a:spcAft>
                        <a:buFont typeface="+mj-lt"/>
                        <a:buAutoNum type="alphaLcParenR"/>
                      </a:pPr>
                      <a:r>
                        <a:rPr lang="pl-PL" sz="1200" dirty="0">
                          <a:effectLst/>
                          <a:latin typeface="Arial" panose="020B0604020202020204" pitchFamily="34" charset="0"/>
                          <a:ea typeface="Calibri" panose="020F0502020204030204" pitchFamily="34" charset="0"/>
                          <a:cs typeface="Arial" panose="020B0604020202020204" pitchFamily="34" charset="0"/>
                        </a:rPr>
                        <a:t>państwowe instytucje kultury,</a:t>
                      </a:r>
                    </a:p>
                    <a:p>
                      <a:pPr marL="452438" indent="-271463">
                        <a:spcBef>
                          <a:spcPts val="600"/>
                        </a:spcBef>
                        <a:spcAft>
                          <a:spcPts val="0"/>
                        </a:spcAft>
                        <a:buFont typeface="+mj-lt"/>
                        <a:buAutoNum type="alphaLcParenR"/>
                      </a:pPr>
                      <a:r>
                        <a:rPr lang="pl-PL" sz="1200" dirty="0">
                          <a:effectLst/>
                          <a:latin typeface="Arial" panose="020B0604020202020204" pitchFamily="34" charset="0"/>
                          <a:ea typeface="Calibri" panose="020F0502020204030204" pitchFamily="34" charset="0"/>
                          <a:cs typeface="Arial" panose="020B0604020202020204" pitchFamily="34" charset="0"/>
                        </a:rPr>
                        <a:t>instytucje kultury współprowadzone przez administrację rządową i samorządową,</a:t>
                      </a:r>
                    </a:p>
                    <a:p>
                      <a:pPr marL="452438" indent="-271463">
                        <a:spcBef>
                          <a:spcPts val="600"/>
                        </a:spcBef>
                        <a:spcAft>
                          <a:spcPts val="0"/>
                        </a:spcAft>
                        <a:buFont typeface="+mj-lt"/>
                        <a:buAutoNum type="alphaLcParenR"/>
                      </a:pPr>
                      <a:r>
                        <a:rPr lang="pl-PL" sz="1200" dirty="0">
                          <a:effectLst/>
                          <a:latin typeface="Arial" panose="020B0604020202020204" pitchFamily="34" charset="0"/>
                          <a:ea typeface="Calibri" panose="020F0502020204030204" pitchFamily="34" charset="0"/>
                          <a:cs typeface="Arial" panose="020B0604020202020204" pitchFamily="34" charset="0"/>
                        </a:rPr>
                        <a:t>instytucje kultury posiadające zbiory wchodzące w zakres Narodowego Zasobu Bibliotecznego wymieniane w załączniku do Rozporządzenia Ministra Kultury i Dziedzictwa Narodowego z dnia 4 lipca 2012 r. w sprawie narodowego zasobu bibliotecznego (Dz. U. z 2021 r. poz. 1308)?</a:t>
                      </a:r>
                    </a:p>
                    <a:p>
                      <a:pPr marL="180975" indent="-180975">
                        <a:spcBef>
                          <a:spcPts val="600"/>
                        </a:spcBef>
                        <a:spcAft>
                          <a:spcPts val="0"/>
                        </a:spcAft>
                        <a:buFont typeface="+mj-lt"/>
                        <a:buAutoNum type="arabicPeriod" startAt="2"/>
                      </a:pPr>
                      <a:r>
                        <a:rPr lang="pl-PL" sz="1200" dirty="0">
                          <a:effectLst/>
                          <a:latin typeface="Arial" panose="020B0604020202020204" pitchFamily="34" charset="0"/>
                          <a:ea typeface="Calibri" panose="020F0502020204030204" pitchFamily="34" charset="0"/>
                          <a:cs typeface="Arial" panose="020B0604020202020204" pitchFamily="34" charset="0"/>
                        </a:rPr>
                        <a:t>projekt z sektora kultury nie dotyczy:</a:t>
                      </a:r>
                    </a:p>
                    <a:p>
                      <a:pPr marL="361950" indent="-180975">
                        <a:spcBef>
                          <a:spcPts val="600"/>
                        </a:spcBef>
                        <a:spcAft>
                          <a:spcPts val="0"/>
                        </a:spcAft>
                        <a:buFont typeface="+mj-lt"/>
                        <a:buAutoNum type="alphaLcParenR"/>
                      </a:pPr>
                      <a:r>
                        <a:rPr lang="pl-PL" sz="1200" dirty="0">
                          <a:effectLst/>
                          <a:latin typeface="Arial" panose="020B0604020202020204" pitchFamily="34" charset="0"/>
                          <a:ea typeface="Calibri" panose="020F0502020204030204" pitchFamily="34" charset="0"/>
                          <a:cs typeface="Arial" panose="020B0604020202020204" pitchFamily="34" charset="0"/>
                        </a:rPr>
                        <a:t>obiektów UNESCO wyłącznie na cele związane z prowadzeniem działalności kulturalnej- wpisy indywidualne i obszarowe,</a:t>
                      </a:r>
                    </a:p>
                    <a:p>
                      <a:pPr marL="361950" indent="-180975">
                        <a:spcBef>
                          <a:spcPts val="600"/>
                        </a:spcBef>
                        <a:spcAft>
                          <a:spcPts val="0"/>
                        </a:spcAft>
                        <a:buFont typeface="+mj-lt"/>
                        <a:buAutoNum type="alphaLcParenR"/>
                      </a:pPr>
                      <a:r>
                        <a:rPr lang="pl-PL" sz="1200" dirty="0">
                          <a:effectLst/>
                          <a:latin typeface="Arial" panose="020B0604020202020204" pitchFamily="34" charset="0"/>
                          <a:ea typeface="Calibri" panose="020F0502020204030204" pitchFamily="34" charset="0"/>
                          <a:cs typeface="Arial" panose="020B0604020202020204" pitchFamily="34" charset="0"/>
                        </a:rPr>
                        <a:t>Pomników Historii Prezydenta RP- wyłącznie na cele związane z prowadzeniem działalności kulturalnej- wpisy indywidualne i obszarowe,</a:t>
                      </a:r>
                    </a:p>
                    <a:p>
                      <a:pPr marL="361950" indent="-180975">
                        <a:spcBef>
                          <a:spcPts val="600"/>
                        </a:spcBef>
                        <a:spcAft>
                          <a:spcPts val="0"/>
                        </a:spcAft>
                        <a:buFont typeface="+mj-lt"/>
                        <a:buAutoNum type="alphaLcParenR"/>
                      </a:pPr>
                      <a:r>
                        <a:rPr lang="pl-PL" sz="1200" dirty="0">
                          <a:effectLst/>
                          <a:latin typeface="Arial" panose="020B0604020202020204" pitchFamily="34" charset="0"/>
                          <a:ea typeface="Calibri" panose="020F0502020204030204" pitchFamily="34" charset="0"/>
                          <a:cs typeface="Arial" panose="020B0604020202020204" pitchFamily="34" charset="0"/>
                        </a:rPr>
                        <a:t>obiektów posiadających tytuł Znak Dziedzictwa Europejskiego? </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zerojedynkowe.</a:t>
                      </a:r>
                    </a:p>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p>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 „NIE DOTYCZY” (wartość „NIE DOTYCZY” przyznawana wyłącznie, gdy projekt nie dotyczy sektora kultury).</a:t>
                      </a:r>
                    </a:p>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jest zdefiniowane poprzez zestaw pytań pomocniczych. W ramach pytań pomocniczych możliwe przyznanie wartości logicznych: „TAK”, „NIE”, „NIE DOTYCZY”.</a:t>
                      </a:r>
                    </a:p>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na wszystkie pytania pomocnicze będzie pozytywna (wartość logiczna: „TAK”. „NIE DOTYCZY”). W trakcie oceny kryterium wnioskodawca może zostać poproszony o jednokrotne uzupełnienie i/lub wyjaśnienie.</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7F4BAB45-B7C6-D116-C107-1E65AB173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22519984-AA26-F7E5-A844-FB91B588A67B}"/>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202</a:t>
            </a:fld>
            <a:endParaRPr lang="pl-PL"/>
          </a:p>
        </p:txBody>
      </p:sp>
    </p:spTree>
    <p:extLst>
      <p:ext uri="{BB962C8B-B14F-4D97-AF65-F5344CB8AC3E}">
        <p14:creationId xmlns:p14="http://schemas.microsoft.com/office/powerpoint/2010/main" val="68283330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976AD-A7D3-BB9B-A3F4-5F44EE714DDF}"/>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EED9F15F-7B1C-3D4E-F19E-AAF5A7605730}"/>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AEB54727-3BBE-7288-5103-0249D35B7D57}"/>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a:solidFill>
                  <a:prstClr val="white"/>
                </a:solidFill>
                <a:latin typeface="Arial" panose="020B0604020202020204" pitchFamily="34" charset="0"/>
                <a:cs typeface="Arial" panose="020B0604020202020204" pitchFamily="34" charset="0"/>
              </a:rPr>
              <a:t>11.4 Rewitalizacja obszarów innych niż miejskie</a:t>
            </a:r>
            <a:r>
              <a:rPr lang="pl-PL" sz="1400" b="1">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C</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2CF24DA3-99D7-9CB0-4F83-164FCE3614FA}"/>
              </a:ext>
            </a:extLst>
          </p:cNvPr>
          <p:cNvGraphicFramePr>
            <a:graphicFrameLocks noGrp="1"/>
          </p:cNvGraphicFramePr>
          <p:nvPr/>
        </p:nvGraphicFramePr>
        <p:xfrm>
          <a:off x="409314" y="1103160"/>
          <a:ext cx="11467612" cy="2238975"/>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1898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a:latin typeface="Arial" panose="020B0604020202020204" pitchFamily="34" charset="0"/>
                          <a:cs typeface="Arial" panose="020B0604020202020204" pitchFamily="34" charset="0"/>
                        </a:rPr>
                        <a:t>Slajd 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1781775">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defTabSz="914400" rtl="0" eaLnBrk="1" latinLnBrk="0" hangingPunct="1">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Kwalifikowalność projektu z sektora kultury.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indent="-228600">
                        <a:spcBef>
                          <a:spcPts val="600"/>
                        </a:spcBef>
                        <a:spcAft>
                          <a:spcPts val="0"/>
                        </a:spcAft>
                        <a:buFont typeface="+mj-lt"/>
                        <a:buAutoNum type="arabicPeriod" startAt="3"/>
                      </a:pPr>
                      <a:r>
                        <a:rPr lang="pl-PL" sz="1200" dirty="0">
                          <a:effectLst/>
                          <a:latin typeface="Arial" panose="020B0604020202020204" pitchFamily="34" charset="0"/>
                          <a:ea typeface="Calibri" panose="020F0502020204030204" pitchFamily="34" charset="0"/>
                          <a:cs typeface="Arial" panose="020B0604020202020204" pitchFamily="34" charset="0"/>
                        </a:rPr>
                        <a:t>Projekt z sektora kultury ukierunkowany jest na rozwijanie aktywności społecznej m.in. poprzez tworzenie/adaptację/ dostosowanie budynków i przestrzeni do realizacji oferty kulturalno-edukacyjnej, rozwój innowacji społecznych? </a:t>
                      </a:r>
                    </a:p>
                    <a:p>
                      <a:pPr marL="0" indent="0">
                        <a:spcBef>
                          <a:spcPts val="600"/>
                        </a:spcBef>
                        <a:spcAft>
                          <a:spcPts val="0"/>
                        </a:spcAft>
                        <a:buFont typeface="+mj-lt"/>
                        <a:buNone/>
                      </a:pPr>
                      <a:r>
                        <a:rPr lang="pl-PL" sz="1200" dirty="0">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oraz dokumentacji składanej wraz z wnioskiem o dofinansowanie na etapie aplikowania o środki.</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Przyznanie wartości „NIE” przynajmniej w jednym pytaniu pomocniczym (po jednokrotnym złożeniu uzupełnień i/lub wyjaśnień) oznacza, iż kryterium nie jest spełnione. </a:t>
                      </a:r>
                    </a:p>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Niespełnienie kryterium dyskwalifikuje projekt ze wsparcia.</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CA6F74E3-31DA-1E3D-E887-F632CEB3FC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6649C11F-1B5A-D347-B6BF-E43AD4EE3B1B}"/>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203</a:t>
            </a:fld>
            <a:endParaRPr lang="pl-PL"/>
          </a:p>
        </p:txBody>
      </p:sp>
    </p:spTree>
    <p:extLst>
      <p:ext uri="{BB962C8B-B14F-4D97-AF65-F5344CB8AC3E}">
        <p14:creationId xmlns:p14="http://schemas.microsoft.com/office/powerpoint/2010/main" val="353438392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2587B-5168-B21A-C771-9529DC893CFD}"/>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0D8E9706-AC68-6418-2284-044386402A5B}"/>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24F88AE6-44F7-067C-5A99-ABD701E8D62E}"/>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a:solidFill>
                  <a:prstClr val="white"/>
                </a:solidFill>
                <a:latin typeface="Arial" panose="020B0604020202020204" pitchFamily="34" charset="0"/>
                <a:cs typeface="Arial" panose="020B0604020202020204" pitchFamily="34" charset="0"/>
              </a:rPr>
              <a:t>11.4 Rewitalizacja obszarów innych niż miejskie</a:t>
            </a:r>
            <a:r>
              <a:rPr lang="pl-PL" sz="1400" b="1">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C</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C30D0729-65B5-7FB0-9CC4-2145E1D6C8D9}"/>
              </a:ext>
            </a:extLst>
          </p:cNvPr>
          <p:cNvGraphicFramePr>
            <a:graphicFrameLocks noGrp="1"/>
          </p:cNvGraphicFramePr>
          <p:nvPr>
            <p:extLst>
              <p:ext uri="{D42A27DB-BD31-4B8C-83A1-F6EECF244321}">
                <p14:modId xmlns:p14="http://schemas.microsoft.com/office/powerpoint/2010/main" val="3179873162"/>
              </p:ext>
            </p:extLst>
          </p:nvPr>
        </p:nvGraphicFramePr>
        <p:xfrm>
          <a:off x="409314" y="1103159"/>
          <a:ext cx="11467612" cy="4897188"/>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4356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a:latin typeface="Arial" panose="020B0604020202020204" pitchFamily="34" charset="0"/>
                          <a:cs typeface="Arial" panose="020B0604020202020204" pitchFamily="34" charset="0"/>
                        </a:rPr>
                        <a:t>Slajd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439988">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defTabSz="914400" rtl="0" eaLnBrk="1" latinLnBrk="0" hangingPunct="1">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Kwalifikowalność projektu z sektora turystyki.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Bef>
                          <a:spcPts val="600"/>
                        </a:spcBef>
                        <a:spcAft>
                          <a:spcPts val="0"/>
                        </a:spcAft>
                        <a:buFont typeface="+mj-lt"/>
                        <a:buNone/>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W ramach kryterium weryfikacji podlega, czy (pytania pomocnicze) w przypadku projektów z zakresu rozwoju turystyki:</a:t>
                      </a:r>
                    </a:p>
                    <a:p>
                      <a:pPr marL="228600" indent="-228600">
                        <a:spcBef>
                          <a:spcPts val="600"/>
                        </a:spcBef>
                        <a:spcAft>
                          <a:spcPts val="0"/>
                        </a:spcAft>
                        <a:buFont typeface="+mj-lt"/>
                        <a:buAutoNum type="arabicPeriod"/>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z przedłożonej analizy popytu i oceny potrzeb wynika zapotrzebowanie na realizację danego projektu,</a:t>
                      </a:r>
                    </a:p>
                    <a:p>
                      <a:pPr marL="228600" indent="-228600">
                        <a:spcBef>
                          <a:spcPts val="600"/>
                        </a:spcBef>
                        <a:spcAft>
                          <a:spcPts val="0"/>
                        </a:spcAft>
                        <a:buFont typeface="+mj-lt"/>
                        <a:buAutoNum type="arabicPeriod"/>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realizacja projektu jest skoordynowana z projektami w sąsiednich obszarach, unikając nakładania się i konkurencji oraz wpływa na stymulowanie aktywności turystycznej w regionie,</a:t>
                      </a:r>
                    </a:p>
                    <a:p>
                      <a:pPr marL="228600" marR="0" lvl="0" indent="-228600" algn="l" defTabSz="914400" rtl="0" eaLnBrk="1" fontAlgn="auto" latinLnBrk="0" hangingPunct="1">
                        <a:lnSpc>
                          <a:spcPct val="100000"/>
                        </a:lnSpc>
                        <a:spcBef>
                          <a:spcPts val="600"/>
                        </a:spcBef>
                        <a:spcAft>
                          <a:spcPts val="0"/>
                        </a:spcAft>
                        <a:buClrTx/>
                        <a:buSzTx/>
                        <a:buFont typeface="+mj-lt"/>
                        <a:buAutoNum type="arabicPeriod"/>
                        <a:tabLst/>
                        <a:defRPr/>
                      </a:pPr>
                      <a:r>
                        <a:rPr kumimoji="0" lang="pl-PL" sz="1200" b="0" i="0" u="none" strike="sng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mają wpływ na stymulowanie aktywności turystycznej w regionie,</a:t>
                      </a:r>
                      <a:endParaRPr lang="pl-PL" sz="1200" kern="12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marL="0" indent="0">
                        <a:spcBef>
                          <a:spcPts val="600"/>
                        </a:spcBef>
                        <a:spcAft>
                          <a:spcPts val="0"/>
                        </a:spcAft>
                        <a:buFont typeface="+mj-lt"/>
                        <a:buNone/>
                      </a:pPr>
                      <a:r>
                        <a:rPr lang="pl-PL" sz="1200" strike="sngStrike" kern="1200" dirty="0">
                          <a:solidFill>
                            <a:srgbClr val="C00000"/>
                          </a:solidFill>
                          <a:effectLst/>
                          <a:latin typeface="Arial" panose="020B0604020202020204" pitchFamily="34" charset="0"/>
                          <a:ea typeface="Calibri" panose="020F0502020204030204" pitchFamily="34" charset="0"/>
                          <a:cs typeface="Arial" panose="020B0604020202020204" pitchFamily="34" charset="0"/>
                        </a:rPr>
                        <a:t>4.</a:t>
                      </a:r>
                      <a:r>
                        <a:rPr lang="pl-PL" sz="1200" kern="1200" dirty="0">
                          <a:solidFill>
                            <a:srgbClr val="C00000"/>
                          </a:solidFill>
                          <a:effectLst/>
                          <a:latin typeface="Arial" panose="020B0604020202020204" pitchFamily="34" charset="0"/>
                          <a:ea typeface="Calibri" panose="020F0502020204030204" pitchFamily="34" charset="0"/>
                          <a:cs typeface="Arial" panose="020B0604020202020204" pitchFamily="34" charset="0"/>
                        </a:rPr>
                        <a:t> 3. </a:t>
                      </a: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w przypadku, gdy wsparcie rozwoju turystyki obejmuje budowę nowych obiektów budowalnych, konieczność budowy wynika z diagnozy obszaru rewitalizacji i jest poprzedzona analizami wskazującymi na nieodstępność lub brak możliwości wykorzystania istniejących budynków? </a:t>
                      </a:r>
                    </a:p>
                    <a:p>
                      <a:pPr marL="0" indent="0">
                        <a:spcBef>
                          <a:spcPts val="600"/>
                        </a:spcBef>
                        <a:spcAft>
                          <a:spcPts val="0"/>
                        </a:spcAft>
                        <a:buFont typeface="+mj-lt"/>
                        <a:buNone/>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Gminnego Programu Rewitalizacji wpisanego na wykaz programów rewitalizacji prowadzony przez IZ FEL aktualny w dniu złożenia wniosku o dofinansowani i analizy potrzeb (dla warunku nr </a:t>
                      </a:r>
                      <a:r>
                        <a:rPr lang="pl-PL" sz="1200" kern="1200" dirty="0">
                          <a:solidFill>
                            <a:srgbClr val="C00000"/>
                          </a:solidFill>
                          <a:effectLst/>
                          <a:latin typeface="Arial" panose="020B0604020202020204" pitchFamily="34" charset="0"/>
                          <a:ea typeface="Calibri" panose="020F0502020204030204" pitchFamily="34" charset="0"/>
                          <a:cs typeface="Arial" panose="020B0604020202020204" pitchFamily="34" charset="0"/>
                        </a:rPr>
                        <a:t>3</a:t>
                      </a:r>
                      <a:r>
                        <a:rPr lang="pl-PL" sz="1200" strike="sngStrike" kern="1200" dirty="0">
                          <a:solidFill>
                            <a:srgbClr val="C00000"/>
                          </a:solidFill>
                          <a:effectLst/>
                          <a:latin typeface="Arial" panose="020B0604020202020204" pitchFamily="34" charset="0"/>
                          <a:ea typeface="Calibri" panose="020F0502020204030204" pitchFamily="34" charset="0"/>
                          <a:cs typeface="Arial" panose="020B0604020202020204" pitchFamily="34" charset="0"/>
                        </a:rPr>
                        <a:t> 4</a:t>
                      </a: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 analizy potrzeb (dla warunków </a:t>
                      </a:r>
                      <a:r>
                        <a:rPr lang="pl-PL" sz="1200" kern="1200" dirty="0">
                          <a:solidFill>
                            <a:srgbClr val="C00000"/>
                          </a:solidFill>
                          <a:effectLst/>
                          <a:latin typeface="Arial" panose="020B0604020202020204" pitchFamily="34" charset="0"/>
                          <a:ea typeface="Calibri" panose="020F0502020204030204" pitchFamily="34" charset="0"/>
                          <a:cs typeface="Arial" panose="020B0604020202020204" pitchFamily="34" charset="0"/>
                        </a:rPr>
                        <a:t>1-2</a:t>
                      </a:r>
                      <a:r>
                        <a:rPr lang="pl-PL" sz="1200" strike="sngStrike" kern="1200" dirty="0">
                          <a:solidFill>
                            <a:srgbClr val="C00000"/>
                          </a:solidFill>
                          <a:effectLst/>
                          <a:latin typeface="Arial" panose="020B0604020202020204" pitchFamily="34" charset="0"/>
                          <a:ea typeface="Calibri" panose="020F0502020204030204" pitchFamily="34" charset="0"/>
                          <a:cs typeface="Arial" panose="020B0604020202020204" pitchFamily="34" charset="0"/>
                        </a:rPr>
                        <a:t>3</a:t>
                      </a: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 zapisów wniosku o dofinansowanie oraz dokumentacji składanej wraz z wnioskiem o dofinansowanie na etapie aplikowania o środki.</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zerojedynkowe.</a:t>
                      </a:r>
                    </a:p>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p>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 „NIE DOTYCZY” (wartość „NIE DOTYCZY” przyznawana wyłącznie w przypadku projektów nie dotyczących sektora turystyki).</a:t>
                      </a:r>
                    </a:p>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jest zdefiniowane poprzez zestaw pytań pomocniczych. W ramach pytań pomocniczych możliwe przyznanie wartości logicznych: „TAK”, „NIE”, „NIE DOTYCZY”.</a:t>
                      </a:r>
                    </a:p>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na wszystkie pytania pomocnicze będzie pozytywna (wartość logiczna: „TAK”. „NIE DOTYCZY”). W trakcie oceny kryterium wnioskodawca może zostać poproszony o jednokrotne uzupełnienie i/lub wyjaśnienie.</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EDC0CF01-55F6-C0AB-2440-4E8B5C66DF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01970468-F302-4E13-DB7C-9F5AD9455953}"/>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204</a:t>
            </a:fld>
            <a:endParaRPr lang="pl-PL"/>
          </a:p>
        </p:txBody>
      </p:sp>
      <p:sp>
        <p:nvSpPr>
          <p:cNvPr id="2" name="Prostokąt: zaokrąglone rogi 1">
            <a:extLst>
              <a:ext uri="{FF2B5EF4-FFF2-40B4-BE49-F238E27FC236}">
                <a16:creationId xmlns:a16="http://schemas.microsoft.com/office/drawing/2014/main" id="{5198B739-3C9C-DD2B-6487-676961913D49}"/>
              </a:ext>
            </a:extLst>
          </p:cNvPr>
          <p:cNvSpPr/>
          <p:nvPr/>
        </p:nvSpPr>
        <p:spPr>
          <a:xfrm>
            <a:off x="770042" y="2823773"/>
            <a:ext cx="2350664" cy="60522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b="1">
                <a:solidFill>
                  <a:prstClr val="black"/>
                </a:solidFill>
                <a:latin typeface="Arial" panose="020B0604020202020204" pitchFamily="34" charset="0"/>
                <a:cs typeface="Arial" panose="020B0604020202020204" pitchFamily="34" charset="0"/>
              </a:rPr>
              <a:t>Uwaga od członka KM FEL (</a:t>
            </a:r>
            <a:r>
              <a:rPr lang="pl-PL" sz="1200">
                <a:solidFill>
                  <a:prstClr val="black"/>
                </a:solidFill>
                <a:latin typeface="Arial" panose="020B0604020202020204" pitchFamily="34" charset="0"/>
                <a:cs typeface="Arial" panose="020B0604020202020204" pitchFamily="34" charset="0"/>
              </a:rPr>
              <a:t>Unia Metropolii Polskich) nr 2 z formularza uwag</a:t>
            </a:r>
            <a:endParaRPr kumimoji="0" lang="pl-PL"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1342550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43B6A-EC0A-F9BA-1C21-8DE470C65737}"/>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6BC0871B-8DBE-FA99-1867-8D7D58912A5F}"/>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E53BBE38-2F4E-7D8F-3CBA-76ED3B992271}"/>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a:solidFill>
                  <a:prstClr val="white"/>
                </a:solidFill>
                <a:latin typeface="Arial" panose="020B0604020202020204" pitchFamily="34" charset="0"/>
                <a:cs typeface="Arial" panose="020B0604020202020204" pitchFamily="34" charset="0"/>
              </a:rPr>
              <a:t>11.4 Rewitalizacja obszarów innych niż miejskie</a:t>
            </a:r>
            <a:r>
              <a:rPr lang="pl-PL" sz="1400" b="1">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C</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51F49F74-F220-809B-2528-997882E2D104}"/>
              </a:ext>
            </a:extLst>
          </p:cNvPr>
          <p:cNvGraphicFramePr>
            <a:graphicFrameLocks noGrp="1"/>
          </p:cNvGraphicFramePr>
          <p:nvPr>
            <p:extLst>
              <p:ext uri="{D42A27DB-BD31-4B8C-83A1-F6EECF244321}">
                <p14:modId xmlns:p14="http://schemas.microsoft.com/office/powerpoint/2010/main" val="2981966251"/>
              </p:ext>
            </p:extLst>
          </p:nvPr>
        </p:nvGraphicFramePr>
        <p:xfrm>
          <a:off x="419573" y="1076132"/>
          <a:ext cx="11467612" cy="5335667"/>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1617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a:latin typeface="Arial" panose="020B0604020202020204" pitchFamily="34" charset="0"/>
                          <a:cs typeface="Arial" panose="020B0604020202020204" pitchFamily="34" charset="0"/>
                        </a:rPr>
                        <a:t>Slajd 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1236107">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defTabSz="914400" rtl="0" eaLnBrk="1" latinLnBrk="0" hangingPunct="1">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Kwalifikowalność projektu z sektora turystyki.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Bef>
                          <a:spcPts val="600"/>
                        </a:spcBef>
                        <a:spcAft>
                          <a:spcPts val="0"/>
                        </a:spcAft>
                        <a:buFont typeface="+mj-lt"/>
                        <a:buNone/>
                      </a:pPr>
                      <a:endParaRPr lang="pl-PL" sz="1200" kern="120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Przyznanie wartości „NIE” przynajmniej w jednym pytaniu pomocniczym (po jednokrotnym złożeniu uzupełnień i/lub wyjaśnień) oznacza, iż kryterium nie jest spełnione. </a:t>
                      </a:r>
                    </a:p>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Niespełnienie kryterium dyskwalifikuje projekt ze wsparcia.</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r h="1649068">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600"/>
                        </a:spcBef>
                        <a:spcAft>
                          <a:spcPts val="600"/>
                        </a:spcAft>
                        <a:buClrTx/>
                        <a:buSzTx/>
                        <a:buFontTx/>
                        <a:buNone/>
                        <a:tabLst/>
                        <a:defRPr/>
                      </a:pPr>
                      <a:r>
                        <a:rPr kumimoji="0" lang="pl-PL"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Dbałość o zachowanie i rozwój zielonej infrastruktury.</a:t>
                      </a:r>
                    </a:p>
                    <a:p>
                      <a:pPr algn="l" defTabSz="914400" rtl="0" eaLnBrk="1" latinLnBrk="0" hangingPunct="1">
                        <a:lnSpc>
                          <a:spcPct val="115000"/>
                        </a:lnSpc>
                        <a:spcBef>
                          <a:spcPts val="600"/>
                        </a:spcBef>
                        <a:spcAft>
                          <a:spcPts val="600"/>
                        </a:spcAft>
                      </a:pPr>
                      <a:endParaRPr lang="pl-PL" sz="1200" b="1" kern="1200">
                        <a:solidFill>
                          <a:schemeClr val="dk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600"/>
                        </a:spcBef>
                        <a:spcAft>
                          <a:spcPts val="0"/>
                        </a:spcAft>
                        <a:buClrTx/>
                        <a:buSzTx/>
                        <a:buFont typeface="+mj-lt"/>
                        <a:buNone/>
                        <a:tabLst/>
                        <a:defRPr/>
                      </a:pP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 ramach kryterium weryfikacji podlega, czy w ramach projektu zapewniona jest dbałość o zachowanie i rozwój zielonej infrastruktury, zwłaszcza ochronę drzew, w całym cyklu projektowym, w tym poprzez stosowanie standardów ochrony zieleni, zwiększanie powierzchni biologicznie czynnych, unikanie tworzenia powierzchni uszczelnionych.</a:t>
                      </a:r>
                    </a:p>
                    <a:p>
                      <a:pPr marL="0" marR="0" lvl="0" indent="0" algn="l" defTabSz="914400" rtl="0" eaLnBrk="1" fontAlgn="auto" latinLnBrk="0" hangingPunct="1">
                        <a:lnSpc>
                          <a:spcPct val="100000"/>
                        </a:lnSpc>
                        <a:spcBef>
                          <a:spcPts val="600"/>
                        </a:spcBef>
                        <a:spcAft>
                          <a:spcPts val="0"/>
                        </a:spcAft>
                        <a:buClrTx/>
                        <a:buSzTx/>
                        <a:buFont typeface="+mj-lt"/>
                        <a:buNone/>
                        <a:tabLst/>
                        <a:defRPr/>
                      </a:pP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oraz analizy popytu i oceny potrzeb składanej wraz z wnioskiem o dofinansowanie na etapie aplikowania o środki.</a:t>
                      </a:r>
                    </a:p>
                    <a:p>
                      <a:pPr marL="0" indent="0">
                        <a:spcBef>
                          <a:spcPts val="600"/>
                        </a:spcBef>
                        <a:spcAft>
                          <a:spcPts val="0"/>
                        </a:spcAft>
                        <a:buFont typeface="+mj-lt"/>
                        <a:buNone/>
                      </a:pPr>
                      <a:endPar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600"/>
                        </a:spcBef>
                        <a:spcAft>
                          <a:spcPts val="0"/>
                        </a:spcAft>
                        <a:buClrTx/>
                        <a:buSzTx/>
                        <a:buFontTx/>
                        <a:buNone/>
                        <a:tabLst/>
                        <a:defRPr/>
                      </a:pP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Kryterium zerojedynkowe. </a:t>
                      </a:r>
                    </a:p>
                    <a:p>
                      <a:pPr marL="0" marR="0" lvl="0" indent="0" algn="l" defTabSz="914400" rtl="0" eaLnBrk="1" fontAlgn="auto" latinLnBrk="0" hangingPunct="1">
                        <a:lnSpc>
                          <a:spcPct val="115000"/>
                        </a:lnSpc>
                        <a:spcBef>
                          <a:spcPts val="600"/>
                        </a:spcBef>
                        <a:spcAft>
                          <a:spcPts val="0"/>
                        </a:spcAft>
                        <a:buClrTx/>
                        <a:buSzTx/>
                        <a:buFontTx/>
                        <a:buNone/>
                        <a:tabLst/>
                        <a:defRPr/>
                      </a:pP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p>
                    <a:p>
                      <a:pPr marL="0" marR="0" lvl="0" indent="0" algn="l" defTabSz="914400" rtl="0" eaLnBrk="1" fontAlgn="auto" latinLnBrk="0" hangingPunct="1">
                        <a:lnSpc>
                          <a:spcPct val="115000"/>
                        </a:lnSpc>
                        <a:spcBef>
                          <a:spcPts val="600"/>
                        </a:spcBef>
                        <a:spcAft>
                          <a:spcPts val="0"/>
                        </a:spcAft>
                        <a:buClrTx/>
                        <a:buSzTx/>
                        <a:buFontTx/>
                        <a:buNone/>
                        <a:tabLst/>
                        <a:defRPr/>
                      </a:pP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 </a:t>
                      </a:r>
                    </a:p>
                    <a:p>
                      <a:pPr marL="0" marR="0" lvl="0" indent="0" algn="l" defTabSz="914400" rtl="0" eaLnBrk="1" fontAlgn="auto" latinLnBrk="0" hangingPunct="1">
                        <a:lnSpc>
                          <a:spcPct val="115000"/>
                        </a:lnSpc>
                        <a:spcBef>
                          <a:spcPts val="600"/>
                        </a:spcBef>
                        <a:spcAft>
                          <a:spcPts val="0"/>
                        </a:spcAft>
                        <a:buClrTx/>
                        <a:buSzTx/>
                        <a:buFontTx/>
                        <a:buNone/>
                        <a:tabLst/>
                        <a:defRPr/>
                      </a:pP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Kryterium uznaje się za spełnione, jeżeli odpowiedź będzie pozytywna (wartość logiczna: „TAK”). W trakcie oceny kryterium wnioskodawca może zostać poproszony o jednokrotne uzupełnienie i/lub wyjaśnienie. Przyznanie wartości „NIE” (po jednokrotnym złożeniu uzupełnień i/lub wyjaśnień) oznacza, iż kryterium nie jest spełnione.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Niespełnienie kryterium dyskwalifikuje projekt ze wsparcia.</a:t>
                      </a:r>
                    </a:p>
                    <a:p>
                      <a:pPr algn="l">
                        <a:lnSpc>
                          <a:spcPct val="100000"/>
                        </a:lnSpc>
                        <a:spcBef>
                          <a:spcPts val="600"/>
                        </a:spcBef>
                        <a:spcAft>
                          <a:spcPts val="0"/>
                        </a:spcAft>
                      </a:pP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2084762"/>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065647EE-3435-2DA5-526F-E079FBBA49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AFE33A04-EE90-BC61-1B54-7A2A217D7A94}"/>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205</a:t>
            </a:fld>
            <a:endParaRPr lang="pl-PL"/>
          </a:p>
        </p:txBody>
      </p:sp>
    </p:spTree>
    <p:extLst>
      <p:ext uri="{BB962C8B-B14F-4D97-AF65-F5344CB8AC3E}">
        <p14:creationId xmlns:p14="http://schemas.microsoft.com/office/powerpoint/2010/main" val="379405074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6922E-ADA4-8441-650E-BA8BBCB06924}"/>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89202A29-A52D-5BCB-0B2D-93B8D7057624}"/>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13FE4A99-688F-762F-51A4-8BF5E94162D8}"/>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a:solidFill>
                  <a:prstClr val="white"/>
                </a:solidFill>
                <a:latin typeface="Arial" panose="020B0604020202020204" pitchFamily="34" charset="0"/>
                <a:cs typeface="Arial" panose="020B0604020202020204" pitchFamily="34" charset="0"/>
              </a:rPr>
              <a:t>11.4 Rewitalizacja obszarów innych niż miejskie</a:t>
            </a:r>
            <a:r>
              <a:rPr lang="pl-PL" sz="1400" b="1">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1B232B41-D357-1810-05D4-98C77F34D324}"/>
              </a:ext>
            </a:extLst>
          </p:cNvPr>
          <p:cNvGraphicFramePr>
            <a:graphicFrameLocks noGrp="1"/>
          </p:cNvGraphicFramePr>
          <p:nvPr/>
        </p:nvGraphicFramePr>
        <p:xfrm>
          <a:off x="409314" y="1103159"/>
          <a:ext cx="11467612" cy="4660050"/>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440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316035">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defTabSz="914400" rtl="0" eaLnBrk="1" latinLnBrk="0" hangingPunct="1">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Maksymalna wysokość dofinansowania projektu w formie finansowania UE nie przekracza 10 mln zł.</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Bef>
                          <a:spcPts val="600"/>
                        </a:spcBef>
                        <a:spcAft>
                          <a:spcPts val="0"/>
                        </a:spcAft>
                        <a:buFont typeface="+mj-lt"/>
                        <a:buNone/>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W ramach kryterium ocenie podlega czy dofinansowanie projektu w formie finansowania UE nie przekracza 10 mln zł. </a:t>
                      </a:r>
                    </a:p>
                    <a:p>
                      <a:pPr marL="0" indent="0">
                        <a:spcBef>
                          <a:spcPts val="600"/>
                        </a:spcBef>
                        <a:spcAft>
                          <a:spcPts val="0"/>
                        </a:spcAft>
                        <a:buFont typeface="+mj-lt"/>
                        <a:buNone/>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Spełnienie kryterium będzie weryfikowane na podstawie zapisów wniosku o dofinansowanie projektu.</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zerojedynkowe.</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będzie pozytywna (wartość logiczna: „TAK”). </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W trakcie oceny kryterium wnioskodawca może zostać poproszony o jednokrotne uzupełnienie i/lub wyjaśnienie.</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Przyznanie wartości „NIE” (po jednokrotnym złożeniu uzupełnień i/lub wyjaśnień) oznacza, iż kryterium nie jest spełnione. </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Niespełnienie kryterium dyskwalifikuje projekt ze wsparcia.</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32FA249B-716C-BBBE-2040-F6FE172F74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5843F271-D1B3-EBBC-F09E-ED1E4AC40FA7}"/>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206</a:t>
            </a:fld>
            <a:endParaRPr lang="pl-PL"/>
          </a:p>
        </p:txBody>
      </p:sp>
    </p:spTree>
    <p:extLst>
      <p:ext uri="{BB962C8B-B14F-4D97-AF65-F5344CB8AC3E}">
        <p14:creationId xmlns:p14="http://schemas.microsoft.com/office/powerpoint/2010/main" val="385750751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2AA58-0FD8-8206-671B-83762B92207E}"/>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37DA9306-6E3A-578E-99C8-7723A6663D1D}"/>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FBEE39A5-1852-F017-2584-9CE85B3908F6}"/>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a:solidFill>
                  <a:prstClr val="white"/>
                </a:solidFill>
                <a:latin typeface="Arial" panose="020B0604020202020204" pitchFamily="34" charset="0"/>
                <a:cs typeface="Arial" panose="020B0604020202020204" pitchFamily="34" charset="0"/>
              </a:rPr>
              <a:t>11.4 Rewitalizacja obszarów innych niż miejskie</a:t>
            </a:r>
            <a:r>
              <a:rPr lang="pl-PL" sz="1400" b="1">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merytoryczna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9A90E007-76DE-E769-0B6D-A9F00F4C90DD}"/>
              </a:ext>
            </a:extLst>
          </p:cNvPr>
          <p:cNvGraphicFramePr>
            <a:graphicFrameLocks noGrp="1"/>
          </p:cNvGraphicFramePr>
          <p:nvPr>
            <p:extLst>
              <p:ext uri="{D42A27DB-BD31-4B8C-83A1-F6EECF244321}">
                <p14:modId xmlns:p14="http://schemas.microsoft.com/office/powerpoint/2010/main" val="3823556170"/>
              </p:ext>
            </p:extLst>
          </p:nvPr>
        </p:nvGraphicFramePr>
        <p:xfrm>
          <a:off x="409314" y="1103159"/>
          <a:ext cx="11467612" cy="4581804"/>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317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a:latin typeface="Arial" panose="020B0604020202020204" pitchFamily="34" charset="0"/>
                          <a:cs typeface="Arial" panose="020B0604020202020204" pitchFamily="34" charset="0"/>
                        </a:rPr>
                        <a:t>Slajd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24604">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defTabSz="914400" rtl="0" eaLnBrk="1" latinLnBrk="0" hangingPunct="1">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Projekt jest zgodny z założeniami dokumentu pn. „Europejskie zasady jakości dla interwencji finansowanych przez UE, które mogą mieć wpływ na dziedzictwo kulturowe” opracowanego przez Międzynarodową Radę Ochrony Zabytków i Miejsc Historycznych (ICOMOS) - dotyczy wyłącznie projektu obejmującego swoim zakresem obiekt zabytkowy.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Bef>
                          <a:spcPts val="600"/>
                        </a:spcBef>
                        <a:spcAft>
                          <a:spcPts val="0"/>
                        </a:spcAft>
                        <a:buFont typeface="+mj-lt"/>
                        <a:buNone/>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Kryterium zdefiniowane jako techniczne specyficzne.</a:t>
                      </a:r>
                    </a:p>
                    <a:p>
                      <a:pPr marL="0" indent="0">
                        <a:spcBef>
                          <a:spcPts val="600"/>
                        </a:spcBef>
                        <a:spcAft>
                          <a:spcPts val="0"/>
                        </a:spcAft>
                        <a:buFont typeface="+mj-lt"/>
                        <a:buNone/>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W ramach kryterium weryfikowane będzie, czy projekt jest zgodny z założeniami dokumentu pn. „Europejskie zasady jakości dla interwencji finansowanych przez UE, które mogą mieć wpływ na dziedzictwo kulturowe” opracowanego przez Międzynarodową Radę Ochrony Zabytków i Miejsc Historycznych (ICOMOS)</a:t>
                      </a:r>
                      <a:r>
                        <a:rPr lang="pl-PL" sz="1200" kern="1200" baseline="30000" dirty="0">
                          <a:solidFill>
                            <a:schemeClr val="dk1"/>
                          </a:solidFill>
                          <a:effectLst/>
                          <a:latin typeface="Arial" panose="020B0604020202020204" pitchFamily="34" charset="0"/>
                          <a:ea typeface="Calibri" panose="020F0502020204030204" pitchFamily="34" charset="0"/>
                          <a:cs typeface="Arial" panose="020B0604020202020204" pitchFamily="34" charset="0"/>
                        </a:rPr>
                        <a:t>6</a:t>
                      </a: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 ?</a:t>
                      </a:r>
                    </a:p>
                    <a:p>
                      <a:pPr marL="0" indent="0">
                        <a:spcBef>
                          <a:spcPts val="600"/>
                        </a:spcBef>
                        <a:spcAft>
                          <a:spcPts val="0"/>
                        </a:spcAft>
                        <a:buFont typeface="+mj-lt"/>
                        <a:buNone/>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oraz dokumentacji składanej wraz z wnioskiem o dofinansowanie na etapie aplikowania o środki.</a:t>
                      </a:r>
                    </a:p>
                    <a:p>
                      <a:pPr marL="0" indent="0">
                        <a:spcBef>
                          <a:spcPts val="600"/>
                        </a:spcBef>
                        <a:spcAft>
                          <a:spcPts val="0"/>
                        </a:spcAft>
                        <a:buFont typeface="+mj-lt"/>
                        <a:buNone/>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Kryterium zostanie uznane za spełnione, jeżeli projekt będzie zgodny z założeniami dokumentu pn. „Europejskie zasady jakości dla interwencji finansowanych przez UE, które mogą mieć wpływ na dziedzictwo kulturowe” opracowanym przez Międzynarodową Radę Ochrony Zabytków i Miejsc Historycznych (ICOMOS), w wersji obowiązującej na dzień ogłoszenia naboru.</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zerojedynkowe.</a:t>
                      </a:r>
                    </a:p>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p>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 lub „NIE DOTYCZY” (opcja „NIE DOTYCZY” przyznawana wyłącznie w przypadku, gdy projekt nie obejmuje swym zakresem obiektów zabytkowych </a:t>
                      </a:r>
                      <a:r>
                        <a:rPr kumimoji="0" lang="pl-PL" sz="1200" b="0"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oraz uporządkowania i zagospodarowania zdegradowanych przestrzeni publicznych (przebudowy lub modernizacji) w celu przywrócenia lub nadania im nowych funkcji użytkowych, np. społecznych, gospodarczych, turystycznych lub kulturalnych i rozwoju terenów zielonych).</a:t>
                      </a:r>
                      <a:endParaRPr lang="pl-PL" sz="12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DECE4E09-EB54-4919-33B3-F9312E1DBC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F370674E-A973-DCCE-4007-FF47BC60C9D2}"/>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207</a:t>
            </a:fld>
            <a:endParaRPr lang="pl-PL"/>
          </a:p>
        </p:txBody>
      </p:sp>
      <p:sp>
        <p:nvSpPr>
          <p:cNvPr id="6" name="Prostokąt: zaokrąglone rogi 5">
            <a:extLst>
              <a:ext uri="{FF2B5EF4-FFF2-40B4-BE49-F238E27FC236}">
                <a16:creationId xmlns:a16="http://schemas.microsoft.com/office/drawing/2014/main" id="{F94DA65F-F916-994B-C1BC-B6183F681696}"/>
              </a:ext>
            </a:extLst>
          </p:cNvPr>
          <p:cNvSpPr/>
          <p:nvPr/>
        </p:nvSpPr>
        <p:spPr>
          <a:xfrm>
            <a:off x="5880100" y="4626807"/>
            <a:ext cx="2360903" cy="74833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b="1">
                <a:solidFill>
                  <a:prstClr val="black"/>
                </a:solidFill>
                <a:latin typeface="Arial" panose="020B0604020202020204" pitchFamily="34" charset="0"/>
                <a:cs typeface="Arial" panose="020B0604020202020204" pitchFamily="34" charset="0"/>
              </a:rPr>
              <a:t>Uwaga od członka KM FEL </a:t>
            </a:r>
            <a:r>
              <a:rPr lang="pl-PL" sz="1200">
                <a:solidFill>
                  <a:prstClr val="black"/>
                </a:solidFill>
                <a:latin typeface="Arial" panose="020B0604020202020204" pitchFamily="34" charset="0"/>
                <a:cs typeface="Arial" panose="020B0604020202020204" pitchFamily="34" charset="0"/>
              </a:rPr>
              <a:t>(Unia Metropolii Polskich) nr 3 z formularza uwag </a:t>
            </a:r>
          </a:p>
        </p:txBody>
      </p:sp>
      <p:sp>
        <p:nvSpPr>
          <p:cNvPr id="2" name="Symbol zastępczy stopki 1">
            <a:extLst>
              <a:ext uri="{FF2B5EF4-FFF2-40B4-BE49-F238E27FC236}">
                <a16:creationId xmlns:a16="http://schemas.microsoft.com/office/drawing/2014/main" id="{2BE608CA-E3B0-21AB-6919-4DB34F4D41C0}"/>
              </a:ext>
            </a:extLst>
          </p:cNvPr>
          <p:cNvSpPr>
            <a:spLocks noGrp="1"/>
          </p:cNvSpPr>
          <p:nvPr>
            <p:ph type="ftr" sz="quarter" idx="11"/>
          </p:nvPr>
        </p:nvSpPr>
        <p:spPr>
          <a:xfrm>
            <a:off x="416803" y="5630966"/>
            <a:ext cx="11452634" cy="531504"/>
          </a:xfrm>
        </p:spPr>
        <p:txBody>
          <a:bodyPr/>
          <a:lstStyle/>
          <a:p>
            <a:pPr algn="l"/>
            <a:r>
              <a:rPr lang="pl-PL" baseline="30000" dirty="0">
                <a:solidFill>
                  <a:schemeClr val="tx1"/>
                </a:solidFill>
                <a:latin typeface="Arial" panose="020B0604020202020204" pitchFamily="34" charset="0"/>
                <a:cs typeface="Arial" panose="020B0604020202020204" pitchFamily="34" charset="0"/>
              </a:rPr>
              <a:t>6</a:t>
            </a:r>
            <a:r>
              <a:rPr lang="pl-PL" dirty="0">
                <a:solidFill>
                  <a:schemeClr val="tx1"/>
                </a:solidFill>
                <a:latin typeface="Arial" panose="020B0604020202020204" pitchFamily="34" charset="0"/>
                <a:cs typeface="Arial" panose="020B0604020202020204" pitchFamily="34" charset="0"/>
              </a:rPr>
              <a:t> Dokument pn. „Europejskie zasady jakości dla interwencji finansowanych przez UE, które mogą mieć wpływ na dziedzictwo kulturowe” dostępny jest na stronie internetowej ICOMOS. W przypadku zmiany zapisów dokumentu, pod uwagę brana jest wersja obowiązująca w dniu ogłoszenia naboru.</a:t>
            </a:r>
          </a:p>
        </p:txBody>
      </p:sp>
    </p:spTree>
    <p:extLst>
      <p:ext uri="{BB962C8B-B14F-4D97-AF65-F5344CB8AC3E}">
        <p14:creationId xmlns:p14="http://schemas.microsoft.com/office/powerpoint/2010/main" val="341283645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9EBD6-78DA-0D56-8D23-0B77104983B6}"/>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1B4DB681-080C-D3EF-884E-9D93637B00F0}"/>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DC7F8891-62E9-3385-DC17-F6E6D19AB857}"/>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11.4 Rewitalizacja obszarów innych niż miejskie</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typy projektów: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merytoryczna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0692C5C1-8BB0-4C6F-1EFE-11CEB235D3D4}"/>
              </a:ext>
            </a:extLst>
          </p:cNvPr>
          <p:cNvGraphicFramePr>
            <a:graphicFrameLocks noGrp="1"/>
          </p:cNvGraphicFramePr>
          <p:nvPr>
            <p:extLst>
              <p:ext uri="{D42A27DB-BD31-4B8C-83A1-F6EECF244321}">
                <p14:modId xmlns:p14="http://schemas.microsoft.com/office/powerpoint/2010/main" val="4227960936"/>
              </p:ext>
            </p:extLst>
          </p:nvPr>
        </p:nvGraphicFramePr>
        <p:xfrm>
          <a:off x="409314" y="1103159"/>
          <a:ext cx="11467612" cy="4581804"/>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317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Slajd 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24604">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defTabSz="914400" rtl="0" eaLnBrk="1" latinLnBrk="0" hangingPunct="1">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Projekt jest zgodny z założeniami dokumentu pn. „Europejskie zasady jakości dla interwencji finansowanych przez UE, które mogą mieć wpływ na dziedzictwo kulturowe” opracowanego przez Międzynarodową Radę Ochrony Zabytków i Miejsc Historycznych (ICOMOS) - dotyczy wyłącznie projektu obejmującego swoim zakresem obiekt zabytkowy.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Bef>
                          <a:spcPts val="600"/>
                        </a:spcBef>
                        <a:spcAft>
                          <a:spcPts val="0"/>
                        </a:spcAft>
                        <a:buFont typeface="+mj-lt"/>
                        <a:buNone/>
                      </a:pPr>
                      <a:endParaRPr lang="pl-PL" sz="1200" kern="120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będzie pozytywna (wartość logiczna: „TAK” lub „NIE DOTYCZY”). W trakcie oceny kryterium wnioskodawca może zostać poproszony o jednokrotne uzupełnienie i/lub wyjaśnienie.</a:t>
                      </a:r>
                    </a:p>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Przyznanie wartości „NIE” (po jednokrotnym złożeniu uzupełnień i/lub wyjaśnień) oznacza, iż kryterium nie jest spełnione. </a:t>
                      </a:r>
                    </a:p>
                    <a:p>
                      <a:pPr algn="l">
                        <a:lnSpc>
                          <a:spcPct val="100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Niespełnienie kryterium dyskwalifikuje projekt ze wsparcia.</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75AA3CBE-128A-F5BA-FC87-8DEAFFB6EB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D40E6E3A-668E-B740-ADE7-E23A0455FB97}"/>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208</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876852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7E647-C76E-1353-2CA4-D2A3954833A9}"/>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B83901D3-C827-F3EF-BB9F-7D3114F128D9}"/>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2454B5F1-836F-CC3F-3AC0-9127FB69E893}"/>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a:solidFill>
                  <a:prstClr val="white"/>
                </a:solidFill>
                <a:latin typeface="Arial" panose="020B0604020202020204" pitchFamily="34" charset="0"/>
                <a:cs typeface="Arial" panose="020B0604020202020204" pitchFamily="34" charset="0"/>
              </a:rPr>
              <a:t>11.4 Rewitalizacja obszarów innych niż miejskie</a:t>
            </a:r>
            <a:r>
              <a:rPr lang="pl-PL" sz="1400" b="1">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merytoryczna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EF09147C-688D-BC8D-DBED-57B63DB62F47}"/>
              </a:ext>
            </a:extLst>
          </p:cNvPr>
          <p:cNvGraphicFramePr>
            <a:graphicFrameLocks noGrp="1"/>
          </p:cNvGraphicFramePr>
          <p:nvPr/>
        </p:nvGraphicFramePr>
        <p:xfrm>
          <a:off x="409314" y="1103158"/>
          <a:ext cx="11467612" cy="5047597"/>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555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a:latin typeface="Arial" panose="020B0604020202020204" pitchFamily="34" charset="0"/>
                          <a:cs typeface="Arial" panose="020B0604020202020204" pitchFamily="34" charset="0"/>
                        </a:rPr>
                        <a:t>Slajd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590397">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defTabSz="914400" rtl="0" eaLnBrk="1" latinLnBrk="0" hangingPunct="1">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Kwalifikowalność elementów infrastruktury drogowej.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Bef>
                          <a:spcPts val="600"/>
                        </a:spcBef>
                        <a:spcAft>
                          <a:spcPts val="0"/>
                        </a:spcAft>
                        <a:buFont typeface="+mj-lt"/>
                        <a:buNone/>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Kryterium zdefiniowane jako techniczne specyficzne.</a:t>
                      </a:r>
                    </a:p>
                    <a:p>
                      <a:pPr marL="0" indent="0">
                        <a:spcBef>
                          <a:spcPts val="600"/>
                        </a:spcBef>
                        <a:spcAft>
                          <a:spcPts val="0"/>
                        </a:spcAft>
                        <a:buFont typeface="+mj-lt"/>
                        <a:buNone/>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W ramach kryterium weryfikowane będzie, czy (pytania pomocnicze):</a:t>
                      </a:r>
                    </a:p>
                    <a:p>
                      <a:pPr marL="271463" indent="-271463">
                        <a:spcBef>
                          <a:spcPts val="600"/>
                        </a:spcBef>
                        <a:spcAft>
                          <a:spcPts val="0"/>
                        </a:spcAft>
                        <a:buFont typeface="+mj-lt"/>
                        <a:buAutoNum type="arabicPeriod"/>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Inwestycje w elementy infrastruktury drogowej (w tym w parkingi) stanowią nieodłączny element większego projektu i nie są one dominującym elementem tego projektu - ich koszt nie przekracza 15% kosztów kwalifikowalnych.</a:t>
                      </a:r>
                    </a:p>
                    <a:p>
                      <a:pPr marL="271463" indent="-271463">
                        <a:spcBef>
                          <a:spcPts val="600"/>
                        </a:spcBef>
                        <a:spcAft>
                          <a:spcPts val="0"/>
                        </a:spcAft>
                        <a:buFont typeface="+mj-lt"/>
                        <a:buAutoNum type="arabicPeriod"/>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Inwestycje w elementy drogowe w miastach nie obejmują budowy nowych dróg lub parkingów oraz w odniesieniu do istniejących - zwiększenia ich pojemności lub przepustowości.</a:t>
                      </a:r>
                    </a:p>
                    <a:p>
                      <a:pPr marL="271463" indent="-271463">
                        <a:spcBef>
                          <a:spcPts val="600"/>
                        </a:spcBef>
                        <a:spcAft>
                          <a:spcPts val="0"/>
                        </a:spcAft>
                        <a:buFont typeface="+mj-lt"/>
                        <a:buAutoNum type="arabicPeriod"/>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Inwestycje w elementy drogowe w miastach nie przyczyniają się do zwiększenia natężenia ruchu samochodowego?</a:t>
                      </a:r>
                    </a:p>
                    <a:p>
                      <a:pPr marL="0" indent="0">
                        <a:spcBef>
                          <a:spcPts val="600"/>
                        </a:spcBef>
                        <a:spcAft>
                          <a:spcPts val="0"/>
                        </a:spcAft>
                        <a:buFont typeface="+mj-lt"/>
                        <a:buNone/>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oraz dokumentacji składanej wraz z wnioskiem o dofinansowanie na etapie aplikowania o środki.</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zerojedynkowe.</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jest zdefiniowane poprzez zestaw pytań pomocniczych. W ramach pytań pomocniczych możliwe przyznanie wartości logicznych: „TAK”, „NIE”, „NIE DOTYCZY”.</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 lub „NIE DOTYCZY” (opcja „NIE DOTYCZY” przyznawana wyłącznie, gdy projekt swoim zakresem nie obejmuje inwestycji w elementy infrastruktury drogowej).</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na wszystkie pytania pomocnicze będzie pozytywna (wartość logiczna: „TAK” lub „NIE DOTYCZY”). W trakcie oceny kryterium wnioskodawca może zostać poproszony o jednokrotne uzupełnienie i/lub wyjaśnienie.</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683959BF-6C6E-E0E3-3AF8-957A32ACA6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76F61D2F-A360-9641-8F61-191D066F070A}"/>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209</a:t>
            </a:fld>
            <a:endParaRPr lang="pl-PL"/>
          </a:p>
        </p:txBody>
      </p:sp>
    </p:spTree>
    <p:extLst>
      <p:ext uri="{BB962C8B-B14F-4D97-AF65-F5344CB8AC3E}">
        <p14:creationId xmlns:p14="http://schemas.microsoft.com/office/powerpoint/2010/main" val="2867926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E5957-8438-D7ED-977E-7D589B7FF85A}"/>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3F66BFAE-462C-7F61-81FE-0D5823538DBB}"/>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1ED03EC4-E731-198D-BFDD-0E6B55FDC047}"/>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Działanie 3.2 Dostosowanie do zmian klimatu i zapobieganie powodziom i suszy, typy projektów: 1, 2, 4, 6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 </a:t>
            </a:r>
            <a:r>
              <a:rPr lang="pl-PL" sz="1400" b="1">
                <a:solidFill>
                  <a:prstClr val="white"/>
                </a:solidFill>
                <a:latin typeface="Arial" panose="020B0604020202020204" pitchFamily="34" charset="0"/>
                <a:cs typeface="Arial" panose="020B0604020202020204" pitchFamily="34" charset="0"/>
              </a:rPr>
              <a:t>Kryteria merytoryczne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B9261C3B-642A-9D56-D54C-D75086710A95}"/>
              </a:ext>
            </a:extLst>
          </p:cNvPr>
          <p:cNvGraphicFramePr>
            <a:graphicFrameLocks noGrp="1"/>
          </p:cNvGraphicFramePr>
          <p:nvPr>
            <p:extLst>
              <p:ext uri="{D42A27DB-BD31-4B8C-83A1-F6EECF244321}">
                <p14:modId xmlns:p14="http://schemas.microsoft.com/office/powerpoint/2010/main" val="2607367078"/>
              </p:ext>
            </p:extLst>
          </p:nvPr>
        </p:nvGraphicFramePr>
        <p:xfrm>
          <a:off x="409315" y="1103161"/>
          <a:ext cx="11305167" cy="4413949"/>
        </p:xfrm>
        <a:graphic>
          <a:graphicData uri="http://schemas.openxmlformats.org/drawingml/2006/table">
            <a:tbl>
              <a:tblPr firstRow="1" bandRow="1">
                <a:tableStyleId>{5C22544A-7EE6-4342-B048-85BDC9FD1C3A}</a:tableStyleId>
              </a:tblPr>
              <a:tblGrid>
                <a:gridCol w="632189">
                  <a:extLst>
                    <a:ext uri="{9D8B030D-6E8A-4147-A177-3AD203B41FA5}">
                      <a16:colId xmlns:a16="http://schemas.microsoft.com/office/drawing/2014/main" val="2402903515"/>
                    </a:ext>
                  </a:extLst>
                </a:gridCol>
                <a:gridCol w="2139518">
                  <a:extLst>
                    <a:ext uri="{9D8B030D-6E8A-4147-A177-3AD203B41FA5}">
                      <a16:colId xmlns:a16="http://schemas.microsoft.com/office/drawing/2014/main" val="2742623692"/>
                    </a:ext>
                  </a:extLst>
                </a:gridCol>
                <a:gridCol w="5110418">
                  <a:extLst>
                    <a:ext uri="{9D8B030D-6E8A-4147-A177-3AD203B41FA5}">
                      <a16:colId xmlns:a16="http://schemas.microsoft.com/office/drawing/2014/main" val="120968799"/>
                    </a:ext>
                  </a:extLst>
                </a:gridCol>
                <a:gridCol w="3423042">
                  <a:extLst>
                    <a:ext uri="{9D8B030D-6E8A-4147-A177-3AD203B41FA5}">
                      <a16:colId xmlns:a16="http://schemas.microsoft.com/office/drawing/2014/main" val="940122991"/>
                    </a:ext>
                  </a:extLst>
                </a:gridCol>
              </a:tblGrid>
              <a:tr h="364556">
                <a:tc>
                  <a:txBody>
                    <a:bodyPr/>
                    <a:lstStyle/>
                    <a:p>
                      <a:pPr algn="ctr"/>
                      <a:r>
                        <a:rPr lang="pl-PL" sz="1200">
                          <a:latin typeface="Arial" panose="020B0604020202020204" pitchFamily="34" charset="0"/>
                          <a:cs typeface="Arial" panose="020B0604020202020204" pitchFamily="34" charset="0"/>
                        </a:rPr>
                        <a:t>*Slajd</a:t>
                      </a:r>
                    </a:p>
                    <a:p>
                      <a:pPr algn="ctr"/>
                      <a:r>
                        <a:rPr lang="pl-PL" sz="1200">
                          <a:latin typeface="Arial" panose="020B0604020202020204" pitchFamily="34" charset="0"/>
                          <a:cs typeface="Arial" panose="020B0604020202020204" pitchFamily="34" charset="0"/>
                        </a:rPr>
                        <a:t>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833858">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a:solidFill>
                            <a:srgbClr val="000000"/>
                          </a:solidFill>
                          <a:effectLst/>
                          <a:latin typeface="Arial" panose="020B0604020202020204" pitchFamily="34" charset="0"/>
                          <a:ea typeface="Calibri" panose="020F0502020204030204" pitchFamily="34" charset="0"/>
                          <a:cs typeface="Arial" panose="020B0604020202020204" pitchFamily="34" charset="0"/>
                        </a:rPr>
                        <a:t>Zapewnienie zgodności z prawem unijnym oraz krajowym w zakresie gospodarki zasobami wodnymi. </a:t>
                      </a:r>
                      <a:endParaRPr lang="pl-PL"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Kryterium zdefiniowane zostało jako kryterium specyficzne - techniczne.</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W ramach kryterium weryfikowane będzie, czy zaplanowane w projekcie działania zgodne są z</a:t>
                      </a: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pl-PL" sz="12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(pytania pomocnicze) :</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600"/>
                        </a:spcAft>
                        <a:buFont typeface="+mj-lt"/>
                        <a:buAutoNum type="arabicPeriod"/>
                      </a:pPr>
                      <a:r>
                        <a:rPr lang="pl-PL" sz="12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zamierzonym sposobem gospodarowania wodami opadowymi uwzględnionymi w dokumencie Polityka Ekologiczna Państwa 2030 (PEP2030) – strategia rozwoju w obszarze środowiska i gospodarki wodnej Uchwała Rady Ministrów z dnia 16 lipca 2019 r. (M.P. z 2019 poz. 794),</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600"/>
                        </a:spcAft>
                        <a:buFont typeface="+mj-lt"/>
                        <a:buAutoNum type="arabicPeriod"/>
                      </a:pPr>
                      <a:r>
                        <a:rPr lang="pl-PL" sz="12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celami</a:t>
                      </a:r>
                      <a:r>
                        <a:rPr lang="pl-PL" sz="1200" b="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pl-PL" sz="12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Dyrektywy Parlamentu Europejskiego i Rady 2000/60/WE z dnia 23 października 2000 r. ustanawiającej ramy wspólnotowego działania w dziedzinie polityki wodnej</a:t>
                      </a:r>
                      <a:r>
                        <a:rPr lang="pl-PL" sz="1200" b="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r>
                        <a:rPr lang="pl-PL" sz="12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600"/>
                        </a:spcAft>
                        <a:buFont typeface="+mj-lt"/>
                        <a:buAutoNum type="arabicPeriod"/>
                      </a:pPr>
                      <a:r>
                        <a:rPr lang="pl-PL" sz="12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Programem przeciwdziałania niedoborowi wody na lata 2021 – 2027 z perspektywą do roku 2030</a:t>
                      </a:r>
                      <a:r>
                        <a:rPr lang="pl-PL" sz="1200" b="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r>
                        <a:rPr lang="pl-PL" sz="12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pl-PL" sz="12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zerojedynkowe.</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jest zdefiniowane poprzez zestaw pytań pomocniczych. W ramach pytań pomocniczych możliwe przyznanie wartości logicznych: „TAK”, „NIE”, NIE DOTYCZY”. </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na wszystkie pytania pomocnicze będzie pozytywna (wartość logiczna: „TAK” lub „TAK” i „NIE DOTYCZY”). W trakcie oceny kryterium wnioskodawca może zostać poproszony o jednokrotne uzupełnienie i/lub wyjaśnienie.</a:t>
                      </a:r>
                      <a:endParaRPr lang="pl-PL" sz="12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D4B5238B-0B6B-EFD7-F4B7-F8E79C5F42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FA2C8A19-A20E-4B17-77CD-FDEB14C10C00}"/>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21</a:t>
            </a:fld>
            <a:endParaRPr lang="pl-PL"/>
          </a:p>
        </p:txBody>
      </p:sp>
      <p:sp>
        <p:nvSpPr>
          <p:cNvPr id="6" name="pole tekstowe 5">
            <a:extLst>
              <a:ext uri="{FF2B5EF4-FFF2-40B4-BE49-F238E27FC236}">
                <a16:creationId xmlns:a16="http://schemas.microsoft.com/office/drawing/2014/main" id="{D089DEF1-D21D-A29D-FCFB-90935158A2A9}"/>
              </a:ext>
            </a:extLst>
          </p:cNvPr>
          <p:cNvSpPr txBox="1"/>
          <p:nvPr/>
        </p:nvSpPr>
        <p:spPr>
          <a:xfrm>
            <a:off x="409313" y="5510815"/>
            <a:ext cx="11305167" cy="646331"/>
          </a:xfrm>
          <a:prstGeom prst="rect">
            <a:avLst/>
          </a:prstGeom>
          <a:noFill/>
        </p:spPr>
        <p:txBody>
          <a:bodyPr wrap="square" rtlCol="0">
            <a:spAutoFit/>
          </a:bodyPr>
          <a:lstStyle/>
          <a:p>
            <a:r>
              <a:rPr lang="pl-PL" sz="1200" baseline="30000">
                <a:effectLst/>
                <a:latin typeface="Arial" panose="020B0604020202020204" pitchFamily="34" charset="0"/>
                <a:ea typeface="Calibri" panose="020F0502020204030204" pitchFamily="34" charset="0"/>
                <a:cs typeface="Arial" panose="020B0604020202020204" pitchFamily="34" charset="0"/>
              </a:rPr>
              <a:t>9</a:t>
            </a:r>
            <a:r>
              <a:rPr lang="pl-PL" sz="1200">
                <a:effectLst/>
                <a:latin typeface="Arial" panose="020B0604020202020204" pitchFamily="34" charset="0"/>
                <a:ea typeface="Calibri" panose="020F0502020204030204" pitchFamily="34" charset="0"/>
                <a:cs typeface="Arial" panose="020B0604020202020204" pitchFamily="34" charset="0"/>
              </a:rPr>
              <a:t>Dyrektywa Parlamentu Europejskiego i Rady 2000/60/WE z dnia 23 października 2000 r. (RDW). W przypadku zmiany Dyrektywy, pod uwagę brana jest wersja obowiązująca w dniu ogłoszenia naboru.</a:t>
            </a:r>
          </a:p>
          <a:p>
            <a:r>
              <a:rPr lang="pl-PL" sz="1200" baseline="30000">
                <a:effectLst/>
                <a:latin typeface="Arial" panose="020B0604020202020204" pitchFamily="34" charset="0"/>
                <a:ea typeface="Calibri" panose="020F0502020204030204" pitchFamily="34" charset="0"/>
              </a:rPr>
              <a:t>10</a:t>
            </a:r>
            <a:r>
              <a:rPr lang="pl-PL" sz="1200">
                <a:effectLst/>
                <a:latin typeface="Arial" panose="020B0604020202020204" pitchFamily="34" charset="0"/>
                <a:ea typeface="Calibri" panose="020F0502020204030204" pitchFamily="34" charset="0"/>
              </a:rPr>
              <a:t>Dokument dostępny pod linkiem: </a:t>
            </a:r>
            <a:r>
              <a:rPr lang="pl-PL" sz="1200">
                <a:solidFill>
                  <a:srgbClr val="0D0D0D"/>
                </a:solidFill>
                <a:effectLst/>
                <a:latin typeface="Arial" panose="020B0604020202020204" pitchFamily="34" charset="0"/>
                <a:ea typeface="Calibri" panose="020F0502020204030204" pitchFamily="34" charset="0"/>
              </a:rPr>
              <a:t>Program przeciwdziałania niedoborowi wody na lata 2022-2030 z perspektywą do roku 2030</a:t>
            </a:r>
            <a:endParaRPr lang="pl-PL" sz="1200"/>
          </a:p>
        </p:txBody>
      </p:sp>
    </p:spTree>
    <p:extLst>
      <p:ext uri="{BB962C8B-B14F-4D97-AF65-F5344CB8AC3E}">
        <p14:creationId xmlns:p14="http://schemas.microsoft.com/office/powerpoint/2010/main" val="273330639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7E49E-F938-852B-C226-29945A896348}"/>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6C83F24D-F141-378C-1211-066CC6E62EAE}"/>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1324C192-4809-ABC7-AC92-D9E3FBC65763}"/>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a:solidFill>
                  <a:prstClr val="white"/>
                </a:solidFill>
                <a:latin typeface="Arial" panose="020B0604020202020204" pitchFamily="34" charset="0"/>
                <a:cs typeface="Arial" panose="020B0604020202020204" pitchFamily="34" charset="0"/>
              </a:rPr>
              <a:t>11.4 Rewitalizacja obszarów innych niż miejskie</a:t>
            </a:r>
            <a:r>
              <a:rPr lang="pl-PL" sz="1400" b="1">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merytoryczna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3BCAAADF-1AE2-4F99-E452-C1B83534DF77}"/>
              </a:ext>
            </a:extLst>
          </p:cNvPr>
          <p:cNvGraphicFramePr>
            <a:graphicFrameLocks noGrp="1"/>
          </p:cNvGraphicFramePr>
          <p:nvPr/>
        </p:nvGraphicFramePr>
        <p:xfrm>
          <a:off x="409314" y="1103158"/>
          <a:ext cx="11467612" cy="2087173"/>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1406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a:latin typeface="Arial" panose="020B0604020202020204" pitchFamily="34" charset="0"/>
                          <a:cs typeface="Arial" panose="020B0604020202020204" pitchFamily="34" charset="0"/>
                        </a:rPr>
                        <a:t>Slajd 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1629973">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defTabSz="914400" rtl="0" eaLnBrk="1" latinLnBrk="0" hangingPunct="1">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Kwalifikowalność elementów infrastruktury drogowej.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Bef>
                          <a:spcPts val="600"/>
                        </a:spcBef>
                        <a:spcAft>
                          <a:spcPts val="0"/>
                        </a:spcAft>
                        <a:buFont typeface="+mj-lt"/>
                        <a:buNone/>
                      </a:pPr>
                      <a:endParaRPr lang="pl-PL" sz="1200" kern="120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600"/>
                        </a:spcBef>
                        <a:spcAft>
                          <a:spcPts val="0"/>
                        </a:spcAft>
                        <a:buClrTx/>
                        <a:buSzTx/>
                        <a:buFontTx/>
                        <a:buNone/>
                        <a:tabLst/>
                        <a:defRPr/>
                      </a:pPr>
                      <a:r>
                        <a:rPr lang="pl-PL" sz="1200">
                          <a:effectLst/>
                          <a:latin typeface="Arial" panose="020B0604020202020204" pitchFamily="34" charset="0"/>
                          <a:ea typeface="Calibri" panose="020F0502020204030204" pitchFamily="34" charset="0"/>
                          <a:cs typeface="Arial" panose="020B0604020202020204" pitchFamily="34" charset="0"/>
                        </a:rPr>
                        <a:t>Przyznanie wartości „NIE” przynajmniej w jednym pytaniu pomocniczym (po jednokrotnym złożeniu uzupełnień i/lub wyjaśnień) oznacza, iż kryterium nie jest spełnione. Niespełnienie kryterium dyskwalifikuje projekt ze wsparcia.</a:t>
                      </a:r>
                    </a:p>
                    <a:p>
                      <a:pPr algn="l">
                        <a:lnSpc>
                          <a:spcPct val="115000"/>
                        </a:lnSpc>
                        <a:spcBef>
                          <a:spcPts val="600"/>
                        </a:spcBef>
                        <a:spcAft>
                          <a:spcPts val="0"/>
                        </a:spcAft>
                      </a:pPr>
                      <a:endParaRPr lang="pl-PL" sz="1200">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C027F8D4-DDCD-A34D-862C-B8080CAF63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6E265AE9-7891-C115-4D05-2FF53FA514E2}"/>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210</a:t>
            </a:fld>
            <a:endParaRPr lang="pl-PL"/>
          </a:p>
        </p:txBody>
      </p:sp>
    </p:spTree>
    <p:extLst>
      <p:ext uri="{BB962C8B-B14F-4D97-AF65-F5344CB8AC3E}">
        <p14:creationId xmlns:p14="http://schemas.microsoft.com/office/powerpoint/2010/main" val="47687058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FF2F4-F64A-7A1F-51DC-F285EE303871}"/>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E20EDDC0-7FD6-A228-725F-276FD512340A}"/>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355A7D12-B3F1-C5F6-3ACD-56E299628717}"/>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a:solidFill>
                  <a:prstClr val="white"/>
                </a:solidFill>
                <a:latin typeface="Arial" panose="020B0604020202020204" pitchFamily="34" charset="0"/>
                <a:cs typeface="Arial" panose="020B0604020202020204" pitchFamily="34" charset="0"/>
              </a:rPr>
              <a:t>11.4 Rewitalizacja obszarów innych niż miejskie</a:t>
            </a:r>
            <a:r>
              <a:rPr lang="pl-PL" sz="1400" b="1">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merytoryczna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CB0355A4-2B84-41C4-CAC7-B1AAE4A66D18}"/>
              </a:ext>
            </a:extLst>
          </p:cNvPr>
          <p:cNvGraphicFramePr>
            <a:graphicFrameLocks noGrp="1"/>
          </p:cNvGraphicFramePr>
          <p:nvPr/>
        </p:nvGraphicFramePr>
        <p:xfrm>
          <a:off x="409314" y="1103158"/>
          <a:ext cx="11467612" cy="5025176"/>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2845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740579">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defTabSz="914400" rtl="0" eaLnBrk="1" latinLnBrk="0" hangingPunct="1">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Projekt obejmujący inwestycje w zakresie dróg publicznych spełnia wymogi w zakresie nośności drogi.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Bef>
                          <a:spcPts val="600"/>
                        </a:spcBef>
                        <a:spcAft>
                          <a:spcPts val="0"/>
                        </a:spcAft>
                        <a:buFont typeface="+mj-lt"/>
                        <a:buNone/>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Kryterium zdefiniowane jako techniczne specyficzne.</a:t>
                      </a:r>
                    </a:p>
                    <a:p>
                      <a:pPr marL="0" indent="0">
                        <a:spcBef>
                          <a:spcPts val="600"/>
                        </a:spcBef>
                        <a:spcAft>
                          <a:spcPts val="0"/>
                        </a:spcAft>
                        <a:buFont typeface="+mj-lt"/>
                        <a:buNone/>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W ramach kryterium ocenie podlegać będzie, czy nośność drogi publicznej po zakończeniu realizacji projektu wynosić będzie minimum 11,5 t na oś.</a:t>
                      </a:r>
                    </a:p>
                    <a:p>
                      <a:pPr marL="0" indent="0">
                        <a:spcBef>
                          <a:spcPts val="600"/>
                        </a:spcBef>
                        <a:spcAft>
                          <a:spcPts val="0"/>
                        </a:spcAft>
                        <a:buFont typeface="+mj-lt"/>
                        <a:buNone/>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oraz dokumentacji składanej wraz z wnioskiem o dofinansowanie na etapie aplikowania o środki.</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zerojedynkowe.</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 lub „NIE DOTYCZY” (opcja „NIE DOTYCZY” przyznawana wyłącznie w przypadku, gdy projekt nie obejmuje inwestycji w zakresie dróg publicznych).</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będzie pozytywna (wartość logiczna: „TAK” lub „NIE DOTYCZY”). W trakcie oceny kryterium wnioskodawca może zostać poproszony o jednokrotne uzupełnienie i/lub wyjaśnienie.</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Przyznanie wartości „NIE” (po jednokrotnym złożeniu uzupełnień i/lub wyjaśnień) oznacza, iż kryterium nie jest spełnione.</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Niespełnienie kryterium dyskwalifikuje projekt ze wsparcia.</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A80E004A-78CB-09BA-8397-DC7EBC03B9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F8D2FB0E-5835-219B-49AD-8486BEA8257D}"/>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211</a:t>
            </a:fld>
            <a:endParaRPr lang="pl-PL"/>
          </a:p>
        </p:txBody>
      </p:sp>
    </p:spTree>
    <p:extLst>
      <p:ext uri="{BB962C8B-B14F-4D97-AF65-F5344CB8AC3E}">
        <p14:creationId xmlns:p14="http://schemas.microsoft.com/office/powerpoint/2010/main" val="115842197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F6BD5-8502-F529-F3DC-C5B80B2E3F44}"/>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FD62F54D-BAAA-42E7-D4C1-D865C803ADFE}"/>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CD8FA134-9F59-05C2-949B-321095FEB979}"/>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a:solidFill>
                  <a:prstClr val="white"/>
                </a:solidFill>
                <a:latin typeface="Arial" panose="020B0604020202020204" pitchFamily="34" charset="0"/>
                <a:cs typeface="Arial" panose="020B0604020202020204" pitchFamily="34" charset="0"/>
              </a:rPr>
              <a:t>11.4 Rewitalizacja obszarów innych niż miejskie</a:t>
            </a:r>
            <a:r>
              <a:rPr lang="pl-PL" sz="1400" b="1">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merytoryczna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E61849C9-42DD-043B-3A0F-0630EBE51299}"/>
              </a:ext>
            </a:extLst>
          </p:cNvPr>
          <p:cNvGraphicFramePr>
            <a:graphicFrameLocks noGrp="1"/>
          </p:cNvGraphicFramePr>
          <p:nvPr>
            <p:extLst>
              <p:ext uri="{D42A27DB-BD31-4B8C-83A1-F6EECF244321}">
                <p14:modId xmlns:p14="http://schemas.microsoft.com/office/powerpoint/2010/main" val="1465483368"/>
              </p:ext>
            </p:extLst>
          </p:nvPr>
        </p:nvGraphicFramePr>
        <p:xfrm>
          <a:off x="409314" y="1103158"/>
          <a:ext cx="11467612" cy="4882863"/>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2765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606326">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defTabSz="914400" rtl="0" eaLnBrk="1" latinLnBrk="0" hangingPunct="1">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Trwałość inwestycji w kulturę i turystykę.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Bef>
                          <a:spcPts val="600"/>
                        </a:spcBef>
                        <a:spcAft>
                          <a:spcPts val="0"/>
                        </a:spcAft>
                        <a:buFont typeface="+mj-lt"/>
                        <a:buNone/>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Kryterium zdefiniowane jako techniczne specyficzne.</a:t>
                      </a:r>
                    </a:p>
                    <a:p>
                      <a:pPr marL="0" indent="0">
                        <a:spcBef>
                          <a:spcPts val="600"/>
                        </a:spcBef>
                        <a:spcAft>
                          <a:spcPts val="0"/>
                        </a:spcAft>
                        <a:buFont typeface="+mj-lt"/>
                        <a:buNone/>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W ramach kryterium weryfikacji podlega, czy przedłożony plan działalności w okresie trwałości projektu zapewnia trwałość środowiskową oraz odporność na przyszłe kryzysy wspieranej inwestycji.</a:t>
                      </a:r>
                    </a:p>
                    <a:p>
                      <a:pPr marL="0" indent="0">
                        <a:spcBef>
                          <a:spcPts val="600"/>
                        </a:spcBef>
                        <a:spcAft>
                          <a:spcPts val="0"/>
                        </a:spcAft>
                        <a:buFont typeface="+mj-lt"/>
                        <a:buNone/>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oraz dokumentacji składanej wraz z wnioskiem o dofinansowanie na etapie aplikowania o środki tj. planu działalności w okresie trwałości projektu.</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zerojedynkowe.</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 lub „NIE DOTYCZY” (opcja „NIE DOTYCZY” przyznawana wyłącznie w przypadku, gdy projekt nie dotyczy inwestycji w kulturę i turystykę).</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będzie pozytywna (wartość logiczna: „TAK” lub „NIE DOTYCZY”). W trakcie oceny kryterium wnioskodawca może zostać poproszony o jednokrotne uzupełnienie i/lub wyjaśnienie.</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Przyznanie wartości „NIE” (po jednokrotnym złożeniu uzupełnień i/lub wyjaśnień) oznacza, iż kryterium nie jest spełnione. </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Niespełnienie kryterium dyskwalifikuje projekt ze wsparcia.</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907B2F63-D089-CDD5-AF5A-1A30A24ED2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64A96DEC-4715-7904-EA4C-26D0CAFF1F8D}"/>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212</a:t>
            </a:fld>
            <a:endParaRPr lang="pl-PL"/>
          </a:p>
        </p:txBody>
      </p:sp>
    </p:spTree>
    <p:extLst>
      <p:ext uri="{BB962C8B-B14F-4D97-AF65-F5344CB8AC3E}">
        <p14:creationId xmlns:p14="http://schemas.microsoft.com/office/powerpoint/2010/main" val="2202951597"/>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D328F-5FB5-D3BD-EFAC-2CB9D2C905F8}"/>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B23E16E3-923F-8DDC-BE1C-B7574A6DCF55}"/>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4123A3FD-48D7-C8B0-FE8E-0679D75CA4A3}"/>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a:solidFill>
                  <a:prstClr val="white"/>
                </a:solidFill>
                <a:latin typeface="Arial" panose="020B0604020202020204" pitchFamily="34" charset="0"/>
                <a:cs typeface="Arial" panose="020B0604020202020204" pitchFamily="34" charset="0"/>
              </a:rPr>
              <a:t>11.4 Rewitalizacja obszarów innych niż miejskie</a:t>
            </a:r>
            <a:r>
              <a:rPr lang="pl-PL" sz="1400" b="1">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merytoryczna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D0A41935-B428-BAFD-57EF-076D89038C41}"/>
              </a:ext>
            </a:extLst>
          </p:cNvPr>
          <p:cNvGraphicFramePr>
            <a:graphicFrameLocks noGrp="1"/>
          </p:cNvGraphicFramePr>
          <p:nvPr/>
        </p:nvGraphicFramePr>
        <p:xfrm>
          <a:off x="409314" y="1103158"/>
          <a:ext cx="11467612" cy="3698375"/>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2055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424055">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defTabSz="914400" rtl="0" eaLnBrk="1" latinLnBrk="0" hangingPunct="1">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Potencjał niekomercyjnych inwestycji.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Bef>
                          <a:spcPts val="600"/>
                        </a:spcBef>
                        <a:spcAft>
                          <a:spcPts val="0"/>
                        </a:spcAft>
                        <a:buFont typeface="+mj-lt"/>
                        <a:buNone/>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Kryterium zdefiniowane jako finansowo-ekonomiczne specyficzne.</a:t>
                      </a:r>
                    </a:p>
                    <a:p>
                      <a:pPr marL="0" indent="0">
                        <a:spcBef>
                          <a:spcPts val="600"/>
                        </a:spcBef>
                        <a:spcAft>
                          <a:spcPts val="0"/>
                        </a:spcAft>
                        <a:buFont typeface="+mj-lt"/>
                        <a:buNone/>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W ramach kryterium weryfikacji podlega, czy inwestycja nie jest ukierunkowania na zysk, czy nie generuje dochodu?</a:t>
                      </a:r>
                    </a:p>
                    <a:p>
                      <a:pPr marL="0" indent="0">
                        <a:spcBef>
                          <a:spcPts val="600"/>
                        </a:spcBef>
                        <a:spcAft>
                          <a:spcPts val="0"/>
                        </a:spcAft>
                        <a:buFont typeface="+mj-lt"/>
                        <a:buNone/>
                      </a:pPr>
                      <a:r>
                        <a:rPr lang="pl-PL"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oraz dokumentacji składanej wraz z wnioskiem o dofinansowanie na etapie aplikowania o środki.</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zerojedynkowe.</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będzie pozytywna (wartość logiczna: „TAK”). W trakcie oceny kryterium wnioskodawca może zostać poproszony o jednokrotne uzupełnienie i/lub wyjaśnienie.</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Przyznanie wartości „NIE” (po jednokrotnym złożeniu uzupełnień i/lub wyjaśnień) oznacza, iż kryterium nie jest spełnione. Niespełnienie kryterium dyskwalifikuje projekt ze wsparcia.</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892210D8-FAF5-C138-8846-825A0CD12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84F5D800-53EC-B8E4-2BE6-245B0B772D08}"/>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213</a:t>
            </a:fld>
            <a:endParaRPr lang="pl-PL"/>
          </a:p>
        </p:txBody>
      </p:sp>
    </p:spTree>
    <p:extLst>
      <p:ext uri="{BB962C8B-B14F-4D97-AF65-F5344CB8AC3E}">
        <p14:creationId xmlns:p14="http://schemas.microsoft.com/office/powerpoint/2010/main" val="403176135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C3390-A3ED-862C-13AE-2A8F7BF39765}"/>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D3110E0B-EFB2-4955-3036-6D38D1384BE6}"/>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9C6C222E-6876-F40A-FF1D-ED4D469432E1}"/>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a:solidFill>
                  <a:prstClr val="white"/>
                </a:solidFill>
                <a:latin typeface="Arial" panose="020B0604020202020204" pitchFamily="34" charset="0"/>
                <a:cs typeface="Arial" panose="020B0604020202020204" pitchFamily="34" charset="0"/>
              </a:rPr>
              <a:t>11.4 Rewitalizacja obszarów innych niż miejskie</a:t>
            </a:r>
            <a:r>
              <a:rPr lang="pl-PL" sz="1400" b="1">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1D293C93-F5ED-5BE2-D57A-B0430A402B10}"/>
              </a:ext>
            </a:extLst>
          </p:cNvPr>
          <p:cNvGraphicFramePr>
            <a:graphicFrameLocks noGrp="1"/>
          </p:cNvGraphicFramePr>
          <p:nvPr>
            <p:extLst>
              <p:ext uri="{D42A27DB-BD31-4B8C-83A1-F6EECF244321}">
                <p14:modId xmlns:p14="http://schemas.microsoft.com/office/powerpoint/2010/main" val="1512867128"/>
              </p:ext>
            </p:extLst>
          </p:nvPr>
        </p:nvGraphicFramePr>
        <p:xfrm>
          <a:off x="409314" y="1103158"/>
          <a:ext cx="11467612" cy="3975037"/>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2055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a:latin typeface="Arial" panose="020B0604020202020204" pitchFamily="34" charset="0"/>
                          <a:cs typeface="Arial" panose="020B0604020202020204" pitchFamily="34" charset="0"/>
                        </a:rPr>
                        <a:t>Slajd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424055">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a:effectLst/>
                          <a:latin typeface="Arial" panose="020B0604020202020204" pitchFamily="34" charset="0"/>
                          <a:ea typeface="Times New Roman" panose="02020603050405020304" pitchFamily="18" charset="0"/>
                          <a:cs typeface="Arial" panose="020B0604020202020204" pitchFamily="34" charset="0"/>
                        </a:rPr>
                        <a:t>Wpływ na rozwiązywanie głównych problemów społecznych.</a:t>
                      </a:r>
                      <a:endParaRPr lang="pl-PL"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0"/>
                        </a:spcAft>
                      </a:pPr>
                      <a:r>
                        <a:rPr lang="pl-PL" sz="1200" b="0" i="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premiuje projekty kompleksowe przyczyniające się do rozwiązania kluczowych problemów społecznych na danym obszarze. </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0"/>
                        </a:spcAft>
                      </a:pPr>
                      <a:r>
                        <a:rPr lang="pl-PL" sz="1200" b="0">
                          <a:effectLst/>
                          <a:latin typeface="Arial" panose="020B0604020202020204" pitchFamily="34" charset="0"/>
                          <a:ea typeface="Times New Roman" panose="02020603050405020304" pitchFamily="18" charset="0"/>
                          <a:cs typeface="Arial" panose="020B0604020202020204" pitchFamily="34" charset="0"/>
                        </a:rPr>
                        <a:t>Metody pomiaru:</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marL="180975" lvl="2" indent="-180975" algn="l">
                        <a:lnSpc>
                          <a:spcPct val="115000"/>
                        </a:lnSpc>
                        <a:spcBef>
                          <a:spcPts val="600"/>
                        </a:spcBef>
                        <a:spcAft>
                          <a:spcPts val="0"/>
                        </a:spcAft>
                        <a:buFont typeface="+mj-lt"/>
                        <a:buAutoNum type="arabicPeriod"/>
                      </a:pPr>
                      <a:r>
                        <a:rPr lang="pl-PL" sz="1200" b="0" i="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Projekt realizowany będzie na obszarze rewitalizacji wskazanym w GPR danej gminy – 20 pkt.</a:t>
                      </a:r>
                    </a:p>
                    <a:p>
                      <a:pPr marL="180975" marR="0" lvl="2" indent="-180975" algn="l" defTabSz="914400" rtl="0" eaLnBrk="1" fontAlgn="auto" latinLnBrk="0" hangingPunct="1">
                        <a:lnSpc>
                          <a:spcPct val="115000"/>
                        </a:lnSpc>
                        <a:spcBef>
                          <a:spcPts val="600"/>
                        </a:spcBef>
                        <a:spcAft>
                          <a:spcPts val="0"/>
                        </a:spcAft>
                        <a:buClrTx/>
                        <a:buSzTx/>
                        <a:buFont typeface="+mj-lt"/>
                        <a:buAutoNum type="arabicPeriod"/>
                        <a:tabLst/>
                        <a:defRPr/>
                      </a:pPr>
                      <a:r>
                        <a:rPr kumimoji="0" lang="pl-PL" sz="1200" b="0" i="0" u="none" strike="sng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Projekt zlokalizowany jest na obszarze miasta średniego tracącego funkcje społeczno-gospodarcze – 7 pkt.</a:t>
                      </a:r>
                      <a:endParaRPr lang="pl-PL" sz="1200" b="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marL="0" lvl="2" indent="0" algn="l">
                        <a:lnSpc>
                          <a:spcPct val="115000"/>
                        </a:lnSpc>
                        <a:spcBef>
                          <a:spcPts val="600"/>
                        </a:spcBef>
                        <a:spcAft>
                          <a:spcPts val="0"/>
                        </a:spcAft>
                        <a:buFontTx/>
                        <a:buNone/>
                      </a:pPr>
                      <a:r>
                        <a:rPr lang="pl-PL" sz="1200" b="0" i="0" strike="sngStrike">
                          <a:solidFill>
                            <a:srgbClr val="C00000"/>
                          </a:solidFill>
                          <a:effectLst/>
                          <a:latin typeface="Arial" panose="020B0604020202020204" pitchFamily="34" charset="0"/>
                          <a:ea typeface="Calibri" panose="020F0502020204030204" pitchFamily="34" charset="0"/>
                          <a:cs typeface="Arial" panose="020B0604020202020204" pitchFamily="34" charset="0"/>
                        </a:rPr>
                        <a:t>3</a:t>
                      </a:r>
                      <a:r>
                        <a:rPr lang="pl-PL" sz="1200" b="0" i="0">
                          <a:solidFill>
                            <a:srgbClr val="C00000"/>
                          </a:solidFill>
                          <a:effectLst/>
                          <a:latin typeface="Arial" panose="020B0604020202020204" pitchFamily="34" charset="0"/>
                          <a:ea typeface="Calibri" panose="020F0502020204030204" pitchFamily="34" charset="0"/>
                          <a:cs typeface="Arial" panose="020B0604020202020204" pitchFamily="34" charset="0"/>
                        </a:rPr>
                        <a:t>.2. </a:t>
                      </a:r>
                      <a:r>
                        <a:rPr lang="pl-PL" sz="1200" b="0" i="0">
                          <a:solidFill>
                            <a:srgbClr val="000000"/>
                          </a:solidFill>
                          <a:effectLst/>
                          <a:latin typeface="Arial" panose="020B0604020202020204" pitchFamily="34" charset="0"/>
                          <a:ea typeface="Calibri" panose="020F0502020204030204" pitchFamily="34" charset="0"/>
                          <a:cs typeface="Arial" panose="020B0604020202020204" pitchFamily="34" charset="0"/>
                        </a:rPr>
                        <a:t>Projekt przyczynia się do wzrostu aktywności gospodarczej na obszarze rewitalizacji, w tym przedsiębiorstw społecznych poprzez przygotowanie niezbędnej infrastruktury (przynajmniej jednego obiektu) umożliwiającego powstanie przynajmniej jednego przedsiębiorstwa społecznego</a:t>
                      </a:r>
                      <a:r>
                        <a:rPr lang="pl-PL" sz="1200" b="0">
                          <a:effectLst/>
                          <a:latin typeface="Arial" panose="020B0604020202020204" pitchFamily="34" charset="0"/>
                          <a:ea typeface="Calibri" panose="020F0502020204030204" pitchFamily="34" charset="0"/>
                          <a:cs typeface="Arial" panose="020B0604020202020204" pitchFamily="34" charset="0"/>
                        </a:rPr>
                        <a:t> </a:t>
                      </a:r>
                      <a:r>
                        <a:rPr lang="pl-PL" sz="1200" b="0" i="0">
                          <a:solidFill>
                            <a:srgbClr val="000000"/>
                          </a:solidFill>
                          <a:effectLst/>
                          <a:latin typeface="Arial" panose="020B0604020202020204" pitchFamily="34" charset="0"/>
                          <a:ea typeface="Calibri" panose="020F0502020204030204" pitchFamily="34" charset="0"/>
                          <a:cs typeface="Arial" panose="020B0604020202020204" pitchFamily="34" charset="0"/>
                        </a:rPr>
                        <a:t>rozumianego jako podmiot określony w ustawie z dnia 5 sierpnia 2022 r. o ekonomii społecznej (Dz.U. 2023 poz. 1287) –</a:t>
                      </a:r>
                      <a:r>
                        <a:rPr lang="pl-PL" sz="1200" b="0" i="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pl-PL" sz="1200" b="0" i="0" strike="sngStrike">
                          <a:solidFill>
                            <a:srgbClr val="C00000"/>
                          </a:solidFill>
                          <a:effectLst/>
                          <a:latin typeface="Arial" panose="020B0604020202020204" pitchFamily="34" charset="0"/>
                          <a:ea typeface="Calibri" panose="020F0502020204030204" pitchFamily="34" charset="0"/>
                          <a:cs typeface="Arial" panose="020B0604020202020204" pitchFamily="34" charset="0"/>
                        </a:rPr>
                        <a:t>3 </a:t>
                      </a:r>
                      <a:r>
                        <a:rPr lang="pl-PL" sz="1200" b="0" i="0">
                          <a:solidFill>
                            <a:srgbClr val="C00000"/>
                          </a:solidFill>
                          <a:effectLst/>
                          <a:latin typeface="Arial" panose="020B0604020202020204" pitchFamily="34" charset="0"/>
                          <a:ea typeface="Calibri" panose="020F0502020204030204" pitchFamily="34" charset="0"/>
                          <a:cs typeface="Arial" panose="020B0604020202020204" pitchFamily="34" charset="0"/>
                        </a:rPr>
                        <a:t>10 pkt.</a:t>
                      </a:r>
                    </a:p>
                    <a:p>
                      <a:pPr marL="0" lvl="2" indent="0" algn="l">
                        <a:lnSpc>
                          <a:spcPct val="115000"/>
                        </a:lnSpc>
                        <a:spcBef>
                          <a:spcPts val="600"/>
                        </a:spcBef>
                        <a:spcAft>
                          <a:spcPts val="0"/>
                        </a:spcAft>
                        <a:buFont typeface="+mj-lt"/>
                        <a:buNone/>
                      </a:pPr>
                      <a:r>
                        <a:rPr lang="pl-PL" sz="1200" b="0" i="0" strike="sngStrike">
                          <a:solidFill>
                            <a:srgbClr val="C00000"/>
                          </a:solidFill>
                          <a:effectLst/>
                          <a:latin typeface="Arial" panose="020B0604020202020204" pitchFamily="34" charset="0"/>
                          <a:ea typeface="Calibri" panose="020F0502020204030204" pitchFamily="34" charset="0"/>
                          <a:cs typeface="Arial" panose="020B0604020202020204" pitchFamily="34" charset="0"/>
                        </a:rPr>
                        <a:t>4. </a:t>
                      </a:r>
                      <a:r>
                        <a:rPr lang="pl-PL" sz="1200" b="0" i="0" strike="noStrike">
                          <a:solidFill>
                            <a:srgbClr val="C00000"/>
                          </a:solidFill>
                          <a:effectLst/>
                          <a:latin typeface="Arial" panose="020B0604020202020204" pitchFamily="34" charset="0"/>
                          <a:ea typeface="Calibri" panose="020F0502020204030204" pitchFamily="34" charset="0"/>
                          <a:cs typeface="Arial" panose="020B0604020202020204" pitchFamily="34" charset="0"/>
                        </a:rPr>
                        <a:t>3. </a:t>
                      </a:r>
                      <a:r>
                        <a:rPr lang="pl-PL" sz="1200" b="0" i="0">
                          <a:solidFill>
                            <a:srgbClr val="000000"/>
                          </a:solidFill>
                          <a:effectLst/>
                          <a:latin typeface="Arial" panose="020B0604020202020204" pitchFamily="34" charset="0"/>
                          <a:ea typeface="Calibri" panose="020F0502020204030204" pitchFamily="34" charset="0"/>
                          <a:cs typeface="Arial" panose="020B0604020202020204" pitchFamily="34" charset="0"/>
                        </a:rPr>
                        <a:t>Projekt przyczynia się do ograniczenia problemów społecznych (redukuje zjawisko wykluczenia, bezradności, lub patologii)</a:t>
                      </a:r>
                      <a:r>
                        <a:rPr lang="pl-PL" sz="1200" b="0" i="0" baseline="30000">
                          <a:solidFill>
                            <a:srgbClr val="000000"/>
                          </a:solidFill>
                          <a:effectLst/>
                          <a:latin typeface="Arial" panose="020B0604020202020204" pitchFamily="34" charset="0"/>
                          <a:ea typeface="Calibri" panose="020F0502020204030204" pitchFamily="34" charset="0"/>
                          <a:cs typeface="Arial" panose="020B0604020202020204" pitchFamily="34" charset="0"/>
                        </a:rPr>
                        <a:t>7</a:t>
                      </a:r>
                      <a:r>
                        <a:rPr lang="pl-PL" sz="1200" b="0" i="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pl-PL" sz="1200" b="0" i="0" strike="sngStrike">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pl-PL" sz="1200" b="0" i="0" strike="sngStrike">
                          <a:solidFill>
                            <a:srgbClr val="C00000"/>
                          </a:solidFill>
                          <a:effectLst/>
                          <a:latin typeface="Arial" panose="020B0604020202020204" pitchFamily="34" charset="0"/>
                          <a:ea typeface="Calibri" panose="020F0502020204030204" pitchFamily="34" charset="0"/>
                          <a:cs typeface="Arial" panose="020B0604020202020204" pitchFamily="34" charset="0"/>
                        </a:rPr>
                        <a:t>4 </a:t>
                      </a:r>
                      <a:r>
                        <a:rPr lang="pl-PL" sz="1200" b="0" i="0">
                          <a:solidFill>
                            <a:srgbClr val="C00000"/>
                          </a:solidFill>
                          <a:effectLst/>
                          <a:latin typeface="Arial" panose="020B0604020202020204" pitchFamily="34" charset="0"/>
                          <a:ea typeface="Calibri" panose="020F0502020204030204" pitchFamily="34" charset="0"/>
                          <a:cs typeface="Arial" panose="020B0604020202020204" pitchFamily="34" charset="0"/>
                        </a:rPr>
                        <a:t>8 pkt.</a:t>
                      </a:r>
                      <a:endParaRPr lang="pl-PL" sz="1200" b="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0"/>
                        </a:spcAft>
                      </a:pPr>
                      <a:r>
                        <a:rPr lang="pl-PL" sz="1200" b="0" i="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punktowe.</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0"/>
                        </a:spcAft>
                      </a:pPr>
                      <a:r>
                        <a:rPr lang="pl-PL" sz="1200" b="0" i="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(tj. przyznanie 0 punktów nie dyskwalifikuje z możliwości uzyskania dofinansowania).</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0"/>
                        </a:spcAft>
                      </a:pPr>
                      <a:r>
                        <a:rPr lang="pl-PL" sz="1200" b="0" i="0">
                          <a:solidFill>
                            <a:srgbClr val="000000"/>
                          </a:solidFill>
                          <a:effectLst/>
                          <a:latin typeface="Arial" panose="020B0604020202020204" pitchFamily="34" charset="0"/>
                          <a:ea typeface="Calibri" panose="020F0502020204030204" pitchFamily="34" charset="0"/>
                          <a:cs typeface="Arial" panose="020B0604020202020204" pitchFamily="34" charset="0"/>
                        </a:rPr>
                        <a:t>Ocena kryterium będzie polegała na:</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marL="271463" lvl="1" indent="-271463" algn="l">
                        <a:lnSpc>
                          <a:spcPct val="115000"/>
                        </a:lnSpc>
                        <a:spcBef>
                          <a:spcPts val="600"/>
                        </a:spcBef>
                        <a:spcAft>
                          <a:spcPts val="0"/>
                        </a:spcAft>
                        <a:buSzPts val="1100"/>
                        <a:buFont typeface="Arial" panose="020B0604020202020204" pitchFamily="34" charset="0"/>
                        <a:buAutoNum type="alphaLcParenR"/>
                      </a:pPr>
                      <a:r>
                        <a:rPr lang="pl-PL" sz="1200" b="0" i="0">
                          <a:solidFill>
                            <a:srgbClr val="000000"/>
                          </a:solidFill>
                          <a:effectLst/>
                          <a:latin typeface="Arial" panose="020B0604020202020204" pitchFamily="34" charset="0"/>
                          <a:ea typeface="Calibri" panose="020F0502020204030204" pitchFamily="34" charset="0"/>
                          <a:cs typeface="Arial" panose="020B0604020202020204" pitchFamily="34" charset="0"/>
                        </a:rPr>
                        <a:t>przyznaniu zdefiniowanej z góry liczby punktów (maksymalnie można przyznać 30 pkt). </a:t>
                      </a: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Punkty w ramach poszczególnych metod pomiaru sumują się do momentu uzyskania maksymalnej liczby punktów.</a:t>
                      </a:r>
                      <a:r>
                        <a:rPr lang="pl-PL" sz="1200" b="0">
                          <a:effectLst/>
                          <a:latin typeface="Arial" panose="020B0604020202020204" pitchFamily="34" charset="0"/>
                          <a:ea typeface="Calibri" panose="020F0502020204030204" pitchFamily="34" charset="0"/>
                          <a:cs typeface="Arial" panose="020B0604020202020204" pitchFamily="34" charset="0"/>
                        </a:rPr>
                        <a:t> </a:t>
                      </a:r>
                    </a:p>
                    <a:p>
                      <a:pPr marL="271463" lvl="1" indent="-271463" algn="l">
                        <a:lnSpc>
                          <a:spcPct val="115000"/>
                        </a:lnSpc>
                        <a:spcBef>
                          <a:spcPts val="600"/>
                        </a:spcBef>
                        <a:spcAft>
                          <a:spcPts val="0"/>
                        </a:spcAft>
                        <a:buSzPts val="1100"/>
                        <a:buFont typeface="Arial" panose="020B0604020202020204" pitchFamily="34" charset="0"/>
                        <a:buAutoNum type="alphaLcParenR"/>
                      </a:pPr>
                      <a:r>
                        <a:rPr lang="pl-PL" sz="1200" b="0" i="0">
                          <a:solidFill>
                            <a:srgbClr val="000000"/>
                          </a:solidFill>
                          <a:effectLst/>
                          <a:latin typeface="Arial" panose="020B0604020202020204" pitchFamily="34" charset="0"/>
                          <a:ea typeface="Calibri" panose="020F0502020204030204" pitchFamily="34" charset="0"/>
                          <a:cs typeface="Arial" panose="020B0604020202020204" pitchFamily="34" charset="0"/>
                        </a:rPr>
                        <a:t>przyznaniu 0 punktów – w przypadku niespełnienia żadnego z warunków kryterium.</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0"/>
                        </a:spcAft>
                      </a:pPr>
                      <a:r>
                        <a:rPr lang="pl-PL" sz="1200" b="0">
                          <a:effectLst/>
                          <a:latin typeface="Arial" panose="020B0604020202020204" pitchFamily="34" charset="0"/>
                          <a:ea typeface="Calibri" panose="020F0502020204030204" pitchFamily="34" charset="0"/>
                          <a:cs typeface="Arial" panose="020B0604020202020204" pitchFamily="34" charset="0"/>
                        </a:rPr>
                        <a:t>Brak możliwości uzupełnienia/poprawienia wniosku o dofinansowanie w ramach kryterium.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F47FE0B4-5976-4DB2-BA2E-CB4A189873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5B627852-8242-90D0-135F-323F5E2FD8F3}"/>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214</a:t>
            </a:fld>
            <a:endParaRPr lang="pl-PL"/>
          </a:p>
        </p:txBody>
      </p:sp>
      <p:sp>
        <p:nvSpPr>
          <p:cNvPr id="6" name="Prostokąt: zaokrąglone rogi 5">
            <a:extLst>
              <a:ext uri="{FF2B5EF4-FFF2-40B4-BE49-F238E27FC236}">
                <a16:creationId xmlns:a16="http://schemas.microsoft.com/office/drawing/2014/main" id="{FC8CDD84-4C27-3746-344D-13F09590095E}"/>
              </a:ext>
            </a:extLst>
          </p:cNvPr>
          <p:cNvSpPr/>
          <p:nvPr/>
        </p:nvSpPr>
        <p:spPr>
          <a:xfrm>
            <a:off x="760120" y="3052187"/>
            <a:ext cx="2394142" cy="75362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b="1">
                <a:solidFill>
                  <a:prstClr val="black"/>
                </a:solidFill>
                <a:latin typeface="Arial" panose="020B0604020202020204" pitchFamily="34" charset="0"/>
                <a:cs typeface="Arial" panose="020B0604020202020204" pitchFamily="34" charset="0"/>
              </a:rPr>
              <a:t>Uwaga od członka KM FEL </a:t>
            </a:r>
            <a:r>
              <a:rPr lang="pl-PL" sz="1200">
                <a:solidFill>
                  <a:prstClr val="black"/>
                </a:solidFill>
                <a:latin typeface="Arial" panose="020B0604020202020204" pitchFamily="34" charset="0"/>
                <a:cs typeface="Arial" panose="020B0604020202020204" pitchFamily="34" charset="0"/>
              </a:rPr>
              <a:t>(Unia Metropolii Polskich) nr 4 z formularza uwag </a:t>
            </a:r>
          </a:p>
        </p:txBody>
      </p:sp>
      <p:sp>
        <p:nvSpPr>
          <p:cNvPr id="2" name="Symbol zastępczy stopki 1">
            <a:extLst>
              <a:ext uri="{FF2B5EF4-FFF2-40B4-BE49-F238E27FC236}">
                <a16:creationId xmlns:a16="http://schemas.microsoft.com/office/drawing/2014/main" id="{DA42CB65-B8AA-8F9C-D79A-D2B984F0E9C6}"/>
              </a:ext>
            </a:extLst>
          </p:cNvPr>
          <p:cNvSpPr>
            <a:spLocks noGrp="1"/>
          </p:cNvSpPr>
          <p:nvPr>
            <p:ph type="ftr" sz="quarter" idx="11"/>
          </p:nvPr>
        </p:nvSpPr>
        <p:spPr>
          <a:xfrm>
            <a:off x="261846" y="5572279"/>
            <a:ext cx="11452634" cy="365125"/>
          </a:xfrm>
        </p:spPr>
        <p:txBody>
          <a:bodyPr/>
          <a:lstStyle/>
          <a:p>
            <a:pPr algn="l"/>
            <a:r>
              <a:rPr lang="pl-PL" baseline="30000" dirty="0">
                <a:solidFill>
                  <a:schemeClr val="tx1"/>
                </a:solidFill>
                <a:latin typeface="Arial" panose="020B0604020202020204" pitchFamily="34" charset="0"/>
                <a:cs typeface="Arial" panose="020B0604020202020204" pitchFamily="34" charset="0"/>
              </a:rPr>
              <a:t>7</a:t>
            </a:r>
            <a:r>
              <a:rPr lang="pl-PL" dirty="0">
                <a:solidFill>
                  <a:schemeClr val="tx1"/>
                </a:solidFill>
                <a:latin typeface="Arial" panose="020B0604020202020204" pitchFamily="34" charset="0"/>
                <a:cs typeface="Arial" panose="020B0604020202020204" pitchFamily="34" charset="0"/>
              </a:rPr>
              <a:t> Projekt redukuje zjawisko wykluczenia, bezradności, lub patologii, np. projekt obejmuje działania na rzecz stworzenia osobom borykającym się z problemami społecznymi możliwości uzyskania pracy lub zajęcia np. jeżeli w wyniku realizacji projektu planuje się stworzyć nowe miejsca pracy (np. w ramach zwiększania dostępności do usług społecznych czy kulturalnych), w ramach których odpłatnie lub na zasadach wolontariatu osoby zagrożone wykluczeniem społecznym będą mogły pracować. Dodatkowo w ramach tej metody pomiaru mogą być punktowane działania mające na celu eliminację miejsc szerzenia się patologii np. pustostanów, skwerów, zapleczy itp. poprzez zagospodarowanie ich na inne cele.</a:t>
            </a:r>
          </a:p>
        </p:txBody>
      </p:sp>
    </p:spTree>
    <p:extLst>
      <p:ext uri="{BB962C8B-B14F-4D97-AF65-F5344CB8AC3E}">
        <p14:creationId xmlns:p14="http://schemas.microsoft.com/office/powerpoint/2010/main" val="1188516874"/>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B5043-E37B-6FF8-4F46-D247137163AE}"/>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6DC11BF6-E065-1131-7F4D-521997F2CFA4}"/>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B8E35767-0C29-74AF-87DA-A35B556D9C2D}"/>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a:solidFill>
                  <a:prstClr val="white"/>
                </a:solidFill>
                <a:latin typeface="Arial" panose="020B0604020202020204" pitchFamily="34" charset="0"/>
                <a:cs typeface="Arial" panose="020B0604020202020204" pitchFamily="34" charset="0"/>
              </a:rPr>
              <a:t>11.4 Rewitalizacja obszarów innych niż miejskie</a:t>
            </a:r>
            <a:r>
              <a:rPr lang="pl-PL" sz="1400" b="1">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19AD8989-0858-6EFD-2633-276A4261A2FB}"/>
              </a:ext>
            </a:extLst>
          </p:cNvPr>
          <p:cNvGraphicFramePr>
            <a:graphicFrameLocks noGrp="1"/>
          </p:cNvGraphicFramePr>
          <p:nvPr>
            <p:extLst>
              <p:ext uri="{D42A27DB-BD31-4B8C-83A1-F6EECF244321}">
                <p14:modId xmlns:p14="http://schemas.microsoft.com/office/powerpoint/2010/main" val="635758976"/>
              </p:ext>
            </p:extLst>
          </p:nvPr>
        </p:nvGraphicFramePr>
        <p:xfrm>
          <a:off x="409314" y="1103159"/>
          <a:ext cx="11467612" cy="2242352"/>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2065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a:latin typeface="Arial" panose="020B0604020202020204" pitchFamily="34" charset="0"/>
                          <a:cs typeface="Arial" panose="020B0604020202020204" pitchFamily="34" charset="0"/>
                        </a:rPr>
                        <a:t>Slajd 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1785152">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a:effectLst/>
                          <a:latin typeface="Arial" panose="020B0604020202020204" pitchFamily="34" charset="0"/>
                          <a:ea typeface="Times New Roman" panose="02020603050405020304" pitchFamily="18" charset="0"/>
                          <a:cs typeface="Arial" panose="020B0604020202020204" pitchFamily="34" charset="0"/>
                        </a:rPr>
                        <a:t>Wpływ na rozwiązywanie głównych problemów społecznych.</a:t>
                      </a:r>
                      <a:endParaRPr lang="pl-PL"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2" indent="0" algn="l">
                        <a:lnSpc>
                          <a:spcPct val="115000"/>
                        </a:lnSpc>
                        <a:spcBef>
                          <a:spcPts val="600"/>
                        </a:spcBef>
                        <a:spcAft>
                          <a:spcPts val="0"/>
                        </a:spcAft>
                        <a:buFont typeface="+mj-lt"/>
                        <a:buNone/>
                      </a:pPr>
                      <a:r>
                        <a:rPr lang="pl-PL" sz="1200" b="0" i="0" strike="sngStrike" dirty="0">
                          <a:solidFill>
                            <a:srgbClr val="C00000"/>
                          </a:solidFill>
                          <a:effectLst/>
                          <a:latin typeface="Arial" panose="020B0604020202020204" pitchFamily="34" charset="0"/>
                          <a:ea typeface="Calibri" panose="020F0502020204030204" pitchFamily="34" charset="0"/>
                          <a:cs typeface="Arial" panose="020B0604020202020204" pitchFamily="34" charset="0"/>
                        </a:rPr>
                        <a:t>5.</a:t>
                      </a:r>
                      <a:r>
                        <a:rPr lang="pl-PL" sz="1200" b="0" i="0" dirty="0">
                          <a:solidFill>
                            <a:srgbClr val="C00000"/>
                          </a:solidFill>
                          <a:effectLst/>
                          <a:latin typeface="Arial" panose="020B0604020202020204" pitchFamily="34" charset="0"/>
                          <a:ea typeface="Calibri" panose="020F0502020204030204" pitchFamily="34" charset="0"/>
                          <a:cs typeface="Arial" panose="020B0604020202020204" pitchFamily="34" charset="0"/>
                        </a:rPr>
                        <a:t> 4. </a:t>
                      </a:r>
                      <a:r>
                        <a:rPr lang="pl-PL" sz="12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Projekt przyczynia się do redukcji przestępczości (projekt przyczynia się do zwiększenia bezpieczeństwa na obszarze poprzez np. zainstalowanie oświetlenia, monitoringu, likwidację miejsc mało widocznych np. miejsc źle oświetlonych, ukrytych lub trudnodostępnych – 4 pkt.</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marL="19685" algn="l">
                        <a:lnSpc>
                          <a:spcPct val="115000"/>
                        </a:lnSpc>
                        <a:spcBef>
                          <a:spcPts val="600"/>
                        </a:spcBef>
                        <a:spcAft>
                          <a:spcPts val="0"/>
                        </a:spcAft>
                      </a:pPr>
                      <a:r>
                        <a:rPr lang="pl-PL" sz="1200" b="0" dirty="0">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oraz dokumentacji składanej wraz z wnioskiem o dofinansowanie na etapie aplikowania o środki.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0"/>
                        </a:spcAft>
                      </a:pPr>
                      <a:endParaRPr lang="pl-PL"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33D79F48-5C01-A693-D614-8CD15046A0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79AE3D6F-9D08-3F84-A7B2-F2BAEE364CCE}"/>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215</a:t>
            </a:fld>
            <a:endParaRPr lang="pl-PL"/>
          </a:p>
        </p:txBody>
      </p:sp>
    </p:spTree>
    <p:extLst>
      <p:ext uri="{BB962C8B-B14F-4D97-AF65-F5344CB8AC3E}">
        <p14:creationId xmlns:p14="http://schemas.microsoft.com/office/powerpoint/2010/main" val="1653332506"/>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3B66D-8EE8-0C3C-29E5-D5B9FD9AB3D9}"/>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7E9282D8-58F8-5E71-A4E9-03A340FE9F3E}"/>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ACDB750F-042C-901D-D417-1393BEA66308}"/>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a:solidFill>
                  <a:prstClr val="white"/>
                </a:solidFill>
                <a:latin typeface="Arial" panose="020B0604020202020204" pitchFamily="34" charset="0"/>
                <a:cs typeface="Arial" panose="020B0604020202020204" pitchFamily="34" charset="0"/>
              </a:rPr>
              <a:t>11.4 Rewitalizacja obszarów innych niż miejskie</a:t>
            </a:r>
            <a:r>
              <a:rPr lang="pl-PL" sz="1400" b="1">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76BDB80E-F67B-F070-845E-B58B468EF038}"/>
              </a:ext>
            </a:extLst>
          </p:cNvPr>
          <p:cNvGraphicFramePr>
            <a:graphicFrameLocks noGrp="1"/>
          </p:cNvGraphicFramePr>
          <p:nvPr>
            <p:extLst>
              <p:ext uri="{D42A27DB-BD31-4B8C-83A1-F6EECF244321}">
                <p14:modId xmlns:p14="http://schemas.microsoft.com/office/powerpoint/2010/main" val="2188085669"/>
              </p:ext>
            </p:extLst>
          </p:nvPr>
        </p:nvGraphicFramePr>
        <p:xfrm>
          <a:off x="409314" y="1103159"/>
          <a:ext cx="11467612" cy="4051237"/>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4232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a:latin typeface="Arial" panose="020B0604020202020204" pitchFamily="34" charset="0"/>
                          <a:cs typeface="Arial" panose="020B0604020202020204" pitchFamily="34" charset="0"/>
                        </a:rPr>
                        <a:t>Slajd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478504">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a:effectLst/>
                          <a:latin typeface="Arial" panose="020B0604020202020204" pitchFamily="34" charset="0"/>
                          <a:ea typeface="Times New Roman" panose="02020603050405020304" pitchFamily="18" charset="0"/>
                          <a:cs typeface="Arial" panose="020B0604020202020204" pitchFamily="34" charset="0"/>
                        </a:rPr>
                        <a:t>Wpływ na wyprowadzenie obszaru rewitalizacji z sytuacji kryzysowej.</a:t>
                      </a:r>
                      <a:endParaRPr lang="pl-PL"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2" indent="0" algn="l">
                        <a:lnSpc>
                          <a:spcPct val="115000"/>
                        </a:lnSpc>
                        <a:spcBef>
                          <a:spcPts val="600"/>
                        </a:spcBef>
                        <a:spcAft>
                          <a:spcPts val="0"/>
                        </a:spcAft>
                        <a:buFont typeface="+mj-lt"/>
                        <a:buNone/>
                      </a:pPr>
                      <a:r>
                        <a:rPr lang="pl-PL" sz="1200" b="0" dirty="0">
                          <a:effectLst/>
                          <a:latin typeface="Arial" panose="020B0604020202020204" pitchFamily="34" charset="0"/>
                          <a:ea typeface="Calibri" panose="020F0502020204030204" pitchFamily="34" charset="0"/>
                          <a:cs typeface="Arial" panose="020B0604020202020204" pitchFamily="34" charset="0"/>
                        </a:rPr>
                        <a:t>Kryterium premiuje projekty, które służą wyprowadzaniu obszaru rewitalizacji ze stanu kryzysowego, skutkując likwidacją lub ograniczeniem głównych przyczyn i objawów kryzysu, proporcjonalnie do ich znaczenia dla rewitalizacji.</a:t>
                      </a:r>
                    </a:p>
                    <a:p>
                      <a:pPr marL="0" lvl="2" indent="0" algn="l">
                        <a:lnSpc>
                          <a:spcPct val="115000"/>
                        </a:lnSpc>
                        <a:spcBef>
                          <a:spcPts val="600"/>
                        </a:spcBef>
                        <a:spcAft>
                          <a:spcPts val="0"/>
                        </a:spcAft>
                        <a:buFont typeface="+mj-lt"/>
                        <a:buNone/>
                      </a:pPr>
                      <a:r>
                        <a:rPr lang="pl-PL" sz="1200" b="0" dirty="0">
                          <a:effectLst/>
                          <a:latin typeface="Arial" panose="020B0604020202020204" pitchFamily="34" charset="0"/>
                          <a:ea typeface="Calibri" panose="020F0502020204030204" pitchFamily="34" charset="0"/>
                          <a:cs typeface="Arial" panose="020B0604020202020204" pitchFamily="34" charset="0"/>
                        </a:rPr>
                        <a:t>Kryterium zostanie zweryfikowane na podstawie zapisów we wniosku o dofinansowanie projektu.</a:t>
                      </a:r>
                    </a:p>
                    <a:p>
                      <a:pPr marL="0" lvl="2" indent="0" algn="l">
                        <a:lnSpc>
                          <a:spcPct val="115000"/>
                        </a:lnSpc>
                        <a:spcBef>
                          <a:spcPts val="600"/>
                        </a:spcBef>
                        <a:spcAft>
                          <a:spcPts val="0"/>
                        </a:spcAft>
                        <a:buFont typeface="+mj-lt"/>
                        <a:buNone/>
                      </a:pPr>
                      <a:r>
                        <a:rPr lang="pl-PL" sz="1200" b="0" dirty="0">
                          <a:effectLst/>
                          <a:latin typeface="Arial" panose="020B0604020202020204" pitchFamily="34" charset="0"/>
                          <a:ea typeface="Calibri" panose="020F0502020204030204" pitchFamily="34" charset="0"/>
                          <a:cs typeface="Arial" panose="020B0604020202020204" pitchFamily="34" charset="0"/>
                        </a:rPr>
                        <a:t>Metody pomiaru:</a:t>
                      </a:r>
                    </a:p>
                    <a:p>
                      <a:pPr marL="228600" lvl="2" indent="-228600" algn="l">
                        <a:lnSpc>
                          <a:spcPct val="115000"/>
                        </a:lnSpc>
                        <a:spcBef>
                          <a:spcPts val="600"/>
                        </a:spcBef>
                        <a:spcAft>
                          <a:spcPts val="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Projekt przyczynia się do znacznego zwiększenia bezpieczeństwa publicznego w obszarze rewitalizacji</a:t>
                      </a:r>
                      <a:r>
                        <a:rPr lang="pl-PL" sz="1200" b="0" baseline="30000" dirty="0">
                          <a:effectLst/>
                          <a:latin typeface="Arial" panose="020B0604020202020204" pitchFamily="34" charset="0"/>
                          <a:ea typeface="Calibri" panose="020F0502020204030204" pitchFamily="34" charset="0"/>
                          <a:cs typeface="Arial" panose="020B0604020202020204" pitchFamily="34" charset="0"/>
                        </a:rPr>
                        <a:t>8</a:t>
                      </a:r>
                      <a:r>
                        <a:rPr lang="pl-PL" sz="1200" b="0" dirty="0">
                          <a:effectLst/>
                          <a:latin typeface="Arial" panose="020B0604020202020204" pitchFamily="34" charset="0"/>
                          <a:ea typeface="Calibri" panose="020F0502020204030204" pitchFamily="34" charset="0"/>
                          <a:cs typeface="Arial" panose="020B0604020202020204" pitchFamily="34" charset="0"/>
                        </a:rPr>
                        <a:t>  - 3 pkt.</a:t>
                      </a:r>
                    </a:p>
                    <a:p>
                      <a:pPr marL="228600" lvl="2" indent="-228600" algn="l">
                        <a:lnSpc>
                          <a:spcPct val="115000"/>
                        </a:lnSpc>
                        <a:spcBef>
                          <a:spcPts val="600"/>
                        </a:spcBef>
                        <a:spcAft>
                          <a:spcPts val="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Projekt przyczynia się do poprawy warunków życia (bytowych) lokalnej społeczności – 3 pkt.</a:t>
                      </a:r>
                    </a:p>
                    <a:p>
                      <a:pPr marL="228600" lvl="2" indent="-228600" algn="l">
                        <a:lnSpc>
                          <a:spcPct val="115000"/>
                        </a:lnSpc>
                        <a:spcBef>
                          <a:spcPts val="600"/>
                        </a:spcBef>
                        <a:spcAft>
                          <a:spcPts val="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Projekt przyczynia się do poprawy stanu technicznego zabudowy i zagospodarowania terenu – 2 pkt.</a:t>
                      </a:r>
                    </a:p>
                    <a:p>
                      <a:pPr marL="228600" lvl="2" indent="-228600" algn="l">
                        <a:lnSpc>
                          <a:spcPct val="115000"/>
                        </a:lnSpc>
                        <a:spcBef>
                          <a:spcPts val="600"/>
                        </a:spcBef>
                        <a:spcAft>
                          <a:spcPts val="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Projekt przyczynia się do poprawy integracji społeczności lokalnej wokół wspólnych celów lub samopomocy – 2 pkt.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punktowe.</a:t>
                      </a:r>
                    </a:p>
                    <a:p>
                      <a:pPr algn="l">
                        <a:lnSpc>
                          <a:spcPct val="115000"/>
                        </a:lnSpc>
                        <a:spcBef>
                          <a:spcPts val="600"/>
                        </a:spcBef>
                        <a:spcAft>
                          <a:spcPts val="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(tj. przyznanie 0 punktów nie dyskwalifikuje z możliwości uzyskania dofinansowania).</a:t>
                      </a:r>
                    </a:p>
                    <a:p>
                      <a:pPr algn="l">
                        <a:lnSpc>
                          <a:spcPct val="115000"/>
                        </a:lnSpc>
                        <a:spcBef>
                          <a:spcPts val="600"/>
                        </a:spcBef>
                        <a:spcAft>
                          <a:spcPts val="0"/>
                        </a:spcAft>
                      </a:pPr>
                      <a:r>
                        <a:rPr lang="pl-PL" sz="1200" b="0" dirty="0">
                          <a:effectLst/>
                          <a:latin typeface="Arial" panose="020B0604020202020204" pitchFamily="34" charset="0"/>
                          <a:ea typeface="Calibri" panose="020F0502020204030204" pitchFamily="34" charset="0"/>
                          <a:cs typeface="Arial" panose="020B0604020202020204" pitchFamily="34" charset="0"/>
                        </a:rPr>
                        <a:t>Ocena kryterium będzie polegała na:</a:t>
                      </a:r>
                    </a:p>
                    <a:p>
                      <a:pPr marL="228600" indent="-228600" algn="l">
                        <a:lnSpc>
                          <a:spcPct val="115000"/>
                        </a:lnSpc>
                        <a:spcBef>
                          <a:spcPts val="600"/>
                        </a:spcBef>
                        <a:spcAft>
                          <a:spcPts val="0"/>
                        </a:spcAft>
                        <a:buFont typeface="+mj-lt"/>
                        <a:buAutoNum type="alphaLcParenR"/>
                      </a:pPr>
                      <a:r>
                        <a:rPr lang="pl-PL" sz="1200" b="0" dirty="0">
                          <a:effectLst/>
                          <a:latin typeface="Arial" panose="020B0604020202020204" pitchFamily="34" charset="0"/>
                          <a:ea typeface="Calibri" panose="020F0502020204030204" pitchFamily="34" charset="0"/>
                          <a:cs typeface="Arial" panose="020B0604020202020204" pitchFamily="34" charset="0"/>
                        </a:rPr>
                        <a:t>przyznaniu zdefiniowanej z góry liczby punktów (maksymalnie można przyznać 10 pkt). Punkty w ramach poszczególnych metod pomiaru sumują się do momentu uzyskania maksymalnej liczby punktów.</a:t>
                      </a:r>
                    </a:p>
                    <a:p>
                      <a:pPr marL="228600" indent="-228600" algn="l">
                        <a:lnSpc>
                          <a:spcPct val="115000"/>
                        </a:lnSpc>
                        <a:spcBef>
                          <a:spcPts val="600"/>
                        </a:spcBef>
                        <a:spcAft>
                          <a:spcPts val="0"/>
                        </a:spcAft>
                        <a:buFont typeface="+mj-lt"/>
                        <a:buAutoNum type="alphaLcParenR"/>
                      </a:pPr>
                      <a:r>
                        <a:rPr lang="pl-PL" sz="1200" b="0" dirty="0">
                          <a:effectLst/>
                          <a:latin typeface="Arial" panose="020B0604020202020204" pitchFamily="34" charset="0"/>
                          <a:ea typeface="Calibri" panose="020F0502020204030204" pitchFamily="34" charset="0"/>
                          <a:cs typeface="Arial" panose="020B0604020202020204" pitchFamily="34" charset="0"/>
                        </a:rPr>
                        <a:t>przyznaniu 0 punktów – w przypadku niespełnienia żadnego z warunków kryterium</a:t>
                      </a:r>
                    </a:p>
                    <a:p>
                      <a:pPr algn="l">
                        <a:lnSpc>
                          <a:spcPct val="115000"/>
                        </a:lnSpc>
                        <a:spcBef>
                          <a:spcPts val="600"/>
                        </a:spcBef>
                        <a:spcAft>
                          <a:spcPts val="0"/>
                        </a:spcAft>
                      </a:pPr>
                      <a:r>
                        <a:rPr lang="pl-PL" sz="1200" b="0" dirty="0">
                          <a:effectLst/>
                          <a:latin typeface="Arial" panose="020B0604020202020204" pitchFamily="34" charset="0"/>
                          <a:ea typeface="Calibri" panose="020F0502020204030204" pitchFamily="34" charset="0"/>
                          <a:cs typeface="Arial" panose="020B0604020202020204" pitchFamily="34" charset="0"/>
                        </a:rPr>
                        <a:t>Brak możliwości uzupełnienia/poprawienia wniosku o dofinansowanie w ramach kryterium.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F84210DA-ECEC-6C1E-31B0-5B0FA41FB8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639CF0C5-A8A8-A99F-72BC-15F2331FD766}"/>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216</a:t>
            </a:fld>
            <a:endParaRPr lang="pl-PL"/>
          </a:p>
        </p:txBody>
      </p:sp>
      <p:sp>
        <p:nvSpPr>
          <p:cNvPr id="6" name="Prostokąt: zaokrąglone rogi 5">
            <a:extLst>
              <a:ext uri="{FF2B5EF4-FFF2-40B4-BE49-F238E27FC236}">
                <a16:creationId xmlns:a16="http://schemas.microsoft.com/office/drawing/2014/main" id="{6694E5E4-198D-D298-D84F-539EAF9FED2E}"/>
              </a:ext>
            </a:extLst>
          </p:cNvPr>
          <p:cNvSpPr/>
          <p:nvPr/>
        </p:nvSpPr>
        <p:spPr>
          <a:xfrm>
            <a:off x="622300" y="3963166"/>
            <a:ext cx="2360586" cy="78718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b="1">
                <a:solidFill>
                  <a:prstClr val="black"/>
                </a:solidFill>
                <a:latin typeface="Arial" panose="020B0604020202020204" pitchFamily="34" charset="0"/>
                <a:cs typeface="Arial" panose="020B0604020202020204" pitchFamily="34" charset="0"/>
              </a:rPr>
              <a:t>Uwaga od członka KM FEL </a:t>
            </a:r>
            <a:r>
              <a:rPr lang="pl-PL" sz="1200">
                <a:solidFill>
                  <a:prstClr val="black"/>
                </a:solidFill>
                <a:latin typeface="Arial" panose="020B0604020202020204" pitchFamily="34" charset="0"/>
                <a:cs typeface="Arial" panose="020B0604020202020204" pitchFamily="34" charset="0"/>
              </a:rPr>
              <a:t>(Unia Metropolii Polskich) nr 5 z formularza uwag</a:t>
            </a:r>
          </a:p>
        </p:txBody>
      </p:sp>
      <p:sp>
        <p:nvSpPr>
          <p:cNvPr id="2" name="pole tekstowe 1">
            <a:extLst>
              <a:ext uri="{FF2B5EF4-FFF2-40B4-BE49-F238E27FC236}">
                <a16:creationId xmlns:a16="http://schemas.microsoft.com/office/drawing/2014/main" id="{9206A4E6-A7AE-6905-15C9-79527AF05879}"/>
              </a:ext>
            </a:extLst>
          </p:cNvPr>
          <p:cNvSpPr txBox="1"/>
          <p:nvPr/>
        </p:nvSpPr>
        <p:spPr>
          <a:xfrm>
            <a:off x="247579" y="5191378"/>
            <a:ext cx="116968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8 </a:t>
            </a:r>
            <a:r>
              <a:rPr kumimoji="0" lang="pl-PL"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Projekt(y) przyczynia(ją) się do znacznego zwiększenia bezpieczeństwa publicznego w obszarze rewitalizacji tzn. wychodzi poza instalacje oświetlenia, monitoringu, likwidację miejsc mało widocznych (ocenianych w kryterium „Wpływ na rozwiązywanie głównych problemów społecznych”) – i dotyczy innych warunków poprawy bezpieczeństwa </a:t>
            </a:r>
            <a:r>
              <a:rPr kumimoji="0" lang="pl-PL" sz="1200" b="0" i="0" u="none" strike="noStrike" kern="1200" cap="none" spc="0" normalizeH="0" noProof="0" dirty="0" err="1">
                <a:ln>
                  <a:noFill/>
                </a:ln>
                <a:solidFill>
                  <a:srgbClr val="C00000"/>
                </a:solidFill>
                <a:effectLst/>
                <a:uLnTx/>
                <a:uFillTx/>
                <a:latin typeface="Arial" panose="020B0604020202020204" pitchFamily="34" charset="0"/>
                <a:ea typeface="+mn-ea"/>
                <a:cs typeface="Arial" panose="020B0604020202020204" pitchFamily="34" charset="0"/>
              </a:rPr>
              <a:t>tj</a:t>
            </a:r>
            <a:r>
              <a:rPr kumimoji="0" lang="pl-PL" sz="1200" b="0" i="0" u="none" strike="noStrike" kern="1200" cap="none" spc="0" normalizeH="0" noProof="0" dirty="0">
                <a:ln>
                  <a:noFill/>
                </a:ln>
                <a:solidFill>
                  <a:srgbClr val="C00000"/>
                </a:solidFill>
                <a:effectLst/>
                <a:uLnTx/>
                <a:uFillTx/>
                <a:latin typeface="Arial" panose="020B0604020202020204" pitchFamily="34" charset="0"/>
                <a:ea typeface="+mn-ea"/>
                <a:cs typeface="Arial" panose="020B0604020202020204" pitchFamily="34" charset="0"/>
              </a:rPr>
              <a:t> m.in.</a:t>
            </a:r>
            <a:r>
              <a:rPr kumimoji="0" lang="pl-PL" sz="1200" b="0" i="0" u="none" strike="sngStrike" kern="1200" cap="none" spc="0" normalizeH="0" noProof="0" dirty="0">
                <a:ln>
                  <a:noFill/>
                </a:ln>
                <a:solidFill>
                  <a:srgbClr val="C00000"/>
                </a:solidFill>
                <a:effectLst/>
                <a:uLnTx/>
                <a:uFillTx/>
                <a:latin typeface="Arial" panose="020B0604020202020204" pitchFamily="34" charset="0"/>
                <a:ea typeface="+mn-ea"/>
                <a:cs typeface="Arial" panose="020B0604020202020204" pitchFamily="34" charset="0"/>
              </a:rPr>
              <a:t>,</a:t>
            </a:r>
            <a:r>
              <a:rPr kumimoji="0" lang="pl-PL" sz="1200" b="0" i="0" u="none" strike="noStrike" kern="1200" cap="none" spc="0" normalizeH="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pl-PL"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nowych podejmowanych działań i</a:t>
            </a:r>
            <a:r>
              <a:rPr kumimoji="0" lang="pl-PL" sz="1200" b="0" i="0" u="none" strike="noStrike" kern="1200" cap="none" spc="0" normalizeH="0" noProof="0" dirty="0">
                <a:ln>
                  <a:noFill/>
                </a:ln>
                <a:solidFill>
                  <a:srgbClr val="C00000"/>
                </a:solidFill>
                <a:effectLst/>
                <a:uLnTx/>
                <a:uFillTx/>
                <a:latin typeface="Arial" panose="020B0604020202020204" pitchFamily="34" charset="0"/>
                <a:ea typeface="+mn-ea"/>
                <a:cs typeface="Arial" panose="020B0604020202020204" pitchFamily="34" charset="0"/>
              </a:rPr>
              <a:t>/lub </a:t>
            </a:r>
            <a:r>
              <a:rPr kumimoji="0" lang="pl-PL"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przypisywania </a:t>
            </a:r>
            <a:r>
              <a:rPr kumimoji="0" lang="pl-PL" sz="1200" b="0" i="0" u="none" strike="noStrike" kern="1200" cap="none" spc="0" normalizeH="0" noProof="0" dirty="0">
                <a:ln>
                  <a:noFill/>
                </a:ln>
                <a:solidFill>
                  <a:srgbClr val="C00000"/>
                </a:solidFill>
                <a:effectLst/>
                <a:uLnTx/>
                <a:uFillTx/>
                <a:latin typeface="Arial" panose="020B0604020202020204" pitchFamily="34" charset="0"/>
                <a:ea typeface="+mn-ea"/>
                <a:cs typeface="Arial" panose="020B0604020202020204" pitchFamily="34" charset="0"/>
              </a:rPr>
              <a:t>bądź nadania </a:t>
            </a:r>
            <a:r>
              <a:rPr kumimoji="0" lang="pl-PL"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nowych funkcji </a:t>
            </a:r>
            <a:r>
              <a:rPr kumimoji="0" lang="pl-PL" sz="1200" b="0" i="0" u="none" strike="noStrike" kern="1200" cap="none" spc="0" normalizeH="0" noProof="0" dirty="0">
                <a:ln>
                  <a:noFill/>
                </a:ln>
                <a:solidFill>
                  <a:srgbClr val="C00000"/>
                </a:solidFill>
                <a:effectLst/>
                <a:uLnTx/>
                <a:uFillTx/>
                <a:latin typeface="Arial" panose="020B0604020202020204" pitchFamily="34" charset="0"/>
                <a:ea typeface="+mn-ea"/>
                <a:cs typeface="Arial" panose="020B0604020202020204" pitchFamily="34" charset="0"/>
              </a:rPr>
              <a:t>rewitalizowanym terenom objętym projektem</a:t>
            </a:r>
            <a:r>
              <a:rPr kumimoji="0" lang="pl-PL"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pl-PL" sz="1200" b="0" i="0" u="none" strike="sngStrike" kern="1200" cap="none" spc="0" normalizeH="0" noProof="0" dirty="0">
                <a:ln>
                  <a:noFill/>
                </a:ln>
                <a:solidFill>
                  <a:srgbClr val="C00000"/>
                </a:solidFill>
                <a:effectLst/>
                <a:uLnTx/>
                <a:uFillTx/>
                <a:latin typeface="Arial" panose="020B0604020202020204" pitchFamily="34" charset="0"/>
                <a:ea typeface="+mn-ea"/>
                <a:cs typeface="Arial" panose="020B0604020202020204" pitchFamily="34" charset="0"/>
              </a:rPr>
              <a:t>istniejącym instytucjom.</a:t>
            </a:r>
            <a:endParaRPr kumimoji="0" lang="pl-PL" sz="1200" b="0" i="0" u="none" strike="sngStrike" kern="1200" cap="none" spc="0" normalizeH="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875706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12FEE-7A0D-97F4-B9F1-FA436438C9A9}"/>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033707E3-2D1C-82A9-3A09-756121551A4C}"/>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E13378BE-E88C-76EF-1AB2-DDC1BB18A8A8}"/>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a:solidFill>
                  <a:prstClr val="white"/>
                </a:solidFill>
                <a:latin typeface="Arial" panose="020B0604020202020204" pitchFamily="34" charset="0"/>
                <a:cs typeface="Arial" panose="020B0604020202020204" pitchFamily="34" charset="0"/>
              </a:rPr>
              <a:t>11.4 Rewitalizacja obszarów innych niż miejskie</a:t>
            </a:r>
            <a:r>
              <a:rPr lang="pl-PL" sz="1400" b="1">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8A0391EF-16A8-48F6-A3EE-57C8B68FED26}"/>
              </a:ext>
            </a:extLst>
          </p:cNvPr>
          <p:cNvGraphicFramePr>
            <a:graphicFrameLocks noGrp="1"/>
          </p:cNvGraphicFramePr>
          <p:nvPr>
            <p:extLst>
              <p:ext uri="{D42A27DB-BD31-4B8C-83A1-F6EECF244321}">
                <p14:modId xmlns:p14="http://schemas.microsoft.com/office/powerpoint/2010/main" val="872773326"/>
              </p:ext>
            </p:extLst>
          </p:nvPr>
        </p:nvGraphicFramePr>
        <p:xfrm>
          <a:off x="409314" y="1103159"/>
          <a:ext cx="11467612" cy="3935704"/>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4232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a:latin typeface="Arial" panose="020B0604020202020204" pitchFamily="34" charset="0"/>
                          <a:cs typeface="Arial" panose="020B0604020202020204" pitchFamily="34" charset="0"/>
                        </a:rPr>
                        <a:t>Slajd 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478504">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a:effectLst/>
                          <a:latin typeface="Arial" panose="020B0604020202020204" pitchFamily="34" charset="0"/>
                          <a:ea typeface="Times New Roman" panose="02020603050405020304" pitchFamily="18" charset="0"/>
                          <a:cs typeface="Arial" panose="020B0604020202020204" pitchFamily="34" charset="0"/>
                        </a:rPr>
                        <a:t>Wpływ na wyprowadzenie obszaru rewitalizacji z sytuacji kryzysowej.</a:t>
                      </a:r>
                      <a:endParaRPr lang="pl-PL"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lvl="2" indent="-228600" algn="l">
                        <a:lnSpc>
                          <a:spcPct val="115000"/>
                        </a:lnSpc>
                        <a:spcBef>
                          <a:spcPts val="600"/>
                        </a:spcBef>
                        <a:spcAft>
                          <a:spcPts val="0"/>
                        </a:spcAft>
                        <a:buFont typeface="+mj-lt"/>
                        <a:buAutoNum type="arabicPeriod" startAt="5"/>
                      </a:pPr>
                      <a:r>
                        <a:rPr lang="pl-PL" sz="1200" b="0" dirty="0">
                          <a:effectLst/>
                          <a:latin typeface="Arial" panose="020B0604020202020204" pitchFamily="34" charset="0"/>
                          <a:ea typeface="Calibri" panose="020F0502020204030204" pitchFamily="34" charset="0"/>
                          <a:cs typeface="Arial" panose="020B0604020202020204" pitchFamily="34" charset="0"/>
                        </a:rPr>
                        <a:t>Plan działalności obiektów kultury i/lub turystyki objętych projektem w okresie trwałości projektu oraz trwałości finansowej projektu zawiera rozwiązania wpływające na poprawę efektywności funkcjonowania obiektów/instytucji w długim okresie – 2 pkt.</a:t>
                      </a:r>
                    </a:p>
                    <a:p>
                      <a:pPr marL="228600" lvl="2" indent="-228600" algn="l">
                        <a:lnSpc>
                          <a:spcPct val="115000"/>
                        </a:lnSpc>
                        <a:spcBef>
                          <a:spcPts val="600"/>
                        </a:spcBef>
                        <a:spcAft>
                          <a:spcPts val="0"/>
                        </a:spcAft>
                        <a:buFont typeface="+mj-lt"/>
                        <a:buAutoNum type="arabicPeriod" startAt="5"/>
                      </a:pPr>
                      <a:r>
                        <a:rPr lang="pl-PL" sz="1200" b="0" dirty="0">
                          <a:effectLst/>
                          <a:latin typeface="Arial" panose="020B0604020202020204" pitchFamily="34" charset="0"/>
                          <a:ea typeface="Calibri" panose="020F0502020204030204" pitchFamily="34" charset="0"/>
                          <a:cs typeface="Arial" panose="020B0604020202020204" pitchFamily="34" charset="0"/>
                        </a:rPr>
                        <a:t>Plan działalności obiektów kultury i/lub turystyki objętych projektem zawiera rozwiązania uwzględniające dywersyfikację źródeł finansowania działalności, tj. pozyskiwanie zewnętrznych źródeł finansowania. Realizacja projektu przyczyni się do poprawy samowystarczalności finansowej wspieranych obiektów – 2 pkt.</a:t>
                      </a:r>
                    </a:p>
                    <a:p>
                      <a:pPr marL="228600" lvl="2" indent="-228600" algn="l">
                        <a:lnSpc>
                          <a:spcPct val="115000"/>
                        </a:lnSpc>
                        <a:spcBef>
                          <a:spcPts val="600"/>
                        </a:spcBef>
                        <a:spcAft>
                          <a:spcPts val="0"/>
                        </a:spcAft>
                        <a:buFont typeface="+mj-lt"/>
                        <a:buAutoNum type="arabicPeriod" startAt="5"/>
                      </a:pPr>
                      <a:r>
                        <a:rPr lang="pl-PL" sz="1200" b="0" dirty="0">
                          <a:effectLst/>
                          <a:latin typeface="Arial" panose="020B0604020202020204" pitchFamily="34" charset="0"/>
                          <a:ea typeface="Calibri" panose="020F0502020204030204" pitchFamily="34" charset="0"/>
                          <a:cs typeface="Arial" panose="020B0604020202020204" pitchFamily="34" charset="0"/>
                        </a:rPr>
                        <a:t>Plan działalności obiektów kultury i/lub turystyki objętych projektem zawiera opis rozwiązań zapewniających stabilność i efektywność finansową oraz dotyczących awaryjności i elastyczności w przypadku nieoczekiwanych zdarzeń, w tym zdarzeń kryzysowych – 2 pkt.</a:t>
                      </a:r>
                    </a:p>
                    <a:p>
                      <a:pPr marL="0" lvl="2" indent="0" algn="l">
                        <a:lnSpc>
                          <a:spcPct val="115000"/>
                        </a:lnSpc>
                        <a:spcBef>
                          <a:spcPts val="600"/>
                        </a:spcBef>
                        <a:spcAft>
                          <a:spcPts val="0"/>
                        </a:spcAft>
                        <a:buFont typeface="+mj-lt"/>
                        <a:buNone/>
                      </a:pP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0"/>
                        </a:spcAft>
                      </a:pPr>
                      <a:endParaRPr lang="pl-PL"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66C82B6C-3947-1E2C-CC0B-2487BA163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C6156ACB-61D7-CAD1-4AB1-98C8CA69170A}"/>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217</a:t>
            </a:fld>
            <a:endParaRPr lang="pl-PL"/>
          </a:p>
        </p:txBody>
      </p:sp>
    </p:spTree>
    <p:extLst>
      <p:ext uri="{BB962C8B-B14F-4D97-AF65-F5344CB8AC3E}">
        <p14:creationId xmlns:p14="http://schemas.microsoft.com/office/powerpoint/2010/main" val="1284053640"/>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671C8-D308-ED84-FE21-3FF94083223F}"/>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5292575B-E876-8A87-13AD-89B965F94522}"/>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98A32773-A8E3-1F90-16DD-8229F0407DCE}"/>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a:solidFill>
                  <a:prstClr val="white"/>
                </a:solidFill>
                <a:latin typeface="Arial" panose="020B0604020202020204" pitchFamily="34" charset="0"/>
                <a:cs typeface="Arial" panose="020B0604020202020204" pitchFamily="34" charset="0"/>
              </a:rPr>
              <a:t>11.4 Rewitalizacja obszarów innych niż miejskie</a:t>
            </a:r>
            <a:r>
              <a:rPr lang="pl-PL" sz="1400" b="1">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279BE49F-099C-5D82-9D59-088BC9C5843D}"/>
              </a:ext>
            </a:extLst>
          </p:cNvPr>
          <p:cNvGraphicFramePr>
            <a:graphicFrameLocks noGrp="1"/>
          </p:cNvGraphicFramePr>
          <p:nvPr>
            <p:extLst>
              <p:ext uri="{D42A27DB-BD31-4B8C-83A1-F6EECF244321}">
                <p14:modId xmlns:p14="http://schemas.microsoft.com/office/powerpoint/2010/main" val="2377667756"/>
              </p:ext>
            </p:extLst>
          </p:nvPr>
        </p:nvGraphicFramePr>
        <p:xfrm>
          <a:off x="409314" y="1103159"/>
          <a:ext cx="11467612" cy="4698725"/>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4341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039548">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a:effectLst/>
                          <a:latin typeface="Arial" panose="020B0604020202020204" pitchFamily="34" charset="0"/>
                          <a:ea typeface="Times New Roman" panose="02020603050405020304" pitchFamily="18" charset="0"/>
                          <a:cs typeface="Arial" panose="020B0604020202020204" pitchFamily="34" charset="0"/>
                        </a:rPr>
                        <a:t>Wpływ na jakość życia mieszkańców.</a:t>
                      </a:r>
                      <a:endParaRPr lang="pl-PL"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2" indent="0" algn="l">
                        <a:lnSpc>
                          <a:spcPct val="115000"/>
                        </a:lnSpc>
                        <a:spcBef>
                          <a:spcPts val="600"/>
                        </a:spcBef>
                        <a:spcAft>
                          <a:spcPts val="0"/>
                        </a:spcAft>
                        <a:buFont typeface="+mj-lt"/>
                        <a:buNone/>
                      </a:pPr>
                      <a:r>
                        <a:rPr lang="pl-PL" sz="1200" b="0" dirty="0">
                          <a:effectLst/>
                          <a:latin typeface="Arial" panose="020B0604020202020204" pitchFamily="34" charset="0"/>
                          <a:ea typeface="Calibri" panose="020F0502020204030204" pitchFamily="34" charset="0"/>
                          <a:cs typeface="Arial" panose="020B0604020202020204" pitchFamily="34" charset="0"/>
                        </a:rPr>
                        <a:t>Kryterium punktuje rozwiązania poprawiające ogólne warunki życia lokalnej społeczności, dotyczące zarówno redukowania zjawisk niepożądanych, jak i działań przynoszących poprawę istotnych czynników wyznaczających jakość życia, a pozostające poza sferą wpływu zwykłych mieszkańców (osób prywatnych). Premiowane są również projekty, które nie prowadzą do trwałej relokacji mieszkańców poza obszar rewitalizacji z uwagi na wyłączenie tych osób z możliwości skorzystania z efektów rewitalizacji.</a:t>
                      </a:r>
                    </a:p>
                    <a:p>
                      <a:pPr marL="0" lvl="2" indent="0" algn="l">
                        <a:lnSpc>
                          <a:spcPct val="115000"/>
                        </a:lnSpc>
                        <a:spcBef>
                          <a:spcPts val="0"/>
                        </a:spcBef>
                        <a:spcAft>
                          <a:spcPts val="0"/>
                        </a:spcAft>
                        <a:buFont typeface="+mj-lt"/>
                        <a:buNone/>
                      </a:pPr>
                      <a:r>
                        <a:rPr lang="pl-PL" sz="1200" b="0" dirty="0">
                          <a:effectLst/>
                          <a:latin typeface="Arial" panose="020B0604020202020204" pitchFamily="34" charset="0"/>
                          <a:ea typeface="Calibri" panose="020F0502020204030204" pitchFamily="34" charset="0"/>
                          <a:cs typeface="Arial" panose="020B0604020202020204" pitchFamily="34" charset="0"/>
                        </a:rPr>
                        <a:t>Kryterium zostanie zweryfikowane na podstawie zapisów we wniosku o dofinansowanie projektu oraz dokumentacji składanej wraz z wnioskiem o dofinansowanie na etapie aplikowania o środki.</a:t>
                      </a:r>
                    </a:p>
                    <a:p>
                      <a:pPr marL="0" lvl="2" indent="0" algn="l">
                        <a:lnSpc>
                          <a:spcPct val="115000"/>
                        </a:lnSpc>
                        <a:spcBef>
                          <a:spcPts val="600"/>
                        </a:spcBef>
                        <a:spcAft>
                          <a:spcPts val="0"/>
                        </a:spcAft>
                        <a:buFont typeface="+mj-lt"/>
                        <a:buNone/>
                      </a:pPr>
                      <a:r>
                        <a:rPr lang="pl-PL" sz="1200" b="0" dirty="0">
                          <a:effectLst/>
                          <a:latin typeface="Arial" panose="020B0604020202020204" pitchFamily="34" charset="0"/>
                          <a:ea typeface="Calibri" panose="020F0502020204030204" pitchFamily="34" charset="0"/>
                          <a:cs typeface="Arial" panose="020B0604020202020204" pitchFamily="34" charset="0"/>
                        </a:rPr>
                        <a:t>Metody pomiaru:</a:t>
                      </a:r>
                    </a:p>
                    <a:p>
                      <a:pPr marL="228600" lvl="2" indent="-228600" algn="l">
                        <a:lnSpc>
                          <a:spcPct val="115000"/>
                        </a:lnSpc>
                        <a:spcBef>
                          <a:spcPts val="0"/>
                        </a:spcBef>
                        <a:spcAft>
                          <a:spcPts val="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Projekt stwarza warunki dla aktywności i rekreacji plenerowej mieszkańców, korzystnie wpływającej na ich stan zdrowia – 3 pkt.</a:t>
                      </a:r>
                    </a:p>
                    <a:p>
                      <a:pPr marL="228600" lvl="2" indent="-228600" algn="l">
                        <a:lnSpc>
                          <a:spcPct val="115000"/>
                        </a:lnSpc>
                        <a:spcBef>
                          <a:spcPts val="0"/>
                        </a:spcBef>
                        <a:spcAft>
                          <a:spcPts val="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Projekt stwarza możliwości rozwoju kompetencji społecznych mieszkańców i wykorzystania ich talentów – 3 pkt.</a:t>
                      </a:r>
                    </a:p>
                    <a:p>
                      <a:pPr marL="228600" lvl="2" indent="-228600" algn="l">
                        <a:lnSpc>
                          <a:spcPct val="115000"/>
                        </a:lnSpc>
                        <a:spcBef>
                          <a:spcPts val="0"/>
                        </a:spcBef>
                        <a:spcAft>
                          <a:spcPts val="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Projekt przyczynia się do ochrony i wzmocnienia dziedzictwa materialnego i niematerialnego społeczności lokalnej – 3 pkt.</a:t>
                      </a:r>
                    </a:p>
                    <a:p>
                      <a:pPr marL="228600" lvl="2" indent="-228600" algn="l">
                        <a:lnSpc>
                          <a:spcPct val="115000"/>
                        </a:lnSpc>
                        <a:spcBef>
                          <a:spcPts val="0"/>
                        </a:spcBef>
                        <a:spcAft>
                          <a:spcPts val="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Projekt przyczyni się do włączenia osób niesamodzielnych</a:t>
                      </a:r>
                      <a:r>
                        <a:rPr lang="pl-PL" sz="1200" b="0" baseline="30000" dirty="0">
                          <a:effectLst/>
                          <a:latin typeface="Arial" panose="020B0604020202020204" pitchFamily="34" charset="0"/>
                          <a:ea typeface="Calibri" panose="020F0502020204030204" pitchFamily="34" charset="0"/>
                          <a:cs typeface="Arial" panose="020B0604020202020204" pitchFamily="34" charset="0"/>
                        </a:rPr>
                        <a:t>9</a:t>
                      </a:r>
                      <a:r>
                        <a:rPr lang="pl-PL" sz="1200" b="0" dirty="0">
                          <a:effectLst/>
                          <a:latin typeface="Arial" panose="020B0604020202020204" pitchFamily="34" charset="0"/>
                          <a:ea typeface="Calibri" panose="020F0502020204030204" pitchFamily="34" charset="0"/>
                          <a:cs typeface="Arial" panose="020B0604020202020204" pitchFamily="34" charset="0"/>
                        </a:rPr>
                        <a:t>, o ograniczonej sprawności – 1 pkt.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punktowe.</a:t>
                      </a:r>
                    </a:p>
                    <a:p>
                      <a:pPr algn="l">
                        <a:lnSpc>
                          <a:spcPct val="115000"/>
                        </a:lnSpc>
                        <a:spcBef>
                          <a:spcPts val="600"/>
                        </a:spcBef>
                        <a:spcAft>
                          <a:spcPts val="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(tj. przyznanie 0 punktów nie dyskwalifikuje z możliwości uzyskania dofinansowania).</a:t>
                      </a:r>
                    </a:p>
                    <a:p>
                      <a:pPr algn="l">
                        <a:lnSpc>
                          <a:spcPct val="115000"/>
                        </a:lnSpc>
                        <a:spcBef>
                          <a:spcPts val="600"/>
                        </a:spcBef>
                        <a:spcAft>
                          <a:spcPts val="0"/>
                        </a:spcAft>
                      </a:pPr>
                      <a:r>
                        <a:rPr lang="pl-PL" sz="1200" b="0" dirty="0">
                          <a:effectLst/>
                          <a:latin typeface="Arial" panose="020B0604020202020204" pitchFamily="34" charset="0"/>
                          <a:ea typeface="Calibri" panose="020F0502020204030204" pitchFamily="34" charset="0"/>
                          <a:cs typeface="Arial" panose="020B0604020202020204" pitchFamily="34" charset="0"/>
                        </a:rPr>
                        <a:t>Ocena kryterium będzie polegała na:</a:t>
                      </a:r>
                    </a:p>
                    <a:p>
                      <a:pPr marL="228600" indent="-228600" algn="l">
                        <a:lnSpc>
                          <a:spcPct val="115000"/>
                        </a:lnSpc>
                        <a:spcBef>
                          <a:spcPts val="600"/>
                        </a:spcBef>
                        <a:spcAft>
                          <a:spcPts val="0"/>
                        </a:spcAft>
                        <a:buFont typeface="+mj-lt"/>
                        <a:buAutoNum type="alphaLcParenR"/>
                      </a:pPr>
                      <a:r>
                        <a:rPr lang="pl-PL" sz="1200" b="0" dirty="0">
                          <a:effectLst/>
                          <a:latin typeface="Arial" panose="020B0604020202020204" pitchFamily="34" charset="0"/>
                          <a:ea typeface="Calibri" panose="020F0502020204030204" pitchFamily="34" charset="0"/>
                          <a:cs typeface="Arial" panose="020B0604020202020204" pitchFamily="34" charset="0"/>
                        </a:rPr>
                        <a:t>przyznaniu zdefiniowanej z góry liczby punktów (maksymalnie można przyznać 10 pkt).</a:t>
                      </a:r>
                    </a:p>
                    <a:p>
                      <a:pPr marL="228600" indent="-228600" algn="l">
                        <a:lnSpc>
                          <a:spcPct val="115000"/>
                        </a:lnSpc>
                        <a:spcBef>
                          <a:spcPts val="600"/>
                        </a:spcBef>
                        <a:spcAft>
                          <a:spcPts val="0"/>
                        </a:spcAft>
                        <a:buFont typeface="+mj-lt"/>
                        <a:buAutoNum type="alphaLcParenR"/>
                      </a:pPr>
                      <a:r>
                        <a:rPr lang="pl-PL" sz="1200" b="0" dirty="0">
                          <a:effectLst/>
                          <a:latin typeface="Arial" panose="020B0604020202020204" pitchFamily="34" charset="0"/>
                          <a:ea typeface="Calibri" panose="020F0502020204030204" pitchFamily="34" charset="0"/>
                          <a:cs typeface="Arial" panose="020B0604020202020204" pitchFamily="34" charset="0"/>
                        </a:rPr>
                        <a:t>przyznaniu 0 punktów – w przypadku niespełnienia żadnego z warunków kryterium.</a:t>
                      </a:r>
                    </a:p>
                    <a:p>
                      <a:pPr algn="l">
                        <a:lnSpc>
                          <a:spcPct val="115000"/>
                        </a:lnSpc>
                        <a:spcBef>
                          <a:spcPts val="600"/>
                        </a:spcBef>
                        <a:spcAft>
                          <a:spcPts val="0"/>
                        </a:spcAft>
                      </a:pPr>
                      <a:r>
                        <a:rPr lang="pl-PL" sz="1200" b="0" dirty="0">
                          <a:effectLst/>
                          <a:latin typeface="Arial" panose="020B0604020202020204" pitchFamily="34" charset="0"/>
                          <a:ea typeface="Calibri" panose="020F0502020204030204" pitchFamily="34" charset="0"/>
                          <a:cs typeface="Arial" panose="020B0604020202020204" pitchFamily="34" charset="0"/>
                        </a:rPr>
                        <a:t>Brak możliwości uzupełnienia/poprawienia wniosku o dofinansowanie w ramach kryterium.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E82FDF5B-7FC6-DFC1-53EF-BD5FDEBDFA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68324"/>
            <a:ext cx="5465075" cy="359665"/>
          </a:xfrm>
          <a:prstGeom prst="rect">
            <a:avLst/>
          </a:prstGeom>
        </p:spPr>
      </p:pic>
      <p:sp>
        <p:nvSpPr>
          <p:cNvPr id="8" name="Symbol zastępczy numeru slajdu 7">
            <a:extLst>
              <a:ext uri="{FF2B5EF4-FFF2-40B4-BE49-F238E27FC236}">
                <a16:creationId xmlns:a16="http://schemas.microsoft.com/office/drawing/2014/main" id="{E7566DC1-2712-B4C9-FF92-29F4193B3C74}"/>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218</a:t>
            </a:fld>
            <a:endParaRPr lang="pl-PL"/>
          </a:p>
        </p:txBody>
      </p:sp>
      <p:sp>
        <p:nvSpPr>
          <p:cNvPr id="2" name="Symbol zastępczy stopki 1">
            <a:extLst>
              <a:ext uri="{FF2B5EF4-FFF2-40B4-BE49-F238E27FC236}">
                <a16:creationId xmlns:a16="http://schemas.microsoft.com/office/drawing/2014/main" id="{C9E76F25-3EC2-5407-562F-2F32A0D322AD}"/>
              </a:ext>
            </a:extLst>
          </p:cNvPr>
          <p:cNvSpPr>
            <a:spLocks noGrp="1"/>
          </p:cNvSpPr>
          <p:nvPr>
            <p:ph type="ftr" sz="quarter" idx="11"/>
          </p:nvPr>
        </p:nvSpPr>
        <p:spPr>
          <a:xfrm>
            <a:off x="246868" y="5803199"/>
            <a:ext cx="11467612" cy="365125"/>
          </a:xfrm>
        </p:spPr>
        <p:txBody>
          <a:bodyPr/>
          <a:lstStyle/>
          <a:p>
            <a:pPr algn="l"/>
            <a:r>
              <a:rPr lang="pl-PL" baseline="30000" dirty="0">
                <a:solidFill>
                  <a:schemeClr val="tx1"/>
                </a:solidFill>
                <a:latin typeface="Arial" panose="020B0604020202020204" pitchFamily="34" charset="0"/>
                <a:cs typeface="Arial" panose="020B0604020202020204" pitchFamily="34" charset="0"/>
              </a:rPr>
              <a:t>9</a:t>
            </a:r>
            <a:r>
              <a:rPr lang="pl-PL" dirty="0">
                <a:solidFill>
                  <a:schemeClr val="tx1"/>
                </a:solidFill>
                <a:latin typeface="Arial" panose="020B0604020202020204" pitchFamily="34" charset="0"/>
                <a:cs typeface="Arial" panose="020B0604020202020204" pitchFamily="34" charset="0"/>
              </a:rPr>
              <a:t> Osoba niesamodzielna – osoba, która ze względu na stan zdrowia, podeszły wiek lub niepełnosprawność wymaga opieki lub wsparcia w związku z niemożnością samodzielnego wykonywania co najmniej jednej z podstawowych czynności dnia codziennego.</a:t>
            </a:r>
          </a:p>
        </p:txBody>
      </p:sp>
    </p:spTree>
    <p:extLst>
      <p:ext uri="{BB962C8B-B14F-4D97-AF65-F5344CB8AC3E}">
        <p14:creationId xmlns:p14="http://schemas.microsoft.com/office/powerpoint/2010/main" val="2234450210"/>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6149F-46CD-CF72-9D38-FE7877FC0070}"/>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17A403CB-0861-4956-331F-716ED7E8714C}"/>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1210D8F7-7E8A-ED5E-5ADC-41E780278CCE}"/>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a:solidFill>
                  <a:prstClr val="white"/>
                </a:solidFill>
                <a:latin typeface="Arial" panose="020B0604020202020204" pitchFamily="34" charset="0"/>
                <a:cs typeface="Arial" panose="020B0604020202020204" pitchFamily="34" charset="0"/>
              </a:rPr>
              <a:t>11.4 Rewitalizacja obszarów innych niż miejskie</a:t>
            </a:r>
            <a:r>
              <a:rPr lang="pl-PL" sz="1400" b="1">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E30A4697-63B0-7C9C-3735-AA2D9896EEEB}"/>
              </a:ext>
            </a:extLst>
          </p:cNvPr>
          <p:cNvGraphicFramePr>
            <a:graphicFrameLocks noGrp="1"/>
          </p:cNvGraphicFramePr>
          <p:nvPr>
            <p:extLst>
              <p:ext uri="{D42A27DB-BD31-4B8C-83A1-F6EECF244321}">
                <p14:modId xmlns:p14="http://schemas.microsoft.com/office/powerpoint/2010/main" val="609890987"/>
              </p:ext>
            </p:extLst>
          </p:nvPr>
        </p:nvGraphicFramePr>
        <p:xfrm>
          <a:off x="409314" y="1103159"/>
          <a:ext cx="11467612" cy="4665036"/>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4522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a:latin typeface="Arial" panose="020B0604020202020204" pitchFamily="34" charset="0"/>
                          <a:cs typeface="Arial" panose="020B0604020202020204" pitchFamily="34" charset="0"/>
                        </a:rPr>
                        <a:t>Slajd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207836">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a:effectLst/>
                          <a:latin typeface="Arial" panose="020B0604020202020204" pitchFamily="34" charset="0"/>
                          <a:ea typeface="Times New Roman" panose="02020603050405020304" pitchFamily="18" charset="0"/>
                          <a:cs typeface="Arial" panose="020B0604020202020204" pitchFamily="34" charset="0"/>
                        </a:rPr>
                        <a:t>Wpływ na jakość zagospodarowania przestrzeni. </a:t>
                      </a:r>
                      <a:endParaRPr lang="pl-PL"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2" indent="0" algn="l">
                        <a:lnSpc>
                          <a:spcPct val="115000"/>
                        </a:lnSpc>
                        <a:spcBef>
                          <a:spcPts val="600"/>
                        </a:spcBef>
                        <a:spcAft>
                          <a:spcPts val="0"/>
                        </a:spcAft>
                        <a:buFont typeface="+mj-lt"/>
                        <a:buNone/>
                      </a:pPr>
                      <a:r>
                        <a:rPr lang="pl-PL" sz="1200" b="0" dirty="0">
                          <a:effectLst/>
                          <a:latin typeface="Arial" panose="020B0604020202020204" pitchFamily="34" charset="0"/>
                          <a:ea typeface="Calibri" panose="020F0502020204030204" pitchFamily="34" charset="0"/>
                          <a:cs typeface="Arial" panose="020B0604020202020204" pitchFamily="34" charset="0"/>
                        </a:rPr>
                        <a:t>Kryterium weryfikować będzie zachowanie zasad polityki przestrzennej podczas realizacji projektu. Ocena w ramach kryterium obejmować będzie działania na rzecz wykorzystania istniejącej zabudowy, zapobiegania rozpraszaniu zabudowy i pogłębianiu chaosu przestrzennego, kształtowania przestrzeni w sposób przyjazny dla mieszkańców, a także dbałości o estetykę przedsięwzięć.</a:t>
                      </a:r>
                    </a:p>
                    <a:p>
                      <a:pPr marL="0" lvl="2" indent="0" algn="l">
                        <a:lnSpc>
                          <a:spcPct val="115000"/>
                        </a:lnSpc>
                        <a:spcBef>
                          <a:spcPts val="600"/>
                        </a:spcBef>
                        <a:spcAft>
                          <a:spcPts val="0"/>
                        </a:spcAft>
                        <a:buFont typeface="+mj-lt"/>
                        <a:buNone/>
                      </a:pPr>
                      <a:r>
                        <a:rPr lang="pl-PL" sz="1200" b="0" dirty="0">
                          <a:effectLst/>
                          <a:latin typeface="Arial" panose="020B0604020202020204" pitchFamily="34" charset="0"/>
                          <a:ea typeface="Calibri" panose="020F0502020204030204" pitchFamily="34" charset="0"/>
                          <a:cs typeface="Arial" panose="020B0604020202020204" pitchFamily="34" charset="0"/>
                        </a:rPr>
                        <a:t>Kryterium zostanie zweryfikowane na podstawie zapisów we wniosku o dofinansowanie projektu.</a:t>
                      </a:r>
                    </a:p>
                    <a:p>
                      <a:pPr marL="0" lvl="2" indent="0" algn="l">
                        <a:lnSpc>
                          <a:spcPct val="115000"/>
                        </a:lnSpc>
                        <a:spcBef>
                          <a:spcPts val="600"/>
                        </a:spcBef>
                        <a:spcAft>
                          <a:spcPts val="0"/>
                        </a:spcAft>
                        <a:buFont typeface="+mj-lt"/>
                        <a:buNone/>
                      </a:pPr>
                      <a:r>
                        <a:rPr lang="pl-PL" sz="1200" b="0" dirty="0">
                          <a:effectLst/>
                          <a:latin typeface="Arial" panose="020B0604020202020204" pitchFamily="34" charset="0"/>
                          <a:ea typeface="Calibri" panose="020F0502020204030204" pitchFamily="34" charset="0"/>
                          <a:cs typeface="Arial" panose="020B0604020202020204" pitchFamily="34" charset="0"/>
                        </a:rPr>
                        <a:t>Metody pomiaru:</a:t>
                      </a:r>
                    </a:p>
                    <a:p>
                      <a:pPr marL="228600" lvl="2" indent="-228600" algn="l">
                        <a:lnSpc>
                          <a:spcPct val="115000"/>
                        </a:lnSpc>
                        <a:spcBef>
                          <a:spcPts val="600"/>
                        </a:spcBef>
                        <a:spcAft>
                          <a:spcPts val="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Projekt sprzyja uzupełnieniu i uporządkowaniu układu przestrzennego obszaru rewitalizacji – 3 pkt.</a:t>
                      </a:r>
                    </a:p>
                    <a:p>
                      <a:pPr marL="228600" lvl="2" indent="-228600" algn="l">
                        <a:lnSpc>
                          <a:spcPct val="115000"/>
                        </a:lnSpc>
                        <a:spcBef>
                          <a:spcPts val="600"/>
                        </a:spcBef>
                        <a:spcAft>
                          <a:spcPts val="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Projekt wzbogaca program użytkowy obszaru rewitalizacji o elementy istotne dla poprawy funkcjonowania lokalnej społeczności, w oparciu o pieszą dostępność – 2 pkt.</a:t>
                      </a:r>
                    </a:p>
                    <a:p>
                      <a:pPr marL="228600" lvl="2" indent="-228600" algn="l">
                        <a:lnSpc>
                          <a:spcPct val="115000"/>
                        </a:lnSpc>
                        <a:spcBef>
                          <a:spcPts val="600"/>
                        </a:spcBef>
                        <a:spcAft>
                          <a:spcPts val="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Projekt przywraca wartości użytkowe i przestrzenne obiektom zdegradowanym lub nie spełniającym współczesnych standardów – 2 pkt.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punktowe.</a:t>
                      </a:r>
                    </a:p>
                    <a:p>
                      <a:pPr algn="l">
                        <a:lnSpc>
                          <a:spcPct val="115000"/>
                        </a:lnSpc>
                        <a:spcBef>
                          <a:spcPts val="600"/>
                        </a:spcBef>
                        <a:spcAft>
                          <a:spcPts val="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(tj. przyznanie 0 punktów nie dyskwalifikuje z możliwości uzyskania dofinansowania).</a:t>
                      </a:r>
                    </a:p>
                    <a:p>
                      <a:pPr algn="l">
                        <a:lnSpc>
                          <a:spcPct val="115000"/>
                        </a:lnSpc>
                        <a:spcBef>
                          <a:spcPts val="600"/>
                        </a:spcBef>
                        <a:spcAft>
                          <a:spcPts val="0"/>
                        </a:spcAft>
                      </a:pPr>
                      <a:r>
                        <a:rPr lang="pl-PL" sz="1200" b="0" dirty="0">
                          <a:effectLst/>
                          <a:latin typeface="Arial" panose="020B0604020202020204" pitchFamily="34" charset="0"/>
                          <a:ea typeface="Calibri" panose="020F0502020204030204" pitchFamily="34" charset="0"/>
                          <a:cs typeface="Arial" panose="020B0604020202020204" pitchFamily="34" charset="0"/>
                        </a:rPr>
                        <a:t>Ocena kryterium będzie polegała na:</a:t>
                      </a:r>
                    </a:p>
                    <a:p>
                      <a:pPr marL="228600" indent="-228600" algn="l">
                        <a:lnSpc>
                          <a:spcPct val="115000"/>
                        </a:lnSpc>
                        <a:spcBef>
                          <a:spcPts val="600"/>
                        </a:spcBef>
                        <a:spcAft>
                          <a:spcPts val="0"/>
                        </a:spcAft>
                        <a:buFont typeface="+mj-lt"/>
                        <a:buAutoNum type="alphaLcParenR"/>
                      </a:pPr>
                      <a:r>
                        <a:rPr lang="pl-PL" sz="1200" b="0" dirty="0">
                          <a:effectLst/>
                          <a:latin typeface="Arial" panose="020B0604020202020204" pitchFamily="34" charset="0"/>
                          <a:ea typeface="Calibri" panose="020F0502020204030204" pitchFamily="34" charset="0"/>
                          <a:cs typeface="Arial" panose="020B0604020202020204" pitchFamily="34" charset="0"/>
                        </a:rPr>
                        <a:t>przyznaniu zdefiniowanej z góry liczby punktów za każde z zastosowanych w projekcie rozwiązań (przy czym maksymalnie można przyznać 10 pkt). Punkty sumują się.</a:t>
                      </a:r>
                    </a:p>
                    <a:p>
                      <a:pPr marL="228600" indent="-228600" algn="l">
                        <a:lnSpc>
                          <a:spcPct val="115000"/>
                        </a:lnSpc>
                        <a:spcBef>
                          <a:spcPts val="600"/>
                        </a:spcBef>
                        <a:spcAft>
                          <a:spcPts val="0"/>
                        </a:spcAft>
                        <a:buFont typeface="+mj-lt"/>
                        <a:buAutoNum type="alphaLcParenR"/>
                      </a:pPr>
                      <a:r>
                        <a:rPr lang="pl-PL" sz="1200" b="0" dirty="0">
                          <a:effectLst/>
                          <a:latin typeface="Arial" panose="020B0604020202020204" pitchFamily="34" charset="0"/>
                          <a:ea typeface="Calibri" panose="020F0502020204030204" pitchFamily="34" charset="0"/>
                          <a:cs typeface="Arial" panose="020B0604020202020204" pitchFamily="34" charset="0"/>
                        </a:rPr>
                        <a:t>przyznaniu 0 punktów – w przypadku niespełnienia kryterium.</a:t>
                      </a:r>
                    </a:p>
                    <a:p>
                      <a:pPr algn="l">
                        <a:lnSpc>
                          <a:spcPct val="115000"/>
                        </a:lnSpc>
                        <a:spcBef>
                          <a:spcPts val="600"/>
                        </a:spcBef>
                        <a:spcAft>
                          <a:spcPts val="0"/>
                        </a:spcAft>
                      </a:pPr>
                      <a:r>
                        <a:rPr lang="pl-PL" sz="1200" b="0" dirty="0">
                          <a:effectLst/>
                          <a:latin typeface="Arial" panose="020B0604020202020204" pitchFamily="34" charset="0"/>
                          <a:ea typeface="Calibri" panose="020F0502020204030204" pitchFamily="34" charset="0"/>
                          <a:cs typeface="Arial" panose="020B0604020202020204" pitchFamily="34" charset="0"/>
                        </a:rPr>
                        <a:t>Brak możliwości uzupełnienia/poprawienia wniosku o dofinansowanie w ramach kryterium.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DC8F19DB-C2BF-556C-FF17-B3B4FD9669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BA13B21B-DE07-FA0F-FC80-F77BD952717D}"/>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219</a:t>
            </a:fld>
            <a:endParaRPr lang="pl-PL"/>
          </a:p>
        </p:txBody>
      </p:sp>
    </p:spTree>
    <p:extLst>
      <p:ext uri="{BB962C8B-B14F-4D97-AF65-F5344CB8AC3E}">
        <p14:creationId xmlns:p14="http://schemas.microsoft.com/office/powerpoint/2010/main" val="2062506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7AD71-D26E-D794-6C9F-F094BB5C04E8}"/>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680C3B43-3D6F-D8C1-B50A-5DA0D384C506}"/>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9AAA5155-E8D1-C28E-BB90-180F50A6C427}"/>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Działanie 3.2 Dostosowanie do zmian klimatu i zapobieganie powodziom i suszy, typy projektów: 1, 2, 4, 6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 </a:t>
            </a:r>
            <a:r>
              <a:rPr lang="pl-PL" sz="1400" b="1">
                <a:solidFill>
                  <a:prstClr val="white"/>
                </a:solidFill>
                <a:latin typeface="Arial" panose="020B0604020202020204" pitchFamily="34" charset="0"/>
                <a:cs typeface="Arial" panose="020B0604020202020204" pitchFamily="34" charset="0"/>
              </a:rPr>
              <a:t>Kryteria merytoryczne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B16081AB-7B28-A775-4888-6082E9FBD7AF}"/>
              </a:ext>
            </a:extLst>
          </p:cNvPr>
          <p:cNvGraphicFramePr>
            <a:graphicFrameLocks noGrp="1"/>
          </p:cNvGraphicFramePr>
          <p:nvPr>
            <p:extLst>
              <p:ext uri="{D42A27DB-BD31-4B8C-83A1-F6EECF244321}">
                <p14:modId xmlns:p14="http://schemas.microsoft.com/office/powerpoint/2010/main" val="957603623"/>
              </p:ext>
            </p:extLst>
          </p:nvPr>
        </p:nvGraphicFramePr>
        <p:xfrm>
          <a:off x="409315" y="1103161"/>
          <a:ext cx="11305167" cy="4291058"/>
        </p:xfrm>
        <a:graphic>
          <a:graphicData uri="http://schemas.openxmlformats.org/drawingml/2006/table">
            <a:tbl>
              <a:tblPr firstRow="1" bandRow="1">
                <a:tableStyleId>{5C22544A-7EE6-4342-B048-85BDC9FD1C3A}</a:tableStyleId>
              </a:tblPr>
              <a:tblGrid>
                <a:gridCol w="632189">
                  <a:extLst>
                    <a:ext uri="{9D8B030D-6E8A-4147-A177-3AD203B41FA5}">
                      <a16:colId xmlns:a16="http://schemas.microsoft.com/office/drawing/2014/main" val="2402903515"/>
                    </a:ext>
                  </a:extLst>
                </a:gridCol>
                <a:gridCol w="2139518">
                  <a:extLst>
                    <a:ext uri="{9D8B030D-6E8A-4147-A177-3AD203B41FA5}">
                      <a16:colId xmlns:a16="http://schemas.microsoft.com/office/drawing/2014/main" val="2742623692"/>
                    </a:ext>
                  </a:extLst>
                </a:gridCol>
                <a:gridCol w="5110418">
                  <a:extLst>
                    <a:ext uri="{9D8B030D-6E8A-4147-A177-3AD203B41FA5}">
                      <a16:colId xmlns:a16="http://schemas.microsoft.com/office/drawing/2014/main" val="120968799"/>
                    </a:ext>
                  </a:extLst>
                </a:gridCol>
                <a:gridCol w="3423042">
                  <a:extLst>
                    <a:ext uri="{9D8B030D-6E8A-4147-A177-3AD203B41FA5}">
                      <a16:colId xmlns:a16="http://schemas.microsoft.com/office/drawing/2014/main" val="940122991"/>
                    </a:ext>
                  </a:extLst>
                </a:gridCol>
              </a:tblGrid>
              <a:tr h="364556">
                <a:tc>
                  <a:txBody>
                    <a:bodyPr/>
                    <a:lstStyle/>
                    <a:p>
                      <a:pPr algn="ctr"/>
                      <a:r>
                        <a:rPr lang="pl-PL" sz="1200">
                          <a:latin typeface="Arial" panose="020B0604020202020204" pitchFamily="34" charset="0"/>
                          <a:cs typeface="Arial" panose="020B0604020202020204" pitchFamily="34" charset="0"/>
                        </a:rPr>
                        <a:t>*Slajd</a:t>
                      </a:r>
                    </a:p>
                    <a:p>
                      <a:pPr algn="ctr"/>
                      <a:r>
                        <a:rPr lang="pl-PL" sz="1200">
                          <a:latin typeface="Arial" panose="020B0604020202020204" pitchFamily="34" charset="0"/>
                          <a:cs typeface="Arial" panose="020B0604020202020204" pitchFamily="34" charset="0"/>
                        </a:rPr>
                        <a:t>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833858">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a:solidFill>
                            <a:srgbClr val="000000"/>
                          </a:solidFill>
                          <a:effectLst/>
                          <a:latin typeface="Arial" panose="020B0604020202020204" pitchFamily="34" charset="0"/>
                          <a:ea typeface="Calibri" panose="020F0502020204030204" pitchFamily="34" charset="0"/>
                          <a:cs typeface="Arial" panose="020B0604020202020204" pitchFamily="34" charset="0"/>
                        </a:rPr>
                        <a:t>Zapewnienie zgodności z prawem unijnym oraz krajowym w zakresie gospodarki zasobami wodnymi. </a:t>
                      </a:r>
                      <a:endParaRPr lang="pl-PL"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marR="0" lvl="0" indent="-228600" algn="l" defTabSz="914400" rtl="0" eaLnBrk="1" fontAlgn="auto" latinLnBrk="0" hangingPunct="1">
                        <a:lnSpc>
                          <a:spcPct val="115000"/>
                        </a:lnSpc>
                        <a:spcBef>
                          <a:spcPts val="600"/>
                        </a:spcBef>
                        <a:spcAft>
                          <a:spcPts val="600"/>
                        </a:spcAft>
                        <a:buClrTx/>
                        <a:buSzTx/>
                        <a:buFont typeface="+mj-lt"/>
                        <a:buAutoNum type="arabicPeriod" startAt="4"/>
                        <a:tabLst/>
                        <a:defRPr/>
                      </a:pPr>
                      <a:r>
                        <a:rPr lang="pl-PL" sz="12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Planem zarządzania ryzykiem powodziowym dla obszaru dorzecza Wisły</a:t>
                      </a:r>
                      <a:r>
                        <a:rPr lang="pl-PL" sz="1200" b="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r>
                        <a:rPr lang="pl-PL" sz="12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marL="0" lvl="0" indent="0" algn="l">
                        <a:lnSpc>
                          <a:spcPct val="115000"/>
                        </a:lnSpc>
                        <a:spcBef>
                          <a:spcPts val="600"/>
                        </a:spcBef>
                        <a:spcAft>
                          <a:spcPts val="600"/>
                        </a:spcAft>
                        <a:buFont typeface="+mj-lt"/>
                        <a:buNone/>
                      </a:pPr>
                      <a:r>
                        <a:rPr lang="pl-PL" sz="12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Planem przeciwdziałania skutkom suszy</a:t>
                      </a:r>
                      <a:r>
                        <a:rPr lang="pl-PL" sz="1200" b="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a:t>
                      </a:r>
                      <a:r>
                        <a:rPr lang="pl-PL" sz="12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Spełnienie kryterium weryfikowane będzie na podstawie zapisów wniosku o dofinansowanie oraz dokumentacji składanej wraz z wnioskiem o dofinansowanie na etapie aplikowania o środki.</a:t>
                      </a:r>
                      <a:endParaRPr lang="pl-PL" sz="12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Przyznanie wartości „NIE” przynajmniej w jednym pytaniu pomocniczym (po jednokrotnym </a:t>
                      </a:r>
                      <a:r>
                        <a:rPr lang="pl-PL" sz="1200" b="0">
                          <a:effectLst/>
                          <a:latin typeface="Arial" panose="020B0604020202020204" pitchFamily="34" charset="0"/>
                          <a:ea typeface="Calibri" panose="020F0502020204030204" pitchFamily="34" charset="0"/>
                          <a:cs typeface="Arial" panose="020B0604020202020204" pitchFamily="34" charset="0"/>
                        </a:rPr>
                        <a:t>złożeniu</a:t>
                      </a: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 uzupełnień i/lub wyjaśnień) oznacza, iż kryterium nie jest spełnione. Niespełnienie kryterium dyskwalifikuje projekt ze wsparcia.</a:t>
                      </a:r>
                      <a:endParaRPr lang="pl-PL" sz="12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4CE0C9B1-65D9-55DC-7721-00EAC2A09E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1D0AD40D-C35C-86CE-C7B8-84B736071684}"/>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22</a:t>
            </a:fld>
            <a:endParaRPr lang="pl-PL"/>
          </a:p>
        </p:txBody>
      </p:sp>
      <p:sp>
        <p:nvSpPr>
          <p:cNvPr id="6" name="pole tekstowe 5">
            <a:extLst>
              <a:ext uri="{FF2B5EF4-FFF2-40B4-BE49-F238E27FC236}">
                <a16:creationId xmlns:a16="http://schemas.microsoft.com/office/drawing/2014/main" id="{71D81F8D-F092-6659-89B2-06C0AD7D0350}"/>
              </a:ext>
            </a:extLst>
          </p:cNvPr>
          <p:cNvSpPr txBox="1"/>
          <p:nvPr/>
        </p:nvSpPr>
        <p:spPr>
          <a:xfrm>
            <a:off x="409313" y="5392158"/>
            <a:ext cx="11305167" cy="830997"/>
          </a:xfrm>
          <a:prstGeom prst="rect">
            <a:avLst/>
          </a:prstGeom>
          <a:noFill/>
        </p:spPr>
        <p:txBody>
          <a:bodyPr wrap="square" rtlCol="0">
            <a:spAutoFit/>
          </a:bodyPr>
          <a:lstStyle/>
          <a:p>
            <a:r>
              <a:rPr lang="pl-PL" sz="1200" baseline="30000">
                <a:effectLst/>
                <a:latin typeface="Arial" panose="020B0604020202020204" pitchFamily="34" charset="0"/>
                <a:ea typeface="Calibri" panose="020F0502020204030204" pitchFamily="34" charset="0"/>
                <a:cs typeface="Arial" panose="020B0604020202020204" pitchFamily="34" charset="0"/>
              </a:rPr>
              <a:t>11</a:t>
            </a:r>
            <a:r>
              <a:rPr lang="pl-PL" sz="1200">
                <a:effectLst/>
                <a:latin typeface="Arial" panose="020B0604020202020204" pitchFamily="34" charset="0"/>
                <a:ea typeface="Calibri" panose="020F0502020204030204" pitchFamily="34" charset="0"/>
                <a:cs typeface="Arial" panose="020B0604020202020204" pitchFamily="34" charset="0"/>
              </a:rPr>
              <a:t>Rozporządzenie Ministra Infrastruktury z dnia 18 października 2022 r. w sprawie przyjęcia Planu zarządzania ryzykiem powodziowym dla obszaru dorzecza Wisły (Dz. U. poz. 2739). W przypadku zmiany Rozporządzenia, pod uwagę brana jest wersja obowiązująca w dniu ogłoszenia naboru.</a:t>
            </a:r>
          </a:p>
          <a:p>
            <a:r>
              <a:rPr lang="pl-PL" sz="1200" baseline="30000">
                <a:effectLst/>
                <a:latin typeface="Arial" panose="020B0604020202020204" pitchFamily="34" charset="0"/>
                <a:ea typeface="Calibri" panose="020F0502020204030204" pitchFamily="34" charset="0"/>
              </a:rPr>
              <a:t>12</a:t>
            </a:r>
            <a:r>
              <a:rPr lang="pl-PL" sz="1200">
                <a:effectLst/>
                <a:latin typeface="Arial" panose="020B0604020202020204" pitchFamily="34" charset="0"/>
                <a:ea typeface="Calibri" panose="020F0502020204030204" pitchFamily="34" charset="0"/>
              </a:rPr>
              <a:t>Rozporządzenie Ministra Infrastruktury z dnia 15 lipca 2021 r. w sprawie przyjęcia Planu przeciwdziałania skutkom suszy (Dz. U. poz. 1615). W przypadku zmiany Rozporządzenia, pod uwagę brana jest wersja obowiązująca w dniu ogłoszenia naboru.</a:t>
            </a:r>
            <a:endParaRPr lang="pl-PL" sz="1200"/>
          </a:p>
        </p:txBody>
      </p:sp>
    </p:spTree>
    <p:extLst>
      <p:ext uri="{BB962C8B-B14F-4D97-AF65-F5344CB8AC3E}">
        <p14:creationId xmlns:p14="http://schemas.microsoft.com/office/powerpoint/2010/main" val="189527770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E846F-9680-592B-F9E7-187372A09C92}"/>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BD603E49-519F-FEEB-EB8D-BF3C4C69EE34}"/>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BD03C2AC-A8F4-A96C-02BC-55A0FA8FA429}"/>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a:solidFill>
                  <a:prstClr val="white"/>
                </a:solidFill>
                <a:latin typeface="Arial" panose="020B0604020202020204" pitchFamily="34" charset="0"/>
                <a:cs typeface="Arial" panose="020B0604020202020204" pitchFamily="34" charset="0"/>
              </a:rPr>
              <a:t>11.4 Rewitalizacja obszarów innych niż miejskie</a:t>
            </a:r>
            <a:r>
              <a:rPr lang="pl-PL" sz="1400" b="1">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C88A6B41-D2D3-A614-D833-1E239929909B}"/>
              </a:ext>
            </a:extLst>
          </p:cNvPr>
          <p:cNvGraphicFramePr>
            <a:graphicFrameLocks noGrp="1"/>
          </p:cNvGraphicFramePr>
          <p:nvPr>
            <p:extLst>
              <p:ext uri="{D42A27DB-BD31-4B8C-83A1-F6EECF244321}">
                <p14:modId xmlns:p14="http://schemas.microsoft.com/office/powerpoint/2010/main" val="2537654311"/>
              </p:ext>
            </p:extLst>
          </p:nvPr>
        </p:nvGraphicFramePr>
        <p:xfrm>
          <a:off x="409314" y="1103159"/>
          <a:ext cx="11467612" cy="2455266"/>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2147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a:latin typeface="Arial" panose="020B0604020202020204" pitchFamily="34" charset="0"/>
                          <a:cs typeface="Arial" panose="020B0604020202020204" pitchFamily="34" charset="0"/>
                        </a:rPr>
                        <a:t>Slajd 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1998066">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a:effectLst/>
                          <a:latin typeface="Arial" panose="020B0604020202020204" pitchFamily="34" charset="0"/>
                          <a:ea typeface="Times New Roman" panose="02020603050405020304" pitchFamily="18" charset="0"/>
                          <a:cs typeface="Arial" panose="020B0604020202020204" pitchFamily="34" charset="0"/>
                        </a:rPr>
                        <a:t>Wpływ na jakość zagospodarowania przestrzeni. </a:t>
                      </a:r>
                      <a:endParaRPr lang="pl-PL"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66700" marR="0" lvl="2" indent="-266700" algn="l" defTabSz="914400" rtl="0" eaLnBrk="1" fontAlgn="auto" latinLnBrk="0" hangingPunct="1">
                        <a:lnSpc>
                          <a:spcPct val="115000"/>
                        </a:lnSpc>
                        <a:spcBef>
                          <a:spcPts val="600"/>
                        </a:spcBef>
                        <a:spcAft>
                          <a:spcPts val="0"/>
                        </a:spcAft>
                        <a:buClrTx/>
                        <a:buSzTx/>
                        <a:buFont typeface="+mj-lt"/>
                        <a:buNone/>
                        <a:tabLst/>
                        <a:defRPr/>
                      </a:pPr>
                      <a:r>
                        <a:rPr kumimoji="0" lang="pl-PL"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4.   Projekt polega na poprawie estetyki i funkcjonalności przestrzeni  publicznych lub zawiera elementy o takim znaczeniu – 1 pkt.</a:t>
                      </a:r>
                    </a:p>
                    <a:p>
                      <a:pPr marL="228600" lvl="2" indent="-228600" algn="l">
                        <a:lnSpc>
                          <a:spcPct val="115000"/>
                        </a:lnSpc>
                        <a:spcBef>
                          <a:spcPts val="600"/>
                        </a:spcBef>
                        <a:spcAft>
                          <a:spcPts val="0"/>
                        </a:spcAft>
                        <a:buFont typeface="+mj-lt"/>
                        <a:buAutoNum type="arabicPeriod" startAt="5"/>
                      </a:pPr>
                      <a:r>
                        <a:rPr lang="pl-PL" sz="1200" b="0">
                          <a:effectLst/>
                          <a:latin typeface="Arial" panose="020B0604020202020204" pitchFamily="34" charset="0"/>
                          <a:ea typeface="Calibri" panose="020F0502020204030204" pitchFamily="34" charset="0"/>
                          <a:cs typeface="Arial" panose="020B0604020202020204" pitchFamily="34" charset="0"/>
                        </a:rPr>
                        <a:t>Projekt zachowuje elementy istotne dla spójności wizualnej i krajobrazu kulturowego – 1 pkt.</a:t>
                      </a:r>
                    </a:p>
                    <a:p>
                      <a:pPr marL="228600" lvl="2" indent="-228600" algn="l">
                        <a:lnSpc>
                          <a:spcPct val="115000"/>
                        </a:lnSpc>
                        <a:spcBef>
                          <a:spcPts val="600"/>
                        </a:spcBef>
                        <a:spcAft>
                          <a:spcPts val="0"/>
                        </a:spcAft>
                        <a:buFont typeface="+mj-lt"/>
                        <a:buAutoNum type="arabicPeriod" startAt="5"/>
                      </a:pPr>
                      <a:r>
                        <a:rPr lang="pl-PL" sz="1200" b="0">
                          <a:effectLst/>
                          <a:latin typeface="Arial" panose="020B0604020202020204" pitchFamily="34" charset="0"/>
                          <a:ea typeface="Calibri" panose="020F0502020204030204" pitchFamily="34" charset="0"/>
                          <a:cs typeface="Arial" panose="020B0604020202020204" pitchFamily="34" charset="0"/>
                        </a:rPr>
                        <a:t>Projekt przyczynia się do likwidacji kolizji widokowych (np. zasłonięcia roślinnością obiektów stanowiących kolizje widokowe) – 1 pkt.</a:t>
                      </a:r>
                    </a:p>
                    <a:p>
                      <a:pPr marL="0" lvl="2" indent="0" algn="l">
                        <a:lnSpc>
                          <a:spcPct val="115000"/>
                        </a:lnSpc>
                        <a:spcBef>
                          <a:spcPts val="600"/>
                        </a:spcBef>
                        <a:spcAft>
                          <a:spcPts val="0"/>
                        </a:spcAft>
                        <a:buFont typeface="+mj-lt"/>
                        <a:buNone/>
                      </a:pPr>
                      <a:endParaRPr lang="pl-PL" sz="12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0"/>
                        </a:spcAft>
                      </a:pPr>
                      <a:endParaRPr lang="pl-PL" sz="12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22D39D3B-87D5-1AB4-F22D-B97A6B860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9FB6EF4A-0F91-6D1A-A12A-44639266E5CF}"/>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220</a:t>
            </a:fld>
            <a:endParaRPr lang="pl-PL"/>
          </a:p>
        </p:txBody>
      </p:sp>
    </p:spTree>
    <p:extLst>
      <p:ext uri="{BB962C8B-B14F-4D97-AF65-F5344CB8AC3E}">
        <p14:creationId xmlns:p14="http://schemas.microsoft.com/office/powerpoint/2010/main" val="343627360"/>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63690-A99B-8553-BB99-60FF53CDDBFD}"/>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4DDE4AEC-0075-88E1-93E3-41780896C992}"/>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69AE28A6-B261-65C8-E71B-E4341815C721}"/>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a:solidFill>
                  <a:prstClr val="white"/>
                </a:solidFill>
                <a:latin typeface="Arial" panose="020B0604020202020204" pitchFamily="34" charset="0"/>
                <a:cs typeface="Arial" panose="020B0604020202020204" pitchFamily="34" charset="0"/>
              </a:rPr>
              <a:t>11.4 Rewitalizacja obszarów innych niż miejskie</a:t>
            </a:r>
            <a:r>
              <a:rPr lang="pl-PL" sz="1400" b="1">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6CB7565A-E4BF-271C-71B8-77A1C8AAA64A}"/>
              </a:ext>
            </a:extLst>
          </p:cNvPr>
          <p:cNvGraphicFramePr>
            <a:graphicFrameLocks noGrp="1"/>
          </p:cNvGraphicFramePr>
          <p:nvPr/>
        </p:nvGraphicFramePr>
        <p:xfrm>
          <a:off x="409314" y="1103160"/>
          <a:ext cx="11467612" cy="5081383"/>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400991">
                <a:tc>
                  <a:txBody>
                    <a:bodyPr/>
                    <a:lstStyle/>
                    <a:p>
                      <a:pPr algn="ctr"/>
                      <a:r>
                        <a:rPr lang="pl-PL" sz="1200">
                          <a:latin typeface="Arial" panose="020B0604020202020204" pitchFamily="34" charset="0"/>
                          <a:cs typeface="Arial" panose="020B0604020202020204" pitchFamily="34" charset="0"/>
                        </a:rPr>
                        <a:t>Slajd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624183">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Efektywność kosztowa 1 wspartego obiektu infrastruktury (innego niż budynki mieszkalne) zlokalizowanego na rewitalizowanych obszarach.</a:t>
                      </a:r>
                      <a:endParaRPr lang="pl-PL"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ase">
                        <a:lnSpc>
                          <a:spcPct val="115000"/>
                        </a:lnSpc>
                        <a:spcBef>
                          <a:spcPts val="600"/>
                        </a:spcBef>
                        <a:spcAft>
                          <a:spcPts val="0"/>
                        </a:spcAft>
                      </a:pPr>
                      <a:r>
                        <a:rPr lang="pl-PL" sz="1200" b="0" dirty="0">
                          <a:effectLst/>
                          <a:latin typeface="Arial" panose="020B0604020202020204" pitchFamily="34" charset="0"/>
                          <a:ea typeface="Calibri" panose="020F0502020204030204" pitchFamily="34" charset="0"/>
                          <a:cs typeface="Arial" panose="020B0604020202020204" pitchFamily="34" charset="0"/>
                        </a:rPr>
                        <a:t>W ramach kryterium premiowane będą projekty wykazujące najlepszą relację wnioskowanego dofinansowania UE do zadeklarowanej wartości docelowej wskaźnika: „Liczba wspartych obiektów infrastruktury (innych niż budynki mieszkalne) zlokalizowanych na rewitalizowanych obszarach”.</a:t>
                      </a:r>
                    </a:p>
                    <a:p>
                      <a:pPr algn="l" fontAlgn="base">
                        <a:lnSpc>
                          <a:spcPct val="115000"/>
                        </a:lnSpc>
                        <a:spcBef>
                          <a:spcPts val="600"/>
                        </a:spcBef>
                        <a:spcAft>
                          <a:spcPts val="0"/>
                        </a:spcAft>
                      </a:pPr>
                      <a:r>
                        <a:rPr lang="pl-PL" sz="1200" b="0" dirty="0">
                          <a:effectLst/>
                          <a:latin typeface="Arial" panose="020B0604020202020204" pitchFamily="34" charset="0"/>
                          <a:ea typeface="Calibri" panose="020F0502020204030204" pitchFamily="34" charset="0"/>
                          <a:cs typeface="Arial" panose="020B0604020202020204" pitchFamily="34" charset="0"/>
                        </a:rPr>
                        <a:t>Wartość średnia, do której odnosi się kryterium jest ustalana na poziomie naboru jako relacja wnioskowanego dofinansowania UE do wartości docelowej wskaźnika: „Liczba wspartych obiektów infrastruktury (innych niż budynki mieszkalne) zlokalizowanych na rewitalizowanych obszarach” (w zaokrągleniu do pełnych złotych) na podstawie danych pochodzących z projektów spełniających kryteria formalne.</a:t>
                      </a:r>
                    </a:p>
                    <a:p>
                      <a:pPr algn="l">
                        <a:lnSpc>
                          <a:spcPct val="115000"/>
                        </a:lnSpc>
                        <a:spcBef>
                          <a:spcPts val="600"/>
                        </a:spcBef>
                        <a:spcAft>
                          <a:spcPts val="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Spełnienie kryterium weryfikowane będzie na podstawie zapisów wniosku o dofinansowanie oraz dokumentacji składanej wraz z wnioskiem o dofinansowanie na etapie aplikowania o środki.</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Metody pomiaru:</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0"/>
                        </a:spcAft>
                        <a:buFont typeface="+mj-lt"/>
                        <a:buAutoNum type="arabicPeriod"/>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Wartość wskaźnika (w zaokrągleniu do pełnych złotych) mieści się w przedziale do 70% średniej wartości wśród ocenianych projektów – 10 pkt.</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0"/>
                        </a:spcAft>
                        <a:buFont typeface="+mj-lt"/>
                        <a:buAutoNum type="arabicPeriod"/>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Wartość wskaźnika (w zaokrągleniu do pełnych złotych) mieści się w przedziale powyżej 70% do 100% średniej wartości wśród ocenianych projektów - 7 pkt.</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punktowe.</a:t>
                      </a:r>
                    </a:p>
                    <a:p>
                      <a:pPr algn="l">
                        <a:lnSpc>
                          <a:spcPct val="115000"/>
                        </a:lnSpc>
                        <a:spcBef>
                          <a:spcPts val="600"/>
                        </a:spcBef>
                        <a:spcAft>
                          <a:spcPts val="60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(tj. przyznanie 0 punktów nie dyskwalifikuje z możliwości uzyskania dofinansowania).</a:t>
                      </a:r>
                    </a:p>
                    <a:p>
                      <a:pPr algn="l">
                        <a:lnSpc>
                          <a:spcPct val="115000"/>
                        </a:lnSpc>
                        <a:spcBef>
                          <a:spcPts val="600"/>
                        </a:spcBef>
                        <a:spcAft>
                          <a:spcPts val="600"/>
                        </a:spcAft>
                      </a:pPr>
                      <a:r>
                        <a:rPr lang="pl-PL" sz="1200" dirty="0">
                          <a:effectLst/>
                          <a:latin typeface="Arial" panose="020B0604020202020204" pitchFamily="34" charset="0"/>
                          <a:ea typeface="Calibri" panose="020F0502020204030204" pitchFamily="34" charset="0"/>
                          <a:cs typeface="Arial" panose="020B0604020202020204" pitchFamily="34" charset="0"/>
                        </a:rPr>
                        <a:t>Ocena kryterium będzie polegała na:</a:t>
                      </a:r>
                    </a:p>
                    <a:p>
                      <a:pPr marL="228600" indent="-228600" algn="l">
                        <a:lnSpc>
                          <a:spcPct val="115000"/>
                        </a:lnSpc>
                        <a:spcBef>
                          <a:spcPts val="600"/>
                        </a:spcBef>
                        <a:spcAft>
                          <a:spcPts val="600"/>
                        </a:spcAft>
                        <a:buFont typeface="+mj-lt"/>
                        <a:buAutoNum type="alphaLcParenR"/>
                      </a:pPr>
                      <a:r>
                        <a:rPr lang="pl-PL" sz="1200" dirty="0">
                          <a:effectLst/>
                          <a:latin typeface="Arial" panose="020B0604020202020204" pitchFamily="34" charset="0"/>
                          <a:ea typeface="Calibri" panose="020F0502020204030204" pitchFamily="34" charset="0"/>
                          <a:cs typeface="Arial" panose="020B0604020202020204" pitchFamily="34" charset="0"/>
                        </a:rPr>
                        <a:t>przyznaniu zdefiniowanej z góry liczby punktów (maksymalnie można przyznać 10 pkt). Należy przyznać właściwą liczbę punktów zgodnie z odpowiednim przedziałem wskazanym w metodzie pomiaru. Punkty nie sumują się.</a:t>
                      </a:r>
                    </a:p>
                    <a:p>
                      <a:pPr marL="228600" indent="-228600" algn="l">
                        <a:lnSpc>
                          <a:spcPct val="115000"/>
                        </a:lnSpc>
                        <a:spcBef>
                          <a:spcPts val="600"/>
                        </a:spcBef>
                        <a:spcAft>
                          <a:spcPts val="600"/>
                        </a:spcAft>
                        <a:buFont typeface="+mj-lt"/>
                        <a:buAutoNum type="alphaLcParenR"/>
                      </a:pPr>
                      <a:r>
                        <a:rPr lang="pl-PL" sz="1200" dirty="0">
                          <a:effectLst/>
                          <a:latin typeface="Arial" panose="020B0604020202020204" pitchFamily="34" charset="0"/>
                          <a:ea typeface="Calibri" panose="020F0502020204030204" pitchFamily="34" charset="0"/>
                          <a:cs typeface="Arial" panose="020B0604020202020204" pitchFamily="34" charset="0"/>
                        </a:rPr>
                        <a:t>przyznaniu 0 punktów- w przypadku niespełnienia kryterium.</a:t>
                      </a:r>
                    </a:p>
                    <a:p>
                      <a:pPr algn="l">
                        <a:lnSpc>
                          <a:spcPct val="115000"/>
                        </a:lnSpc>
                        <a:spcBef>
                          <a:spcPts val="600"/>
                        </a:spcBef>
                        <a:spcAft>
                          <a:spcPts val="600"/>
                        </a:spcAft>
                      </a:pPr>
                      <a:r>
                        <a:rPr lang="pl-PL" sz="1200" dirty="0">
                          <a:effectLst/>
                          <a:latin typeface="Arial" panose="020B0604020202020204" pitchFamily="34" charset="0"/>
                          <a:ea typeface="Calibri" panose="020F0502020204030204" pitchFamily="34" charset="0"/>
                          <a:cs typeface="Arial" panose="020B0604020202020204" pitchFamily="34" charset="0"/>
                        </a:rPr>
                        <a:t>Brak możliwości uzupełnienia/poprawienia wniosku o dofinansowanie w ramach kryterium.</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4BE8B011-CBEB-BADA-09FC-45A30436B4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7AB2987A-9C0F-9C71-FF8F-E7061B916B62}"/>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221</a:t>
            </a:fld>
            <a:endParaRPr lang="pl-PL"/>
          </a:p>
        </p:txBody>
      </p:sp>
    </p:spTree>
    <p:extLst>
      <p:ext uri="{BB962C8B-B14F-4D97-AF65-F5344CB8AC3E}">
        <p14:creationId xmlns:p14="http://schemas.microsoft.com/office/powerpoint/2010/main" val="3109622691"/>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805C1-C1A8-2A83-3CAF-71F0E8885AA8}"/>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FA4DFD11-7833-E083-C574-144A2F457E25}"/>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267C50D8-1B65-43C8-39D0-A03E8BC4FB43}"/>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a:solidFill>
                  <a:prstClr val="white"/>
                </a:solidFill>
                <a:latin typeface="Arial" panose="020B0604020202020204" pitchFamily="34" charset="0"/>
                <a:cs typeface="Arial" panose="020B0604020202020204" pitchFamily="34" charset="0"/>
              </a:rPr>
              <a:t>11.4 Rewitalizacja obszarów innych niż miejskie</a:t>
            </a:r>
            <a:r>
              <a:rPr lang="pl-PL" sz="1400" b="1">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650B4446-AA01-220C-B29B-B9E71733CE23}"/>
              </a:ext>
            </a:extLst>
          </p:cNvPr>
          <p:cNvGraphicFramePr>
            <a:graphicFrameLocks noGrp="1"/>
          </p:cNvGraphicFramePr>
          <p:nvPr/>
        </p:nvGraphicFramePr>
        <p:xfrm>
          <a:off x="409314" y="1103160"/>
          <a:ext cx="11467612" cy="2340444"/>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178827">
                <a:tc>
                  <a:txBody>
                    <a:bodyPr/>
                    <a:lstStyle/>
                    <a:p>
                      <a:pPr algn="ctr"/>
                      <a:r>
                        <a:rPr lang="pl-PL" sz="1200">
                          <a:latin typeface="Arial" panose="020B0604020202020204" pitchFamily="34" charset="0"/>
                          <a:cs typeface="Arial" panose="020B0604020202020204" pitchFamily="34" charset="0"/>
                        </a:rPr>
                        <a:t>Slajd 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1883244">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Efektywność kosztowa 1 wspartego obiektu infrastruktury (innego niż budynki mieszkalne) zlokalizowanego na rewitalizowanych obszarach.</a:t>
                      </a:r>
                      <a:endParaRPr lang="pl-PL"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indent="-228600" algn="l" fontAlgn="base">
                        <a:lnSpc>
                          <a:spcPct val="115000"/>
                        </a:lnSpc>
                        <a:spcBef>
                          <a:spcPts val="600"/>
                        </a:spcBef>
                        <a:spcAft>
                          <a:spcPts val="0"/>
                        </a:spcAft>
                        <a:buFont typeface="+mj-lt"/>
                        <a:buAutoNum type="arabicPeriod" startAt="3"/>
                      </a:pPr>
                      <a:r>
                        <a:rPr lang="pl-PL" sz="1200" b="0">
                          <a:effectLst/>
                          <a:latin typeface="Arial" panose="020B0604020202020204" pitchFamily="34" charset="0"/>
                          <a:ea typeface="Calibri" panose="020F0502020204030204" pitchFamily="34" charset="0"/>
                          <a:cs typeface="Arial" panose="020B0604020202020204" pitchFamily="34" charset="0"/>
                        </a:rPr>
                        <a:t>Wartość wskaźnika (w zaokrągleniu do pełnych złotych) mieści się w przedziale powyżej 100% do 130% średniej wartości wśród ocenianych projektów - 5 pkt.</a:t>
                      </a:r>
                    </a:p>
                    <a:p>
                      <a:pPr marL="228600" indent="-228600" algn="l" fontAlgn="base">
                        <a:lnSpc>
                          <a:spcPct val="115000"/>
                        </a:lnSpc>
                        <a:spcBef>
                          <a:spcPts val="600"/>
                        </a:spcBef>
                        <a:spcAft>
                          <a:spcPts val="0"/>
                        </a:spcAft>
                        <a:buFont typeface="+mj-lt"/>
                        <a:buAutoNum type="arabicPeriod" startAt="3"/>
                      </a:pPr>
                      <a:r>
                        <a:rPr lang="pl-PL" sz="1200" b="0">
                          <a:effectLst/>
                          <a:latin typeface="Arial" panose="020B0604020202020204" pitchFamily="34" charset="0"/>
                          <a:ea typeface="Calibri" panose="020F0502020204030204" pitchFamily="34" charset="0"/>
                          <a:cs typeface="Arial" panose="020B0604020202020204" pitchFamily="34" charset="0"/>
                        </a:rPr>
                        <a:t>Wartość wskaźnika (w zaokrągleniu do pełnych złotych) mieści się w przedziale powyżej 130% średniej wartości wśród ocenianych projektów - 0 pkt.</a:t>
                      </a:r>
                    </a:p>
                    <a:p>
                      <a:pPr algn="l" fontAlgn="base">
                        <a:lnSpc>
                          <a:spcPct val="115000"/>
                        </a:lnSpc>
                        <a:spcBef>
                          <a:spcPts val="600"/>
                        </a:spcBef>
                        <a:spcAft>
                          <a:spcPts val="0"/>
                        </a:spcAft>
                      </a:pPr>
                      <a:endParaRPr lang="pl-PL" sz="12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endParaRPr lang="pl-PL" sz="1100">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0EA7E56E-6C9C-3CE6-BA21-C6A5BF11A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06430F9F-041B-AC07-2604-8AF604507C90}"/>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222</a:t>
            </a:fld>
            <a:endParaRPr lang="pl-PL"/>
          </a:p>
        </p:txBody>
      </p:sp>
    </p:spTree>
    <p:extLst>
      <p:ext uri="{BB962C8B-B14F-4D97-AF65-F5344CB8AC3E}">
        <p14:creationId xmlns:p14="http://schemas.microsoft.com/office/powerpoint/2010/main" val="2938515418"/>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32368-5373-0053-06A7-D249250339BE}"/>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7DB5CA05-F020-DC89-687F-4703A0453216}"/>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0F4C07A9-4B0E-0D2B-46C0-32901B63F21A}"/>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a:solidFill>
                  <a:prstClr val="white"/>
                </a:solidFill>
                <a:latin typeface="Arial" panose="020B0604020202020204" pitchFamily="34" charset="0"/>
                <a:cs typeface="Arial" panose="020B0604020202020204" pitchFamily="34" charset="0"/>
              </a:rPr>
              <a:t>11.4 Rewitalizacja obszarów innych niż miejskie</a:t>
            </a:r>
            <a:r>
              <a:rPr lang="pl-PL" sz="1400" b="1">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76F451E4-5FBD-250E-610E-847BCA3E0790}"/>
              </a:ext>
            </a:extLst>
          </p:cNvPr>
          <p:cNvGraphicFramePr>
            <a:graphicFrameLocks noGrp="1"/>
          </p:cNvGraphicFramePr>
          <p:nvPr/>
        </p:nvGraphicFramePr>
        <p:xfrm>
          <a:off x="409314" y="1103160"/>
          <a:ext cx="11467612" cy="3629614"/>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630932">
                <a:tc>
                  <a:txBody>
                    <a:bodyPr/>
                    <a:lstStyle/>
                    <a:p>
                      <a:pPr algn="ctr"/>
                      <a:r>
                        <a:rPr lang="pl-PL" sz="1200">
                          <a:latin typeface="Arial" panose="020B0604020202020204" pitchFamily="34" charset="0"/>
                          <a:cs typeface="Arial" panose="020B0604020202020204" pitchFamily="34" charset="0"/>
                        </a:rPr>
                        <a:t>Slajd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2998682">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Zgodność projektu z założeniami Nowego Europejskiego </a:t>
                      </a:r>
                      <a:r>
                        <a:rPr lang="pl-PL" sz="1200" b="1" kern="1200" err="1">
                          <a:solidFill>
                            <a:schemeClr val="dk1"/>
                          </a:solidFill>
                          <a:effectLst/>
                          <a:latin typeface="Arial" panose="020B0604020202020204" pitchFamily="34" charset="0"/>
                          <a:ea typeface="+mn-ea"/>
                          <a:cs typeface="Arial" panose="020B0604020202020204" pitchFamily="34" charset="0"/>
                        </a:rPr>
                        <a:t>Bauhausu</a:t>
                      </a:r>
                      <a:r>
                        <a:rPr lang="pl-PL" sz="1200" b="1" kern="1200">
                          <a:solidFill>
                            <a:schemeClr val="dk1"/>
                          </a:solidFill>
                          <a:effectLst/>
                          <a:latin typeface="Arial" panose="020B0604020202020204" pitchFamily="34" charset="0"/>
                          <a:ea typeface="+mn-ea"/>
                          <a:cs typeface="Arial" panose="020B0604020202020204" pitchFamily="34" charset="0"/>
                        </a:rPr>
                        <a:t>.</a:t>
                      </a:r>
                      <a:endParaRPr lang="pl-PL"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ase">
                        <a:lnSpc>
                          <a:spcPct val="115000"/>
                        </a:lnSpc>
                        <a:spcBef>
                          <a:spcPts val="600"/>
                        </a:spcBef>
                        <a:spcAft>
                          <a:spcPts val="0"/>
                        </a:spcAft>
                        <a:buFont typeface="+mj-lt"/>
                        <a:buNone/>
                      </a:pPr>
                      <a:r>
                        <a:rPr lang="pl-PL" sz="1200" b="0" dirty="0">
                          <a:effectLst/>
                          <a:latin typeface="Arial" panose="020B0604020202020204" pitchFamily="34" charset="0"/>
                          <a:ea typeface="Calibri" panose="020F0502020204030204" pitchFamily="34" charset="0"/>
                          <a:cs typeface="Arial" panose="020B0604020202020204" pitchFamily="34" charset="0"/>
                        </a:rPr>
                        <a:t>Kryterium weryfikuje stopień, w jakim projekt wpisuje się w założenia Nowego Europejskiego Bauhausu</a:t>
                      </a:r>
                      <a:r>
                        <a:rPr lang="pl-PL" sz="1200" b="0" baseline="30000" dirty="0">
                          <a:effectLst/>
                          <a:latin typeface="Arial" panose="020B0604020202020204" pitchFamily="34" charset="0"/>
                          <a:ea typeface="Calibri" panose="020F0502020204030204" pitchFamily="34" charset="0"/>
                          <a:cs typeface="Arial" panose="020B0604020202020204" pitchFamily="34" charset="0"/>
                        </a:rPr>
                        <a:t>10</a:t>
                      </a:r>
                      <a:r>
                        <a:rPr lang="pl-PL" sz="1200" b="0" dirty="0">
                          <a:effectLst/>
                          <a:latin typeface="Arial" panose="020B0604020202020204" pitchFamily="34" charset="0"/>
                          <a:ea typeface="Calibri" panose="020F0502020204030204" pitchFamily="34" charset="0"/>
                          <a:cs typeface="Arial" panose="020B0604020202020204" pitchFamily="34" charset="0"/>
                        </a:rPr>
                        <a:t>. </a:t>
                      </a:r>
                    </a:p>
                    <a:p>
                      <a:pPr marL="0" indent="0" algn="l" fontAlgn="base">
                        <a:lnSpc>
                          <a:spcPct val="115000"/>
                        </a:lnSpc>
                        <a:spcBef>
                          <a:spcPts val="600"/>
                        </a:spcBef>
                        <a:spcAft>
                          <a:spcPts val="0"/>
                        </a:spcAft>
                        <a:buFont typeface="+mj-lt"/>
                        <a:buNone/>
                      </a:pPr>
                      <a:r>
                        <a:rPr lang="pl-PL" sz="1200" b="0" dirty="0">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oraz dokumentacji składanej wraz z wnioskiem o dofinansowanie na etapie aplikowania o środki.</a:t>
                      </a:r>
                    </a:p>
                    <a:p>
                      <a:pPr marL="0" indent="0" algn="l" fontAlgn="base">
                        <a:lnSpc>
                          <a:spcPct val="115000"/>
                        </a:lnSpc>
                        <a:spcBef>
                          <a:spcPts val="600"/>
                        </a:spcBef>
                        <a:spcAft>
                          <a:spcPts val="0"/>
                        </a:spcAft>
                        <a:buFont typeface="+mj-lt"/>
                        <a:buNone/>
                      </a:pPr>
                      <a:r>
                        <a:rPr lang="pl-PL" sz="1200" b="0" dirty="0">
                          <a:effectLst/>
                          <a:latin typeface="Arial" panose="020B0604020202020204" pitchFamily="34" charset="0"/>
                          <a:ea typeface="Calibri" panose="020F0502020204030204" pitchFamily="34" charset="0"/>
                          <a:cs typeface="Arial" panose="020B0604020202020204" pitchFamily="34" charset="0"/>
                        </a:rPr>
                        <a:t>Metody pomiaru:</a:t>
                      </a:r>
                    </a:p>
                    <a:p>
                      <a:pPr marL="228600" indent="-228600" algn="l" fontAlgn="base">
                        <a:lnSpc>
                          <a:spcPct val="115000"/>
                        </a:lnSpc>
                        <a:spcBef>
                          <a:spcPts val="600"/>
                        </a:spcBef>
                        <a:spcAft>
                          <a:spcPts val="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Projekt zakłada zachowanie lub odnowienie zabudowy przy wykorzystaniu innowacyjnych materiałów i rozwiązań inspirowanych naturą, a także promowanie materiałów o wyraźnej efektywności środowiskowej i korzyściach dla gospodarki o obiegu zamkniętym – 1 pkt.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punktowe.</a:t>
                      </a:r>
                    </a:p>
                    <a:p>
                      <a:pPr algn="l">
                        <a:lnSpc>
                          <a:spcPct val="115000"/>
                        </a:lnSpc>
                        <a:spcBef>
                          <a:spcPts val="600"/>
                        </a:spcBef>
                        <a:spcAft>
                          <a:spcPts val="60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(tj. przyznanie 0 punktów nie dyskwalifikuje z możliwości uzyskania dofinansowania).</a:t>
                      </a:r>
                    </a:p>
                    <a:p>
                      <a:pPr algn="l">
                        <a:lnSpc>
                          <a:spcPct val="115000"/>
                        </a:lnSpc>
                        <a:spcBef>
                          <a:spcPts val="600"/>
                        </a:spcBef>
                        <a:spcAft>
                          <a:spcPts val="600"/>
                        </a:spcAft>
                      </a:pPr>
                      <a:r>
                        <a:rPr lang="pl-PL" sz="1200" dirty="0">
                          <a:effectLst/>
                          <a:latin typeface="Arial" panose="020B0604020202020204" pitchFamily="34" charset="0"/>
                          <a:ea typeface="Calibri" panose="020F0502020204030204" pitchFamily="34" charset="0"/>
                          <a:cs typeface="Arial" panose="020B0604020202020204" pitchFamily="34" charset="0"/>
                        </a:rPr>
                        <a:t>Ocena kryterium będzie polegała na:</a:t>
                      </a:r>
                    </a:p>
                    <a:p>
                      <a:pPr marL="228600" indent="-228600" algn="l">
                        <a:lnSpc>
                          <a:spcPct val="115000"/>
                        </a:lnSpc>
                        <a:spcBef>
                          <a:spcPts val="600"/>
                        </a:spcBef>
                        <a:spcAft>
                          <a:spcPts val="600"/>
                        </a:spcAft>
                        <a:buFont typeface="+mj-lt"/>
                        <a:buAutoNum type="alphaLcParenR"/>
                      </a:pPr>
                      <a:r>
                        <a:rPr lang="pl-PL" sz="1200" dirty="0">
                          <a:effectLst/>
                          <a:latin typeface="Arial" panose="020B0604020202020204" pitchFamily="34" charset="0"/>
                          <a:ea typeface="Calibri" panose="020F0502020204030204" pitchFamily="34" charset="0"/>
                          <a:cs typeface="Arial" panose="020B0604020202020204" pitchFamily="34" charset="0"/>
                        </a:rPr>
                        <a:t>przyznaniu zdefiniowanej z góry liczby punktów (maksymalnie można przyznać 5 pkt). Punkty w ramach poszczególnych metod pomiaru sumują się.</a:t>
                      </a:r>
                    </a:p>
                    <a:p>
                      <a:pPr marL="0" indent="0" algn="l">
                        <a:lnSpc>
                          <a:spcPct val="115000"/>
                        </a:lnSpc>
                        <a:spcBef>
                          <a:spcPts val="600"/>
                        </a:spcBef>
                        <a:spcAft>
                          <a:spcPts val="600"/>
                        </a:spcAft>
                        <a:buFont typeface="+mj-lt"/>
                        <a:buNone/>
                      </a:pP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9534BBC6-41AE-9BFF-76CA-F9C05E178A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875C2264-CBA6-3592-14DB-EAD2EDC3C8D4}"/>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223</a:t>
            </a:fld>
            <a:endParaRPr lang="pl-PL"/>
          </a:p>
        </p:txBody>
      </p:sp>
      <p:sp>
        <p:nvSpPr>
          <p:cNvPr id="2" name="Symbol zastępczy stopki 1">
            <a:extLst>
              <a:ext uri="{FF2B5EF4-FFF2-40B4-BE49-F238E27FC236}">
                <a16:creationId xmlns:a16="http://schemas.microsoft.com/office/drawing/2014/main" id="{ACF80EC6-125C-DE8E-43CA-4C59A9529958}"/>
              </a:ext>
            </a:extLst>
          </p:cNvPr>
          <p:cNvSpPr>
            <a:spLocks noGrp="1"/>
          </p:cNvSpPr>
          <p:nvPr>
            <p:ph type="ftr" sz="quarter" idx="11"/>
          </p:nvPr>
        </p:nvSpPr>
        <p:spPr>
          <a:xfrm>
            <a:off x="409313" y="5247991"/>
            <a:ext cx="11467612" cy="365125"/>
          </a:xfrm>
        </p:spPr>
        <p:txBody>
          <a:bodyPr/>
          <a:lstStyle/>
          <a:p>
            <a:pPr algn="l"/>
            <a:r>
              <a:rPr lang="pl-PL" baseline="30000" dirty="0">
                <a:solidFill>
                  <a:schemeClr val="tx1"/>
                </a:solidFill>
                <a:latin typeface="Arial" panose="020B0604020202020204" pitchFamily="34" charset="0"/>
                <a:cs typeface="Arial" panose="020B0604020202020204" pitchFamily="34" charset="0"/>
              </a:rPr>
              <a:t>10</a:t>
            </a:r>
            <a:r>
              <a:rPr lang="pl-PL" dirty="0">
                <a:solidFill>
                  <a:schemeClr val="tx1"/>
                </a:solidFill>
                <a:latin typeface="Arial" panose="020B0604020202020204" pitchFamily="34" charset="0"/>
                <a:cs typeface="Arial" panose="020B0604020202020204" pitchFamily="34" charset="0"/>
              </a:rPr>
              <a:t> Nowy Europejski </a:t>
            </a:r>
            <a:r>
              <a:rPr lang="pl-PL" dirty="0" err="1">
                <a:solidFill>
                  <a:schemeClr val="tx1"/>
                </a:solidFill>
                <a:latin typeface="Arial" panose="020B0604020202020204" pitchFamily="34" charset="0"/>
                <a:cs typeface="Arial" panose="020B0604020202020204" pitchFamily="34" charset="0"/>
              </a:rPr>
              <a:t>Bauhaus</a:t>
            </a:r>
            <a:r>
              <a:rPr lang="pl-PL" dirty="0">
                <a:solidFill>
                  <a:schemeClr val="tx1"/>
                </a:solidFill>
                <a:latin typeface="Arial" panose="020B0604020202020204" pitchFamily="34" charset="0"/>
                <a:cs typeface="Arial" panose="020B0604020202020204" pitchFamily="34" charset="0"/>
              </a:rPr>
              <a:t> (NEB) wyraża ambicję UE tworzenia estetycznych, zrównoważonych i integracyjnych miejsc, produktów i sposobów życia. Jego celem jest przełożenie celów Europejskiego Zielonego Ładu poprzez połączenie zrównoważonego rozwoju z estetyką, w duchu </a:t>
            </a:r>
            <a:r>
              <a:rPr lang="pl-PL" dirty="0" err="1">
                <a:solidFill>
                  <a:schemeClr val="tx1"/>
                </a:solidFill>
                <a:latin typeface="Arial" panose="020B0604020202020204" pitchFamily="34" charset="0"/>
                <a:cs typeface="Arial" panose="020B0604020202020204" pitchFamily="34" charset="0"/>
              </a:rPr>
              <a:t>inkluzywności</a:t>
            </a:r>
            <a:r>
              <a:rPr lang="pl-PL" dirty="0">
                <a:solidFill>
                  <a:schemeClr val="tx1"/>
                </a:solidFill>
                <a:latin typeface="Arial" panose="020B0604020202020204" pitchFamily="34" charset="0"/>
                <a:cs typeface="Arial" panose="020B0604020202020204" pitchFamily="34" charset="0"/>
              </a:rPr>
              <a:t> i przystępności dla wszystkich. Ma na celu poprawę życia Europejczyków w innowacyjny i skoncentrowany na człowieku sposób, w tym poprzez modernizację budynków, przestrzeni publicznych i usług. Nowy Europejski </a:t>
            </a:r>
            <a:r>
              <a:rPr lang="pl-PL" dirty="0" err="1">
                <a:solidFill>
                  <a:schemeClr val="tx1"/>
                </a:solidFill>
                <a:latin typeface="Arial" panose="020B0604020202020204" pitchFamily="34" charset="0"/>
                <a:cs typeface="Arial" panose="020B0604020202020204" pitchFamily="34" charset="0"/>
              </a:rPr>
              <a:t>Bauhaus</a:t>
            </a:r>
            <a:r>
              <a:rPr lang="pl-PL" dirty="0">
                <a:solidFill>
                  <a:schemeClr val="tx1"/>
                </a:solidFill>
                <a:latin typeface="Arial" panose="020B0604020202020204" pitchFamily="34" charset="0"/>
                <a:cs typeface="Arial" panose="020B0604020202020204" pitchFamily="34" charset="0"/>
              </a:rPr>
              <a:t> został powiązany z trzema podstawowymi i wzajemnie powiązanymi wartościami – estetyką, w tym jakością doświadczenia, zrównoważonym rozwojem (w tym cyrkularnością) i integracją (w tym dostępnością i przystępnością cenową) – z silnym naciskiem na przestrzeń życiową i styl życia. Dokument dostępny pod adresem: </a:t>
            </a:r>
            <a:r>
              <a:rPr lang="pl-PL" u="sng" dirty="0">
                <a:solidFill>
                  <a:schemeClr val="tx1"/>
                </a:solidFill>
                <a:latin typeface="Arial" panose="020B0604020202020204" pitchFamily="34" charset="0"/>
                <a:cs typeface="Arial" panose="020B0604020202020204" pitchFamily="34" charset="0"/>
              </a:rPr>
              <a:t>Nowy Europejski </a:t>
            </a:r>
            <a:r>
              <a:rPr lang="pl-PL" u="sng" dirty="0" err="1">
                <a:solidFill>
                  <a:schemeClr val="tx1"/>
                </a:solidFill>
                <a:latin typeface="Arial" panose="020B0604020202020204" pitchFamily="34" charset="0"/>
                <a:cs typeface="Arial" panose="020B0604020202020204" pitchFamily="34" charset="0"/>
              </a:rPr>
              <a:t>Bauhaus</a:t>
            </a:r>
            <a:r>
              <a:rPr lang="pl-PL" u="sng" dirty="0">
                <a:solidFill>
                  <a:schemeClr val="tx1"/>
                </a:solidFill>
                <a:latin typeface="Arial" panose="020B0604020202020204" pitchFamily="34" charset="0"/>
                <a:cs typeface="Arial" panose="020B0604020202020204" pitchFamily="34" charset="0"/>
              </a:rPr>
              <a:t>: piękno, </a:t>
            </a:r>
            <a:r>
              <a:rPr lang="pl-PL" u="sng" dirty="0" err="1">
                <a:solidFill>
                  <a:schemeClr val="tx1"/>
                </a:solidFill>
                <a:latin typeface="Arial" panose="020B0604020202020204" pitchFamily="34" charset="0"/>
                <a:cs typeface="Arial" panose="020B0604020202020204" pitchFamily="34" charset="0"/>
              </a:rPr>
              <a:t>zrównoważoność</a:t>
            </a:r>
            <a:r>
              <a:rPr lang="pl-PL" u="sng" dirty="0">
                <a:solidFill>
                  <a:schemeClr val="tx1"/>
                </a:solidFill>
                <a:latin typeface="Arial" panose="020B0604020202020204" pitchFamily="34" charset="0"/>
                <a:cs typeface="Arial" panose="020B0604020202020204" pitchFamily="34" charset="0"/>
              </a:rPr>
              <a:t>, wspólnota</a:t>
            </a:r>
          </a:p>
        </p:txBody>
      </p:sp>
    </p:spTree>
    <p:extLst>
      <p:ext uri="{BB962C8B-B14F-4D97-AF65-F5344CB8AC3E}">
        <p14:creationId xmlns:p14="http://schemas.microsoft.com/office/powerpoint/2010/main" val="1987245399"/>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01F37-1D62-7604-58AD-4F66CE38FF40}"/>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C7E3DA61-5E9D-630F-545D-51903838CA1C}"/>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1AF4BCA0-7B87-AEBD-6E9D-57ED240A9276}"/>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a:solidFill>
                  <a:prstClr val="white"/>
                </a:solidFill>
                <a:latin typeface="Arial" panose="020B0604020202020204" pitchFamily="34" charset="0"/>
                <a:cs typeface="Arial" panose="020B0604020202020204" pitchFamily="34" charset="0"/>
              </a:rPr>
              <a:t>11.4 Rewitalizacja obszarów innych niż miejskie</a:t>
            </a:r>
            <a:r>
              <a:rPr lang="pl-PL" sz="1400" b="1">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6DAB8786-6643-D950-5B83-E96D13AC3EED}"/>
              </a:ext>
            </a:extLst>
          </p:cNvPr>
          <p:cNvGraphicFramePr>
            <a:graphicFrameLocks noGrp="1"/>
          </p:cNvGraphicFramePr>
          <p:nvPr/>
        </p:nvGraphicFramePr>
        <p:xfrm>
          <a:off x="409314" y="1103159"/>
          <a:ext cx="11467612" cy="4805271"/>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835295">
                <a:tc>
                  <a:txBody>
                    <a:bodyPr/>
                    <a:lstStyle/>
                    <a:p>
                      <a:pPr algn="ctr"/>
                      <a:r>
                        <a:rPr lang="pl-PL" sz="1200">
                          <a:latin typeface="Arial" panose="020B0604020202020204" pitchFamily="34" charset="0"/>
                          <a:cs typeface="Arial" panose="020B0604020202020204" pitchFamily="34" charset="0"/>
                        </a:rPr>
                        <a:t>Slajd 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969976">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Zgodność projektu z założeniami Nowego Europejskiego </a:t>
                      </a:r>
                      <a:r>
                        <a:rPr lang="pl-PL" sz="1200" b="1" kern="1200" err="1">
                          <a:solidFill>
                            <a:schemeClr val="dk1"/>
                          </a:solidFill>
                          <a:effectLst/>
                          <a:latin typeface="Arial" panose="020B0604020202020204" pitchFamily="34" charset="0"/>
                          <a:ea typeface="+mn-ea"/>
                          <a:cs typeface="Arial" panose="020B0604020202020204" pitchFamily="34" charset="0"/>
                        </a:rPr>
                        <a:t>Bauhausu</a:t>
                      </a:r>
                      <a:r>
                        <a:rPr lang="pl-PL" sz="1200" b="1" kern="1200">
                          <a:solidFill>
                            <a:schemeClr val="dk1"/>
                          </a:solidFill>
                          <a:effectLst/>
                          <a:latin typeface="Arial" panose="020B0604020202020204" pitchFamily="34" charset="0"/>
                          <a:ea typeface="+mn-ea"/>
                          <a:cs typeface="Arial" panose="020B0604020202020204" pitchFamily="34" charset="0"/>
                        </a:rPr>
                        <a:t>.</a:t>
                      </a:r>
                      <a:endParaRPr lang="pl-PL"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indent="-228600" algn="l" fontAlgn="base">
                        <a:lnSpc>
                          <a:spcPct val="115000"/>
                        </a:lnSpc>
                        <a:spcBef>
                          <a:spcPts val="600"/>
                        </a:spcBef>
                        <a:spcAft>
                          <a:spcPts val="0"/>
                        </a:spcAft>
                        <a:buFont typeface="+mj-lt"/>
                        <a:buAutoNum type="arabicPeriod" startAt="2"/>
                      </a:pPr>
                      <a:r>
                        <a:rPr lang="pl-PL" sz="1200" b="0" dirty="0">
                          <a:effectLst/>
                          <a:latin typeface="Arial" panose="020B0604020202020204" pitchFamily="34" charset="0"/>
                          <a:ea typeface="Calibri" panose="020F0502020204030204" pitchFamily="34" charset="0"/>
                          <a:cs typeface="Arial" panose="020B0604020202020204" pitchFamily="34" charset="0"/>
                        </a:rPr>
                        <a:t>Projekt zakłada oszczędzanie zasobów dzięki wykorzystaniu komponentów poddanych recyklingowi lub/i nadających się do recyklingu (materiały odzyskane i odnawialne; produkowane i nabywane w sposób zrównoważony materiały budowlane inspirowane naturą, takie jak drewno, bambus, słoma, korek lub kamień) – 1 pkt.</a:t>
                      </a:r>
                    </a:p>
                    <a:p>
                      <a:pPr marL="228600" indent="-228600" algn="l" fontAlgn="base">
                        <a:lnSpc>
                          <a:spcPct val="115000"/>
                        </a:lnSpc>
                        <a:spcBef>
                          <a:spcPts val="600"/>
                        </a:spcBef>
                        <a:spcAft>
                          <a:spcPts val="0"/>
                        </a:spcAft>
                        <a:buFont typeface="+mj-lt"/>
                        <a:buAutoNum type="arabicPeriod" startAt="2"/>
                      </a:pPr>
                      <a:r>
                        <a:rPr lang="pl-PL" sz="1200" b="0" dirty="0">
                          <a:effectLst/>
                          <a:latin typeface="Arial" panose="020B0604020202020204" pitchFamily="34" charset="0"/>
                          <a:ea typeface="Calibri" panose="020F0502020204030204" pitchFamily="34" charset="0"/>
                          <a:cs typeface="Arial" panose="020B0604020202020204" pitchFamily="34" charset="0"/>
                        </a:rPr>
                        <a:t>Elementy designu wykorzystywane w projekcie nawiązują się do otaczającej przestrzeni– 1 pkt.</a:t>
                      </a:r>
                    </a:p>
                    <a:p>
                      <a:pPr marL="228600" indent="-228600" algn="l" fontAlgn="base">
                        <a:lnSpc>
                          <a:spcPct val="115000"/>
                        </a:lnSpc>
                        <a:spcBef>
                          <a:spcPts val="600"/>
                        </a:spcBef>
                        <a:spcAft>
                          <a:spcPts val="0"/>
                        </a:spcAft>
                        <a:buFont typeface="+mj-lt"/>
                        <a:buAutoNum type="arabicPeriod" startAt="2"/>
                      </a:pPr>
                      <a:r>
                        <a:rPr lang="pl-PL" sz="1200" b="0" dirty="0">
                          <a:effectLst/>
                          <a:latin typeface="Arial" panose="020B0604020202020204" pitchFamily="34" charset="0"/>
                          <a:ea typeface="Calibri" panose="020F0502020204030204" pitchFamily="34" charset="0"/>
                          <a:cs typeface="Arial" panose="020B0604020202020204" pitchFamily="34" charset="0"/>
                        </a:rPr>
                        <a:t>W ramach projektu promuje się podejścia nieinwazyjne, chroniące i podkreślające piękno miejsca oraz harmonijne dopasowane w kontekście ogólnej estetyki oraz stylu miejsca (integracja krajobrazu) – 1 pkt.</a:t>
                      </a:r>
                    </a:p>
                    <a:p>
                      <a:pPr marL="228600" indent="-228600" algn="l" fontAlgn="base">
                        <a:lnSpc>
                          <a:spcPct val="115000"/>
                        </a:lnSpc>
                        <a:spcBef>
                          <a:spcPts val="600"/>
                        </a:spcBef>
                        <a:spcAft>
                          <a:spcPts val="0"/>
                        </a:spcAft>
                        <a:buFont typeface="+mj-lt"/>
                        <a:buAutoNum type="arabicPeriod" startAt="2"/>
                      </a:pPr>
                      <a:r>
                        <a:rPr lang="pl-PL" sz="1200" b="0" dirty="0">
                          <a:effectLst/>
                          <a:latin typeface="Arial" panose="020B0604020202020204" pitchFamily="34" charset="0"/>
                          <a:ea typeface="Calibri" panose="020F0502020204030204" pitchFamily="34" charset="0"/>
                          <a:cs typeface="Arial" panose="020B0604020202020204" pitchFamily="34" charset="0"/>
                        </a:rPr>
                        <a:t>Projekt zakłada konserwację lub renowację zabudowy i przestrzeni publicznych w sposób harmonijnie łączący ochronę dziedzictwa z jego nowoczesną funkcją – 1 pkt.</a:t>
                      </a:r>
                    </a:p>
                    <a:p>
                      <a:pPr marL="0" indent="0" algn="l" fontAlgn="base">
                        <a:lnSpc>
                          <a:spcPct val="115000"/>
                        </a:lnSpc>
                        <a:spcBef>
                          <a:spcPts val="600"/>
                        </a:spcBef>
                        <a:spcAft>
                          <a:spcPts val="0"/>
                        </a:spcAft>
                        <a:buFont typeface="+mj-lt"/>
                        <a:buNone/>
                      </a:pP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indent="-228600" algn="l">
                        <a:lnSpc>
                          <a:spcPct val="115000"/>
                        </a:lnSpc>
                        <a:spcBef>
                          <a:spcPts val="600"/>
                        </a:spcBef>
                        <a:spcAft>
                          <a:spcPts val="600"/>
                        </a:spcAft>
                        <a:buFont typeface="+mj-lt"/>
                        <a:buAutoNum type="alphaLcParenR" startAt="2"/>
                      </a:pPr>
                      <a:r>
                        <a:rPr lang="pl-PL" sz="1200" dirty="0">
                          <a:effectLst/>
                          <a:latin typeface="Arial" panose="020B0604020202020204" pitchFamily="34" charset="0"/>
                          <a:ea typeface="Calibri" panose="020F0502020204030204" pitchFamily="34" charset="0"/>
                          <a:cs typeface="Arial" panose="020B0604020202020204" pitchFamily="34" charset="0"/>
                        </a:rPr>
                        <a:t>przyznaniu 0 punktów – w przypadku niespełnienia kryterium.</a:t>
                      </a:r>
                    </a:p>
                    <a:p>
                      <a:pPr algn="l">
                        <a:lnSpc>
                          <a:spcPct val="115000"/>
                        </a:lnSpc>
                        <a:spcBef>
                          <a:spcPts val="600"/>
                        </a:spcBef>
                        <a:spcAft>
                          <a:spcPts val="600"/>
                        </a:spcAft>
                      </a:pPr>
                      <a:r>
                        <a:rPr lang="pl-PL" sz="1200" dirty="0">
                          <a:effectLst/>
                          <a:latin typeface="Arial" panose="020B0604020202020204" pitchFamily="34" charset="0"/>
                          <a:ea typeface="Calibri" panose="020F0502020204030204" pitchFamily="34" charset="0"/>
                          <a:cs typeface="Arial" panose="020B0604020202020204" pitchFamily="34" charset="0"/>
                        </a:rPr>
                        <a:t>Brak możliwości uzupełnienia/poprawienia wniosku o dofinansowanie w ramach kryterium. </a:t>
                      </a:r>
                    </a:p>
                    <a:p>
                      <a:pPr algn="l">
                        <a:lnSpc>
                          <a:spcPct val="115000"/>
                        </a:lnSpc>
                        <a:spcBef>
                          <a:spcPts val="600"/>
                        </a:spcBef>
                        <a:spcAft>
                          <a:spcPts val="600"/>
                        </a:spcAft>
                      </a:pP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F4DDDF41-E411-9C04-ADAF-1F2C8BE353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DDEAF44D-10C8-B1F1-A2D0-0679BE2FD684}"/>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224</a:t>
            </a:fld>
            <a:endParaRPr lang="pl-PL"/>
          </a:p>
        </p:txBody>
      </p:sp>
    </p:spTree>
    <p:extLst>
      <p:ext uri="{BB962C8B-B14F-4D97-AF65-F5344CB8AC3E}">
        <p14:creationId xmlns:p14="http://schemas.microsoft.com/office/powerpoint/2010/main" val="4206415381"/>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AD890-BAA1-624F-38A6-BC3937C53F74}"/>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12A8F1A5-05FD-CB94-96D3-D43448383797}"/>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A38EF9D2-551A-1916-049D-8341B6FD49AE}"/>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a:solidFill>
                  <a:prstClr val="white"/>
                </a:solidFill>
                <a:latin typeface="Arial" panose="020B0604020202020204" pitchFamily="34" charset="0"/>
                <a:cs typeface="Arial" panose="020B0604020202020204" pitchFamily="34" charset="0"/>
              </a:rPr>
              <a:t>11.4 Rewitalizacja obszarów innych niż miejskie</a:t>
            </a:r>
            <a:r>
              <a:rPr lang="pl-PL" sz="1400" b="1">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1D884003-F8DB-B94C-386C-6A40C1A57B9F}"/>
              </a:ext>
            </a:extLst>
          </p:cNvPr>
          <p:cNvGraphicFramePr>
            <a:graphicFrameLocks noGrp="1"/>
          </p:cNvGraphicFramePr>
          <p:nvPr/>
        </p:nvGraphicFramePr>
        <p:xfrm>
          <a:off x="409314" y="1103159"/>
          <a:ext cx="11467612" cy="4403167"/>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614884">
                <a:tc>
                  <a:txBody>
                    <a:bodyPr/>
                    <a:lstStyle/>
                    <a:p>
                      <a:pPr algn="ctr"/>
                      <a:r>
                        <a:rPr lang="pl-PL" sz="1200">
                          <a:latin typeface="Arial" panose="020B0604020202020204" pitchFamily="34" charset="0"/>
                          <a:cs typeface="Arial" panose="020B0604020202020204" pitchFamily="34" charset="0"/>
                        </a:rPr>
                        <a:t>Slajd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507100">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12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Wpływ na środowisko.</a:t>
                      </a:r>
                      <a:endParaRPr lang="pl-PL"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ase">
                        <a:lnSpc>
                          <a:spcPct val="115000"/>
                        </a:lnSpc>
                        <a:spcBef>
                          <a:spcPts val="600"/>
                        </a:spcBef>
                        <a:spcAft>
                          <a:spcPts val="0"/>
                        </a:spcAft>
                        <a:buFont typeface="+mj-lt"/>
                        <a:buNone/>
                      </a:pPr>
                      <a:r>
                        <a:rPr lang="pl-PL" sz="1200" b="0">
                          <a:effectLst/>
                          <a:latin typeface="Arial" panose="020B0604020202020204" pitchFamily="34" charset="0"/>
                          <a:ea typeface="Calibri" panose="020F0502020204030204" pitchFamily="34" charset="0"/>
                          <a:cs typeface="Arial" panose="020B0604020202020204" pitchFamily="34" charset="0"/>
                        </a:rPr>
                        <a:t>Kryterium punktuje działania podjęte na rzecz realizacji zrównoważonego rozwoju i zasady DNSH („nie czyń poważnych szkód”), w tym w szczególności wykorzystanie nowoczesnych, energooszczędnych rozwiązań technicznych i technologicznych, zastosowanie technologii przyjaznych środowisku przyrodniczemu.</a:t>
                      </a:r>
                    </a:p>
                    <a:p>
                      <a:pPr marL="0" indent="0" algn="l" fontAlgn="base">
                        <a:lnSpc>
                          <a:spcPct val="115000"/>
                        </a:lnSpc>
                        <a:spcBef>
                          <a:spcPts val="600"/>
                        </a:spcBef>
                        <a:spcAft>
                          <a:spcPts val="0"/>
                        </a:spcAft>
                        <a:buFont typeface="+mj-lt"/>
                        <a:buNone/>
                      </a:pPr>
                      <a:r>
                        <a:rPr lang="pl-PL" sz="1200" b="0">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oraz dokumentacji składanej wraz z wnioskiem o dofinansowanie na etapie aplikowania o środki.</a:t>
                      </a:r>
                    </a:p>
                    <a:p>
                      <a:pPr marL="0" indent="0" algn="l" fontAlgn="base">
                        <a:lnSpc>
                          <a:spcPct val="115000"/>
                        </a:lnSpc>
                        <a:spcBef>
                          <a:spcPts val="600"/>
                        </a:spcBef>
                        <a:spcAft>
                          <a:spcPts val="0"/>
                        </a:spcAft>
                        <a:buFont typeface="+mj-lt"/>
                        <a:buNone/>
                      </a:pPr>
                      <a:r>
                        <a:rPr lang="pl-PL" sz="1200" b="0">
                          <a:effectLst/>
                          <a:latin typeface="Arial" panose="020B0604020202020204" pitchFamily="34" charset="0"/>
                          <a:ea typeface="Calibri" panose="020F0502020204030204" pitchFamily="34" charset="0"/>
                          <a:cs typeface="Arial" panose="020B0604020202020204" pitchFamily="34" charset="0"/>
                        </a:rPr>
                        <a:t>Metody pomiaru:</a:t>
                      </a:r>
                    </a:p>
                    <a:p>
                      <a:pPr marL="228600" indent="-228600" algn="l" fontAlgn="base">
                        <a:lnSpc>
                          <a:spcPct val="115000"/>
                        </a:lnSpc>
                        <a:spcBef>
                          <a:spcPts val="600"/>
                        </a:spcBef>
                        <a:spcAft>
                          <a:spcPts val="0"/>
                        </a:spcAft>
                        <a:buFont typeface="+mj-lt"/>
                        <a:buAutoNum type="arabicPeriod"/>
                      </a:pPr>
                      <a:r>
                        <a:rPr lang="pl-PL" sz="1200" b="0">
                          <a:effectLst/>
                          <a:latin typeface="Arial" panose="020B0604020202020204" pitchFamily="34" charset="0"/>
                          <a:ea typeface="Calibri" panose="020F0502020204030204" pitchFamily="34" charset="0"/>
                          <a:cs typeface="Arial" panose="020B0604020202020204" pitchFamily="34" charset="0"/>
                        </a:rPr>
                        <a:t>Zobowiązanie do stosowania w projekcie zielonych zamówień publicznych i/lub klauzul społecznych – 3 pkt.</a:t>
                      </a:r>
                    </a:p>
                    <a:p>
                      <a:pPr marL="0" indent="0" algn="l" fontAlgn="base">
                        <a:lnSpc>
                          <a:spcPct val="115000"/>
                        </a:lnSpc>
                        <a:spcBef>
                          <a:spcPts val="600"/>
                        </a:spcBef>
                        <a:spcAft>
                          <a:spcPts val="0"/>
                        </a:spcAft>
                        <a:buFont typeface="+mj-lt"/>
                        <a:buNone/>
                      </a:pPr>
                      <a:endParaRPr lang="pl-PL" sz="12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0"/>
                        </a:spcAft>
                      </a:pPr>
                      <a:r>
                        <a:rPr lang="pl-PL" sz="1200">
                          <a:effectLst/>
                          <a:latin typeface="Arial" panose="020B0604020202020204" pitchFamily="34" charset="0"/>
                          <a:ea typeface="Calibri" panose="020F0502020204030204" pitchFamily="34" charset="0"/>
                          <a:cs typeface="Arial" panose="020B0604020202020204" pitchFamily="34" charset="0"/>
                        </a:rPr>
                        <a:t>Kryterium punktowe.</a:t>
                      </a:r>
                    </a:p>
                    <a:p>
                      <a:pPr algn="l">
                        <a:lnSpc>
                          <a:spcPct val="115000"/>
                        </a:lnSpc>
                        <a:spcBef>
                          <a:spcPts val="600"/>
                        </a:spcBef>
                        <a:spcAft>
                          <a:spcPts val="0"/>
                        </a:spcAft>
                      </a:pPr>
                      <a:r>
                        <a:rPr lang="pl-PL" sz="1200">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(tj. przyznanie 0 punktów nie dyskwalifikuje z możliwości uzyskania dofinansowania).</a:t>
                      </a:r>
                    </a:p>
                    <a:p>
                      <a:pPr algn="l">
                        <a:lnSpc>
                          <a:spcPct val="115000"/>
                        </a:lnSpc>
                        <a:spcBef>
                          <a:spcPts val="600"/>
                        </a:spcBef>
                        <a:spcAft>
                          <a:spcPts val="0"/>
                        </a:spcAft>
                      </a:pPr>
                      <a:r>
                        <a:rPr lang="pl-PL" sz="1200">
                          <a:effectLst/>
                          <a:latin typeface="Arial" panose="020B0604020202020204" pitchFamily="34" charset="0"/>
                          <a:ea typeface="Calibri" panose="020F0502020204030204" pitchFamily="34" charset="0"/>
                          <a:cs typeface="Arial" panose="020B0604020202020204" pitchFamily="34" charset="0"/>
                        </a:rPr>
                        <a:t>Ocena kryterium będzie polegała na:</a:t>
                      </a:r>
                    </a:p>
                    <a:p>
                      <a:pPr marL="228600" indent="-228600" algn="l">
                        <a:lnSpc>
                          <a:spcPct val="115000"/>
                        </a:lnSpc>
                        <a:spcBef>
                          <a:spcPts val="600"/>
                        </a:spcBef>
                        <a:spcAft>
                          <a:spcPts val="0"/>
                        </a:spcAft>
                        <a:buFont typeface="+mj-lt"/>
                        <a:buAutoNum type="alphaLcParenR"/>
                      </a:pPr>
                      <a:r>
                        <a:rPr lang="pl-PL" sz="1200">
                          <a:effectLst/>
                          <a:latin typeface="Arial" panose="020B0604020202020204" pitchFamily="34" charset="0"/>
                          <a:ea typeface="Calibri" panose="020F0502020204030204" pitchFamily="34" charset="0"/>
                          <a:cs typeface="Arial" panose="020B0604020202020204" pitchFamily="34" charset="0"/>
                        </a:rPr>
                        <a:t>przyznaniu zdefiniowanej z góry liczby punktów (maksymalnie można przyznać 5 pkt). Punkty w ramach poszczególnych metod pomiaru sumują się, do momentu uzyskania maksymalnej liczby punktów.</a:t>
                      </a:r>
                    </a:p>
                    <a:p>
                      <a:pPr marL="228600" indent="-228600" algn="l">
                        <a:lnSpc>
                          <a:spcPct val="115000"/>
                        </a:lnSpc>
                        <a:spcBef>
                          <a:spcPts val="600"/>
                        </a:spcBef>
                        <a:spcAft>
                          <a:spcPts val="0"/>
                        </a:spcAft>
                        <a:buFont typeface="+mj-lt"/>
                        <a:buAutoNum type="alphaLcParenR"/>
                      </a:pPr>
                      <a:r>
                        <a:rPr lang="pl-PL" sz="1200">
                          <a:effectLst/>
                          <a:latin typeface="Arial" panose="020B0604020202020204" pitchFamily="34" charset="0"/>
                          <a:ea typeface="Calibri" panose="020F0502020204030204" pitchFamily="34" charset="0"/>
                          <a:cs typeface="Arial" panose="020B0604020202020204" pitchFamily="34" charset="0"/>
                        </a:rPr>
                        <a:t>przyznaniu 0 punktów – w przypadku niespełnienia kryterium.</a:t>
                      </a:r>
                    </a:p>
                    <a:p>
                      <a:pPr algn="l">
                        <a:lnSpc>
                          <a:spcPct val="115000"/>
                        </a:lnSpc>
                        <a:spcBef>
                          <a:spcPts val="600"/>
                        </a:spcBef>
                        <a:spcAft>
                          <a:spcPts val="0"/>
                        </a:spcAft>
                      </a:pPr>
                      <a:r>
                        <a:rPr lang="pl-PL" sz="1200">
                          <a:effectLst/>
                          <a:latin typeface="Arial" panose="020B0604020202020204" pitchFamily="34" charset="0"/>
                          <a:ea typeface="Calibri" panose="020F0502020204030204" pitchFamily="34" charset="0"/>
                          <a:cs typeface="Arial" panose="020B0604020202020204" pitchFamily="34" charset="0"/>
                        </a:rPr>
                        <a:t>Brak możliwości uzupełnienia/poprawienia wniosku o dofinansowanie w ramach kryterium.</a:t>
                      </a:r>
                    </a:p>
                    <a:p>
                      <a:pPr algn="l">
                        <a:lnSpc>
                          <a:spcPct val="115000"/>
                        </a:lnSpc>
                        <a:spcBef>
                          <a:spcPts val="600"/>
                        </a:spcBef>
                        <a:spcAft>
                          <a:spcPts val="0"/>
                        </a:spcAft>
                      </a:pPr>
                      <a:endParaRPr lang="pl-PL" sz="1100">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AD37EC97-7992-FB7B-2589-DD9DF3395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182C1889-0497-7143-42DB-C490B56BECFE}"/>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225</a:t>
            </a:fld>
            <a:endParaRPr lang="pl-PL"/>
          </a:p>
        </p:txBody>
      </p:sp>
    </p:spTree>
    <p:extLst>
      <p:ext uri="{BB962C8B-B14F-4D97-AF65-F5344CB8AC3E}">
        <p14:creationId xmlns:p14="http://schemas.microsoft.com/office/powerpoint/2010/main" val="3400393812"/>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57FB9-660F-DE50-443B-E014E5AC475E}"/>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24E5805B-A407-2F65-BA90-6AF83BF102BD}"/>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B1C10137-3074-30E9-3686-5CB440E4338F}"/>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a:solidFill>
                  <a:prstClr val="white"/>
                </a:solidFill>
                <a:latin typeface="Arial" panose="020B0604020202020204" pitchFamily="34" charset="0"/>
                <a:cs typeface="Arial" panose="020B0604020202020204" pitchFamily="34" charset="0"/>
              </a:rPr>
              <a:t>11.4 Rewitalizacja obszarów innych niż miejskie</a:t>
            </a:r>
            <a:r>
              <a:rPr lang="pl-PL" sz="1400" b="1">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E43DD669-C17B-C64E-85A7-A37A45D4F738}"/>
              </a:ext>
            </a:extLst>
          </p:cNvPr>
          <p:cNvGraphicFramePr>
            <a:graphicFrameLocks noGrp="1"/>
          </p:cNvGraphicFramePr>
          <p:nvPr/>
        </p:nvGraphicFramePr>
        <p:xfrm>
          <a:off x="409314" y="1103159"/>
          <a:ext cx="11467612" cy="2536547"/>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64562">
                <a:tc>
                  <a:txBody>
                    <a:bodyPr/>
                    <a:lstStyle/>
                    <a:p>
                      <a:pPr algn="ctr"/>
                      <a:r>
                        <a:rPr lang="pl-PL" sz="1200">
                          <a:latin typeface="Arial" panose="020B0604020202020204" pitchFamily="34" charset="0"/>
                          <a:cs typeface="Arial" panose="020B0604020202020204" pitchFamily="34" charset="0"/>
                        </a:rPr>
                        <a:t>Slajd 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2079347">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12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Wpływ na środowisko.</a:t>
                      </a:r>
                      <a:endParaRPr lang="pl-PL"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indent="-228600" algn="l" fontAlgn="base">
                        <a:lnSpc>
                          <a:spcPct val="115000"/>
                        </a:lnSpc>
                        <a:spcBef>
                          <a:spcPts val="600"/>
                        </a:spcBef>
                        <a:spcAft>
                          <a:spcPts val="0"/>
                        </a:spcAft>
                        <a:buFont typeface="+mj-lt"/>
                        <a:buAutoNum type="arabicPeriod" startAt="2"/>
                      </a:pPr>
                      <a:r>
                        <a:rPr lang="pl-PL" sz="1200" b="0">
                          <a:effectLst/>
                          <a:latin typeface="Arial" panose="020B0604020202020204" pitchFamily="34" charset="0"/>
                          <a:ea typeface="Calibri" panose="020F0502020204030204" pitchFamily="34" charset="0"/>
                          <a:cs typeface="Arial" panose="020B0604020202020204" pitchFamily="34" charset="0"/>
                        </a:rPr>
                        <a:t>Projekt zawiera rozwiązania techniczne i technologiczne zmniejszające oddziaływanie projektu na środowisko (spełniające najwyższe istniejące normy na poziomie europejskim np. Najlepsze Dostępne Techniki (BAT</a:t>
                      </a:r>
                      <a:r>
                        <a:rPr lang="pl-PL" sz="1200" b="0" baseline="30000">
                          <a:effectLst/>
                          <a:latin typeface="Arial" panose="020B0604020202020204" pitchFamily="34" charset="0"/>
                          <a:ea typeface="Calibri" panose="020F0502020204030204" pitchFamily="34" charset="0"/>
                          <a:cs typeface="Arial" panose="020B0604020202020204" pitchFamily="34" charset="0"/>
                        </a:rPr>
                        <a:t>11</a:t>
                      </a:r>
                      <a:r>
                        <a:rPr lang="pl-PL" sz="1200" b="0">
                          <a:effectLst/>
                          <a:latin typeface="Arial" panose="020B0604020202020204" pitchFamily="34" charset="0"/>
                          <a:ea typeface="Calibri" panose="020F0502020204030204" pitchFamily="34" charset="0"/>
                          <a:cs typeface="Arial" panose="020B0604020202020204" pitchFamily="34" charset="0"/>
                        </a:rPr>
                        <a:t>)) i/lub projekt zawiera nowoczesne energooszczędne rozwiązania techniczne i technologiczne zmniejszające koszty eksploatacyjne i wpływ na środowisko – 2 pkt.</a:t>
                      </a:r>
                    </a:p>
                    <a:p>
                      <a:pPr marL="228600" indent="-228600" algn="l" fontAlgn="base">
                        <a:lnSpc>
                          <a:spcPct val="115000"/>
                        </a:lnSpc>
                        <a:spcBef>
                          <a:spcPts val="600"/>
                        </a:spcBef>
                        <a:spcAft>
                          <a:spcPts val="0"/>
                        </a:spcAft>
                        <a:buFont typeface="+mj-lt"/>
                        <a:buAutoNum type="arabicPeriod" startAt="2"/>
                      </a:pPr>
                      <a:r>
                        <a:rPr lang="pl-PL" sz="1200" b="0">
                          <a:effectLst/>
                          <a:latin typeface="Arial" panose="020B0604020202020204" pitchFamily="34" charset="0"/>
                          <a:ea typeface="Calibri" panose="020F0502020204030204" pitchFamily="34" charset="0"/>
                          <a:cs typeface="Arial" panose="020B0604020202020204" pitchFamily="34" charset="0"/>
                        </a:rPr>
                        <a:t>Projekt nie spowoduje zmniejszenia bioróżnorodności na obszarze jego realizacji – 2 pkt.</a:t>
                      </a:r>
                    </a:p>
                    <a:p>
                      <a:pPr marL="0" indent="0" algn="l" fontAlgn="base">
                        <a:lnSpc>
                          <a:spcPct val="115000"/>
                        </a:lnSpc>
                        <a:spcBef>
                          <a:spcPts val="600"/>
                        </a:spcBef>
                        <a:spcAft>
                          <a:spcPts val="0"/>
                        </a:spcAft>
                        <a:buFont typeface="+mj-lt"/>
                        <a:buNone/>
                      </a:pPr>
                      <a:endParaRPr lang="pl-PL" sz="12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endParaRPr lang="pl-PL" sz="1100">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E026A72C-B329-5161-DCD3-1A4E19CCF3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D1FBFA5E-C53F-0FD9-D640-DC250E787F69}"/>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226</a:t>
            </a:fld>
            <a:endParaRPr lang="pl-PL"/>
          </a:p>
        </p:txBody>
      </p:sp>
      <p:sp>
        <p:nvSpPr>
          <p:cNvPr id="6" name="pole tekstowe 5">
            <a:extLst>
              <a:ext uri="{FF2B5EF4-FFF2-40B4-BE49-F238E27FC236}">
                <a16:creationId xmlns:a16="http://schemas.microsoft.com/office/drawing/2014/main" id="{69E788A9-A06F-89A1-0FC7-CD5544E5F506}"/>
              </a:ext>
            </a:extLst>
          </p:cNvPr>
          <p:cNvSpPr txBox="1"/>
          <p:nvPr/>
        </p:nvSpPr>
        <p:spPr>
          <a:xfrm>
            <a:off x="607229" y="4833018"/>
            <a:ext cx="11071781"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pl-PL" sz="12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11  </a:t>
            </a: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Zgodnie z art. 3, pkt. 10 Ustawy Prawo ochrony środowiska, najlepsza dostępna technika to „najbardziej efektywny i zaawansowany poziom rozwoju technologii i metod dopuszczalnych wielkości emisji i innych warunków pozwolenia mających na celu zapobieganie powstawaniu, a jeżeli nie jest to możliwe, ograniczenie emisji i oddziaływania na środowisko jako całość, z tym że: a) technika - oznacza zarówno stosowaną technologię, jak i sposób, w jaki dana instalacja jest projektowana, wykonywana, eksploatowana oraz likwidowana, b) dostępne techniki - oznaczają techniki o takim stopniu rozwoju, który umożliwia ich praktyczne zastosowanie w danej dziedzinie przemysłu, z uwzględnieniem warunków ekonomicznych i technicznych oraz rachunku kosztów i korzyści, a które to techniki prowadzący daną działalność może uzyskać, c) najlepsza technika - oznacza najbardziej efektywną technikę w osiąganiu wysokiego ogólnego poziomu ochrony środowiska jako całości.</a:t>
            </a:r>
          </a:p>
        </p:txBody>
      </p:sp>
    </p:spTree>
    <p:extLst>
      <p:ext uri="{BB962C8B-B14F-4D97-AF65-F5344CB8AC3E}">
        <p14:creationId xmlns:p14="http://schemas.microsoft.com/office/powerpoint/2010/main" val="3880054848"/>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C0CF9-191D-FD06-03A9-A8D212D5AA48}"/>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39C32FC1-13B7-411D-EFA3-8456DD03D402}"/>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E80707F2-F38B-045D-9B9D-0FFC95BA7579}"/>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a:solidFill>
                  <a:prstClr val="white"/>
                </a:solidFill>
                <a:latin typeface="Arial" panose="020B0604020202020204" pitchFamily="34" charset="0"/>
                <a:cs typeface="Arial" panose="020B0604020202020204" pitchFamily="34" charset="0"/>
              </a:rPr>
              <a:t>11.4 Rewitalizacja obszarów innych niż miejskie</a:t>
            </a:r>
            <a:r>
              <a:rPr lang="pl-PL" sz="1400" b="1">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AD2F2B18-C33F-9D45-A1CC-5FD9B8E5AC26}"/>
              </a:ext>
            </a:extLst>
          </p:cNvPr>
          <p:cNvGraphicFramePr>
            <a:graphicFrameLocks noGrp="1"/>
          </p:cNvGraphicFramePr>
          <p:nvPr/>
        </p:nvGraphicFramePr>
        <p:xfrm>
          <a:off x="409314" y="1103159"/>
          <a:ext cx="11467612" cy="4905755"/>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7852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20545">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12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Oddziaływanie na zasadę równości szans i niedyskryminacji.</a:t>
                      </a:r>
                      <a:endParaRPr lang="pl-PL"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ase">
                        <a:lnSpc>
                          <a:spcPct val="115000"/>
                        </a:lnSpc>
                        <a:spcBef>
                          <a:spcPts val="600"/>
                        </a:spcBef>
                        <a:spcAft>
                          <a:spcPts val="0"/>
                        </a:spcAft>
                        <a:buFont typeface="+mj-lt"/>
                        <a:buNone/>
                      </a:pPr>
                      <a:r>
                        <a:rPr lang="pl-PL" sz="1200" b="0" dirty="0">
                          <a:effectLst/>
                          <a:latin typeface="Arial" panose="020B0604020202020204" pitchFamily="34" charset="0"/>
                          <a:ea typeface="Calibri" panose="020F0502020204030204" pitchFamily="34" charset="0"/>
                          <a:cs typeface="Arial" panose="020B0604020202020204" pitchFamily="34" charset="0"/>
                        </a:rPr>
                        <a:t>Kryterium punktuje działania na rzecz równości szans i niedyskryminacji.</a:t>
                      </a:r>
                    </a:p>
                    <a:p>
                      <a:pPr marL="0" indent="0" algn="l" fontAlgn="base">
                        <a:lnSpc>
                          <a:spcPct val="115000"/>
                        </a:lnSpc>
                        <a:spcBef>
                          <a:spcPts val="600"/>
                        </a:spcBef>
                        <a:spcAft>
                          <a:spcPts val="0"/>
                        </a:spcAft>
                        <a:buFont typeface="+mj-lt"/>
                        <a:buNone/>
                      </a:pPr>
                      <a:r>
                        <a:rPr lang="pl-PL" sz="1200" b="0" dirty="0">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oraz dokumentacji składanej wraz z wnioskiem o dofinansowanie na etapie aplikowania o środki.</a:t>
                      </a:r>
                    </a:p>
                    <a:p>
                      <a:pPr marL="0" indent="0" algn="l" fontAlgn="base">
                        <a:lnSpc>
                          <a:spcPct val="115000"/>
                        </a:lnSpc>
                        <a:spcBef>
                          <a:spcPts val="600"/>
                        </a:spcBef>
                        <a:spcAft>
                          <a:spcPts val="0"/>
                        </a:spcAft>
                        <a:buFont typeface="+mj-lt"/>
                        <a:buNone/>
                      </a:pPr>
                      <a:r>
                        <a:rPr lang="pl-PL" sz="1200" b="0" dirty="0">
                          <a:effectLst/>
                          <a:latin typeface="Arial" panose="020B0604020202020204" pitchFamily="34" charset="0"/>
                          <a:ea typeface="Calibri" panose="020F0502020204030204" pitchFamily="34" charset="0"/>
                          <a:cs typeface="Arial" panose="020B0604020202020204" pitchFamily="34" charset="0"/>
                        </a:rPr>
                        <a:t>Metody pomiaru:</a:t>
                      </a:r>
                    </a:p>
                    <a:p>
                      <a:pPr marL="228600" indent="-228600" algn="l" fontAlgn="base">
                        <a:lnSpc>
                          <a:spcPct val="115000"/>
                        </a:lnSpc>
                        <a:spcBef>
                          <a:spcPts val="600"/>
                        </a:spcBef>
                        <a:spcAft>
                          <a:spcPts val="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W ramach projektu planuje się realizację działań w zakresie dostosowania infrastruktury dla osób ze specjalnymi potrzebami wykraczające poza obowiązujące wymogi przepisów prawa – 3 pkt.</a:t>
                      </a:r>
                    </a:p>
                    <a:p>
                      <a:pPr marL="228600" indent="-228600" algn="l" fontAlgn="base">
                        <a:lnSpc>
                          <a:spcPct val="115000"/>
                        </a:lnSpc>
                        <a:spcBef>
                          <a:spcPts val="600"/>
                        </a:spcBef>
                        <a:spcAft>
                          <a:spcPts val="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W projekcie zastosowano rozwiązania ułatwiające dostęp odbiorcom za pomocą narzędzi i usług cyfrowych, ze szczególnym uwzględnieniem integracji osób znajdujących się w trudniejszej sytuacji – 2 pkt.</a:t>
                      </a:r>
                    </a:p>
                    <a:p>
                      <a:pPr marL="228600" indent="-228600" algn="l" fontAlgn="base">
                        <a:lnSpc>
                          <a:spcPct val="115000"/>
                        </a:lnSpc>
                        <a:spcBef>
                          <a:spcPts val="600"/>
                        </a:spcBef>
                        <a:spcAft>
                          <a:spcPts val="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Wnioskodawca lub partner projektu posiada certyfikat dostępności – 1 pkt.</a:t>
                      </a:r>
                    </a:p>
                    <a:p>
                      <a:pPr marL="0" indent="0" algn="l" fontAlgn="base">
                        <a:lnSpc>
                          <a:spcPct val="115000"/>
                        </a:lnSpc>
                        <a:spcBef>
                          <a:spcPts val="600"/>
                        </a:spcBef>
                        <a:spcAft>
                          <a:spcPts val="0"/>
                        </a:spcAft>
                        <a:buFont typeface="+mj-lt"/>
                        <a:buNone/>
                      </a:pP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punktowe.</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(tj. przyznanie 0 punktów nie dyskwalifikuje z możliwości uzyskania dofinansowania).</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Ocena kryterium będzie polegała na:</a:t>
                      </a:r>
                    </a:p>
                    <a:p>
                      <a:pPr marL="228600" indent="-228600" algn="l">
                        <a:lnSpc>
                          <a:spcPct val="115000"/>
                        </a:lnSpc>
                        <a:spcBef>
                          <a:spcPts val="600"/>
                        </a:spcBef>
                        <a:spcAft>
                          <a:spcPts val="0"/>
                        </a:spcAft>
                        <a:buFont typeface="+mj-lt"/>
                        <a:buAutoNum type="alphaLcParenR"/>
                      </a:pPr>
                      <a:r>
                        <a:rPr lang="pl-PL" sz="1200" dirty="0">
                          <a:effectLst/>
                          <a:latin typeface="Arial" panose="020B0604020202020204" pitchFamily="34" charset="0"/>
                          <a:ea typeface="Calibri" panose="020F0502020204030204" pitchFamily="34" charset="0"/>
                          <a:cs typeface="Arial" panose="020B0604020202020204" pitchFamily="34" charset="0"/>
                        </a:rPr>
                        <a:t>Przyznaniu zdefiniowanej z góry liczby punktów (maksymalnie można przyznać 5 pkt). Punkty w ramach poszczególnych metod pomiaru sumują się.</a:t>
                      </a:r>
                    </a:p>
                    <a:p>
                      <a:pPr marL="228600" indent="-228600" algn="l">
                        <a:lnSpc>
                          <a:spcPct val="115000"/>
                        </a:lnSpc>
                        <a:spcBef>
                          <a:spcPts val="600"/>
                        </a:spcBef>
                        <a:spcAft>
                          <a:spcPts val="0"/>
                        </a:spcAft>
                        <a:buFont typeface="+mj-lt"/>
                        <a:buAutoNum type="alphaLcParenR"/>
                      </a:pPr>
                      <a:r>
                        <a:rPr lang="pl-PL" sz="1200" dirty="0">
                          <a:effectLst/>
                          <a:latin typeface="Arial" panose="020B0604020202020204" pitchFamily="34" charset="0"/>
                          <a:ea typeface="Calibri" panose="020F0502020204030204" pitchFamily="34" charset="0"/>
                          <a:cs typeface="Arial" panose="020B0604020202020204" pitchFamily="34" charset="0"/>
                        </a:rPr>
                        <a:t>przyznaniu 0 punktów – w przypadku niespełnienia kryterium.</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Brak możliwości uzupełnienia/poprawienia wniosku o dofinansowanie w ramach kryterium.</a:t>
                      </a:r>
                    </a:p>
                    <a:p>
                      <a:pPr algn="l">
                        <a:lnSpc>
                          <a:spcPct val="115000"/>
                        </a:lnSpc>
                        <a:spcBef>
                          <a:spcPts val="600"/>
                        </a:spcBef>
                        <a:spcAft>
                          <a:spcPts val="0"/>
                        </a:spcAft>
                      </a:pP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0822EB10-071D-755A-6DBD-1DC6E34A85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3118E7C2-9D39-F20B-E2A4-955F05078224}"/>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227</a:t>
            </a:fld>
            <a:endParaRPr lang="pl-PL"/>
          </a:p>
        </p:txBody>
      </p:sp>
    </p:spTree>
    <p:extLst>
      <p:ext uri="{BB962C8B-B14F-4D97-AF65-F5344CB8AC3E}">
        <p14:creationId xmlns:p14="http://schemas.microsoft.com/office/powerpoint/2010/main" val="3251350821"/>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D22C4-29B2-A712-0382-084EF232F8E0}"/>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DCE3FDDE-DFEB-FEE5-21FA-566ED251EEC8}"/>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C8118BA0-1AD9-048E-C3D0-74670AFEF60F}"/>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a:solidFill>
                  <a:prstClr val="white"/>
                </a:solidFill>
                <a:latin typeface="Arial" panose="020B0604020202020204" pitchFamily="34" charset="0"/>
                <a:cs typeface="Arial" panose="020B0604020202020204" pitchFamily="34" charset="0"/>
              </a:rPr>
              <a:t>11.4 Rewitalizacja obszarów innych niż miejskie</a:t>
            </a:r>
            <a:r>
              <a:rPr lang="pl-PL" sz="1400" b="1">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79CD647F-DBCF-8085-CF80-7D19721173C5}"/>
              </a:ext>
            </a:extLst>
          </p:cNvPr>
          <p:cNvGraphicFramePr>
            <a:graphicFrameLocks noGrp="1"/>
          </p:cNvGraphicFramePr>
          <p:nvPr/>
        </p:nvGraphicFramePr>
        <p:xfrm>
          <a:off x="409314" y="1103159"/>
          <a:ext cx="11467612" cy="4905755"/>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785210">
                <a:tc>
                  <a:txBody>
                    <a:bodyPr/>
                    <a:lstStyle/>
                    <a:p>
                      <a:pPr algn="ctr"/>
                      <a:r>
                        <a:rPr lang="pl-PL" sz="1200">
                          <a:latin typeface="Arial" panose="020B0604020202020204" pitchFamily="34" charset="0"/>
                          <a:cs typeface="Arial" panose="020B0604020202020204" pitchFamily="34" charset="0"/>
                        </a:rPr>
                        <a:t>Slajd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20545">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12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Komplementarność projektu.</a:t>
                      </a:r>
                      <a:endParaRPr lang="pl-PL"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ase">
                        <a:lnSpc>
                          <a:spcPct val="115000"/>
                        </a:lnSpc>
                        <a:spcBef>
                          <a:spcPts val="600"/>
                        </a:spcBef>
                        <a:spcAft>
                          <a:spcPts val="0"/>
                        </a:spcAft>
                        <a:buFont typeface="+mj-lt"/>
                        <a:buNone/>
                      </a:pPr>
                      <a:r>
                        <a:rPr lang="pl-PL" sz="1200" b="0" dirty="0">
                          <a:effectLst/>
                          <a:latin typeface="Arial" panose="020B0604020202020204" pitchFamily="34" charset="0"/>
                          <a:ea typeface="Calibri" panose="020F0502020204030204" pitchFamily="34" charset="0"/>
                          <a:cs typeface="Arial" panose="020B0604020202020204" pitchFamily="34" charset="0"/>
                        </a:rPr>
                        <a:t>Kryterium punktuje projekty poprawiające spójność programową, będące elementem szerszej strategii realizowanej przez szereg projektów komplementarnych lub też powiązane z projektami już zrealizowanymi, w trakcie realizacji lub wybranych do realizacji i współfinansowanych ze środków zagranicznych i polskich m.in. funduszy europejskich, kontraktów wojewódzkich, dotacji celowych itp. od 2014 roku. Premiowane będą również projekty realizowane w partnerstwach, a także projekty kompleksowe na danym obszarze. </a:t>
                      </a:r>
                    </a:p>
                    <a:p>
                      <a:pPr marL="0" indent="0" algn="l" fontAlgn="base">
                        <a:lnSpc>
                          <a:spcPct val="115000"/>
                        </a:lnSpc>
                        <a:spcBef>
                          <a:spcPts val="600"/>
                        </a:spcBef>
                        <a:spcAft>
                          <a:spcPts val="0"/>
                        </a:spcAft>
                        <a:buFont typeface="+mj-lt"/>
                        <a:buNone/>
                      </a:pPr>
                      <a:r>
                        <a:rPr lang="pl-PL" sz="1200" b="0" dirty="0">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oraz dokumentacji składanej wraz z wnioskiem o dofinansowanie na etapie aplikowania o środki.</a:t>
                      </a:r>
                    </a:p>
                    <a:p>
                      <a:pPr marL="0" indent="0" algn="l" fontAlgn="base">
                        <a:lnSpc>
                          <a:spcPct val="115000"/>
                        </a:lnSpc>
                        <a:spcBef>
                          <a:spcPts val="600"/>
                        </a:spcBef>
                        <a:spcAft>
                          <a:spcPts val="0"/>
                        </a:spcAft>
                        <a:buFont typeface="+mj-lt"/>
                        <a:buNone/>
                      </a:pPr>
                      <a:r>
                        <a:rPr lang="pl-PL" sz="1200" b="0" dirty="0">
                          <a:effectLst/>
                          <a:latin typeface="Arial" panose="020B0604020202020204" pitchFamily="34" charset="0"/>
                          <a:ea typeface="Calibri" panose="020F0502020204030204" pitchFamily="34" charset="0"/>
                          <a:cs typeface="Arial" panose="020B0604020202020204" pitchFamily="34" charset="0"/>
                        </a:rPr>
                        <a:t>Metody pomiaru:</a:t>
                      </a:r>
                    </a:p>
                    <a:p>
                      <a:pPr marL="228600" indent="-228600" algn="l" fontAlgn="base">
                        <a:lnSpc>
                          <a:spcPct val="115000"/>
                        </a:lnSpc>
                        <a:spcBef>
                          <a:spcPts val="600"/>
                        </a:spcBef>
                        <a:spcAft>
                          <a:spcPts val="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Projekt jest komplementarny w stosunku do Działań EFS+ (potwierdzeniem spełnienia kryterium jest złożenie przez Beneficjenta na dzień złożenia wniosku oświadczenia o zawarciu umowy o dofinansowanie z EFS+) – 5 pkt.</a:t>
                      </a:r>
                    </a:p>
                    <a:p>
                      <a:pPr marL="0" indent="0" algn="l" fontAlgn="base">
                        <a:lnSpc>
                          <a:spcPct val="115000"/>
                        </a:lnSpc>
                        <a:spcBef>
                          <a:spcPts val="600"/>
                        </a:spcBef>
                        <a:spcAft>
                          <a:spcPts val="0"/>
                        </a:spcAft>
                        <a:buFont typeface="+mj-lt"/>
                        <a:buNone/>
                      </a:pP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punktowe.</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(tj. przyznanie 0 punktów nie dyskwalifikuje z możliwości uzyskania dofinansowania).</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Ocena kryterium będzie polegała na:</a:t>
                      </a:r>
                    </a:p>
                    <a:p>
                      <a:pPr marL="228600" indent="-228600" algn="l">
                        <a:lnSpc>
                          <a:spcPct val="115000"/>
                        </a:lnSpc>
                        <a:spcBef>
                          <a:spcPts val="600"/>
                        </a:spcBef>
                        <a:spcAft>
                          <a:spcPts val="0"/>
                        </a:spcAft>
                        <a:buFont typeface="+mj-lt"/>
                        <a:buAutoNum type="alphaLcParenR"/>
                      </a:pPr>
                      <a:r>
                        <a:rPr lang="pl-PL" sz="1200" dirty="0">
                          <a:effectLst/>
                          <a:latin typeface="Arial" panose="020B0604020202020204" pitchFamily="34" charset="0"/>
                          <a:ea typeface="Calibri" panose="020F0502020204030204" pitchFamily="34" charset="0"/>
                          <a:cs typeface="Arial" panose="020B0604020202020204" pitchFamily="34" charset="0"/>
                        </a:rPr>
                        <a:t>przyznaniu zdefiniowanej z góry liczby punktów (maksymalnie można przyznać 15 pkt). Punkty w ramach poszczególnych metod pomiaru sumują się, do momentu uzyskania maksymalnej liczby punktów. </a:t>
                      </a:r>
                    </a:p>
                    <a:p>
                      <a:pPr marL="228600" indent="-228600" algn="l">
                        <a:lnSpc>
                          <a:spcPct val="115000"/>
                        </a:lnSpc>
                        <a:spcBef>
                          <a:spcPts val="600"/>
                        </a:spcBef>
                        <a:spcAft>
                          <a:spcPts val="0"/>
                        </a:spcAft>
                        <a:buFont typeface="+mj-lt"/>
                        <a:buAutoNum type="alphaLcParenR"/>
                      </a:pPr>
                      <a:r>
                        <a:rPr lang="pl-PL" sz="1200" dirty="0">
                          <a:effectLst/>
                          <a:latin typeface="Arial" panose="020B0604020202020204" pitchFamily="34" charset="0"/>
                          <a:ea typeface="Calibri" panose="020F0502020204030204" pitchFamily="34" charset="0"/>
                          <a:cs typeface="Arial" panose="020B0604020202020204" pitchFamily="34" charset="0"/>
                        </a:rPr>
                        <a:t>przyznaniu 0 punktów – w przypadku niespełnienia kryterium.</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Brak możliwości uzupełnienia/poprawienia wniosku o dofinansowanie w ramach kryterium.</a:t>
                      </a:r>
                    </a:p>
                    <a:p>
                      <a:pPr algn="l">
                        <a:lnSpc>
                          <a:spcPct val="115000"/>
                        </a:lnSpc>
                        <a:spcBef>
                          <a:spcPts val="600"/>
                        </a:spcBef>
                        <a:spcAft>
                          <a:spcPts val="0"/>
                        </a:spcAft>
                      </a:pP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AB129CDA-4823-161E-5D4F-C49A51359C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C3E6BE5F-C595-9DE7-9F67-4A1363FA31B3}"/>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228</a:t>
            </a:fld>
            <a:endParaRPr lang="pl-PL"/>
          </a:p>
        </p:txBody>
      </p:sp>
    </p:spTree>
    <p:extLst>
      <p:ext uri="{BB962C8B-B14F-4D97-AF65-F5344CB8AC3E}">
        <p14:creationId xmlns:p14="http://schemas.microsoft.com/office/powerpoint/2010/main" val="3858947406"/>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99D76-9622-3D6A-CCBB-007293897AA3}"/>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9D9C2D36-2C20-C080-044A-A07856E11BCA}"/>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7214BA7A-DAF2-5C44-6472-FE49B5335B25}"/>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a:solidFill>
                  <a:prstClr val="white"/>
                </a:solidFill>
                <a:latin typeface="Arial" panose="020B0604020202020204" pitchFamily="34" charset="0"/>
                <a:cs typeface="Arial" panose="020B0604020202020204" pitchFamily="34" charset="0"/>
              </a:rPr>
              <a:t>11.4 Rewitalizacja obszarów innych niż miejskie</a:t>
            </a:r>
            <a:r>
              <a:rPr lang="pl-PL" sz="1400" b="1">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A9986079-7E27-0E1A-0B83-AB350E304206}"/>
              </a:ext>
            </a:extLst>
          </p:cNvPr>
          <p:cNvGraphicFramePr>
            <a:graphicFrameLocks noGrp="1"/>
          </p:cNvGraphicFramePr>
          <p:nvPr/>
        </p:nvGraphicFramePr>
        <p:xfrm>
          <a:off x="409314" y="1103160"/>
          <a:ext cx="11467612" cy="3599470"/>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576127">
                <a:tc>
                  <a:txBody>
                    <a:bodyPr/>
                    <a:lstStyle/>
                    <a:p>
                      <a:pPr algn="ctr"/>
                      <a:r>
                        <a:rPr lang="pl-PL" sz="1200">
                          <a:latin typeface="Arial" panose="020B0604020202020204" pitchFamily="34" charset="0"/>
                          <a:cs typeface="Arial" panose="020B0604020202020204" pitchFamily="34" charset="0"/>
                        </a:rPr>
                        <a:t>Slajd 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023343">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12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Komplementarność projektu.</a:t>
                      </a:r>
                      <a:endParaRPr lang="pl-PL"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indent="-228600" algn="l" fontAlgn="base">
                        <a:lnSpc>
                          <a:spcPct val="115000"/>
                        </a:lnSpc>
                        <a:spcBef>
                          <a:spcPts val="600"/>
                        </a:spcBef>
                        <a:spcAft>
                          <a:spcPts val="0"/>
                        </a:spcAft>
                        <a:buFont typeface="+mj-lt"/>
                        <a:buAutoNum type="arabicPeriod" startAt="2"/>
                      </a:pPr>
                      <a:r>
                        <a:rPr lang="pl-PL" sz="1200" b="0" dirty="0">
                          <a:effectLst/>
                          <a:latin typeface="Arial" panose="020B0604020202020204" pitchFamily="34" charset="0"/>
                          <a:ea typeface="Calibri" panose="020F0502020204030204" pitchFamily="34" charset="0"/>
                          <a:cs typeface="Arial" panose="020B0604020202020204" pitchFamily="34" charset="0"/>
                        </a:rPr>
                        <a:t>Projekt ma kluczowe znaczenie dla likwidacji głównych barier rozwoju obszaru rewitalizacji, a przez to otwiera możliwość uruchomienia innych przedsięwzięć zawartych w programie rewitalizacji – 5 pkt.</a:t>
                      </a:r>
                    </a:p>
                    <a:p>
                      <a:pPr marL="228600" indent="-228600" algn="l" fontAlgn="base">
                        <a:lnSpc>
                          <a:spcPct val="115000"/>
                        </a:lnSpc>
                        <a:spcBef>
                          <a:spcPts val="600"/>
                        </a:spcBef>
                        <a:spcAft>
                          <a:spcPts val="0"/>
                        </a:spcAft>
                        <a:buFont typeface="+mj-lt"/>
                        <a:buAutoNum type="arabicPeriod" startAt="2"/>
                      </a:pPr>
                      <a:r>
                        <a:rPr lang="pl-PL" sz="1200" b="0" dirty="0">
                          <a:effectLst/>
                          <a:latin typeface="Arial" panose="020B0604020202020204" pitchFamily="34" charset="0"/>
                          <a:ea typeface="Calibri" panose="020F0502020204030204" pitchFamily="34" charset="0"/>
                          <a:cs typeface="Arial" panose="020B0604020202020204" pitchFamily="34" charset="0"/>
                        </a:rPr>
                        <a:t>Projekt zawiera elementy zapewniające wieloaspektowe i komplementarne wykorzystanie jego efektów, zgodnie z więcej niż jednym celem programu rewitalizacji – 3 pkt.</a:t>
                      </a:r>
                    </a:p>
                    <a:p>
                      <a:pPr marL="228600" indent="-228600" algn="l" fontAlgn="base">
                        <a:lnSpc>
                          <a:spcPct val="115000"/>
                        </a:lnSpc>
                        <a:spcBef>
                          <a:spcPts val="600"/>
                        </a:spcBef>
                        <a:spcAft>
                          <a:spcPts val="0"/>
                        </a:spcAft>
                        <a:buFont typeface="+mj-lt"/>
                        <a:buAutoNum type="arabicPeriod" startAt="2"/>
                      </a:pPr>
                      <a:r>
                        <a:rPr lang="pl-PL" sz="1200" b="0" dirty="0">
                          <a:effectLst/>
                          <a:latin typeface="Arial" panose="020B0604020202020204" pitchFamily="34" charset="0"/>
                          <a:ea typeface="Calibri" panose="020F0502020204030204" pitchFamily="34" charset="0"/>
                          <a:cs typeface="Arial" panose="020B0604020202020204" pitchFamily="34" charset="0"/>
                        </a:rPr>
                        <a:t>Współpraca różnych partnerów: społecznych i gospodarczych (instytucje, organizacje pozarządowe, itp.) w ramach projektu (1 pkt za każdy kolejny rodzaj partnerów) – 2 pkt.</a:t>
                      </a:r>
                    </a:p>
                    <a:p>
                      <a:pPr marL="228600" indent="-228600" algn="l" fontAlgn="base">
                        <a:lnSpc>
                          <a:spcPct val="115000"/>
                        </a:lnSpc>
                        <a:spcBef>
                          <a:spcPts val="600"/>
                        </a:spcBef>
                        <a:spcAft>
                          <a:spcPts val="0"/>
                        </a:spcAft>
                        <a:buFont typeface="+mj-lt"/>
                        <a:buAutoNum type="arabicPeriod" startAt="2"/>
                      </a:pPr>
                      <a:r>
                        <a:rPr lang="pl-PL" sz="1200" b="0" dirty="0">
                          <a:effectLst/>
                          <a:latin typeface="Arial" panose="020B0604020202020204" pitchFamily="34" charset="0"/>
                          <a:ea typeface="Calibri" panose="020F0502020204030204" pitchFamily="34" charset="0"/>
                          <a:cs typeface="Arial" panose="020B0604020202020204" pitchFamily="34" charset="0"/>
                        </a:rPr>
                        <a:t>Projekt jest kontynuacją lub uzupełnieniem innego projektu, służąc realizacji zamierzeń lub zaspokojeniu potrzeb tej samej grupy lokalnych użytkowników – 1 pkt.</a:t>
                      </a:r>
                    </a:p>
                    <a:p>
                      <a:pPr marL="0" indent="0" algn="l" fontAlgn="base">
                        <a:lnSpc>
                          <a:spcPct val="115000"/>
                        </a:lnSpc>
                        <a:spcBef>
                          <a:spcPts val="600"/>
                        </a:spcBef>
                        <a:spcAft>
                          <a:spcPts val="0"/>
                        </a:spcAft>
                        <a:buFont typeface="+mj-lt"/>
                        <a:buNone/>
                      </a:pP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0"/>
                        </a:spcAft>
                      </a:pP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216EB685-79D2-0344-7F00-DCDFF39E83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01556594-3F56-99BA-F0E7-315683DB83BB}"/>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229</a:t>
            </a:fld>
            <a:endParaRPr lang="pl-PL"/>
          </a:p>
        </p:txBody>
      </p:sp>
    </p:spTree>
    <p:extLst>
      <p:ext uri="{BB962C8B-B14F-4D97-AF65-F5344CB8AC3E}">
        <p14:creationId xmlns:p14="http://schemas.microsoft.com/office/powerpoint/2010/main" val="2752820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A0B19-B9BC-429C-ED49-3604A60DD0B2}"/>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07BA3FF2-ABB7-A2B9-5DB2-EF7EFDF82080}"/>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BB26D5A0-B7AD-F4B7-AD32-9B160B5B6191}"/>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Działanie 3.2 Dostosowanie do zmian klimatu i zapobieganie powodziom i suszy, typy projektów: 1, 2, 4, 6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 </a:t>
            </a:r>
            <a:r>
              <a:rPr lang="pl-PL" sz="1400" b="1">
                <a:solidFill>
                  <a:prstClr val="white"/>
                </a:solidFill>
                <a:latin typeface="Arial" panose="020B0604020202020204" pitchFamily="34" charset="0"/>
                <a:cs typeface="Arial" panose="020B0604020202020204" pitchFamily="34" charset="0"/>
              </a:rPr>
              <a:t>Kryteria merytoryczne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7132A84C-6A15-0594-98AA-E617F1C48471}"/>
              </a:ext>
            </a:extLst>
          </p:cNvPr>
          <p:cNvGraphicFramePr>
            <a:graphicFrameLocks noGrp="1"/>
          </p:cNvGraphicFramePr>
          <p:nvPr>
            <p:extLst>
              <p:ext uri="{D42A27DB-BD31-4B8C-83A1-F6EECF244321}">
                <p14:modId xmlns:p14="http://schemas.microsoft.com/office/powerpoint/2010/main" val="1333822995"/>
              </p:ext>
            </p:extLst>
          </p:nvPr>
        </p:nvGraphicFramePr>
        <p:xfrm>
          <a:off x="409315" y="1103161"/>
          <a:ext cx="11305167" cy="4291058"/>
        </p:xfrm>
        <a:graphic>
          <a:graphicData uri="http://schemas.openxmlformats.org/drawingml/2006/table">
            <a:tbl>
              <a:tblPr firstRow="1" bandRow="1">
                <a:tableStyleId>{5C22544A-7EE6-4342-B048-85BDC9FD1C3A}</a:tableStyleId>
              </a:tblPr>
              <a:tblGrid>
                <a:gridCol w="632189">
                  <a:extLst>
                    <a:ext uri="{9D8B030D-6E8A-4147-A177-3AD203B41FA5}">
                      <a16:colId xmlns:a16="http://schemas.microsoft.com/office/drawing/2014/main" val="2402903515"/>
                    </a:ext>
                  </a:extLst>
                </a:gridCol>
                <a:gridCol w="2139518">
                  <a:extLst>
                    <a:ext uri="{9D8B030D-6E8A-4147-A177-3AD203B41FA5}">
                      <a16:colId xmlns:a16="http://schemas.microsoft.com/office/drawing/2014/main" val="2742623692"/>
                    </a:ext>
                  </a:extLst>
                </a:gridCol>
                <a:gridCol w="5110418">
                  <a:extLst>
                    <a:ext uri="{9D8B030D-6E8A-4147-A177-3AD203B41FA5}">
                      <a16:colId xmlns:a16="http://schemas.microsoft.com/office/drawing/2014/main" val="120968799"/>
                    </a:ext>
                  </a:extLst>
                </a:gridCol>
                <a:gridCol w="3423042">
                  <a:extLst>
                    <a:ext uri="{9D8B030D-6E8A-4147-A177-3AD203B41FA5}">
                      <a16:colId xmlns:a16="http://schemas.microsoft.com/office/drawing/2014/main" val="940122991"/>
                    </a:ext>
                  </a:extLst>
                </a:gridCol>
              </a:tblGrid>
              <a:tr h="364556">
                <a:tc>
                  <a:txBody>
                    <a:bodyPr/>
                    <a:lstStyle/>
                    <a:p>
                      <a:pPr algn="ctr"/>
                      <a:r>
                        <a:rPr lang="pl-PL" sz="1200">
                          <a:latin typeface="Arial" panose="020B0604020202020204" pitchFamily="34" charset="0"/>
                          <a:cs typeface="Arial" panose="020B0604020202020204" pitchFamily="34" charset="0"/>
                        </a:rPr>
                        <a:t>*Slajd</a:t>
                      </a:r>
                    </a:p>
                    <a:p>
                      <a:pPr algn="ctr"/>
                      <a:r>
                        <a:rPr lang="pl-PL" sz="1200">
                          <a:latin typeface="Arial" panose="020B0604020202020204" pitchFamily="34" charset="0"/>
                          <a:cs typeface="Arial" panose="020B0604020202020204" pitchFamily="34" charset="0"/>
                        </a:rPr>
                        <a:t>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833858">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a:solidFill>
                            <a:srgbClr val="000000"/>
                          </a:solidFill>
                          <a:effectLst/>
                          <a:latin typeface="Arial" panose="020B0604020202020204" pitchFamily="34" charset="0"/>
                          <a:ea typeface="Calibri" panose="020F0502020204030204" pitchFamily="34" charset="0"/>
                          <a:cs typeface="Arial" panose="020B0604020202020204" pitchFamily="34" charset="0"/>
                        </a:rPr>
                        <a:t>Działania w zakresie spowolnienia odpływu oraz retencjonowania wody w oparciu o zieloną i zielono-niebieską infrastrukturę oraz rozwiązania oparte na przyrodzie.</a:t>
                      </a:r>
                      <a:endParaRPr lang="pl-PL"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 ramach kryterium weryfikowane będzie, czy w ramach projektu podjęte zostaną działania mające na celu spowolnienie/zatrzymanie odpływu wody oraz likwidowanie </a:t>
                      </a:r>
                      <a:r>
                        <a:rPr lang="pl-PL" sz="1200" b="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lub ograniczanie zjawiska </a:t>
                      </a:r>
                      <a:r>
                        <a:rPr lang="pl-PL" sz="12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miejskich wysp ciepła przy wykorzystaniu zielonej i zielono–niebieskiej infrastruktury oraz rozwiązań opartych na przyrodzie.</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Spełnienie kryterium weryfikowane będzie na podstawie zapisów wniosku o dofinansowanie oraz dokumentacji składanej wraz z wnioskiem o dofinansowanie na etapie aplikowania o środki. </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zerojedynkowe.</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 „NIE DOTYCZY” (wartość „NIE DOTYCZY” przyznawana wyłącznie w przypadku, gdy projekt nie dotyczy zrównoważonego zagospodarowania wód opadowych i roztopowych).</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będzie pozytywna (wartość logiczna: „TAK” lub „NIE DOTYCZY”). W trakcie oceny kryterium wnioskodawca może zostać poproszony o jednokrotne uzupełnienie i/lub wyjaśnienie.</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C80A33B7-35B4-0271-965C-25157996F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FCA696E9-071E-1187-DD09-42397ED144E2}"/>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23</a:t>
            </a:fld>
            <a:endParaRPr lang="pl-PL"/>
          </a:p>
        </p:txBody>
      </p:sp>
      <p:sp>
        <p:nvSpPr>
          <p:cNvPr id="2" name="Prostokąt: zaokrąglone rogi 1">
            <a:extLst>
              <a:ext uri="{FF2B5EF4-FFF2-40B4-BE49-F238E27FC236}">
                <a16:creationId xmlns:a16="http://schemas.microsoft.com/office/drawing/2014/main" id="{21A04C58-F54A-6823-DCBE-3598E1ABF543}"/>
              </a:ext>
            </a:extLst>
          </p:cNvPr>
          <p:cNvSpPr/>
          <p:nvPr/>
        </p:nvSpPr>
        <p:spPr>
          <a:xfrm>
            <a:off x="5415755" y="3668366"/>
            <a:ext cx="2622339" cy="67571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b="1" dirty="0">
                <a:solidFill>
                  <a:prstClr val="black"/>
                </a:solidFill>
                <a:latin typeface="Arial" panose="020B0604020202020204" pitchFamily="34" charset="0"/>
                <a:cs typeface="Arial" panose="020B0604020202020204" pitchFamily="34" charset="0"/>
              </a:rPr>
              <a:t>Uwaga Ministerstwa Klimatu i Środowiska </a:t>
            </a:r>
            <a:r>
              <a:rPr lang="pl-PL" sz="1200" dirty="0">
                <a:solidFill>
                  <a:prstClr val="black"/>
                </a:solidFill>
                <a:latin typeface="Arial" panose="020B0604020202020204" pitchFamily="34" charset="0"/>
                <a:cs typeface="Arial" panose="020B0604020202020204" pitchFamily="34" charset="0"/>
              </a:rPr>
              <a:t>nr 8 z formularza uwag</a:t>
            </a:r>
            <a:endPar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77800289"/>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6DAB7-9124-389B-8BC0-777DD386551F}"/>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CB61E03E-9188-2305-77E0-2D8167B92480}"/>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4D49CD15-CAAB-9257-10D2-FD41B1DCCF43}"/>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a:solidFill>
                  <a:prstClr val="white"/>
                </a:solidFill>
                <a:latin typeface="Arial" panose="020B0604020202020204" pitchFamily="34" charset="0"/>
                <a:cs typeface="Arial" panose="020B0604020202020204" pitchFamily="34" charset="0"/>
              </a:rPr>
              <a:t>11.4 Rewitalizacja obszarów innych niż miejskie</a:t>
            </a:r>
            <a:r>
              <a:rPr lang="pl-PL" sz="1400" b="1">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rozstrzygające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B839BB94-4058-E611-9063-988CFA663B06}"/>
              </a:ext>
            </a:extLst>
          </p:cNvPr>
          <p:cNvGraphicFramePr>
            <a:graphicFrameLocks noGrp="1"/>
          </p:cNvGraphicFramePr>
          <p:nvPr/>
        </p:nvGraphicFramePr>
        <p:xfrm>
          <a:off x="409314" y="1103160"/>
          <a:ext cx="11467612" cy="4362188"/>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576127">
                <a:tc>
                  <a:txBody>
                    <a:bodyPr/>
                    <a:lstStyle/>
                    <a:p>
                      <a:pPr algn="ctr"/>
                      <a:r>
                        <a:rPr lang="pl-PL" sz="1200">
                          <a:latin typeface="Arial" panose="020B0604020202020204" pitchFamily="34" charset="0"/>
                          <a:cs typeface="Arial" panose="020B0604020202020204" pitchFamily="34" charset="0"/>
                        </a:rPr>
                        <a:t>Slajd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023343">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12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Efektywność kosztowa realizowanej inwestycji.</a:t>
                      </a:r>
                      <a:endParaRPr lang="pl-PL"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ase">
                        <a:lnSpc>
                          <a:spcPct val="115000"/>
                        </a:lnSpc>
                        <a:spcBef>
                          <a:spcPts val="600"/>
                        </a:spcBef>
                        <a:spcAft>
                          <a:spcPts val="0"/>
                        </a:spcAft>
                        <a:buFont typeface="+mj-lt"/>
                        <a:buNone/>
                      </a:pPr>
                      <a:r>
                        <a:rPr lang="pl-PL" sz="1200" b="0">
                          <a:effectLst/>
                          <a:latin typeface="Arial" panose="020B0604020202020204" pitchFamily="34" charset="0"/>
                          <a:ea typeface="Calibri" panose="020F0502020204030204" pitchFamily="34" charset="0"/>
                          <a:cs typeface="Arial" panose="020B0604020202020204" pitchFamily="34" charset="0"/>
                        </a:rPr>
                        <a:t>W ramach kryterium premiowane będą projekty wykazujące najlepszą relację wnioskowanego dofinansowania UE do zadeklarowanej wartości docelowej wskaźnika: „Liczba wspartych obiektów infrastruktury (innych niż budynki mieszkalne) zlokalizowanych na rewitalizowanych obszarach”.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W przypadku, gdy kilka projektów uzyska tą samą, pozytywną liczbę punktów, a wartość alokacji przeznaczonej na dany nabór nie pozwala na zatwierdzenie do dofinansowania wszystkich projektów, o wyborze projektu do dofinansowania decyduje kryterium rozstrzygające.</a:t>
                      </a:r>
                    </a:p>
                    <a:p>
                      <a:pPr algn="l">
                        <a:lnSpc>
                          <a:spcPct val="115000"/>
                        </a:lnSpc>
                        <a:spcBef>
                          <a:spcPts val="60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Projekty z taką samą liczbą punktów uporządkowane zostaną od najniższej wartości relacji wnioskowanego dofinansowania UE do zadeklarowanej wartości docelowej wskaźnika: „Liczba wspartych obiektów infrastruktury (innych niż budynki mieszkalne) zlokalizowanych na rewitalizowanych obszarach” (w zaokrągleniu do pełnych złotych).</a:t>
                      </a:r>
                    </a:p>
                    <a:p>
                      <a:pPr algn="l">
                        <a:lnSpc>
                          <a:spcPct val="115000"/>
                        </a:lnSpc>
                        <a:spcBef>
                          <a:spcPts val="600"/>
                        </a:spcBef>
                        <a:spcAft>
                          <a:spcPts val="0"/>
                        </a:spcAft>
                      </a:pPr>
                      <a:endParaRPr lang="pl-PL"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0"/>
                        </a:spcAft>
                      </a:pP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7C14C8DC-E54E-60FF-24B6-45ECA4C7E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8E83947F-EA09-40A4-E6D9-176791C7C1C5}"/>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230</a:t>
            </a:fld>
            <a:endParaRPr lang="pl-PL"/>
          </a:p>
        </p:txBody>
      </p:sp>
    </p:spTree>
    <p:extLst>
      <p:ext uri="{BB962C8B-B14F-4D97-AF65-F5344CB8AC3E}">
        <p14:creationId xmlns:p14="http://schemas.microsoft.com/office/powerpoint/2010/main" val="398621757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C14E8-7A37-FD2E-75A0-5945DD49A20A}"/>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A45B6798-08D3-9AD9-9D90-07FE6D582483}"/>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3E3E7959-EEB2-FA79-355C-CC65903F7480}"/>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a:solidFill>
                  <a:prstClr val="white"/>
                </a:solidFill>
                <a:latin typeface="Arial" panose="020B0604020202020204" pitchFamily="34" charset="0"/>
                <a:cs typeface="Arial" panose="020B0604020202020204" pitchFamily="34" charset="0"/>
              </a:rPr>
              <a:t>11.4 Rewitalizacja obszarów innych niż miejskie</a:t>
            </a:r>
            <a:r>
              <a:rPr lang="pl-PL" sz="1400" b="1">
                <a:solidFill>
                  <a:prstClr val="white"/>
                </a:solidFill>
                <a:latin typeface="Arial" panose="020B0604020202020204" pitchFamily="34" charset="0"/>
                <a:ea typeface="Calibri" panose="020F0502020204030204" pitchFamily="34" charset="0"/>
                <a:cs typeface="Arial" panose="020B0604020202020204" pitchFamily="34" charset="0"/>
              </a:rPr>
              <a:t>, typy projektów: 1</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a:t>
            </a:r>
            <a:r>
              <a:rPr lang="pl-PL" sz="1400" b="1">
                <a:solidFill>
                  <a:prstClr val="white"/>
                </a:solidFill>
                <a:latin typeface="Arial" panose="020B0604020202020204" pitchFamily="34" charset="0"/>
                <a:cs typeface="Arial" panose="020B0604020202020204" pitchFamily="34" charset="0"/>
              </a:rPr>
              <a:t>I</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rozstrzygające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2AB00905-C0AD-832A-D751-4914FFD68605}"/>
              </a:ext>
            </a:extLst>
          </p:cNvPr>
          <p:cNvGraphicFramePr>
            <a:graphicFrameLocks noGrp="1"/>
          </p:cNvGraphicFramePr>
          <p:nvPr/>
        </p:nvGraphicFramePr>
        <p:xfrm>
          <a:off x="409314" y="1103160"/>
          <a:ext cx="11467612" cy="3162053"/>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503752">
                <a:tc>
                  <a:txBody>
                    <a:bodyPr/>
                    <a:lstStyle/>
                    <a:p>
                      <a:pPr algn="ctr"/>
                      <a:r>
                        <a:rPr lang="pl-PL" sz="1200">
                          <a:latin typeface="Arial" panose="020B0604020202020204" pitchFamily="34" charset="0"/>
                          <a:cs typeface="Arial" panose="020B0604020202020204" pitchFamily="34" charset="0"/>
                        </a:rPr>
                        <a:t>Slajd 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2643541">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1200"/>
                        </a:spcBef>
                        <a:spcAft>
                          <a:spcPts val="600"/>
                        </a:spcAft>
                      </a:pPr>
                      <a:r>
                        <a:rPr lang="pl-PL" sz="1200" b="1" kern="1200">
                          <a:solidFill>
                            <a:schemeClr val="dk1"/>
                          </a:solidFill>
                          <a:effectLst/>
                          <a:latin typeface="Arial" panose="020B0604020202020204" pitchFamily="34" charset="0"/>
                          <a:ea typeface="+mn-ea"/>
                          <a:cs typeface="Arial" panose="020B0604020202020204" pitchFamily="34" charset="0"/>
                        </a:rPr>
                        <a:t>Efektywność kosztowa realizowanej inwestycji.</a:t>
                      </a:r>
                      <a:endParaRPr lang="pl-PL"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ase">
                        <a:lnSpc>
                          <a:spcPct val="115000"/>
                        </a:lnSpc>
                        <a:spcBef>
                          <a:spcPts val="600"/>
                        </a:spcBef>
                        <a:spcAft>
                          <a:spcPts val="0"/>
                        </a:spcAft>
                        <a:buFont typeface="+mj-lt"/>
                        <a:buNone/>
                      </a:pPr>
                      <a:endParaRPr lang="pl-PL" sz="12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0"/>
                        </a:spcAft>
                      </a:pPr>
                      <a:r>
                        <a:rPr lang="pl-PL" sz="1200">
                          <a:effectLst/>
                          <a:latin typeface="Arial" panose="020B0604020202020204" pitchFamily="34" charset="0"/>
                          <a:ea typeface="Calibri" panose="020F0502020204030204" pitchFamily="34" charset="0"/>
                          <a:cs typeface="Arial" panose="020B0604020202020204" pitchFamily="34" charset="0"/>
                        </a:rPr>
                        <a:t>Wsparcie w pierwszej kolejności przyznawane jest projektom, które charakteryzują się najwyższą efektywnością kosztową, tj. najniższą wartością relacji wnioskowanego dofinansowania UE do zadeklarowanej wartości docelowej wskaźnika: „Liczba wspartych obiektów infrastruktury (innych niż budynki mieszkalne) zlokalizowanych na rewitalizowanych obszarach” (w zaokrągleniu do pełnych złotych).</a:t>
                      </a:r>
                    </a:p>
                    <a:p>
                      <a:pPr algn="l">
                        <a:lnSpc>
                          <a:spcPct val="115000"/>
                        </a:lnSpc>
                        <a:spcBef>
                          <a:spcPts val="600"/>
                        </a:spcBef>
                        <a:spcAft>
                          <a:spcPts val="0"/>
                        </a:spcAft>
                      </a:pPr>
                      <a:r>
                        <a:rPr lang="pl-PL" sz="1200">
                          <a:effectLst/>
                          <a:latin typeface="Arial" panose="020B0604020202020204" pitchFamily="34" charset="0"/>
                          <a:ea typeface="Calibri" panose="020F0502020204030204" pitchFamily="34" charset="0"/>
                          <a:cs typeface="Arial" panose="020B0604020202020204" pitchFamily="34" charset="0"/>
                        </a:rPr>
                        <a:t>Brak możliwości uzupełnienia/poprawiania wniosku o dofinansowanie w ramach kryterium.</a:t>
                      </a:r>
                    </a:p>
                    <a:p>
                      <a:pPr algn="l">
                        <a:lnSpc>
                          <a:spcPct val="115000"/>
                        </a:lnSpc>
                        <a:spcBef>
                          <a:spcPts val="600"/>
                        </a:spcBef>
                        <a:spcAft>
                          <a:spcPts val="0"/>
                        </a:spcAft>
                      </a:pPr>
                      <a:endParaRPr lang="pl-PL" sz="1200">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1B5B25FE-DBD3-5F24-1541-CE8C5C5A5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E8350D46-C873-74B0-FC7C-FC7B9F4D0DDD}"/>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231</a:t>
            </a:fld>
            <a:endParaRPr lang="pl-PL"/>
          </a:p>
        </p:txBody>
      </p:sp>
    </p:spTree>
    <p:extLst>
      <p:ext uri="{BB962C8B-B14F-4D97-AF65-F5344CB8AC3E}">
        <p14:creationId xmlns:p14="http://schemas.microsoft.com/office/powerpoint/2010/main" val="502928526"/>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03E7A-B61F-9DEE-4960-E8B41A8E778F}"/>
            </a:ext>
          </a:extLst>
        </p:cNvPr>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4A1A6382-5672-5106-F62F-72439441D9DA}"/>
              </a:ext>
            </a:extLst>
          </p:cNvPr>
          <p:cNvSpPr>
            <a:spLocks noGrp="1"/>
          </p:cNvSpPr>
          <p:nvPr>
            <p:ph idx="1"/>
          </p:nvPr>
        </p:nvSpPr>
        <p:spPr/>
        <p:txBody>
          <a:bodyPr/>
          <a:lstStyle/>
          <a:p>
            <a:endParaRPr lang="pl-PL"/>
          </a:p>
        </p:txBody>
      </p:sp>
      <p:pic>
        <p:nvPicPr>
          <p:cNvPr id="5" name="Obraz 4">
            <a:extLst>
              <a:ext uri="{FF2B5EF4-FFF2-40B4-BE49-F238E27FC236}">
                <a16:creationId xmlns:a16="http://schemas.microsoft.com/office/drawing/2014/main" id="{3C79132E-6DF5-5B27-87C0-F3416717614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047" y="0"/>
            <a:ext cx="12185905" cy="6858000"/>
          </a:xfrm>
          <a:prstGeom prst="rect">
            <a:avLst/>
          </a:prstGeom>
        </p:spPr>
      </p:pic>
      <p:pic>
        <p:nvPicPr>
          <p:cNvPr id="6" name="Obraz 5">
            <a:extLst>
              <a:ext uri="{FF2B5EF4-FFF2-40B4-BE49-F238E27FC236}">
                <a16:creationId xmlns:a16="http://schemas.microsoft.com/office/drawing/2014/main" id="{42F175CF-D851-E288-20FA-4FEB7A417CB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7" y="0"/>
            <a:ext cx="12184573" cy="6858000"/>
          </a:xfrm>
          <a:prstGeom prst="rect">
            <a:avLst/>
          </a:prstGeom>
        </p:spPr>
      </p:pic>
      <p:sp>
        <p:nvSpPr>
          <p:cNvPr id="9" name="Tytuł 8" descr="Działanie 8.8 Wsparcie rodziny i pieczy zastępczej&#10;">
            <a:extLst>
              <a:ext uri="{FF2B5EF4-FFF2-40B4-BE49-F238E27FC236}">
                <a16:creationId xmlns:a16="http://schemas.microsoft.com/office/drawing/2014/main" id="{C6D0627B-D50A-69F0-2CE0-52571DA091ED}"/>
              </a:ext>
            </a:extLst>
          </p:cNvPr>
          <p:cNvSpPr txBox="1">
            <a:spLocks noGrp="1"/>
          </p:cNvSpPr>
          <p:nvPr>
            <p:ph type="title" idx="4294967295"/>
          </p:nvPr>
        </p:nvSpPr>
        <p:spPr>
          <a:xfrm>
            <a:off x="2011509" y="2370078"/>
            <a:ext cx="8168979" cy="36625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32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Działanie 7.8</a:t>
            </a:r>
            <a:br>
              <a:rPr kumimoji="0" lang="pl-PL" sz="32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pl-PL" sz="32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Infrastruktura ochrony zdrowia</a:t>
            </a:r>
            <a:br>
              <a:rPr kumimoji="0" lang="pl-PL" sz="32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br>
            <a:br>
              <a:rPr kumimoji="0" lang="pl-PL" sz="32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pl-PL" sz="32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typy projektu: 2, 3, 4</a:t>
            </a:r>
            <a:br>
              <a:rPr kumimoji="0" lang="pl-PL" sz="32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pl-PL" sz="32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(sposób wyboru: konkurencyjny)</a:t>
            </a:r>
            <a:br>
              <a:rPr kumimoji="0" lang="pl-PL" sz="32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br>
            <a:br>
              <a:rPr kumimoji="0" lang="pl-PL" sz="36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pl-PL" sz="36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Symbol zastępczy numeru slajdu 3">
            <a:extLst>
              <a:ext uri="{FF2B5EF4-FFF2-40B4-BE49-F238E27FC236}">
                <a16:creationId xmlns:a16="http://schemas.microsoft.com/office/drawing/2014/main" id="{FFBEC965-677A-C4C0-00AA-B42D2CB788E5}"/>
              </a:ext>
              <a:ext uri="{C183D7F6-B498-43B3-948B-1728B52AA6E4}">
                <adec:decorative xmlns:adec="http://schemas.microsoft.com/office/drawing/2017/decorative" val="0"/>
              </a:ext>
            </a:extLst>
          </p:cNvPr>
          <p:cNvSpPr>
            <a:spLocks noGrp="1"/>
          </p:cNvSpPr>
          <p:nvPr>
            <p:ph type="sldNum" sz="quarter" idx="12"/>
          </p:nvPr>
        </p:nvSpPr>
        <p:spPr>
          <a:xfrm>
            <a:off x="11263650" y="6334919"/>
            <a:ext cx="61788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232</a:t>
            </a:fld>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278149"/>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0A4B0-7273-12B3-8388-37DA12F23FC7}"/>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B385DDA5-DDCB-2C89-10C6-DA84C3C0815B}"/>
              </a:ext>
            </a:extLst>
          </p:cNvPr>
          <p:cNvSpPr>
            <a:spLocks noGrp="1"/>
          </p:cNvSpPr>
          <p:nvPr>
            <p:ph type="title" idx="4294967295"/>
          </p:nvPr>
        </p:nvSpPr>
        <p:spPr>
          <a:xfrm>
            <a:off x="565054" y="703393"/>
            <a:ext cx="10899227" cy="878542"/>
          </a:xfrm>
          <a:prstGeom prst="rect">
            <a:avLst/>
          </a:prstGeom>
          <a:solidFill>
            <a:schemeClr val="accent1"/>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latinLnBrk="0" hangingPunct="1"/>
            <a:r>
              <a:rPr lang="pl-PL" sz="2200" b="1" kern="1200" dirty="0">
                <a:solidFill>
                  <a:schemeClr val="lt1"/>
                </a:solidFill>
                <a:effectLst/>
                <a:latin typeface="Arial" panose="020B0604020202020204" pitchFamily="34" charset="0"/>
                <a:cs typeface="Arial" panose="020B0604020202020204" pitchFamily="34" charset="0"/>
              </a:rPr>
              <a:t>Działanie 7.8 Infrastruktura ochrony zdrowia </a:t>
            </a:r>
            <a:br>
              <a:rPr lang="pl-PL" sz="2200" b="1" kern="1200" dirty="0">
                <a:solidFill>
                  <a:schemeClr val="lt1"/>
                </a:solidFill>
                <a:effectLst/>
                <a:latin typeface="Arial" panose="020B0604020202020204" pitchFamily="34" charset="0"/>
                <a:cs typeface="Arial" panose="020B0604020202020204" pitchFamily="34" charset="0"/>
              </a:rPr>
            </a:br>
            <a:r>
              <a:rPr lang="pl-PL" sz="2200" b="1" kern="1200" dirty="0">
                <a:solidFill>
                  <a:schemeClr val="lt1"/>
                </a:solidFill>
                <a:effectLst/>
                <a:latin typeface="Arial" panose="020B0604020202020204" pitchFamily="34" charset="0"/>
                <a:cs typeface="Arial" panose="020B0604020202020204" pitchFamily="34" charset="0"/>
              </a:rPr>
              <a:t>typy projektu: 2, 3, 4</a:t>
            </a:r>
            <a:br>
              <a:rPr lang="pl-PL" sz="2200" b="1" kern="1200" dirty="0">
                <a:solidFill>
                  <a:schemeClr val="lt1"/>
                </a:solidFill>
                <a:effectLst/>
                <a:latin typeface="Arial" panose="020B0604020202020204" pitchFamily="34" charset="0"/>
                <a:cs typeface="Arial" panose="020B0604020202020204" pitchFamily="34" charset="0"/>
              </a:rPr>
            </a:br>
            <a:endParaRPr lang="pl-PL" sz="1600" dirty="0">
              <a:effectLst/>
              <a:latin typeface="Arial" panose="020B0604020202020204" pitchFamily="34" charset="0"/>
              <a:cs typeface="Arial" panose="020B0604020202020204" pitchFamily="34" charset="0"/>
            </a:endParaRPr>
          </a:p>
        </p:txBody>
      </p:sp>
      <p:sp>
        <p:nvSpPr>
          <p:cNvPr id="3" name="pole tekstowe 2">
            <a:extLst>
              <a:ext uri="{FF2B5EF4-FFF2-40B4-BE49-F238E27FC236}">
                <a16:creationId xmlns:a16="http://schemas.microsoft.com/office/drawing/2014/main" id="{5C7C8557-A113-D9A6-A752-956C09148B9E}"/>
              </a:ext>
              <a:ext uri="{C183D7F6-B498-43B3-948B-1728B52AA6E4}">
                <adec:decorative xmlns:adec="http://schemas.microsoft.com/office/drawing/2017/decorative" val="0"/>
              </a:ext>
            </a:extLst>
          </p:cNvPr>
          <p:cNvSpPr txBox="1"/>
          <p:nvPr/>
        </p:nvSpPr>
        <p:spPr>
          <a:xfrm>
            <a:off x="565053" y="1803016"/>
            <a:ext cx="10899227"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kumimoji="0" lang="pl-P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Typ projektu:</a:t>
            </a:r>
          </a:p>
          <a:p>
            <a:pPr marL="342900" marR="0" lvl="0" indent="-342900" algn="l" defTabSz="914400" rtl="0" eaLnBrk="1" fontAlgn="auto" latinLnBrk="0" hangingPunct="1">
              <a:lnSpc>
                <a:spcPct val="100000"/>
              </a:lnSpc>
              <a:spcBef>
                <a:spcPts val="1200"/>
              </a:spcBef>
              <a:spcAft>
                <a:spcPts val="1200"/>
              </a:spcAft>
              <a:buClrTx/>
              <a:buSzTx/>
              <a:buFontTx/>
              <a:buAutoNum type="arabicPeriod" startAt="2"/>
              <a:tabLst/>
              <a:defRPr/>
            </a:pPr>
            <a:r>
              <a:rPr kumimoji="0" lang="pl-P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Rozwój POZ</a:t>
            </a:r>
            <a:r>
              <a:rPr kumimoji="0" lang="pl-PL"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a:t>
            </a:r>
            <a:r>
              <a:rPr kumimoji="0" lang="pl-P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/AOS poprzez budowę, przebudowę i modernizację obiektów infrastruktury ochrony zdrowia i/lub ich wyposażenie, m.in. w sprzęt medyczny, w celu poprawy dostępu do świadczeń, w tym przede wszystkim na obszarach słabiej rozwiniętych gospodarczo i terenach wiejskich. </a:t>
            </a:r>
          </a:p>
          <a:p>
            <a:pPr marL="342900" marR="0" lvl="0" indent="-342900" algn="l" defTabSz="914400" rtl="0" eaLnBrk="1" fontAlgn="auto" latinLnBrk="0" hangingPunct="1">
              <a:lnSpc>
                <a:spcPct val="100000"/>
              </a:lnSpc>
              <a:spcBef>
                <a:spcPts val="1200"/>
              </a:spcBef>
              <a:spcAft>
                <a:spcPts val="1200"/>
              </a:spcAft>
              <a:buClrTx/>
              <a:buSzTx/>
              <a:buFont typeface="+mj-lt"/>
              <a:buAutoNum type="arabicPeriod" startAt="3"/>
              <a:tabLst/>
              <a:defRPr/>
            </a:pPr>
            <a:r>
              <a:rPr kumimoji="0" lang="pl-P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Wsparcie procesu deinstytucjonalizacji usług zdrowotnych w zakresie opieki długoterminowej świadczonej w formie środowiskowej (w tym dziennej, domowej, paliatywnej i hospicyjnej) oraz środowiskowej opieki psychiatrycznej i Centrów Zdrowia Psychicznego</a:t>
            </a:r>
            <a:r>
              <a:rPr kumimoji="0" lang="pl-PL" sz="16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pl-P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poprzez budowę, przebudowę i modernizację obiektów infrastruktury ochrony zdrowia i/lub ich wyposażenie, m.in. w sprzęt medyczny.</a:t>
            </a:r>
          </a:p>
          <a:p>
            <a:pPr marL="342900" marR="0" lvl="0" indent="-342900" algn="l" defTabSz="914400" rtl="0" eaLnBrk="1" fontAlgn="auto" latinLnBrk="0" hangingPunct="1">
              <a:lnSpc>
                <a:spcPct val="100000"/>
              </a:lnSpc>
              <a:spcBef>
                <a:spcPts val="1200"/>
              </a:spcBef>
              <a:spcAft>
                <a:spcPts val="1200"/>
              </a:spcAft>
              <a:buClrTx/>
              <a:buSzTx/>
              <a:buFont typeface="+mj-lt"/>
              <a:buAutoNum type="arabicPeriod" startAt="3"/>
              <a:tabLst/>
              <a:defRPr/>
            </a:pPr>
            <a:r>
              <a:rPr kumimoji="0" lang="pl-P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Wzmocnienie ambulatoryjnej opieki specjalistycznej, w tym </a:t>
            </a:r>
            <a:r>
              <a:rPr kumimoji="0" lang="pl-PL"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pozaszpitalnej</a:t>
            </a:r>
            <a:r>
              <a:rPr kumimoji="0" lang="pl-P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oraz poprawa dostępności do opieki jednego dnia poprzez budowę, przebudowę, modernizację i/lub wyposażenie, m.in. w sprzęt medyczny.</a:t>
            </a:r>
          </a:p>
          <a:p>
            <a:pPr marL="342900" marR="0" lvl="0" indent="-342900" algn="l" defTabSz="914400" rtl="0" eaLnBrk="1" fontAlgn="auto" latinLnBrk="0" hangingPunct="1">
              <a:lnSpc>
                <a:spcPct val="100000"/>
              </a:lnSpc>
              <a:spcBef>
                <a:spcPts val="1200"/>
              </a:spcBef>
              <a:spcAft>
                <a:spcPts val="1200"/>
              </a:spcAft>
              <a:buClrTx/>
              <a:buSzTx/>
              <a:buFontTx/>
              <a:buAutoNum type="arabicPeriod" startAt="2"/>
              <a:tabLst/>
              <a:defRPr/>
            </a:pPr>
            <a:endParaRPr kumimoji="0" lang="pl-P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Obraz 4" descr="Logo fel">
            <a:extLst>
              <a:ext uri="{FF2B5EF4-FFF2-40B4-BE49-F238E27FC236}">
                <a16:creationId xmlns:a16="http://schemas.microsoft.com/office/drawing/2014/main" id="{3C5989D8-139A-CFDA-8B81-66769EC6AA7E}"/>
              </a:ext>
            </a:extLst>
          </p:cNvPr>
          <p:cNvPicPr>
            <a:picLocks noChangeAspect="1"/>
          </p:cNvPicPr>
          <p:nvPr/>
        </p:nvPicPr>
        <p:blipFill>
          <a:blip r:embed="rId3"/>
          <a:stretch>
            <a:fillRect/>
          </a:stretch>
        </p:blipFill>
        <p:spPr>
          <a:xfrm>
            <a:off x="6829434" y="6110658"/>
            <a:ext cx="5114987" cy="359695"/>
          </a:xfrm>
          <a:prstGeom prst="rect">
            <a:avLst/>
          </a:prstGeom>
        </p:spPr>
      </p:pic>
      <p:sp>
        <p:nvSpPr>
          <p:cNvPr id="2" name="Symbol zastępczy numeru slajdu 1">
            <a:extLst>
              <a:ext uri="{FF2B5EF4-FFF2-40B4-BE49-F238E27FC236}">
                <a16:creationId xmlns:a16="http://schemas.microsoft.com/office/drawing/2014/main" id="{02DEDC13-BE83-1C25-A107-39B441DFD964}"/>
              </a:ext>
              <a:ext uri="{C183D7F6-B498-43B3-948B-1728B52AA6E4}">
                <adec:decorative xmlns:adec="http://schemas.microsoft.com/office/drawing/2017/decorative" val="0"/>
              </a:ext>
            </a:extLst>
          </p:cNvPr>
          <p:cNvSpPr>
            <a:spLocks noGrp="1"/>
          </p:cNvSpPr>
          <p:nvPr>
            <p:ph type="sldNum" sz="quarter" idx="10"/>
          </p:nvPr>
        </p:nvSpPr>
        <p:spPr>
          <a:xfrm>
            <a:off x="11626946" y="6470353"/>
            <a:ext cx="49784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BB9E60-C4F4-4E00-AE88-5FCDA0D7DA5E}"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233</a:t>
            </a:fld>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pole tekstowe 6">
            <a:extLst>
              <a:ext uri="{FF2B5EF4-FFF2-40B4-BE49-F238E27FC236}">
                <a16:creationId xmlns:a16="http://schemas.microsoft.com/office/drawing/2014/main" id="{2DBDFF19-3391-78E1-021D-BD64EA8E7338}"/>
              </a:ext>
            </a:extLst>
          </p:cNvPr>
          <p:cNvSpPr txBox="1"/>
          <p:nvPr/>
        </p:nvSpPr>
        <p:spPr>
          <a:xfrm>
            <a:off x="247579" y="5480837"/>
            <a:ext cx="116968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pl-PL" sz="12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 </a:t>
            </a: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Nabór którego dotyczą kryteria nie obejmuje wsparcia Podstawowej Opieki Zdrowotnej.</a:t>
            </a:r>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pole tekstowe 8">
            <a:extLst>
              <a:ext uri="{FF2B5EF4-FFF2-40B4-BE49-F238E27FC236}">
                <a16:creationId xmlns:a16="http://schemas.microsoft.com/office/drawing/2014/main" id="{18B1EE44-B041-5FE7-14D7-90C297F4E097}"/>
              </a:ext>
            </a:extLst>
          </p:cNvPr>
          <p:cNvSpPr txBox="1"/>
          <p:nvPr/>
        </p:nvSpPr>
        <p:spPr>
          <a:xfrm>
            <a:off x="246238" y="5732919"/>
            <a:ext cx="1138070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pl-PL" sz="12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 </a:t>
            </a: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Nabór, którego dotyczą kryteria obejmuje podmioty wykonujące działalność leczniczą (publiczną i prywatną), które posiadają umowę o udzielanie świadczeń opieki zdrowotnej ze środków publicznych w ramach Ambulatoryjnej Opieki Specjalistycznej.</a:t>
            </a:r>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5010185"/>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C7A31-D3EF-C45E-D749-0B7EBE188401}"/>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8510A9C0-A1AB-D961-BCFD-5856392AD79B}"/>
              </a:ext>
            </a:extLst>
          </p:cNvPr>
          <p:cNvSpPr>
            <a:spLocks noGrp="1"/>
          </p:cNvSpPr>
          <p:nvPr>
            <p:ph type="title" idx="4294967295"/>
          </p:nvPr>
        </p:nvSpPr>
        <p:spPr>
          <a:xfrm>
            <a:off x="565054" y="791322"/>
            <a:ext cx="10899227" cy="878542"/>
          </a:xfrm>
          <a:prstGeom prst="rect">
            <a:avLst/>
          </a:prstGeom>
          <a:solidFill>
            <a:schemeClr val="accent1"/>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latinLnBrk="0" hangingPunct="1"/>
            <a:r>
              <a:rPr lang="pl-PL" sz="2200" b="1" kern="1200" dirty="0">
                <a:solidFill>
                  <a:schemeClr val="lt1"/>
                </a:solidFill>
                <a:effectLst/>
                <a:latin typeface="Arial" panose="020B0604020202020204" pitchFamily="34" charset="0"/>
                <a:cs typeface="Arial" panose="020B0604020202020204" pitchFamily="34" charset="0"/>
              </a:rPr>
              <a:t>Działanie 7.8 Infrastruktura ochrony zdrowia </a:t>
            </a:r>
            <a:br>
              <a:rPr lang="pl-PL" sz="2200" b="1" kern="1200" dirty="0">
                <a:solidFill>
                  <a:schemeClr val="lt1"/>
                </a:solidFill>
                <a:effectLst/>
                <a:latin typeface="Arial" panose="020B0604020202020204" pitchFamily="34" charset="0"/>
                <a:cs typeface="Arial" panose="020B0604020202020204" pitchFamily="34" charset="0"/>
              </a:rPr>
            </a:br>
            <a:r>
              <a:rPr lang="pl-PL" sz="2200" b="1" kern="1200" dirty="0">
                <a:solidFill>
                  <a:schemeClr val="lt1"/>
                </a:solidFill>
                <a:effectLst/>
                <a:latin typeface="Arial" panose="020B0604020202020204" pitchFamily="34" charset="0"/>
                <a:cs typeface="Arial" panose="020B0604020202020204" pitchFamily="34" charset="0"/>
              </a:rPr>
              <a:t>typy projektu: 2, 3, 4</a:t>
            </a:r>
            <a:br>
              <a:rPr lang="pl-PL" sz="2200" b="1" kern="1200" dirty="0">
                <a:solidFill>
                  <a:schemeClr val="lt1"/>
                </a:solidFill>
                <a:effectLst/>
                <a:latin typeface="Arial" panose="020B0604020202020204" pitchFamily="34" charset="0"/>
                <a:cs typeface="Arial" panose="020B0604020202020204" pitchFamily="34" charset="0"/>
              </a:rPr>
            </a:br>
            <a:endParaRPr lang="pl-PL" sz="1600" dirty="0">
              <a:effectLst/>
              <a:latin typeface="Arial" panose="020B0604020202020204" pitchFamily="34" charset="0"/>
              <a:cs typeface="Arial" panose="020B0604020202020204" pitchFamily="34" charset="0"/>
            </a:endParaRPr>
          </a:p>
        </p:txBody>
      </p:sp>
      <p:graphicFrame>
        <p:nvGraphicFramePr>
          <p:cNvPr id="6" name="Tabela 6">
            <a:extLst>
              <a:ext uri="{FF2B5EF4-FFF2-40B4-BE49-F238E27FC236}">
                <a16:creationId xmlns:a16="http://schemas.microsoft.com/office/drawing/2014/main" id="{C34BF4CE-429E-5323-6E9A-E229ED5C2A22}"/>
              </a:ext>
            </a:extLst>
          </p:cNvPr>
          <p:cNvGraphicFramePr>
            <a:graphicFrameLocks noGrp="1"/>
          </p:cNvGraphicFramePr>
          <p:nvPr/>
        </p:nvGraphicFramePr>
        <p:xfrm>
          <a:off x="578933" y="2964074"/>
          <a:ext cx="10885347" cy="1783024"/>
        </p:xfrm>
        <a:graphic>
          <a:graphicData uri="http://schemas.openxmlformats.org/drawingml/2006/table">
            <a:tbl>
              <a:tblPr firstRow="1" bandRow="1">
                <a:tableStyleId>{5C22544A-7EE6-4342-B048-85BDC9FD1C3A}</a:tableStyleId>
              </a:tblPr>
              <a:tblGrid>
                <a:gridCol w="3460992">
                  <a:extLst>
                    <a:ext uri="{9D8B030D-6E8A-4147-A177-3AD203B41FA5}">
                      <a16:colId xmlns:a16="http://schemas.microsoft.com/office/drawing/2014/main" val="406125916"/>
                    </a:ext>
                  </a:extLst>
                </a:gridCol>
                <a:gridCol w="3460992">
                  <a:extLst>
                    <a:ext uri="{9D8B030D-6E8A-4147-A177-3AD203B41FA5}">
                      <a16:colId xmlns:a16="http://schemas.microsoft.com/office/drawing/2014/main" val="3231373522"/>
                    </a:ext>
                  </a:extLst>
                </a:gridCol>
                <a:gridCol w="3963363">
                  <a:extLst>
                    <a:ext uri="{9D8B030D-6E8A-4147-A177-3AD203B41FA5}">
                      <a16:colId xmlns:a16="http://schemas.microsoft.com/office/drawing/2014/main" val="1878007592"/>
                    </a:ext>
                  </a:extLst>
                </a:gridCol>
              </a:tblGrid>
              <a:tr h="1153436">
                <a:tc>
                  <a:txBody>
                    <a:bodyPr/>
                    <a:lstStyle/>
                    <a:p>
                      <a:r>
                        <a:rPr lang="pl-PL" dirty="0">
                          <a:latin typeface="Arial" panose="020B0604020202020204" pitchFamily="34" charset="0"/>
                          <a:cs typeface="Arial" panose="020B0604020202020204" pitchFamily="34" charset="0"/>
                        </a:rPr>
                        <a:t>Termin ogłoszenia naboru</a:t>
                      </a:r>
                    </a:p>
                  </a:txBody>
                  <a:tcPr anchor="ctr" anchorCtr="1"/>
                </a:tc>
                <a:tc>
                  <a:txBody>
                    <a:bodyPr/>
                    <a:lstStyle/>
                    <a:p>
                      <a:pPr algn="ctr"/>
                      <a:r>
                        <a:rPr lang="pl-PL" dirty="0">
                          <a:latin typeface="Arial" panose="020B0604020202020204" pitchFamily="34" charset="0"/>
                          <a:cs typeface="Arial" panose="020B0604020202020204" pitchFamily="34" charset="0"/>
                        </a:rPr>
                        <a:t>Termin rozpoczęcia i zakończenia naboru wniosków</a:t>
                      </a:r>
                    </a:p>
                  </a:txBody>
                  <a:tcPr anchor="ctr" anchorCtr="1"/>
                </a:tc>
                <a:tc>
                  <a:txBody>
                    <a:bodyPr/>
                    <a:lstStyle/>
                    <a:p>
                      <a:r>
                        <a:rPr lang="pl-PL" dirty="0">
                          <a:latin typeface="Arial" panose="020B0604020202020204" pitchFamily="34" charset="0"/>
                          <a:cs typeface="Arial" panose="020B0604020202020204" pitchFamily="34" charset="0"/>
                        </a:rPr>
                        <a:t>Alokacja (EURO)</a:t>
                      </a:r>
                    </a:p>
                  </a:txBody>
                  <a:tcPr anchor="ctr" anchorCtr="1"/>
                </a:tc>
                <a:extLst>
                  <a:ext uri="{0D108BD9-81ED-4DB2-BD59-A6C34878D82A}">
                    <a16:rowId xmlns:a16="http://schemas.microsoft.com/office/drawing/2014/main" val="3363066686"/>
                  </a:ext>
                </a:extLst>
              </a:tr>
              <a:tr h="629588">
                <a:tc>
                  <a:txBody>
                    <a:bodyPr/>
                    <a:lstStyle/>
                    <a:p>
                      <a:pPr algn="ctr"/>
                      <a:r>
                        <a:rPr lang="pl-PL" dirty="0">
                          <a:latin typeface="Arial" panose="020B0604020202020204" pitchFamily="34" charset="0"/>
                          <a:cs typeface="Arial" panose="020B0604020202020204" pitchFamily="34" charset="0"/>
                        </a:rPr>
                        <a:t>29.02.2024 r.</a:t>
                      </a:r>
                    </a:p>
                  </a:txBody>
                  <a:tcPr/>
                </a:tc>
                <a:tc>
                  <a:txBody>
                    <a:bodyPr/>
                    <a:lstStyle/>
                    <a:p>
                      <a:pPr algn="ctr"/>
                      <a:r>
                        <a:rPr lang="pl-PL">
                          <a:latin typeface="Arial" panose="020B0604020202020204" pitchFamily="34" charset="0"/>
                          <a:cs typeface="Arial" panose="020B0604020202020204" pitchFamily="34" charset="0"/>
                        </a:rPr>
                        <a:t>11.03.2024 r. - 10.05.2024 r. </a:t>
                      </a:r>
                    </a:p>
                  </a:txBody>
                  <a:tcPr/>
                </a:tc>
                <a:tc>
                  <a:txBody>
                    <a:bodyPr/>
                    <a:lstStyle/>
                    <a:p>
                      <a:pPr algn="ctr"/>
                      <a:r>
                        <a:rPr lang="pl-PL" sz="1800" b="0" kern="1200" dirty="0">
                          <a:solidFill>
                            <a:schemeClr val="dk1"/>
                          </a:solidFill>
                          <a:effectLst/>
                          <a:latin typeface="Arial" panose="020B0604020202020204" pitchFamily="34" charset="0"/>
                          <a:ea typeface="+mn-ea"/>
                          <a:cs typeface="Arial" panose="020B0604020202020204" pitchFamily="34" charset="0"/>
                        </a:rPr>
                        <a:t>20 000 000,00</a:t>
                      </a:r>
                      <a:endParaRPr lang="pl-PL"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75528017"/>
                  </a:ext>
                </a:extLst>
              </a:tr>
            </a:tbl>
          </a:graphicData>
        </a:graphic>
      </p:graphicFrame>
      <p:pic>
        <p:nvPicPr>
          <p:cNvPr id="5" name="Obraz 4" descr="Logo fel">
            <a:extLst>
              <a:ext uri="{FF2B5EF4-FFF2-40B4-BE49-F238E27FC236}">
                <a16:creationId xmlns:a16="http://schemas.microsoft.com/office/drawing/2014/main" id="{3FE5DDD9-63D6-8DC0-4EA7-D39C292C7F11}"/>
              </a:ext>
            </a:extLst>
          </p:cNvPr>
          <p:cNvPicPr>
            <a:picLocks noChangeAspect="1"/>
          </p:cNvPicPr>
          <p:nvPr/>
        </p:nvPicPr>
        <p:blipFill>
          <a:blip r:embed="rId3"/>
          <a:stretch>
            <a:fillRect/>
          </a:stretch>
        </p:blipFill>
        <p:spPr>
          <a:xfrm>
            <a:off x="7077013" y="5886830"/>
            <a:ext cx="5114987" cy="359695"/>
          </a:xfrm>
          <a:prstGeom prst="rect">
            <a:avLst/>
          </a:prstGeom>
        </p:spPr>
      </p:pic>
      <p:sp>
        <p:nvSpPr>
          <p:cNvPr id="2" name="Symbol zastępczy numeru slajdu 1">
            <a:extLst>
              <a:ext uri="{FF2B5EF4-FFF2-40B4-BE49-F238E27FC236}">
                <a16:creationId xmlns:a16="http://schemas.microsoft.com/office/drawing/2014/main" id="{07D9127F-6F4B-BCC3-CD28-4AC16D78A8DB}"/>
              </a:ext>
              <a:ext uri="{C183D7F6-B498-43B3-948B-1728B52AA6E4}">
                <adec:decorative xmlns:adec="http://schemas.microsoft.com/office/drawing/2017/decorative" val="0"/>
              </a:ext>
            </a:extLst>
          </p:cNvPr>
          <p:cNvSpPr>
            <a:spLocks noGrp="1"/>
          </p:cNvSpPr>
          <p:nvPr>
            <p:ph type="sldNum" sz="quarter" idx="10"/>
          </p:nvPr>
        </p:nvSpPr>
        <p:spPr>
          <a:xfrm>
            <a:off x="11590466" y="6376296"/>
            <a:ext cx="49784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7E0898-58C3-4BF4-B284-F96DF299180B}"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234</a:t>
            </a:fld>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4306348"/>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D4EED-CBF9-A323-92D7-96F42066F59F}"/>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6C0152FA-3D5D-4A57-1FDE-A0A9F3A043DC}"/>
              </a:ext>
            </a:extLst>
          </p:cNvPr>
          <p:cNvSpPr>
            <a:spLocks noGrp="1"/>
          </p:cNvSpPr>
          <p:nvPr>
            <p:ph type="title" idx="4294967295"/>
          </p:nvPr>
        </p:nvSpPr>
        <p:spPr>
          <a:xfrm>
            <a:off x="315103" y="119213"/>
            <a:ext cx="11456663" cy="805435"/>
          </a:xfrm>
          <a:prstGeom prst="rect">
            <a:avLst/>
          </a:prstGeom>
          <a:solidFill>
            <a:schemeClr val="accent1"/>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Konsultacje społeczne</a:t>
            </a:r>
            <a:b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Kryteria specyficzne dla Działania 7.8 Infrastruktura ochrony zdrowia </a:t>
            </a:r>
            <a:b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typy projektu: 2,3,4</a:t>
            </a:r>
            <a:b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podlegały konsultacjom społecznym w terminie od 21 do 31 lipca 2023 r.</a:t>
            </a:r>
            <a:b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6" name="Tabela 5">
            <a:extLst>
              <a:ext uri="{FF2B5EF4-FFF2-40B4-BE49-F238E27FC236}">
                <a16:creationId xmlns:a16="http://schemas.microsoft.com/office/drawing/2014/main" id="{AF74B1F2-0C92-E21C-ADD0-55F87B45D507}"/>
              </a:ext>
            </a:extLst>
          </p:cNvPr>
          <p:cNvGraphicFramePr>
            <a:graphicFrameLocks noGrp="1"/>
          </p:cNvGraphicFramePr>
          <p:nvPr/>
        </p:nvGraphicFramePr>
        <p:xfrm>
          <a:off x="315104" y="918977"/>
          <a:ext cx="11491705" cy="1363620"/>
        </p:xfrm>
        <a:graphic>
          <a:graphicData uri="http://schemas.openxmlformats.org/drawingml/2006/table">
            <a:tbl>
              <a:tblPr firstRow="1" bandRow="1">
                <a:tableStyleId>{5C22544A-7EE6-4342-B048-85BDC9FD1C3A}</a:tableStyleId>
              </a:tblPr>
              <a:tblGrid>
                <a:gridCol w="11491705">
                  <a:extLst>
                    <a:ext uri="{9D8B030D-6E8A-4147-A177-3AD203B41FA5}">
                      <a16:colId xmlns:a16="http://schemas.microsoft.com/office/drawing/2014/main" val="2096749498"/>
                    </a:ext>
                  </a:extLst>
                </a:gridCol>
              </a:tblGrid>
              <a:tr h="304342">
                <a:tc>
                  <a:txBody>
                    <a:bodyPr/>
                    <a:lstStyle/>
                    <a:p>
                      <a:pPr algn="ctr"/>
                      <a:endParaRPr lang="pl-PL"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21344410"/>
                  </a:ext>
                </a:extLst>
              </a:tr>
              <a:tr h="1058820">
                <a:tc>
                  <a:txBody>
                    <a:bodyPr/>
                    <a:lstStyle/>
                    <a:p>
                      <a:pPr algn="ctr">
                        <a:spcBef>
                          <a:spcPts val="600"/>
                        </a:spcBef>
                      </a:pPr>
                      <a:r>
                        <a:rPr lang="pl-PL" sz="1400" b="1" strike="noStrike" dirty="0">
                          <a:solidFill>
                            <a:schemeClr val="tx1"/>
                          </a:solidFill>
                          <a:latin typeface="Arial" panose="020B0604020202020204" pitchFamily="34" charset="0"/>
                          <a:cs typeface="Arial" panose="020B0604020202020204" pitchFamily="34" charset="0"/>
                        </a:rPr>
                        <a:t>W wyniku przeprowadzonych konsultacji społecznych nie wpłynęły żadne uwagi do kryteriów specyficznych dla Działania 7.8 Infrastruktura ochrony zdrowia, typy projektu: 2, 3, 4.</a:t>
                      </a:r>
                    </a:p>
                    <a:p>
                      <a:pPr algn="ctr">
                        <a:spcBef>
                          <a:spcPts val="600"/>
                        </a:spcBef>
                      </a:pPr>
                      <a:endParaRPr lang="pl-PL" sz="1400" b="1" strike="noStrike"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56707281"/>
                  </a:ext>
                </a:extLst>
              </a:tr>
            </a:tbl>
          </a:graphicData>
        </a:graphic>
      </p:graphicFrame>
      <p:sp>
        <p:nvSpPr>
          <p:cNvPr id="2" name="Prostokąt 1">
            <a:extLst>
              <a:ext uri="{FF2B5EF4-FFF2-40B4-BE49-F238E27FC236}">
                <a16:creationId xmlns:a16="http://schemas.microsoft.com/office/drawing/2014/main" id="{90B41EB3-010D-DB6C-B7EF-A395D931A988}"/>
              </a:ext>
            </a:extLst>
          </p:cNvPr>
          <p:cNvSpPr/>
          <p:nvPr/>
        </p:nvSpPr>
        <p:spPr>
          <a:xfrm>
            <a:off x="315103" y="4284814"/>
            <a:ext cx="11518943" cy="395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Konsultacje wśród Członków Komitetu Monitorującego FEL 2021-2027</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7" name="Tabela 6">
            <a:extLst>
              <a:ext uri="{FF2B5EF4-FFF2-40B4-BE49-F238E27FC236}">
                <a16:creationId xmlns:a16="http://schemas.microsoft.com/office/drawing/2014/main" id="{B5B45C50-888E-54D4-281A-99119D13E0CB}"/>
              </a:ext>
            </a:extLst>
          </p:cNvPr>
          <p:cNvGraphicFramePr>
            <a:graphicFrameLocks noGrp="1"/>
          </p:cNvGraphicFramePr>
          <p:nvPr/>
        </p:nvGraphicFramePr>
        <p:xfrm>
          <a:off x="315103" y="4654703"/>
          <a:ext cx="11534555" cy="1284320"/>
        </p:xfrm>
        <a:graphic>
          <a:graphicData uri="http://schemas.openxmlformats.org/drawingml/2006/table">
            <a:tbl>
              <a:tblPr firstRow="1" bandRow="1">
                <a:tableStyleId>{5C22544A-7EE6-4342-B048-85BDC9FD1C3A}</a:tableStyleId>
              </a:tblPr>
              <a:tblGrid>
                <a:gridCol w="1962550">
                  <a:extLst>
                    <a:ext uri="{9D8B030D-6E8A-4147-A177-3AD203B41FA5}">
                      <a16:colId xmlns:a16="http://schemas.microsoft.com/office/drawing/2014/main" val="2096749498"/>
                    </a:ext>
                  </a:extLst>
                </a:gridCol>
                <a:gridCol w="2631335">
                  <a:extLst>
                    <a:ext uri="{9D8B030D-6E8A-4147-A177-3AD203B41FA5}">
                      <a16:colId xmlns:a16="http://schemas.microsoft.com/office/drawing/2014/main" val="2534714792"/>
                    </a:ext>
                  </a:extLst>
                </a:gridCol>
                <a:gridCol w="2319486">
                  <a:extLst>
                    <a:ext uri="{9D8B030D-6E8A-4147-A177-3AD203B41FA5}">
                      <a16:colId xmlns:a16="http://schemas.microsoft.com/office/drawing/2014/main" val="2022047299"/>
                    </a:ext>
                  </a:extLst>
                </a:gridCol>
                <a:gridCol w="2338475">
                  <a:extLst>
                    <a:ext uri="{9D8B030D-6E8A-4147-A177-3AD203B41FA5}">
                      <a16:colId xmlns:a16="http://schemas.microsoft.com/office/drawing/2014/main" val="2707033042"/>
                    </a:ext>
                  </a:extLst>
                </a:gridCol>
                <a:gridCol w="2282709">
                  <a:extLst>
                    <a:ext uri="{9D8B030D-6E8A-4147-A177-3AD203B41FA5}">
                      <a16:colId xmlns:a16="http://schemas.microsoft.com/office/drawing/2014/main" val="3716904115"/>
                    </a:ext>
                  </a:extLst>
                </a:gridCol>
              </a:tblGrid>
              <a:tr h="695342">
                <a:tc>
                  <a:txBody>
                    <a:bodyPr/>
                    <a:lstStyle/>
                    <a:p>
                      <a:pPr algn="ctr"/>
                      <a:r>
                        <a:rPr lang="pl-PL" sz="1400" dirty="0">
                          <a:latin typeface="Arial" panose="020B0604020202020204" pitchFamily="34" charset="0"/>
                          <a:cs typeface="Arial" panose="020B0604020202020204" pitchFamily="34" charset="0"/>
                        </a:rPr>
                        <a:t>Liczba uwag ogółem</a:t>
                      </a:r>
                    </a:p>
                  </a:txBody>
                  <a:tcPr/>
                </a:tc>
                <a:tc>
                  <a:txBody>
                    <a:bodyPr/>
                    <a:lstStyle/>
                    <a:p>
                      <a:pPr algn="ctr"/>
                      <a:r>
                        <a:rPr lang="pl-PL" sz="1400" dirty="0">
                          <a:latin typeface="Arial" panose="020B0604020202020204" pitchFamily="34" charset="0"/>
                          <a:cs typeface="Arial" panose="020B0604020202020204" pitchFamily="34" charset="0"/>
                        </a:rPr>
                        <a:t>Liczba uwag uwzględnionych lub częściowo uwzględnionych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dirty="0">
                          <a:latin typeface="Arial" panose="020B0604020202020204" pitchFamily="34" charset="0"/>
                          <a:cs typeface="Arial" panose="020B0604020202020204" pitchFamily="34" charset="0"/>
                        </a:rPr>
                        <a:t>Liczba uwag nieuwzględnionych</a:t>
                      </a:r>
                    </a:p>
                  </a:txBody>
                  <a:tcPr/>
                </a:tc>
                <a:tc>
                  <a:txBody>
                    <a:bodyPr/>
                    <a:lstStyle/>
                    <a:p>
                      <a:pPr algn="ctr"/>
                      <a:r>
                        <a:rPr lang="pl-PL" sz="1400" dirty="0">
                          <a:latin typeface="Arial" panose="020B0604020202020204" pitchFamily="34" charset="0"/>
                          <a:cs typeface="Arial" panose="020B0604020202020204" pitchFamily="34" charset="0"/>
                        </a:rPr>
                        <a:t>Liczba uwag, do których udzielono wyjaśnień</a:t>
                      </a:r>
                    </a:p>
                  </a:txBody>
                  <a:tcPr>
                    <a:lnR w="57150" cap="flat" cmpd="sng" algn="ctr">
                      <a:solidFill>
                        <a:schemeClr val="bg1"/>
                      </a:solidFill>
                      <a:prstDash val="solid"/>
                      <a:round/>
                      <a:headEnd type="none" w="med" len="med"/>
                      <a:tailEnd type="none" w="med" len="med"/>
                    </a:lnR>
                  </a:tcPr>
                </a:tc>
                <a:tc>
                  <a:txBody>
                    <a:bodyPr/>
                    <a:lstStyle/>
                    <a:p>
                      <a:pPr algn="ctr"/>
                      <a:r>
                        <a:rPr lang="pl-PL" sz="1400" dirty="0">
                          <a:latin typeface="Arial" panose="020B0604020202020204" pitchFamily="34" charset="0"/>
                          <a:cs typeface="Arial" panose="020B0604020202020204" pitchFamily="34" charset="0"/>
                        </a:rPr>
                        <a:t>Liczba autokorekt</a:t>
                      </a:r>
                    </a:p>
                  </a:txBody>
                  <a:tcPr>
                    <a:lnL w="5715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221344410"/>
                  </a:ext>
                </a:extLst>
              </a:tr>
              <a:tr h="552800">
                <a:tc>
                  <a:txBody>
                    <a:bodyPr/>
                    <a:lstStyle/>
                    <a:p>
                      <a:pPr algn="ctr">
                        <a:spcBef>
                          <a:spcPts val="600"/>
                        </a:spcBef>
                      </a:pPr>
                      <a:r>
                        <a:rPr lang="pl-PL" sz="1400" b="1" strike="noStrike" dirty="0">
                          <a:solidFill>
                            <a:schemeClr val="tx1"/>
                          </a:solidFill>
                          <a:latin typeface="Arial" panose="020B0604020202020204" pitchFamily="34" charset="0"/>
                          <a:cs typeface="Arial" panose="020B0604020202020204" pitchFamily="34" charset="0"/>
                        </a:rPr>
                        <a:t>0</a:t>
                      </a:r>
                    </a:p>
                  </a:txBody>
                  <a:tcPr anchor="ctr"/>
                </a:tc>
                <a:tc>
                  <a:txBody>
                    <a:bodyPr/>
                    <a:lstStyle/>
                    <a:p>
                      <a:pPr algn="ctr">
                        <a:spcBef>
                          <a:spcPts val="600"/>
                        </a:spcBef>
                      </a:pPr>
                      <a:r>
                        <a:rPr lang="pl-PL" sz="1400" b="1" strike="noStrike" dirty="0">
                          <a:solidFill>
                            <a:schemeClr val="tx1"/>
                          </a:solidFill>
                          <a:latin typeface="Arial" panose="020B0604020202020204" pitchFamily="34" charset="0"/>
                          <a:cs typeface="Arial" panose="020B0604020202020204" pitchFamily="34" charset="0"/>
                        </a:rPr>
                        <a:t>0</a:t>
                      </a:r>
                    </a:p>
                  </a:txBody>
                  <a:tcPr anchor="ctr"/>
                </a:tc>
                <a:tc>
                  <a:txBody>
                    <a:bodyPr/>
                    <a:lstStyle/>
                    <a:p>
                      <a:pPr algn="ctr">
                        <a:spcBef>
                          <a:spcPts val="600"/>
                        </a:spcBef>
                      </a:pPr>
                      <a:r>
                        <a:rPr lang="pl-PL" sz="1400" b="1" strike="noStrike" dirty="0">
                          <a:solidFill>
                            <a:schemeClr val="tx1"/>
                          </a:solidFill>
                          <a:latin typeface="Arial" panose="020B0604020202020204" pitchFamily="34" charset="0"/>
                          <a:cs typeface="Arial" panose="020B0604020202020204" pitchFamily="34" charset="0"/>
                        </a:rPr>
                        <a:t>0</a:t>
                      </a:r>
                    </a:p>
                  </a:txBody>
                  <a:tcPr anchor="ctr"/>
                </a:tc>
                <a:tc>
                  <a:txBody>
                    <a:bodyPr/>
                    <a:lstStyle/>
                    <a:p>
                      <a:pPr algn="ctr">
                        <a:spcBef>
                          <a:spcPts val="600"/>
                        </a:spcBef>
                      </a:pPr>
                      <a:r>
                        <a:rPr lang="pl-PL" sz="1400" b="1" strike="noStrike" dirty="0">
                          <a:solidFill>
                            <a:schemeClr val="tx1"/>
                          </a:solidFill>
                          <a:latin typeface="Arial" panose="020B0604020202020204" pitchFamily="34" charset="0"/>
                          <a:cs typeface="Arial" panose="020B0604020202020204" pitchFamily="34" charset="0"/>
                        </a:rPr>
                        <a:t> 0</a:t>
                      </a:r>
                    </a:p>
                  </a:txBody>
                  <a:tcPr anchor="ctr">
                    <a:lnR w="57150" cap="flat" cmpd="sng" algn="ctr">
                      <a:solidFill>
                        <a:schemeClr val="bg1"/>
                      </a:solidFill>
                      <a:prstDash val="solid"/>
                      <a:round/>
                      <a:headEnd type="none" w="med" len="med"/>
                      <a:tailEnd type="none" w="med" len="med"/>
                    </a:lnR>
                  </a:tcPr>
                </a:tc>
                <a:tc>
                  <a:txBody>
                    <a:bodyPr/>
                    <a:lstStyle/>
                    <a:p>
                      <a:pPr algn="ctr">
                        <a:spcBef>
                          <a:spcPts val="600"/>
                        </a:spcBef>
                      </a:pPr>
                      <a:r>
                        <a:rPr lang="pl-PL" sz="1400" b="1" strike="noStrike" dirty="0">
                          <a:solidFill>
                            <a:schemeClr val="tx1"/>
                          </a:solidFill>
                          <a:latin typeface="Arial" panose="020B0604020202020204" pitchFamily="34" charset="0"/>
                          <a:cs typeface="Arial" panose="020B0604020202020204" pitchFamily="34" charset="0"/>
                        </a:rPr>
                        <a:t>4</a:t>
                      </a:r>
                    </a:p>
                  </a:txBody>
                  <a:tcPr anchor="ctr">
                    <a:lnL w="5715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5670728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56C940D1-C728-AB26-10A1-0655EC22AC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9" name="Symbol zastępczy numeru slajdu 8">
            <a:extLst>
              <a:ext uri="{FF2B5EF4-FFF2-40B4-BE49-F238E27FC236}">
                <a16:creationId xmlns:a16="http://schemas.microsoft.com/office/drawing/2014/main" id="{5B5AB9A4-CB90-3408-C17A-AF0A66C84B04}"/>
              </a:ext>
            </a:extLst>
          </p:cNvPr>
          <p:cNvSpPr>
            <a:spLocks noGrp="1"/>
          </p:cNvSpPr>
          <p:nvPr>
            <p:ph type="sldNum" sz="quarter" idx="12"/>
          </p:nvPr>
        </p:nvSpPr>
        <p:spPr>
          <a:xfrm>
            <a:off x="11686568" y="6410991"/>
            <a:ext cx="50543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235</a:t>
            </a:fld>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Prostokąt 4">
            <a:extLst>
              <a:ext uri="{FF2B5EF4-FFF2-40B4-BE49-F238E27FC236}">
                <a16:creationId xmlns:a16="http://schemas.microsoft.com/office/drawing/2014/main" id="{D141208B-7392-CBA9-05F6-AE39619BD525}"/>
              </a:ext>
            </a:extLst>
          </p:cNvPr>
          <p:cNvSpPr/>
          <p:nvPr/>
        </p:nvSpPr>
        <p:spPr>
          <a:xfrm>
            <a:off x="315104" y="2318824"/>
            <a:ext cx="11456664" cy="669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Konsultacje z Komisją Europejską </a:t>
            </a:r>
            <a:endParaRPr kumimoji="0" lang="pl-PL"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graphicFrame>
        <p:nvGraphicFramePr>
          <p:cNvPr id="10" name="Tabela 9">
            <a:extLst>
              <a:ext uri="{FF2B5EF4-FFF2-40B4-BE49-F238E27FC236}">
                <a16:creationId xmlns:a16="http://schemas.microsoft.com/office/drawing/2014/main" id="{ED62317E-6013-38EB-EBEA-9BE43943485B}"/>
              </a:ext>
            </a:extLst>
          </p:cNvPr>
          <p:cNvGraphicFramePr>
            <a:graphicFrameLocks noGrp="1"/>
          </p:cNvGraphicFramePr>
          <p:nvPr/>
        </p:nvGraphicFramePr>
        <p:xfrm>
          <a:off x="315103" y="2888804"/>
          <a:ext cx="11491705" cy="1249053"/>
        </p:xfrm>
        <a:graphic>
          <a:graphicData uri="http://schemas.openxmlformats.org/drawingml/2006/table">
            <a:tbl>
              <a:tblPr firstRow="1" bandRow="1">
                <a:tableStyleId>{5C22544A-7EE6-4342-B048-85BDC9FD1C3A}</a:tableStyleId>
              </a:tblPr>
              <a:tblGrid>
                <a:gridCol w="2437095">
                  <a:extLst>
                    <a:ext uri="{9D8B030D-6E8A-4147-A177-3AD203B41FA5}">
                      <a16:colId xmlns:a16="http://schemas.microsoft.com/office/drawing/2014/main" val="2096749498"/>
                    </a:ext>
                  </a:extLst>
                </a:gridCol>
                <a:gridCol w="3026302">
                  <a:extLst>
                    <a:ext uri="{9D8B030D-6E8A-4147-A177-3AD203B41FA5}">
                      <a16:colId xmlns:a16="http://schemas.microsoft.com/office/drawing/2014/main" val="2534714792"/>
                    </a:ext>
                  </a:extLst>
                </a:gridCol>
                <a:gridCol w="3121627">
                  <a:extLst>
                    <a:ext uri="{9D8B030D-6E8A-4147-A177-3AD203B41FA5}">
                      <a16:colId xmlns:a16="http://schemas.microsoft.com/office/drawing/2014/main" val="2022047299"/>
                    </a:ext>
                  </a:extLst>
                </a:gridCol>
                <a:gridCol w="2906681">
                  <a:extLst>
                    <a:ext uri="{9D8B030D-6E8A-4147-A177-3AD203B41FA5}">
                      <a16:colId xmlns:a16="http://schemas.microsoft.com/office/drawing/2014/main" val="2707033042"/>
                    </a:ext>
                  </a:extLst>
                </a:gridCol>
              </a:tblGrid>
              <a:tr h="642331">
                <a:tc>
                  <a:txBody>
                    <a:bodyPr/>
                    <a:lstStyle/>
                    <a:p>
                      <a:pPr algn="ctr"/>
                      <a:r>
                        <a:rPr lang="pl-PL" sz="1400" dirty="0">
                          <a:latin typeface="Arial" panose="020B0604020202020204" pitchFamily="34" charset="0"/>
                          <a:cs typeface="Arial" panose="020B0604020202020204" pitchFamily="34" charset="0"/>
                        </a:rPr>
                        <a:t>Liczba uwag ogółem</a:t>
                      </a:r>
                    </a:p>
                  </a:txBody>
                  <a:tcPr/>
                </a:tc>
                <a:tc>
                  <a:txBody>
                    <a:bodyPr/>
                    <a:lstStyle/>
                    <a:p>
                      <a:pPr algn="ctr"/>
                      <a:r>
                        <a:rPr lang="pl-PL" sz="1400" dirty="0">
                          <a:latin typeface="Arial" panose="020B0604020202020204" pitchFamily="34" charset="0"/>
                          <a:cs typeface="Arial" panose="020B0604020202020204" pitchFamily="34" charset="0"/>
                        </a:rPr>
                        <a:t>Liczba uwag uwzględnionych lub częściowo uwzględnionych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dirty="0">
                          <a:latin typeface="Arial" panose="020B0604020202020204" pitchFamily="34" charset="0"/>
                          <a:cs typeface="Arial" panose="020B0604020202020204" pitchFamily="34" charset="0"/>
                        </a:rPr>
                        <a:t>Liczba uwag nieuwzględnionych</a:t>
                      </a:r>
                    </a:p>
                  </a:txBody>
                  <a:tcPr/>
                </a:tc>
                <a:tc>
                  <a:txBody>
                    <a:bodyPr/>
                    <a:lstStyle/>
                    <a:p>
                      <a:pPr algn="ctr"/>
                      <a:r>
                        <a:rPr lang="pl-PL" sz="1400" dirty="0">
                          <a:latin typeface="Arial" panose="020B0604020202020204" pitchFamily="34" charset="0"/>
                          <a:cs typeface="Arial" panose="020B0604020202020204" pitchFamily="34" charset="0"/>
                        </a:rPr>
                        <a:t>Liczba uwag, do których udzielono wyjaśnień</a:t>
                      </a:r>
                    </a:p>
                  </a:txBody>
                  <a:tcPr/>
                </a:tc>
                <a:extLst>
                  <a:ext uri="{0D108BD9-81ED-4DB2-BD59-A6C34878D82A}">
                    <a16:rowId xmlns:a16="http://schemas.microsoft.com/office/drawing/2014/main" val="2221344410"/>
                  </a:ext>
                </a:extLst>
              </a:tr>
              <a:tr h="606722">
                <a:tc>
                  <a:txBody>
                    <a:bodyPr/>
                    <a:lstStyle/>
                    <a:p>
                      <a:pPr algn="ctr">
                        <a:spcBef>
                          <a:spcPts val="600"/>
                        </a:spcBef>
                      </a:pPr>
                      <a:r>
                        <a:rPr lang="pl-PL" sz="1400" b="1" strike="noStrike" dirty="0">
                          <a:solidFill>
                            <a:schemeClr val="tx1"/>
                          </a:solidFill>
                          <a:latin typeface="Arial" panose="020B0604020202020204" pitchFamily="34" charset="0"/>
                          <a:cs typeface="Arial" panose="020B0604020202020204" pitchFamily="34" charset="0"/>
                        </a:rPr>
                        <a:t>2</a:t>
                      </a:r>
                    </a:p>
                  </a:txBody>
                  <a:tcPr anchor="ctr"/>
                </a:tc>
                <a:tc>
                  <a:txBody>
                    <a:bodyPr/>
                    <a:lstStyle/>
                    <a:p>
                      <a:pPr algn="ctr">
                        <a:spcBef>
                          <a:spcPts val="600"/>
                        </a:spcBef>
                      </a:pPr>
                      <a:r>
                        <a:rPr lang="pl-PL" sz="1400" b="1" strike="noStrike" dirty="0">
                          <a:solidFill>
                            <a:schemeClr val="tx1"/>
                          </a:solidFill>
                          <a:latin typeface="Arial" panose="020B0604020202020204" pitchFamily="34" charset="0"/>
                          <a:cs typeface="Arial" panose="020B0604020202020204" pitchFamily="34" charset="0"/>
                        </a:rPr>
                        <a:t>0</a:t>
                      </a:r>
                    </a:p>
                  </a:txBody>
                  <a:tcPr anchor="ctr"/>
                </a:tc>
                <a:tc>
                  <a:txBody>
                    <a:bodyPr/>
                    <a:lstStyle/>
                    <a:p>
                      <a:pPr algn="ctr">
                        <a:spcBef>
                          <a:spcPts val="600"/>
                        </a:spcBef>
                      </a:pPr>
                      <a:r>
                        <a:rPr lang="pl-PL" sz="1400" b="1" strike="noStrike" dirty="0">
                          <a:solidFill>
                            <a:schemeClr val="tx1"/>
                          </a:solidFill>
                          <a:latin typeface="Arial" panose="020B0604020202020204" pitchFamily="34" charset="0"/>
                          <a:cs typeface="Arial" panose="020B0604020202020204" pitchFamily="34" charset="0"/>
                        </a:rPr>
                        <a:t>0</a:t>
                      </a:r>
                    </a:p>
                  </a:txBody>
                  <a:tcPr anchor="ctr"/>
                </a:tc>
                <a:tc>
                  <a:txBody>
                    <a:bodyPr/>
                    <a:lstStyle/>
                    <a:p>
                      <a:pPr algn="ctr">
                        <a:spcBef>
                          <a:spcPts val="600"/>
                        </a:spcBef>
                      </a:pPr>
                      <a:r>
                        <a:rPr lang="pl-PL" sz="1400" b="1" strike="noStrike" dirty="0">
                          <a:solidFill>
                            <a:schemeClr val="tx1"/>
                          </a:solidFill>
                          <a:latin typeface="Arial" panose="020B0604020202020204" pitchFamily="34" charset="0"/>
                          <a:cs typeface="Arial" panose="020B0604020202020204" pitchFamily="34" charset="0"/>
                        </a:rPr>
                        <a:t>2</a:t>
                      </a:r>
                    </a:p>
                  </a:txBody>
                  <a:tcPr anchor="ctr"/>
                </a:tc>
                <a:extLst>
                  <a:ext uri="{0D108BD9-81ED-4DB2-BD59-A6C34878D82A}">
                    <a16:rowId xmlns:a16="http://schemas.microsoft.com/office/drawing/2014/main" val="1056707281"/>
                  </a:ext>
                </a:extLst>
              </a:tr>
            </a:tbl>
          </a:graphicData>
        </a:graphic>
      </p:graphicFrame>
    </p:spTree>
    <p:extLst>
      <p:ext uri="{BB962C8B-B14F-4D97-AF65-F5344CB8AC3E}">
        <p14:creationId xmlns:p14="http://schemas.microsoft.com/office/powerpoint/2010/main" val="411745942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D6164-07D6-1F08-BC1B-EA708A875BF3}"/>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F34A00AB-A086-0F81-1262-5A94E1490ED9}"/>
              </a:ext>
            </a:extLst>
          </p:cNvPr>
          <p:cNvSpPr>
            <a:spLocks noGrp="1"/>
          </p:cNvSpPr>
          <p:nvPr>
            <p:ph type="title"/>
          </p:nvPr>
        </p:nvSpPr>
        <p:spPr>
          <a:xfrm>
            <a:off x="622300" y="-1389872"/>
            <a:ext cx="10515600" cy="1325563"/>
          </a:xfrm>
        </p:spPr>
        <p:txBody>
          <a:bodyPr/>
          <a:lstStyle/>
          <a:p>
            <a:r>
              <a:rPr lang="pl-PL" dirty="0"/>
              <a:t>Kryteria wyboru projektów</a:t>
            </a:r>
          </a:p>
        </p:txBody>
      </p:sp>
      <p:sp>
        <p:nvSpPr>
          <p:cNvPr id="4" name="Prostokąt 3">
            <a:extLst>
              <a:ext uri="{FF2B5EF4-FFF2-40B4-BE49-F238E27FC236}">
                <a16:creationId xmlns:a16="http://schemas.microsoft.com/office/drawing/2014/main" id="{3C355C67-F672-355B-C494-C4309F108BC7}"/>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7.8 Infrastruktura ochrony zdrowia, typy projektu: 2, 3,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 Ocena formalna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D26A76F1-3260-EF50-EAD2-B967E77B887A}"/>
              </a:ext>
            </a:extLst>
          </p:cNvPr>
          <p:cNvGraphicFramePr>
            <a:graphicFrameLocks noGrp="1"/>
          </p:cNvGraphicFramePr>
          <p:nvPr/>
        </p:nvGraphicFramePr>
        <p:xfrm>
          <a:off x="409314" y="1103161"/>
          <a:ext cx="11467612" cy="3847928"/>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1945983">
                  <a:extLst>
                    <a:ext uri="{9D8B030D-6E8A-4147-A177-3AD203B41FA5}">
                      <a16:colId xmlns:a16="http://schemas.microsoft.com/office/drawing/2014/main" val="2742623692"/>
                    </a:ext>
                  </a:extLst>
                </a:gridCol>
                <a:gridCol w="5418648">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269318">
                <a:tc>
                  <a:txBody>
                    <a:bodyPr/>
                    <a:lstStyle/>
                    <a:p>
                      <a:pPr algn="ctr"/>
                      <a:endParaRPr lang="pl-PL" sz="10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dirty="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573608">
                <a:tc>
                  <a:txBody>
                    <a:bodyPr/>
                    <a:lstStyle/>
                    <a:p>
                      <a:pPr marL="0" indent="0" algn="l">
                        <a:spcAft>
                          <a:spcPts val="0"/>
                        </a:spcAft>
                        <a:buFont typeface="+mj-lt"/>
                        <a:buNone/>
                      </a:pPr>
                      <a:r>
                        <a:rPr lang="pl-PL" sz="1200" b="1" dirty="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dirty="0">
                          <a:solidFill>
                            <a:schemeClr val="tx1"/>
                          </a:solidFill>
                          <a:effectLst/>
                          <a:latin typeface="Arial" panose="020B0604020202020204" pitchFamily="34" charset="0"/>
                          <a:ea typeface="+mn-ea"/>
                          <a:cs typeface="Arial" panose="020B0604020202020204" pitchFamily="34" charset="0"/>
                        </a:rPr>
                        <a:t>Zgodność z Mapą potrzeb zdrowotnych.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W ramach kryterium weryfikowane będzie, czy realizacja projektu jest uzasadniona danymi, aktualnymi na dzień ogłoszenia naboru, zawartymi w Mapie potrzeb zdrowotnych na okres od 1 stycznia 2022 r. do 31 grudnia 2026 r.</a:t>
                      </a:r>
                      <a:r>
                        <a:rPr lang="pl-PL" sz="1200" kern="1200" baseline="30000" dirty="0">
                          <a:solidFill>
                            <a:schemeClr val="tx1"/>
                          </a:solidFill>
                          <a:latin typeface="Arial" panose="020B0604020202020204" pitchFamily="34" charset="0"/>
                          <a:ea typeface="+mn-ea"/>
                          <a:cs typeface="Arial" panose="020B0604020202020204" pitchFamily="34" charset="0"/>
                        </a:rPr>
                        <a:t>4</a:t>
                      </a:r>
                      <a:r>
                        <a:rPr lang="pl-PL" sz="1200" b="0" baseline="30000" dirty="0">
                          <a:effectLst/>
                          <a:latin typeface="Arial" panose="020B0604020202020204" pitchFamily="34" charset="0"/>
                          <a:ea typeface="Calibri" panose="020F0502020204030204" pitchFamily="34" charset="0"/>
                          <a:cs typeface="Arial" panose="020B0604020202020204" pitchFamily="34" charset="0"/>
                        </a:rPr>
                        <a:t> </a:t>
                      </a:r>
                      <a:r>
                        <a:rPr lang="pl-PL" sz="1200" b="0" dirty="0">
                          <a:effectLst/>
                          <a:latin typeface="Arial" panose="020B0604020202020204" pitchFamily="34" charset="0"/>
                          <a:ea typeface="Calibri" panose="020F0502020204030204" pitchFamily="34" charset="0"/>
                          <a:cs typeface="Arial" panose="020B0604020202020204" pitchFamily="34" charset="0"/>
                        </a:rPr>
                        <a:t>lub danymi źródłowymi do ww. mapy dostępnymi na internetowej platformie danych Baza Analiz Systemowych i Wdrożeniowych udostępnionej przez Ministerstwo Zdrowia</a:t>
                      </a:r>
                      <a:r>
                        <a:rPr lang="pl-PL" sz="1200" kern="1200" baseline="30000" dirty="0">
                          <a:solidFill>
                            <a:schemeClr val="tx1"/>
                          </a:solidFill>
                          <a:latin typeface="Arial" panose="020B0604020202020204" pitchFamily="34" charset="0"/>
                          <a:ea typeface="+mn-ea"/>
                          <a:cs typeface="Arial" panose="020B0604020202020204" pitchFamily="34" charset="0"/>
                        </a:rPr>
                        <a:t>5</a:t>
                      </a:r>
                      <a:r>
                        <a:rPr lang="pl-PL" sz="1200" b="0" dirty="0">
                          <a:effectLst/>
                          <a:latin typeface="Arial" panose="020B0604020202020204" pitchFamily="34" charset="0"/>
                          <a:ea typeface="Calibri" panose="020F0502020204030204" pitchFamily="34" charset="0"/>
                          <a:cs typeface="Arial" panose="020B0604020202020204" pitchFamily="34" charset="0"/>
                        </a:rPr>
                        <a:t>, o ile dane wymagane do oceny projektu nie zostały uwzględnione w obowiązującej mapie i jest zgodna z rekomendacjami wynikającymi z tych map.</a:t>
                      </a:r>
                    </a:p>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zostanie uznane za spełnione, jeżeli realizacja projektu stanowi odpowiedź na deficyty i potrzeby wynikające z ww. mapy lub danych.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Kryterium zerojedynkowe.</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10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Ocena spełnienia kryterium będzie polegała na przyznaniu wartości logicznych „TAK”, „NIE”.</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10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Kryterium obligatoryjne – spełnienie kryterium jest niezbędne do przyznania dofinansowania.</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10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Kryterium uznaje się za spełnione, jeżeli odpowiedź będzie pozytywna (wartość logiczna: „TAK”). W trakcie oceny kryterium wnioskodawca może zostać poproszony o jednokrotne uzupełnienie i/lub wyjaśnienie.</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sp>
        <p:nvSpPr>
          <p:cNvPr id="10" name="pole tekstowe 9">
            <a:extLst>
              <a:ext uri="{FF2B5EF4-FFF2-40B4-BE49-F238E27FC236}">
                <a16:creationId xmlns:a16="http://schemas.microsoft.com/office/drawing/2014/main" id="{4088BADF-5D65-E251-B0B1-0AE20B83353D}"/>
              </a:ext>
            </a:extLst>
          </p:cNvPr>
          <p:cNvSpPr txBox="1"/>
          <p:nvPr/>
        </p:nvSpPr>
        <p:spPr>
          <a:xfrm>
            <a:off x="409314" y="4939547"/>
            <a:ext cx="1169684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4 </a:t>
            </a: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Aktualna mapa potrzeb dostępna jest pod adresem: Mapa Potrzeb Zdrowotnych.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5 </a:t>
            </a: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Aktualne mapy potrzeb w zakresie AOS, leczenia szpitalnego w zakresie leczenia jednego dnia, opieki psychiatrycznej i leczenia uzależnień, opieki długoterminowej, opieki paliatywno-hospicyjnej, sprzętu medycznego dostępne są pod adresami: Ambulatoryjna opieka specjalistyczna – Mapy potrzeb zdrowotnych – Ministerstwo Zdrowia (mz.gov.pl), Leczenie szpitalne – Mapy potrzeb zdrowotnych – Ministerstwo Zdrowia (mz.gov.pl), Opieka psychiatryczna i leczenie uzależnień – Mapy potrzeb zdrowotnych – Ministerstwo Zdrowia (mz.gov.pl), Opieka długoterminowa – Mapy potrzeb zdrowotnych – Ministerstwo Zdrowia (mz.gov.pl), Opieka paliatywno-hospicyjna – Mapy potrzeb zdrowotnych – Ministerstwo Zdrowia (mz.gov.pl), Sprzęt medyczny – Mapy potrzeb zdrowotnych – Ministerstwo Zdrowia (mz.gov.pl).</a:t>
            </a:r>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Obraz 2" descr="Oznaczenie graficzne programu fundusze Europejskie dla Lubelskiego.">
            <a:extLst>
              <a:ext uri="{FF2B5EF4-FFF2-40B4-BE49-F238E27FC236}">
                <a16:creationId xmlns:a16="http://schemas.microsoft.com/office/drawing/2014/main" id="{F300DDC4-6638-628C-33B1-107C52D267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7B9D1224-E6B6-766C-DB74-437343D429BE}"/>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236</a:t>
            </a:fld>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1260696"/>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4454B-6F2D-AD86-75E8-CA5DB0D68CD8}"/>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110B16CF-9509-6ED8-78F6-34694FC033FB}"/>
              </a:ext>
            </a:extLst>
          </p:cNvPr>
          <p:cNvSpPr>
            <a:spLocks noGrp="1"/>
          </p:cNvSpPr>
          <p:nvPr>
            <p:ph type="title"/>
          </p:nvPr>
        </p:nvSpPr>
        <p:spPr>
          <a:xfrm>
            <a:off x="622300" y="-1389872"/>
            <a:ext cx="10515600" cy="1325563"/>
          </a:xfrm>
        </p:spPr>
        <p:txBody>
          <a:bodyPr/>
          <a:lstStyle/>
          <a:p>
            <a:r>
              <a:rPr lang="pl-PL" dirty="0"/>
              <a:t>Kryteria wyboru projektów</a:t>
            </a:r>
          </a:p>
        </p:txBody>
      </p:sp>
      <p:sp>
        <p:nvSpPr>
          <p:cNvPr id="4" name="Prostokąt 3">
            <a:extLst>
              <a:ext uri="{FF2B5EF4-FFF2-40B4-BE49-F238E27FC236}">
                <a16:creationId xmlns:a16="http://schemas.microsoft.com/office/drawing/2014/main" id="{98B6581F-AE79-C101-EB70-A9E473EE0F54}"/>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7.8 Infrastruktura ochrony zdrowia, typy projektu: 2, 3,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 Ocena formalna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A47B72D1-9884-B9A6-864B-B27FF024B7C4}"/>
              </a:ext>
            </a:extLst>
          </p:cNvPr>
          <p:cNvGraphicFramePr>
            <a:graphicFrameLocks noGrp="1"/>
          </p:cNvGraphicFramePr>
          <p:nvPr/>
        </p:nvGraphicFramePr>
        <p:xfrm>
          <a:off x="409314" y="1103161"/>
          <a:ext cx="11467612" cy="3847928"/>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1945983">
                  <a:extLst>
                    <a:ext uri="{9D8B030D-6E8A-4147-A177-3AD203B41FA5}">
                      <a16:colId xmlns:a16="http://schemas.microsoft.com/office/drawing/2014/main" val="2742623692"/>
                    </a:ext>
                  </a:extLst>
                </a:gridCol>
                <a:gridCol w="5418648">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269318">
                <a:tc>
                  <a:txBody>
                    <a:bodyPr/>
                    <a:lstStyle/>
                    <a:p>
                      <a:pPr algn="ctr"/>
                      <a:endParaRPr lang="pl-PL" sz="10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dirty="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573608">
                <a:tc>
                  <a:txBody>
                    <a:bodyPr/>
                    <a:lstStyle/>
                    <a:p>
                      <a:pPr marL="0" indent="0" algn="l">
                        <a:spcAft>
                          <a:spcPts val="0"/>
                        </a:spcAft>
                        <a:buFont typeface="+mj-lt"/>
                        <a:buNone/>
                      </a:pPr>
                      <a:r>
                        <a:rPr lang="pl-PL" sz="1200" b="1" dirty="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dirty="0">
                          <a:solidFill>
                            <a:schemeClr val="tx1"/>
                          </a:solidFill>
                          <a:effectLst/>
                          <a:latin typeface="Arial" panose="020B0604020202020204" pitchFamily="34" charset="0"/>
                          <a:ea typeface="+mn-ea"/>
                          <a:cs typeface="Arial" panose="020B0604020202020204" pitchFamily="34" charset="0"/>
                        </a:rPr>
                        <a:t>Zgodność z Mapą potrzeb zdrowotnych.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projektu oraz dokumentacji składanej wraz z wnioskiem o dofinansowanie projektu na etapie aplikowania o środki a także na podstawie mapy potrzeb zdrowotnych lub danych źródłowych do ww. mapy dostępnych na internetowej platformie danych Baza Analiz Systemowych i Wdrożeniowych udostępnionej przez Ministerstwo Zdrowia, o ile dane wymagane do oceny projektu nie zostały uwzględnione w obowiązującej mapie.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Przyznanie wartości „NIE” (po jednokrotnym złożeniu uzupełnień i/lub wyjaśnień) oznacza, iż kryterium nie jest spełnione. Niespełnienie kryterium dyskwalifikuje projekt ze wsparcia</a:t>
                      </a:r>
                      <a:r>
                        <a:rPr lang="pl-PL" sz="1100" b="0" dirty="0">
                          <a:effectLst/>
                          <a:latin typeface="Arial" panose="020B0604020202020204" pitchFamily="34" charset="0"/>
                          <a:ea typeface="Times New Roman" panose="02020603050405020304" pitchFamily="18" charset="0"/>
                          <a:cs typeface="Arial" panose="020B0604020202020204" pitchFamily="34" charset="0"/>
                        </a:rPr>
                        <a:t>.</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D1855EEB-E2A0-0116-9E1E-75A3BB478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C4E294D3-D672-B35A-3D6F-B5BD7A7279F3}"/>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237</a:t>
            </a:fld>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938325"/>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1AFC4-6791-FD08-5EF0-0E78A6456139}"/>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1A0FD66E-4F23-78A8-60ED-482C12790608}"/>
              </a:ext>
            </a:extLst>
          </p:cNvPr>
          <p:cNvSpPr>
            <a:spLocks noGrp="1"/>
          </p:cNvSpPr>
          <p:nvPr>
            <p:ph type="title"/>
          </p:nvPr>
        </p:nvSpPr>
        <p:spPr>
          <a:xfrm>
            <a:off x="622300" y="-1389872"/>
            <a:ext cx="10515600" cy="1325563"/>
          </a:xfrm>
        </p:spPr>
        <p:txBody>
          <a:bodyPr/>
          <a:lstStyle/>
          <a:p>
            <a:r>
              <a:rPr lang="pl-PL" dirty="0"/>
              <a:t>Kryteria wyboru projektów</a:t>
            </a:r>
          </a:p>
        </p:txBody>
      </p:sp>
      <p:sp>
        <p:nvSpPr>
          <p:cNvPr id="4" name="Prostokąt 3">
            <a:extLst>
              <a:ext uri="{FF2B5EF4-FFF2-40B4-BE49-F238E27FC236}">
                <a16:creationId xmlns:a16="http://schemas.microsoft.com/office/drawing/2014/main" id="{DC649A9A-2014-C77C-928A-84CAA0933DF5}"/>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7.8 Infrastruktura ochrony zdrowia, typy projektu: 2, 3,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 Ocena formalna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6ECF3A74-CE6F-521C-2350-D4E7A3FD110D}"/>
              </a:ext>
            </a:extLst>
          </p:cNvPr>
          <p:cNvGraphicFramePr>
            <a:graphicFrameLocks noGrp="1"/>
          </p:cNvGraphicFramePr>
          <p:nvPr/>
        </p:nvGraphicFramePr>
        <p:xfrm>
          <a:off x="409314" y="1103161"/>
          <a:ext cx="11467612" cy="4449280"/>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286025">
                <a:tc>
                  <a:txBody>
                    <a:bodyPr/>
                    <a:lstStyle/>
                    <a:p>
                      <a:pPr algn="ctr"/>
                      <a:endParaRPr lang="pl-PL" sz="10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dirty="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63255">
                <a:tc>
                  <a:txBody>
                    <a:bodyPr/>
                    <a:lstStyle/>
                    <a:p>
                      <a:pPr marL="0" lvl="0" indent="0" algn="l">
                        <a:lnSpc>
                          <a:spcPct val="115000"/>
                        </a:lnSpc>
                        <a:spcBef>
                          <a:spcPts val="600"/>
                        </a:spcBef>
                        <a:spcAft>
                          <a:spcPts val="600"/>
                        </a:spcAft>
                        <a:buFont typeface="+mj-lt"/>
                        <a:buNone/>
                      </a:pPr>
                      <a:r>
                        <a:rPr lang="pl-PL" sz="1200" b="1" dirty="0">
                          <a:effectLst/>
                          <a:latin typeface="Arial" panose="020B0604020202020204" pitchFamily="34" charset="0"/>
                          <a:ea typeface="Times New Roman" panose="02020603050405020304" pitchFamily="18" charset="0"/>
                          <a:cs typeface="Arial" panose="020B0604020202020204" pitchFamily="34" charset="0"/>
                        </a:rPr>
                        <a:t>2. </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1" dirty="0">
                          <a:effectLst/>
                          <a:latin typeface="Arial" panose="020B0604020202020204" pitchFamily="34" charset="0"/>
                          <a:ea typeface="Calibri" panose="020F0502020204030204" pitchFamily="34" charset="0"/>
                          <a:cs typeface="Arial" panose="020B0604020202020204" pitchFamily="34" charset="0"/>
                        </a:rPr>
                        <a:t>Zgodność z celami zdefiniowanymi w dokumencie Zdrowa Przyszłość. Ramy Strategiczne Rozwoju Systemu Ochrony Zdrowia na lata 2021-2027 z perspektywą do 2030 r.</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Bef>
                          <a:spcPts val="600"/>
                        </a:spcBef>
                        <a:spcAft>
                          <a:spcPts val="600"/>
                        </a:spcAft>
                      </a:pPr>
                      <a:r>
                        <a:rPr lang="pl-PL" sz="1200" b="0" dirty="0">
                          <a:effectLst/>
                          <a:latin typeface="Arial" panose="020B0604020202020204" pitchFamily="34" charset="0"/>
                          <a:ea typeface="Calibri" panose="020F0502020204030204" pitchFamily="34" charset="0"/>
                          <a:cs typeface="Arial" panose="020B0604020202020204" pitchFamily="34" charset="0"/>
                        </a:rPr>
                        <a:t>W ramach kryterium weryfikowane będzie, czy realizacja projektu jest zgodna z poniższymi celami zdefiniowanymi w dokumencie Zdrowa Przyszłość. Ramy Strategiczne Rozwoju Systemu Ochrony Zdrowia na lata 2021-2027 z perspektywą do 2030 r.</a:t>
                      </a:r>
                      <a:r>
                        <a:rPr lang="pl-PL" sz="1200" kern="1200" baseline="30000" dirty="0">
                          <a:solidFill>
                            <a:schemeClr val="tx1"/>
                          </a:solidFill>
                          <a:latin typeface="Arial" panose="020B0604020202020204" pitchFamily="34" charset="0"/>
                          <a:ea typeface="+mn-ea"/>
                          <a:cs typeface="Arial" panose="020B0604020202020204" pitchFamily="34" charset="0"/>
                        </a:rPr>
                        <a:t>6</a:t>
                      </a:r>
                      <a:r>
                        <a:rPr lang="pl-PL" sz="1200" b="0" dirty="0">
                          <a:effectLst/>
                          <a:latin typeface="Arial" panose="020B0604020202020204" pitchFamily="34" charset="0"/>
                          <a:ea typeface="Calibri" panose="020F0502020204030204" pitchFamily="34" charset="0"/>
                          <a:cs typeface="Arial" panose="020B0604020202020204" pitchFamily="34" charset="0"/>
                        </a:rPr>
                        <a:t>, w wersji obowiązującej na dzień ogłoszenia naboru: </a:t>
                      </a:r>
                    </a:p>
                    <a:p>
                      <a:pPr marL="342900" lvl="0" indent="-342900" algn="l">
                        <a:lnSpc>
                          <a:spcPct val="100000"/>
                        </a:lnSpc>
                        <a:spcBef>
                          <a:spcPts val="600"/>
                        </a:spcBef>
                        <a:spcAft>
                          <a:spcPts val="600"/>
                        </a:spcAft>
                        <a:buFont typeface="Symbol" panose="05050102010706020507" pitchFamily="18" charset="2"/>
                        <a:buChar char=""/>
                      </a:pPr>
                      <a:r>
                        <a:rPr lang="pl-PL" sz="1200" b="0" dirty="0">
                          <a:effectLst/>
                          <a:latin typeface="Arial" panose="020B0604020202020204" pitchFamily="34" charset="0"/>
                          <a:ea typeface="Calibri" panose="020F0502020204030204" pitchFamily="34" charset="0"/>
                          <a:cs typeface="Arial" panose="020B0604020202020204" pitchFamily="34" charset="0"/>
                        </a:rPr>
                        <a:t>Cel 1.1 [Dostępność] Zapewnienie równej dostępności do świadczeń zdrowotnych w ilości i czasie adekwatnych do uzasadnionych potrzeb zdrowotnych społeczeństwa</a:t>
                      </a:r>
                    </a:p>
                    <a:p>
                      <a:pPr marL="342900" lvl="0" indent="-342900" algn="l">
                        <a:lnSpc>
                          <a:spcPct val="100000"/>
                        </a:lnSpc>
                        <a:spcBef>
                          <a:spcPts val="600"/>
                        </a:spcBef>
                        <a:spcAft>
                          <a:spcPts val="600"/>
                        </a:spcAft>
                        <a:buFont typeface="Symbol" panose="05050102010706020507" pitchFamily="18" charset="2"/>
                        <a:buChar char=""/>
                      </a:pPr>
                      <a:r>
                        <a:rPr lang="pl-PL" sz="1200" b="0" dirty="0">
                          <a:effectLst/>
                          <a:latin typeface="Arial" panose="020B0604020202020204" pitchFamily="34" charset="0"/>
                          <a:ea typeface="Calibri" panose="020F0502020204030204" pitchFamily="34" charset="0"/>
                          <a:cs typeface="Arial" panose="020B0604020202020204" pitchFamily="34" charset="0"/>
                        </a:rPr>
                        <a:t>Cel 1.3 [Przyjazność] Zwiększenie zadowolenia i satysfakcji pacjenta z systemu opieki zdrowotnej</a:t>
                      </a:r>
                    </a:p>
                    <a:p>
                      <a:pPr marL="342900" lvl="0" indent="-342900" algn="l">
                        <a:lnSpc>
                          <a:spcPct val="100000"/>
                        </a:lnSpc>
                        <a:spcBef>
                          <a:spcPts val="600"/>
                        </a:spcBef>
                        <a:spcAft>
                          <a:spcPts val="600"/>
                        </a:spcAft>
                        <a:buFont typeface="Symbol" panose="05050102010706020507" pitchFamily="18" charset="2"/>
                        <a:buChar char=""/>
                      </a:pPr>
                      <a:r>
                        <a:rPr lang="pl-PL" sz="1200" b="0" dirty="0">
                          <a:effectLst/>
                          <a:latin typeface="Arial" panose="020B0604020202020204" pitchFamily="34" charset="0"/>
                          <a:ea typeface="Calibri" panose="020F0502020204030204" pitchFamily="34" charset="0"/>
                          <a:cs typeface="Arial" panose="020B0604020202020204" pitchFamily="34" charset="0"/>
                        </a:rPr>
                        <a:t>Cel 2.1 [Przejrzystość] Zapewnienie przejrzystości procedur</a:t>
                      </a:r>
                    </a:p>
                    <a:p>
                      <a:pPr marL="342900" lvl="0" indent="-342900" algn="l">
                        <a:lnSpc>
                          <a:spcPct val="100000"/>
                        </a:lnSpc>
                        <a:spcBef>
                          <a:spcPts val="600"/>
                        </a:spcBef>
                        <a:spcAft>
                          <a:spcPts val="600"/>
                        </a:spcAft>
                        <a:buFont typeface="Symbol" panose="05050102010706020507" pitchFamily="18" charset="2"/>
                        <a:buChar char=""/>
                      </a:pPr>
                      <a:r>
                        <a:rPr lang="pl-PL" sz="1200" b="0" dirty="0">
                          <a:effectLst/>
                          <a:latin typeface="Arial" panose="020B0604020202020204" pitchFamily="34" charset="0"/>
                          <a:ea typeface="Calibri" panose="020F0502020204030204" pitchFamily="34" charset="0"/>
                          <a:cs typeface="Arial" panose="020B0604020202020204" pitchFamily="34" charset="0"/>
                        </a:rPr>
                        <a:t>Cel 2.2 [Obsługa pacjenta] Usprawnienie procesów obsługi pacjenta</a:t>
                      </a:r>
                    </a:p>
                    <a:p>
                      <a:pPr marL="342900" lvl="0" indent="-342900" algn="l">
                        <a:lnSpc>
                          <a:spcPct val="100000"/>
                        </a:lnSpc>
                        <a:spcBef>
                          <a:spcPts val="600"/>
                        </a:spcBef>
                        <a:spcAft>
                          <a:spcPts val="600"/>
                        </a:spcAft>
                        <a:buFont typeface="Symbol" panose="05050102010706020507" pitchFamily="18" charset="2"/>
                        <a:buChar char=""/>
                      </a:pPr>
                      <a:r>
                        <a:rPr lang="pl-PL" sz="1200" b="0" dirty="0">
                          <a:effectLst/>
                          <a:latin typeface="Arial" panose="020B0604020202020204" pitchFamily="34" charset="0"/>
                          <a:ea typeface="Calibri" panose="020F0502020204030204" pitchFamily="34" charset="0"/>
                          <a:cs typeface="Arial" panose="020B0604020202020204" pitchFamily="34" charset="0"/>
                        </a:rPr>
                        <a:t>Cel 2.3 [Koordynacja opieki] Rozwój opieki koordynowanej</a:t>
                      </a:r>
                    </a:p>
                    <a:p>
                      <a:pPr marL="342900" lvl="0" indent="-342900" algn="l">
                        <a:lnSpc>
                          <a:spcPct val="100000"/>
                        </a:lnSpc>
                        <a:spcBef>
                          <a:spcPts val="600"/>
                        </a:spcBef>
                        <a:spcAft>
                          <a:spcPts val="600"/>
                        </a:spcAft>
                        <a:buFont typeface="Symbol" panose="05050102010706020507" pitchFamily="18" charset="2"/>
                        <a:buChar char=""/>
                      </a:pPr>
                      <a:r>
                        <a:rPr lang="pl-PL" sz="1200" b="0" dirty="0">
                          <a:effectLst/>
                          <a:latin typeface="Arial" panose="020B0604020202020204" pitchFamily="34" charset="0"/>
                          <a:ea typeface="Calibri" panose="020F0502020204030204" pitchFamily="34" charset="0"/>
                          <a:cs typeface="Arial" panose="020B0604020202020204" pitchFamily="34" charset="0"/>
                        </a:rPr>
                        <a:t>Cel 2.4 [Piramida świadczeń] Optymalizacja piramidy świadczeń</a:t>
                      </a:r>
                    </a:p>
                    <a:p>
                      <a:pPr marL="342900" lvl="0" indent="-342900" algn="l">
                        <a:lnSpc>
                          <a:spcPct val="100000"/>
                        </a:lnSpc>
                        <a:spcBef>
                          <a:spcPts val="600"/>
                        </a:spcBef>
                        <a:spcAft>
                          <a:spcPts val="600"/>
                        </a:spcAft>
                        <a:buFont typeface="Symbol" panose="05050102010706020507" pitchFamily="18" charset="2"/>
                        <a:buChar char=""/>
                      </a:pPr>
                      <a:r>
                        <a:rPr lang="pl-PL" sz="1200" b="0" dirty="0">
                          <a:effectLst/>
                          <a:latin typeface="Arial" panose="020B0604020202020204" pitchFamily="34" charset="0"/>
                          <a:ea typeface="Calibri" panose="020F0502020204030204" pitchFamily="34" charset="0"/>
                          <a:cs typeface="Arial" panose="020B0604020202020204" pitchFamily="34" charset="0"/>
                        </a:rPr>
                        <a:t>Cel 3.2 [Infrastruktura] Rozwój i modernizacja infrastruktury ochrony zdrowia zgodny z potrzebami zdrowotnymi społeczeństwa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Bef>
                          <a:spcPts val="600"/>
                        </a:spcBef>
                        <a:spcAft>
                          <a:spcPts val="6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Kryterium zerojedynkowe.</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Bef>
                          <a:spcPts val="600"/>
                        </a:spcBef>
                        <a:spcAft>
                          <a:spcPts val="6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Kryterium obligatoryjne – spełnienie kryterium jest niezbędne do przyznania dofinansowania.</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Bef>
                          <a:spcPts val="600"/>
                        </a:spcBef>
                        <a:spcAft>
                          <a:spcPts val="6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Ocena spełnienia kryterium będzie polegała na przyznaniu wartości logicznych „TAK”, „NIE”.</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Bef>
                          <a:spcPts val="600"/>
                        </a:spcBef>
                        <a:spcAft>
                          <a:spcPts val="6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Kryterium uznaje się za spełnione, jeżeli odpowiedź będzie pozytywna (wartość logiczna: „TAK”). W trakcie oceny kryterium wnioskodawca może zostać poproszony o jednokrotne uzupełnienie i/lub wyjaśnienie.</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Bef>
                          <a:spcPts val="600"/>
                        </a:spcBef>
                        <a:spcAft>
                          <a:spcPts val="6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Przyznanie wartości „NIE” (po jednokrotnym złożeniu uzupełnień i/lub wyjaśnień) oznacza, iż kryterium nie jest spełnione. Niespełnienie kryterium dyskwalifikuje projekt ze wsparcia.</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E041588F-A691-202F-0AE6-DFB5867F79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F7A4EF6D-C2B8-9509-E0BF-8375EF676DDD}"/>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238</a:t>
            </a:fld>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pole tekstowe 5">
            <a:extLst>
              <a:ext uri="{FF2B5EF4-FFF2-40B4-BE49-F238E27FC236}">
                <a16:creationId xmlns:a16="http://schemas.microsoft.com/office/drawing/2014/main" id="{0ED1D455-468E-6386-D566-18D0512455BC}"/>
              </a:ext>
            </a:extLst>
          </p:cNvPr>
          <p:cNvSpPr txBox="1"/>
          <p:nvPr/>
        </p:nvSpPr>
        <p:spPr>
          <a:xfrm>
            <a:off x="495158" y="5552441"/>
            <a:ext cx="116968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6 </a:t>
            </a: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Dokument „Zdrowa przyszłość. Ramy Strategiczne Rozwoju Sytemu Ochrony Zdrowia na lata 2021-2027 z perspektywą do 2030 r.” przyjęty uchwałą nr 196/2021 Rady Ministrów z dnia 27 grudnia 2021 r., dostępny pod adresem: </a:t>
            </a:r>
            <a:r>
              <a:rPr kumimoji="0" lang="pl-PL"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Zdrowa Przyszłość. Ramy strategiczne rozwoju systemu ochrony zdrowia na lata 2021-2027, z perspektywą do 2030</a:t>
            </a:r>
          </a:p>
        </p:txBody>
      </p:sp>
    </p:spTree>
    <p:extLst>
      <p:ext uri="{BB962C8B-B14F-4D97-AF65-F5344CB8AC3E}">
        <p14:creationId xmlns:p14="http://schemas.microsoft.com/office/powerpoint/2010/main" val="4183145560"/>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BE368-EB91-224F-BB7D-E747EB0CBC08}"/>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976D666C-040B-614A-980C-5307793BA5EE}"/>
              </a:ext>
            </a:extLst>
          </p:cNvPr>
          <p:cNvSpPr>
            <a:spLocks noGrp="1"/>
          </p:cNvSpPr>
          <p:nvPr>
            <p:ph type="title"/>
          </p:nvPr>
        </p:nvSpPr>
        <p:spPr>
          <a:xfrm>
            <a:off x="622300" y="-1389872"/>
            <a:ext cx="10515600" cy="1325563"/>
          </a:xfrm>
        </p:spPr>
        <p:txBody>
          <a:bodyPr/>
          <a:lstStyle/>
          <a:p>
            <a:r>
              <a:rPr lang="pl-PL" dirty="0"/>
              <a:t>Kryteria wyboru projektów</a:t>
            </a:r>
          </a:p>
        </p:txBody>
      </p:sp>
      <p:sp>
        <p:nvSpPr>
          <p:cNvPr id="4" name="Prostokąt 3">
            <a:extLst>
              <a:ext uri="{FF2B5EF4-FFF2-40B4-BE49-F238E27FC236}">
                <a16:creationId xmlns:a16="http://schemas.microsoft.com/office/drawing/2014/main" id="{FF2DBA42-D0D8-2E91-3E12-2357F397DB2D}"/>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7.8 Infrastruktura ochrony zdrowia, typy projektu: 2, 3,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 Ocena formalna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8476C565-E86A-56A1-1E5D-6C3572A8E2F1}"/>
              </a:ext>
            </a:extLst>
          </p:cNvPr>
          <p:cNvGraphicFramePr>
            <a:graphicFrameLocks noGrp="1"/>
          </p:cNvGraphicFramePr>
          <p:nvPr/>
        </p:nvGraphicFramePr>
        <p:xfrm>
          <a:off x="409314" y="1103160"/>
          <a:ext cx="11467612" cy="4496491"/>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23646">
                <a:tc>
                  <a:txBody>
                    <a:bodyPr/>
                    <a:lstStyle/>
                    <a:p>
                      <a:pPr algn="ctr"/>
                      <a:endParaRPr lang="pl-PL" sz="10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dirty="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72845">
                <a:tc>
                  <a:txBody>
                    <a:bodyPr/>
                    <a:lstStyle/>
                    <a:p>
                      <a:pPr marL="0" lvl="0" indent="0" algn="l">
                        <a:lnSpc>
                          <a:spcPct val="115000"/>
                        </a:lnSpc>
                        <a:spcBef>
                          <a:spcPts val="600"/>
                        </a:spcBef>
                        <a:spcAft>
                          <a:spcPts val="600"/>
                        </a:spcAft>
                        <a:buFont typeface="+mj-lt"/>
                        <a:buNone/>
                      </a:pPr>
                      <a:r>
                        <a:rPr lang="pl-PL" sz="1200" b="1" dirty="0">
                          <a:effectLst/>
                          <a:latin typeface="Arial" panose="020B0604020202020204" pitchFamily="34" charset="0"/>
                          <a:ea typeface="Times New Roman" panose="02020603050405020304" pitchFamily="18" charset="0"/>
                          <a:cs typeface="Arial" panose="020B0604020202020204" pitchFamily="34" charset="0"/>
                        </a:rPr>
                        <a:t>2. </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1" dirty="0">
                          <a:effectLst/>
                          <a:latin typeface="Arial" panose="020B0604020202020204" pitchFamily="34" charset="0"/>
                          <a:ea typeface="Calibri" panose="020F0502020204030204" pitchFamily="34" charset="0"/>
                          <a:cs typeface="Arial" panose="020B0604020202020204" pitchFamily="34" charset="0"/>
                        </a:rPr>
                        <a:t>Zgodność z celami zdefiniowanymi w dokumencie Zdrowa Przyszłość. Ramy Strategiczne Rozwoju Systemu Ochrony Zdrowia na lata 2021-2027 z perspektywą do 2030 r.</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dirty="0">
                          <a:solidFill>
                            <a:schemeClr val="tx1"/>
                          </a:solidFill>
                          <a:effectLst/>
                          <a:latin typeface="Arial" panose="020B0604020202020204" pitchFamily="34" charset="0"/>
                          <a:ea typeface="+mn-ea"/>
                          <a:cs typeface="Arial" panose="020B0604020202020204" pitchFamily="34" charset="0"/>
                        </a:rPr>
                        <a:t>Kryterium zostanie uznane za spełnione, jeżeli realizacja projektu stanowi odpowiedź na w/w cele.</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dirty="0">
                          <a:solidFill>
                            <a:schemeClr val="tx1"/>
                          </a:solidFill>
                          <a:effectLst/>
                          <a:latin typeface="Arial" panose="020B0604020202020204" pitchFamily="34" charset="0"/>
                          <a:ea typeface="+mn-ea"/>
                          <a:cs typeface="Arial" panose="020B0604020202020204" pitchFamily="34" charset="0"/>
                        </a:rPr>
                        <a:t>Spełnienie kryterium weryfikowane będzie na podstawie zapisów wniosku o dofinansowanie projektu oraz dokumentacji składanej wraz z wnioskiem o dofinansowanie projektu na etapie aplikowania o środki.</a:t>
                      </a:r>
                    </a:p>
                    <a:p>
                      <a:pPr marL="0" marR="0" lvl="0" indent="0" algn="l" defTabSz="914400" rtl="0" eaLnBrk="1" fontAlgn="auto" latinLnBrk="0" hangingPunct="1">
                        <a:lnSpc>
                          <a:spcPct val="115000"/>
                        </a:lnSpc>
                        <a:spcBef>
                          <a:spcPts val="600"/>
                        </a:spcBef>
                        <a:spcAft>
                          <a:spcPts val="600"/>
                        </a:spcAft>
                        <a:buClrTx/>
                        <a:buSzTx/>
                        <a:buFont typeface="+mj-lt"/>
                        <a:buNone/>
                        <a:tabLst/>
                        <a:defRPr/>
                      </a:pPr>
                      <a:endParaRPr lang="pl-PL" sz="1200" b="0" strike="noStrike"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endParaRPr lang="pl-PL" sz="1200" strike="sngStrike" kern="12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FF3BA2D1-577E-1F1A-71AB-F039DE9136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F367F61E-CBCD-0D4C-06EC-9DF6BC246DB7}"/>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239</a:t>
            </a:fld>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1725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1A696-C9D9-4AC7-F524-16100DCF224F}"/>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542E7A40-2144-5BF3-9618-810402627BC3}"/>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2F2D8138-3D9E-21C3-B492-5791E8E004B6}"/>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Działanie 3.2 Dostosowanie do zmian klimatu i zapobieganie powodziom i suszy, typy projektów: 1, 2, 4, 6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 </a:t>
            </a:r>
            <a:r>
              <a:rPr lang="pl-PL" sz="1400" b="1">
                <a:solidFill>
                  <a:prstClr val="white"/>
                </a:solidFill>
                <a:latin typeface="Arial" panose="020B0604020202020204" pitchFamily="34" charset="0"/>
                <a:cs typeface="Arial" panose="020B0604020202020204" pitchFamily="34" charset="0"/>
              </a:rPr>
              <a:t>Kryteria merytoryczne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DF72DCEB-9F6A-96C3-DCFD-003458DBD149}"/>
              </a:ext>
            </a:extLst>
          </p:cNvPr>
          <p:cNvGraphicFramePr>
            <a:graphicFrameLocks noGrp="1"/>
          </p:cNvGraphicFramePr>
          <p:nvPr>
            <p:extLst>
              <p:ext uri="{D42A27DB-BD31-4B8C-83A1-F6EECF244321}">
                <p14:modId xmlns:p14="http://schemas.microsoft.com/office/powerpoint/2010/main" val="3107772917"/>
              </p:ext>
            </p:extLst>
          </p:nvPr>
        </p:nvGraphicFramePr>
        <p:xfrm>
          <a:off x="409315" y="1103161"/>
          <a:ext cx="11305167" cy="4291058"/>
        </p:xfrm>
        <a:graphic>
          <a:graphicData uri="http://schemas.openxmlformats.org/drawingml/2006/table">
            <a:tbl>
              <a:tblPr firstRow="1" bandRow="1">
                <a:tableStyleId>{5C22544A-7EE6-4342-B048-85BDC9FD1C3A}</a:tableStyleId>
              </a:tblPr>
              <a:tblGrid>
                <a:gridCol w="632189">
                  <a:extLst>
                    <a:ext uri="{9D8B030D-6E8A-4147-A177-3AD203B41FA5}">
                      <a16:colId xmlns:a16="http://schemas.microsoft.com/office/drawing/2014/main" val="2402903515"/>
                    </a:ext>
                  </a:extLst>
                </a:gridCol>
                <a:gridCol w="2139518">
                  <a:extLst>
                    <a:ext uri="{9D8B030D-6E8A-4147-A177-3AD203B41FA5}">
                      <a16:colId xmlns:a16="http://schemas.microsoft.com/office/drawing/2014/main" val="2742623692"/>
                    </a:ext>
                  </a:extLst>
                </a:gridCol>
                <a:gridCol w="5110418">
                  <a:extLst>
                    <a:ext uri="{9D8B030D-6E8A-4147-A177-3AD203B41FA5}">
                      <a16:colId xmlns:a16="http://schemas.microsoft.com/office/drawing/2014/main" val="120968799"/>
                    </a:ext>
                  </a:extLst>
                </a:gridCol>
                <a:gridCol w="3423042">
                  <a:extLst>
                    <a:ext uri="{9D8B030D-6E8A-4147-A177-3AD203B41FA5}">
                      <a16:colId xmlns:a16="http://schemas.microsoft.com/office/drawing/2014/main" val="940122991"/>
                    </a:ext>
                  </a:extLst>
                </a:gridCol>
              </a:tblGrid>
              <a:tr h="364556">
                <a:tc>
                  <a:txBody>
                    <a:bodyPr/>
                    <a:lstStyle/>
                    <a:p>
                      <a:pPr algn="ctr"/>
                      <a:r>
                        <a:rPr lang="pl-PL" sz="1200">
                          <a:latin typeface="Arial" panose="020B0604020202020204" pitchFamily="34" charset="0"/>
                          <a:cs typeface="Arial" panose="020B0604020202020204" pitchFamily="34" charset="0"/>
                        </a:rPr>
                        <a:t>*Slajd</a:t>
                      </a:r>
                    </a:p>
                    <a:p>
                      <a:pPr algn="ctr"/>
                      <a:r>
                        <a:rPr lang="pl-PL" sz="1200">
                          <a:latin typeface="Arial" panose="020B0604020202020204" pitchFamily="34" charset="0"/>
                          <a:cs typeface="Arial" panose="020B0604020202020204" pitchFamily="34" charset="0"/>
                        </a:rPr>
                        <a:t>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833858">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a:solidFill>
                            <a:srgbClr val="000000"/>
                          </a:solidFill>
                          <a:effectLst/>
                          <a:latin typeface="Arial" panose="020B0604020202020204" pitchFamily="34" charset="0"/>
                          <a:ea typeface="Calibri" panose="020F0502020204030204" pitchFamily="34" charset="0"/>
                          <a:cs typeface="Arial" panose="020B0604020202020204" pitchFamily="34" charset="0"/>
                        </a:rPr>
                        <a:t>Działania w zakresie spowolnienia odpływu oraz retencjonowania wody w oparciu o zieloną i zielono-niebieską infrastrukturę oraz rozwiązania oparte na przyrodzie.</a:t>
                      </a:r>
                      <a:endParaRPr lang="pl-PL"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endParaRPr lang="pl-PL" sz="12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Przyznanie wartości „NIE” (po jednokrotnym złożeniu uzupełnień i/lub wyjaśnień) oznacza, iż kryterium nie jest spełnione. Niespełnienie kryterium dyskwalifikuje projekt ze wsparcia.</a:t>
                      </a:r>
                      <a:endParaRPr lang="pl-PL" sz="12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1DBD53D9-5694-4785-3C71-3A6F8CC2C7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B91C928D-4CEB-5B14-84A4-C05BE3160A6B}"/>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24</a:t>
            </a:fld>
            <a:endParaRPr lang="pl-PL"/>
          </a:p>
        </p:txBody>
      </p:sp>
    </p:spTree>
    <p:extLst>
      <p:ext uri="{BB962C8B-B14F-4D97-AF65-F5344CB8AC3E}">
        <p14:creationId xmlns:p14="http://schemas.microsoft.com/office/powerpoint/2010/main" val="3127011659"/>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381F1-13B0-A74B-C64D-1995C7734732}"/>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DE1CB9D6-A1E8-DD92-8526-D79AE34F51CC}"/>
              </a:ext>
            </a:extLst>
          </p:cNvPr>
          <p:cNvSpPr>
            <a:spLocks noGrp="1"/>
          </p:cNvSpPr>
          <p:nvPr>
            <p:ph type="title"/>
          </p:nvPr>
        </p:nvSpPr>
        <p:spPr>
          <a:xfrm>
            <a:off x="622300" y="-1389872"/>
            <a:ext cx="10515600" cy="1325563"/>
          </a:xfrm>
        </p:spPr>
        <p:txBody>
          <a:bodyPr/>
          <a:lstStyle/>
          <a:p>
            <a:r>
              <a:rPr lang="pl-PL" dirty="0"/>
              <a:t>Kryteria wyboru projektów</a:t>
            </a:r>
          </a:p>
        </p:txBody>
      </p:sp>
      <p:sp>
        <p:nvSpPr>
          <p:cNvPr id="4" name="Prostokąt 3">
            <a:extLst>
              <a:ext uri="{FF2B5EF4-FFF2-40B4-BE49-F238E27FC236}">
                <a16:creationId xmlns:a16="http://schemas.microsoft.com/office/drawing/2014/main" id="{8D4D4C12-1C75-5A14-E733-5404493D55DE}"/>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7.8 Infrastruktura ochrony zdrowia, typy projektu: 2, 3,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 Ocena formalna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A201E1E4-0A91-AEEE-F010-F60CA57392AD}"/>
              </a:ext>
            </a:extLst>
          </p:cNvPr>
          <p:cNvGraphicFramePr>
            <a:graphicFrameLocks noGrp="1"/>
          </p:cNvGraphicFramePr>
          <p:nvPr/>
        </p:nvGraphicFramePr>
        <p:xfrm>
          <a:off x="409314" y="1103160"/>
          <a:ext cx="11467612" cy="4496491"/>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23646">
                <a:tc>
                  <a:txBody>
                    <a:bodyPr/>
                    <a:lstStyle/>
                    <a:p>
                      <a:pPr algn="ctr"/>
                      <a:endParaRPr lang="pl-PL" sz="10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dirty="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72845">
                <a:tc>
                  <a:txBody>
                    <a:bodyPr/>
                    <a:lstStyle/>
                    <a:p>
                      <a:pPr marL="0" lvl="0" indent="0" algn="l">
                        <a:lnSpc>
                          <a:spcPct val="115000"/>
                        </a:lnSpc>
                        <a:spcBef>
                          <a:spcPts val="600"/>
                        </a:spcBef>
                        <a:spcAft>
                          <a:spcPts val="600"/>
                        </a:spcAft>
                        <a:buFont typeface="+mj-lt"/>
                        <a:buNone/>
                      </a:pPr>
                      <a:r>
                        <a:rPr lang="pl-PL" sz="1200" b="1" dirty="0">
                          <a:effectLst/>
                          <a:latin typeface="Arial" panose="020B0604020202020204" pitchFamily="34" charset="0"/>
                          <a:ea typeface="Times New Roman" panose="02020603050405020304" pitchFamily="18" charset="0"/>
                          <a:cs typeface="Arial" panose="020B0604020202020204" pitchFamily="34" charset="0"/>
                        </a:rPr>
                        <a:t>3.</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1" dirty="0">
                          <a:effectLst/>
                          <a:latin typeface="Arial" panose="020B0604020202020204" pitchFamily="34" charset="0"/>
                          <a:ea typeface="Calibri" panose="020F0502020204030204" pitchFamily="34" charset="0"/>
                          <a:cs typeface="Arial" panose="020B0604020202020204" pitchFamily="34" charset="0"/>
                        </a:rPr>
                        <a:t>Zgodność z Wojewódzkim Planem Transformacji dla województwa lubelskiego na lata 2022-2026.</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W ramach kryterium weryfikowane będzie, czy realizacja projektu jest zgodna z rekomendacjami wskazanymi w Działaniu 3.3. Ambulatoryjna opieka specjalistyczna, 3.4. Leczenie szpitalne w zakresie leczenia jednego dnia, </a:t>
                      </a:r>
                      <a:r>
                        <a:rPr lang="en-US" sz="1200" b="0" dirty="0">
                          <a:effectLst/>
                          <a:latin typeface="Arial" panose="020B0604020202020204" pitchFamily="34" charset="0"/>
                          <a:ea typeface="Calibri" panose="020F0502020204030204" pitchFamily="34" charset="0"/>
                          <a:cs typeface="Arial" panose="020B0604020202020204" pitchFamily="34" charset="0"/>
                        </a:rPr>
                        <a:t>3.5. </a:t>
                      </a:r>
                      <a:r>
                        <a:rPr lang="pl-PL" sz="1200" b="0" dirty="0">
                          <a:effectLst/>
                          <a:latin typeface="Arial" panose="020B0604020202020204" pitchFamily="34" charset="0"/>
                          <a:ea typeface="Calibri" panose="020F0502020204030204" pitchFamily="34" charset="0"/>
                          <a:cs typeface="Arial" panose="020B0604020202020204" pitchFamily="34" charset="0"/>
                        </a:rPr>
                        <a:t>Opieka psychiatryczna i leczenie uzależnień, 3.7. Opieka długoterminowa, 3.8. Opieka paliatywna i hospicyjna, 3.11 Sprzęt medyczny Wojewódzkiego Planu Transformacji dla województwa lubelskiego na lata 2022-2026</a:t>
                      </a:r>
                      <a:r>
                        <a:rPr lang="pl-PL" sz="1100" kern="1200" baseline="30000" dirty="0">
                          <a:solidFill>
                            <a:schemeClr val="tx1"/>
                          </a:solidFill>
                          <a:latin typeface="Arial" panose="020B0604020202020204" pitchFamily="34" charset="0"/>
                          <a:ea typeface="+mn-ea"/>
                          <a:cs typeface="Arial" panose="020B0604020202020204" pitchFamily="34" charset="0"/>
                        </a:rPr>
                        <a:t>7</a:t>
                      </a:r>
                      <a:r>
                        <a:rPr lang="pl-PL" sz="1200" b="0" dirty="0">
                          <a:effectLst/>
                          <a:latin typeface="Arial" panose="020B0604020202020204" pitchFamily="34" charset="0"/>
                          <a:ea typeface="Calibri" panose="020F0502020204030204" pitchFamily="34" charset="0"/>
                          <a:cs typeface="Arial" panose="020B0604020202020204" pitchFamily="34" charset="0"/>
                        </a:rPr>
                        <a:t>, w wersji obowiązującej na dzień ogłoszenia naboru.</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projektu oraz dokumentacji składanej wraz z wnioskiem o dofinansowanie projektu na etapie aplikowania o środki.</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Kryterium zerojedynkowe.</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10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Kryterium obligatoryjne – spełnienie kryterium jest niezbędne do przyznania dofinansowania.</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10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Ocena spełnienia kryterium będzie polegała na przyznaniu wartości logicznych „TAK”, „NIE”.</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10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Kryterium uznaje się za spełnione, jeżeli odpowiedź będzie pozytywna (wartość logiczna: „TAK”). W trakcie oceny kryterium wnioskodawca może zostać poproszony o jednokrotne uzupełnienie i/lub wyjaśnienie.</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10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Przyznanie wartości „NIE” (po jednokrotnym złożeniu uzupełnień i/lub wyjaśnień) oznacza, iż kryterium nie jest spełnione. Niespełnienie kryterium dyskwalifikuje projekt ze wsparcia.</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sp>
        <p:nvSpPr>
          <p:cNvPr id="10" name="pole tekstowe 9">
            <a:extLst>
              <a:ext uri="{FF2B5EF4-FFF2-40B4-BE49-F238E27FC236}">
                <a16:creationId xmlns:a16="http://schemas.microsoft.com/office/drawing/2014/main" id="{E3C9D424-B3CC-1146-6EA7-A2AE09B25A9F}"/>
              </a:ext>
            </a:extLst>
          </p:cNvPr>
          <p:cNvSpPr txBox="1"/>
          <p:nvPr/>
        </p:nvSpPr>
        <p:spPr>
          <a:xfrm>
            <a:off x="409314" y="5633160"/>
            <a:ext cx="116968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pl-PL" sz="12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7 </a:t>
            </a: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Obwieszczenie Wojewody Lubelskiego z dnia 20 grudnia 2021 r. w sprawie ogłoszenia pierwszego Wojewódzkiego Planu Transformacji dla województwa lubelskiego na lata 2022-2026 (Dz. Urz. z 2021 r. poz. 6121) dostępne pod adresem: Wojewódzki Plan Transformacji WL</a:t>
            </a:r>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Obraz 2" descr="Oznaczenie graficzne programu fundusze Europejskie dla Lubelskiego.">
            <a:extLst>
              <a:ext uri="{FF2B5EF4-FFF2-40B4-BE49-F238E27FC236}">
                <a16:creationId xmlns:a16="http://schemas.microsoft.com/office/drawing/2014/main" id="{3B382D85-C5A2-EE54-A7D1-10FF4FAF69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87C9D794-167C-7AF1-2BE6-F27E8FEE4C30}"/>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240</a:t>
            </a:fld>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9601791"/>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1BA5D-1172-C2EB-4A8C-555B22BADF88}"/>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8506433D-2EC0-C13B-6DA2-7C791455EB7C}"/>
              </a:ext>
            </a:extLst>
          </p:cNvPr>
          <p:cNvSpPr>
            <a:spLocks noGrp="1"/>
          </p:cNvSpPr>
          <p:nvPr>
            <p:ph type="title"/>
          </p:nvPr>
        </p:nvSpPr>
        <p:spPr>
          <a:xfrm>
            <a:off x="622300" y="-1389872"/>
            <a:ext cx="10515600" cy="1325563"/>
          </a:xfrm>
        </p:spPr>
        <p:txBody>
          <a:bodyPr/>
          <a:lstStyle/>
          <a:p>
            <a:r>
              <a:rPr lang="pl-PL" dirty="0"/>
              <a:t>Kryteria wyboru projektów</a:t>
            </a:r>
          </a:p>
        </p:txBody>
      </p:sp>
      <p:sp>
        <p:nvSpPr>
          <p:cNvPr id="4" name="Prostokąt 3">
            <a:extLst>
              <a:ext uri="{FF2B5EF4-FFF2-40B4-BE49-F238E27FC236}">
                <a16:creationId xmlns:a16="http://schemas.microsoft.com/office/drawing/2014/main" id="{9E97A2A9-89BC-FABC-24DB-3A82CCEF5D8F}"/>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7.8 Infrastruktura ochrony zdrowia, typy projektu: 2, 3,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 Ocena formalna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5C9196B3-8271-1890-5001-367BE82CCF24}"/>
              </a:ext>
            </a:extLst>
          </p:cNvPr>
          <p:cNvGraphicFramePr>
            <a:graphicFrameLocks noGrp="1"/>
          </p:cNvGraphicFramePr>
          <p:nvPr/>
        </p:nvGraphicFramePr>
        <p:xfrm>
          <a:off x="409314" y="1103160"/>
          <a:ext cx="11467612" cy="4268797"/>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06397">
                <a:tc>
                  <a:txBody>
                    <a:bodyPr/>
                    <a:lstStyle/>
                    <a:p>
                      <a:pPr algn="ctr"/>
                      <a:endParaRPr lang="pl-PL" sz="10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dirty="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950460">
                <a:tc>
                  <a:txBody>
                    <a:bodyPr/>
                    <a:lstStyle/>
                    <a:p>
                      <a:pPr marL="0" lvl="0" indent="0" algn="l">
                        <a:lnSpc>
                          <a:spcPct val="115000"/>
                        </a:lnSpc>
                        <a:spcBef>
                          <a:spcPts val="600"/>
                        </a:spcBef>
                        <a:spcAft>
                          <a:spcPts val="600"/>
                        </a:spcAft>
                        <a:buFont typeface="+mj-lt"/>
                        <a:buNone/>
                      </a:pPr>
                      <a:r>
                        <a:rPr lang="pl-PL" sz="1100" b="1" dirty="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1" dirty="0">
                          <a:effectLst/>
                          <a:latin typeface="Arial" panose="020B0604020202020204" pitchFamily="34" charset="0"/>
                          <a:ea typeface="Calibri" panose="020F0502020204030204" pitchFamily="34" charset="0"/>
                          <a:cs typeface="Arial" panose="020B0604020202020204" pitchFamily="34" charset="0"/>
                        </a:rPr>
                        <a:t>Powiązanie projektu infrastrukturalnego z działaniami EFS+.</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Bef>
                          <a:spcPts val="600"/>
                        </a:spcBef>
                        <a:spcAft>
                          <a:spcPts val="600"/>
                        </a:spcAft>
                      </a:pPr>
                      <a:r>
                        <a:rPr lang="pl-PL" sz="1200" b="0" dirty="0">
                          <a:effectLst/>
                          <a:latin typeface="Arial" panose="020B0604020202020204" pitchFamily="34" charset="0"/>
                          <a:ea typeface="Calibri" panose="020F0502020204030204" pitchFamily="34" charset="0"/>
                          <a:cs typeface="Arial" panose="020B0604020202020204" pitchFamily="34" charset="0"/>
                        </a:rPr>
                        <a:t>W ramach kryterium weryfikowana będzie komplementarność/powiązanie inwestycji z działaniami Europejskiego Funduszu Społecznego Plus w ramach celu szczegółowego 4k) – komplementarność </a:t>
                      </a:r>
                      <a:r>
                        <a:rPr lang="pl-PL" sz="1200" b="0" dirty="0" err="1">
                          <a:effectLst/>
                          <a:latin typeface="Arial" panose="020B0604020202020204" pitchFamily="34" charset="0"/>
                          <a:ea typeface="Calibri" panose="020F0502020204030204" pitchFamily="34" charset="0"/>
                          <a:cs typeface="Arial" panose="020B0604020202020204" pitchFamily="34" charset="0"/>
                        </a:rPr>
                        <a:t>wewnątrzprogramowa</a:t>
                      </a:r>
                      <a:r>
                        <a:rPr lang="pl-PL" sz="1200" b="0" dirty="0">
                          <a:effectLst/>
                          <a:latin typeface="Arial" panose="020B0604020202020204" pitchFamily="34" charset="0"/>
                          <a:ea typeface="Calibri" panose="020F0502020204030204" pitchFamily="34" charset="0"/>
                          <a:cs typeface="Arial" panose="020B0604020202020204" pitchFamily="34" charset="0"/>
                        </a:rPr>
                        <a:t>. Dodatkowo badane będzie, czy projekt jest realizowany w powiązaniu z działaniami zaplanowanymi do realizacji w ramach programu Fundusze Europejskie dla Rozwoju Społecznego w zakresie kształcenia i doskonalenia zawodowego kadr medycznych oraz przedstawicieli innych zawodów związanych z ochroną zdrowia.</a:t>
                      </a:r>
                    </a:p>
                    <a:p>
                      <a:pPr algn="l">
                        <a:lnSpc>
                          <a:spcPct val="100000"/>
                        </a:lnSpc>
                        <a:spcBef>
                          <a:spcPts val="600"/>
                        </a:spcBef>
                        <a:spcAft>
                          <a:spcPts val="60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uznaje się za spełnione, jeżeli w ramach projektu uwzględniono wsparcie działań typowych dla EFS+ w ramach celu szczegółowego 4k) koniecznych do wdrożenia części projektu objętego EFRR i bezpośrednio z nim związanych lub gdy wnioskodawca złoży w ramach wniosku o dofinansowanie projektu oświadczenie o zobowiązaniu się do aplikowania o środki EFS+ w ramach FEL 2021-2027 - cel szczegółowy4 k) oraz w zakresie kształcenia i doskonalenia zawodowego kadr medycznych oraz przedstawicieli innych zawodów związanych z ochroną zdrowia - w ramach programu Fundusze Europejskie dla Rozwoju Społecznego</a:t>
                      </a:r>
                      <a:r>
                        <a:rPr lang="pl-PL" sz="1200" kern="1200" baseline="30000" dirty="0">
                          <a:solidFill>
                            <a:schemeClr val="tx1"/>
                          </a:solidFill>
                          <a:latin typeface="Arial" panose="020B0604020202020204" pitchFamily="34" charset="0"/>
                          <a:ea typeface="+mn-ea"/>
                          <a:cs typeface="Arial" panose="020B0604020202020204" pitchFamily="34" charset="0"/>
                        </a:rPr>
                        <a:t>8</a:t>
                      </a:r>
                      <a:r>
                        <a:rPr lang="pl-PL" sz="1200" b="0" dirty="0">
                          <a:effectLst/>
                          <a:latin typeface="Arial" panose="020B0604020202020204" pitchFamily="34" charset="0"/>
                          <a:ea typeface="Calibri" panose="020F0502020204030204" pitchFamily="34" charset="0"/>
                          <a:cs typeface="Arial" panose="020B0604020202020204" pitchFamily="34" charset="0"/>
                        </a:rPr>
                        <a:t>.</a:t>
                      </a:r>
                    </a:p>
                    <a:p>
                      <a:pPr algn="l">
                        <a:lnSpc>
                          <a:spcPct val="100000"/>
                        </a:lnSpc>
                        <a:spcBef>
                          <a:spcPts val="600"/>
                        </a:spcBef>
                        <a:spcAft>
                          <a:spcPts val="600"/>
                        </a:spcAft>
                      </a:pPr>
                      <a:r>
                        <a:rPr lang="pl-PL" sz="1200" b="0" dirty="0">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projektu oraz dokumentacji składanej wraz z wnioskiem o dofinansowanie projektu na etapie aplikowania o środki.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Bef>
                          <a:spcPts val="600"/>
                        </a:spcBef>
                        <a:spcAft>
                          <a:spcPts val="60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zerojedynkowe.</a:t>
                      </a:r>
                    </a:p>
                    <a:p>
                      <a:pPr algn="l">
                        <a:lnSpc>
                          <a:spcPct val="100000"/>
                        </a:lnSpc>
                        <a:spcBef>
                          <a:spcPts val="600"/>
                        </a:spcBef>
                        <a:spcAft>
                          <a:spcPts val="60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p>
                    <a:p>
                      <a:pPr algn="l">
                        <a:lnSpc>
                          <a:spcPct val="100000"/>
                        </a:lnSpc>
                        <a:spcBef>
                          <a:spcPts val="600"/>
                        </a:spcBef>
                        <a:spcAft>
                          <a:spcPts val="600"/>
                        </a:spcAft>
                      </a:pPr>
                      <a:r>
                        <a:rPr lang="pl-PL" sz="1200" b="0" dirty="0">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a:t>
                      </a:r>
                    </a:p>
                    <a:p>
                      <a:pPr algn="l">
                        <a:lnSpc>
                          <a:spcPct val="100000"/>
                        </a:lnSpc>
                        <a:spcBef>
                          <a:spcPts val="600"/>
                        </a:spcBef>
                        <a:spcAft>
                          <a:spcPts val="60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będzie pozytywna (wartość logiczna: „TAK”). W trakcie oceny kryterium wnioskodawca może zostać poproszony o jednokrotne uzupełnienie i/lub wyjaśnienie.</a:t>
                      </a:r>
                    </a:p>
                    <a:p>
                      <a:pPr algn="l">
                        <a:lnSpc>
                          <a:spcPct val="100000"/>
                        </a:lnSpc>
                        <a:spcBef>
                          <a:spcPts val="600"/>
                        </a:spcBef>
                        <a:spcAft>
                          <a:spcPts val="600"/>
                        </a:spcAft>
                      </a:pPr>
                      <a:r>
                        <a:rPr lang="pl-PL" sz="1200" b="0" dirty="0">
                          <a:effectLst/>
                          <a:latin typeface="Arial" panose="020B0604020202020204" pitchFamily="34" charset="0"/>
                          <a:ea typeface="Calibri" panose="020F0502020204030204" pitchFamily="34" charset="0"/>
                          <a:cs typeface="Arial" panose="020B0604020202020204" pitchFamily="34" charset="0"/>
                        </a:rPr>
                        <a:t>Przyznanie wartości „NIE” (po jednokrotnym złożeniu uzupełnień i/lub wyjaśnień) oznacza, iż kryterium nie jest spełnione. Niespełnienie kryterium dyskwalifikuje projekt ze wsparcia.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85CF31CE-8077-5558-1B73-DDC087EB1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1E4CA0D3-478C-6514-61E5-71A2758DC598}"/>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241</a:t>
            </a:fld>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pole tekstowe 5">
            <a:extLst>
              <a:ext uri="{FF2B5EF4-FFF2-40B4-BE49-F238E27FC236}">
                <a16:creationId xmlns:a16="http://schemas.microsoft.com/office/drawing/2014/main" id="{96B3068A-CFC7-5CE3-AF1D-148C47925F11}"/>
              </a:ext>
            </a:extLst>
          </p:cNvPr>
          <p:cNvSpPr txBox="1"/>
          <p:nvPr/>
        </p:nvSpPr>
        <p:spPr>
          <a:xfrm>
            <a:off x="409314" y="5473200"/>
            <a:ext cx="116968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pl-PL" sz="12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8 </a:t>
            </a: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 przypadku przedłożenia na etapie aplikowania oświadczeń, o których mowa w przedmiotowym kryterium, wnioskodawca zobowiązany jest do przedłożenia dokumentów, które zostaną wskazane w przedmiotowych oświadczeniach najpóźniej wraz z wnioskiem o płatność końcową. Nieprzedłożenie niniejszych dokumentów skutkuje uznaniem wszystkich wydatków i kosztów w Projekcie za wydatki niekwalifikowalne.</a:t>
            </a:r>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405167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EABFC-98A3-CBE7-2C14-1D1D3A8A03DA}"/>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E923C397-DABE-FA27-8E20-33AAF06D47F8}"/>
              </a:ext>
            </a:extLst>
          </p:cNvPr>
          <p:cNvSpPr>
            <a:spLocks noGrp="1"/>
          </p:cNvSpPr>
          <p:nvPr>
            <p:ph type="title"/>
          </p:nvPr>
        </p:nvSpPr>
        <p:spPr>
          <a:xfrm>
            <a:off x="622300" y="-1389872"/>
            <a:ext cx="10515600" cy="1325563"/>
          </a:xfrm>
        </p:spPr>
        <p:txBody>
          <a:bodyPr/>
          <a:lstStyle/>
          <a:p>
            <a:r>
              <a:rPr lang="pl-PL" dirty="0"/>
              <a:t>Kryteria wyboru projektów</a:t>
            </a:r>
          </a:p>
        </p:txBody>
      </p:sp>
      <p:sp>
        <p:nvSpPr>
          <p:cNvPr id="4" name="Prostokąt 3">
            <a:extLst>
              <a:ext uri="{FF2B5EF4-FFF2-40B4-BE49-F238E27FC236}">
                <a16:creationId xmlns:a16="http://schemas.microsoft.com/office/drawing/2014/main" id="{404FB63D-C571-1737-232E-C1C23B34352D}"/>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7.8 Infrastruktura ochrony zdrowia, typy projektu: 2, 3,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 Ocena formalna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D7D3EEF7-A424-27A4-AE5F-3FCDEA774BB9}"/>
              </a:ext>
            </a:extLst>
          </p:cNvPr>
          <p:cNvGraphicFramePr>
            <a:graphicFrameLocks noGrp="1"/>
          </p:cNvGraphicFramePr>
          <p:nvPr/>
        </p:nvGraphicFramePr>
        <p:xfrm>
          <a:off x="409314" y="1103161"/>
          <a:ext cx="11467612" cy="3752191"/>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07849">
                <a:tc>
                  <a:txBody>
                    <a:bodyPr/>
                    <a:lstStyle/>
                    <a:p>
                      <a:pPr algn="ctr"/>
                      <a:endParaRPr lang="pl-PL" sz="10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dirty="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444342">
                <a:tc>
                  <a:txBody>
                    <a:bodyPr/>
                    <a:lstStyle/>
                    <a:p>
                      <a:pPr marL="0" lvl="0" indent="0" algn="l">
                        <a:lnSpc>
                          <a:spcPct val="115000"/>
                        </a:lnSpc>
                        <a:spcBef>
                          <a:spcPts val="600"/>
                        </a:spcBef>
                        <a:spcAft>
                          <a:spcPts val="600"/>
                        </a:spcAft>
                        <a:buFont typeface="+mj-lt"/>
                        <a:buNone/>
                      </a:pPr>
                      <a:r>
                        <a:rPr lang="pl-PL" sz="1100" b="1" dirty="0">
                          <a:effectLst/>
                          <a:latin typeface="Arial" panose="020B0604020202020204" pitchFamily="34" charset="0"/>
                          <a:ea typeface="Calibri" panose="020F0502020204030204" pitchFamily="34" charset="0"/>
                          <a:cs typeface="Arial" panose="020B0604020202020204" pitchFamily="34"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a:lnSpc>
                          <a:spcPct val="115000"/>
                        </a:lnSpc>
                        <a:spcBef>
                          <a:spcPts val="600"/>
                        </a:spcBef>
                        <a:spcAft>
                          <a:spcPts val="600"/>
                        </a:spcAft>
                      </a:pPr>
                      <a:r>
                        <a:rPr lang="pl-PL"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Realizacja projektu wyłącznie w podmiocie wykonującym działalność leczniczą (publicznym i prywatnym), który posiada umowę o udzielanie świadczeń opieki zdrowotnej ze środków publicznych.</a:t>
                      </a:r>
                      <a:r>
                        <a:rPr lang="pl-PL" sz="1200" b="1" dirty="0">
                          <a:effectLst/>
                          <a:latin typeface="Arial" panose="020B0604020202020204" pitchFamily="34" charset="0"/>
                          <a:ea typeface="Calibri" panose="020F0502020204030204" pitchFamily="34" charset="0"/>
                          <a:cs typeface="Arial" panose="020B0604020202020204" pitchFamily="34" charset="0"/>
                        </a:rPr>
                        <a:t> </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Bef>
                          <a:spcPts val="600"/>
                        </a:spcBef>
                        <a:spcAft>
                          <a:spcPts val="600"/>
                        </a:spcAft>
                      </a:pPr>
                      <a:r>
                        <a:rPr lang="pl-PL" sz="1200" b="0" dirty="0">
                          <a:effectLst/>
                          <a:latin typeface="Arial" panose="020B0604020202020204" pitchFamily="34" charset="0"/>
                          <a:ea typeface="Calibri" panose="020F0502020204030204" pitchFamily="34" charset="0"/>
                          <a:cs typeface="Arial" panose="020B0604020202020204" pitchFamily="34" charset="0"/>
                        </a:rPr>
                        <a:t>W ramach kryterium weryfikowane będzie, czy </a:t>
                      </a:r>
                    </a:p>
                    <a:p>
                      <a:pPr algn="l">
                        <a:lnSpc>
                          <a:spcPct val="100000"/>
                        </a:lnSpc>
                        <a:spcBef>
                          <a:spcPts val="600"/>
                        </a:spcBef>
                        <a:spcAft>
                          <a:spcPts val="600"/>
                        </a:spcAft>
                      </a:pPr>
                      <a:r>
                        <a:rPr lang="pl-PL" sz="1200" b="0" dirty="0">
                          <a:effectLst/>
                          <a:latin typeface="Arial" panose="020B0604020202020204" pitchFamily="34" charset="0"/>
                          <a:ea typeface="Calibri" panose="020F0502020204030204" pitchFamily="34" charset="0"/>
                          <a:cs typeface="Arial" panose="020B0604020202020204" pitchFamily="34" charset="0"/>
                        </a:rPr>
                        <a:t>projekt będzie realizowany wyłącznie w podmiocie wykonującym działalność leczniczą (publicznym i prywatnym), który posiada umowę o udzielanie świadczeń opieki zdrowotnej ze środków publicznych w zakresie:</a:t>
                      </a:r>
                    </a:p>
                    <a:p>
                      <a:pPr marL="342900" lvl="0" indent="-342900" algn="l">
                        <a:lnSpc>
                          <a:spcPct val="100000"/>
                        </a:lnSpc>
                        <a:spcBef>
                          <a:spcPts val="600"/>
                        </a:spcBef>
                        <a:spcAft>
                          <a:spcPts val="600"/>
                        </a:spcAft>
                        <a:buFont typeface="+mj-lt"/>
                        <a:buAutoNum type="alphaLcParenR"/>
                      </a:pPr>
                      <a:r>
                        <a:rPr lang="pl-PL" sz="1200" b="0" dirty="0">
                          <a:effectLst/>
                          <a:latin typeface="Arial" panose="020B0604020202020204" pitchFamily="34" charset="0"/>
                          <a:ea typeface="Calibri" panose="020F0502020204030204" pitchFamily="34" charset="0"/>
                          <a:cs typeface="Arial" panose="020B0604020202020204" pitchFamily="34" charset="0"/>
                        </a:rPr>
                        <a:t>ambulatoryjna opieka specjalistyczna (AOS) i/lub</a:t>
                      </a:r>
                    </a:p>
                    <a:p>
                      <a:pPr marL="342900" lvl="0" indent="-342900" algn="l">
                        <a:lnSpc>
                          <a:spcPct val="100000"/>
                        </a:lnSpc>
                        <a:spcBef>
                          <a:spcPts val="600"/>
                        </a:spcBef>
                        <a:spcAft>
                          <a:spcPts val="600"/>
                        </a:spcAft>
                        <a:buFont typeface="+mj-lt"/>
                        <a:buAutoNum type="alphaLcParenR"/>
                      </a:pPr>
                      <a:r>
                        <a:rPr lang="pl-PL" sz="1200" b="0" dirty="0">
                          <a:effectLst/>
                          <a:latin typeface="Arial" panose="020B0604020202020204" pitchFamily="34" charset="0"/>
                          <a:ea typeface="Calibri" panose="020F0502020204030204" pitchFamily="34" charset="0"/>
                          <a:cs typeface="Arial" panose="020B0604020202020204" pitchFamily="34" charset="0"/>
                        </a:rPr>
                        <a:t>leczenie szpitalne</a:t>
                      </a:r>
                      <a:r>
                        <a:rPr lang="pl-PL" sz="1200" kern="1200" baseline="30000" dirty="0">
                          <a:solidFill>
                            <a:schemeClr val="tx1"/>
                          </a:solidFill>
                          <a:latin typeface="Arial" panose="020B0604020202020204" pitchFamily="34" charset="0"/>
                          <a:ea typeface="+mn-ea"/>
                          <a:cs typeface="Arial" panose="020B0604020202020204" pitchFamily="34" charset="0"/>
                        </a:rPr>
                        <a:t>9</a:t>
                      </a:r>
                      <a:r>
                        <a:rPr lang="pl-PL" sz="1200" b="0" dirty="0">
                          <a:effectLst/>
                          <a:latin typeface="Arial" panose="020B0604020202020204" pitchFamily="34" charset="0"/>
                          <a:ea typeface="Calibri" panose="020F0502020204030204" pitchFamily="34" charset="0"/>
                          <a:cs typeface="Arial" panose="020B0604020202020204" pitchFamily="34" charset="0"/>
                        </a:rPr>
                        <a:t>.</a:t>
                      </a:r>
                    </a:p>
                    <a:p>
                      <a:pPr algn="l">
                        <a:lnSpc>
                          <a:spcPct val="100000"/>
                        </a:lnSpc>
                        <a:spcBef>
                          <a:spcPts val="600"/>
                        </a:spcBef>
                        <a:spcAft>
                          <a:spcPts val="600"/>
                        </a:spcAft>
                      </a:pPr>
                      <a:r>
                        <a:rPr lang="pl-PL" sz="1200" b="0" dirty="0">
                          <a:effectLst/>
                          <a:latin typeface="Arial" panose="020B0604020202020204" pitchFamily="34" charset="0"/>
                          <a:ea typeface="Calibri" panose="020F0502020204030204" pitchFamily="34" charset="0"/>
                          <a:cs typeface="Arial" panose="020B0604020202020204" pitchFamily="34" charset="0"/>
                        </a:rPr>
                        <a:t>Zakres umowy powinien być zbieżny z zakresem projektu. W przypadku braku umowy zbieżnej</a:t>
                      </a:r>
                      <a:r>
                        <a:rPr lang="pl-PL" sz="1200" kern="1200" baseline="30000" dirty="0">
                          <a:solidFill>
                            <a:schemeClr val="tx1"/>
                          </a:solidFill>
                          <a:latin typeface="Arial" panose="020B0604020202020204" pitchFamily="34" charset="0"/>
                          <a:ea typeface="+mn-ea"/>
                          <a:cs typeface="Arial" panose="020B0604020202020204" pitchFamily="34" charset="0"/>
                        </a:rPr>
                        <a:t>10</a:t>
                      </a:r>
                      <a:r>
                        <a:rPr lang="pl-PL" sz="1200" b="0" dirty="0">
                          <a:effectLst/>
                          <a:latin typeface="Arial" panose="020B0604020202020204" pitchFamily="34" charset="0"/>
                          <a:ea typeface="Calibri" panose="020F0502020204030204" pitchFamily="34" charset="0"/>
                          <a:cs typeface="Arial" panose="020B0604020202020204" pitchFamily="34" charset="0"/>
                        </a:rPr>
                        <a:t> z zakresem projektu wnioskodawca przedłoży oświadczenie o zobowiązaniu się do jej posiadania najpóźniej w kolejnym okresie kontraktowania świadczeń opieki zdrowotnej po zakończeniu realizacji projektu</a:t>
                      </a:r>
                      <a:r>
                        <a:rPr lang="pl-PL" sz="1200" kern="1200" baseline="30000" dirty="0">
                          <a:solidFill>
                            <a:schemeClr val="tx1"/>
                          </a:solidFill>
                          <a:latin typeface="Arial" panose="020B0604020202020204" pitchFamily="34" charset="0"/>
                          <a:ea typeface="+mn-ea"/>
                          <a:cs typeface="Arial" panose="020B0604020202020204" pitchFamily="34" charset="0"/>
                        </a:rPr>
                        <a:t>11</a:t>
                      </a:r>
                      <a:r>
                        <a:rPr lang="pl-PL" sz="1200" b="0" dirty="0">
                          <a:effectLst/>
                          <a:latin typeface="Arial" panose="020B0604020202020204" pitchFamily="34" charset="0"/>
                          <a:ea typeface="Calibri" panose="020F0502020204030204" pitchFamily="34" charset="0"/>
                          <a:cs typeface="Arial" panose="020B0604020202020204" pitchFamily="34" charset="0"/>
                        </a:rPr>
                        <a:t>.</a:t>
                      </a:r>
                    </a:p>
                    <a:p>
                      <a:pPr marL="3810" algn="l">
                        <a:lnSpc>
                          <a:spcPct val="100000"/>
                        </a:lnSpc>
                        <a:spcBef>
                          <a:spcPts val="600"/>
                        </a:spcBef>
                        <a:spcAft>
                          <a:spcPts val="600"/>
                        </a:spcAft>
                      </a:pPr>
                      <a:r>
                        <a:rPr lang="pl-PL" sz="1200" b="0" dirty="0">
                          <a:effectLst/>
                          <a:latin typeface="Arial" panose="020B0604020202020204" pitchFamily="34" charset="0"/>
                          <a:ea typeface="Calibri" panose="020F0502020204030204" pitchFamily="34" charset="0"/>
                          <a:cs typeface="Arial" panose="020B0604020202020204" pitchFamily="34" charset="0"/>
                        </a:rPr>
                        <a:t>Spełnienie powyższych warunków będzie elementem monitorowanym w czasie realizacji projektu oraz po zakończeniu jego realizacji.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Bef>
                          <a:spcPts val="600"/>
                        </a:spcBef>
                        <a:spcAft>
                          <a:spcPts val="6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Kryterium zerojedynkowe.</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Bef>
                          <a:spcPts val="600"/>
                        </a:spcBef>
                        <a:spcAft>
                          <a:spcPts val="6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Kryterium obligatoryjne – spełnienie kryterium jest niezbędne do przyznania dofinansowania.</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Bef>
                          <a:spcPts val="600"/>
                        </a:spcBef>
                        <a:spcAft>
                          <a:spcPts val="6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Ocena spełnienia kryterium będzie polegała na przyznaniu wartości logicznych „TAK”, „NIE”.</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Bef>
                          <a:spcPts val="600"/>
                        </a:spcBef>
                        <a:spcAft>
                          <a:spcPts val="6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Kryterium uznaje się za spełnione, jeżeli odpowiedź będzie pozytywna (wartość logiczna: „TAK”). W trakcie oceny kryterium wnioskodawca może zostać poproszony o jednokrotne uzupełnienie i/lub wyjaśnienie.</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Bef>
                          <a:spcPts val="600"/>
                        </a:spcBef>
                        <a:spcAft>
                          <a:spcPts val="6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Przyznanie wartości „NIE” (po jednokrotnym złożeniu uzupełnień i/lub wyjaśnień) oznacza, iż kryterium nie jest spełnione. Niespełnienie kryterium dyskwalifikuje projekt ze wsparcia.</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42351C5C-1FD4-4FE1-D158-FD34FF10F7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044098"/>
            <a:ext cx="5465075" cy="359665"/>
          </a:xfrm>
          <a:prstGeom prst="rect">
            <a:avLst/>
          </a:prstGeom>
        </p:spPr>
      </p:pic>
      <p:sp>
        <p:nvSpPr>
          <p:cNvPr id="8" name="Symbol zastępczy numeru slajdu 7">
            <a:extLst>
              <a:ext uri="{FF2B5EF4-FFF2-40B4-BE49-F238E27FC236}">
                <a16:creationId xmlns:a16="http://schemas.microsoft.com/office/drawing/2014/main" id="{3F44DA55-A63C-601D-1B61-55AA6DC8A38C}"/>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242</a:t>
            </a:fld>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1" name="pole tekstowe 10">
            <a:extLst>
              <a:ext uri="{FF2B5EF4-FFF2-40B4-BE49-F238E27FC236}">
                <a16:creationId xmlns:a16="http://schemas.microsoft.com/office/drawing/2014/main" id="{0FD24220-343E-67AB-E6BB-613296DE6B98}"/>
              </a:ext>
            </a:extLst>
          </p:cNvPr>
          <p:cNvSpPr txBox="1"/>
          <p:nvPr/>
        </p:nvSpPr>
        <p:spPr>
          <a:xfrm>
            <a:off x="409314" y="4939588"/>
            <a:ext cx="1169684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pl-PL" sz="11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9</a:t>
            </a:r>
            <a:r>
              <a:rPr kumimoji="0" lang="pl-PL" sz="12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Projekty mogą być realizowane również przez podmioty, które posiadają umowę o udzielanie świadczeń opieki zdrowotnej ze środków publicznych w rodzaju leczenie szpitalne, a dotychczas nie realizowały świadczeń zdrowotnych w trybie leczenia jednego dnia.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10 </a:t>
            </a: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Konieczne jest jednak posiadanie przez wnioskodawcę - na moment składania wniosku o dofinansowanie - umowy o udzielanie świadczeń opieki zdrowotnej ze środków publicznych w zakresie innym niż zbieżny z projektem.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11 </a:t>
            </a: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Spełnienie tego warunku będzie elementem kontroli w czasie realizacji projektu oraz po zakończeniu jego realizacji w ramach tzw. kontroli trwałości.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7985739"/>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D6D36-02C1-86F4-2F6F-CFEF20098C04}"/>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2AF5AF19-4AFB-E454-D1F9-8B7B35CF0B85}"/>
              </a:ext>
            </a:extLst>
          </p:cNvPr>
          <p:cNvSpPr>
            <a:spLocks noGrp="1"/>
          </p:cNvSpPr>
          <p:nvPr>
            <p:ph type="title"/>
          </p:nvPr>
        </p:nvSpPr>
        <p:spPr>
          <a:xfrm>
            <a:off x="622300" y="-1389872"/>
            <a:ext cx="10515600" cy="1325563"/>
          </a:xfrm>
        </p:spPr>
        <p:txBody>
          <a:bodyPr/>
          <a:lstStyle/>
          <a:p>
            <a:r>
              <a:rPr lang="pl-PL" dirty="0"/>
              <a:t>Kryteria wyboru projektów</a:t>
            </a:r>
          </a:p>
        </p:txBody>
      </p:sp>
      <p:sp>
        <p:nvSpPr>
          <p:cNvPr id="4" name="Prostokąt 3">
            <a:extLst>
              <a:ext uri="{FF2B5EF4-FFF2-40B4-BE49-F238E27FC236}">
                <a16:creationId xmlns:a16="http://schemas.microsoft.com/office/drawing/2014/main" id="{EFE09EEE-0B7C-5BD6-5B22-3F4EC7436722}"/>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7.8 Infrastruktura ochrony zdrowia, typy projektu: 2, 3,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 Ocena formalna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B0987D15-B59E-6D94-9722-810F0B09153F}"/>
              </a:ext>
            </a:extLst>
          </p:cNvPr>
          <p:cNvGraphicFramePr>
            <a:graphicFrameLocks noGrp="1"/>
          </p:cNvGraphicFramePr>
          <p:nvPr/>
        </p:nvGraphicFramePr>
        <p:xfrm>
          <a:off x="409314" y="1103160"/>
          <a:ext cx="11467612" cy="4496491"/>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23646">
                <a:tc>
                  <a:txBody>
                    <a:bodyPr/>
                    <a:lstStyle/>
                    <a:p>
                      <a:pPr algn="ctr"/>
                      <a:endParaRPr lang="pl-PL" sz="10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dirty="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72845">
                <a:tc>
                  <a:txBody>
                    <a:bodyPr/>
                    <a:lstStyle/>
                    <a:p>
                      <a:pPr marL="0" lvl="0" indent="0" algn="l">
                        <a:lnSpc>
                          <a:spcPct val="115000"/>
                        </a:lnSpc>
                        <a:spcBef>
                          <a:spcPts val="600"/>
                        </a:spcBef>
                        <a:spcAft>
                          <a:spcPts val="600"/>
                        </a:spcAft>
                        <a:buFont typeface="+mj-lt"/>
                        <a:buNone/>
                      </a:pPr>
                      <a:r>
                        <a:rPr lang="pl-PL" sz="1100" b="1" dirty="0">
                          <a:effectLst/>
                          <a:latin typeface="Arial" panose="020B0604020202020204" pitchFamily="34" charset="0"/>
                          <a:ea typeface="Calibri" panose="020F0502020204030204" pitchFamily="34" charset="0"/>
                          <a:cs typeface="Arial" panose="020B0604020202020204" pitchFamily="34"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0" algn="l">
                        <a:lnSpc>
                          <a:spcPct val="115000"/>
                        </a:lnSpc>
                        <a:spcBef>
                          <a:spcPts val="600"/>
                        </a:spcBef>
                        <a:spcAft>
                          <a:spcPts val="600"/>
                        </a:spcAft>
                      </a:pPr>
                      <a:r>
                        <a:rPr lang="pl-PL"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Realizacja projektu wyłącznie w podmiocie wykonującym działalność leczniczą (publicznym i prywatnym), który posiada umowę o udzielanie świadczeń opieki zdrowotnej ze środków publicznych.</a:t>
                      </a:r>
                      <a:r>
                        <a:rPr lang="pl-PL" sz="1200" b="1" dirty="0">
                          <a:effectLst/>
                          <a:latin typeface="Arial" panose="020B0604020202020204" pitchFamily="34" charset="0"/>
                          <a:ea typeface="Calibri" panose="020F0502020204030204" pitchFamily="34" charset="0"/>
                          <a:cs typeface="Arial" panose="020B0604020202020204" pitchFamily="34" charset="0"/>
                        </a:rPr>
                        <a:t> </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projektu oraz dokumentacji składanej wraz z wnioskiem o dofinansowanie projektu na etapie aplikowania o środki, w tym na podstawie dołączonej do wniosku o dofinansowanie umowy o udzielanie świadczeń opieki zdrowotnej ze środków publicznych. W przypadku projektu przewidującego rozwój działalności medycznej lub zwiększenie potencjału w tym zakresie, kryterium uznaje się za spełnione pod warunkiem złożenia przez wnioskodawcę oświadczenia o zobowiązaniu się do posiadania takiej umowy najpóźniej w kolejnym okresie kontraktowania świadczeń po zakończeniu realizacji projektu.</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endParaRPr lang="pl-PL"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3131F7CD-75E0-A92A-2F42-7878332B74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794A2137-C2B6-40F9-DBA4-7B34A8190EB0}"/>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243</a:t>
            </a:fld>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5647324"/>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708D2-A722-16C0-2532-06B0240D5D8E}"/>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9BB031D4-689C-1CF8-A452-6D85BC69C4D1}"/>
              </a:ext>
            </a:extLst>
          </p:cNvPr>
          <p:cNvSpPr>
            <a:spLocks noGrp="1"/>
          </p:cNvSpPr>
          <p:nvPr>
            <p:ph type="title"/>
          </p:nvPr>
        </p:nvSpPr>
        <p:spPr>
          <a:xfrm>
            <a:off x="622300" y="-1389872"/>
            <a:ext cx="10515600" cy="1325563"/>
          </a:xfrm>
        </p:spPr>
        <p:txBody>
          <a:bodyPr/>
          <a:lstStyle/>
          <a:p>
            <a:r>
              <a:rPr lang="pl-PL" dirty="0"/>
              <a:t>Kryteria wyboru projektów</a:t>
            </a:r>
          </a:p>
        </p:txBody>
      </p:sp>
      <p:sp>
        <p:nvSpPr>
          <p:cNvPr id="4" name="Prostokąt 3">
            <a:extLst>
              <a:ext uri="{FF2B5EF4-FFF2-40B4-BE49-F238E27FC236}">
                <a16:creationId xmlns:a16="http://schemas.microsoft.com/office/drawing/2014/main" id="{9B033741-1B9A-1730-7934-818970806BEA}"/>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7.8 Infrastruktura ochrony zdrowia, typy projektu: 2, 3,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 Ocena formalna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8D81BD8C-A34E-97E5-EB99-69A41375BE57}"/>
              </a:ext>
            </a:extLst>
          </p:cNvPr>
          <p:cNvGraphicFramePr>
            <a:graphicFrameLocks noGrp="1"/>
          </p:cNvGraphicFramePr>
          <p:nvPr/>
        </p:nvGraphicFramePr>
        <p:xfrm>
          <a:off x="409314" y="1103160"/>
          <a:ext cx="11467612" cy="4496491"/>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23646">
                <a:tc>
                  <a:txBody>
                    <a:bodyPr/>
                    <a:lstStyle/>
                    <a:p>
                      <a:pPr algn="ctr"/>
                      <a:endParaRPr lang="pl-PL" sz="10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dirty="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72845">
                <a:tc>
                  <a:txBody>
                    <a:bodyPr/>
                    <a:lstStyle/>
                    <a:p>
                      <a:pPr marL="0" lvl="0" indent="0" algn="l">
                        <a:lnSpc>
                          <a:spcPct val="115000"/>
                        </a:lnSpc>
                        <a:spcBef>
                          <a:spcPts val="600"/>
                        </a:spcBef>
                        <a:spcAft>
                          <a:spcPts val="600"/>
                        </a:spcAft>
                        <a:buFont typeface="+mj-lt"/>
                        <a:buNone/>
                      </a:pPr>
                      <a:r>
                        <a:rPr lang="pl-PL" sz="1200" b="1" dirty="0">
                          <a:effectLst/>
                          <a:latin typeface="Arial" panose="020B0604020202020204" pitchFamily="34" charset="0"/>
                          <a:ea typeface="Times New Roman" panose="02020603050405020304" pitchFamily="18" charset="0"/>
                          <a:cs typeface="Arial" panose="020B0604020202020204" pitchFamily="34" charset="0"/>
                        </a:rPr>
                        <a:t>6. </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dirty="0">
                          <a:effectLst/>
                          <a:latin typeface="Arial" panose="020B0604020202020204" pitchFamily="34" charset="0"/>
                          <a:ea typeface="Calibri" panose="020F0502020204030204" pitchFamily="34" charset="0"/>
                          <a:cs typeface="Arial" panose="020B0604020202020204" pitchFamily="34" charset="0"/>
                        </a:rPr>
                        <a:t>Infrastruktura wytworzona w ramach projektu wykorzystywana będzie na rzecz udzielania świadczeń opieki zdrowotnej finansowanych ze środków publicznych oraz - jeśli to zasadne - do działalności </a:t>
                      </a:r>
                      <a:r>
                        <a:rPr lang="pl-PL" sz="1200" b="1" dirty="0" err="1">
                          <a:effectLst/>
                          <a:latin typeface="Arial" panose="020B0604020202020204" pitchFamily="34" charset="0"/>
                          <a:ea typeface="Calibri" panose="020F0502020204030204" pitchFamily="34" charset="0"/>
                          <a:cs typeface="Arial" panose="020B0604020202020204" pitchFamily="34" charset="0"/>
                        </a:rPr>
                        <a:t>pozaleczniczej</a:t>
                      </a:r>
                      <a:r>
                        <a:rPr lang="pl-PL" sz="1200" b="1" dirty="0">
                          <a:effectLst/>
                          <a:latin typeface="Arial" panose="020B0604020202020204" pitchFamily="34" charset="0"/>
                          <a:ea typeface="Calibri" panose="020F0502020204030204" pitchFamily="34" charset="0"/>
                          <a:cs typeface="Arial" panose="020B0604020202020204" pitchFamily="34" charset="0"/>
                        </a:rPr>
                        <a:t> w ramach działalności statutowej danego podmiotu leczniczego, przy czym gospodarcze wykorzystanie infrastruktury nie może przekroczyć 20% zasobów/wydajności infrastruktury w ujęciu rocznym.</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W ramach kryterium weryfikacji podlega, czy wytworzona infrastruktura w ramach projektu wykorzystywana będzie na rzecz udzielania świadczeń opieki zdrowotnej finansowanych ze środków publicznych oraz - jeśli to zasadne - do działalności </a:t>
                      </a:r>
                      <a:r>
                        <a:rPr lang="pl-PL" sz="1200" b="0" dirty="0" err="1">
                          <a:effectLst/>
                          <a:latin typeface="Arial" panose="020B0604020202020204" pitchFamily="34" charset="0"/>
                          <a:ea typeface="Calibri" panose="020F0502020204030204" pitchFamily="34" charset="0"/>
                          <a:cs typeface="Arial" panose="020B0604020202020204" pitchFamily="34" charset="0"/>
                        </a:rPr>
                        <a:t>pozaleczniczej</a:t>
                      </a:r>
                      <a:r>
                        <a:rPr lang="pl-PL" sz="1200" b="0" dirty="0">
                          <a:effectLst/>
                          <a:latin typeface="Arial" panose="020B0604020202020204" pitchFamily="34" charset="0"/>
                          <a:ea typeface="Calibri" panose="020F0502020204030204" pitchFamily="34" charset="0"/>
                          <a:cs typeface="Arial" panose="020B0604020202020204" pitchFamily="34" charset="0"/>
                        </a:rPr>
                        <a:t> w ramach działalności statutowej danego podmiotu leczniczego, przy czym gospodarcze wykorzystanie infrastruktury nie może przekroczyć 20% zasobów/wydajności infrastruktury w ujęciu rocznym. </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projektu oraz dokumentacji składanej wraz z wnioskiem o dofinansowanie na etapie aplikowania o środki.</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Kryterium zerojedynkowe. </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10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Kryterium obligatoryjne – spełnienie kryterium jest niezbędne do przyznania dofinansowania.</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10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Ocena spełnienia kryterium będzie polegała na przyznaniu wartości logicznych „TAK”, „NIE”.</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10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Kryterium uznaje się za spełnione, jeżeli odpowiedź będzie pozytywna (wartość logiczna: „TAK”). W trakcie oceny kryterium wnioskodawca może zostać poproszony o jednokrotne uzupełnienie i/lub wyjaśnienie.</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10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Przyznanie wartości „NIE” (po jednokrotnym złożeniu uzupełnień i/lub wyjaśnień) oznacza, iż kryterium nie jest spełnione. Niespełnienie kryterium dyskwalifikuje projekt ze wsparcia.</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F17F408C-6049-31DB-214A-15D544BFA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32BD34AF-05AC-3920-0A5A-74D53712477B}"/>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244</a:t>
            </a:fld>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0793307"/>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6D3FF-1179-0A1B-213E-9F394B9FCEA7}"/>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679C44C0-5920-96DE-1124-012D8D72EE8B}"/>
              </a:ext>
            </a:extLst>
          </p:cNvPr>
          <p:cNvSpPr>
            <a:spLocks noGrp="1"/>
          </p:cNvSpPr>
          <p:nvPr>
            <p:ph type="title"/>
          </p:nvPr>
        </p:nvSpPr>
        <p:spPr>
          <a:xfrm>
            <a:off x="622300" y="-1389872"/>
            <a:ext cx="10515600" cy="1325563"/>
          </a:xfrm>
        </p:spPr>
        <p:txBody>
          <a:bodyPr/>
          <a:lstStyle/>
          <a:p>
            <a:r>
              <a:rPr lang="pl-PL" dirty="0"/>
              <a:t>Kryteria wyboru projektów</a:t>
            </a:r>
          </a:p>
        </p:txBody>
      </p:sp>
      <p:sp>
        <p:nvSpPr>
          <p:cNvPr id="4" name="Prostokąt 3">
            <a:extLst>
              <a:ext uri="{FF2B5EF4-FFF2-40B4-BE49-F238E27FC236}">
                <a16:creationId xmlns:a16="http://schemas.microsoft.com/office/drawing/2014/main" id="{402BC7DC-E01B-F5A1-AE85-3072C0D62437}"/>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7.8 Infrastruktura ochrony zdrowia, typy projektu: 2, 3,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 Ocena formalna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872BB029-A635-667F-6B5F-30315DEE193C}"/>
              </a:ext>
            </a:extLst>
          </p:cNvPr>
          <p:cNvGraphicFramePr>
            <a:graphicFrameLocks noGrp="1"/>
          </p:cNvGraphicFramePr>
          <p:nvPr/>
        </p:nvGraphicFramePr>
        <p:xfrm>
          <a:off x="409314" y="1103161"/>
          <a:ext cx="11467612" cy="3387979"/>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228704">
                <a:tc>
                  <a:txBody>
                    <a:bodyPr/>
                    <a:lstStyle/>
                    <a:p>
                      <a:pPr algn="ctr"/>
                      <a:endParaRPr lang="pl-PL" sz="10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dirty="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2948734">
                <a:tc>
                  <a:txBody>
                    <a:bodyPr/>
                    <a:lstStyle/>
                    <a:p>
                      <a:pPr marL="0" lvl="0" indent="0" algn="l">
                        <a:lnSpc>
                          <a:spcPct val="115000"/>
                        </a:lnSpc>
                        <a:spcBef>
                          <a:spcPts val="600"/>
                        </a:spcBef>
                        <a:spcAft>
                          <a:spcPts val="600"/>
                        </a:spcAft>
                        <a:buFont typeface="+mj-lt"/>
                        <a:buNone/>
                      </a:pPr>
                      <a:r>
                        <a:rPr lang="pl-PL" sz="1200" b="1" dirty="0">
                          <a:effectLst/>
                          <a:latin typeface="Arial" panose="020B0604020202020204" pitchFamily="34" charset="0"/>
                          <a:ea typeface="Times New Roman" panose="02020603050405020304" pitchFamily="18" charset="0"/>
                          <a:cs typeface="Arial" panose="020B0604020202020204" pitchFamily="34" charset="0"/>
                        </a:rPr>
                        <a:t>7. </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1" dirty="0">
                          <a:effectLst/>
                          <a:latin typeface="Arial" panose="020B0604020202020204" pitchFamily="34" charset="0"/>
                          <a:ea typeface="Calibri" panose="020F0502020204030204" pitchFamily="34" charset="0"/>
                          <a:cs typeface="Arial" panose="020B0604020202020204" pitchFamily="34" charset="0"/>
                        </a:rPr>
                        <a:t>Projekt dotyczący opieki nad osobami z zaburzeniami i chorobami psychicznymi i/lub opieki paliatywnej bądź hospicyjnej i/lub świadczeń pielęgnacyjnych i opiekuńczych wykonywanych w ramach opieki długoterminowej zakłada rozwój zdeinstytucjonalizowanych form opieki nad pacjentem.</a:t>
                      </a:r>
                    </a:p>
                    <a:p>
                      <a:pPr algn="l">
                        <a:lnSpc>
                          <a:spcPct val="115000"/>
                        </a:lnSpc>
                        <a:spcBef>
                          <a:spcPts val="600"/>
                        </a:spcBef>
                        <a:spcAft>
                          <a:spcPts val="1000"/>
                        </a:spcAft>
                      </a:pP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0" strike="sngStrike" noProof="0" dirty="0">
                          <a:solidFill>
                            <a:srgbClr val="C00000"/>
                          </a:solidFill>
                          <a:effectLst/>
                          <a:latin typeface="Arial" panose="020B0604020202020204" pitchFamily="34" charset="0"/>
                          <a:ea typeface="Calibri" panose="020F0502020204030204" pitchFamily="34" charset="0"/>
                          <a:cs typeface="Arial" panose="020B0604020202020204" pitchFamily="34" charset="0"/>
                        </a:rPr>
                        <a:t>W ramach kryterium weryfikacji podlega, czy projekt dotyczący opieki nad osobami z zaburzeniami i chorobami psychicznymi i/lub opieki paliatywnej bądź hospicyjnej i/lub świadczeń pielęgnacyjnych i opiekuńczych wykonywanych w ramach opieki długoterminowej (pytania pomocnicze):</a:t>
                      </a:r>
                    </a:p>
                    <a:p>
                      <a:pPr marL="0" marR="0" lvl="0" indent="0" algn="l" defTabSz="914400" rtl="0" eaLnBrk="1" fontAlgn="auto" latinLnBrk="0" hangingPunct="1">
                        <a:lnSpc>
                          <a:spcPct val="115000"/>
                        </a:lnSpc>
                        <a:spcBef>
                          <a:spcPts val="600"/>
                        </a:spcBef>
                        <a:spcAft>
                          <a:spcPts val="1000"/>
                        </a:spcAft>
                        <a:buClrTx/>
                        <a:buSzTx/>
                        <a:buFontTx/>
                        <a:buNone/>
                        <a:tabLst/>
                        <a:defRPr/>
                      </a:pPr>
                      <a:r>
                        <a:rPr kumimoji="0" lang="pl-PL" sz="1200" b="0"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W ramach kryterium weryfikacji podlega, czy projekt dotyczący opieki nad osobami z zaburzeniami i chorobami </a:t>
                      </a:r>
                      <a:r>
                        <a:rPr kumimoji="0" lang="pl-PL" sz="1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psychicznymi</a:t>
                      </a:r>
                      <a:r>
                        <a:rPr kumimoji="0" lang="pl-PL" sz="1100" b="0" i="0" u="none" strike="noStrike" kern="1200" cap="none" spc="0" normalizeH="0" baseline="30000" noProof="0" dirty="0">
                          <a:ln>
                            <a:noFill/>
                          </a:ln>
                          <a:solidFill>
                            <a:srgbClr val="C00000"/>
                          </a:solidFill>
                          <a:effectLst/>
                          <a:uLnTx/>
                          <a:uFillTx/>
                          <a:latin typeface="Arial" panose="020B0604020202020204" pitchFamily="34" charset="0"/>
                          <a:ea typeface="+mn-ea"/>
                          <a:cs typeface="Arial" panose="020B0604020202020204" pitchFamily="34" charset="0"/>
                        </a:rPr>
                        <a:t>12</a:t>
                      </a:r>
                      <a:r>
                        <a:rPr kumimoji="0" lang="pl-PL" sz="1200" b="0"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 i/lub opieki paliatywnej bądź hospicyjnej</a:t>
                      </a:r>
                      <a:r>
                        <a:rPr kumimoji="0" lang="pl-PL" sz="1100" b="0" i="0" u="none" strike="noStrike" kern="1200" cap="none" spc="0" normalizeH="0" baseline="30000" noProof="0" dirty="0">
                          <a:ln>
                            <a:noFill/>
                          </a:ln>
                          <a:solidFill>
                            <a:srgbClr val="C00000"/>
                          </a:solidFill>
                          <a:effectLst/>
                          <a:uLnTx/>
                          <a:uFillTx/>
                          <a:latin typeface="Arial" panose="020B0604020202020204" pitchFamily="34" charset="0"/>
                          <a:ea typeface="+mn-ea"/>
                          <a:cs typeface="Arial" panose="020B0604020202020204" pitchFamily="34" charset="0"/>
                        </a:rPr>
                        <a:t>13</a:t>
                      </a:r>
                      <a:r>
                        <a:rPr kumimoji="0" lang="pl-PL" sz="1200" b="0"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 i/lub świadczeń pielęgnacyjnych i opiekuńczych wykonywanych w ramach opieki długoterminowej</a:t>
                      </a:r>
                      <a:r>
                        <a:rPr kumimoji="0" lang="pl-PL" sz="1100" b="0" i="0" u="none" strike="noStrike" kern="1200" cap="none" spc="0" normalizeH="0" baseline="30000" noProof="0" dirty="0">
                          <a:ln>
                            <a:noFill/>
                          </a:ln>
                          <a:solidFill>
                            <a:srgbClr val="C00000"/>
                          </a:solidFill>
                          <a:effectLst/>
                          <a:uLnTx/>
                          <a:uFillTx/>
                          <a:latin typeface="Arial" panose="020B0604020202020204" pitchFamily="34" charset="0"/>
                          <a:ea typeface="+mn-ea"/>
                          <a:cs typeface="Arial" panose="020B0604020202020204" pitchFamily="34" charset="0"/>
                        </a:rPr>
                        <a:t>14</a:t>
                      </a:r>
                      <a:r>
                        <a:rPr kumimoji="0" lang="pl-PL" sz="1200" b="0"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 (pytania pomocnicze):</a:t>
                      </a:r>
                      <a:r>
                        <a:rPr kumimoji="0" lang="pl-PL" sz="800" b="0"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pl-PL" sz="1100" b="0"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100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nie dotyczy placówki świadczącej całodobową opiekę długoterminową w instytucjonalnych formach?</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20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zerojedynkowe. </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120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1200"/>
                        </a:spcAft>
                      </a:pPr>
                      <a:r>
                        <a:rPr lang="pl-PL" sz="1200" b="0" dirty="0">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 „NIE DOTYCZY” (opcja „NIE DOTYCZY” przyznawana wyłącznie w przypadku, gdy projekt nie dotyczy opieki nad osobami z zaburzeniami i chorobami psychicznymi i/lub opieki paliatywnej bądź hospicyjnej i/lub świadczeń pielęgnacyjnych i opiekuńczych wykonywanych w ramach opieki długoterminowej).</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76EAA55C-1329-37EC-666B-7841482084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AF537DCF-315C-1C20-F022-2E345EE1C8C9}"/>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245</a:t>
            </a:fld>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Prostokąt: zaokrąglone rogi 5">
            <a:extLst>
              <a:ext uri="{FF2B5EF4-FFF2-40B4-BE49-F238E27FC236}">
                <a16:creationId xmlns:a16="http://schemas.microsoft.com/office/drawing/2014/main" id="{04405FD3-1F2C-4648-2296-3275229C67A1}"/>
              </a:ext>
            </a:extLst>
          </p:cNvPr>
          <p:cNvSpPr/>
          <p:nvPr/>
        </p:nvSpPr>
        <p:spPr>
          <a:xfrm>
            <a:off x="409314" y="4077017"/>
            <a:ext cx="2778386" cy="82824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Autokorekta IZ FEL nr 1 (poz. w formularzu uwag nr 4)</a:t>
            </a:r>
            <a:endPar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pole tekstowe 8">
            <a:extLst>
              <a:ext uri="{FF2B5EF4-FFF2-40B4-BE49-F238E27FC236}">
                <a16:creationId xmlns:a16="http://schemas.microsoft.com/office/drawing/2014/main" id="{C567A6F3-D13A-DC30-D9D6-43EFD7F27B2C}"/>
              </a:ext>
            </a:extLst>
          </p:cNvPr>
          <p:cNvSpPr txBox="1"/>
          <p:nvPr/>
        </p:nvSpPr>
        <p:spPr>
          <a:xfrm>
            <a:off x="409314" y="4928005"/>
            <a:ext cx="1169684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pl-PL" sz="11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12</a:t>
            </a:r>
            <a:r>
              <a:rPr kumimoji="0" lang="pl-PL" sz="12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pl-PL" sz="1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Rozporządzenie Ministra Zdrowia z dnia 19 czerwca 2019 r. w sprawie świadczeń gwarantowanych z zakresu opieki psychiatrycznej i leczenia uzależnień (Dz. U. poz. 1285 z późn. zm.).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30000" noProof="0" dirty="0">
                <a:ln>
                  <a:noFill/>
                </a:ln>
                <a:solidFill>
                  <a:srgbClr val="C00000"/>
                </a:solidFill>
                <a:effectLst/>
                <a:uLnTx/>
                <a:uFillTx/>
                <a:latin typeface="Arial" panose="020B0604020202020204" pitchFamily="34" charset="0"/>
                <a:ea typeface="+mn-ea"/>
                <a:cs typeface="Arial" panose="020B0604020202020204" pitchFamily="34" charset="0"/>
              </a:rPr>
              <a:t>13 </a:t>
            </a:r>
            <a:r>
              <a:rPr kumimoji="0" lang="pl-PL" sz="1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Rozporządzenie Ministra Zdrowia z dnia 29 października 2013 r. w sprawie świadczeń gwarantowanych z zakresu opieki paliatywnej i hospicyjnej (t.j. Dz. U. z 2022 r. poz. 262).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30000" noProof="0" dirty="0">
                <a:ln>
                  <a:noFill/>
                </a:ln>
                <a:solidFill>
                  <a:srgbClr val="C00000"/>
                </a:solidFill>
                <a:effectLst/>
                <a:uLnTx/>
                <a:uFillTx/>
                <a:latin typeface="Arial" panose="020B0604020202020204" pitchFamily="34" charset="0"/>
                <a:ea typeface="+mn-ea"/>
                <a:cs typeface="Arial" panose="020B0604020202020204" pitchFamily="34" charset="0"/>
              </a:rPr>
              <a:t>14 </a:t>
            </a:r>
            <a:r>
              <a:rPr kumimoji="0" lang="pl-PL" sz="1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Rozporządzenie Ministra Zdrowia z dnia 22 listopada 2013 r. w sprawie świadczeń gwarantowanych z zakresu świadczeń pielęgnacyjnych i opiekuńczych w ramach opieki długoterminowej (t.j. Dz. U. z 2022 r. poz. 965 z późn. zm.).</a:t>
            </a:r>
            <a:endParaRPr kumimoji="0" lang="pl-PL" sz="12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797231"/>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A9780-17E6-ED87-FBAD-89890CF9B2CA}"/>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9F1EEB35-54AE-92C4-CA90-9B64146A9C82}"/>
              </a:ext>
            </a:extLst>
          </p:cNvPr>
          <p:cNvSpPr>
            <a:spLocks noGrp="1"/>
          </p:cNvSpPr>
          <p:nvPr>
            <p:ph type="title"/>
          </p:nvPr>
        </p:nvSpPr>
        <p:spPr>
          <a:xfrm>
            <a:off x="622300" y="-1389872"/>
            <a:ext cx="10515600" cy="1325563"/>
          </a:xfrm>
        </p:spPr>
        <p:txBody>
          <a:bodyPr/>
          <a:lstStyle/>
          <a:p>
            <a:r>
              <a:rPr lang="pl-PL" dirty="0"/>
              <a:t>Kryteria wyboru projektów</a:t>
            </a:r>
          </a:p>
        </p:txBody>
      </p:sp>
      <p:sp>
        <p:nvSpPr>
          <p:cNvPr id="4" name="Prostokąt 3">
            <a:extLst>
              <a:ext uri="{FF2B5EF4-FFF2-40B4-BE49-F238E27FC236}">
                <a16:creationId xmlns:a16="http://schemas.microsoft.com/office/drawing/2014/main" id="{8252B635-BAAD-5A66-D49D-5301F212CC6F}"/>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7.8 Infrastruktura ochrony zdrowia, typy projektu: 2, 3,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 Ocena formalna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FEE3E152-B3E4-9687-5340-6160DCAD07F6}"/>
              </a:ext>
            </a:extLst>
          </p:cNvPr>
          <p:cNvGraphicFramePr>
            <a:graphicFrameLocks noGrp="1"/>
          </p:cNvGraphicFramePr>
          <p:nvPr/>
        </p:nvGraphicFramePr>
        <p:xfrm>
          <a:off x="409314" y="1103161"/>
          <a:ext cx="11467612" cy="4042093"/>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084741">
                  <a:extLst>
                    <a:ext uri="{9D8B030D-6E8A-4147-A177-3AD203B41FA5}">
                      <a16:colId xmlns:a16="http://schemas.microsoft.com/office/drawing/2014/main" val="2742623692"/>
                    </a:ext>
                  </a:extLst>
                </a:gridCol>
                <a:gridCol w="5279890">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261974">
                <a:tc>
                  <a:txBody>
                    <a:bodyPr/>
                    <a:lstStyle/>
                    <a:p>
                      <a:pPr algn="ctr"/>
                      <a:endParaRPr lang="pl-PL" sz="10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dirty="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377688">
                <a:tc>
                  <a:txBody>
                    <a:bodyPr/>
                    <a:lstStyle/>
                    <a:p>
                      <a:pPr marL="0" lvl="0" indent="0" algn="l">
                        <a:lnSpc>
                          <a:spcPct val="115000"/>
                        </a:lnSpc>
                        <a:spcBef>
                          <a:spcPts val="600"/>
                        </a:spcBef>
                        <a:spcAft>
                          <a:spcPts val="600"/>
                        </a:spcAft>
                        <a:buFont typeface="+mj-lt"/>
                        <a:buNone/>
                      </a:pPr>
                      <a:r>
                        <a:rPr lang="pl-PL" sz="1200" b="1" dirty="0">
                          <a:effectLst/>
                          <a:latin typeface="Arial" panose="020B0604020202020204" pitchFamily="34" charset="0"/>
                          <a:ea typeface="Times New Roman" panose="02020603050405020304" pitchFamily="18" charset="0"/>
                          <a:cs typeface="Arial" panose="020B0604020202020204" pitchFamily="34" charset="0"/>
                        </a:rPr>
                        <a:t>7. </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1" dirty="0">
                          <a:effectLst/>
                          <a:latin typeface="Arial" panose="020B0604020202020204" pitchFamily="34" charset="0"/>
                          <a:ea typeface="Calibri" panose="020F0502020204030204" pitchFamily="34" charset="0"/>
                          <a:cs typeface="Arial" panose="020B0604020202020204" pitchFamily="34" charset="0"/>
                        </a:rPr>
                        <a:t>Projekt dotyczący opieki nad osobami z zaburzeniami i chorobami psychicznymi i/lub opieki paliatywnej bądź hospicyjnej i/lub świadczeń pielęgnacyjnych i opiekuńczych wykonywanych w ramach opieki długoterminowej zakłada rozwój zdeinstytucjonalizowanych form opieki nad pacjentem.</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lvl="0" indent="-228600" algn="l">
                        <a:lnSpc>
                          <a:spcPct val="115000"/>
                        </a:lnSpc>
                        <a:spcBef>
                          <a:spcPts val="600"/>
                        </a:spcBef>
                        <a:spcAft>
                          <a:spcPts val="1000"/>
                        </a:spcAft>
                        <a:buFont typeface="+mj-lt"/>
                        <a:buAutoNum type="arabicPeriod" startAt="2"/>
                      </a:pPr>
                      <a:r>
                        <a:rPr lang="pl-PL" sz="1200" b="0" dirty="0">
                          <a:effectLst/>
                          <a:latin typeface="Arial" panose="020B0604020202020204" pitchFamily="34" charset="0"/>
                          <a:ea typeface="Calibri" panose="020F0502020204030204" pitchFamily="34" charset="0"/>
                          <a:cs typeface="Arial" panose="020B0604020202020204" pitchFamily="34" charset="0"/>
                        </a:rPr>
                        <a:t>zakłada rozwój zdeinstytucjonalizowanych</a:t>
                      </a:r>
                      <a:r>
                        <a:rPr lang="pl-PL" sz="1200" kern="1200" baseline="30000" dirty="0">
                          <a:solidFill>
                            <a:schemeClr val="tx1"/>
                          </a:solidFill>
                          <a:latin typeface="Arial" panose="020B0604020202020204" pitchFamily="34" charset="0"/>
                          <a:ea typeface="+mn-ea"/>
                          <a:cs typeface="Arial" panose="020B0604020202020204" pitchFamily="34" charset="0"/>
                        </a:rPr>
                        <a:t>15</a:t>
                      </a:r>
                      <a:r>
                        <a:rPr lang="pl-PL" sz="1200" b="0" dirty="0">
                          <a:effectLst/>
                          <a:latin typeface="Arial" panose="020B0604020202020204" pitchFamily="34" charset="0"/>
                          <a:ea typeface="Calibri" panose="020F0502020204030204" pitchFamily="34" charset="0"/>
                          <a:cs typeface="Arial" panose="020B0604020202020204" pitchFamily="34" charset="0"/>
                        </a:rPr>
                        <a:t> form opieki nad pacjentem, tj. czy projekt dotyczący opieki nad osobami z zaburzeniami i chorobami psychicznymi i/lub opieki paliatywnej bądź hospicyjnej i/lub w zakresie świadczeń pielęgnacyjnych i opiekuńczych wykonywanych w ramach opieki długoterminowej jest zgodny z kierunkami rozwoju wsparcia zdrowotnego w ramach procesu deinstytucjonalizacji oraz obszarami strategicznymi wskazanymi w Załączniku nr 1 Strategia deinstytucjonalizacji: Opieka zdrowotna nad osobami starszymi do dokumentu „Zdrowa Przyszłość. Ramy Strategiczne Rozwoju Systemu Ochrony Zdrowia na lata 2021–2027, z perspektywą do 2030 r.”</a:t>
                      </a:r>
                      <a:r>
                        <a:rPr lang="pl-PL" sz="1200" kern="1200" baseline="30000" dirty="0">
                          <a:solidFill>
                            <a:schemeClr val="tx1"/>
                          </a:solidFill>
                          <a:latin typeface="Arial" panose="020B0604020202020204" pitchFamily="34" charset="0"/>
                          <a:ea typeface="+mn-ea"/>
                          <a:cs typeface="Arial" panose="020B0604020202020204" pitchFamily="34" charset="0"/>
                        </a:rPr>
                        <a:t>16</a:t>
                      </a:r>
                      <a:r>
                        <a:rPr lang="pl-PL" sz="1200" b="0" dirty="0">
                          <a:effectLst/>
                          <a:latin typeface="Arial" panose="020B0604020202020204" pitchFamily="34" charset="0"/>
                          <a:ea typeface="Calibri" panose="020F0502020204030204" pitchFamily="34" charset="0"/>
                          <a:cs typeface="Arial" panose="020B0604020202020204" pitchFamily="34" charset="0"/>
                        </a:rPr>
                        <a:t> w wersji obowiązującej na dzień ogłoszenia naboru </a:t>
                      </a:r>
                      <a:r>
                        <a:rPr lang="en-US" sz="1200" b="0" dirty="0" err="1">
                          <a:effectLst/>
                          <a:latin typeface="Arial" panose="020B0604020202020204" pitchFamily="34" charset="0"/>
                          <a:ea typeface="Calibri" panose="020F0502020204030204" pitchFamily="34" charset="0"/>
                          <a:cs typeface="Arial" panose="020B0604020202020204" pitchFamily="34" charset="0"/>
                        </a:rPr>
                        <a:t>oraz</a:t>
                      </a:r>
                      <a:r>
                        <a:rPr lang="en-US" sz="1200" b="0" dirty="0">
                          <a:effectLst/>
                          <a:latin typeface="Arial" panose="020B0604020202020204" pitchFamily="34" charset="0"/>
                          <a:ea typeface="Calibri" panose="020F0502020204030204" pitchFamily="34" charset="0"/>
                          <a:cs typeface="Arial" panose="020B0604020202020204" pitchFamily="34" charset="0"/>
                        </a:rPr>
                        <a:t> </a:t>
                      </a:r>
                      <a:r>
                        <a:rPr lang="pl-PL" sz="1200" b="0" dirty="0">
                          <a:effectLst/>
                          <a:latin typeface="Arial" panose="020B0604020202020204" pitchFamily="34" charset="0"/>
                          <a:ea typeface="Calibri" panose="020F0502020204030204" pitchFamily="34" charset="0"/>
                          <a:cs typeface="Arial" panose="020B0604020202020204" pitchFamily="34" charset="0"/>
                        </a:rPr>
                        <a:t>czy projekt dotyczący opieki nad osobami z zaburzeniami i chorobami psychicznymi zgodny jest z kierunkami rozwoju wsparcia zdrowotnego w ramach procesu deinstytucjonalizacji wskazanymi w załączniku nr 2 Strategia deinstytucjonalizacji: Opieka zdrowotna nad osobami z zaburzeniami psychicznymi do dokumentu „Zdrowa Przyszłość. Ramy Strategiczne Rozwoju Systemu Ochrony Zdrowia na lata 2021–2027, z perspektywą</a:t>
                      </a:r>
                      <a:r>
                        <a:rPr lang="en-US" sz="1200" b="0" dirty="0">
                          <a:effectLst/>
                          <a:latin typeface="Arial" panose="020B0604020202020204" pitchFamily="34" charset="0"/>
                          <a:ea typeface="Calibri" panose="020F0502020204030204" pitchFamily="34" charset="0"/>
                          <a:cs typeface="Arial" panose="020B0604020202020204" pitchFamily="34" charset="0"/>
                        </a:rPr>
                        <a:t> do 2030 r.”</a:t>
                      </a:r>
                      <a:r>
                        <a:rPr lang="pl-PL" sz="1200" b="0" dirty="0">
                          <a:effectLst/>
                          <a:latin typeface="Arial" panose="020B0604020202020204" pitchFamily="34" charset="0"/>
                          <a:ea typeface="Calibri" panose="020F0502020204030204" pitchFamily="34" charset="0"/>
                          <a:cs typeface="Arial" panose="020B0604020202020204" pitchFamily="34" charset="0"/>
                        </a:rPr>
                        <a:t> w wersji obowiązującej na dzień ogłoszenia naboru?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20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jest zdefiniowane poprzez zestaw pytań pomocniczych. Kryterium uznaje się za spełnione, jeżeli odpowiedź na wszystkie pytania pomocnicze będzie pozytywna (wartość logiczna: „TAK” lub „NIE DOTYCZY”). W trakcie oceny kryterium wnioskodawca może zostać poproszony o jednokrotne uzupełnienie i/lub wyjaśnienie.</a:t>
                      </a:r>
                    </a:p>
                    <a:p>
                      <a:pPr algn="l">
                        <a:lnSpc>
                          <a:spcPct val="115000"/>
                        </a:lnSpc>
                        <a:spcBef>
                          <a:spcPts val="600"/>
                        </a:spcBef>
                        <a:spcAft>
                          <a:spcPts val="1200"/>
                        </a:spcAft>
                      </a:pPr>
                      <a:r>
                        <a:rPr lang="pl-PL" sz="1200" b="0" dirty="0">
                          <a:effectLst/>
                          <a:latin typeface="Arial" panose="020B0604020202020204" pitchFamily="34" charset="0"/>
                          <a:ea typeface="Calibri" panose="020F0502020204030204" pitchFamily="34" charset="0"/>
                          <a:cs typeface="Arial" panose="020B0604020202020204" pitchFamily="34" charset="0"/>
                        </a:rPr>
                        <a:t>Przyznanie wartości „NIE” przynajmniej w jednym pytaniu pomocniczym (po jednokrotnym złożeniu uzupełnień i/lub wyjaśnień) oznacza, iż kryterium nie jest spełnione. Niespełnienie kryterium dyskwalifikuje projekt ze wsparcia.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F6E3697B-B50A-28B1-E506-DF58CC399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74F52BC9-4CA5-A7AF-52DB-BFD1ABBBCDD2}"/>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246</a:t>
            </a:fld>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pole tekstowe 1">
            <a:extLst>
              <a:ext uri="{FF2B5EF4-FFF2-40B4-BE49-F238E27FC236}">
                <a16:creationId xmlns:a16="http://schemas.microsoft.com/office/drawing/2014/main" id="{C69927DE-DC3C-6FC1-C6F7-521510A180C0}"/>
              </a:ext>
            </a:extLst>
          </p:cNvPr>
          <p:cNvSpPr txBox="1"/>
          <p:nvPr/>
        </p:nvSpPr>
        <p:spPr>
          <a:xfrm>
            <a:off x="409314" y="5163044"/>
            <a:ext cx="116968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pl-PL" sz="11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15</a:t>
            </a:r>
            <a:r>
              <a:rPr kumimoji="0" lang="pl-PL" sz="12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Zgodnie z zapisami dokumentu „Wytyczne dotyczące realizacji projektów z udziałem środków Europejskiego Funduszu Społecznego Plus w regionalnych programach na lata 2021–2027” obowiązującymi na dzień ogłoszenia naboru.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16 </a:t>
            </a: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Zdrowa przyszłość. Ramy Strategiczne Rozwoju Sytemu Ochrony Zdrowia na lata 2021-2027 z perspektywą do 2030 r. przyjęte uchwałą nr 196/2021 Rady Ministrów z dnia 27 grudnia 2021 r.</a:t>
            </a:r>
          </a:p>
        </p:txBody>
      </p:sp>
    </p:spTree>
    <p:extLst>
      <p:ext uri="{BB962C8B-B14F-4D97-AF65-F5344CB8AC3E}">
        <p14:creationId xmlns:p14="http://schemas.microsoft.com/office/powerpoint/2010/main" val="4156245105"/>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C9AC5-D3AD-AEDD-77DD-5BCB940555AC}"/>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3B298178-8C34-32A6-57A8-51D861AC93ED}"/>
              </a:ext>
            </a:extLst>
          </p:cNvPr>
          <p:cNvSpPr>
            <a:spLocks noGrp="1"/>
          </p:cNvSpPr>
          <p:nvPr>
            <p:ph type="title"/>
          </p:nvPr>
        </p:nvSpPr>
        <p:spPr>
          <a:xfrm>
            <a:off x="622300" y="-1389872"/>
            <a:ext cx="10515600" cy="1325563"/>
          </a:xfrm>
        </p:spPr>
        <p:txBody>
          <a:bodyPr/>
          <a:lstStyle/>
          <a:p>
            <a:r>
              <a:rPr lang="pl-PL" dirty="0"/>
              <a:t>Kryteria wyboru projektów</a:t>
            </a:r>
          </a:p>
        </p:txBody>
      </p:sp>
      <p:sp>
        <p:nvSpPr>
          <p:cNvPr id="4" name="Prostokąt 3">
            <a:extLst>
              <a:ext uri="{FF2B5EF4-FFF2-40B4-BE49-F238E27FC236}">
                <a16:creationId xmlns:a16="http://schemas.microsoft.com/office/drawing/2014/main" id="{42CB50C4-C77D-2B87-EC21-9E153CB63BA7}"/>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7.8 Infrastruktura ochrony zdrowia, typy projektu: 2, 3,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 Ocena formalna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87463C8C-7290-AF66-E189-B3DF36FA9CE3}"/>
              </a:ext>
            </a:extLst>
          </p:cNvPr>
          <p:cNvGraphicFramePr>
            <a:graphicFrameLocks noGrp="1"/>
          </p:cNvGraphicFramePr>
          <p:nvPr/>
        </p:nvGraphicFramePr>
        <p:xfrm>
          <a:off x="409314" y="1103160"/>
          <a:ext cx="11467612" cy="4496491"/>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23646">
                <a:tc>
                  <a:txBody>
                    <a:bodyPr/>
                    <a:lstStyle/>
                    <a:p>
                      <a:pPr algn="ctr"/>
                      <a:endParaRPr lang="pl-PL" sz="10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dirty="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72845">
                <a:tc>
                  <a:txBody>
                    <a:bodyPr/>
                    <a:lstStyle/>
                    <a:p>
                      <a:pPr marL="0" lvl="0" indent="0" algn="l">
                        <a:lnSpc>
                          <a:spcPct val="115000"/>
                        </a:lnSpc>
                        <a:spcBef>
                          <a:spcPts val="600"/>
                        </a:spcBef>
                        <a:spcAft>
                          <a:spcPts val="600"/>
                        </a:spcAft>
                        <a:buFont typeface="+mj-lt"/>
                        <a:buNone/>
                      </a:pPr>
                      <a:r>
                        <a:rPr lang="pl-PL" sz="1200" b="1" dirty="0">
                          <a:effectLst/>
                          <a:latin typeface="Arial" panose="020B0604020202020204" pitchFamily="34" charset="0"/>
                          <a:ea typeface="Times New Roman" panose="02020603050405020304" pitchFamily="18" charset="0"/>
                          <a:cs typeface="Arial" panose="020B0604020202020204" pitchFamily="34" charset="0"/>
                        </a:rPr>
                        <a:t>7. </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600"/>
                        </a:spcBef>
                        <a:spcAft>
                          <a:spcPts val="1000"/>
                        </a:spcAft>
                        <a:buClrTx/>
                        <a:buSzTx/>
                        <a:buFontTx/>
                        <a:buNone/>
                        <a:tabLst/>
                        <a:defRPr/>
                      </a:pPr>
                      <a:r>
                        <a:rPr lang="pl-PL" sz="1200" b="1" dirty="0">
                          <a:effectLst/>
                          <a:latin typeface="Arial" panose="020B0604020202020204" pitchFamily="34" charset="0"/>
                          <a:ea typeface="Calibri" panose="020F0502020204030204" pitchFamily="34" charset="0"/>
                          <a:cs typeface="Arial" panose="020B0604020202020204" pitchFamily="34" charset="0"/>
                        </a:rPr>
                        <a:t>Projekt dotyczący opieki nad osobami z zaburzeniami i chorobami psychicznymi i/lub opieki paliatywnej bądź hospicyjnej i/lub świadczeń pielęgnacyjnych i opiekuńczych wykonywanych w ramach opieki długoterminowej zakłada rozwój zdeinstytucjonalizowanych form opieki nad pacjentem.</a:t>
                      </a:r>
                      <a:endParaRPr lang="pl-PL"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1000"/>
                        </a:spcAft>
                      </a:pP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oraz dokumentacji składanej wraz z wnioskiem o dofinansowanie na etapie aplikowania o środki.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200"/>
                        </a:spcAft>
                      </a:pPr>
                      <a:endParaRPr lang="pl-PL"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85419897-6406-A423-4B16-B2CA97CB28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180075D6-9D53-6FDE-1C6F-7A23251A50AA}"/>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247</a:t>
            </a:fld>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2540382"/>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78DAE-827A-FB0B-1614-54D8AAC15019}"/>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7E382BE6-BC3D-EA18-761F-7040FCCCC82D}"/>
              </a:ext>
            </a:extLst>
          </p:cNvPr>
          <p:cNvSpPr>
            <a:spLocks noGrp="1"/>
          </p:cNvSpPr>
          <p:nvPr>
            <p:ph type="title"/>
          </p:nvPr>
        </p:nvSpPr>
        <p:spPr>
          <a:xfrm>
            <a:off x="622300" y="-1389872"/>
            <a:ext cx="10515600" cy="1325563"/>
          </a:xfrm>
        </p:spPr>
        <p:txBody>
          <a:bodyPr/>
          <a:lstStyle/>
          <a:p>
            <a:r>
              <a:rPr lang="pl-PL" dirty="0"/>
              <a:t>Kryteria wyboru projektów</a:t>
            </a:r>
          </a:p>
        </p:txBody>
      </p:sp>
      <p:sp>
        <p:nvSpPr>
          <p:cNvPr id="4" name="Prostokąt 3">
            <a:extLst>
              <a:ext uri="{FF2B5EF4-FFF2-40B4-BE49-F238E27FC236}">
                <a16:creationId xmlns:a16="http://schemas.microsoft.com/office/drawing/2014/main" id="{428D0A08-9838-A436-3438-A6A1114ECB88}"/>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7.8 Infrastruktura ochrony zdrowia, typy projektu: 2, 3,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 Ocena formalna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21328E55-7516-8203-FFFE-98D40DA06028}"/>
              </a:ext>
            </a:extLst>
          </p:cNvPr>
          <p:cNvGraphicFramePr>
            <a:graphicFrameLocks noGrp="1"/>
          </p:cNvGraphicFramePr>
          <p:nvPr/>
        </p:nvGraphicFramePr>
        <p:xfrm>
          <a:off x="409314" y="927100"/>
          <a:ext cx="11467612" cy="4949786"/>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4754752">
                  <a:extLst>
                    <a:ext uri="{9D8B030D-6E8A-4147-A177-3AD203B41FA5}">
                      <a16:colId xmlns:a16="http://schemas.microsoft.com/office/drawing/2014/main" val="120968799"/>
                    </a:ext>
                  </a:extLst>
                </a:gridCol>
                <a:gridCol w="3901326">
                  <a:extLst>
                    <a:ext uri="{9D8B030D-6E8A-4147-A177-3AD203B41FA5}">
                      <a16:colId xmlns:a16="http://schemas.microsoft.com/office/drawing/2014/main" val="940122991"/>
                    </a:ext>
                  </a:extLst>
                </a:gridCol>
              </a:tblGrid>
              <a:tr h="499706">
                <a:tc>
                  <a:txBody>
                    <a:bodyPr/>
                    <a:lstStyle/>
                    <a:p>
                      <a:pPr algn="ctr"/>
                      <a:endParaRPr lang="pl-PL" sz="10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dirty="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72845">
                <a:tc>
                  <a:txBody>
                    <a:bodyPr/>
                    <a:lstStyle/>
                    <a:p>
                      <a:pPr marL="0" lvl="0" indent="0" algn="l">
                        <a:lnSpc>
                          <a:spcPct val="115000"/>
                        </a:lnSpc>
                        <a:spcBef>
                          <a:spcPts val="600"/>
                        </a:spcBef>
                        <a:spcAft>
                          <a:spcPts val="600"/>
                        </a:spcAft>
                        <a:buFont typeface="+mj-lt"/>
                        <a:buNone/>
                      </a:pPr>
                      <a:r>
                        <a:rPr lang="pl-PL" sz="1200" b="1" dirty="0">
                          <a:effectLst/>
                          <a:latin typeface="Arial" panose="020B0604020202020204" pitchFamily="34" charset="0"/>
                          <a:ea typeface="Times New Roman" panose="02020603050405020304" pitchFamily="18" charset="0"/>
                          <a:cs typeface="Arial" panose="020B0604020202020204" pitchFamily="34" charset="0"/>
                        </a:rPr>
                        <a:t>8. </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1" dirty="0">
                          <a:effectLst/>
                          <a:latin typeface="Arial" panose="020B0604020202020204" pitchFamily="34" charset="0"/>
                          <a:ea typeface="Calibri" panose="020F0502020204030204" pitchFamily="34" charset="0"/>
                          <a:cs typeface="Arial" panose="020B0604020202020204" pitchFamily="34" charset="0"/>
                        </a:rPr>
                        <a:t>Kwalifikowalność inwestycji w zakresie szpitalnictwa. </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W ramach kryterium weryfikacji podlega, czy inwestycje (pytania pomocnicze):</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100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w nowoczesną infrastrukturę i sprzęt szpitali dotyczą opieki jednego dnia oraz wzmocnienia ambulatoryjnej opieki specjalistycznej?</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100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nie powielają zakresu, na który dany podmiot otrzymał wsparcie w ramach KPO? </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oraz dokumentacji składanej wraz z wnioskiem o dofinansowanie na etapie aplikowania o środki.</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Bef>
                          <a:spcPts val="600"/>
                        </a:spcBef>
                        <a:spcAft>
                          <a:spcPts val="60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zerojedynkowe.</a:t>
                      </a:r>
                    </a:p>
                    <a:p>
                      <a:pPr algn="l">
                        <a:lnSpc>
                          <a:spcPct val="100000"/>
                        </a:lnSpc>
                        <a:spcBef>
                          <a:spcPts val="600"/>
                        </a:spcBef>
                        <a:spcAft>
                          <a:spcPts val="60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p>
                    <a:p>
                      <a:pPr algn="l">
                        <a:lnSpc>
                          <a:spcPct val="100000"/>
                        </a:lnSpc>
                        <a:spcBef>
                          <a:spcPts val="600"/>
                        </a:spcBef>
                        <a:spcAft>
                          <a:spcPts val="600"/>
                        </a:spcAft>
                      </a:pPr>
                      <a:r>
                        <a:rPr lang="pl-PL" sz="1200" b="0" dirty="0">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 „NIE DOTYCZY” (opcja „NIE DOTYCZY” przyznawana wyłącznie w przypadku podmiotów oraz inwestycji, które swym zakresem nie obejmują opieki szpitalnej, z wyłączeniem leczenia jednego dnia).</a:t>
                      </a:r>
                    </a:p>
                    <a:p>
                      <a:pPr algn="l">
                        <a:lnSpc>
                          <a:spcPct val="100000"/>
                        </a:lnSpc>
                        <a:spcBef>
                          <a:spcPts val="600"/>
                        </a:spcBef>
                        <a:spcAft>
                          <a:spcPts val="60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jest zdefiniowane poprzez zestaw pytań pomocniczych. Kryterium uznaje się za spełnione, jeżeli odpowiedź na wszystkie pytania pomocnicze będzie pozytywna (wartość logiczna: „TAK” lub „NIE DOTYCZY”). W trakcie oceny kryterium wnioskodawca może zostać poproszony o jednokrotne uzupełnienie i/lub wyjaśnienie.</a:t>
                      </a:r>
                    </a:p>
                    <a:p>
                      <a:pPr algn="l">
                        <a:lnSpc>
                          <a:spcPct val="100000"/>
                        </a:lnSpc>
                        <a:spcBef>
                          <a:spcPts val="600"/>
                        </a:spcBef>
                        <a:spcAft>
                          <a:spcPts val="600"/>
                        </a:spcAft>
                      </a:pPr>
                      <a:r>
                        <a:rPr lang="pl-PL" sz="1200" b="0" dirty="0">
                          <a:effectLst/>
                          <a:latin typeface="Arial" panose="020B0604020202020204" pitchFamily="34" charset="0"/>
                          <a:ea typeface="Calibri" panose="020F0502020204030204" pitchFamily="34" charset="0"/>
                          <a:cs typeface="Arial" panose="020B0604020202020204" pitchFamily="34" charset="0"/>
                        </a:rPr>
                        <a:t>Przyznanie wartości „NIE” przynajmniej w jednym pytaniu pomocniczym (po jednokrotnym złożeniu uzupełnień i/lub wyjaśnień) oznacza, iż kryterium nie jest spełnione. Niespełnienie kryterium dyskwalifikuje projekt ze wsparcia.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6FDE8DB4-C650-AA28-F710-B26A619C8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7FF90A26-856D-EAFE-CADD-DD3299180838}"/>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248</a:t>
            </a:fld>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3355804"/>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B400B-B3C1-86AA-6AB2-17D249E781A3}"/>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DB53F35C-1D60-1762-8EA3-E0F9A83CFE6D}"/>
              </a:ext>
            </a:extLst>
          </p:cNvPr>
          <p:cNvSpPr>
            <a:spLocks noGrp="1"/>
          </p:cNvSpPr>
          <p:nvPr>
            <p:ph type="title"/>
          </p:nvPr>
        </p:nvSpPr>
        <p:spPr>
          <a:xfrm>
            <a:off x="622300" y="-1389872"/>
            <a:ext cx="10515600" cy="1325563"/>
          </a:xfrm>
        </p:spPr>
        <p:txBody>
          <a:bodyPr/>
          <a:lstStyle/>
          <a:p>
            <a:r>
              <a:rPr lang="pl-PL" dirty="0"/>
              <a:t>Kryteria wyboru projektów</a:t>
            </a:r>
          </a:p>
        </p:txBody>
      </p:sp>
      <p:sp>
        <p:nvSpPr>
          <p:cNvPr id="4" name="Prostokąt 3">
            <a:extLst>
              <a:ext uri="{FF2B5EF4-FFF2-40B4-BE49-F238E27FC236}">
                <a16:creationId xmlns:a16="http://schemas.microsoft.com/office/drawing/2014/main" id="{C451071C-EF24-DA1A-F151-6263D6E2CE57}"/>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7.8 Infrastruktura ochrony zdrowia, typy projektu: 2, 3,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 Ocena formalna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E37A4C93-DCC0-A776-64E6-287B696D4EB6}"/>
              </a:ext>
            </a:extLst>
          </p:cNvPr>
          <p:cNvGraphicFramePr>
            <a:graphicFrameLocks noGrp="1"/>
          </p:cNvGraphicFramePr>
          <p:nvPr/>
        </p:nvGraphicFramePr>
        <p:xfrm>
          <a:off x="409314" y="1103160"/>
          <a:ext cx="11467612" cy="4312920"/>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4589652">
                  <a:extLst>
                    <a:ext uri="{9D8B030D-6E8A-4147-A177-3AD203B41FA5}">
                      <a16:colId xmlns:a16="http://schemas.microsoft.com/office/drawing/2014/main" val="120968799"/>
                    </a:ext>
                  </a:extLst>
                </a:gridCol>
                <a:gridCol w="4066426">
                  <a:extLst>
                    <a:ext uri="{9D8B030D-6E8A-4147-A177-3AD203B41FA5}">
                      <a16:colId xmlns:a16="http://schemas.microsoft.com/office/drawing/2014/main" val="940122991"/>
                    </a:ext>
                  </a:extLst>
                </a:gridCol>
              </a:tblGrid>
              <a:tr h="254789">
                <a:tc>
                  <a:txBody>
                    <a:bodyPr/>
                    <a:lstStyle/>
                    <a:p>
                      <a:pPr algn="ctr"/>
                      <a:endParaRPr lang="pl-PL" sz="10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dirty="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354728">
                <a:tc>
                  <a:txBody>
                    <a:bodyPr/>
                    <a:lstStyle/>
                    <a:p>
                      <a:pPr marL="0" lvl="0" indent="0" algn="l">
                        <a:lnSpc>
                          <a:spcPct val="115000"/>
                        </a:lnSpc>
                        <a:spcBef>
                          <a:spcPts val="600"/>
                        </a:spcBef>
                        <a:spcAft>
                          <a:spcPts val="600"/>
                        </a:spcAft>
                        <a:buFont typeface="+mj-lt"/>
                        <a:buNone/>
                      </a:pPr>
                      <a:r>
                        <a:rPr lang="pl-PL" sz="1200" b="1" dirty="0">
                          <a:effectLst/>
                          <a:latin typeface="Arial" panose="020B0604020202020204" pitchFamily="34" charset="0"/>
                          <a:ea typeface="Times New Roman" panose="02020603050405020304" pitchFamily="18" charset="0"/>
                          <a:cs typeface="Arial" panose="020B0604020202020204" pitchFamily="34" charset="0"/>
                        </a:rPr>
                        <a:t>9. </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1" dirty="0">
                          <a:effectLst/>
                          <a:latin typeface="Arial" panose="020B0604020202020204" pitchFamily="34" charset="0"/>
                          <a:ea typeface="Calibri" panose="020F0502020204030204" pitchFamily="34" charset="0"/>
                          <a:cs typeface="Arial" panose="020B0604020202020204" pitchFamily="34" charset="0"/>
                        </a:rPr>
                        <a:t>Projekt z zakresu onkologii jest zgodny z Narodową Strategią Onkologiczną. </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W ramach kryterium weryfikacji podlega, czy projekt zgodny jest z Narodową Strategią Onkologiczną</a:t>
                      </a:r>
                      <a:r>
                        <a:rPr lang="pl-PL" sz="1200" kern="1200" baseline="30000" dirty="0">
                          <a:solidFill>
                            <a:schemeClr val="tx1"/>
                          </a:solidFill>
                          <a:latin typeface="Arial" panose="020B0604020202020204" pitchFamily="34" charset="0"/>
                          <a:ea typeface="+mn-ea"/>
                          <a:cs typeface="Arial" panose="020B0604020202020204" pitchFamily="34" charset="0"/>
                        </a:rPr>
                        <a:t>17</a:t>
                      </a:r>
                      <a:r>
                        <a:rPr lang="pl-PL" sz="1200" b="0" dirty="0">
                          <a:effectLst/>
                          <a:latin typeface="Arial" panose="020B0604020202020204" pitchFamily="34" charset="0"/>
                          <a:ea typeface="Calibri" panose="020F0502020204030204" pitchFamily="34" charset="0"/>
                          <a:cs typeface="Arial" panose="020B0604020202020204" pitchFamily="34" charset="0"/>
                        </a:rPr>
                        <a:t>, w szczególności w zakresie zapewnienia zgodności działań w ramach </a:t>
                      </a:r>
                      <a:r>
                        <a:rPr lang="en-US" sz="1200" b="0" dirty="0" err="1">
                          <a:effectLst/>
                          <a:latin typeface="Arial" panose="020B0604020202020204" pitchFamily="34" charset="0"/>
                          <a:ea typeface="Calibri" panose="020F0502020204030204" pitchFamily="34" charset="0"/>
                          <a:cs typeface="Arial" panose="020B0604020202020204" pitchFamily="34" charset="0"/>
                        </a:rPr>
                        <a:t>projektu</a:t>
                      </a:r>
                      <a:r>
                        <a:rPr lang="en-US" sz="1200" b="0" dirty="0">
                          <a:effectLst/>
                          <a:latin typeface="Arial" panose="020B0604020202020204" pitchFamily="34" charset="0"/>
                          <a:ea typeface="Calibri" panose="020F0502020204030204" pitchFamily="34" charset="0"/>
                          <a:cs typeface="Arial" panose="020B0604020202020204" pitchFamily="34" charset="0"/>
                        </a:rPr>
                        <a:t> z </a:t>
                      </a:r>
                      <a:r>
                        <a:rPr lang="pl-PL" sz="1200" b="0" dirty="0">
                          <a:effectLst/>
                          <a:latin typeface="Arial" panose="020B0604020202020204" pitchFamily="34" charset="0"/>
                          <a:ea typeface="Calibri" panose="020F0502020204030204" pitchFamily="34" charset="0"/>
                          <a:cs typeface="Arial" panose="020B0604020202020204" pitchFamily="34" charset="0"/>
                        </a:rPr>
                        <a:t>założeniami, celami, działaniami i rezultatami określonymi w ramach ww. dokumentu, w wersji obowiązującej na dzień ogłoszenia naboru. </a:t>
                      </a:r>
                    </a:p>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oraz dokumentacji składanej wraz z wnioskiem o dofinansowanie na etapie aplikowania o środki</a:t>
                      </a:r>
                      <a:r>
                        <a:rPr lang="pl-PL" sz="1100" b="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Bef>
                          <a:spcPts val="600"/>
                        </a:spcBef>
                        <a:spcAft>
                          <a:spcPts val="60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zerojedynkowe.</a:t>
                      </a:r>
                    </a:p>
                    <a:p>
                      <a:pPr algn="l">
                        <a:lnSpc>
                          <a:spcPct val="100000"/>
                        </a:lnSpc>
                        <a:spcBef>
                          <a:spcPts val="600"/>
                        </a:spcBef>
                        <a:spcAft>
                          <a:spcPts val="60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p>
                    <a:p>
                      <a:pPr algn="l">
                        <a:lnSpc>
                          <a:spcPct val="100000"/>
                        </a:lnSpc>
                        <a:spcBef>
                          <a:spcPts val="600"/>
                        </a:spcBef>
                        <a:spcAft>
                          <a:spcPts val="600"/>
                        </a:spcAft>
                      </a:pPr>
                      <a:r>
                        <a:rPr lang="pl-PL" sz="1200" b="0" dirty="0">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 „NIE DOTYCZY” (opcja „NIE DOTYCZY” przyznawana wyłącznie w przypadku podmiotów oraz inwestycji, które swym zakresem nie obejmują opieki onkologicznej).</a:t>
                      </a:r>
                    </a:p>
                    <a:p>
                      <a:pPr algn="l">
                        <a:lnSpc>
                          <a:spcPct val="100000"/>
                        </a:lnSpc>
                        <a:spcBef>
                          <a:spcPts val="600"/>
                        </a:spcBef>
                        <a:spcAft>
                          <a:spcPts val="60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będzie pozytywna (wartość logiczna: „TAK” lub „NIE DOTYCZY”). W trakcie oceny kryterium wnioskodawca może zostać poproszony o jednokrotne uzupełnienie i/lub wyjaśnienie.</a:t>
                      </a:r>
                    </a:p>
                    <a:p>
                      <a:pPr marL="0" marR="0" lvl="0" indent="0" algn="l" defTabSz="914400" rtl="0" eaLnBrk="1" fontAlgn="auto" latinLnBrk="0" hangingPunct="1">
                        <a:lnSpc>
                          <a:spcPct val="100000"/>
                        </a:lnSpc>
                        <a:spcBef>
                          <a:spcPts val="600"/>
                        </a:spcBef>
                        <a:spcAft>
                          <a:spcPts val="600"/>
                        </a:spcAft>
                        <a:buClrTx/>
                        <a:buSzTx/>
                        <a:buFontTx/>
                        <a:buNone/>
                        <a:tabLst/>
                        <a:defRPr/>
                      </a:pPr>
                      <a:r>
                        <a:rPr lang="pl-PL" sz="1200" b="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Przyznanie wartości „NIE” (po jednokrotnym złożeniu uzupełnień i/lub wyjaśnień) oznacza, iż kryterium nie jest spełnione. Niespełnienie kryterium dyskwalifikuje projekt ze wsparcia.</a:t>
                      </a:r>
                    </a:p>
                    <a:p>
                      <a:pPr algn="l">
                        <a:lnSpc>
                          <a:spcPct val="100000"/>
                        </a:lnSpc>
                        <a:spcBef>
                          <a:spcPts val="600"/>
                        </a:spcBef>
                        <a:spcAft>
                          <a:spcPts val="600"/>
                        </a:spcAft>
                      </a:pPr>
                      <a:endParaRPr lang="pl-PL"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C096950C-EF8B-20B0-3711-AC3203E27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860F051A-51D1-2B62-7242-9FF6CD1F982B}"/>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249</a:t>
            </a:fld>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pole tekstowe 1">
            <a:extLst>
              <a:ext uri="{FF2B5EF4-FFF2-40B4-BE49-F238E27FC236}">
                <a16:creationId xmlns:a16="http://schemas.microsoft.com/office/drawing/2014/main" id="{169F5643-B871-3A64-C72D-3BAB824F1F06}"/>
              </a:ext>
            </a:extLst>
          </p:cNvPr>
          <p:cNvSpPr txBox="1"/>
          <p:nvPr/>
        </p:nvSpPr>
        <p:spPr>
          <a:xfrm>
            <a:off x="409314" y="5666669"/>
            <a:ext cx="116968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pl-PL" sz="11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17</a:t>
            </a:r>
            <a:r>
              <a:rPr kumimoji="0" lang="pl-PL" sz="12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Narodowa Strategia Onkologiczna przyjęta Uchwałą nr 10 Rady Ministrów z dnia 4 lutego 2020 r. w sprawie przyjęcia programu wieloletniego pn. Narodowa Strategia Onkologiczna na lata 2020-2030 (t.j. M. P. z 2022 r. poz. 814 z późn. zm.).</a:t>
            </a:r>
          </a:p>
        </p:txBody>
      </p:sp>
    </p:spTree>
    <p:extLst>
      <p:ext uri="{BB962C8B-B14F-4D97-AF65-F5344CB8AC3E}">
        <p14:creationId xmlns:p14="http://schemas.microsoft.com/office/powerpoint/2010/main" val="2229694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D1303-6BFF-9303-3EF1-A39DB618ECD5}"/>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F5A62F75-B1A1-EB8F-DA2B-C8A37635CA67}"/>
              </a:ext>
            </a:extLst>
          </p:cNvPr>
          <p:cNvSpPr>
            <a:spLocks noGrp="1"/>
          </p:cNvSpPr>
          <p:nvPr>
            <p:ph type="title"/>
          </p:nvPr>
        </p:nvSpPr>
        <p:spPr>
          <a:xfrm>
            <a:off x="622300" y="-1389872"/>
            <a:ext cx="10515600" cy="1325563"/>
          </a:xfrm>
        </p:spPr>
        <p:txBody>
          <a:bodyPr/>
          <a:lstStyle/>
          <a:p>
            <a:r>
              <a:rPr lang="pl-PL" dirty="0"/>
              <a:t>Kryteria wyboru projektów</a:t>
            </a:r>
          </a:p>
        </p:txBody>
      </p:sp>
      <p:sp>
        <p:nvSpPr>
          <p:cNvPr id="4" name="Prostokąt 3">
            <a:extLst>
              <a:ext uri="{FF2B5EF4-FFF2-40B4-BE49-F238E27FC236}">
                <a16:creationId xmlns:a16="http://schemas.microsoft.com/office/drawing/2014/main" id="{ED8A6D08-8BE9-9499-FA14-173818E45555}"/>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Działanie 3.2 Dostosowanie do zmian klimatu i zapobieganie powodziom i suszy, typy projektów: 1, 2, 4, 6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 Kryteria merytoryczne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F2D21829-6698-D027-77F7-B0713EA8BDBA}"/>
              </a:ext>
            </a:extLst>
          </p:cNvPr>
          <p:cNvGraphicFramePr>
            <a:graphicFrameLocks noGrp="1"/>
          </p:cNvGraphicFramePr>
          <p:nvPr>
            <p:extLst>
              <p:ext uri="{D42A27DB-BD31-4B8C-83A1-F6EECF244321}">
                <p14:modId xmlns:p14="http://schemas.microsoft.com/office/powerpoint/2010/main" val="2403182304"/>
              </p:ext>
            </p:extLst>
          </p:nvPr>
        </p:nvGraphicFramePr>
        <p:xfrm>
          <a:off x="409315" y="1103161"/>
          <a:ext cx="11305165" cy="3970887"/>
        </p:xfrm>
        <a:graphic>
          <a:graphicData uri="http://schemas.openxmlformats.org/drawingml/2006/table">
            <a:tbl>
              <a:tblPr firstRow="1" bandRow="1">
                <a:tableStyleId>{5C22544A-7EE6-4342-B048-85BDC9FD1C3A}</a:tableStyleId>
              </a:tblPr>
              <a:tblGrid>
                <a:gridCol w="632189">
                  <a:extLst>
                    <a:ext uri="{9D8B030D-6E8A-4147-A177-3AD203B41FA5}">
                      <a16:colId xmlns:a16="http://schemas.microsoft.com/office/drawing/2014/main" val="2402903515"/>
                    </a:ext>
                  </a:extLst>
                </a:gridCol>
                <a:gridCol w="2139518">
                  <a:extLst>
                    <a:ext uri="{9D8B030D-6E8A-4147-A177-3AD203B41FA5}">
                      <a16:colId xmlns:a16="http://schemas.microsoft.com/office/drawing/2014/main" val="2742623692"/>
                    </a:ext>
                  </a:extLst>
                </a:gridCol>
                <a:gridCol w="5110417">
                  <a:extLst>
                    <a:ext uri="{9D8B030D-6E8A-4147-A177-3AD203B41FA5}">
                      <a16:colId xmlns:a16="http://schemas.microsoft.com/office/drawing/2014/main" val="120968799"/>
                    </a:ext>
                  </a:extLst>
                </a:gridCol>
                <a:gridCol w="3423041">
                  <a:extLst>
                    <a:ext uri="{9D8B030D-6E8A-4147-A177-3AD203B41FA5}">
                      <a16:colId xmlns:a16="http://schemas.microsoft.com/office/drawing/2014/main" val="940122991"/>
                    </a:ext>
                  </a:extLst>
                </a:gridCol>
              </a:tblGrid>
              <a:tr h="344799">
                <a:tc>
                  <a:txBody>
                    <a:bodyPr/>
                    <a:lstStyle/>
                    <a:p>
                      <a:pPr algn="ctr"/>
                      <a:endParaRPr lang="pl-PL" sz="10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dirty="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626088">
                <a:tc>
                  <a:txBody>
                    <a:bodyPr/>
                    <a:lstStyle/>
                    <a:p>
                      <a:pPr marL="0" indent="0" algn="l">
                        <a:spcAft>
                          <a:spcPts val="0"/>
                        </a:spcAft>
                        <a:buFont typeface="+mj-lt"/>
                        <a:buNone/>
                      </a:pPr>
                      <a:r>
                        <a:rPr lang="pl-PL" sz="1200" b="0" dirty="0">
                          <a:solidFill>
                            <a:srgbClr val="C00000"/>
                          </a:solidFill>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noProof="0" dirty="0">
                          <a:solidFill>
                            <a:srgbClr val="C00000"/>
                          </a:solidFill>
                          <a:effectLst/>
                          <a:latin typeface="Arial" panose="020B0604020202020204" pitchFamily="34" charset="0"/>
                          <a:ea typeface="Calibri" panose="020F0502020204030204" pitchFamily="34" charset="0"/>
                          <a:cs typeface="Arial" panose="020B0604020202020204" pitchFamily="34" charset="0"/>
                        </a:rPr>
                        <a:t>Ocena wrażliwości na zmiany klimatu </a:t>
                      </a:r>
                      <a:r>
                        <a:rPr lang="pl-PL" sz="12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i ryzyka zmian klimatu.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pl-PL" sz="1200" b="0" noProof="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Kryterium weryfikuje czy </a:t>
                      </a:r>
                      <a:r>
                        <a:rPr lang="pl-PL" sz="1200" b="0" noProof="0" dirty="0">
                          <a:solidFill>
                            <a:srgbClr val="C00000"/>
                          </a:solidFill>
                          <a:effectLst/>
                          <a:latin typeface="Arial" panose="020B0604020202020204" pitchFamily="34" charset="0"/>
                          <a:ea typeface="Yu Mincho" panose="02020400000000000000" pitchFamily="18" charset="-128"/>
                          <a:cs typeface="Arial" panose="020B0604020202020204" pitchFamily="34" charset="0"/>
                        </a:rPr>
                        <a:t> dokonano oceny wrażliwości na zmiany klimatu i ryzyka zmiany klimatu zgodnie z Rozporządzeniem ogólnym</a:t>
                      </a:r>
                      <a:r>
                        <a:rPr lang="pl-PL" sz="1200" b="0" baseline="30000" noProof="0" dirty="0">
                          <a:solidFill>
                            <a:srgbClr val="C00000"/>
                          </a:solidFill>
                          <a:effectLst/>
                          <a:latin typeface="Arial" panose="020B0604020202020204" pitchFamily="34" charset="0"/>
                          <a:ea typeface="Yu Mincho" panose="02020400000000000000" pitchFamily="18" charset="-128"/>
                          <a:cs typeface="Arial" panose="020B0604020202020204" pitchFamily="34" charset="0"/>
                        </a:rPr>
                        <a:t>13 </a:t>
                      </a:r>
                      <a:r>
                        <a:rPr lang="pl-PL" sz="1200" b="0" noProof="0" dirty="0">
                          <a:solidFill>
                            <a:srgbClr val="C00000"/>
                          </a:solidFill>
                          <a:effectLst/>
                          <a:latin typeface="Arial" panose="020B0604020202020204" pitchFamily="34" charset="0"/>
                          <a:ea typeface="Yu Mincho" panose="02020400000000000000" pitchFamily="18" charset="-128"/>
                          <a:cs typeface="Arial" panose="020B0604020202020204" pitchFamily="34" charset="0"/>
                        </a:rPr>
                        <a:t>(ocena ryzyka klimatycznego, „</a:t>
                      </a:r>
                      <a:r>
                        <a:rPr lang="pl-PL" sz="1200" b="0" noProof="0" dirty="0" err="1">
                          <a:solidFill>
                            <a:srgbClr val="C00000"/>
                          </a:solidFill>
                          <a:effectLst/>
                          <a:latin typeface="Arial" panose="020B0604020202020204" pitchFamily="34" charset="0"/>
                          <a:ea typeface="Yu Mincho" panose="02020400000000000000" pitchFamily="18" charset="-128"/>
                          <a:cs typeface="Arial" panose="020B0604020202020204" pitchFamily="34" charset="0"/>
                        </a:rPr>
                        <a:t>climate</a:t>
                      </a:r>
                      <a:r>
                        <a:rPr lang="pl-PL" sz="1200" b="0" noProof="0" dirty="0">
                          <a:solidFill>
                            <a:srgbClr val="C00000"/>
                          </a:solidFill>
                          <a:effectLst/>
                          <a:latin typeface="Arial" panose="020B0604020202020204" pitchFamily="34" charset="0"/>
                          <a:ea typeface="Yu Mincho" panose="02020400000000000000" pitchFamily="18" charset="-128"/>
                          <a:cs typeface="Arial" panose="020B0604020202020204" pitchFamily="34" charset="0"/>
                        </a:rPr>
                        <a:t> </a:t>
                      </a:r>
                      <a:r>
                        <a:rPr lang="pl-PL" sz="1200" b="0" noProof="0" dirty="0" err="1">
                          <a:solidFill>
                            <a:srgbClr val="C00000"/>
                          </a:solidFill>
                          <a:effectLst/>
                          <a:latin typeface="Arial" panose="020B0604020202020204" pitchFamily="34" charset="0"/>
                          <a:ea typeface="Yu Mincho" panose="02020400000000000000" pitchFamily="18" charset="-128"/>
                          <a:cs typeface="Arial" panose="020B0604020202020204" pitchFamily="34" charset="0"/>
                        </a:rPr>
                        <a:t>proofing</a:t>
                      </a:r>
                      <a:r>
                        <a:rPr lang="pl-PL" sz="1200" b="0" noProof="0" dirty="0">
                          <a:solidFill>
                            <a:srgbClr val="C00000"/>
                          </a:solidFill>
                          <a:effectLst/>
                          <a:latin typeface="Arial" panose="020B0604020202020204" pitchFamily="34" charset="0"/>
                          <a:ea typeface="Yu Mincho" panose="02020400000000000000" pitchFamily="18" charset="-128"/>
                          <a:cs typeface="Arial" panose="020B0604020202020204" pitchFamily="34" charset="0"/>
                        </a:rPr>
                        <a:t>”) i podręcznikiem: Poradnik weryfikacji inwestycji pod względem wpływu na klimat i adaptacji do zmian klimatu w okresie programowania </a:t>
                      </a:r>
                      <a:r>
                        <a:rPr lang="en-US" sz="1200" b="0" dirty="0">
                          <a:solidFill>
                            <a:srgbClr val="C00000"/>
                          </a:solidFill>
                          <a:effectLst/>
                          <a:latin typeface="Arial" panose="020B0604020202020204" pitchFamily="34" charset="0"/>
                          <a:ea typeface="Yu Mincho" panose="02020400000000000000" pitchFamily="18" charset="-128"/>
                          <a:cs typeface="Arial" panose="020B0604020202020204" pitchFamily="34" charset="0"/>
                        </a:rPr>
                        <a:t>UE 2021-2027</a:t>
                      </a:r>
                      <a:r>
                        <a:rPr lang="pl-PL" sz="1200" b="0" baseline="30000" dirty="0">
                          <a:solidFill>
                            <a:srgbClr val="C00000"/>
                          </a:solidFill>
                          <a:effectLst/>
                          <a:latin typeface="Arial" panose="020B0604020202020204" pitchFamily="34" charset="0"/>
                          <a:ea typeface="Yu Mincho" panose="02020400000000000000" pitchFamily="18" charset="-128"/>
                          <a:cs typeface="Arial" panose="020B0604020202020204" pitchFamily="34" charset="0"/>
                        </a:rPr>
                        <a:t>14</a:t>
                      </a:r>
                      <a:r>
                        <a:rPr lang="pl-PL" sz="1200" b="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t>
                      </a:r>
                      <a:endParaRPr lang="pl-PL" sz="1200" b="0" baseline="30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Bef>
                          <a:spcPts val="600"/>
                        </a:spcBef>
                        <a:spcAft>
                          <a:spcPts val="600"/>
                        </a:spcAft>
                      </a:pPr>
                      <a:r>
                        <a:rPr lang="pl-PL" sz="1200" b="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Spełnienie kryterium weryfikowane będzie na podstawie zapisów wniosku o dofinansowanie oraz dokumentacji składanej wraz z wnioskiem o dofinansowanie na etapie aplikowania o środki.</a:t>
                      </a:r>
                    </a:p>
                    <a:p>
                      <a:pPr algn="l">
                        <a:lnSpc>
                          <a:spcPct val="115000"/>
                        </a:lnSpc>
                        <a:spcBef>
                          <a:spcPts val="600"/>
                        </a:spcBef>
                        <a:spcAft>
                          <a:spcPts val="600"/>
                        </a:spcAft>
                      </a:pPr>
                      <a:r>
                        <a:rPr lang="pl-PL" sz="1200" b="0" dirty="0">
                          <a:solidFill>
                            <a:srgbClr val="C00000"/>
                          </a:solidFill>
                          <a:effectLst/>
                          <a:latin typeface="Arial" panose="020B0604020202020204" pitchFamily="34" charset="0"/>
                          <a:ea typeface="Calibri" panose="020F0502020204030204" pitchFamily="34" charset="0"/>
                          <a:cs typeface="Arial" panose="020B0604020202020204" pitchFamily="34" charset="0"/>
                        </a:rPr>
                        <a:t>Weryfikacja czy dokonano oceny wrażliwości na zmiany klimatu i ryzyka zmiany klimatu zgodnie z Rozporządzeniem ogólnym zostanie dokonana w oparciu o Zawiadomienie Komisji Europejskiej z 16.09.2021 r. pn. „Wytyczne techniczne dotyczące weryfikacji infrastruktury pod względem wpływu na klimat w latach 2021–2027 (2021/C 373/01)” (ang. „Technical </a:t>
                      </a:r>
                      <a:r>
                        <a:rPr lang="pl-PL" sz="1200" b="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guidance</a:t>
                      </a:r>
                      <a:r>
                        <a:rPr lang="pl-PL" sz="1200" b="0" dirty="0">
                          <a:solidFill>
                            <a:srgbClr val="C00000"/>
                          </a:solidFill>
                          <a:effectLst/>
                          <a:latin typeface="Arial" panose="020B0604020202020204" pitchFamily="34" charset="0"/>
                          <a:ea typeface="Calibri" panose="020F0502020204030204" pitchFamily="34" charset="0"/>
                          <a:cs typeface="Arial" panose="020B0604020202020204" pitchFamily="34" charset="0"/>
                        </a:rPr>
                        <a:t> on the </a:t>
                      </a:r>
                      <a:r>
                        <a:rPr lang="pl-PL" sz="1200" b="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climate</a:t>
                      </a:r>
                      <a:r>
                        <a:rPr lang="pl-PL" sz="1200" b="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pl-PL" sz="1200" b="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proofing</a:t>
                      </a:r>
                      <a:r>
                        <a:rPr lang="pl-PL" sz="1200" b="0" dirty="0">
                          <a:solidFill>
                            <a:srgbClr val="C00000"/>
                          </a:solidFill>
                          <a:effectLst/>
                          <a:latin typeface="Arial" panose="020B0604020202020204" pitchFamily="34" charset="0"/>
                          <a:ea typeface="Calibri" panose="020F0502020204030204" pitchFamily="34" charset="0"/>
                          <a:cs typeface="Arial" panose="020B0604020202020204" pitchFamily="34" charset="0"/>
                        </a:rPr>
                        <a:t> of </a:t>
                      </a:r>
                      <a:r>
                        <a:rPr lang="pl-PL" sz="1200" b="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infrastructure</a:t>
                      </a:r>
                      <a:r>
                        <a:rPr lang="pl-PL" sz="1200" b="0" dirty="0">
                          <a:solidFill>
                            <a:srgbClr val="C00000"/>
                          </a:solidFill>
                          <a:effectLst/>
                          <a:latin typeface="Arial" panose="020B0604020202020204" pitchFamily="34" charset="0"/>
                          <a:ea typeface="Calibri" panose="020F0502020204030204" pitchFamily="34" charset="0"/>
                          <a:cs typeface="Arial" panose="020B0604020202020204" pitchFamily="34" charset="0"/>
                        </a:rPr>
                        <a:t> in the period 2021-2027”)</a:t>
                      </a:r>
                      <a:r>
                        <a:rPr lang="pl-PL" sz="1200" b="0" baseline="30000" dirty="0">
                          <a:solidFill>
                            <a:srgbClr val="C00000"/>
                          </a:solidFill>
                          <a:effectLst/>
                          <a:latin typeface="Arial" panose="020B0604020202020204" pitchFamily="34" charset="0"/>
                          <a:ea typeface="Yu Mincho" panose="02020400000000000000" pitchFamily="18" charset="-128"/>
                          <a:cs typeface="Arial" panose="020B0604020202020204" pitchFamily="34" charset="0"/>
                        </a:rPr>
                        <a:t> 15</a:t>
                      </a:r>
                      <a:r>
                        <a:rPr lang="pl-PL" sz="1200" b="0" dirty="0">
                          <a:solidFill>
                            <a:srgbClr val="C00000"/>
                          </a:solidFill>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dirty="0">
                          <a:solidFill>
                            <a:srgbClr val="C00000"/>
                          </a:solidFill>
                          <a:effectLst/>
                          <a:latin typeface="Arial" panose="020B0604020202020204" pitchFamily="34" charset="0"/>
                          <a:ea typeface="Calibri" panose="020F0502020204030204" pitchFamily="34" charset="0"/>
                          <a:cs typeface="Arial" panose="020B0604020202020204" pitchFamily="34" charset="0"/>
                        </a:rPr>
                        <a:t>Kryterium zerojedynkowe.</a:t>
                      </a:r>
                    </a:p>
                    <a:p>
                      <a:pPr algn="l">
                        <a:lnSpc>
                          <a:spcPct val="115000"/>
                        </a:lnSpc>
                        <a:spcBef>
                          <a:spcPts val="600"/>
                        </a:spcBef>
                        <a:spcAft>
                          <a:spcPts val="600"/>
                        </a:spcAft>
                      </a:pPr>
                      <a:r>
                        <a:rPr lang="pl-PL" sz="1200" b="0" dirty="0">
                          <a:solidFill>
                            <a:srgbClr val="C00000"/>
                          </a:solidFill>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p>
                    <a:p>
                      <a:pPr algn="l">
                        <a:lnSpc>
                          <a:spcPct val="115000"/>
                        </a:lnSpc>
                        <a:spcBef>
                          <a:spcPts val="600"/>
                        </a:spcBef>
                        <a:spcAft>
                          <a:spcPts val="600"/>
                        </a:spcAft>
                      </a:pPr>
                      <a:r>
                        <a:rPr lang="pl-PL" sz="1200" b="0" dirty="0">
                          <a:solidFill>
                            <a:srgbClr val="C00000"/>
                          </a:solidFill>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a:t>
                      </a:r>
                    </a:p>
                    <a:p>
                      <a:pPr algn="l">
                        <a:lnSpc>
                          <a:spcPct val="115000"/>
                        </a:lnSpc>
                        <a:spcBef>
                          <a:spcPts val="600"/>
                        </a:spcBef>
                        <a:spcAft>
                          <a:spcPts val="600"/>
                        </a:spcAft>
                      </a:pPr>
                      <a:r>
                        <a:rPr lang="pl-PL" sz="1200" b="0" dirty="0">
                          <a:solidFill>
                            <a:srgbClr val="C00000"/>
                          </a:solidFill>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będzie pozytywna (wartość logiczna: „TAK”). W trakcie oceny kryterium wnioskodawca może zostać poproszony o jednokrotne uzupełnienie i/lub wyjaśnienie.</a:t>
                      </a:r>
                    </a:p>
                    <a:p>
                      <a:pPr algn="l">
                        <a:lnSpc>
                          <a:spcPct val="115000"/>
                        </a:lnSpc>
                        <a:spcBef>
                          <a:spcPts val="600"/>
                        </a:spcBef>
                        <a:spcAft>
                          <a:spcPts val="600"/>
                        </a:spcAft>
                      </a:pPr>
                      <a:r>
                        <a:rPr lang="pl-PL" sz="1200" b="0" dirty="0">
                          <a:solidFill>
                            <a:srgbClr val="C00000"/>
                          </a:solidFill>
                          <a:effectLst/>
                          <a:latin typeface="Arial" panose="020B0604020202020204" pitchFamily="34" charset="0"/>
                          <a:ea typeface="Calibri" panose="020F0502020204030204" pitchFamily="34" charset="0"/>
                          <a:cs typeface="Arial" panose="020B0604020202020204" pitchFamily="34" charset="0"/>
                        </a:rPr>
                        <a:t>Przyznanie wartości „NIE” (po jednokrotnym złożeniu uzupełnień i/lub wyjaśnień) oznacza, iż kryterium nie jest spełnione. Niespełnienie kryterium dyskwalifikuje projekt ze wsparcia.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C52279B9-DBE8-18CC-DC0B-6769951F7C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1517" y="6414565"/>
            <a:ext cx="5465075" cy="359665"/>
          </a:xfrm>
          <a:prstGeom prst="rect">
            <a:avLst/>
          </a:prstGeom>
        </p:spPr>
      </p:pic>
      <p:sp>
        <p:nvSpPr>
          <p:cNvPr id="8" name="Symbol zastępczy numeru slajdu 7">
            <a:extLst>
              <a:ext uri="{FF2B5EF4-FFF2-40B4-BE49-F238E27FC236}">
                <a16:creationId xmlns:a16="http://schemas.microsoft.com/office/drawing/2014/main" id="{52262129-EC2B-9E00-246A-C6F22A1F41F8}"/>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pole tekstowe 1">
            <a:extLst>
              <a:ext uri="{FF2B5EF4-FFF2-40B4-BE49-F238E27FC236}">
                <a16:creationId xmlns:a16="http://schemas.microsoft.com/office/drawing/2014/main" id="{B2CB56B4-379D-CB2C-30F9-23A58F8496ED}"/>
              </a:ext>
            </a:extLst>
          </p:cNvPr>
          <p:cNvSpPr txBox="1"/>
          <p:nvPr/>
        </p:nvSpPr>
        <p:spPr>
          <a:xfrm>
            <a:off x="386870" y="5187231"/>
            <a:ext cx="1132761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3000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13</a:t>
            </a:r>
            <a:r>
              <a:rPr kumimoji="0" lang="pl-PL" sz="1200" b="0"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Rozporządzenie Parlamentu Europejskiego i Rady (UE) 2021/1060 z dnia 24 czerwca 2021 r. ustanawiające wspólne przepisy dotyczące Europejskiego Funduszu Rozwoju Regionalnego, Europejskiego Funduszu Społecznego Plus, Funduszu Spójności, Funduszu na rzecz Sprawiedliwej Transformacji i Europejskiego Funduszu Morskiego, Rybackiego i Akwakultury, a także przepisy finansowe na potrzeby tych funduszy oraz na potrzeby Funduszu Azylu, Migracji i Integracji, Funduszu Bezpieczeństwa Wewnętrznego i Instrumentu Wsparcia Finansowego na rzecz Zarządzania Granicami i Polityki Wizowej (Dz. U. UE. L. z 2021 r. Nr 231, str. 159 z </a:t>
            </a:r>
            <a:r>
              <a:rPr kumimoji="0" lang="pl-PL" sz="1200" b="0"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późn</a:t>
            </a:r>
            <a:r>
              <a:rPr kumimoji="0" lang="pl-PL" sz="1200" b="0"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 zm.), zwane dalej Rozporządzeniem ogólnym.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3000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14</a:t>
            </a:r>
            <a:r>
              <a:rPr lang="pl-PL" sz="1200" dirty="0">
                <a:solidFill>
                  <a:srgbClr val="C00000"/>
                </a:solidFill>
                <a:effectLst/>
                <a:latin typeface="Arial" panose="020B0604020202020204" pitchFamily="34" charset="0"/>
                <a:ea typeface="Calibri" panose="020F0502020204030204" pitchFamily="34" charset="0"/>
              </a:rPr>
              <a:t>Dokument dostępny na stronie: </a:t>
            </a:r>
            <a:r>
              <a:rPr lang="pl-PL" sz="1200" u="sng" dirty="0">
                <a:solidFill>
                  <a:srgbClr val="C00000"/>
                </a:solidFill>
                <a:effectLst/>
                <a:latin typeface="Arial" panose="020B0604020202020204" pitchFamily="34" charset="0"/>
                <a:ea typeface="Yu Mincho" panose="02020400000000000000" pitchFamily="18" charset="-128"/>
                <a:cs typeface="Arial" panose="020B0604020202020204" pitchFamily="34" charset="0"/>
                <a:hlinkClick r:id="rId4">
                  <a:extLst>
                    <a:ext uri="{A12FA001-AC4F-418D-AE19-62706E023703}">
                      <ahyp:hlinkClr xmlns:ahyp="http://schemas.microsoft.com/office/drawing/2018/hyperlinkcolor" val="tx"/>
                    </a:ext>
                  </a:extLst>
                </a:hlinkClick>
              </a:rPr>
              <a:t>Poradnik weryfikacji inwestycji pod względem wpływu na klimat i adaptacji do zmian klimatu w okresie programowania UE 2021-2027</a:t>
            </a:r>
            <a:endParaRPr lang="pl-PL" sz="1200" baseline="30000" dirty="0">
              <a:solidFill>
                <a:srgbClr val="C00000"/>
              </a:solidFill>
              <a:latin typeface="Arial" panose="020B0604020202020204" pitchFamily="34" charset="0"/>
              <a:ea typeface="Yu Mincho" panose="02020400000000000000" pitchFamily="18"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baseline="30000" dirty="0">
                <a:solidFill>
                  <a:srgbClr val="C00000"/>
                </a:solidFill>
                <a:latin typeface="Arial" panose="020B0604020202020204" pitchFamily="34" charset="0"/>
                <a:ea typeface="Yu Mincho" panose="02020400000000000000" pitchFamily="18" charset="-128"/>
                <a:cs typeface="Arial" panose="020B0604020202020204" pitchFamily="34" charset="0"/>
              </a:rPr>
              <a:t>15</a:t>
            </a:r>
            <a:r>
              <a:rPr lang="pl-PL" sz="1200" dirty="0">
                <a:solidFill>
                  <a:srgbClr val="C00000"/>
                </a:solidFill>
                <a:latin typeface="Arial" panose="020B0604020202020204" pitchFamily="34" charset="0"/>
                <a:ea typeface="Yu Mincho" panose="02020400000000000000" pitchFamily="18" charset="-128"/>
                <a:cs typeface="Arial" panose="020B0604020202020204" pitchFamily="34" charset="0"/>
              </a:rPr>
              <a:t>Zawiadomienie Komisji Europejskiej</a:t>
            </a:r>
            <a:endParaRPr lang="pl-PL" sz="1200" dirty="0">
              <a:solidFill>
                <a:prstClr val="black"/>
              </a:solidFill>
              <a:latin typeface="Arial" panose="020B0604020202020204" pitchFamily="34" charset="0"/>
              <a:ea typeface="Yu Mincho" panose="02020400000000000000" pitchFamily="18" charset="-128"/>
              <a:cs typeface="Arial" panose="020B0604020202020204" pitchFamily="34" charset="0"/>
            </a:endParaRPr>
          </a:p>
        </p:txBody>
      </p:sp>
      <p:sp>
        <p:nvSpPr>
          <p:cNvPr id="6" name="Prostokąt: zaokrąglone rogi 5">
            <a:extLst>
              <a:ext uri="{FF2B5EF4-FFF2-40B4-BE49-F238E27FC236}">
                <a16:creationId xmlns:a16="http://schemas.microsoft.com/office/drawing/2014/main" id="{30B91CAF-B16A-FA03-FFB2-DDA88136C119}"/>
              </a:ext>
            </a:extLst>
          </p:cNvPr>
          <p:cNvSpPr/>
          <p:nvPr/>
        </p:nvSpPr>
        <p:spPr>
          <a:xfrm>
            <a:off x="409314" y="3091142"/>
            <a:ext cx="2622339" cy="67571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Uwaga Ministerstwa Klimatu i Środowiska </a:t>
            </a: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nr 10 z formularza uwag</a:t>
            </a:r>
          </a:p>
        </p:txBody>
      </p:sp>
    </p:spTree>
    <p:extLst>
      <p:ext uri="{BB962C8B-B14F-4D97-AF65-F5344CB8AC3E}">
        <p14:creationId xmlns:p14="http://schemas.microsoft.com/office/powerpoint/2010/main" val="3537977428"/>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3984F-AB27-599C-4EFB-8E325DFD9321}"/>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DA96B701-4C12-6DF0-2A49-4D84CF7DC7C3}"/>
              </a:ext>
            </a:extLst>
          </p:cNvPr>
          <p:cNvSpPr>
            <a:spLocks noGrp="1"/>
          </p:cNvSpPr>
          <p:nvPr>
            <p:ph type="title"/>
          </p:nvPr>
        </p:nvSpPr>
        <p:spPr>
          <a:xfrm>
            <a:off x="622300" y="-1389872"/>
            <a:ext cx="10515600" cy="1325563"/>
          </a:xfrm>
        </p:spPr>
        <p:txBody>
          <a:bodyPr/>
          <a:lstStyle/>
          <a:p>
            <a:r>
              <a:rPr lang="pl-PL" dirty="0"/>
              <a:t>Kryteria wyboru projektów</a:t>
            </a:r>
          </a:p>
        </p:txBody>
      </p:sp>
      <p:sp>
        <p:nvSpPr>
          <p:cNvPr id="4" name="Prostokąt 3">
            <a:extLst>
              <a:ext uri="{FF2B5EF4-FFF2-40B4-BE49-F238E27FC236}">
                <a16:creationId xmlns:a16="http://schemas.microsoft.com/office/drawing/2014/main" id="{A19AF9D5-2B12-D3E8-E11D-7D1D5BBD791D}"/>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7.8 Infrastruktura ochrony zdrowia, typy projektu: 2, 3,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 Ocena formalna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B25F85C1-68A1-22BA-6687-0E66C9872AB7}"/>
              </a:ext>
            </a:extLst>
          </p:cNvPr>
          <p:cNvGraphicFramePr>
            <a:graphicFrameLocks noGrp="1"/>
          </p:cNvGraphicFramePr>
          <p:nvPr/>
        </p:nvGraphicFramePr>
        <p:xfrm>
          <a:off x="409314" y="1103160"/>
          <a:ext cx="11467612" cy="5025174"/>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32110">
                <a:tc>
                  <a:txBody>
                    <a:bodyPr/>
                    <a:lstStyle/>
                    <a:p>
                      <a:pPr algn="ctr"/>
                      <a:endParaRPr lang="pl-PL" sz="10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dirty="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693064">
                <a:tc>
                  <a:txBody>
                    <a:bodyPr/>
                    <a:lstStyle/>
                    <a:p>
                      <a:pPr marL="0" lvl="0" indent="0" algn="l">
                        <a:lnSpc>
                          <a:spcPct val="115000"/>
                        </a:lnSpc>
                        <a:spcBef>
                          <a:spcPts val="600"/>
                        </a:spcBef>
                        <a:spcAft>
                          <a:spcPts val="600"/>
                        </a:spcAft>
                        <a:buFont typeface="+mj-lt"/>
                        <a:buNone/>
                      </a:pPr>
                      <a:r>
                        <a:rPr lang="pl-PL" sz="1200" b="1" dirty="0">
                          <a:effectLst/>
                          <a:latin typeface="Arial" panose="020B0604020202020204" pitchFamily="34" charset="0"/>
                          <a:ea typeface="Calibri" panose="020F0502020204030204" pitchFamily="34" charset="0"/>
                          <a:cs typeface="Arial" panose="020B0604020202020204" pitchFamily="34" charset="0"/>
                        </a:rPr>
                        <a:t>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1" dirty="0">
                          <a:effectLst/>
                          <a:latin typeface="Arial" panose="020B0604020202020204" pitchFamily="34" charset="0"/>
                          <a:ea typeface="Calibri" panose="020F0502020204030204" pitchFamily="34" charset="0"/>
                          <a:cs typeface="Arial" panose="020B0604020202020204" pitchFamily="34" charset="0"/>
                        </a:rPr>
                        <a:t>Kwalifikowalność inwestycji z zakresu reformy zdrowia psychicznego. </a:t>
                      </a: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W ramach kryterium weryfikacji podlega, czy projekt infrastrukturalny w zakresie reformy zdrowia psychicznego (pytania pomocnicze):</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100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 przyczynia się do wdrażania modelu psychiatrii środowiskowej, opartej na formach zdeinstytucjonalizowanych?</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100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został uzgodniony z ministrem właściwym ds. zdrowia celem zapewnienia spójności z krajowymi ramami strategicznymi reformy psychiatrii?, </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100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wspierają działania o charakterze komplementarnym do wsparcia na poziomie krajowym?</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100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nie prowadzi do zwiększenia ogólnej liczby łóżek szpitalnych w systemie ochrony zdrowia, w tym w dziedzinie psychiatrii oraz psychiatrii dziecięcej?</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100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wspierają opiekę stacjonarną całodobową w psychiatrii dzieci i młodzieży oraz psychiatrii dorosłych jedynie w przypadku, gdy podmiot wspiera ze środków Europejskiego Funduszu Rozwoju Regionalnego lub Europejskiego Funduszu Społecznego Plus formy zdeinstytucjonalizowane?</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20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zerojedynkowe.</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120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1200"/>
                        </a:spcAft>
                      </a:pPr>
                      <a:r>
                        <a:rPr lang="pl-PL" sz="1200" b="0" dirty="0">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 „NIE DOTYCZY” (opcja „NIE DOTYCZY” przyznawana wyłącznie w przypadku inwestycji, które swym zakresem nie obejmują reform zdrowia psychicznego).</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120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jest zdefiniowane poprzez zestaw pytań pomocniczych. Kryterium uznaje się za spełnione, jeżeli odpowiedź na wszystkie pytania pomocnicze będzie pozytywna (wartość logiczna: „TAK” lub „NIE DOTYCZY”). W trakcie oceny kryterium wnioskodawca może zostać poproszony o jednokrotne uzupełnienie i/lub wyjaśnienie.</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C9078911-89BA-9FE8-AEC8-EA4A5EA5B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EA732987-D714-E4AB-E458-3C0A44C1C325}"/>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250</a:t>
            </a:fld>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8565571"/>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BA217-53DE-06E9-92C5-AE31CB50B937}"/>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F249EB89-BF8D-73C9-E661-337F672A23F9}"/>
              </a:ext>
            </a:extLst>
          </p:cNvPr>
          <p:cNvSpPr>
            <a:spLocks noGrp="1"/>
          </p:cNvSpPr>
          <p:nvPr>
            <p:ph type="title"/>
          </p:nvPr>
        </p:nvSpPr>
        <p:spPr>
          <a:xfrm>
            <a:off x="622300" y="-1389872"/>
            <a:ext cx="10515600" cy="1325563"/>
          </a:xfrm>
        </p:spPr>
        <p:txBody>
          <a:bodyPr/>
          <a:lstStyle/>
          <a:p>
            <a:r>
              <a:rPr lang="pl-PL" dirty="0"/>
              <a:t>Kryteria wyboru projektów</a:t>
            </a:r>
          </a:p>
        </p:txBody>
      </p:sp>
      <p:sp>
        <p:nvSpPr>
          <p:cNvPr id="4" name="Prostokąt 3">
            <a:extLst>
              <a:ext uri="{FF2B5EF4-FFF2-40B4-BE49-F238E27FC236}">
                <a16:creationId xmlns:a16="http://schemas.microsoft.com/office/drawing/2014/main" id="{31FA6608-290A-13EE-AA82-CF17DEF3D3AC}"/>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7.8 Infrastruktura ochrony zdrowia, typy projektu: 2, 3,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 Ocena formalna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0F3E4025-3A28-1CEE-71B9-56B2D2EE0326}"/>
              </a:ext>
            </a:extLst>
          </p:cNvPr>
          <p:cNvGraphicFramePr>
            <a:graphicFrameLocks noGrp="1"/>
          </p:cNvGraphicFramePr>
          <p:nvPr/>
        </p:nvGraphicFramePr>
        <p:xfrm>
          <a:off x="409314" y="1103160"/>
          <a:ext cx="11467612" cy="4496491"/>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23646">
                <a:tc>
                  <a:txBody>
                    <a:bodyPr/>
                    <a:lstStyle/>
                    <a:p>
                      <a:pPr algn="ctr"/>
                      <a:endParaRPr lang="pl-PL" sz="10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dirty="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72845">
                <a:tc>
                  <a:txBody>
                    <a:bodyPr/>
                    <a:lstStyle/>
                    <a:p>
                      <a:pPr marL="0" lvl="0" indent="0" algn="l">
                        <a:lnSpc>
                          <a:spcPct val="115000"/>
                        </a:lnSpc>
                        <a:spcBef>
                          <a:spcPts val="600"/>
                        </a:spcBef>
                        <a:spcAft>
                          <a:spcPts val="600"/>
                        </a:spcAft>
                        <a:buFont typeface="+mj-lt"/>
                        <a:buNone/>
                      </a:pPr>
                      <a:r>
                        <a:rPr lang="pl-PL" sz="1200" b="1" dirty="0">
                          <a:effectLst/>
                          <a:latin typeface="Arial" panose="020B0604020202020204" pitchFamily="34" charset="0"/>
                          <a:ea typeface="Calibri" panose="020F0502020204030204" pitchFamily="34" charset="0"/>
                          <a:cs typeface="Arial" panose="020B0604020202020204" pitchFamily="34" charset="0"/>
                        </a:rPr>
                        <a:t>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1" dirty="0">
                          <a:effectLst/>
                          <a:latin typeface="Arial" panose="020B0604020202020204" pitchFamily="34" charset="0"/>
                          <a:ea typeface="Calibri" panose="020F0502020204030204" pitchFamily="34" charset="0"/>
                          <a:cs typeface="Arial" panose="020B0604020202020204" pitchFamily="34" charset="0"/>
                        </a:rPr>
                        <a:t>Kwalifikowalność inwestycji z zakresu reformy zdrowia psychicznego. </a:t>
                      </a: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oraz dokumentacji składanej wraz z wnioskiem o dofinansowanie na etapie aplikowania o środki.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200"/>
                        </a:spcAft>
                      </a:pPr>
                      <a:r>
                        <a:rPr lang="pl-PL" sz="1200" b="0" dirty="0">
                          <a:effectLst/>
                          <a:latin typeface="Arial" panose="020B0604020202020204" pitchFamily="34" charset="0"/>
                          <a:ea typeface="Calibri" panose="020F0502020204030204" pitchFamily="34" charset="0"/>
                          <a:cs typeface="Arial" panose="020B0604020202020204" pitchFamily="34" charset="0"/>
                        </a:rPr>
                        <a:t>Przyznanie wartości „NIE” przynajmniej w jednym pytaniu pomocniczym (po jednokrotnym złożeniu uzupełnień i/lub wyjaśnień) oznacza, iż kryterium nie jest spełnione. Niespełnienie kryterium dyskwalifikuje projekt ze wsparcia.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EBE5A8BF-CBCC-663F-0A99-2A52F765B7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AF7AFACF-B2D3-4826-57CB-CDF2EFA50718}"/>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251</a:t>
            </a:fld>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3325716"/>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DBE53-BF08-FDAD-314C-B83766260BB9}"/>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F3BD6201-437E-25BA-10E5-585883AD0A46}"/>
              </a:ext>
            </a:extLst>
          </p:cNvPr>
          <p:cNvSpPr>
            <a:spLocks noGrp="1"/>
          </p:cNvSpPr>
          <p:nvPr>
            <p:ph type="title"/>
          </p:nvPr>
        </p:nvSpPr>
        <p:spPr>
          <a:xfrm>
            <a:off x="622300" y="-1389872"/>
            <a:ext cx="10515600" cy="1325563"/>
          </a:xfrm>
        </p:spPr>
        <p:txBody>
          <a:bodyPr/>
          <a:lstStyle/>
          <a:p>
            <a:r>
              <a:rPr lang="pl-PL" dirty="0"/>
              <a:t>Kryteria wyboru projektów</a:t>
            </a:r>
          </a:p>
        </p:txBody>
      </p:sp>
      <p:sp>
        <p:nvSpPr>
          <p:cNvPr id="4" name="Prostokąt 3">
            <a:extLst>
              <a:ext uri="{FF2B5EF4-FFF2-40B4-BE49-F238E27FC236}">
                <a16:creationId xmlns:a16="http://schemas.microsoft.com/office/drawing/2014/main" id="{7CFCE7CC-8D9D-FE41-5DB0-02F7A7380BE0}"/>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7.8 Infrastruktura ochrony zdrowia, typy projektu: 2, 3,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 Ocena formalna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27013118-C26A-F2C8-3183-D3BE3145EC4B}"/>
              </a:ext>
            </a:extLst>
          </p:cNvPr>
          <p:cNvGraphicFramePr>
            <a:graphicFrameLocks noGrp="1"/>
          </p:cNvGraphicFramePr>
          <p:nvPr>
            <p:extLst>
              <p:ext uri="{D42A27DB-BD31-4B8C-83A1-F6EECF244321}">
                <p14:modId xmlns:p14="http://schemas.microsoft.com/office/powerpoint/2010/main" val="336675736"/>
              </p:ext>
            </p:extLst>
          </p:nvPr>
        </p:nvGraphicFramePr>
        <p:xfrm>
          <a:off x="409314" y="998918"/>
          <a:ext cx="11452634" cy="4999692"/>
        </p:xfrm>
        <a:graphic>
          <a:graphicData uri="http://schemas.openxmlformats.org/drawingml/2006/table">
            <a:tbl>
              <a:tblPr firstRow="1" bandRow="1">
                <a:tableStyleId>{5C22544A-7EE6-4342-B048-85BDC9FD1C3A}</a:tableStyleId>
              </a:tblPr>
              <a:tblGrid>
                <a:gridCol w="618206">
                  <a:extLst>
                    <a:ext uri="{9D8B030D-6E8A-4147-A177-3AD203B41FA5}">
                      <a16:colId xmlns:a16="http://schemas.microsoft.com/office/drawing/2014/main" val="2402903515"/>
                    </a:ext>
                  </a:extLst>
                </a:gridCol>
                <a:gridCol w="2189655">
                  <a:extLst>
                    <a:ext uri="{9D8B030D-6E8A-4147-A177-3AD203B41FA5}">
                      <a16:colId xmlns:a16="http://schemas.microsoft.com/office/drawing/2014/main" val="2742623692"/>
                    </a:ext>
                  </a:extLst>
                </a:gridCol>
                <a:gridCol w="5165357">
                  <a:extLst>
                    <a:ext uri="{9D8B030D-6E8A-4147-A177-3AD203B41FA5}">
                      <a16:colId xmlns:a16="http://schemas.microsoft.com/office/drawing/2014/main" val="120968799"/>
                    </a:ext>
                  </a:extLst>
                </a:gridCol>
                <a:gridCol w="3479416">
                  <a:extLst>
                    <a:ext uri="{9D8B030D-6E8A-4147-A177-3AD203B41FA5}">
                      <a16:colId xmlns:a16="http://schemas.microsoft.com/office/drawing/2014/main" val="940122991"/>
                    </a:ext>
                  </a:extLst>
                </a:gridCol>
              </a:tblGrid>
              <a:tr h="271157">
                <a:tc>
                  <a:txBody>
                    <a:bodyPr/>
                    <a:lstStyle/>
                    <a:p>
                      <a:pPr algn="ctr"/>
                      <a:endParaRPr lang="pl-PL" sz="10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dirty="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725372">
                <a:tc>
                  <a:txBody>
                    <a:bodyPr/>
                    <a:lstStyle/>
                    <a:p>
                      <a:pPr marL="0" lvl="0" indent="0" algn="l">
                        <a:lnSpc>
                          <a:spcPct val="115000"/>
                        </a:lnSpc>
                        <a:spcBef>
                          <a:spcPts val="600"/>
                        </a:spcBef>
                        <a:spcAft>
                          <a:spcPts val="600"/>
                        </a:spcAft>
                        <a:buFont typeface="+mj-lt"/>
                        <a:buNone/>
                      </a:pPr>
                      <a:r>
                        <a:rPr lang="pl-PL" sz="1100" b="1" dirty="0">
                          <a:effectLst/>
                          <a:latin typeface="Arial" panose="020B0604020202020204" pitchFamily="34" charset="0"/>
                          <a:ea typeface="Calibri" panose="020F0502020204030204" pitchFamily="34" charset="0"/>
                          <a:cs typeface="Arial" panose="020B0604020202020204" pitchFamily="34" charset="0"/>
                        </a:rPr>
                        <a:t>11.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1" dirty="0">
                          <a:effectLst/>
                          <a:latin typeface="Arial" panose="020B0604020202020204" pitchFamily="34" charset="0"/>
                          <a:ea typeface="Calibri" panose="020F0502020204030204" pitchFamily="34" charset="0"/>
                          <a:cs typeface="Arial" panose="020B0604020202020204" pitchFamily="34" charset="0"/>
                        </a:rPr>
                        <a:t>Projekt posiada pozytywną opinię o celowości inwestycji. </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Bef>
                          <a:spcPts val="600"/>
                        </a:spcBef>
                        <a:spcAft>
                          <a:spcPts val="600"/>
                        </a:spcAft>
                      </a:pPr>
                      <a:r>
                        <a:rPr lang="pl-PL" sz="1200" b="0" dirty="0">
                          <a:effectLst/>
                          <a:latin typeface="Arial" panose="020B0604020202020204" pitchFamily="34" charset="0"/>
                          <a:ea typeface="Calibri" panose="020F0502020204030204" pitchFamily="34" charset="0"/>
                          <a:cs typeface="Arial" panose="020B0604020202020204" pitchFamily="34" charset="0"/>
                        </a:rPr>
                        <a:t>W ramach kryterium weryfikowane będzie, czy projekt posiada</a:t>
                      </a:r>
                      <a:r>
                        <a:rPr kumimoji="0" lang="pl-PL" sz="12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18</a:t>
                      </a: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lang="pl-PL" sz="1200" b="0" dirty="0">
                          <a:effectLst/>
                          <a:latin typeface="Arial" panose="020B0604020202020204" pitchFamily="34" charset="0"/>
                          <a:ea typeface="Calibri" panose="020F0502020204030204" pitchFamily="34" charset="0"/>
                          <a:cs typeface="Arial" panose="020B0604020202020204" pitchFamily="34" charset="0"/>
                        </a:rPr>
                        <a:t>pozytywną opinię o celowości inwestycji, o której mowa w art. 95 d ustawy z dnia 27 sierpnia 2004 r. o świadczeniach opieki zdrowotnej finansowanych ze środków publicznych</a:t>
                      </a:r>
                      <a:r>
                        <a:rPr lang="pl-PL" sz="1200" b="0" i="1" dirty="0">
                          <a:effectLst/>
                          <a:latin typeface="Arial" panose="020B0604020202020204" pitchFamily="34" charset="0"/>
                          <a:ea typeface="Calibri" panose="020F0502020204030204" pitchFamily="34" charset="0"/>
                          <a:cs typeface="Arial" panose="020B0604020202020204" pitchFamily="34" charset="0"/>
                        </a:rPr>
                        <a:t> </a:t>
                      </a:r>
                      <a:r>
                        <a:rPr lang="pl-PL" sz="1200" b="0" dirty="0">
                          <a:effectLst/>
                          <a:latin typeface="Arial" panose="020B0604020202020204" pitchFamily="34" charset="0"/>
                          <a:ea typeface="Calibri" panose="020F0502020204030204" pitchFamily="34" charset="0"/>
                          <a:cs typeface="Arial" panose="020B0604020202020204" pitchFamily="34" charset="0"/>
                        </a:rPr>
                        <a:t>(Dz. U. z 2022 r. poz. 2561, z </a:t>
                      </a:r>
                      <a:r>
                        <a:rPr lang="pl-PL" sz="1200" b="0" dirty="0" err="1">
                          <a:effectLst/>
                          <a:latin typeface="Arial" panose="020B0604020202020204" pitchFamily="34" charset="0"/>
                          <a:ea typeface="Calibri" panose="020F0502020204030204" pitchFamily="34" charset="0"/>
                          <a:cs typeface="Arial" panose="020B0604020202020204" pitchFamily="34" charset="0"/>
                        </a:rPr>
                        <a:t>późn</a:t>
                      </a:r>
                      <a:r>
                        <a:rPr lang="pl-PL" sz="1200" b="0" dirty="0">
                          <a:effectLst/>
                          <a:latin typeface="Arial" panose="020B0604020202020204" pitchFamily="34" charset="0"/>
                          <a:ea typeface="Calibri" panose="020F0502020204030204" pitchFamily="34" charset="0"/>
                          <a:cs typeface="Arial" panose="020B0604020202020204" pitchFamily="34" charset="0"/>
                        </a:rPr>
                        <a:t>. zm.).</a:t>
                      </a:r>
                    </a:p>
                    <a:p>
                      <a:pPr algn="l">
                        <a:lnSpc>
                          <a:spcPct val="100000"/>
                        </a:lnSpc>
                        <a:spcBef>
                          <a:spcPts val="600"/>
                        </a:spcBef>
                        <a:spcAft>
                          <a:spcPts val="60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zostanie uznane za spełnione, jeżeli projekt będzie posiadał pozytywną opinię o celowości inwestycji.</a:t>
                      </a:r>
                    </a:p>
                    <a:p>
                      <a:pPr algn="l">
                        <a:lnSpc>
                          <a:spcPct val="100000"/>
                        </a:lnSpc>
                        <a:spcBef>
                          <a:spcPts val="600"/>
                        </a:spcBef>
                        <a:spcAft>
                          <a:spcPts val="600"/>
                        </a:spcAft>
                      </a:pPr>
                      <a:r>
                        <a:rPr lang="pl-PL" sz="1200" b="0" dirty="0">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oraz dokumentacji składanej wraz z wnioskiem o dofinansowanie na etapie aplikowania o środki, w tym na podstawie opinii o celowości inwestycji.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Bef>
                          <a:spcPts val="600"/>
                        </a:spcBef>
                        <a:spcAft>
                          <a:spcPts val="6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Kryterium zerojedynkowe.</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Bef>
                          <a:spcPts val="600"/>
                        </a:spcBef>
                        <a:spcAft>
                          <a:spcPts val="6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Kryterium obligatoryjne – spełnienie kryterium jest niezbędne do przyznania dofinansowania.</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Bef>
                          <a:spcPts val="600"/>
                        </a:spcBef>
                        <a:spcAft>
                          <a:spcPts val="6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Ocena spełnienia kryterium będzie polegała na przyznaniu wartości logicznych „TAK”, „NIE”, „NIE DOTYCZY” (opcja „NIE DOTYCZY” przyznawana wyłącznie w przypadku podmiotów oraz inwestycji, które zgodnie z ustawą z dnia 27 sierpnia 2004 r. o świadczeniach opieki zdrowotnej finansowanych ze środków publicznych</a:t>
                      </a:r>
                      <a:r>
                        <a:rPr lang="pl-PL" sz="1200" b="0" i="1" dirty="0">
                          <a:effectLst/>
                          <a:latin typeface="Arial" panose="020B0604020202020204" pitchFamily="34" charset="0"/>
                          <a:ea typeface="Times New Roman" panose="02020603050405020304" pitchFamily="18" charset="0"/>
                          <a:cs typeface="Arial" panose="020B0604020202020204" pitchFamily="34" charset="0"/>
                        </a:rPr>
                        <a:t> </a:t>
                      </a:r>
                      <a:r>
                        <a:rPr lang="pl-PL" sz="1200" b="0" dirty="0">
                          <a:effectLst/>
                          <a:latin typeface="Arial" panose="020B0604020202020204" pitchFamily="34" charset="0"/>
                          <a:ea typeface="Times New Roman" panose="02020603050405020304" pitchFamily="18" charset="0"/>
                          <a:cs typeface="Arial" panose="020B0604020202020204" pitchFamily="34" charset="0"/>
                        </a:rPr>
                        <a:t>nie są zobligowane do posiadana opinii o celowości inwestycji).</a:t>
                      </a:r>
                    </a:p>
                    <a:p>
                      <a:pPr algn="l">
                        <a:lnSpc>
                          <a:spcPct val="100000"/>
                        </a:lnSpc>
                        <a:spcBef>
                          <a:spcPts val="600"/>
                        </a:spcBef>
                        <a:spcAft>
                          <a:spcPts val="6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Kryterium uznaje się za spełnione, jeżeli odpowiedź będzie pozytywna (wartość logiczna: „TAK” lub „NIE DOTYCZY”). W trakcie oceny kryterium wnioskodawca może zostać poproszony o jednokrotne uzupełnienie i/lub wyjaśnienie.</a:t>
                      </a:r>
                    </a:p>
                    <a:p>
                      <a:pPr marL="0" marR="0" lvl="0" indent="0" algn="l" defTabSz="914400" rtl="0" eaLnBrk="1" fontAlgn="auto" latinLnBrk="0" hangingPunct="1">
                        <a:lnSpc>
                          <a:spcPct val="100000"/>
                        </a:lnSpc>
                        <a:spcBef>
                          <a:spcPts val="600"/>
                        </a:spcBef>
                        <a:spcAft>
                          <a:spcPts val="600"/>
                        </a:spcAft>
                        <a:buClrTx/>
                        <a:buSzTx/>
                        <a:buFontTx/>
                        <a:buNone/>
                        <a:tabLst/>
                        <a:defRPr/>
                      </a:pPr>
                      <a:r>
                        <a:rPr lang="pl-PL" sz="1200" b="0" dirty="0">
                          <a:effectLst/>
                          <a:latin typeface="Arial" panose="020B0604020202020204" pitchFamily="34" charset="0"/>
                          <a:ea typeface="Times New Roman" panose="02020603050405020304" pitchFamily="18" charset="0"/>
                          <a:cs typeface="Arial" panose="020B0604020202020204" pitchFamily="34" charset="0"/>
                        </a:rPr>
                        <a:t>Przyznanie wartości „NIE” (po jednokrotnym złożeniu uzupełnień i/lub wyjaśnień) oznacza, iż kryterium nie jest spełnione. Niespełnienie kryterium dyskwalifikuje projekt ze wsparcia.</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9F6ADF30-8073-C50E-9438-98F03432E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028" y="6377156"/>
            <a:ext cx="5465075" cy="359665"/>
          </a:xfrm>
          <a:prstGeom prst="rect">
            <a:avLst/>
          </a:prstGeom>
        </p:spPr>
      </p:pic>
      <p:sp>
        <p:nvSpPr>
          <p:cNvPr id="8" name="Symbol zastępczy numeru slajdu 7">
            <a:extLst>
              <a:ext uri="{FF2B5EF4-FFF2-40B4-BE49-F238E27FC236}">
                <a16:creationId xmlns:a16="http://schemas.microsoft.com/office/drawing/2014/main" id="{07E779B4-A13B-F05C-9086-23FACE9ADB50}"/>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252</a:t>
            </a:fld>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pole tekstowe 1">
            <a:extLst>
              <a:ext uri="{FF2B5EF4-FFF2-40B4-BE49-F238E27FC236}">
                <a16:creationId xmlns:a16="http://schemas.microsoft.com/office/drawing/2014/main" id="{AAC5DF65-337B-7980-C108-8141FC0C698C}"/>
              </a:ext>
            </a:extLst>
          </p:cNvPr>
          <p:cNvSpPr txBox="1"/>
          <p:nvPr/>
        </p:nvSpPr>
        <p:spPr>
          <a:xfrm>
            <a:off x="252312" y="6059807"/>
            <a:ext cx="1160963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pl-PL" sz="11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18</a:t>
            </a:r>
            <a:r>
              <a:rPr kumimoji="0" lang="pl-PL" sz="12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 ile dotyczy, tzn. w przypadkach określonych w ustawie z dnia 27 sierpnia 2004 r. o świadczeniach opieki zdrowotnej finansowanych ze środków publicznych.</a:t>
            </a:r>
          </a:p>
        </p:txBody>
      </p:sp>
    </p:spTree>
    <p:extLst>
      <p:ext uri="{BB962C8B-B14F-4D97-AF65-F5344CB8AC3E}">
        <p14:creationId xmlns:p14="http://schemas.microsoft.com/office/powerpoint/2010/main" val="753081452"/>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B2804-4744-F392-AB25-2B4DDB8AF940}"/>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0A1AB7B9-874B-9038-0D7E-50854EC1754A}"/>
              </a:ext>
            </a:extLst>
          </p:cNvPr>
          <p:cNvSpPr>
            <a:spLocks noGrp="1"/>
          </p:cNvSpPr>
          <p:nvPr>
            <p:ph type="title"/>
          </p:nvPr>
        </p:nvSpPr>
        <p:spPr>
          <a:xfrm>
            <a:off x="622300" y="-1389872"/>
            <a:ext cx="10515600" cy="1325563"/>
          </a:xfrm>
        </p:spPr>
        <p:txBody>
          <a:bodyPr/>
          <a:lstStyle/>
          <a:p>
            <a:r>
              <a:rPr lang="pl-PL" dirty="0"/>
              <a:t>Kryteria wyboru projektów</a:t>
            </a:r>
          </a:p>
        </p:txBody>
      </p:sp>
      <p:sp>
        <p:nvSpPr>
          <p:cNvPr id="4" name="Prostokąt 3">
            <a:extLst>
              <a:ext uri="{FF2B5EF4-FFF2-40B4-BE49-F238E27FC236}">
                <a16:creationId xmlns:a16="http://schemas.microsoft.com/office/drawing/2014/main" id="{9C71E937-AD2F-9473-E41F-810E730B8B96}"/>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7.8 Infrastruktura ochrony zdrowia, typy projektu: 2, 3,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 Ocena formalna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8D29C6B8-5D65-D22B-1608-03BE466E86CB}"/>
              </a:ext>
            </a:extLst>
          </p:cNvPr>
          <p:cNvGraphicFramePr>
            <a:graphicFrameLocks noGrp="1"/>
          </p:cNvGraphicFramePr>
          <p:nvPr/>
        </p:nvGraphicFramePr>
        <p:xfrm>
          <a:off x="409314" y="1103160"/>
          <a:ext cx="11467612" cy="4172225"/>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00306">
                <a:tc>
                  <a:txBody>
                    <a:bodyPr/>
                    <a:lstStyle/>
                    <a:p>
                      <a:pPr algn="ctr"/>
                      <a:endParaRPr lang="pl-PL" sz="10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dirty="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871919">
                <a:tc>
                  <a:txBody>
                    <a:bodyPr/>
                    <a:lstStyle/>
                    <a:p>
                      <a:pPr marL="0" lvl="0" indent="0" algn="l">
                        <a:lnSpc>
                          <a:spcPct val="115000"/>
                        </a:lnSpc>
                        <a:spcBef>
                          <a:spcPts val="600"/>
                        </a:spcBef>
                        <a:spcAft>
                          <a:spcPts val="600"/>
                        </a:spcAft>
                        <a:buFont typeface="+mj-lt"/>
                        <a:buNone/>
                      </a:pPr>
                      <a:r>
                        <a:rPr lang="pl-PL" sz="1100" b="1" dirty="0">
                          <a:effectLst/>
                          <a:latin typeface="Arial" panose="020B0604020202020204" pitchFamily="34" charset="0"/>
                          <a:ea typeface="Calibri" panose="020F0502020204030204" pitchFamily="34" charset="0"/>
                          <a:cs typeface="Arial" panose="020B0604020202020204" pitchFamily="34" charset="0"/>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1" dirty="0">
                          <a:effectLst/>
                          <a:latin typeface="Arial" panose="020B0604020202020204" pitchFamily="34" charset="0"/>
                          <a:ea typeface="Calibri" panose="020F0502020204030204" pitchFamily="34" charset="0"/>
                          <a:cs typeface="Arial" panose="020B0604020202020204" pitchFamily="34" charset="0"/>
                        </a:rPr>
                        <a:t>Adekwatność zaplanowanych w projekcie działań. </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W ramach kryterium weryfikowane będzie, czy zaplanowane w ramach projektu działania, w tym w szczególności dotyczące zakupu wyrobów medycznych</a:t>
                      </a:r>
                      <a:r>
                        <a:rPr lang="pl-PL" sz="1100" kern="1200" baseline="30000" dirty="0">
                          <a:solidFill>
                            <a:schemeClr val="tx1"/>
                          </a:solidFill>
                          <a:latin typeface="Arial" panose="020B0604020202020204" pitchFamily="34" charset="0"/>
                          <a:ea typeface="+mn-ea"/>
                          <a:cs typeface="Arial" panose="020B0604020202020204" pitchFamily="34" charset="0"/>
                        </a:rPr>
                        <a:t>19</a:t>
                      </a:r>
                      <a:r>
                        <a:rPr lang="pl-PL" sz="1200" b="0" dirty="0">
                          <a:effectLst/>
                          <a:latin typeface="Arial" panose="020B0604020202020204" pitchFamily="34" charset="0"/>
                          <a:ea typeface="Calibri" panose="020F0502020204030204" pitchFamily="34" charset="0"/>
                          <a:cs typeface="Arial" panose="020B0604020202020204" pitchFamily="34" charset="0"/>
                        </a:rPr>
                        <a:t>, są:</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100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uzasadnione z punktu widzenia rzeczywistego zapotrzebowania w zakresie świadczeń opieki zdrowotnej, których dotyczy projekt?</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100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 adekwatne do potrzeb pacjentów, które zostały zidentyfikowane w obowiązującej mapie potrzeb zdrowotnych?</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100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 wytworzona lub zakupiona infrastruktura, w tym liczba i parametry wyrobu medycznego są lub będą adekwatne do zakresu udzielanych świadczeń opieki zdrowotnej przez podmiot wykonujący działalność leczniczą? </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Kryterium zerojedynkowe.</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10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Kryterium obligatoryjne – spełnienie kryterium jest niezbędne do przyznania dofinansowania.</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10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Kryterium jest zdefiniowane poprzez zestaw pytań pomocniczych.</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10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Ocena spełnienia kryterium będzie polegała na przyznaniu wartości logicznych „TAK”, „NIE”.</a:t>
                      </a:r>
                    </a:p>
                    <a:p>
                      <a:pPr algn="l">
                        <a:lnSpc>
                          <a:spcPct val="115000"/>
                        </a:lnSpc>
                        <a:spcBef>
                          <a:spcPts val="600"/>
                        </a:spcBef>
                        <a:spcAft>
                          <a:spcPts val="10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Kryterium uznaje się za spełnione, jeżeli odpowiedź na wszystkie pytania pomocnicze będzie pozytywna (wartość logiczna: „TAK”). W trakcie oceny kryterium wnioskodawca może zostać poproszony o jednokrotne uzupełnienie i/lub wyjaśnienie.</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C1AB23B3-9C0D-4A81-1D7D-FC6989A03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D6007D28-7914-7220-21AA-49F1C848BBF4}"/>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253</a:t>
            </a:fld>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pole tekstowe 1">
            <a:extLst>
              <a:ext uri="{FF2B5EF4-FFF2-40B4-BE49-F238E27FC236}">
                <a16:creationId xmlns:a16="http://schemas.microsoft.com/office/drawing/2014/main" id="{15877AEF-1A86-AF35-7630-B3ED982FA266}"/>
              </a:ext>
            </a:extLst>
          </p:cNvPr>
          <p:cNvSpPr txBox="1"/>
          <p:nvPr/>
        </p:nvSpPr>
        <p:spPr>
          <a:xfrm>
            <a:off x="247579" y="5461346"/>
            <a:ext cx="116968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pl-PL" sz="11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19</a:t>
            </a:r>
            <a:r>
              <a:rPr kumimoji="0" lang="pl-PL" sz="12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Zgodnie z zapisami Rozporządzenia Parlamentu Europejskiego i Rady (UE) 2017/745 z dnia 5 kwietnia 2017 r. w sprawie wyrobów medycznych, zmiany dyrektywy 2001/83/WE, rozporządzenia (WE) nr 178/2002 i rozporządzenia (WE) nr 1223/2009 oraz uchylenia dyrektyw Rady 90/385/EWG i 93/42/EWG (Dz. U. UE. L. z 2017 r. Nr 117, str. 1 z późn. zm.) obowiązującymi na dzień ogłoszenia naboru.</a:t>
            </a:r>
          </a:p>
        </p:txBody>
      </p:sp>
    </p:spTree>
    <p:extLst>
      <p:ext uri="{BB962C8B-B14F-4D97-AF65-F5344CB8AC3E}">
        <p14:creationId xmlns:p14="http://schemas.microsoft.com/office/powerpoint/2010/main" val="809170735"/>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292D3-DAB7-5F68-F86B-8038EEB837E6}"/>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C000EDBB-9366-3EA7-42E1-490A47E7526E}"/>
              </a:ext>
            </a:extLst>
          </p:cNvPr>
          <p:cNvSpPr>
            <a:spLocks noGrp="1"/>
          </p:cNvSpPr>
          <p:nvPr>
            <p:ph type="title"/>
          </p:nvPr>
        </p:nvSpPr>
        <p:spPr>
          <a:xfrm>
            <a:off x="622300" y="-1389872"/>
            <a:ext cx="10515600" cy="1325563"/>
          </a:xfrm>
        </p:spPr>
        <p:txBody>
          <a:bodyPr/>
          <a:lstStyle/>
          <a:p>
            <a:r>
              <a:rPr lang="pl-PL" dirty="0"/>
              <a:t>Kryteria wyboru projektów</a:t>
            </a:r>
          </a:p>
        </p:txBody>
      </p:sp>
      <p:sp>
        <p:nvSpPr>
          <p:cNvPr id="4" name="Prostokąt 3">
            <a:extLst>
              <a:ext uri="{FF2B5EF4-FFF2-40B4-BE49-F238E27FC236}">
                <a16:creationId xmlns:a16="http://schemas.microsoft.com/office/drawing/2014/main" id="{33B61000-F7D3-97F8-DC68-E4EF4E541DB0}"/>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7.8 Infrastruktura ochrony zdrowia, typy projektu: 2, 3,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 Ocena formalna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C225ADC7-26C7-F264-21AF-E6CD755FCC33}"/>
              </a:ext>
            </a:extLst>
          </p:cNvPr>
          <p:cNvGraphicFramePr>
            <a:graphicFrameLocks noGrp="1"/>
          </p:cNvGraphicFramePr>
          <p:nvPr/>
        </p:nvGraphicFramePr>
        <p:xfrm>
          <a:off x="409314" y="1103160"/>
          <a:ext cx="11467612" cy="4496491"/>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23646">
                <a:tc>
                  <a:txBody>
                    <a:bodyPr/>
                    <a:lstStyle/>
                    <a:p>
                      <a:pPr algn="ctr"/>
                      <a:endParaRPr lang="pl-PL" sz="10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dirty="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72845">
                <a:tc>
                  <a:txBody>
                    <a:bodyPr/>
                    <a:lstStyle/>
                    <a:p>
                      <a:pPr marL="0" lvl="0" indent="0" algn="l">
                        <a:lnSpc>
                          <a:spcPct val="115000"/>
                        </a:lnSpc>
                        <a:spcBef>
                          <a:spcPts val="600"/>
                        </a:spcBef>
                        <a:spcAft>
                          <a:spcPts val="600"/>
                        </a:spcAft>
                        <a:buFont typeface="+mj-lt"/>
                        <a:buNone/>
                      </a:pPr>
                      <a:r>
                        <a:rPr lang="pl-PL" sz="1100" b="1" dirty="0">
                          <a:effectLst/>
                          <a:latin typeface="Arial" panose="020B0604020202020204" pitchFamily="34" charset="0"/>
                          <a:ea typeface="Calibri" panose="020F0502020204030204" pitchFamily="34" charset="0"/>
                          <a:cs typeface="Arial" panose="020B0604020202020204" pitchFamily="34" charset="0"/>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1" dirty="0">
                          <a:effectLst/>
                          <a:latin typeface="Arial" panose="020B0604020202020204" pitchFamily="34" charset="0"/>
                          <a:ea typeface="Calibri" panose="020F0502020204030204" pitchFamily="34" charset="0"/>
                          <a:cs typeface="Arial" panose="020B0604020202020204" pitchFamily="34" charset="0"/>
                        </a:rPr>
                        <a:t>Adekwatność zaplanowanych w projekcie działań. </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zostanie uznane za spełnione, jeżeli wnioskodawca wykaże, iż zaplanowane w ramach projektu działania tj. dotyczące zakupu wyrobów medycznych oraz wytworzona lub zakupiona infrastruktura, są adekwatne do zakresu udzielanych świadczeń opieki zdrowotnej przez podmiot wykonujący działalność leczniczą lub będą adekwatne najpóźniej z chwilą zakończenia realizacji projektu.</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oraz dokumentacji składanej wraz z wnioskiem o dofinansowanie na etapie aplikowania o środki.</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Przyznanie wartości „NIE” przynajmniej w jednym pytaniu pomocniczym (po jednokrotnym złożeniu uzupełnień i/lub wyjaśnień) oznacza, iż kryterium nie jest spełnione. Niespełnienie kryterium dyskwalifikuje projekt ze wsparcia.</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243206D5-BE42-5A59-3766-3E48D39DE8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D4076149-1B4F-CFC6-9EEF-6843ECF100C5}"/>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254</a:t>
            </a:fld>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03152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93E5E-F209-3215-59C8-088A60F21512}"/>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8E92239C-4335-1092-90EA-140437C70569}"/>
              </a:ext>
            </a:extLst>
          </p:cNvPr>
          <p:cNvSpPr>
            <a:spLocks noGrp="1"/>
          </p:cNvSpPr>
          <p:nvPr>
            <p:ph type="title"/>
          </p:nvPr>
        </p:nvSpPr>
        <p:spPr>
          <a:xfrm>
            <a:off x="622300" y="-1389872"/>
            <a:ext cx="10515600" cy="1325563"/>
          </a:xfrm>
        </p:spPr>
        <p:txBody>
          <a:bodyPr/>
          <a:lstStyle/>
          <a:p>
            <a:r>
              <a:rPr lang="pl-PL" dirty="0"/>
              <a:t>Kryteria wyboru projektów</a:t>
            </a:r>
          </a:p>
        </p:txBody>
      </p:sp>
      <p:sp>
        <p:nvSpPr>
          <p:cNvPr id="4" name="Prostokąt 3">
            <a:extLst>
              <a:ext uri="{FF2B5EF4-FFF2-40B4-BE49-F238E27FC236}">
                <a16:creationId xmlns:a16="http://schemas.microsoft.com/office/drawing/2014/main" id="{7F2920AB-732B-1FE4-85AF-566AA4C5256A}"/>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7.8 Infrastruktura ochrony zdrowia, typy projektu: 2, 3,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 Ocena formalna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5E190422-B579-60CF-6990-B23A8DFE9908}"/>
              </a:ext>
            </a:extLst>
          </p:cNvPr>
          <p:cNvGraphicFramePr>
            <a:graphicFrameLocks noGrp="1"/>
          </p:cNvGraphicFramePr>
          <p:nvPr/>
        </p:nvGraphicFramePr>
        <p:xfrm>
          <a:off x="409314" y="1103160"/>
          <a:ext cx="11467612" cy="4496491"/>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23646">
                <a:tc>
                  <a:txBody>
                    <a:bodyPr/>
                    <a:lstStyle/>
                    <a:p>
                      <a:pPr algn="ctr"/>
                      <a:endParaRPr lang="pl-PL" sz="10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dirty="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72845">
                <a:tc>
                  <a:txBody>
                    <a:bodyPr/>
                    <a:lstStyle/>
                    <a:p>
                      <a:pPr marL="0" lvl="0" indent="0" algn="l">
                        <a:lnSpc>
                          <a:spcPct val="115000"/>
                        </a:lnSpc>
                        <a:spcBef>
                          <a:spcPts val="600"/>
                        </a:spcBef>
                        <a:spcAft>
                          <a:spcPts val="600"/>
                        </a:spcAft>
                        <a:buFont typeface="+mj-lt"/>
                        <a:buNone/>
                      </a:pPr>
                      <a:r>
                        <a:rPr lang="pl-PL" sz="1100" b="1" dirty="0">
                          <a:effectLst/>
                          <a:latin typeface="Arial" panose="020B0604020202020204" pitchFamily="34" charset="0"/>
                          <a:ea typeface="Calibri" panose="020F0502020204030204" pitchFamily="34" charset="0"/>
                          <a:cs typeface="Arial" panose="020B0604020202020204" pitchFamily="34" charset="0"/>
                        </a:rPr>
                        <a:t>13.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1" dirty="0">
                          <a:effectLst/>
                          <a:latin typeface="Arial" panose="020B0604020202020204" pitchFamily="34" charset="0"/>
                          <a:ea typeface="Calibri" panose="020F0502020204030204" pitchFamily="34" charset="0"/>
                          <a:cs typeface="Arial" panose="020B0604020202020204" pitchFamily="34" charset="0"/>
                        </a:rPr>
                        <a:t>Kwalifikowalność zakupu wyrobów medycznych. </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W ramach kryterium weryfikowane będzie, czy w przypadku projektu przewidującego zakup wyrobów medycznych wnioskodawca najpóźniej z chwilą zakończenia realizacji projektu będzie dysponował (pytania pomocnicze):</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p>
                      <a:pPr marL="271463" lvl="2" indent="-228600" algn="l">
                        <a:lnSpc>
                          <a:spcPct val="115000"/>
                        </a:lnSpc>
                        <a:spcBef>
                          <a:spcPts val="600"/>
                        </a:spcBef>
                        <a:spcAft>
                          <a:spcPts val="100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kadrą medyczną wykwalifikowaną do obsługi zakupionych wyrobów medycznych, np. poprzez zapewnienie odpowiedniego przeszkolenia personelu z obsługi zakupionego sprzętu i aparatury medycznej,</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p>
                      <a:pPr marL="271463" lvl="2" indent="-228600" algn="l">
                        <a:lnSpc>
                          <a:spcPct val="115000"/>
                        </a:lnSpc>
                        <a:spcBef>
                          <a:spcPts val="600"/>
                        </a:spcBef>
                        <a:spcAft>
                          <a:spcPts val="100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infrastrukturą techniczną niezbędną do instalacji i użytkowania wyrobów medycznych objętych projektem?</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Kryterium zerojedynkowe.</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10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Kryterium obligatoryjne – spełnienie kryterium jest niezbędne do przyznania dofinansowania.</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10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Ocena spełnienia kryterium będzie polegała na przyznaniu wartości logicznych „TAK”, „NIE”, „NIE DOTYCZY” (opcja „NIE DOTYCZY” przyznawana wyłącznie w przypadku, gdy projekt nie obejmuje swym zakresem zakup wyrobów medycznych).</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10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Kryterium jest zdefiniowane poprzez zestaw pytań pomocniczych Kryterium uznaje się za spełnione, jeżeli odpowiedź na wszystkie pytania pomocnicze będzie pozytywna (wartość logiczna: „TAK” lub „NIE DOTYCZY”). W trakcie oceny kryterium wnioskodawca może zostać poproszony o jednokrotne uzupełnienie i/lub wyjaśnienie.</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BB09CABE-F890-6CA7-59E5-61068E31B3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2383016A-2A3A-B287-5E36-1C4622731CCF}"/>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255</a:t>
            </a:fld>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4864484"/>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40EC1-B1D3-23AA-BFC1-955CA74CA275}"/>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3CBCDBC1-4B51-1357-FBA9-D4CE24976303}"/>
              </a:ext>
            </a:extLst>
          </p:cNvPr>
          <p:cNvSpPr>
            <a:spLocks noGrp="1"/>
          </p:cNvSpPr>
          <p:nvPr>
            <p:ph type="title"/>
          </p:nvPr>
        </p:nvSpPr>
        <p:spPr>
          <a:xfrm>
            <a:off x="622300" y="-1389872"/>
            <a:ext cx="10515600" cy="1325563"/>
          </a:xfrm>
        </p:spPr>
        <p:txBody>
          <a:bodyPr/>
          <a:lstStyle/>
          <a:p>
            <a:r>
              <a:rPr lang="pl-PL" dirty="0"/>
              <a:t>Kryteria wyboru projektów</a:t>
            </a:r>
          </a:p>
        </p:txBody>
      </p:sp>
      <p:sp>
        <p:nvSpPr>
          <p:cNvPr id="4" name="Prostokąt 3">
            <a:extLst>
              <a:ext uri="{FF2B5EF4-FFF2-40B4-BE49-F238E27FC236}">
                <a16:creationId xmlns:a16="http://schemas.microsoft.com/office/drawing/2014/main" id="{C357E762-7682-9AC4-15E9-0454DBDC8FAD}"/>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7.8 Infrastruktura ochrony zdrowia, typy projektu: 2, 3,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 Ocena formalna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167A1B94-2057-3808-65D9-90E10B4864CF}"/>
              </a:ext>
            </a:extLst>
          </p:cNvPr>
          <p:cNvGraphicFramePr>
            <a:graphicFrameLocks noGrp="1"/>
          </p:cNvGraphicFramePr>
          <p:nvPr/>
        </p:nvGraphicFramePr>
        <p:xfrm>
          <a:off x="409314" y="1103160"/>
          <a:ext cx="11467612" cy="4496491"/>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23646">
                <a:tc>
                  <a:txBody>
                    <a:bodyPr/>
                    <a:lstStyle/>
                    <a:p>
                      <a:pPr algn="ctr"/>
                      <a:endParaRPr lang="pl-PL" sz="10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dirty="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72845">
                <a:tc>
                  <a:txBody>
                    <a:bodyPr/>
                    <a:lstStyle/>
                    <a:p>
                      <a:pPr marL="0" lvl="0" indent="0" algn="l">
                        <a:lnSpc>
                          <a:spcPct val="115000"/>
                        </a:lnSpc>
                        <a:spcBef>
                          <a:spcPts val="600"/>
                        </a:spcBef>
                        <a:spcAft>
                          <a:spcPts val="600"/>
                        </a:spcAft>
                        <a:buFont typeface="+mj-lt"/>
                        <a:buNone/>
                      </a:pPr>
                      <a:r>
                        <a:rPr lang="pl-PL" sz="1100" b="1" dirty="0">
                          <a:effectLst/>
                          <a:latin typeface="Arial" panose="020B0604020202020204" pitchFamily="34" charset="0"/>
                          <a:ea typeface="Calibri" panose="020F0502020204030204" pitchFamily="34" charset="0"/>
                          <a:cs typeface="Arial" panose="020B0604020202020204" pitchFamily="34" charset="0"/>
                        </a:rPr>
                        <a:t>13.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1" dirty="0">
                          <a:effectLst/>
                          <a:latin typeface="Arial" panose="020B0604020202020204" pitchFamily="34" charset="0"/>
                          <a:ea typeface="Calibri" panose="020F0502020204030204" pitchFamily="34" charset="0"/>
                          <a:cs typeface="Arial" panose="020B0604020202020204" pitchFamily="34" charset="0"/>
                        </a:rPr>
                        <a:t>Kwalifikowalność zakupu wyrobów medycznych. </a:t>
                      </a:r>
                    </a:p>
                    <a:p>
                      <a:pPr algn="l">
                        <a:lnSpc>
                          <a:spcPct val="115000"/>
                        </a:lnSpc>
                        <a:spcBef>
                          <a:spcPts val="600"/>
                        </a:spcBef>
                        <a:spcAft>
                          <a:spcPts val="1000"/>
                        </a:spcAft>
                      </a:pP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1200"/>
                        </a:spcBef>
                        <a:spcAft>
                          <a:spcPts val="150"/>
                        </a:spcAft>
                      </a:pPr>
                      <a:r>
                        <a:rPr lang="pl-PL" sz="1200" b="0" dirty="0">
                          <a:solidFill>
                            <a:srgbClr val="C00000"/>
                          </a:solidFill>
                          <a:effectLst/>
                          <a:latin typeface="Arial" panose="020B0604020202020204" pitchFamily="34" charset="0"/>
                          <a:ea typeface="Calibri" panose="020F0502020204030204" pitchFamily="34" charset="0"/>
                          <a:cs typeface="Arial" panose="020B0604020202020204" pitchFamily="34" charset="0"/>
                        </a:rPr>
                        <a:t>Dodatkowo w przypadku zakupu wyrobów medycznych będących źródłem jednostkowych danych medycznych w formie elektronicznej weryfikowane jest, czy wnioskodawca:</a:t>
                      </a:r>
                      <a:endParaRPr lang="pl-PL" sz="1100" b="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1200"/>
                        </a:spcBef>
                        <a:spcAft>
                          <a:spcPts val="150"/>
                        </a:spcAft>
                        <a:buFont typeface="+mj-lt"/>
                        <a:buAutoNum type="arabicPeriod"/>
                      </a:pPr>
                      <a:r>
                        <a:rPr lang="pl-PL" sz="1200" b="0" dirty="0">
                          <a:solidFill>
                            <a:srgbClr val="C00000"/>
                          </a:solidFill>
                          <a:effectLst/>
                          <a:latin typeface="Arial" panose="020B0604020202020204" pitchFamily="34" charset="0"/>
                          <a:ea typeface="Calibri" panose="020F0502020204030204" pitchFamily="34" charset="0"/>
                          <a:cs typeface="Arial" panose="020B0604020202020204" pitchFamily="34" charset="0"/>
                        </a:rPr>
                        <a:t>zapewni integrację wyrobu medycznego z posiadanymi systemami informatycznymi odpowiedzialnymi za prowadzenie elektronicznego rekordu pacjenta w danej dziedzinie i/lub lokalnym repozytorium danych medycznych pacjenta, </a:t>
                      </a:r>
                      <a:endParaRPr lang="pl-PL" sz="1100" b="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1200"/>
                        </a:spcBef>
                        <a:spcAft>
                          <a:spcPts val="150"/>
                        </a:spcAft>
                        <a:buFont typeface="+mj-lt"/>
                        <a:buAutoNum type="arabicPeriod"/>
                      </a:pPr>
                      <a:r>
                        <a:rPr lang="pl-PL" sz="1200" b="0" dirty="0">
                          <a:solidFill>
                            <a:srgbClr val="C00000"/>
                          </a:solidFill>
                          <a:effectLst/>
                          <a:latin typeface="Arial" panose="020B0604020202020204" pitchFamily="34" charset="0"/>
                          <a:ea typeface="Calibri" panose="020F0502020204030204" pitchFamily="34" charset="0"/>
                          <a:cs typeface="Arial" panose="020B0604020202020204" pitchFamily="34" charset="0"/>
                        </a:rPr>
                        <a:t>zapewni identyfikację oferowanych przez dany wyrób medyczny interfejsów wymiany danych, a następnie wybór najbardziej optymalnych rozwiązań w kontekście posiadanej przez wnioskodawcę architektury informatycznej,</a:t>
                      </a:r>
                      <a:endParaRPr lang="pl-PL" sz="1100" b="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marL="0" lvl="0" indent="0" algn="l">
                        <a:lnSpc>
                          <a:spcPct val="115000"/>
                        </a:lnSpc>
                        <a:spcBef>
                          <a:spcPts val="1200"/>
                        </a:spcBef>
                        <a:spcAft>
                          <a:spcPts val="150"/>
                        </a:spcAft>
                        <a:buFont typeface="+mj-lt"/>
                        <a:buNone/>
                      </a:pPr>
                      <a:endParaRPr lang="pl-PL"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Przyznanie wartości „NIE” przynajmniej w jednym pytaniu pomocniczym (po jednokrotnym złożeniu uzupełnień i/lub wyjaśnień) oznacza, iż kryterium nie jest spełnione. Niespełnienie kryterium dyskwalifikuje projekt ze wsparcia.</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F7FBC14F-BAC7-ADDA-4ECC-C8DF662744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54A2FA9A-15E9-1474-697C-5A91E5641AF8}"/>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256</a:t>
            </a:fld>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Prostokąt: zaokrąglone rogi 1">
            <a:extLst>
              <a:ext uri="{FF2B5EF4-FFF2-40B4-BE49-F238E27FC236}">
                <a16:creationId xmlns:a16="http://schemas.microsoft.com/office/drawing/2014/main" id="{7D120C27-6750-4135-8E6B-72AC172685CF}"/>
              </a:ext>
            </a:extLst>
          </p:cNvPr>
          <p:cNvSpPr/>
          <p:nvPr/>
        </p:nvSpPr>
        <p:spPr>
          <a:xfrm>
            <a:off x="409314" y="4281656"/>
            <a:ext cx="2786062" cy="105489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Autokorekta IZ FEL nr 2 (poz. w formularzu uwag nr 5)</a:t>
            </a:r>
            <a:endPar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42881703"/>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78255-E5F6-38BF-80E8-841001AD3A56}"/>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41F157B8-6BEA-E9F1-5D2C-10019DD213BA}"/>
              </a:ext>
            </a:extLst>
          </p:cNvPr>
          <p:cNvSpPr>
            <a:spLocks noGrp="1"/>
          </p:cNvSpPr>
          <p:nvPr>
            <p:ph type="title"/>
          </p:nvPr>
        </p:nvSpPr>
        <p:spPr>
          <a:xfrm>
            <a:off x="622300" y="-1389872"/>
            <a:ext cx="10515600" cy="1325563"/>
          </a:xfrm>
        </p:spPr>
        <p:txBody>
          <a:bodyPr/>
          <a:lstStyle/>
          <a:p>
            <a:r>
              <a:rPr lang="pl-PL" dirty="0"/>
              <a:t>Kryteria wyboru projektów</a:t>
            </a:r>
          </a:p>
        </p:txBody>
      </p:sp>
      <p:sp>
        <p:nvSpPr>
          <p:cNvPr id="4" name="Prostokąt 3">
            <a:extLst>
              <a:ext uri="{FF2B5EF4-FFF2-40B4-BE49-F238E27FC236}">
                <a16:creationId xmlns:a16="http://schemas.microsoft.com/office/drawing/2014/main" id="{261FA2A2-FE73-3E91-5495-6F634D2D133B}"/>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7.8 Infrastruktura ochrony zdrowia, typy projektu: 2, 3,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 Ocena formalna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8CAB999B-E1C3-1CD5-630D-3E3F6F9E1037}"/>
              </a:ext>
            </a:extLst>
          </p:cNvPr>
          <p:cNvGraphicFramePr>
            <a:graphicFrameLocks noGrp="1"/>
          </p:cNvGraphicFramePr>
          <p:nvPr/>
        </p:nvGraphicFramePr>
        <p:xfrm>
          <a:off x="409314" y="1103160"/>
          <a:ext cx="11467612" cy="4496491"/>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23646">
                <a:tc>
                  <a:txBody>
                    <a:bodyPr/>
                    <a:lstStyle/>
                    <a:p>
                      <a:pPr algn="ctr"/>
                      <a:endParaRPr lang="pl-PL" sz="10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dirty="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72845">
                <a:tc>
                  <a:txBody>
                    <a:bodyPr/>
                    <a:lstStyle/>
                    <a:p>
                      <a:pPr marL="0" lvl="0" indent="0" algn="l">
                        <a:lnSpc>
                          <a:spcPct val="115000"/>
                        </a:lnSpc>
                        <a:spcBef>
                          <a:spcPts val="600"/>
                        </a:spcBef>
                        <a:spcAft>
                          <a:spcPts val="600"/>
                        </a:spcAft>
                        <a:buFont typeface="+mj-lt"/>
                        <a:buNone/>
                      </a:pPr>
                      <a:r>
                        <a:rPr lang="pl-PL" sz="1100" b="1" dirty="0">
                          <a:effectLst/>
                          <a:latin typeface="Arial" panose="020B0604020202020204" pitchFamily="34" charset="0"/>
                          <a:ea typeface="Calibri" panose="020F0502020204030204" pitchFamily="34" charset="0"/>
                          <a:cs typeface="Arial" panose="020B0604020202020204" pitchFamily="34" charset="0"/>
                        </a:rPr>
                        <a:t>13.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1" dirty="0">
                          <a:effectLst/>
                          <a:latin typeface="Arial" panose="020B0604020202020204" pitchFamily="34" charset="0"/>
                          <a:ea typeface="Calibri" panose="020F0502020204030204" pitchFamily="34" charset="0"/>
                          <a:cs typeface="Arial" panose="020B0604020202020204" pitchFamily="34" charset="0"/>
                        </a:rPr>
                        <a:t>Kwalifikowalność zakupu wyrobów medycznych. </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l">
                        <a:lnSpc>
                          <a:spcPct val="115000"/>
                        </a:lnSpc>
                        <a:spcBef>
                          <a:spcPts val="1200"/>
                        </a:spcBef>
                        <a:spcAft>
                          <a:spcPts val="150"/>
                        </a:spcAft>
                        <a:buFont typeface="+mj-lt"/>
                        <a:buAutoNum type="arabicPeriod" startAt="3"/>
                      </a:pPr>
                      <a:r>
                        <a:rPr lang="pl-PL" sz="1200" b="0" dirty="0">
                          <a:solidFill>
                            <a:srgbClr val="C00000"/>
                          </a:solidFill>
                          <a:effectLst/>
                          <a:latin typeface="Arial" panose="020B0604020202020204" pitchFamily="34" charset="0"/>
                          <a:ea typeface="Calibri" panose="020F0502020204030204" pitchFamily="34" charset="0"/>
                          <a:cs typeface="Arial" panose="020B0604020202020204" pitchFamily="34" charset="0"/>
                        </a:rPr>
                        <a:t>zapewni odpowiednie zasoby licencyjne, moc obliczeniową oraz przestrzeń dyskową w posiadanych repozytoriach danych - w szczególności dotyczy to systemów PACS. W przypadku braku elementów, o których mowa powyżej, przedmiotowy projekt powinien także przewidywać niezbędne uzupełnienie braków w przedmiotowym zakresie,</a:t>
                      </a:r>
                      <a:endParaRPr lang="pl-PL" sz="1100" b="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1200"/>
                        </a:spcBef>
                        <a:spcAft>
                          <a:spcPts val="150"/>
                        </a:spcAft>
                        <a:buFont typeface="+mj-lt"/>
                        <a:buAutoNum type="arabicPeriod" startAt="3"/>
                      </a:pPr>
                      <a:r>
                        <a:rPr lang="pl-PL" sz="1200" b="0" dirty="0">
                          <a:solidFill>
                            <a:srgbClr val="C00000"/>
                          </a:solidFill>
                          <a:effectLst/>
                          <a:latin typeface="Arial" panose="020B0604020202020204" pitchFamily="34" charset="0"/>
                          <a:ea typeface="Calibri" panose="020F0502020204030204" pitchFamily="34" charset="0"/>
                          <a:cs typeface="Arial" panose="020B0604020202020204" pitchFamily="34" charset="0"/>
                        </a:rPr>
                        <a:t>Wnioskodawca na etapie projektowania inwestycji dokonał inwentaryzacji posiadanych zasobów w obszarze którym zaplanował zmianę. Celem weryfikacji niniejszego warunku należy przedłożyć opis posiadanej architektury. Przy wykonywaniu prac inwentaryzacji infrastruktury, w przypadku badań diagnostycznych w tym obrazowych – pomocne może być posłużenie się przykładowym rozwiązaniem opisanym w normie ISO 21860:2020(en) </a:t>
                      </a:r>
                      <a:r>
                        <a:rPr lang="pl-PL" sz="1200" b="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Health</a:t>
                      </a:r>
                      <a:r>
                        <a:rPr lang="pl-PL" sz="1200" b="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pl-PL" sz="1200" b="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Informatics</a:t>
                      </a:r>
                      <a:r>
                        <a:rPr lang="pl-PL" sz="1200" b="0" dirty="0">
                          <a:solidFill>
                            <a:srgbClr val="C00000"/>
                          </a:solidFill>
                          <a:effectLst/>
                          <a:latin typeface="Arial" panose="020B0604020202020204" pitchFamily="34" charset="0"/>
                          <a:ea typeface="Calibri" panose="020F0502020204030204" pitchFamily="34" charset="0"/>
                          <a:cs typeface="Arial" panose="020B0604020202020204" pitchFamily="34" charset="0"/>
                        </a:rPr>
                        <a:t> — Reference </a:t>
                      </a:r>
                      <a:r>
                        <a:rPr lang="pl-PL" sz="1200" b="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standards</a:t>
                      </a:r>
                      <a:r>
                        <a:rPr lang="pl-PL" sz="1200" b="0" dirty="0">
                          <a:solidFill>
                            <a:srgbClr val="C00000"/>
                          </a:solidFill>
                          <a:effectLst/>
                          <a:latin typeface="Arial" panose="020B0604020202020204" pitchFamily="34" charset="0"/>
                          <a:ea typeface="Calibri" panose="020F0502020204030204" pitchFamily="34" charset="0"/>
                          <a:cs typeface="Arial" panose="020B0604020202020204" pitchFamily="34" charset="0"/>
                        </a:rPr>
                        <a:t> portfolio (RSP) — </a:t>
                      </a:r>
                      <a:r>
                        <a:rPr lang="pl-PL" sz="1200" b="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Clinical</a:t>
                      </a:r>
                      <a:r>
                        <a:rPr lang="pl-PL" sz="1200" b="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pl-PL" sz="1200" b="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imaging</a:t>
                      </a:r>
                      <a:r>
                        <a:rPr lang="pl-PL" sz="1200" b="0" dirty="0">
                          <a:solidFill>
                            <a:srgbClr val="C00000"/>
                          </a:solidFill>
                          <a:effectLst/>
                          <a:latin typeface="Arial" panose="020B0604020202020204" pitchFamily="34" charset="0"/>
                          <a:ea typeface="Calibri" panose="020F0502020204030204" pitchFamily="34" charset="0"/>
                          <a:cs typeface="Arial" panose="020B0604020202020204" pitchFamily="34" charset="0"/>
                        </a:rPr>
                        <a:t>.</a:t>
                      </a:r>
                      <a:endParaRPr lang="pl-PL" sz="1100" b="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endParaRPr lang="pl-PL"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DC888AF2-2AE0-3889-F178-7076B731AC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BD4F28DD-B3C6-DA30-770A-DC4B3DFFFEFE}"/>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257</a:t>
            </a:fld>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Prostokąt: zaokrąglone rogi 1">
            <a:extLst>
              <a:ext uri="{FF2B5EF4-FFF2-40B4-BE49-F238E27FC236}">
                <a16:creationId xmlns:a16="http://schemas.microsoft.com/office/drawing/2014/main" id="{4E0864E5-CF55-7052-76AC-43EBCDEF077D}"/>
              </a:ext>
            </a:extLst>
          </p:cNvPr>
          <p:cNvSpPr/>
          <p:nvPr/>
        </p:nvSpPr>
        <p:spPr>
          <a:xfrm>
            <a:off x="409314" y="4281656"/>
            <a:ext cx="2765965" cy="105489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Autokorekta IZ FEL nr 2 (poz. w formularzu uwag nr 5)</a:t>
            </a:r>
            <a:endPar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27615006"/>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A3AF3-0C8A-5B72-DF16-9E7B20164B60}"/>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24D2F6EC-90F6-64ED-0059-37B5AE0E3BFD}"/>
              </a:ext>
            </a:extLst>
          </p:cNvPr>
          <p:cNvSpPr>
            <a:spLocks noGrp="1"/>
          </p:cNvSpPr>
          <p:nvPr>
            <p:ph type="title"/>
          </p:nvPr>
        </p:nvSpPr>
        <p:spPr>
          <a:xfrm>
            <a:off x="622300" y="-1389872"/>
            <a:ext cx="10515600" cy="1325563"/>
          </a:xfrm>
        </p:spPr>
        <p:txBody>
          <a:bodyPr/>
          <a:lstStyle/>
          <a:p>
            <a:r>
              <a:rPr lang="pl-PL" dirty="0"/>
              <a:t>Kryteria wyboru projektów</a:t>
            </a:r>
          </a:p>
        </p:txBody>
      </p:sp>
      <p:sp>
        <p:nvSpPr>
          <p:cNvPr id="4" name="Prostokąt 3">
            <a:extLst>
              <a:ext uri="{FF2B5EF4-FFF2-40B4-BE49-F238E27FC236}">
                <a16:creationId xmlns:a16="http://schemas.microsoft.com/office/drawing/2014/main" id="{EDE7AA5E-263D-DE4E-C2E3-01896B033AD8}"/>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7.8 Infrastruktura ochrony zdrowia, typy projektu: 2, 3,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 Ocena formalna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AE189164-85F3-0D41-803C-04F796ACA1CE}"/>
              </a:ext>
            </a:extLst>
          </p:cNvPr>
          <p:cNvGraphicFramePr>
            <a:graphicFrameLocks noGrp="1"/>
          </p:cNvGraphicFramePr>
          <p:nvPr/>
        </p:nvGraphicFramePr>
        <p:xfrm>
          <a:off x="409314" y="1103160"/>
          <a:ext cx="11467612" cy="4496491"/>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23646">
                <a:tc>
                  <a:txBody>
                    <a:bodyPr/>
                    <a:lstStyle/>
                    <a:p>
                      <a:pPr algn="ctr"/>
                      <a:endParaRPr lang="pl-PL" sz="10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dirty="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72845">
                <a:tc>
                  <a:txBody>
                    <a:bodyPr/>
                    <a:lstStyle/>
                    <a:p>
                      <a:pPr marL="0" lvl="0" indent="0" algn="l">
                        <a:lnSpc>
                          <a:spcPct val="115000"/>
                        </a:lnSpc>
                        <a:spcBef>
                          <a:spcPts val="600"/>
                        </a:spcBef>
                        <a:spcAft>
                          <a:spcPts val="600"/>
                        </a:spcAft>
                        <a:buFont typeface="+mj-lt"/>
                        <a:buNone/>
                      </a:pPr>
                      <a:r>
                        <a:rPr lang="pl-PL" sz="1100" b="1" dirty="0">
                          <a:effectLst/>
                          <a:latin typeface="Arial" panose="020B0604020202020204" pitchFamily="34" charset="0"/>
                          <a:ea typeface="Calibri" panose="020F0502020204030204" pitchFamily="34" charset="0"/>
                          <a:cs typeface="Arial" panose="020B0604020202020204" pitchFamily="34" charset="0"/>
                        </a:rPr>
                        <a:t>13.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1" dirty="0">
                          <a:effectLst/>
                          <a:latin typeface="Arial" panose="020B0604020202020204" pitchFamily="34" charset="0"/>
                          <a:ea typeface="Calibri" panose="020F0502020204030204" pitchFamily="34" charset="0"/>
                          <a:cs typeface="Arial" panose="020B0604020202020204" pitchFamily="34" charset="0"/>
                        </a:rPr>
                        <a:t>Kwalifikowalność zakupu wyrobów medycznych. </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18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zostanie uznane za spełnione, jeżeli wnioskodawca wykaże, iż dysponuje lub będzie dysponował najpóźniej z chwilą zakończenia realizacji projektu kadrą medyczną wykwalifikowaną do obsługi zakupionych wyrobów medycznych np. poprzez zapewnienie odpowiedniego przeszkolenia personelu z obsługi zakupionego sprzętu i aparatury medycznej oraz infrastrukturą techniczną niezbędną do instalacji i użytkowania wyrobów medycznych objętych projektem</a:t>
                      </a:r>
                      <a:r>
                        <a:rPr lang="pl-PL" sz="1200" b="0" dirty="0">
                          <a:solidFill>
                            <a:srgbClr val="C00000"/>
                          </a:solidFill>
                          <a:effectLst/>
                          <a:latin typeface="Arial" panose="020B0604020202020204" pitchFamily="34" charset="0"/>
                          <a:ea typeface="Calibri" panose="020F0502020204030204" pitchFamily="34" charset="0"/>
                          <a:cs typeface="Arial" panose="020B0604020202020204" pitchFamily="34" charset="0"/>
                        </a:rPr>
                        <a:t>, zaś w przypadku zakupu wyrobów medycznych będących źródłem jednostkowych danych medycznych w formie elektronicznej zapewniona została optymalizacja, integracja i kompatybilność z posiadanymi systemami informatycznymi.</a:t>
                      </a:r>
                      <a:r>
                        <a:rPr lang="pl-PL" sz="800" b="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Bef>
                          <a:spcPts val="18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oraz dokumentacji składanej wraz z wnioskiem o dofinansowanie na etapie aplikowania o środki.</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endParaRPr lang="pl-PL"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D2BAAE14-BCF5-20A6-55E1-1143E3E8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075AF454-9534-1905-D6D6-2A5CCD6EBED3}"/>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258</a:t>
            </a:fld>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Prostokąt: zaokrąglone rogi 1">
            <a:extLst>
              <a:ext uri="{FF2B5EF4-FFF2-40B4-BE49-F238E27FC236}">
                <a16:creationId xmlns:a16="http://schemas.microsoft.com/office/drawing/2014/main" id="{C7E53FC3-28EA-35BB-E814-89B61D2A2070}"/>
              </a:ext>
            </a:extLst>
          </p:cNvPr>
          <p:cNvSpPr/>
          <p:nvPr/>
        </p:nvSpPr>
        <p:spPr>
          <a:xfrm>
            <a:off x="409314" y="4281656"/>
            <a:ext cx="2755917" cy="105489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Autokorekta IZ FEL nr 2 (poz. w formularzu uwag nr 5)</a:t>
            </a:r>
            <a:endPar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29087665"/>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020FE-5954-9134-FC46-0405383AC8EC}"/>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6594368E-8EDE-7E3B-5FEE-44395F80A45F}"/>
              </a:ext>
            </a:extLst>
          </p:cNvPr>
          <p:cNvSpPr>
            <a:spLocks noGrp="1"/>
          </p:cNvSpPr>
          <p:nvPr>
            <p:ph type="title"/>
          </p:nvPr>
        </p:nvSpPr>
        <p:spPr>
          <a:xfrm>
            <a:off x="622300" y="-1389872"/>
            <a:ext cx="10515600" cy="1325563"/>
          </a:xfrm>
        </p:spPr>
        <p:txBody>
          <a:bodyPr/>
          <a:lstStyle/>
          <a:p>
            <a:r>
              <a:rPr lang="pl-PL" dirty="0"/>
              <a:t>Kryteria wyboru projektów</a:t>
            </a:r>
          </a:p>
        </p:txBody>
      </p:sp>
      <p:sp>
        <p:nvSpPr>
          <p:cNvPr id="4" name="Prostokąt 3">
            <a:extLst>
              <a:ext uri="{FF2B5EF4-FFF2-40B4-BE49-F238E27FC236}">
                <a16:creationId xmlns:a16="http://schemas.microsoft.com/office/drawing/2014/main" id="{122D030F-AAEB-41A1-E984-CD0F6D839237}"/>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7.8 Infrastruktura ochrony zdrowia, typy projektu: 2, 3,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 Ocena formalna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7959FE7C-69A6-2358-B9E0-B91416CD85A4}"/>
              </a:ext>
            </a:extLst>
          </p:cNvPr>
          <p:cNvGraphicFramePr>
            <a:graphicFrameLocks noGrp="1"/>
          </p:cNvGraphicFramePr>
          <p:nvPr/>
        </p:nvGraphicFramePr>
        <p:xfrm>
          <a:off x="409314" y="1103160"/>
          <a:ext cx="11467612" cy="4496491"/>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23646">
                <a:tc>
                  <a:txBody>
                    <a:bodyPr/>
                    <a:lstStyle/>
                    <a:p>
                      <a:pPr algn="ctr"/>
                      <a:endParaRPr lang="pl-PL" sz="10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dirty="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72845">
                <a:tc>
                  <a:txBody>
                    <a:bodyPr/>
                    <a:lstStyle/>
                    <a:p>
                      <a:pPr marL="0" lvl="0" indent="0" algn="l">
                        <a:lnSpc>
                          <a:spcPct val="115000"/>
                        </a:lnSpc>
                        <a:spcBef>
                          <a:spcPts val="600"/>
                        </a:spcBef>
                        <a:spcAft>
                          <a:spcPts val="600"/>
                        </a:spcAft>
                        <a:buFont typeface="+mj-lt"/>
                        <a:buNone/>
                      </a:pPr>
                      <a:r>
                        <a:rPr lang="pl-PL" sz="1100" b="1" dirty="0">
                          <a:effectLst/>
                          <a:latin typeface="Arial" panose="020B0604020202020204" pitchFamily="34" charset="0"/>
                          <a:ea typeface="Calibri" panose="020F0502020204030204" pitchFamily="34" charset="0"/>
                          <a:cs typeface="Arial" panose="020B0604020202020204" pitchFamily="34" charset="0"/>
                        </a:rPr>
                        <a:t>14.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1" dirty="0">
                          <a:effectLst/>
                          <a:latin typeface="Arial" panose="020B0604020202020204" pitchFamily="34" charset="0"/>
                          <a:ea typeface="Calibri" panose="020F0502020204030204" pitchFamily="34" charset="0"/>
                          <a:cs typeface="Arial" panose="020B0604020202020204" pitchFamily="34" charset="0"/>
                        </a:rPr>
                        <a:t>Projekt prowadzi do optymalizacji piramidy świadczeń opieki zdrowotnej, zgodnie z postanowieniami polityki publicznej pn. „Zdrowa Przyszłość. Ramy strategiczne dla systemu ochrony zdrowia na lata 2021-2027 z perspektywą do 2030 r.”</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W ramach kryterium weryfikowane będzie, czy projekt prowadzi do optymalizacji piramidy świadczeń opieki zdrowotnej, zgodnie z postanowieniami polityki publicznej pn. „Zdrowa Przyszłość. Ramy strategiczne dla systemu ochrony zdrowia na lata 2021-2027 z perspektywą do 2030 r.”</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zostanie uznane za spełnione, jeżeli wnioskodawca wykaże, iż działania zaplanowane w ramach projektu prowadzą do optymalizacji piramidy świadczeń opieki zdrowotnej, zgodnie z postanowieniami polityki publicznej pn. „Zdrowa Przyszłość. Ramy strategiczne dla systemu ochrony zdrowia na lata 2021-2027 z perspektywą do 2030 r.”.</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projektu oraz dokumentacji składanej wraz z wnioskiem o dofinansowanie projektu na etapie aplikowania o środki.</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Kryterium zerojedynkowe.</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10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Kryterium obligatoryjne – spełnienie kryterium jest niezbędne do przyznania dofinansowania.</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10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Ocena spełnienia kryterium będzie polegała na przyznaniu wartości logicznych „TAK”, „NIE”).</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10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Kryterium uznaje się za spełnione, jeżeli odpowiedź będzie pozytywna (wartość logiczna: „TAK”</a:t>
                      </a:r>
                      <a:r>
                        <a:rPr lang="en-US" sz="800" b="0" dirty="0">
                          <a:effectLst/>
                          <a:latin typeface="Arial" panose="020B0604020202020204" pitchFamily="34" charset="0"/>
                          <a:ea typeface="Calibri" panose="020F0502020204030204" pitchFamily="34" charset="0"/>
                          <a:cs typeface="Arial" panose="020B0604020202020204" pitchFamily="34" charset="0"/>
                        </a:rPr>
                        <a:t>)</a:t>
                      </a:r>
                      <a:r>
                        <a:rPr lang="pl-PL" sz="1200" b="0" dirty="0">
                          <a:effectLst/>
                          <a:latin typeface="Arial" panose="020B0604020202020204" pitchFamily="34" charset="0"/>
                          <a:ea typeface="Times New Roman" panose="02020603050405020304" pitchFamily="18" charset="0"/>
                          <a:cs typeface="Arial" panose="020B0604020202020204" pitchFamily="34" charset="0"/>
                        </a:rPr>
                        <a:t>. W trakcie oceny kryterium wnioskodawca może zostać poproszony o jednokrotne uzupełnienie i/lub wyjaśnienie.</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10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Przyznanie wartości „NIE” (po jednokrotnym złożeniu uzupełnień i/lub wyjaśnień) oznacza, iż kryterium nie jest spełnione. Niespełnienie kryterium dyskwalifikuje projekt ze wsparcia.</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8EB3C669-1133-1D0C-D0C1-728113D7D2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7278BF72-F7FD-F64B-DE1B-499E857842A0}"/>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259</a:t>
            </a:fld>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2504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44564-0745-8E33-E9D1-6F5E4CE5D724}"/>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0FA0C693-5F2D-CF9D-084D-A192D2432AFA}"/>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B83711C4-3C3A-A2C5-5A02-0D5F08EAFC83}"/>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Działanie 3.2 Dostosowanie do zmian klimatu i zapobieganie powodziom i suszy, typy projektów: 1, 2, 4, 6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lang="pl-PL" sz="1400" b="1">
                <a:solidFill>
                  <a:prstClr val="white"/>
                </a:solidFill>
                <a:latin typeface="Arial" panose="020B0604020202020204" pitchFamily="34" charset="0"/>
                <a:cs typeface="Arial" panose="020B0604020202020204" pitchFamily="34" charset="0"/>
              </a:rPr>
              <a:t>Kryteria trafności merytorycznej</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468A2F10-8944-8C9A-339E-0DE562530A2D}"/>
              </a:ext>
            </a:extLst>
          </p:cNvPr>
          <p:cNvGraphicFramePr>
            <a:graphicFrameLocks noGrp="1"/>
          </p:cNvGraphicFramePr>
          <p:nvPr>
            <p:extLst>
              <p:ext uri="{D42A27DB-BD31-4B8C-83A1-F6EECF244321}">
                <p14:modId xmlns:p14="http://schemas.microsoft.com/office/powerpoint/2010/main" val="2814622327"/>
              </p:ext>
            </p:extLst>
          </p:nvPr>
        </p:nvGraphicFramePr>
        <p:xfrm>
          <a:off x="409315" y="1103161"/>
          <a:ext cx="11305167" cy="4718749"/>
        </p:xfrm>
        <a:graphic>
          <a:graphicData uri="http://schemas.openxmlformats.org/drawingml/2006/table">
            <a:tbl>
              <a:tblPr firstRow="1" bandRow="1">
                <a:tableStyleId>{5C22544A-7EE6-4342-B048-85BDC9FD1C3A}</a:tableStyleId>
              </a:tblPr>
              <a:tblGrid>
                <a:gridCol w="632189">
                  <a:extLst>
                    <a:ext uri="{9D8B030D-6E8A-4147-A177-3AD203B41FA5}">
                      <a16:colId xmlns:a16="http://schemas.microsoft.com/office/drawing/2014/main" val="2402903515"/>
                    </a:ext>
                  </a:extLst>
                </a:gridCol>
                <a:gridCol w="2139518">
                  <a:extLst>
                    <a:ext uri="{9D8B030D-6E8A-4147-A177-3AD203B41FA5}">
                      <a16:colId xmlns:a16="http://schemas.microsoft.com/office/drawing/2014/main" val="2742623692"/>
                    </a:ext>
                  </a:extLst>
                </a:gridCol>
                <a:gridCol w="5110418">
                  <a:extLst>
                    <a:ext uri="{9D8B030D-6E8A-4147-A177-3AD203B41FA5}">
                      <a16:colId xmlns:a16="http://schemas.microsoft.com/office/drawing/2014/main" val="120968799"/>
                    </a:ext>
                  </a:extLst>
                </a:gridCol>
                <a:gridCol w="3423042">
                  <a:extLst>
                    <a:ext uri="{9D8B030D-6E8A-4147-A177-3AD203B41FA5}">
                      <a16:colId xmlns:a16="http://schemas.microsoft.com/office/drawing/2014/main" val="940122991"/>
                    </a:ext>
                  </a:extLst>
                </a:gridCol>
              </a:tblGrid>
              <a:tr h="364556">
                <a:tc>
                  <a:txBody>
                    <a:bodyPr/>
                    <a:lstStyle/>
                    <a:p>
                      <a:pPr algn="ctr"/>
                      <a:r>
                        <a:rPr lang="pl-PL" sz="1200">
                          <a:latin typeface="Arial" panose="020B0604020202020204" pitchFamily="34" charset="0"/>
                          <a:cs typeface="Arial" panose="020B0604020202020204" pitchFamily="34" charset="0"/>
                        </a:rPr>
                        <a:t>*Slajd</a:t>
                      </a:r>
                    </a:p>
                    <a:p>
                      <a:pPr algn="ctr"/>
                      <a:r>
                        <a:rPr lang="pl-PL" sz="1200">
                          <a:latin typeface="Arial" panose="020B0604020202020204" pitchFamily="34" charset="0"/>
                          <a:cs typeface="Arial" panose="020B0604020202020204" pitchFamily="34" charset="0"/>
                        </a:rPr>
                        <a:t>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833858">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a:solidFill>
                            <a:srgbClr val="000000"/>
                          </a:solidFill>
                          <a:effectLst/>
                          <a:latin typeface="Arial" panose="020B0604020202020204" pitchFamily="34" charset="0"/>
                          <a:ea typeface="Calibri" panose="020F0502020204030204" pitchFamily="34" charset="0"/>
                          <a:cs typeface="Arial" panose="020B0604020202020204" pitchFamily="34" charset="0"/>
                        </a:rPr>
                        <a:t>Zastosowane metody retencji wody.</a:t>
                      </a:r>
                      <a:endParaRPr lang="pl-PL"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weryfikuje rodzaje systemów i metod retencji wody zastosowanych w projekcie.</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oraz dokumentacji składanej wraz z wnioskiem o dofinansowanie na etapie aplikowania o środki.</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Metody pomiaru: </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600"/>
                        </a:spcAft>
                        <a:buFont typeface="+mj-lt"/>
                        <a:buAutoNum type="arabicPeriod"/>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retencja krajobrazowa: struktura i użytkowanie ziemi, zalesianie, siedliska podmokłe (łąki, torfowiska), roślinność nadrzeczna, zadrzewienia śródpolne – 5 pkt,</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600"/>
                        </a:spcAft>
                        <a:buFont typeface="+mj-lt"/>
                        <a:buAutoNum type="arabicPeriod"/>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retencja glebowa: poprawa struktury gleb, zwiększenie zawartości materii organicznej, rolnictwo organiczne – 5 pkt,</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600"/>
                        </a:spcAft>
                        <a:buFont typeface="+mj-lt"/>
                        <a:buAutoNum type="arabicPeriod"/>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retencja wód powierzchniowych: ograniczenie spływu powierzchniowego z użyciem metod biologicznych i technicznych - 5 pkt,</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600"/>
                        </a:spcAft>
                        <a:buFont typeface="+mj-lt"/>
                        <a:buAutoNum type="arabicPeriod"/>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retencja wód powierzchniowych: ochrona naturalnych stawów i niewielkich zbiorników wodnych – 5 pkt,</a:t>
                      </a:r>
                      <a:endParaRPr lang="pl-PL" sz="12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punktowe.</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(tj. przyznanie 0 punktów nie dyskwalifikuje z możliwości uzyskania dofinansowania). </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Ocena kryterium będzie polegała na:</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600"/>
                        </a:spcAft>
                        <a:buFont typeface="+mj-lt"/>
                        <a:buAutoNum type="alphaLcParenR"/>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Przyznaniu zdefiniowanej z góry liczby punktów za spełnienie każdego z wymienionych warunków (maksymalnie można przyznać 15</a:t>
                      </a:r>
                      <a:r>
                        <a:rPr lang="pl-PL" sz="1200" b="0">
                          <a:effectLst/>
                          <a:latin typeface="Arial" panose="020B0604020202020204" pitchFamily="34" charset="0"/>
                          <a:ea typeface="Calibri" panose="020F0502020204030204" pitchFamily="34" charset="0"/>
                          <a:cs typeface="Arial" panose="020B0604020202020204" pitchFamily="34" charset="0"/>
                        </a:rPr>
                        <a:t> </a:t>
                      </a: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pkt). Punkty w ramach poszczególnych metod pomiaru sumują się, do momentu uzyskania maksymalnej liczby punktów.</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600"/>
                        </a:spcAft>
                        <a:buFont typeface="+mj-lt"/>
                        <a:buAutoNum type="alphaLcParenR"/>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Przyznaniu 0 punktów – w przypadku niespełnienia kryterium.</a:t>
                      </a:r>
                      <a:endParaRPr lang="pl-PL" sz="12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0F0081FB-A98F-CACA-6A82-E62FC7459F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114A9B9D-6C4E-1D5A-EE63-9CBA6A657934}"/>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26</a:t>
            </a:fld>
            <a:endParaRPr lang="pl-PL"/>
          </a:p>
        </p:txBody>
      </p:sp>
    </p:spTree>
    <p:extLst>
      <p:ext uri="{BB962C8B-B14F-4D97-AF65-F5344CB8AC3E}">
        <p14:creationId xmlns:p14="http://schemas.microsoft.com/office/powerpoint/2010/main" val="3909233296"/>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18D33-1AAE-C8E6-0B6E-DCF9493CD6AF}"/>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5F92E07E-611D-AB9E-A280-425C61A21E82}"/>
              </a:ext>
            </a:extLst>
          </p:cNvPr>
          <p:cNvSpPr>
            <a:spLocks noGrp="1"/>
          </p:cNvSpPr>
          <p:nvPr>
            <p:ph type="title"/>
          </p:nvPr>
        </p:nvSpPr>
        <p:spPr>
          <a:xfrm>
            <a:off x="622300" y="-1389872"/>
            <a:ext cx="10515600" cy="1325563"/>
          </a:xfrm>
        </p:spPr>
        <p:txBody>
          <a:bodyPr/>
          <a:lstStyle/>
          <a:p>
            <a:r>
              <a:rPr lang="pl-PL" dirty="0"/>
              <a:t>Kryteria wyboru projektów</a:t>
            </a:r>
          </a:p>
        </p:txBody>
      </p:sp>
      <p:sp>
        <p:nvSpPr>
          <p:cNvPr id="4" name="Prostokąt 3">
            <a:extLst>
              <a:ext uri="{FF2B5EF4-FFF2-40B4-BE49-F238E27FC236}">
                <a16:creationId xmlns:a16="http://schemas.microsoft.com/office/drawing/2014/main" id="{C29D5819-8252-CD31-9F3B-0BBA760642C9}"/>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7.8 Infrastruktura ochrony zdrowia, typy projektu: 2, 3,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II. Ocena merytoryczna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trafności merytorycznej</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39ABBA10-76D0-B146-EFD0-A4D5CF603F70}"/>
              </a:ext>
            </a:extLst>
          </p:cNvPr>
          <p:cNvGraphicFramePr>
            <a:graphicFrameLocks noGrp="1"/>
          </p:cNvGraphicFramePr>
          <p:nvPr/>
        </p:nvGraphicFramePr>
        <p:xfrm>
          <a:off x="409314" y="1103161"/>
          <a:ext cx="11467612" cy="4383240"/>
        </p:xfrm>
        <a:graphic>
          <a:graphicData uri="http://schemas.openxmlformats.org/drawingml/2006/table">
            <a:tbl>
              <a:tblPr firstRow="1" bandRow="1">
                <a:tableStyleId>{5C22544A-7EE6-4342-B048-85BDC9FD1C3A}</a:tableStyleId>
              </a:tblPr>
              <a:tblGrid>
                <a:gridCol w="436992">
                  <a:extLst>
                    <a:ext uri="{9D8B030D-6E8A-4147-A177-3AD203B41FA5}">
                      <a16:colId xmlns:a16="http://schemas.microsoft.com/office/drawing/2014/main" val="2402903515"/>
                    </a:ext>
                  </a:extLst>
                </a:gridCol>
                <a:gridCol w="1819073">
                  <a:extLst>
                    <a:ext uri="{9D8B030D-6E8A-4147-A177-3AD203B41FA5}">
                      <a16:colId xmlns:a16="http://schemas.microsoft.com/office/drawing/2014/main" val="2742623692"/>
                    </a:ext>
                  </a:extLst>
                </a:gridCol>
                <a:gridCol w="5727581">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15494">
                <a:tc>
                  <a:txBody>
                    <a:bodyPr/>
                    <a:lstStyle/>
                    <a:p>
                      <a:pPr algn="ctr"/>
                      <a:endParaRPr lang="pl-PL" sz="10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dirty="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067746">
                <a:tc>
                  <a:txBody>
                    <a:bodyPr/>
                    <a:lstStyle/>
                    <a:p>
                      <a:pPr marL="342900" lvl="0" indent="-342900" algn="l">
                        <a:lnSpc>
                          <a:spcPct val="115000"/>
                        </a:lnSpc>
                        <a:spcBef>
                          <a:spcPts val="600"/>
                        </a:spcBef>
                        <a:spcAft>
                          <a:spcPts val="1000"/>
                        </a:spcAft>
                        <a:buFont typeface="+mj-lt"/>
                        <a:buAutoNum type="arabicPeriod"/>
                      </a:pPr>
                      <a:r>
                        <a:rPr lang="pl-PL" sz="1200" b="1">
                          <a:effectLst/>
                          <a:latin typeface="Arial" panose="020B0604020202020204" pitchFamily="34" charset="0"/>
                          <a:ea typeface="Times New Roman" panose="02020603050405020304" pitchFamily="18" charset="0"/>
                          <a:cs typeface="Arial" panose="020B0604020202020204" pitchFamily="34" charset="0"/>
                        </a:rPr>
                        <a:t> </a:t>
                      </a:r>
                      <a:endParaRPr lang="pl-PL"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1" dirty="0">
                          <a:effectLst/>
                          <a:latin typeface="Arial" panose="020B0604020202020204" pitchFamily="34" charset="0"/>
                          <a:ea typeface="Calibri" panose="020F0502020204030204" pitchFamily="34" charset="0"/>
                          <a:cs typeface="Arial" panose="020B0604020202020204" pitchFamily="34" charset="0"/>
                        </a:rPr>
                        <a:t>Trafność projektu w odniesieniu do celów programu Fundusze Europejskie dla Lubelskiego 2021-2027.</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Bef>
                          <a:spcPts val="600"/>
                        </a:spcBef>
                        <a:spcAft>
                          <a:spcPts val="60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punktuje dążenie do zapewnienia równego dostępu do opieki zdrowotnej i wspieranie odporności systemów opieki zdrowotnej oraz wspieranie przechodzenia od opieki instytucjonalnej do opieki rodzinnej i środowiskowej.</a:t>
                      </a:r>
                    </a:p>
                    <a:p>
                      <a:pPr algn="l">
                        <a:lnSpc>
                          <a:spcPct val="100000"/>
                        </a:lnSpc>
                        <a:spcBef>
                          <a:spcPts val="600"/>
                        </a:spcBef>
                        <a:spcAft>
                          <a:spcPts val="600"/>
                        </a:spcAft>
                      </a:pPr>
                      <a:r>
                        <a:rPr lang="pl-PL" sz="1200" b="0" dirty="0">
                          <a:effectLst/>
                          <a:latin typeface="Arial" panose="020B0604020202020204" pitchFamily="34" charset="0"/>
                          <a:ea typeface="Calibri" panose="020F0502020204030204" pitchFamily="34" charset="0"/>
                          <a:cs typeface="Arial" panose="020B0604020202020204" pitchFamily="34" charset="0"/>
                        </a:rPr>
                        <a:t>Metody pomiaru: </a:t>
                      </a:r>
                    </a:p>
                    <a:p>
                      <a:pPr marL="342900" lvl="0" indent="-342900" algn="l">
                        <a:lnSpc>
                          <a:spcPct val="100000"/>
                        </a:lnSpc>
                        <a:spcBef>
                          <a:spcPts val="600"/>
                        </a:spcBef>
                        <a:spcAft>
                          <a:spcPts val="60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Realizacja projektu przez podmiot leczniczy udzielający świadczeń w ramach opieki koordynowanej - 10 pkt.</a:t>
                      </a:r>
                    </a:p>
                    <a:p>
                      <a:pPr marL="342900" lvl="0" indent="-342900" algn="l">
                        <a:lnSpc>
                          <a:spcPct val="100000"/>
                        </a:lnSpc>
                        <a:spcBef>
                          <a:spcPts val="600"/>
                        </a:spcBef>
                        <a:spcAft>
                          <a:spcPts val="60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Projekt realizowany przez podmiot leczniczy, który zapewni zwiększenie liczby realizowanych badań profilaktycznych</a:t>
                      </a:r>
                      <a:r>
                        <a:rPr lang="en-US" sz="1200" b="0" dirty="0">
                          <a:effectLst/>
                          <a:latin typeface="Arial" panose="020B0604020202020204" pitchFamily="34" charset="0"/>
                          <a:ea typeface="Calibri" panose="020F0502020204030204" pitchFamily="34" charset="0"/>
                          <a:cs typeface="Arial" panose="020B0604020202020204" pitchFamily="34" charset="0"/>
                        </a:rPr>
                        <a:t> – </a:t>
                      </a:r>
                      <a:r>
                        <a:rPr lang="pl-PL" sz="1200" b="0" dirty="0">
                          <a:effectLst/>
                          <a:latin typeface="Arial" panose="020B0604020202020204" pitchFamily="34" charset="0"/>
                          <a:ea typeface="Calibri" panose="020F0502020204030204" pitchFamily="34" charset="0"/>
                          <a:cs typeface="Arial" panose="020B0604020202020204" pitchFamily="34" charset="0"/>
                        </a:rPr>
                        <a:t>10</a:t>
                      </a:r>
                      <a:r>
                        <a:rPr lang="en-US" sz="1200" b="0" dirty="0">
                          <a:effectLst/>
                          <a:latin typeface="Arial" panose="020B0604020202020204" pitchFamily="34" charset="0"/>
                          <a:ea typeface="Calibri" panose="020F0502020204030204" pitchFamily="34" charset="0"/>
                          <a:cs typeface="Arial" panose="020B0604020202020204" pitchFamily="34" charset="0"/>
                        </a:rPr>
                        <a:t> pkt.</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00000"/>
                        </a:lnSpc>
                        <a:spcBef>
                          <a:spcPts val="600"/>
                        </a:spcBef>
                        <a:spcAft>
                          <a:spcPts val="60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Projekt zakłada inwestycje w infrastrukturę na obszarach słabiej rozwiniętych gospodarczo (tj. w miastach średnich tracących funkcje społeczno-gospodarcze</a:t>
                      </a:r>
                      <a:r>
                        <a:rPr lang="pl-PL" sz="1200" kern="1200" baseline="30000" dirty="0">
                          <a:solidFill>
                            <a:schemeClr val="tx1"/>
                          </a:solidFill>
                          <a:latin typeface="Arial" panose="020B0604020202020204" pitchFamily="34" charset="0"/>
                          <a:ea typeface="+mn-ea"/>
                          <a:cs typeface="Arial" panose="020B0604020202020204" pitchFamily="34" charset="0"/>
                        </a:rPr>
                        <a:t>21</a:t>
                      </a:r>
                      <a:r>
                        <a:rPr lang="pl-PL" sz="1200" b="0" dirty="0">
                          <a:effectLst/>
                          <a:latin typeface="Arial" panose="020B0604020202020204" pitchFamily="34" charset="0"/>
                          <a:ea typeface="Calibri" panose="020F0502020204030204" pitchFamily="34" charset="0"/>
                          <a:cs typeface="Arial" panose="020B0604020202020204" pitchFamily="34" charset="0"/>
                        </a:rPr>
                        <a:t>) i terenach wiejskich</a:t>
                      </a:r>
                      <a:r>
                        <a:rPr lang="en-US" sz="1200" b="0" dirty="0">
                          <a:effectLst/>
                          <a:latin typeface="Arial" panose="020B0604020202020204" pitchFamily="34" charset="0"/>
                          <a:ea typeface="Calibri" panose="020F0502020204030204" pitchFamily="34" charset="0"/>
                          <a:cs typeface="Arial" panose="020B0604020202020204" pitchFamily="34" charset="0"/>
                        </a:rPr>
                        <a:t> – 10 pkt.</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00000"/>
                        </a:lnSpc>
                        <a:spcBef>
                          <a:spcPts val="600"/>
                        </a:spcBef>
                        <a:spcAft>
                          <a:spcPts val="60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Wzmocnienie infrastruktury podmiotów prowadzących działalność leczniczą poprzez ich cyfryzację – 7 pkt.</a:t>
                      </a:r>
                    </a:p>
                    <a:p>
                      <a:pPr algn="l">
                        <a:lnSpc>
                          <a:spcPct val="100000"/>
                        </a:lnSpc>
                        <a:spcBef>
                          <a:spcPts val="600"/>
                        </a:spcBef>
                        <a:spcAft>
                          <a:spcPts val="6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Kryterium zostanie zweryfikowane na podstawie zapisów we wniosku o dofinansowanie projektu oraz dokumentacji składanej wraz z wnioskiem o dofinansowanie na etapie aplikowania o środki.</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Bef>
                          <a:spcPts val="600"/>
                        </a:spcBef>
                        <a:spcAft>
                          <a:spcPts val="60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punktowe.</a:t>
                      </a:r>
                    </a:p>
                    <a:p>
                      <a:pPr algn="l">
                        <a:lnSpc>
                          <a:spcPct val="100000"/>
                        </a:lnSpc>
                        <a:spcBef>
                          <a:spcPts val="600"/>
                        </a:spcBef>
                        <a:spcAft>
                          <a:spcPts val="60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(tj. przyznanie 0 punktów nie dyskwalifikuje z możliwości uzyskania dofinansowania).</a:t>
                      </a:r>
                    </a:p>
                    <a:p>
                      <a:pPr algn="l">
                        <a:lnSpc>
                          <a:spcPct val="100000"/>
                        </a:lnSpc>
                        <a:spcBef>
                          <a:spcPts val="600"/>
                        </a:spcBef>
                        <a:spcAft>
                          <a:spcPts val="600"/>
                        </a:spcAft>
                      </a:pPr>
                      <a:r>
                        <a:rPr lang="pl-PL" sz="1200" b="0" dirty="0">
                          <a:effectLst/>
                          <a:latin typeface="Arial" panose="020B0604020202020204" pitchFamily="34" charset="0"/>
                          <a:ea typeface="Calibri" panose="020F0502020204030204" pitchFamily="34" charset="0"/>
                          <a:cs typeface="Arial" panose="020B0604020202020204" pitchFamily="34" charset="0"/>
                        </a:rPr>
                        <a:t>Ocena kryterium będzie polegała na:</a:t>
                      </a:r>
                    </a:p>
                    <a:p>
                      <a:pPr marL="342900" lvl="0" indent="-342900" algn="l">
                        <a:lnSpc>
                          <a:spcPct val="100000"/>
                        </a:lnSpc>
                        <a:spcBef>
                          <a:spcPts val="600"/>
                        </a:spcBef>
                        <a:spcAft>
                          <a:spcPts val="600"/>
                        </a:spcAft>
                        <a:buFont typeface="+mj-lt"/>
                        <a:buAutoNum type="alphaLcParenR"/>
                      </a:pPr>
                      <a:r>
                        <a:rPr lang="pl-PL" sz="1200" b="0" dirty="0">
                          <a:effectLst/>
                          <a:latin typeface="Arial" panose="020B0604020202020204" pitchFamily="34" charset="0"/>
                          <a:ea typeface="Calibri" panose="020F0502020204030204" pitchFamily="34" charset="0"/>
                          <a:cs typeface="Arial" panose="020B0604020202020204" pitchFamily="34" charset="0"/>
                        </a:rPr>
                        <a:t>przyznaniu zdefiniowanej z góry liczby punktów (maksymalnie można przyznać 25 pkt). Punkty w ramach poszczególnych metod pomiaru sumują się, do momentu uzyskania maksymalnej liczby punktów.</a:t>
                      </a:r>
                    </a:p>
                    <a:p>
                      <a:pPr marL="342900" lvl="0" indent="-342900" algn="l">
                        <a:lnSpc>
                          <a:spcPct val="100000"/>
                        </a:lnSpc>
                        <a:spcBef>
                          <a:spcPts val="600"/>
                        </a:spcBef>
                        <a:spcAft>
                          <a:spcPts val="600"/>
                        </a:spcAft>
                        <a:buFont typeface="+mj-lt"/>
                        <a:buAutoNum type="alphaLcParenR"/>
                      </a:pPr>
                      <a:r>
                        <a:rPr lang="pl-PL" sz="1200" b="0" dirty="0">
                          <a:effectLst/>
                          <a:latin typeface="Arial" panose="020B0604020202020204" pitchFamily="34" charset="0"/>
                          <a:ea typeface="Calibri" panose="020F0502020204030204" pitchFamily="34" charset="0"/>
                          <a:cs typeface="Arial" panose="020B0604020202020204" pitchFamily="34" charset="0"/>
                        </a:rPr>
                        <a:t>przyznaniu 0 punktów – w przypadku niespełnienia kryterium.</a:t>
                      </a:r>
                    </a:p>
                    <a:p>
                      <a:pPr algn="l">
                        <a:lnSpc>
                          <a:spcPct val="100000"/>
                        </a:lnSpc>
                        <a:spcBef>
                          <a:spcPts val="600"/>
                        </a:spcBef>
                        <a:spcAft>
                          <a:spcPts val="600"/>
                        </a:spcAft>
                      </a:pPr>
                      <a:r>
                        <a:rPr lang="pl-PL" sz="1200" b="0" dirty="0">
                          <a:effectLst/>
                          <a:latin typeface="Arial" panose="020B0604020202020204" pitchFamily="34" charset="0"/>
                          <a:ea typeface="Calibri" panose="020F0502020204030204" pitchFamily="34" charset="0"/>
                          <a:cs typeface="Arial" panose="020B0604020202020204" pitchFamily="34" charset="0"/>
                        </a:rPr>
                        <a:t>Brak możliwości uzupełnienia/poprawienia wniosku o dofinansowanie w ramach kryterium.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FE5A43A0-85B8-1268-5E3E-C834AF1BEF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1851" y="5785477"/>
            <a:ext cx="5465075" cy="359665"/>
          </a:xfrm>
          <a:prstGeom prst="rect">
            <a:avLst/>
          </a:prstGeom>
        </p:spPr>
      </p:pic>
      <p:sp>
        <p:nvSpPr>
          <p:cNvPr id="2" name="Symbol zastępczy numeru slajdu 1">
            <a:extLst>
              <a:ext uri="{FF2B5EF4-FFF2-40B4-BE49-F238E27FC236}">
                <a16:creationId xmlns:a16="http://schemas.microsoft.com/office/drawing/2014/main" id="{85414429-B0DD-BDB4-D307-80D0515CA323}"/>
              </a:ext>
            </a:extLst>
          </p:cNvPr>
          <p:cNvSpPr>
            <a:spLocks noGrp="1"/>
          </p:cNvSpPr>
          <p:nvPr>
            <p:ph type="sldNum" sz="quarter" idx="12"/>
          </p:nvPr>
        </p:nvSpPr>
        <p:spPr>
          <a:xfrm>
            <a:off x="9168086" y="633749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260</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ymbol zastępczy stopki 20">
            <a:extLst>
              <a:ext uri="{FF2B5EF4-FFF2-40B4-BE49-F238E27FC236}">
                <a16:creationId xmlns:a16="http://schemas.microsoft.com/office/drawing/2014/main" id="{D2159204-9EFF-ED5C-F2DE-12477EBDD362}"/>
              </a:ext>
            </a:extLst>
          </p:cNvPr>
          <p:cNvSpPr>
            <a:spLocks noGrp="1"/>
          </p:cNvSpPr>
          <p:nvPr>
            <p:ph type="ftr" sz="quarter" idx="11"/>
          </p:nvPr>
        </p:nvSpPr>
        <p:spPr>
          <a:xfrm>
            <a:off x="409314" y="5785477"/>
            <a:ext cx="6244405" cy="365125"/>
          </a:xfrm>
        </p:spPr>
        <p:txBody>
          <a:bodyPr/>
          <a:lstStyle/>
          <a:p>
            <a:pPr algn="l"/>
            <a:r>
              <a:rPr lang="pl-PL" sz="1100" baseline="30000" dirty="0">
                <a:solidFill>
                  <a:schemeClr val="tx1"/>
                </a:solidFill>
                <a:latin typeface="Arial" panose="020B0604020202020204" pitchFamily="34" charset="0"/>
                <a:cs typeface="Arial" panose="020B0604020202020204" pitchFamily="34" charset="0"/>
              </a:rPr>
              <a:t>21</a:t>
            </a:r>
            <a:r>
              <a:rPr lang="pl-PL" dirty="0">
                <a:solidFill>
                  <a:schemeClr val="tx1"/>
                </a:solidFill>
                <a:latin typeface="Arial" panose="020B0604020202020204" pitchFamily="34" charset="0"/>
                <a:cs typeface="Arial" panose="020B0604020202020204" pitchFamily="34" charset="0"/>
              </a:rPr>
              <a:t>Dokument dostępny na stronie: Krajowa Strategia Rozwoju Regionalnego</a:t>
            </a:r>
          </a:p>
        </p:txBody>
      </p:sp>
    </p:spTree>
    <p:extLst>
      <p:ext uri="{BB962C8B-B14F-4D97-AF65-F5344CB8AC3E}">
        <p14:creationId xmlns:p14="http://schemas.microsoft.com/office/powerpoint/2010/main" val="2053207671"/>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784C1-7031-D2D3-D7FA-8CB7FE10418A}"/>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C7B4E4EB-AA3A-9844-A96E-38F3C613B542}"/>
              </a:ext>
            </a:extLst>
          </p:cNvPr>
          <p:cNvSpPr>
            <a:spLocks noGrp="1"/>
          </p:cNvSpPr>
          <p:nvPr>
            <p:ph type="title"/>
          </p:nvPr>
        </p:nvSpPr>
        <p:spPr>
          <a:xfrm>
            <a:off x="622300" y="-1389872"/>
            <a:ext cx="10515600" cy="1325563"/>
          </a:xfrm>
        </p:spPr>
        <p:txBody>
          <a:bodyPr/>
          <a:lstStyle/>
          <a:p>
            <a:r>
              <a:rPr lang="pl-PL" dirty="0"/>
              <a:t>Kryteria wyboru projektów</a:t>
            </a:r>
          </a:p>
        </p:txBody>
      </p:sp>
      <p:sp>
        <p:nvSpPr>
          <p:cNvPr id="4" name="Prostokąt 3">
            <a:extLst>
              <a:ext uri="{FF2B5EF4-FFF2-40B4-BE49-F238E27FC236}">
                <a16:creationId xmlns:a16="http://schemas.microsoft.com/office/drawing/2014/main" id="{20B85728-7CC1-22A9-F8D1-2D7CE24D35EC}"/>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7.8 Infrastruktura ochrony zdrowia, typy projektu: 2, 3,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II. Ocena merytoryczna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trafności merytorycznej</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6F004203-3B8C-D37C-E826-B2F0F1E3B2E1}"/>
              </a:ext>
            </a:extLst>
          </p:cNvPr>
          <p:cNvGraphicFramePr>
            <a:graphicFrameLocks noGrp="1"/>
          </p:cNvGraphicFramePr>
          <p:nvPr/>
        </p:nvGraphicFramePr>
        <p:xfrm>
          <a:off x="409314" y="1103160"/>
          <a:ext cx="11467612" cy="4585195"/>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1919152">
                  <a:extLst>
                    <a:ext uri="{9D8B030D-6E8A-4147-A177-3AD203B41FA5}">
                      <a16:colId xmlns:a16="http://schemas.microsoft.com/office/drawing/2014/main" val="2742623692"/>
                    </a:ext>
                  </a:extLst>
                </a:gridCol>
                <a:gridCol w="5445479">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23646">
                <a:tc>
                  <a:txBody>
                    <a:bodyPr/>
                    <a:lstStyle/>
                    <a:p>
                      <a:pPr algn="ctr"/>
                      <a:endParaRPr lang="pl-PL" sz="10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dirty="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72845">
                <a:tc>
                  <a:txBody>
                    <a:bodyPr/>
                    <a:lstStyle/>
                    <a:p>
                      <a:pPr marL="0" lvl="0" indent="0" algn="l">
                        <a:lnSpc>
                          <a:spcPct val="115000"/>
                        </a:lnSpc>
                        <a:spcBef>
                          <a:spcPts val="600"/>
                        </a:spcBef>
                        <a:spcAft>
                          <a:spcPts val="600"/>
                        </a:spcAft>
                        <a:buFont typeface="+mj-lt"/>
                        <a:buNone/>
                      </a:pPr>
                      <a:r>
                        <a:rPr lang="pl-PL" sz="1200" b="1" dirty="0">
                          <a:effectLst/>
                          <a:latin typeface="Arial" panose="020B0604020202020204" pitchFamily="34" charset="0"/>
                          <a:ea typeface="Calibri" panose="020F0502020204030204" pitchFamily="34" charset="0"/>
                          <a:cs typeface="Arial" panose="020B0604020202020204" pitchFamily="34" charset="0"/>
                        </a:rPr>
                        <a:t>2. </a:t>
                      </a: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dirty="0">
                          <a:effectLst/>
                          <a:latin typeface="Arial" panose="020B0604020202020204" pitchFamily="34" charset="0"/>
                          <a:ea typeface="Calibri" panose="020F0502020204030204" pitchFamily="34" charset="0"/>
                          <a:cs typeface="Arial" panose="020B0604020202020204" pitchFamily="34" charset="0"/>
                        </a:rPr>
                        <a:t>Efektywność kosztowa wsparcia 1 użytkownika obiektu, w którym świadczone są usługi w zakresie opieki zdrowotnej (w odniesieniu do ogółu projektów).</a:t>
                      </a: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W ramach kryterium premiowane będą projekty wykazujące najlepszą relację wnioskowanego dofinansowania UE do zadeklarowanej rocznej liczby użytkowników wspartej infrastruktury, w której świadczone są usługi w zakresie opieki zdrowotnej.</a:t>
                      </a:r>
                    </a:p>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Wartość średnia do której odnosi się kryterium jest ustalana na poziomie naboru jako relacja wnioskowanego dofinansowania UE do wartości docelowej wskaźnika: Roczna liczba użytkowników nowych lub zmodernizowanych placówek opieki zdrowotnej (w zaokrągleniu do pełnych złotych) na podstawie danych pochodzących z projektów spełniających kryteria formalne.</a:t>
                      </a:r>
                    </a:p>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Metody pomiaru:</a:t>
                      </a:r>
                    </a:p>
                    <a:p>
                      <a:pPr marL="342900" lvl="0" indent="-342900" algn="l">
                        <a:lnSpc>
                          <a:spcPct val="115000"/>
                        </a:lnSpc>
                        <a:spcBef>
                          <a:spcPts val="600"/>
                        </a:spcBef>
                        <a:spcAft>
                          <a:spcPts val="100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Ustalona relacja (w zaokrągleniu do pełnych złotych) mieści się w przedziale do 70% średniej wartości wśród ocenianych projektów – 20 pkt,</a:t>
                      </a:r>
                    </a:p>
                    <a:p>
                      <a:pPr marL="342900" lvl="0" indent="-342900" algn="l">
                        <a:lnSpc>
                          <a:spcPct val="115000"/>
                        </a:lnSpc>
                        <a:spcBef>
                          <a:spcPts val="600"/>
                        </a:spcBef>
                        <a:spcAft>
                          <a:spcPts val="100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Ustalona relacja (w zaokrągleniu do pełnych złotych) mieści się w przedziale powyżej 70% do 90% średniej wartości wśród ocenianych projektów - 15 pkt,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punktowe.</a:t>
                      </a:r>
                    </a:p>
                    <a:p>
                      <a:pPr algn="l">
                        <a:lnSpc>
                          <a:spcPct val="115000"/>
                        </a:lnSpc>
                        <a:spcBef>
                          <a:spcPts val="600"/>
                        </a:spcBef>
                        <a:spcAft>
                          <a:spcPts val="60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(tj. przyznanie 0 punktów nie dyskwalifikuje z możliwości uzyskania dofinansowania).</a:t>
                      </a:r>
                    </a:p>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Ocena kryterium będzie polegała na:</a:t>
                      </a:r>
                    </a:p>
                    <a:p>
                      <a:pPr marL="342900" lvl="0" indent="-342900" algn="l">
                        <a:lnSpc>
                          <a:spcPct val="115000"/>
                        </a:lnSpc>
                        <a:spcBef>
                          <a:spcPts val="600"/>
                        </a:spcBef>
                        <a:spcAft>
                          <a:spcPts val="1000"/>
                        </a:spcAft>
                        <a:buFont typeface="+mj-lt"/>
                        <a:buAutoNum type="alphaLcParenR"/>
                      </a:pPr>
                      <a:r>
                        <a:rPr lang="pl-PL" sz="1200" b="0" dirty="0">
                          <a:effectLst/>
                          <a:latin typeface="Arial" panose="020B0604020202020204" pitchFamily="34" charset="0"/>
                          <a:ea typeface="Calibri" panose="020F0502020204030204" pitchFamily="34" charset="0"/>
                          <a:cs typeface="Arial" panose="020B0604020202020204" pitchFamily="34" charset="0"/>
                        </a:rPr>
                        <a:t>przyznaniu zdefiniowanej z góry liczby punktów (maksymalnie można przyznać 20 pkt). Należy przyznać właściwą liczbę punktów zgodnie z odpowiednim przedziałem wskazanym w metodzie pomiaru. Punkty nie sumują się. </a:t>
                      </a:r>
                    </a:p>
                    <a:p>
                      <a:pPr marL="342900" lvl="0" indent="-342900" algn="l">
                        <a:lnSpc>
                          <a:spcPct val="115000"/>
                        </a:lnSpc>
                        <a:spcBef>
                          <a:spcPts val="600"/>
                        </a:spcBef>
                        <a:spcAft>
                          <a:spcPts val="1000"/>
                        </a:spcAft>
                        <a:buFont typeface="+mj-lt"/>
                        <a:buAutoNum type="alphaLcParenR"/>
                      </a:pPr>
                      <a:r>
                        <a:rPr lang="pl-PL" sz="1200" b="0" dirty="0">
                          <a:effectLst/>
                          <a:latin typeface="Arial" panose="020B0604020202020204" pitchFamily="34" charset="0"/>
                          <a:ea typeface="Calibri" panose="020F0502020204030204" pitchFamily="34" charset="0"/>
                          <a:cs typeface="Arial" panose="020B0604020202020204" pitchFamily="34" charset="0"/>
                        </a:rPr>
                        <a:t>przyznaniu 0 punktów – w przypadku niespełnienia kryterium.</a:t>
                      </a:r>
                    </a:p>
                    <a:p>
                      <a:pPr algn="l">
                        <a:lnSpc>
                          <a:spcPct val="115000"/>
                        </a:lnSpc>
                        <a:spcBef>
                          <a:spcPts val="600"/>
                        </a:spcBef>
                        <a:spcAft>
                          <a:spcPts val="600"/>
                        </a:spcAft>
                      </a:pPr>
                      <a:r>
                        <a:rPr lang="pl-PL" sz="1200" b="0" dirty="0">
                          <a:effectLst/>
                          <a:latin typeface="Arial" panose="020B0604020202020204" pitchFamily="34" charset="0"/>
                          <a:ea typeface="Calibri" panose="020F0502020204030204" pitchFamily="34" charset="0"/>
                          <a:cs typeface="Arial" panose="020B0604020202020204" pitchFamily="34" charset="0"/>
                        </a:rPr>
                        <a:t>Brak możliwości uzupełnienia/poprawienia wniosku o dofinansowanie w ramach kryterium.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5A67F67D-36EC-4B0A-5489-7BBF45F0D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1828" y="5950462"/>
            <a:ext cx="5465075" cy="359665"/>
          </a:xfrm>
          <a:prstGeom prst="rect">
            <a:avLst/>
          </a:prstGeom>
        </p:spPr>
      </p:pic>
      <p:sp>
        <p:nvSpPr>
          <p:cNvPr id="2" name="Symbol zastępczy numeru slajdu 1">
            <a:extLst>
              <a:ext uri="{FF2B5EF4-FFF2-40B4-BE49-F238E27FC236}">
                <a16:creationId xmlns:a16="http://schemas.microsoft.com/office/drawing/2014/main" id="{279FF3A6-BD04-FABD-7F48-7E1743761E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261</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4976200"/>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43392-2D9C-F570-E79D-AE870EB403B2}"/>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D8E3274C-AA20-E528-FC58-CAB0E55C3A84}"/>
              </a:ext>
            </a:extLst>
          </p:cNvPr>
          <p:cNvSpPr>
            <a:spLocks noGrp="1"/>
          </p:cNvSpPr>
          <p:nvPr>
            <p:ph type="title"/>
          </p:nvPr>
        </p:nvSpPr>
        <p:spPr>
          <a:xfrm>
            <a:off x="622300" y="-1389872"/>
            <a:ext cx="10515600" cy="1325563"/>
          </a:xfrm>
        </p:spPr>
        <p:txBody>
          <a:bodyPr/>
          <a:lstStyle/>
          <a:p>
            <a:r>
              <a:rPr lang="pl-PL" dirty="0"/>
              <a:t>Kryteria wyboru projektów</a:t>
            </a:r>
          </a:p>
        </p:txBody>
      </p:sp>
      <p:sp>
        <p:nvSpPr>
          <p:cNvPr id="4" name="Prostokąt 3">
            <a:extLst>
              <a:ext uri="{FF2B5EF4-FFF2-40B4-BE49-F238E27FC236}">
                <a16:creationId xmlns:a16="http://schemas.microsoft.com/office/drawing/2014/main" id="{39858347-A20A-8B4D-6FA9-D360F4D2D723}"/>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7.8 Infrastruktura ochrony zdrowia, typy projektu: 2, 3,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II. Ocena merytoryczna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trafności merytorycznej</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C960ABDA-8136-5CA3-233C-3D205F3A1BFB}"/>
              </a:ext>
            </a:extLst>
          </p:cNvPr>
          <p:cNvGraphicFramePr>
            <a:graphicFrameLocks noGrp="1"/>
          </p:cNvGraphicFramePr>
          <p:nvPr/>
        </p:nvGraphicFramePr>
        <p:xfrm>
          <a:off x="409314" y="1103160"/>
          <a:ext cx="11467612" cy="4496491"/>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1919152">
                  <a:extLst>
                    <a:ext uri="{9D8B030D-6E8A-4147-A177-3AD203B41FA5}">
                      <a16:colId xmlns:a16="http://schemas.microsoft.com/office/drawing/2014/main" val="2742623692"/>
                    </a:ext>
                  </a:extLst>
                </a:gridCol>
                <a:gridCol w="5445479">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23646">
                <a:tc>
                  <a:txBody>
                    <a:bodyPr/>
                    <a:lstStyle/>
                    <a:p>
                      <a:pPr algn="ctr"/>
                      <a:endParaRPr lang="pl-PL" sz="10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dirty="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72845">
                <a:tc>
                  <a:txBody>
                    <a:bodyPr/>
                    <a:lstStyle/>
                    <a:p>
                      <a:pPr marL="0" lvl="0" indent="0" algn="l">
                        <a:lnSpc>
                          <a:spcPct val="115000"/>
                        </a:lnSpc>
                        <a:spcBef>
                          <a:spcPts val="600"/>
                        </a:spcBef>
                        <a:spcAft>
                          <a:spcPts val="600"/>
                        </a:spcAft>
                        <a:buFont typeface="+mj-lt"/>
                        <a:buNone/>
                      </a:pPr>
                      <a:r>
                        <a:rPr lang="pl-PL" sz="1200" b="1" dirty="0">
                          <a:effectLst/>
                          <a:latin typeface="Arial" panose="020B0604020202020204" pitchFamily="34" charset="0"/>
                          <a:ea typeface="Times New Roman" panose="02020603050405020304" pitchFamily="18" charset="0"/>
                          <a:cs typeface="Arial" panose="020B0604020202020204" pitchFamily="34" charset="0"/>
                        </a:rPr>
                        <a:t>2.  </a:t>
                      </a: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dirty="0">
                          <a:effectLst/>
                          <a:latin typeface="Arial" panose="020B0604020202020204" pitchFamily="34" charset="0"/>
                          <a:ea typeface="Calibri" panose="020F0502020204030204" pitchFamily="34" charset="0"/>
                          <a:cs typeface="Arial" panose="020B0604020202020204" pitchFamily="34" charset="0"/>
                        </a:rPr>
                        <a:t>Efektywność kosztowa wsparcia 1 użytkownika obiektu, w którym świadczone są usługi w zakresie opieki zdrowotnej (w odniesieniu do ogółu projektów).</a:t>
                      </a: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l">
                        <a:lnSpc>
                          <a:spcPct val="115000"/>
                        </a:lnSpc>
                        <a:spcBef>
                          <a:spcPts val="600"/>
                        </a:spcBef>
                        <a:spcAft>
                          <a:spcPts val="1000"/>
                        </a:spcAft>
                        <a:buFont typeface="+mj-lt"/>
                        <a:buAutoNum type="arabicPeriod" startAt="3"/>
                      </a:pPr>
                      <a:r>
                        <a:rPr lang="pl-PL" sz="1200" b="0" dirty="0">
                          <a:effectLst/>
                          <a:latin typeface="Arial" panose="020B0604020202020204" pitchFamily="34" charset="0"/>
                          <a:ea typeface="Calibri" panose="020F0502020204030204" pitchFamily="34" charset="0"/>
                          <a:cs typeface="Arial" panose="020B0604020202020204" pitchFamily="34" charset="0"/>
                        </a:rPr>
                        <a:t>Ustalona relacja (w zaokrągleniu do pełnych złotych) mieści się w przedziale powyżej 90% do 110% średniej wartości wśród ocenianych projektów - 10 pkt,</a:t>
                      </a:r>
                    </a:p>
                    <a:p>
                      <a:pPr marL="342900" lvl="0" indent="-342900" algn="l">
                        <a:lnSpc>
                          <a:spcPct val="115000"/>
                        </a:lnSpc>
                        <a:spcBef>
                          <a:spcPts val="600"/>
                        </a:spcBef>
                        <a:spcAft>
                          <a:spcPts val="1000"/>
                        </a:spcAft>
                        <a:buFont typeface="+mj-lt"/>
                        <a:buAutoNum type="arabicPeriod" startAt="3"/>
                      </a:pPr>
                      <a:r>
                        <a:rPr lang="pl-PL" sz="1200" b="0" dirty="0">
                          <a:effectLst/>
                          <a:latin typeface="Arial" panose="020B0604020202020204" pitchFamily="34" charset="0"/>
                          <a:ea typeface="Calibri" panose="020F0502020204030204" pitchFamily="34" charset="0"/>
                          <a:cs typeface="Arial" panose="020B0604020202020204" pitchFamily="34" charset="0"/>
                        </a:rPr>
                        <a:t>Ustalona relacja (w zaokrągleniu do pełnych złotych) mieści się w przedziale powyżej 110% do 130% średniej wartości wśród ocenianych projektów – 7 pkt, </a:t>
                      </a:r>
                    </a:p>
                    <a:p>
                      <a:pPr marL="342900" lvl="0" indent="-342900" algn="l">
                        <a:lnSpc>
                          <a:spcPct val="115000"/>
                        </a:lnSpc>
                        <a:spcBef>
                          <a:spcPts val="600"/>
                        </a:spcBef>
                        <a:spcAft>
                          <a:spcPts val="1000"/>
                        </a:spcAft>
                        <a:buFont typeface="+mj-lt"/>
                        <a:buAutoNum type="arabicPeriod" startAt="3"/>
                      </a:pPr>
                      <a:r>
                        <a:rPr lang="pl-PL" sz="1200" b="0" dirty="0">
                          <a:effectLst/>
                          <a:latin typeface="Arial" panose="020B0604020202020204" pitchFamily="34" charset="0"/>
                          <a:ea typeface="Calibri" panose="020F0502020204030204" pitchFamily="34" charset="0"/>
                          <a:cs typeface="Arial" panose="020B0604020202020204" pitchFamily="34" charset="0"/>
                        </a:rPr>
                        <a:t>Ustalona relacja (w zaokrągleniu do pełnych złotych) mieści się w przedziale powyżej 130% do 150% średniej wartości wśród ocenianych projektów – 5 pkt,</a:t>
                      </a:r>
                    </a:p>
                    <a:p>
                      <a:pPr marL="342900" lvl="0" indent="-342900" algn="l">
                        <a:lnSpc>
                          <a:spcPct val="115000"/>
                        </a:lnSpc>
                        <a:spcBef>
                          <a:spcPts val="600"/>
                        </a:spcBef>
                        <a:spcAft>
                          <a:spcPts val="1000"/>
                        </a:spcAft>
                        <a:buFont typeface="+mj-lt"/>
                        <a:buAutoNum type="arabicPeriod" startAt="3"/>
                      </a:pPr>
                      <a:r>
                        <a:rPr lang="pl-PL" sz="1200" b="0" dirty="0">
                          <a:effectLst/>
                          <a:latin typeface="Arial" panose="020B0604020202020204" pitchFamily="34" charset="0"/>
                          <a:ea typeface="Calibri" panose="020F0502020204030204" pitchFamily="34" charset="0"/>
                          <a:cs typeface="Arial" panose="020B0604020202020204" pitchFamily="34" charset="0"/>
                        </a:rPr>
                        <a:t>Ustalona relacja (w zaokrągleniu do pełnych złotych) mieści się w przedziale powyżej 150% średniej wartości wśród ocenianych projektów – 0 pkt.</a:t>
                      </a:r>
                    </a:p>
                    <a:p>
                      <a:pPr algn="l">
                        <a:lnSpc>
                          <a:spcPct val="115000"/>
                        </a:lnSpc>
                        <a:spcBef>
                          <a:spcPts val="600"/>
                        </a:spcBef>
                        <a:spcAft>
                          <a:spcPts val="10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Kryterium zostanie zweryfikowane na podstawie zapisów we wniosku o dofinansowanie projektu oraz dokumentacji składanej wraz z wnioskiem o dofinansowanie na etapie aplikowania o środki.</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B49F7302-856C-41BC-C03A-B9010039C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59889"/>
            <a:ext cx="5465075" cy="359665"/>
          </a:xfrm>
          <a:prstGeom prst="rect">
            <a:avLst/>
          </a:prstGeom>
        </p:spPr>
      </p:pic>
      <p:sp>
        <p:nvSpPr>
          <p:cNvPr id="2" name="Symbol zastępczy numeru slajdu 1">
            <a:extLst>
              <a:ext uri="{FF2B5EF4-FFF2-40B4-BE49-F238E27FC236}">
                <a16:creationId xmlns:a16="http://schemas.microsoft.com/office/drawing/2014/main" id="{004A7AF9-EDD6-3948-F895-E290DAD28B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262</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415254"/>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586AB-0C37-B19B-2FC5-73294DA3E9BC}"/>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7A0A08C2-F9BE-52E0-972F-69F3CC8A6D47}"/>
              </a:ext>
            </a:extLst>
          </p:cNvPr>
          <p:cNvSpPr>
            <a:spLocks noGrp="1"/>
          </p:cNvSpPr>
          <p:nvPr>
            <p:ph type="title"/>
          </p:nvPr>
        </p:nvSpPr>
        <p:spPr>
          <a:xfrm>
            <a:off x="622300" y="-1389872"/>
            <a:ext cx="10515600" cy="1325563"/>
          </a:xfrm>
        </p:spPr>
        <p:txBody>
          <a:bodyPr/>
          <a:lstStyle/>
          <a:p>
            <a:r>
              <a:rPr lang="pl-PL" dirty="0"/>
              <a:t>Kryteria wyboru projektów</a:t>
            </a:r>
          </a:p>
        </p:txBody>
      </p:sp>
      <p:sp>
        <p:nvSpPr>
          <p:cNvPr id="4" name="Prostokąt 3">
            <a:extLst>
              <a:ext uri="{FF2B5EF4-FFF2-40B4-BE49-F238E27FC236}">
                <a16:creationId xmlns:a16="http://schemas.microsoft.com/office/drawing/2014/main" id="{11A98289-7581-087C-899F-D1F868FE6933}"/>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7.8 Infrastruktura ochrony zdrowia, typy projektu: 2, 3,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II. Ocena merytoryczna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trafności merytorycznej</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72643201-4A80-A5BC-D390-2C60D7576D23}"/>
              </a:ext>
            </a:extLst>
          </p:cNvPr>
          <p:cNvGraphicFramePr>
            <a:graphicFrameLocks noGrp="1"/>
          </p:cNvGraphicFramePr>
          <p:nvPr/>
        </p:nvGraphicFramePr>
        <p:xfrm>
          <a:off x="409314" y="991949"/>
          <a:ext cx="11467612" cy="3974678"/>
        </p:xfrm>
        <a:graphic>
          <a:graphicData uri="http://schemas.openxmlformats.org/drawingml/2006/table">
            <a:tbl>
              <a:tblPr firstRow="1" bandRow="1">
                <a:tableStyleId>{5C22544A-7EE6-4342-B048-85BDC9FD1C3A}</a:tableStyleId>
              </a:tblPr>
              <a:tblGrid>
                <a:gridCol w="300805">
                  <a:extLst>
                    <a:ext uri="{9D8B030D-6E8A-4147-A177-3AD203B41FA5}">
                      <a16:colId xmlns:a16="http://schemas.microsoft.com/office/drawing/2014/main" val="2402903515"/>
                    </a:ext>
                  </a:extLst>
                </a:gridCol>
                <a:gridCol w="1663430">
                  <a:extLst>
                    <a:ext uri="{9D8B030D-6E8A-4147-A177-3AD203B41FA5}">
                      <a16:colId xmlns:a16="http://schemas.microsoft.com/office/drawing/2014/main" val="2742623692"/>
                    </a:ext>
                  </a:extLst>
                </a:gridCol>
                <a:gridCol w="4844374">
                  <a:extLst>
                    <a:ext uri="{9D8B030D-6E8A-4147-A177-3AD203B41FA5}">
                      <a16:colId xmlns:a16="http://schemas.microsoft.com/office/drawing/2014/main" val="120968799"/>
                    </a:ext>
                  </a:extLst>
                </a:gridCol>
                <a:gridCol w="4659003">
                  <a:extLst>
                    <a:ext uri="{9D8B030D-6E8A-4147-A177-3AD203B41FA5}">
                      <a16:colId xmlns:a16="http://schemas.microsoft.com/office/drawing/2014/main" val="940122991"/>
                    </a:ext>
                  </a:extLst>
                </a:gridCol>
              </a:tblGrid>
              <a:tr h="286087">
                <a:tc>
                  <a:txBody>
                    <a:bodyPr/>
                    <a:lstStyle/>
                    <a:p>
                      <a:pPr algn="ctr"/>
                      <a:endParaRPr lang="pl-PL" sz="10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dirty="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688591">
                <a:tc>
                  <a:txBody>
                    <a:bodyPr/>
                    <a:lstStyle/>
                    <a:p>
                      <a:pPr marL="0" lvl="0" indent="0" algn="l">
                        <a:lnSpc>
                          <a:spcPct val="115000"/>
                        </a:lnSpc>
                        <a:spcBef>
                          <a:spcPts val="600"/>
                        </a:spcBef>
                        <a:spcAft>
                          <a:spcPts val="600"/>
                        </a:spcAft>
                        <a:buFont typeface="+mj-lt"/>
                        <a:buNone/>
                      </a:pPr>
                      <a:r>
                        <a:rPr lang="pl-PL" sz="1200" b="1" dirty="0">
                          <a:effectLst/>
                          <a:latin typeface="Arial" panose="020B0604020202020204" pitchFamily="34" charset="0"/>
                          <a:ea typeface="Times New Roman" panose="02020603050405020304" pitchFamily="18" charset="0"/>
                          <a:cs typeface="Arial" panose="020B0604020202020204" pitchFamily="34" charset="0"/>
                        </a:rPr>
                        <a:t>3. </a:t>
                      </a: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dirty="0">
                          <a:effectLst/>
                          <a:latin typeface="Arial" panose="020B0604020202020204" pitchFamily="34" charset="0"/>
                          <a:ea typeface="Calibri" panose="020F0502020204030204" pitchFamily="34" charset="0"/>
                          <a:cs typeface="Arial" panose="020B0604020202020204" pitchFamily="34" charset="0"/>
                        </a:rPr>
                        <a:t>Wpływ projektu na jakość usług medycznych, w tym ich dostępność i skuteczność.</a:t>
                      </a: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będzie punktowało wpływ projektu na jakość usług medycznych, zwiększenie dostępności oraz skuteczności świadczeń medycznych. </a:t>
                      </a:r>
                    </a:p>
                    <a:p>
                      <a:pPr marL="0" indent="0"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Metody pomiaru:</a:t>
                      </a:r>
                    </a:p>
                    <a:p>
                      <a:pPr marL="342900" lvl="0" indent="-342900" algn="l">
                        <a:lnSpc>
                          <a:spcPct val="115000"/>
                        </a:lnSpc>
                        <a:spcBef>
                          <a:spcPts val="600"/>
                        </a:spcBef>
                        <a:spcAft>
                          <a:spcPts val="100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Projekt realizowany przez podmiot wykonujący działalność leczniczą udzielający świadczeń opieki zdrowotnej w zakresie AOS w powiatach, w których liczba poradni objętych wsparciem w specjalnościach medycznych</a:t>
                      </a:r>
                      <a:r>
                        <a:rPr lang="pl-PL" sz="1100" kern="1200" baseline="30000" dirty="0">
                          <a:solidFill>
                            <a:schemeClr val="tx1"/>
                          </a:solidFill>
                          <a:latin typeface="Arial" panose="020B0604020202020204" pitchFamily="34" charset="0"/>
                          <a:ea typeface="+mn-ea"/>
                          <a:cs typeface="Arial" panose="020B0604020202020204" pitchFamily="34" charset="0"/>
                        </a:rPr>
                        <a:t>22</a:t>
                      </a:r>
                      <a:r>
                        <a:rPr lang="pl-PL" sz="1200" b="0" dirty="0">
                          <a:effectLst/>
                          <a:latin typeface="Arial" panose="020B0604020202020204" pitchFamily="34" charset="0"/>
                          <a:ea typeface="Calibri" panose="020F0502020204030204" pitchFamily="34" charset="0"/>
                          <a:cs typeface="Arial" panose="020B0604020202020204" pitchFamily="34" charset="0"/>
                        </a:rPr>
                        <a:t> będących przedmiotem projektu na 10 tys. mieszkańców powiatu</a:t>
                      </a:r>
                      <a:r>
                        <a:rPr lang="pl-PL" sz="1100" kern="1200" baseline="30000" dirty="0">
                          <a:solidFill>
                            <a:schemeClr val="tx1"/>
                          </a:solidFill>
                          <a:latin typeface="Arial" panose="020B0604020202020204" pitchFamily="34" charset="0"/>
                          <a:ea typeface="+mn-ea"/>
                          <a:cs typeface="Arial" panose="020B0604020202020204" pitchFamily="34" charset="0"/>
                        </a:rPr>
                        <a:t>23</a:t>
                      </a:r>
                      <a:r>
                        <a:rPr lang="pl-PL" sz="1200" b="0" dirty="0">
                          <a:effectLst/>
                          <a:latin typeface="Arial" panose="020B0604020202020204" pitchFamily="34" charset="0"/>
                          <a:ea typeface="Calibri" panose="020F0502020204030204" pitchFamily="34" charset="0"/>
                          <a:cs typeface="Arial" panose="020B0604020202020204" pitchFamily="34" charset="0"/>
                        </a:rPr>
                        <a:t> jest mniejsza od średniej dla województwa</a:t>
                      </a:r>
                      <a:r>
                        <a:rPr lang="pl-PL" sz="1100" kern="1200" baseline="30000" dirty="0">
                          <a:solidFill>
                            <a:schemeClr val="tx1"/>
                          </a:solidFill>
                          <a:latin typeface="Arial" panose="020B0604020202020204" pitchFamily="34" charset="0"/>
                          <a:ea typeface="+mn-ea"/>
                          <a:cs typeface="Arial" panose="020B0604020202020204" pitchFamily="34" charset="0"/>
                        </a:rPr>
                        <a:t>24</a:t>
                      </a:r>
                      <a:r>
                        <a:rPr lang="pl-PL" sz="1200" b="0" dirty="0">
                          <a:effectLst/>
                          <a:latin typeface="Arial" panose="020B0604020202020204" pitchFamily="34" charset="0"/>
                          <a:ea typeface="Calibri" panose="020F0502020204030204" pitchFamily="34" charset="0"/>
                          <a:cs typeface="Arial" panose="020B0604020202020204" pitchFamily="34" charset="0"/>
                        </a:rPr>
                        <a:t> – 5 pkt.</a:t>
                      </a:r>
                    </a:p>
                    <a:p>
                      <a:pPr marL="342900" lvl="0" indent="-342900" algn="l">
                        <a:lnSpc>
                          <a:spcPct val="115000"/>
                        </a:lnSpc>
                        <a:spcBef>
                          <a:spcPts val="600"/>
                        </a:spcBef>
                        <a:spcAft>
                          <a:spcPts val="100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Projekt realizowany przez podmiot wykonujący działalność leczniczą udzielający świadczeń opieki zdrowotnej w zakresie AOS w powiatach, w których liczba porad na 1 tys. mieszkańców jest mniejsza od wartości średniej dla </a:t>
                      </a:r>
                      <a:r>
                        <a:rPr lang="pl-PL" sz="1200" b="0" kern="1200" dirty="0">
                          <a:solidFill>
                            <a:schemeClr val="dk1"/>
                          </a:solidFill>
                          <a:effectLst/>
                          <a:latin typeface="Arial" panose="020B0604020202020204" pitchFamily="34" charset="0"/>
                          <a:ea typeface="+mn-ea"/>
                          <a:cs typeface="Arial" panose="020B0604020202020204" pitchFamily="34" charset="0"/>
                        </a:rPr>
                        <a:t>województwa</a:t>
                      </a:r>
                      <a:r>
                        <a:rPr lang="pl-PL" sz="1100" kern="1200" baseline="30000" dirty="0">
                          <a:solidFill>
                            <a:schemeClr val="tx1"/>
                          </a:solidFill>
                          <a:latin typeface="Arial" panose="020B0604020202020204" pitchFamily="34" charset="0"/>
                          <a:ea typeface="+mn-ea"/>
                          <a:cs typeface="Arial" panose="020B0604020202020204" pitchFamily="34" charset="0"/>
                        </a:rPr>
                        <a:t>25</a:t>
                      </a:r>
                      <a:r>
                        <a:rPr lang="pl-PL" sz="1200" b="0" dirty="0">
                          <a:effectLst/>
                          <a:latin typeface="Arial" panose="020B0604020202020204" pitchFamily="34" charset="0"/>
                          <a:ea typeface="Calibri" panose="020F0502020204030204" pitchFamily="34" charset="0"/>
                          <a:cs typeface="Arial" panose="020B0604020202020204" pitchFamily="34" charset="0"/>
                        </a:rPr>
                        <a:t> – 5 pkt.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punktowe.</a:t>
                      </a:r>
                    </a:p>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(tj. przyznanie 0 punktów nie dyskwalifikuje z możliwości uzyskania dofinansowania).</a:t>
                      </a:r>
                    </a:p>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Ocena kryterium będzie polegała na:</a:t>
                      </a:r>
                    </a:p>
                    <a:p>
                      <a:pPr marL="342900" lvl="0" indent="-342900" algn="l">
                        <a:lnSpc>
                          <a:spcPct val="115000"/>
                        </a:lnSpc>
                        <a:spcBef>
                          <a:spcPts val="600"/>
                        </a:spcBef>
                        <a:spcAft>
                          <a:spcPts val="1000"/>
                        </a:spcAft>
                        <a:buFont typeface="+mj-lt"/>
                        <a:buAutoNum type="alphaLcParenR"/>
                      </a:pPr>
                      <a:r>
                        <a:rPr lang="pl-PL" sz="1200" b="0" dirty="0">
                          <a:effectLst/>
                          <a:latin typeface="Arial" panose="020B0604020202020204" pitchFamily="34" charset="0"/>
                          <a:ea typeface="Calibri" panose="020F0502020204030204" pitchFamily="34" charset="0"/>
                          <a:cs typeface="Arial" panose="020B0604020202020204" pitchFamily="34" charset="0"/>
                        </a:rPr>
                        <a:t>przyznaniu zdefiniowanej z góry liczby punktów (maksymalnie można przyznać 25 pkt). Punkty w ramach poszczególnych metod pomiaru sumują się, do momentu uzyskania maksymalnej liczby punktów.</a:t>
                      </a:r>
                    </a:p>
                    <a:p>
                      <a:pPr marL="342900" lvl="0" indent="-342900" algn="l">
                        <a:lnSpc>
                          <a:spcPct val="115000"/>
                        </a:lnSpc>
                        <a:spcBef>
                          <a:spcPts val="600"/>
                        </a:spcBef>
                        <a:spcAft>
                          <a:spcPts val="1000"/>
                        </a:spcAft>
                        <a:buFont typeface="+mj-lt"/>
                        <a:buAutoNum type="alphaLcParenR"/>
                      </a:pPr>
                      <a:r>
                        <a:rPr lang="pl-PL" sz="1200" b="0" dirty="0">
                          <a:effectLst/>
                          <a:latin typeface="Arial" panose="020B0604020202020204" pitchFamily="34" charset="0"/>
                          <a:ea typeface="Calibri" panose="020F0502020204030204" pitchFamily="34" charset="0"/>
                          <a:cs typeface="Arial" panose="020B0604020202020204" pitchFamily="34" charset="0"/>
                        </a:rPr>
                        <a:t>przyznaniu 0 punktów – w przypadku niespełnienia kryterium.</a:t>
                      </a:r>
                    </a:p>
                    <a:p>
                      <a:pPr algn="l">
                        <a:lnSpc>
                          <a:spcPct val="115000"/>
                        </a:lnSpc>
                        <a:spcBef>
                          <a:spcPts val="600"/>
                        </a:spcBef>
                        <a:spcAft>
                          <a:spcPts val="600"/>
                        </a:spcAft>
                      </a:pPr>
                      <a:r>
                        <a:rPr lang="pl-PL" sz="1200" b="0" dirty="0">
                          <a:effectLst/>
                          <a:latin typeface="Arial" panose="020B0604020202020204" pitchFamily="34" charset="0"/>
                          <a:ea typeface="Calibri" panose="020F0502020204030204" pitchFamily="34" charset="0"/>
                          <a:cs typeface="Arial" panose="020B0604020202020204" pitchFamily="34" charset="0"/>
                        </a:rPr>
                        <a:t>Brak możliwości uzupełnienia/poprawienia wniosku o dofinansowanie w ramach kryterium.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79C2FA4A-3246-B61C-C5CA-C22773A498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866051"/>
            <a:ext cx="5465075" cy="359665"/>
          </a:xfrm>
          <a:prstGeom prst="rect">
            <a:avLst/>
          </a:prstGeom>
        </p:spPr>
      </p:pic>
      <p:sp>
        <p:nvSpPr>
          <p:cNvPr id="2" name="Symbol zastępczy numeru slajdu 1">
            <a:extLst>
              <a:ext uri="{FF2B5EF4-FFF2-40B4-BE49-F238E27FC236}">
                <a16:creationId xmlns:a16="http://schemas.microsoft.com/office/drawing/2014/main" id="{4C540210-0304-DC70-19B5-E9C23649C5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263</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ymbol zastępczy stopki 10">
            <a:extLst>
              <a:ext uri="{FF2B5EF4-FFF2-40B4-BE49-F238E27FC236}">
                <a16:creationId xmlns:a16="http://schemas.microsoft.com/office/drawing/2014/main" id="{33C7887E-13F6-CC47-533A-9775CD369D3F}"/>
              </a:ext>
            </a:extLst>
          </p:cNvPr>
          <p:cNvSpPr>
            <a:spLocks noGrp="1"/>
          </p:cNvSpPr>
          <p:nvPr>
            <p:ph type="ftr" sz="quarter" idx="11"/>
          </p:nvPr>
        </p:nvSpPr>
        <p:spPr>
          <a:xfrm>
            <a:off x="387817" y="4976355"/>
            <a:ext cx="11495627" cy="1159705"/>
          </a:xfrm>
        </p:spPr>
        <p:txBody>
          <a:bodyPr/>
          <a:lstStyle/>
          <a:p>
            <a:pPr algn="l"/>
            <a:r>
              <a:rPr lang="pl-PL" sz="1100" baseline="30000" dirty="0">
                <a:solidFill>
                  <a:schemeClr val="tx1"/>
                </a:solidFill>
                <a:latin typeface="Arial" panose="020B0604020202020204" pitchFamily="34" charset="0"/>
                <a:cs typeface="Arial" panose="020B0604020202020204" pitchFamily="34" charset="0"/>
              </a:rPr>
              <a:t>22</a:t>
            </a:r>
            <a:r>
              <a:rPr lang="pl-PL" dirty="0">
                <a:solidFill>
                  <a:schemeClr val="tx1"/>
                </a:solidFill>
                <a:latin typeface="Arial" panose="020B0604020202020204" pitchFamily="34" charset="0"/>
                <a:cs typeface="Arial" panose="020B0604020202020204" pitchFamily="34" charset="0"/>
              </a:rPr>
              <a:t>Definiowanych wg VIII części systemu resortowych kodów indentyfikacyjnych, który stanowi 4-znakowy kod charakteryzujący specjalność komórki organizacyjnej zakładu leczniczego podmiotu wykonującego działalność leczniczą (Załącznik nr 2 do rozporządzenia Ministra Zdrowia z dnia 17 maja 2012 r. Dz.U.2019.173)</a:t>
            </a:r>
          </a:p>
          <a:p>
            <a:pPr algn="l"/>
            <a:r>
              <a:rPr lang="pl-PL" sz="1100" baseline="30000" dirty="0">
                <a:solidFill>
                  <a:schemeClr val="tx1"/>
                </a:solidFill>
                <a:latin typeface="Arial" panose="020B0604020202020204" pitchFamily="34" charset="0"/>
                <a:cs typeface="Arial" panose="020B0604020202020204" pitchFamily="34" charset="0"/>
              </a:rPr>
              <a:t>23</a:t>
            </a:r>
            <a:r>
              <a:rPr lang="pl-PL" dirty="0">
                <a:solidFill>
                  <a:schemeClr val="tx1"/>
                </a:solidFill>
                <a:latin typeface="Arial" panose="020B0604020202020204" pitchFamily="34" charset="0"/>
                <a:cs typeface="Arial" panose="020B0604020202020204" pitchFamily="34" charset="0"/>
              </a:rPr>
              <a:t>W przypadku, gdy w całym powiecie funkcjonuje jedna poradnia w danej specjalności, będąca jednocześnie jedyną w województwie, dane powinny odnosić się do poziomu ogólnopolskiego</a:t>
            </a:r>
          </a:p>
          <a:p>
            <a:pPr algn="l"/>
            <a:r>
              <a:rPr lang="pl-PL" sz="1100" baseline="30000" dirty="0">
                <a:solidFill>
                  <a:schemeClr val="tx1"/>
                </a:solidFill>
                <a:latin typeface="Arial" panose="020B0604020202020204" pitchFamily="34" charset="0"/>
                <a:cs typeface="Arial" panose="020B0604020202020204" pitchFamily="34" charset="0"/>
              </a:rPr>
              <a:t>24</a:t>
            </a:r>
            <a:r>
              <a:rPr lang="pl-PL" dirty="0">
                <a:solidFill>
                  <a:schemeClr val="tx1"/>
                </a:solidFill>
                <a:latin typeface="Arial" panose="020B0604020202020204" pitchFamily="34" charset="0"/>
                <a:cs typeface="Arial" panose="020B0604020202020204" pitchFamily="34" charset="0"/>
              </a:rPr>
              <a:t>Weryfikowane w oparciu o dane z obowiązującej mapy potrzeb zdrowotnych, dostępne na dzień publikacji ogłoszenia o naborze</a:t>
            </a:r>
          </a:p>
          <a:p>
            <a:pPr algn="l"/>
            <a:r>
              <a:rPr lang="pl-PL" sz="1100" baseline="30000" dirty="0">
                <a:solidFill>
                  <a:schemeClr val="tx1"/>
                </a:solidFill>
                <a:latin typeface="Arial" panose="020B0604020202020204" pitchFamily="34" charset="0"/>
                <a:cs typeface="Arial" panose="020B0604020202020204" pitchFamily="34" charset="0"/>
              </a:rPr>
              <a:t>25</a:t>
            </a:r>
            <a:r>
              <a:rPr lang="pl-PL" dirty="0">
                <a:solidFill>
                  <a:schemeClr val="tx1"/>
                </a:solidFill>
                <a:latin typeface="Arial" panose="020B0604020202020204" pitchFamily="34" charset="0"/>
                <a:cs typeface="Arial" panose="020B0604020202020204" pitchFamily="34" charset="0"/>
              </a:rPr>
              <a:t>Weryfikowane w oparciu o dane z obowiązującej mapy potrzeb zdrowotnych, dostępne na dzień publikacji ogłoszenia o naborze</a:t>
            </a:r>
          </a:p>
        </p:txBody>
      </p:sp>
    </p:spTree>
    <p:extLst>
      <p:ext uri="{BB962C8B-B14F-4D97-AF65-F5344CB8AC3E}">
        <p14:creationId xmlns:p14="http://schemas.microsoft.com/office/powerpoint/2010/main" val="3003731450"/>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FA1C4-204F-686E-126A-1046A35A288F}"/>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F15DC15F-19DF-F66F-D8ED-31278961F957}"/>
              </a:ext>
            </a:extLst>
          </p:cNvPr>
          <p:cNvSpPr>
            <a:spLocks noGrp="1"/>
          </p:cNvSpPr>
          <p:nvPr>
            <p:ph type="title"/>
          </p:nvPr>
        </p:nvSpPr>
        <p:spPr>
          <a:xfrm>
            <a:off x="622300" y="-1389872"/>
            <a:ext cx="10515600" cy="1325563"/>
          </a:xfrm>
        </p:spPr>
        <p:txBody>
          <a:bodyPr/>
          <a:lstStyle/>
          <a:p>
            <a:r>
              <a:rPr lang="pl-PL" dirty="0"/>
              <a:t>Kryteria wyboru projektów</a:t>
            </a:r>
          </a:p>
        </p:txBody>
      </p:sp>
      <p:sp>
        <p:nvSpPr>
          <p:cNvPr id="4" name="Prostokąt 3">
            <a:extLst>
              <a:ext uri="{FF2B5EF4-FFF2-40B4-BE49-F238E27FC236}">
                <a16:creationId xmlns:a16="http://schemas.microsoft.com/office/drawing/2014/main" id="{FBC9B935-51CA-0712-463C-ACEF3DAAC495}"/>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7.8 Infrastruktura ochrony zdrowia, typy projektu: 2, 3,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II. Ocena merytoryczna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trafności merytorycznej</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BC5BC45F-558B-EE9C-2547-BB9B4579EBA9}"/>
              </a:ext>
            </a:extLst>
          </p:cNvPr>
          <p:cNvGraphicFramePr>
            <a:graphicFrameLocks noGrp="1"/>
          </p:cNvGraphicFramePr>
          <p:nvPr/>
        </p:nvGraphicFramePr>
        <p:xfrm>
          <a:off x="346123" y="1115322"/>
          <a:ext cx="11499754" cy="3454802"/>
        </p:xfrm>
        <a:graphic>
          <a:graphicData uri="http://schemas.openxmlformats.org/drawingml/2006/table">
            <a:tbl>
              <a:tblPr firstRow="1" bandRow="1">
                <a:tableStyleId>{5C22544A-7EE6-4342-B048-85BDC9FD1C3A}</a:tableStyleId>
              </a:tblPr>
              <a:tblGrid>
                <a:gridCol w="620750">
                  <a:extLst>
                    <a:ext uri="{9D8B030D-6E8A-4147-A177-3AD203B41FA5}">
                      <a16:colId xmlns:a16="http://schemas.microsoft.com/office/drawing/2014/main" val="2402903515"/>
                    </a:ext>
                  </a:extLst>
                </a:gridCol>
                <a:gridCol w="1368500">
                  <a:extLst>
                    <a:ext uri="{9D8B030D-6E8A-4147-A177-3AD203B41FA5}">
                      <a16:colId xmlns:a16="http://schemas.microsoft.com/office/drawing/2014/main" val="2742623692"/>
                    </a:ext>
                  </a:extLst>
                </a:gridCol>
                <a:gridCol w="7979529">
                  <a:extLst>
                    <a:ext uri="{9D8B030D-6E8A-4147-A177-3AD203B41FA5}">
                      <a16:colId xmlns:a16="http://schemas.microsoft.com/office/drawing/2014/main" val="120968799"/>
                    </a:ext>
                  </a:extLst>
                </a:gridCol>
                <a:gridCol w="1530975">
                  <a:extLst>
                    <a:ext uri="{9D8B030D-6E8A-4147-A177-3AD203B41FA5}">
                      <a16:colId xmlns:a16="http://schemas.microsoft.com/office/drawing/2014/main" val="940122991"/>
                    </a:ext>
                  </a:extLst>
                </a:gridCol>
              </a:tblGrid>
              <a:tr h="601931">
                <a:tc>
                  <a:txBody>
                    <a:bodyPr/>
                    <a:lstStyle/>
                    <a:p>
                      <a:pPr algn="ctr"/>
                      <a:endParaRPr lang="pl-PL" sz="10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dirty="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2814722">
                <a:tc>
                  <a:txBody>
                    <a:bodyPr/>
                    <a:lstStyle/>
                    <a:p>
                      <a:pPr marL="0" lvl="0" indent="0" algn="l">
                        <a:lnSpc>
                          <a:spcPct val="115000"/>
                        </a:lnSpc>
                        <a:spcBef>
                          <a:spcPts val="600"/>
                        </a:spcBef>
                        <a:spcAft>
                          <a:spcPts val="600"/>
                        </a:spcAft>
                        <a:buFont typeface="+mj-lt"/>
                        <a:buNone/>
                      </a:pPr>
                      <a:r>
                        <a:rPr lang="pl-PL" sz="1200" b="1" dirty="0">
                          <a:effectLst/>
                          <a:latin typeface="Arial" panose="020B0604020202020204" pitchFamily="34" charset="0"/>
                          <a:ea typeface="Times New Roman" panose="02020603050405020304" pitchFamily="18" charset="0"/>
                          <a:cs typeface="Arial" panose="020B0604020202020204" pitchFamily="34" charset="0"/>
                        </a:rPr>
                        <a:t>3. </a:t>
                      </a: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dirty="0">
                          <a:effectLst/>
                          <a:latin typeface="Arial" panose="020B0604020202020204" pitchFamily="34" charset="0"/>
                          <a:ea typeface="Calibri" panose="020F0502020204030204" pitchFamily="34" charset="0"/>
                          <a:cs typeface="Arial" panose="020B0604020202020204" pitchFamily="34" charset="0"/>
                        </a:rPr>
                        <a:t>Wpływ projektu na jakość usług medycznych, w tym ich dostępność i skuteczność.</a:t>
                      </a: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l">
                        <a:lnSpc>
                          <a:spcPct val="115000"/>
                        </a:lnSpc>
                        <a:spcBef>
                          <a:spcPts val="600"/>
                        </a:spcBef>
                        <a:spcAft>
                          <a:spcPts val="1000"/>
                        </a:spcAft>
                        <a:buFont typeface="+mj-lt"/>
                        <a:buAutoNum type="arabicPeriod" startAt="3"/>
                      </a:pPr>
                      <a:r>
                        <a:rPr lang="pl-PL" sz="1200" b="0" dirty="0">
                          <a:effectLst/>
                          <a:latin typeface="Arial" panose="020B0604020202020204" pitchFamily="34" charset="0"/>
                          <a:ea typeface="Calibri" panose="020F0502020204030204" pitchFamily="34" charset="0"/>
                          <a:cs typeface="Arial" panose="020B0604020202020204" pitchFamily="34" charset="0"/>
                        </a:rPr>
                        <a:t>Projekt realizowany przez podmiot wykonujący działalność leczniczą udzielający świadczeń opieki zdrowotnej w zakresie AOS / w trybie leczenia jednego dnia</a:t>
                      </a:r>
                      <a:r>
                        <a:rPr lang="pl-PL" sz="1100" kern="1200" baseline="30000" dirty="0">
                          <a:solidFill>
                            <a:schemeClr val="tx1"/>
                          </a:solidFill>
                          <a:latin typeface="Arial" panose="020B0604020202020204" pitchFamily="34" charset="0"/>
                          <a:ea typeface="+mn-ea"/>
                          <a:cs typeface="Arial" panose="020B0604020202020204" pitchFamily="34" charset="0"/>
                        </a:rPr>
                        <a:t>26</a:t>
                      </a:r>
                      <a:r>
                        <a:rPr lang="pl-PL" sz="1200" b="0" dirty="0">
                          <a:effectLst/>
                          <a:latin typeface="Arial" panose="020B0604020202020204" pitchFamily="34" charset="0"/>
                          <a:ea typeface="Calibri" panose="020F0502020204030204" pitchFamily="34" charset="0"/>
                          <a:cs typeface="Arial" panose="020B0604020202020204" pitchFamily="34" charset="0"/>
                        </a:rPr>
                        <a:t>, którego wnioskodawca zobowiąże się, że efektem podjętych działań będzie poszerzenie oferty z zakresu diagnostyki o badania, które do tej pory nie były realizowane</a:t>
                      </a:r>
                      <a:r>
                        <a:rPr lang="pl-PL" sz="1100" kern="1200" baseline="30000" dirty="0">
                          <a:solidFill>
                            <a:schemeClr val="tx1"/>
                          </a:solidFill>
                          <a:latin typeface="Arial" panose="020B0604020202020204" pitchFamily="34" charset="0"/>
                          <a:ea typeface="+mn-ea"/>
                          <a:cs typeface="Arial" panose="020B0604020202020204" pitchFamily="34" charset="0"/>
                        </a:rPr>
                        <a:t>27</a:t>
                      </a:r>
                      <a:r>
                        <a:rPr lang="pl-PL" sz="1200" b="0" dirty="0">
                          <a:effectLst/>
                          <a:latin typeface="Arial" panose="020B0604020202020204" pitchFamily="34" charset="0"/>
                          <a:ea typeface="Calibri" panose="020F0502020204030204" pitchFamily="34" charset="0"/>
                          <a:cs typeface="Arial" panose="020B0604020202020204" pitchFamily="34" charset="0"/>
                        </a:rPr>
                        <a:t> w tym podmiocie lub zwiększenie liczby dotychczas wykonywanych badań diagnostycznych – 5 pkt.</a:t>
                      </a:r>
                    </a:p>
                    <a:p>
                      <a:pPr marL="342900" lvl="0" indent="-342900" algn="l">
                        <a:lnSpc>
                          <a:spcPct val="115000"/>
                        </a:lnSpc>
                        <a:spcBef>
                          <a:spcPts val="600"/>
                        </a:spcBef>
                        <a:spcAft>
                          <a:spcPts val="1000"/>
                        </a:spcAft>
                        <a:buFont typeface="+mj-lt"/>
                        <a:buAutoNum type="arabicPeriod" startAt="3"/>
                      </a:pPr>
                      <a:r>
                        <a:rPr lang="pl-PL" sz="1200" b="0" dirty="0">
                          <a:effectLst/>
                          <a:latin typeface="Arial" panose="020B0604020202020204" pitchFamily="34" charset="0"/>
                          <a:ea typeface="Calibri" panose="020F0502020204030204" pitchFamily="34" charset="0"/>
                          <a:cs typeface="Arial" panose="020B0604020202020204" pitchFamily="34" charset="0"/>
                        </a:rPr>
                        <a:t>Projekt realizowany przez podmiot wykonujący działalność leczniczą udzielający świadczeń opieki zdrowotnej w zakresie AOS, który zapewnia dostęp do rehabilitacji leczniczej realizowanej w warunkach ambulatoryjnych w zakresie zbieżnym z przedmiotem projektu – 5 pkt.</a:t>
                      </a:r>
                    </a:p>
                    <a:p>
                      <a:pPr marL="342900" lvl="0" indent="-342900" algn="l">
                        <a:lnSpc>
                          <a:spcPct val="115000"/>
                        </a:lnSpc>
                        <a:spcBef>
                          <a:spcPts val="600"/>
                        </a:spcBef>
                        <a:spcAft>
                          <a:spcPts val="1000"/>
                        </a:spcAft>
                        <a:buFont typeface="+mj-lt"/>
                        <a:buAutoNum type="arabicPeriod" startAt="3"/>
                      </a:pPr>
                      <a:r>
                        <a:rPr lang="pl-PL" sz="1200" b="0" dirty="0">
                          <a:effectLst/>
                          <a:latin typeface="Arial" panose="020B0604020202020204" pitchFamily="34" charset="0"/>
                          <a:ea typeface="Calibri" panose="020F0502020204030204" pitchFamily="34" charset="0"/>
                          <a:cs typeface="Arial" panose="020B0604020202020204" pitchFamily="34" charset="0"/>
                        </a:rPr>
                        <a:t>Projekt, którego wnioskodawca zobowiąże się do realizacji świadczeń zdrowotnych w trybie leczenia jednego dnia przez podmiot, który posiada umowę o udzielanie świadczeń opieki zdrowotnej ze środków publicznych w rodzaju leczenie szpitalne, a dotychczas nie realizował świadczeń zdrowotnych w trybie leczenia jednego dnia, w zakresie którego dotyczy projekt – 5 pkt.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B883794C-2984-AD79-980A-3779B9B5CB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02091"/>
            <a:ext cx="5465075" cy="359665"/>
          </a:xfrm>
          <a:prstGeom prst="rect">
            <a:avLst/>
          </a:prstGeom>
        </p:spPr>
      </p:pic>
      <p:sp>
        <p:nvSpPr>
          <p:cNvPr id="2" name="Symbol zastępczy numeru slajdu 1">
            <a:extLst>
              <a:ext uri="{FF2B5EF4-FFF2-40B4-BE49-F238E27FC236}">
                <a16:creationId xmlns:a16="http://schemas.microsoft.com/office/drawing/2014/main" id="{0A2EDC41-4EB7-FDF5-2115-8713F2BCC97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264</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ymbol zastępczy stopki 10">
            <a:extLst>
              <a:ext uri="{FF2B5EF4-FFF2-40B4-BE49-F238E27FC236}">
                <a16:creationId xmlns:a16="http://schemas.microsoft.com/office/drawing/2014/main" id="{EB998805-6D4F-320E-7053-F3F5A008682A}"/>
              </a:ext>
            </a:extLst>
          </p:cNvPr>
          <p:cNvSpPr>
            <a:spLocks noGrp="1"/>
          </p:cNvSpPr>
          <p:nvPr>
            <p:ph type="ftr" sz="quarter" idx="11"/>
          </p:nvPr>
        </p:nvSpPr>
        <p:spPr>
          <a:xfrm>
            <a:off x="153783" y="5340562"/>
            <a:ext cx="11452634" cy="645661"/>
          </a:xfrm>
        </p:spPr>
        <p:txBody>
          <a:bodyPr/>
          <a:lstStyle/>
          <a:p>
            <a:pPr algn="l"/>
            <a:r>
              <a:rPr lang="pl-PL" sz="1100" baseline="30000" dirty="0">
                <a:solidFill>
                  <a:schemeClr val="tx1"/>
                </a:solidFill>
                <a:latin typeface="Arial" panose="020B0604020202020204" pitchFamily="34" charset="0"/>
                <a:cs typeface="Arial" panose="020B0604020202020204" pitchFamily="34" charset="0"/>
              </a:rPr>
              <a:t>26</a:t>
            </a:r>
            <a:r>
              <a:rPr lang="pl-PL" dirty="0">
                <a:solidFill>
                  <a:schemeClr val="tx1"/>
                </a:solidFill>
                <a:latin typeface="Arial" panose="020B0604020202020204" pitchFamily="34" charset="0"/>
                <a:cs typeface="Arial" panose="020B0604020202020204" pitchFamily="34" charset="0"/>
              </a:rPr>
              <a:t>Projekty mogą być realizowane również przez podmioty, które posiadają umowę o udzielanie świadczeń opieki zdrowotnej ze środków publicznych w rodzaju leczenie szpitalne, a dotychczas nie realizowały świadczeń zdrowotnych w trybie leczenia jednego dnia</a:t>
            </a:r>
          </a:p>
          <a:p>
            <a:pPr algn="l"/>
            <a:r>
              <a:rPr lang="pl-PL" sz="1100" baseline="30000" dirty="0">
                <a:solidFill>
                  <a:schemeClr val="tx1"/>
                </a:solidFill>
                <a:latin typeface="Arial" panose="020B0604020202020204" pitchFamily="34" charset="0"/>
                <a:cs typeface="Arial" panose="020B0604020202020204" pitchFamily="34" charset="0"/>
              </a:rPr>
              <a:t>27</a:t>
            </a:r>
            <a:r>
              <a:rPr lang="pl-PL" dirty="0">
                <a:solidFill>
                  <a:schemeClr val="tx1"/>
                </a:solidFill>
                <a:latin typeface="Arial" panose="020B0604020202020204" pitchFamily="34" charset="0"/>
                <a:cs typeface="Arial" panose="020B0604020202020204" pitchFamily="34" charset="0"/>
              </a:rPr>
              <a:t>Np. badania były dotychczas wykonywane w innej lokalizacji lub w ramach podwykonawstwa</a:t>
            </a:r>
          </a:p>
        </p:txBody>
      </p:sp>
    </p:spTree>
    <p:extLst>
      <p:ext uri="{BB962C8B-B14F-4D97-AF65-F5344CB8AC3E}">
        <p14:creationId xmlns:p14="http://schemas.microsoft.com/office/powerpoint/2010/main" val="3940894753"/>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097B4-72C1-2AFC-B38D-0560C882161D}"/>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11F55E91-69A2-6F2C-BB5F-A7F2BF25C8C9}"/>
              </a:ext>
            </a:extLst>
          </p:cNvPr>
          <p:cNvSpPr>
            <a:spLocks noGrp="1"/>
          </p:cNvSpPr>
          <p:nvPr>
            <p:ph type="title"/>
          </p:nvPr>
        </p:nvSpPr>
        <p:spPr>
          <a:xfrm>
            <a:off x="622300" y="-1389872"/>
            <a:ext cx="10515600" cy="1325563"/>
          </a:xfrm>
        </p:spPr>
        <p:txBody>
          <a:bodyPr/>
          <a:lstStyle/>
          <a:p>
            <a:r>
              <a:rPr lang="pl-PL" dirty="0"/>
              <a:t>Kryteria wyboru projektów</a:t>
            </a:r>
          </a:p>
        </p:txBody>
      </p:sp>
      <p:sp>
        <p:nvSpPr>
          <p:cNvPr id="4" name="Prostokąt 3">
            <a:extLst>
              <a:ext uri="{FF2B5EF4-FFF2-40B4-BE49-F238E27FC236}">
                <a16:creationId xmlns:a16="http://schemas.microsoft.com/office/drawing/2014/main" id="{1F1C2742-4473-BAE6-2748-26ED508ADAD7}"/>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7.8 Infrastruktura ochrony zdrowia, typy projektu: 2, 3,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II. Ocena merytoryczna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trafności merytorycznej</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84A8CA8E-DE88-CE16-3185-0DCAD318DEA6}"/>
              </a:ext>
            </a:extLst>
          </p:cNvPr>
          <p:cNvGraphicFramePr>
            <a:graphicFrameLocks noGrp="1"/>
          </p:cNvGraphicFramePr>
          <p:nvPr/>
        </p:nvGraphicFramePr>
        <p:xfrm>
          <a:off x="409314" y="1103161"/>
          <a:ext cx="11467612" cy="3592272"/>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1734326">
                  <a:extLst>
                    <a:ext uri="{9D8B030D-6E8A-4147-A177-3AD203B41FA5}">
                      <a16:colId xmlns:a16="http://schemas.microsoft.com/office/drawing/2014/main" val="2742623692"/>
                    </a:ext>
                  </a:extLst>
                </a:gridCol>
                <a:gridCol w="6789907">
                  <a:extLst>
                    <a:ext uri="{9D8B030D-6E8A-4147-A177-3AD203B41FA5}">
                      <a16:colId xmlns:a16="http://schemas.microsoft.com/office/drawing/2014/main" val="120968799"/>
                    </a:ext>
                  </a:extLst>
                </a:gridCol>
                <a:gridCol w="2324364">
                  <a:extLst>
                    <a:ext uri="{9D8B030D-6E8A-4147-A177-3AD203B41FA5}">
                      <a16:colId xmlns:a16="http://schemas.microsoft.com/office/drawing/2014/main" val="940122991"/>
                    </a:ext>
                  </a:extLst>
                </a:gridCol>
              </a:tblGrid>
              <a:tr h="343496">
                <a:tc>
                  <a:txBody>
                    <a:bodyPr/>
                    <a:lstStyle/>
                    <a:p>
                      <a:pPr algn="ctr"/>
                      <a:endParaRPr lang="pl-PL" sz="10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dirty="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135072">
                <a:tc>
                  <a:txBody>
                    <a:bodyPr/>
                    <a:lstStyle/>
                    <a:p>
                      <a:pPr marL="0" lvl="0" indent="0" algn="l">
                        <a:lnSpc>
                          <a:spcPct val="115000"/>
                        </a:lnSpc>
                        <a:spcBef>
                          <a:spcPts val="600"/>
                        </a:spcBef>
                        <a:spcAft>
                          <a:spcPts val="600"/>
                        </a:spcAft>
                        <a:buFont typeface="+mj-lt"/>
                        <a:buNone/>
                      </a:pPr>
                      <a:r>
                        <a:rPr lang="pl-PL" sz="1200" b="1" dirty="0">
                          <a:effectLst/>
                          <a:latin typeface="Arial" panose="020B0604020202020204" pitchFamily="34" charset="0"/>
                          <a:ea typeface="Times New Roman" panose="02020603050405020304" pitchFamily="18" charset="0"/>
                          <a:cs typeface="Arial" panose="020B0604020202020204" pitchFamily="34" charset="0"/>
                        </a:rPr>
                        <a:t>3. </a:t>
                      </a: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dirty="0">
                          <a:effectLst/>
                          <a:latin typeface="Arial" panose="020B0604020202020204" pitchFamily="34" charset="0"/>
                          <a:ea typeface="Calibri" panose="020F0502020204030204" pitchFamily="34" charset="0"/>
                          <a:cs typeface="Arial" panose="020B0604020202020204" pitchFamily="34" charset="0"/>
                        </a:rPr>
                        <a:t>Wpływ projektu na jakość usług medycznych, w tym ich dostępność i skuteczność.</a:t>
                      </a: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l">
                        <a:lnSpc>
                          <a:spcPct val="115000"/>
                        </a:lnSpc>
                        <a:spcBef>
                          <a:spcPts val="600"/>
                        </a:spcBef>
                        <a:spcAft>
                          <a:spcPts val="1000"/>
                        </a:spcAft>
                        <a:buFont typeface="+mj-lt"/>
                        <a:buAutoNum type="arabicPeriod" startAt="6"/>
                      </a:pPr>
                      <a:r>
                        <a:rPr lang="pl-PL" sz="1200" b="0" dirty="0">
                          <a:effectLst/>
                          <a:latin typeface="Arial" panose="020B0604020202020204" pitchFamily="34" charset="0"/>
                          <a:ea typeface="Calibri" panose="020F0502020204030204" pitchFamily="34" charset="0"/>
                          <a:cs typeface="Arial" panose="020B0604020202020204" pitchFamily="34" charset="0"/>
                        </a:rPr>
                        <a:t>Projekt, którego wnioskodawca zobowiąże się do realizacji działań związanych z zapewnieniem dostępu do innowacyjnych</a:t>
                      </a:r>
                      <a:r>
                        <a:rPr lang="pl-PL" sz="1100" kern="1200" baseline="30000" dirty="0">
                          <a:solidFill>
                            <a:schemeClr val="tx1"/>
                          </a:solidFill>
                          <a:latin typeface="Arial" panose="020B0604020202020204" pitchFamily="34" charset="0"/>
                          <a:ea typeface="+mn-ea"/>
                          <a:cs typeface="Arial" panose="020B0604020202020204" pitchFamily="34" charset="0"/>
                        </a:rPr>
                        <a:t>28</a:t>
                      </a:r>
                      <a:r>
                        <a:rPr lang="pl-PL" sz="1200" b="0" dirty="0">
                          <a:effectLst/>
                          <a:latin typeface="Arial" panose="020B0604020202020204" pitchFamily="34" charset="0"/>
                          <a:ea typeface="Calibri" panose="020F0502020204030204" pitchFamily="34" charset="0"/>
                          <a:cs typeface="Arial" panose="020B0604020202020204" pitchFamily="34" charset="0"/>
                        </a:rPr>
                        <a:t> metod diagnostyczno-leczniczych lub wykorzystaniem innowacyjnych</a:t>
                      </a:r>
                      <a:r>
                        <a:rPr lang="pl-PL" sz="1100" kern="1200" baseline="30000" dirty="0">
                          <a:solidFill>
                            <a:schemeClr val="tx1"/>
                          </a:solidFill>
                          <a:latin typeface="Arial" panose="020B0604020202020204" pitchFamily="34" charset="0"/>
                          <a:ea typeface="+mn-ea"/>
                          <a:cs typeface="Arial" panose="020B0604020202020204" pitchFamily="34" charset="0"/>
                        </a:rPr>
                        <a:t>29</a:t>
                      </a:r>
                      <a:r>
                        <a:rPr lang="pl-PL" sz="1200" b="0" dirty="0">
                          <a:effectLst/>
                          <a:latin typeface="Arial" panose="020B0604020202020204" pitchFamily="34" charset="0"/>
                          <a:ea typeface="Calibri" panose="020F0502020204030204" pitchFamily="34" charset="0"/>
                          <a:cs typeface="Arial" panose="020B0604020202020204" pitchFamily="34" charset="0"/>
                        </a:rPr>
                        <a:t> rozwiązań/produktów, np. z zakresu telemedycyny – 5 pkt.</a:t>
                      </a:r>
                    </a:p>
                    <a:p>
                      <a:pPr marL="342900" lvl="0" indent="-342900" algn="l">
                        <a:lnSpc>
                          <a:spcPct val="115000"/>
                        </a:lnSpc>
                        <a:spcBef>
                          <a:spcPts val="600"/>
                        </a:spcBef>
                        <a:spcAft>
                          <a:spcPts val="1000"/>
                        </a:spcAft>
                        <a:buFont typeface="+mj-lt"/>
                        <a:buAutoNum type="arabicPeriod" startAt="6"/>
                      </a:pPr>
                      <a:r>
                        <a:rPr lang="pl-PL" sz="1200" b="0" dirty="0">
                          <a:effectLst/>
                          <a:latin typeface="Arial" panose="020B0604020202020204" pitchFamily="34" charset="0"/>
                          <a:ea typeface="Calibri" panose="020F0502020204030204" pitchFamily="34" charset="0"/>
                          <a:cs typeface="Arial" panose="020B0604020202020204" pitchFamily="34" charset="0"/>
                        </a:rPr>
                        <a:t>Projekt, którego wnioskodawca zobowiąże się do realizacji działań prowadzących do skrócenia czasu oczekiwania na świadczenia zdrowotne AOS lub leczenia jednego dnia w podmiotach wykonujących działalność leczniczą objętych wsparciem, w stosunku do stanu na koniec roku poprzedzającego złożenie wniosku o dofinansowanie – 5 pkt.</a:t>
                      </a:r>
                    </a:p>
                    <a:p>
                      <a:pPr marL="342900" lvl="0" indent="-342900" algn="l">
                        <a:lnSpc>
                          <a:spcPct val="115000"/>
                        </a:lnSpc>
                        <a:spcBef>
                          <a:spcPts val="600"/>
                        </a:spcBef>
                        <a:spcAft>
                          <a:spcPts val="1000"/>
                        </a:spcAft>
                        <a:buFont typeface="+mj-lt"/>
                        <a:buAutoNum type="arabicPeriod" startAt="6"/>
                      </a:pPr>
                      <a:r>
                        <a:rPr lang="pl-PL" sz="1200" b="0" dirty="0">
                          <a:effectLst/>
                          <a:latin typeface="Arial" panose="020B0604020202020204" pitchFamily="34" charset="0"/>
                          <a:ea typeface="Calibri" panose="020F0502020204030204" pitchFamily="34" charset="0"/>
                          <a:cs typeface="Arial" panose="020B0604020202020204" pitchFamily="34" charset="0"/>
                        </a:rPr>
                        <a:t>Projekt, którego wnioskodawca zobowiąże się do realizacji działań ukierunkowanych na udzielanie świadczeń opieki zdrowotnej również w godzinach wykraczających poza dotychczasowe</a:t>
                      </a:r>
                      <a:r>
                        <a:rPr lang="pl-PL" sz="1100" b="0" kern="1200" baseline="30000" dirty="0">
                          <a:solidFill>
                            <a:schemeClr val="tx1"/>
                          </a:solidFill>
                          <a:effectLst/>
                          <a:latin typeface="Arial" panose="020B0604020202020204" pitchFamily="34" charset="0"/>
                          <a:ea typeface="+mn-ea"/>
                          <a:cs typeface="Arial" panose="020B0604020202020204" pitchFamily="34" charset="0"/>
                        </a:rPr>
                        <a:t>30</a:t>
                      </a:r>
                      <a:r>
                        <a:rPr lang="pl-PL" sz="1200" b="0" dirty="0">
                          <a:effectLst/>
                          <a:latin typeface="Arial" panose="020B0604020202020204" pitchFamily="34" charset="0"/>
                          <a:ea typeface="Calibri" panose="020F0502020204030204" pitchFamily="34" charset="0"/>
                          <a:cs typeface="Arial" panose="020B0604020202020204" pitchFamily="34" charset="0"/>
                        </a:rPr>
                        <a:t> godziny pracy podmiotów wykonujących działalność leczniczą udzielających świadczeń opieki zdrowotnej w zakresie AOS/w trybie leczenia jednego dnia objętych wsparciem – 5 pkt.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F69D4570-0FB8-8167-0545-18333B3138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96685"/>
            <a:ext cx="5465075" cy="359665"/>
          </a:xfrm>
          <a:prstGeom prst="rect">
            <a:avLst/>
          </a:prstGeom>
        </p:spPr>
      </p:pic>
      <p:sp>
        <p:nvSpPr>
          <p:cNvPr id="2" name="Symbol zastępczy numeru slajdu 1">
            <a:extLst>
              <a:ext uri="{FF2B5EF4-FFF2-40B4-BE49-F238E27FC236}">
                <a16:creationId xmlns:a16="http://schemas.microsoft.com/office/drawing/2014/main" id="{8BE5E805-F1AD-704C-8E1B-FD3B3CC169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265</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ymbol zastępczy stopki 10">
            <a:extLst>
              <a:ext uri="{FF2B5EF4-FFF2-40B4-BE49-F238E27FC236}">
                <a16:creationId xmlns:a16="http://schemas.microsoft.com/office/drawing/2014/main" id="{12544C67-1FCB-4145-75B8-C4EE2E3FF2C8}"/>
              </a:ext>
            </a:extLst>
          </p:cNvPr>
          <p:cNvSpPr>
            <a:spLocks noGrp="1"/>
          </p:cNvSpPr>
          <p:nvPr>
            <p:ph type="ftr" sz="quarter" idx="11"/>
          </p:nvPr>
        </p:nvSpPr>
        <p:spPr>
          <a:xfrm>
            <a:off x="409314" y="4695433"/>
            <a:ext cx="11467612" cy="1539997"/>
          </a:xfrm>
        </p:spPr>
        <p:txBody>
          <a:bodyPr/>
          <a:lstStyle/>
          <a:p>
            <a:pPr algn="l"/>
            <a:r>
              <a:rPr lang="pl-PL" sz="1100" baseline="30000" dirty="0">
                <a:solidFill>
                  <a:schemeClr val="tx1"/>
                </a:solidFill>
                <a:latin typeface="Arial" panose="020B0604020202020204" pitchFamily="34" charset="0"/>
                <a:cs typeface="Arial" panose="020B0604020202020204" pitchFamily="34" charset="0"/>
              </a:rPr>
              <a:t>28</a:t>
            </a:r>
            <a:r>
              <a:rPr lang="pl-PL" dirty="0">
                <a:solidFill>
                  <a:schemeClr val="tx1"/>
                </a:solidFill>
                <a:latin typeface="Arial" panose="020B0604020202020204" pitchFamily="34" charset="0"/>
                <a:cs typeface="Arial" panose="020B0604020202020204" pitchFamily="34" charset="0"/>
              </a:rPr>
              <a:t>Zgodnie z definicją dostępną na stronie: https://www.funduszeeuropejskie.gov.pl/strony/slownik/#Innowacyjno jest to: „Wdrożenie nowego lub istotnie ulepszonego produktu (wyrobu lub usługi) lub procesu, nowej metody organizacyjnej lub nowej metody marketingowej w praktyce gospodarczej, organizacji miejsca pracy lub stosunkach z otoczeniem. Produkty, procesy oraz metody organizacyjne i marketingowe nie muszą być nowością dla rynku, na którym operuje przedsiębiorstwo, ale muszą być nowością przynajmniej dla samego przedsiębiorstwa. Produkty, procesy i metody nie muszą być opracowane przez samo przedsiębiorstwo, mogą być opracowane przez inne przedsiębiorstwo bądź przez jednostkę o innym charakterze (np. instytut naukowo-badawczy, ośrodek badawczo-rozwojowy, szkołę wyższą, itp.).”. Wnioskodawca ma zapewnić informację jaka metoda, rozwiązanie, produkt jest w jego sytuacji innowacyjny, mając na uwadze wskazaną definicję. </a:t>
            </a:r>
          </a:p>
          <a:p>
            <a:pPr algn="l"/>
            <a:r>
              <a:rPr lang="pl-PL" sz="1100" baseline="30000" dirty="0">
                <a:solidFill>
                  <a:schemeClr val="tx1"/>
                </a:solidFill>
                <a:latin typeface="Arial" panose="020B0604020202020204" pitchFamily="34" charset="0"/>
                <a:cs typeface="Arial" panose="020B0604020202020204" pitchFamily="34" charset="0"/>
              </a:rPr>
              <a:t>29</a:t>
            </a:r>
            <a:r>
              <a:rPr lang="pl-PL" dirty="0">
                <a:solidFill>
                  <a:schemeClr val="tx1"/>
                </a:solidFill>
                <a:latin typeface="Arial" panose="020B0604020202020204" pitchFamily="34" charset="0"/>
                <a:cs typeface="Arial" panose="020B0604020202020204" pitchFamily="34" charset="0"/>
              </a:rPr>
              <a:t>Jw.</a:t>
            </a:r>
          </a:p>
          <a:p>
            <a:pPr algn="l"/>
            <a:r>
              <a:rPr lang="pl-PL" sz="1100" baseline="30000" dirty="0">
                <a:solidFill>
                  <a:schemeClr val="tx1"/>
                </a:solidFill>
                <a:latin typeface="Arial" panose="020B0604020202020204" pitchFamily="34" charset="0"/>
                <a:cs typeface="Arial" panose="020B0604020202020204" pitchFamily="34" charset="0"/>
              </a:rPr>
              <a:t>30</a:t>
            </a:r>
            <a:r>
              <a:rPr lang="pl-PL" dirty="0">
                <a:solidFill>
                  <a:schemeClr val="tx1"/>
                </a:solidFill>
                <a:latin typeface="Arial" panose="020B0604020202020204" pitchFamily="34" charset="0"/>
                <a:cs typeface="Arial" panose="020B0604020202020204" pitchFamily="34" charset="0"/>
              </a:rPr>
              <a:t>W odniesieniu do sytuacji na moment składania wniosku o dofinansowanie.</a:t>
            </a:r>
          </a:p>
        </p:txBody>
      </p:sp>
    </p:spTree>
    <p:extLst>
      <p:ext uri="{BB962C8B-B14F-4D97-AF65-F5344CB8AC3E}">
        <p14:creationId xmlns:p14="http://schemas.microsoft.com/office/powerpoint/2010/main" val="304885620"/>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0C655-819F-A9D1-453C-4F165A5C4186}"/>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36D6B508-99ED-CBC4-946E-F180E9440CD5}"/>
              </a:ext>
            </a:extLst>
          </p:cNvPr>
          <p:cNvSpPr>
            <a:spLocks noGrp="1"/>
          </p:cNvSpPr>
          <p:nvPr>
            <p:ph type="title"/>
          </p:nvPr>
        </p:nvSpPr>
        <p:spPr>
          <a:xfrm>
            <a:off x="622300" y="-1389872"/>
            <a:ext cx="10515600" cy="1325563"/>
          </a:xfrm>
        </p:spPr>
        <p:txBody>
          <a:bodyPr/>
          <a:lstStyle/>
          <a:p>
            <a:r>
              <a:rPr lang="pl-PL" dirty="0"/>
              <a:t>Kryteria wyboru projektów</a:t>
            </a:r>
          </a:p>
        </p:txBody>
      </p:sp>
      <p:sp>
        <p:nvSpPr>
          <p:cNvPr id="4" name="Prostokąt 3">
            <a:extLst>
              <a:ext uri="{FF2B5EF4-FFF2-40B4-BE49-F238E27FC236}">
                <a16:creationId xmlns:a16="http://schemas.microsoft.com/office/drawing/2014/main" id="{A70F2829-61C3-6BD6-A7D4-2F7213FA078B}"/>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7.8 Infrastruktura ochrony zdrowia, typy projektu: 2, 3,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II. Ocena merytoryczna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trafności merytorycznej</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1E1119B9-2BE4-A4E0-AE57-A610017D19BD}"/>
              </a:ext>
            </a:extLst>
          </p:cNvPr>
          <p:cNvGraphicFramePr>
            <a:graphicFrameLocks noGrp="1"/>
          </p:cNvGraphicFramePr>
          <p:nvPr/>
        </p:nvGraphicFramePr>
        <p:xfrm>
          <a:off x="409314" y="1103160"/>
          <a:ext cx="11467612" cy="3571687"/>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1374403">
                  <a:extLst>
                    <a:ext uri="{9D8B030D-6E8A-4147-A177-3AD203B41FA5}">
                      <a16:colId xmlns:a16="http://schemas.microsoft.com/office/drawing/2014/main" val="2742623692"/>
                    </a:ext>
                  </a:extLst>
                </a:gridCol>
                <a:gridCol w="7743217">
                  <a:extLst>
                    <a:ext uri="{9D8B030D-6E8A-4147-A177-3AD203B41FA5}">
                      <a16:colId xmlns:a16="http://schemas.microsoft.com/office/drawing/2014/main" val="120968799"/>
                    </a:ext>
                  </a:extLst>
                </a:gridCol>
                <a:gridCol w="1730977">
                  <a:extLst>
                    <a:ext uri="{9D8B030D-6E8A-4147-A177-3AD203B41FA5}">
                      <a16:colId xmlns:a16="http://schemas.microsoft.com/office/drawing/2014/main" val="940122991"/>
                    </a:ext>
                  </a:extLst>
                </a:gridCol>
              </a:tblGrid>
              <a:tr h="449684">
                <a:tc>
                  <a:txBody>
                    <a:bodyPr/>
                    <a:lstStyle/>
                    <a:p>
                      <a:pPr algn="ctr"/>
                      <a:endParaRPr lang="pl-PL" sz="10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dirty="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2931607">
                <a:tc>
                  <a:txBody>
                    <a:bodyPr/>
                    <a:lstStyle/>
                    <a:p>
                      <a:pPr marL="0" lvl="0" indent="0" algn="l">
                        <a:lnSpc>
                          <a:spcPct val="115000"/>
                        </a:lnSpc>
                        <a:spcBef>
                          <a:spcPts val="600"/>
                        </a:spcBef>
                        <a:spcAft>
                          <a:spcPts val="600"/>
                        </a:spcAft>
                        <a:buFont typeface="+mj-lt"/>
                        <a:buNone/>
                      </a:pPr>
                      <a:r>
                        <a:rPr lang="pl-PL" sz="1200" b="1" dirty="0">
                          <a:effectLst/>
                          <a:latin typeface="Arial" panose="020B0604020202020204" pitchFamily="34" charset="0"/>
                          <a:ea typeface="Times New Roman" panose="02020603050405020304" pitchFamily="18" charset="0"/>
                          <a:cs typeface="Arial" panose="020B0604020202020204" pitchFamily="34" charset="0"/>
                        </a:rPr>
                        <a:t>3. </a:t>
                      </a: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dirty="0">
                          <a:effectLst/>
                          <a:latin typeface="Arial" panose="020B0604020202020204" pitchFamily="34" charset="0"/>
                          <a:ea typeface="Calibri" panose="020F0502020204030204" pitchFamily="34" charset="0"/>
                          <a:cs typeface="Arial" panose="020B0604020202020204" pitchFamily="34" charset="0"/>
                        </a:rPr>
                        <a:t>Wpływ projektu na jakość usług medycznych, w tym ich dostępność i skuteczność.</a:t>
                      </a: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l">
                        <a:lnSpc>
                          <a:spcPct val="115000"/>
                        </a:lnSpc>
                        <a:spcBef>
                          <a:spcPts val="600"/>
                        </a:spcBef>
                        <a:spcAft>
                          <a:spcPts val="1000"/>
                        </a:spcAft>
                        <a:buFont typeface="+mj-lt"/>
                        <a:buAutoNum type="arabicPeriod" startAt="9"/>
                      </a:pPr>
                      <a:r>
                        <a:rPr lang="pl-PL" sz="1200" b="0" dirty="0">
                          <a:effectLst/>
                          <a:latin typeface="Arial" panose="020B0604020202020204" pitchFamily="34" charset="0"/>
                          <a:ea typeface="Calibri" panose="020F0502020204030204" pitchFamily="34" charset="0"/>
                          <a:cs typeface="Arial" panose="020B0604020202020204" pitchFamily="34" charset="0"/>
                        </a:rPr>
                        <a:t>Projekt, którego wnioskodawca oferuje zarówno usługi z zakresu AOS jak i POZ (z wyłączeniem nocnej i świątecznej opieki zdrowotnej) – 5 pkt.</a:t>
                      </a:r>
                    </a:p>
                    <a:p>
                      <a:pPr marL="342900" lvl="0" indent="-342900" algn="l">
                        <a:lnSpc>
                          <a:spcPct val="115000"/>
                        </a:lnSpc>
                        <a:spcBef>
                          <a:spcPts val="600"/>
                        </a:spcBef>
                        <a:spcAft>
                          <a:spcPts val="1000"/>
                        </a:spcAft>
                        <a:buFont typeface="+mj-lt"/>
                        <a:buAutoNum type="arabicPeriod" startAt="9"/>
                      </a:pPr>
                      <a:r>
                        <a:rPr lang="pl-PL" sz="1200" b="0" dirty="0">
                          <a:effectLst/>
                          <a:latin typeface="Arial" panose="020B0604020202020204" pitchFamily="34" charset="0"/>
                          <a:ea typeface="Calibri" panose="020F0502020204030204" pitchFamily="34" charset="0"/>
                          <a:cs typeface="Arial" panose="020B0604020202020204" pitchFamily="34" charset="0"/>
                        </a:rPr>
                        <a:t>Projekt jest realizowany w powiatach, w których na moment składania wniosku o dofinansowanie nie jest dostępna dana forma</a:t>
                      </a:r>
                      <a:r>
                        <a:rPr lang="pl-PL" sz="1100" kern="1200" baseline="30000" dirty="0">
                          <a:solidFill>
                            <a:schemeClr val="tx1"/>
                          </a:solidFill>
                          <a:latin typeface="Arial" panose="020B0604020202020204" pitchFamily="34" charset="0"/>
                          <a:ea typeface="+mn-ea"/>
                          <a:cs typeface="Arial" panose="020B0604020202020204" pitchFamily="34" charset="0"/>
                        </a:rPr>
                        <a:t>31</a:t>
                      </a:r>
                      <a:r>
                        <a:rPr lang="pl-PL" sz="1200" b="0" dirty="0">
                          <a:effectLst/>
                          <a:latin typeface="Arial" panose="020B0604020202020204" pitchFamily="34" charset="0"/>
                          <a:ea typeface="Calibri" panose="020F0502020204030204" pitchFamily="34" charset="0"/>
                          <a:cs typeface="Arial" panose="020B0604020202020204" pitchFamily="34" charset="0"/>
                        </a:rPr>
                        <a:t> udzielania świadczeń opieki zdrowotnej finansowanych ze środków publicznych – 5 pkt.</a:t>
                      </a:r>
                    </a:p>
                    <a:p>
                      <a:pPr marL="342900" lvl="0" indent="-342900" algn="l">
                        <a:lnSpc>
                          <a:spcPct val="115000"/>
                        </a:lnSpc>
                        <a:spcBef>
                          <a:spcPts val="600"/>
                        </a:spcBef>
                        <a:spcAft>
                          <a:spcPts val="1000"/>
                        </a:spcAft>
                        <a:buFont typeface="+mj-lt"/>
                        <a:buAutoNum type="arabicPeriod" startAt="9"/>
                      </a:pPr>
                      <a:r>
                        <a:rPr lang="pl-PL" sz="1200" b="0" dirty="0">
                          <a:effectLst/>
                          <a:latin typeface="Arial" panose="020B0604020202020204" pitchFamily="34" charset="0"/>
                          <a:ea typeface="Calibri" panose="020F0502020204030204" pitchFamily="34" charset="0"/>
                          <a:cs typeface="Arial" panose="020B0604020202020204" pitchFamily="34" charset="0"/>
                        </a:rPr>
                        <a:t>Projekt zapewnia udzielanie świadczeń opieki zdrowotnej w ramach co najmniej I </a:t>
                      </a:r>
                      <a:r>
                        <a:rPr lang="pl-PL" sz="1200" b="0" dirty="0" err="1">
                          <a:effectLst/>
                          <a:latin typeface="Arial" panose="020B0604020202020204" pitchFamily="34" charset="0"/>
                          <a:ea typeface="Calibri" panose="020F0502020204030204" pitchFamily="34" charset="0"/>
                          <a:cs typeface="Arial" panose="020B0604020202020204" pitchFamily="34" charset="0"/>
                        </a:rPr>
                        <a:t>i</a:t>
                      </a:r>
                      <a:r>
                        <a:rPr lang="pl-PL" sz="1200" b="0" dirty="0">
                          <a:effectLst/>
                          <a:latin typeface="Arial" panose="020B0604020202020204" pitchFamily="34" charset="0"/>
                          <a:ea typeface="Calibri" panose="020F0502020204030204" pitchFamily="34" charset="0"/>
                          <a:cs typeface="Arial" panose="020B0604020202020204" pitchFamily="34" charset="0"/>
                        </a:rPr>
                        <a:t> II poziomu referencyjnego w psychiatrii dzieci i młodzieży – 5 pkt.</a:t>
                      </a:r>
                    </a:p>
                    <a:p>
                      <a:pPr marL="342900" lvl="0" indent="-342900" algn="l">
                        <a:lnSpc>
                          <a:spcPct val="115000"/>
                        </a:lnSpc>
                        <a:spcBef>
                          <a:spcPts val="600"/>
                        </a:spcBef>
                        <a:spcAft>
                          <a:spcPts val="1000"/>
                        </a:spcAft>
                        <a:buFont typeface="+mj-lt"/>
                        <a:buAutoNum type="arabicPeriod" startAt="9"/>
                      </a:pPr>
                      <a:r>
                        <a:rPr lang="pl-PL" sz="1200" b="0" dirty="0">
                          <a:effectLst/>
                          <a:latin typeface="Arial" panose="020B0604020202020204" pitchFamily="34" charset="0"/>
                          <a:ea typeface="Calibri" panose="020F0502020204030204" pitchFamily="34" charset="0"/>
                          <a:cs typeface="Arial" panose="020B0604020202020204" pitchFamily="34" charset="0"/>
                        </a:rPr>
                        <a:t>Projekt ukierunkowany jest na co najmniej jedną, inną niż stacjonarna, formę udzielania świadczeń zdrowotnych (poradnie, oddziały dzienne, zespoły leczenia środowiskowego, I </a:t>
                      </a:r>
                      <a:r>
                        <a:rPr lang="pl-PL" sz="1200" b="0" dirty="0" err="1">
                          <a:effectLst/>
                          <a:latin typeface="Arial" panose="020B0604020202020204" pitchFamily="34" charset="0"/>
                          <a:ea typeface="Calibri" panose="020F0502020204030204" pitchFamily="34" charset="0"/>
                          <a:cs typeface="Arial" panose="020B0604020202020204" pitchFamily="34" charset="0"/>
                        </a:rPr>
                        <a:t>i</a:t>
                      </a:r>
                      <a:r>
                        <a:rPr lang="pl-PL" sz="1200" b="0" dirty="0">
                          <a:effectLst/>
                          <a:latin typeface="Arial" panose="020B0604020202020204" pitchFamily="34" charset="0"/>
                          <a:ea typeface="Calibri" panose="020F0502020204030204" pitchFamily="34" charset="0"/>
                          <a:cs typeface="Arial" panose="020B0604020202020204" pitchFamily="34" charset="0"/>
                        </a:rPr>
                        <a:t> II poziomy referencyjne w psychiatrii dzieci i młodzieży, centra zdrowia psychicznego dla dorosłych) – 5 pkt.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B0FCB881-9381-3CD6-75BE-3788995B36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96685"/>
            <a:ext cx="5465075" cy="359665"/>
          </a:xfrm>
          <a:prstGeom prst="rect">
            <a:avLst/>
          </a:prstGeom>
        </p:spPr>
      </p:pic>
      <p:sp>
        <p:nvSpPr>
          <p:cNvPr id="2" name="Symbol zastępczy numeru slajdu 1">
            <a:extLst>
              <a:ext uri="{FF2B5EF4-FFF2-40B4-BE49-F238E27FC236}">
                <a16:creationId xmlns:a16="http://schemas.microsoft.com/office/drawing/2014/main" id="{AD3D570C-940E-572C-24EF-A7C0CC5978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266</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ymbol zastępczy stopki 10">
            <a:extLst>
              <a:ext uri="{FF2B5EF4-FFF2-40B4-BE49-F238E27FC236}">
                <a16:creationId xmlns:a16="http://schemas.microsoft.com/office/drawing/2014/main" id="{E15EC630-5FA7-7B0A-497C-CE1C15CAF9A7}"/>
              </a:ext>
            </a:extLst>
          </p:cNvPr>
          <p:cNvSpPr>
            <a:spLocks noGrp="1"/>
          </p:cNvSpPr>
          <p:nvPr>
            <p:ph type="ftr" sz="quarter" idx="11"/>
          </p:nvPr>
        </p:nvSpPr>
        <p:spPr>
          <a:xfrm>
            <a:off x="409314" y="5224043"/>
            <a:ext cx="11373372" cy="772642"/>
          </a:xfrm>
        </p:spPr>
        <p:txBody>
          <a:bodyPr/>
          <a:lstStyle/>
          <a:p>
            <a:pPr algn="l"/>
            <a:r>
              <a:rPr lang="pl-PL" sz="1100" baseline="30000" dirty="0">
                <a:solidFill>
                  <a:schemeClr val="tx1"/>
                </a:solidFill>
                <a:latin typeface="Arial" panose="020B0604020202020204" pitchFamily="34" charset="0"/>
                <a:cs typeface="Arial" panose="020B0604020202020204" pitchFamily="34" charset="0"/>
              </a:rPr>
              <a:t>31</a:t>
            </a:r>
            <a:r>
              <a:rPr lang="pl-PL" dirty="0">
                <a:solidFill>
                  <a:schemeClr val="tx1"/>
                </a:solidFill>
                <a:latin typeface="Arial" panose="020B0604020202020204" pitchFamily="34" charset="0"/>
                <a:cs typeface="Arial" panose="020B0604020202020204" pitchFamily="34" charset="0"/>
              </a:rPr>
              <a:t>Forma udzielania świadczeń rozumiana zgodnie z art. 5 ustawy z dnia 19 sierpnia 1994 r. o ochronie zdrowia psychicznego (tj. Dz. U. z 2022 r. poz. 2123). W przypadku zmiany ustawy pod uwagę brana jest wersja obowiązująca w dniu ogłoszenia naboru.</a:t>
            </a:r>
          </a:p>
        </p:txBody>
      </p:sp>
    </p:spTree>
    <p:extLst>
      <p:ext uri="{BB962C8B-B14F-4D97-AF65-F5344CB8AC3E}">
        <p14:creationId xmlns:p14="http://schemas.microsoft.com/office/powerpoint/2010/main" val="4271024003"/>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FB156-2C79-51C7-EF78-A3CC9B9D2C7F}"/>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AB1E16B5-9D5A-B277-0F02-BACC148EFAF8}"/>
              </a:ext>
            </a:extLst>
          </p:cNvPr>
          <p:cNvSpPr>
            <a:spLocks noGrp="1"/>
          </p:cNvSpPr>
          <p:nvPr>
            <p:ph type="title"/>
          </p:nvPr>
        </p:nvSpPr>
        <p:spPr>
          <a:xfrm>
            <a:off x="622300" y="-1389872"/>
            <a:ext cx="10515600" cy="1325563"/>
          </a:xfrm>
        </p:spPr>
        <p:txBody>
          <a:bodyPr/>
          <a:lstStyle/>
          <a:p>
            <a:r>
              <a:rPr lang="pl-PL" dirty="0"/>
              <a:t>Kryteria wyboru projektów</a:t>
            </a:r>
          </a:p>
        </p:txBody>
      </p:sp>
      <p:sp>
        <p:nvSpPr>
          <p:cNvPr id="4" name="Prostokąt 3">
            <a:extLst>
              <a:ext uri="{FF2B5EF4-FFF2-40B4-BE49-F238E27FC236}">
                <a16:creationId xmlns:a16="http://schemas.microsoft.com/office/drawing/2014/main" id="{272D2AEB-CB01-F8A8-1D01-D561E0930B3B}"/>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7.8 Infrastruktura ochrony zdrowia, typy projektu: 2, 3,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II. Ocena merytoryczna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trafności merytorycznej</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6E9F87EA-5CB4-D8DC-15CF-FEB9F648D89D}"/>
              </a:ext>
            </a:extLst>
          </p:cNvPr>
          <p:cNvGraphicFramePr>
            <a:graphicFrameLocks noGrp="1"/>
          </p:cNvGraphicFramePr>
          <p:nvPr/>
        </p:nvGraphicFramePr>
        <p:xfrm>
          <a:off x="409314" y="1103160"/>
          <a:ext cx="11467612" cy="4496491"/>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1889969">
                  <a:extLst>
                    <a:ext uri="{9D8B030D-6E8A-4147-A177-3AD203B41FA5}">
                      <a16:colId xmlns:a16="http://schemas.microsoft.com/office/drawing/2014/main" val="2742623692"/>
                    </a:ext>
                  </a:extLst>
                </a:gridCol>
                <a:gridCol w="5564221">
                  <a:extLst>
                    <a:ext uri="{9D8B030D-6E8A-4147-A177-3AD203B41FA5}">
                      <a16:colId xmlns:a16="http://schemas.microsoft.com/office/drawing/2014/main" val="120968799"/>
                    </a:ext>
                  </a:extLst>
                </a:gridCol>
                <a:gridCol w="3394407">
                  <a:extLst>
                    <a:ext uri="{9D8B030D-6E8A-4147-A177-3AD203B41FA5}">
                      <a16:colId xmlns:a16="http://schemas.microsoft.com/office/drawing/2014/main" val="940122991"/>
                    </a:ext>
                  </a:extLst>
                </a:gridCol>
              </a:tblGrid>
              <a:tr h="323646">
                <a:tc>
                  <a:txBody>
                    <a:bodyPr/>
                    <a:lstStyle/>
                    <a:p>
                      <a:pPr algn="ctr"/>
                      <a:endParaRPr lang="pl-PL" sz="10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dirty="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72845">
                <a:tc>
                  <a:txBody>
                    <a:bodyPr/>
                    <a:lstStyle/>
                    <a:p>
                      <a:pPr marL="0" lvl="0" indent="0" algn="l">
                        <a:lnSpc>
                          <a:spcPct val="115000"/>
                        </a:lnSpc>
                        <a:spcBef>
                          <a:spcPts val="600"/>
                        </a:spcBef>
                        <a:spcAft>
                          <a:spcPts val="600"/>
                        </a:spcAft>
                        <a:buFont typeface="+mj-lt"/>
                        <a:buNone/>
                      </a:pPr>
                      <a:r>
                        <a:rPr lang="pl-PL" sz="1200" b="1" dirty="0">
                          <a:effectLst/>
                          <a:latin typeface="Arial" panose="020B0604020202020204" pitchFamily="34" charset="0"/>
                          <a:ea typeface="Times New Roman" panose="02020603050405020304" pitchFamily="18" charset="0"/>
                          <a:cs typeface="Arial" panose="020B0604020202020204" pitchFamily="34" charset="0"/>
                        </a:rPr>
                        <a:t>3. </a:t>
                      </a: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dirty="0">
                          <a:effectLst/>
                          <a:latin typeface="Arial" panose="020B0604020202020204" pitchFamily="34" charset="0"/>
                          <a:ea typeface="Calibri" panose="020F0502020204030204" pitchFamily="34" charset="0"/>
                          <a:cs typeface="Arial" panose="020B0604020202020204" pitchFamily="34" charset="0"/>
                        </a:rPr>
                        <a:t>Wpływ projektu na jakość usług medycznych, w tym ich dostępność i skuteczność.</a:t>
                      </a: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l">
                        <a:lnSpc>
                          <a:spcPct val="115000"/>
                        </a:lnSpc>
                        <a:spcBef>
                          <a:spcPts val="600"/>
                        </a:spcBef>
                        <a:spcAft>
                          <a:spcPts val="1000"/>
                        </a:spcAft>
                        <a:buFont typeface="+mj-lt"/>
                        <a:buAutoNum type="arabicPeriod" startAt="13"/>
                      </a:pPr>
                      <a:r>
                        <a:rPr lang="pl-PL" sz="1200" b="0" dirty="0">
                          <a:effectLst/>
                          <a:latin typeface="Arial" panose="020B0604020202020204" pitchFamily="34" charset="0"/>
                          <a:ea typeface="Calibri" panose="020F0502020204030204" pitchFamily="34" charset="0"/>
                          <a:cs typeface="Arial" panose="020B0604020202020204" pitchFamily="34" charset="0"/>
                        </a:rPr>
                        <a:t>Projekt zapewnia kompleksową opiekę zdrowotną nad osobami z zaburzeniami psychicznymi we wszystkich formach: pomocy doraźnej, ambulatoryjnej, dziennej i środowiskowej, której dotychczas wnioskodawca nie gwarantował – 5 pkt.</a:t>
                      </a:r>
                    </a:p>
                    <a:p>
                      <a:pPr marL="342900" lvl="0" indent="-342900" algn="l">
                        <a:lnSpc>
                          <a:spcPct val="115000"/>
                        </a:lnSpc>
                        <a:spcBef>
                          <a:spcPts val="600"/>
                        </a:spcBef>
                        <a:spcAft>
                          <a:spcPts val="1000"/>
                        </a:spcAft>
                        <a:buFont typeface="+mj-lt"/>
                        <a:buAutoNum type="arabicPeriod" startAt="13"/>
                      </a:pPr>
                      <a:r>
                        <a:rPr lang="pl-PL" sz="1200" b="0" dirty="0">
                          <a:effectLst/>
                          <a:latin typeface="Arial" panose="020B0604020202020204" pitchFamily="34" charset="0"/>
                          <a:ea typeface="Calibri" panose="020F0502020204030204" pitchFamily="34" charset="0"/>
                          <a:cs typeface="Arial" panose="020B0604020202020204" pitchFamily="34" charset="0"/>
                        </a:rPr>
                        <a:t>Wnioskodawca zapewnia udzielanie świadczeń opieki zdrowotnej w ramach wszystkich trzech poziomów referencyjnych w psychiatrii dzieci i młodzieży – 5 pkt.</a:t>
                      </a:r>
                    </a:p>
                    <a:p>
                      <a:pPr marL="342900" lvl="0" indent="-342900" algn="l">
                        <a:lnSpc>
                          <a:spcPct val="115000"/>
                        </a:lnSpc>
                        <a:spcBef>
                          <a:spcPts val="600"/>
                        </a:spcBef>
                        <a:spcAft>
                          <a:spcPts val="1000"/>
                        </a:spcAft>
                        <a:buFont typeface="+mj-lt"/>
                        <a:buAutoNum type="arabicPeriod" startAt="13"/>
                      </a:pPr>
                      <a:r>
                        <a:rPr lang="pl-PL" sz="1200" b="0" dirty="0">
                          <a:effectLst/>
                          <a:latin typeface="Arial" panose="020B0604020202020204" pitchFamily="34" charset="0"/>
                          <a:ea typeface="Calibri" panose="020F0502020204030204" pitchFamily="34" charset="0"/>
                          <a:cs typeface="Arial" panose="020B0604020202020204" pitchFamily="34" charset="0"/>
                        </a:rPr>
                        <a:t>Posiadanie kadry niezbędnej do udzielania kompleksowych świadczeń zdrowotnych </a:t>
                      </a:r>
                      <a:r>
                        <a:rPr lang="en-US" sz="1200" b="0" dirty="0">
                          <a:effectLst/>
                          <a:latin typeface="Arial" panose="020B0604020202020204" pitchFamily="34" charset="0"/>
                          <a:ea typeface="Calibri" panose="020F0502020204030204" pitchFamily="34" charset="0"/>
                          <a:cs typeface="Arial" panose="020B0604020202020204" pitchFamily="34" charset="0"/>
                        </a:rPr>
                        <a:t>w </a:t>
                      </a:r>
                      <a:r>
                        <a:rPr lang="pl-PL" sz="1200" b="0" dirty="0">
                          <a:effectLst/>
                          <a:latin typeface="Arial" panose="020B0604020202020204" pitchFamily="34" charset="0"/>
                          <a:ea typeface="Calibri" panose="020F0502020204030204" pitchFamily="34" charset="0"/>
                          <a:cs typeface="Arial" panose="020B0604020202020204" pitchFamily="34" charset="0"/>
                        </a:rPr>
                        <a:t>warunkach stacjonarnych, ambulatoryjnych, dziennych i środowiskowych zgodnie z obowiązującymi przepisami (dotyczy podmiotów, które przed datą złożenia wniosku o dofinansowanie nie zapewniały udzielania takich świadczeń)– 5 pkt.</a:t>
                      </a:r>
                    </a:p>
                    <a:p>
                      <a:pPr marL="342900" lvl="0" indent="-342900" algn="l">
                        <a:lnSpc>
                          <a:spcPct val="115000"/>
                        </a:lnSpc>
                        <a:spcBef>
                          <a:spcPts val="600"/>
                        </a:spcBef>
                        <a:spcAft>
                          <a:spcPts val="1000"/>
                        </a:spcAft>
                        <a:buFont typeface="+mj-lt"/>
                        <a:buAutoNum type="arabicPeriod" startAt="13"/>
                      </a:pPr>
                      <a:r>
                        <a:rPr lang="pl-PL" sz="1200" b="0" dirty="0">
                          <a:effectLst/>
                          <a:latin typeface="Arial" panose="020B0604020202020204" pitchFamily="34" charset="0"/>
                          <a:ea typeface="Calibri" panose="020F0502020204030204" pitchFamily="34" charset="0"/>
                          <a:cs typeface="Arial" panose="020B0604020202020204" pitchFamily="34" charset="0"/>
                        </a:rPr>
                        <a:t>Posiadanie kadry niezbędnej do udzielania świadczeń opieki zdrowotnej w ramach wszystkich trzech poziomów referencyjnych w psychiatrii dzieci i młodzieży zgodnie z obowiązującymi przepisami (dotyczy podmiotów, które przed datą złożenia wniosku o dofinansowanie nie zapewniały udzielania takich świadczeń) – 5 pkt.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92C564AF-A149-2E82-EAA8-56B0339650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96685"/>
            <a:ext cx="5465075" cy="359665"/>
          </a:xfrm>
          <a:prstGeom prst="rect">
            <a:avLst/>
          </a:prstGeom>
        </p:spPr>
      </p:pic>
      <p:sp>
        <p:nvSpPr>
          <p:cNvPr id="2" name="Symbol zastępczy numeru slajdu 1">
            <a:extLst>
              <a:ext uri="{FF2B5EF4-FFF2-40B4-BE49-F238E27FC236}">
                <a16:creationId xmlns:a16="http://schemas.microsoft.com/office/drawing/2014/main" id="{B46ECF1C-9527-5709-4019-4F291D94AF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267</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2639257"/>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078A1-57BA-1972-D2F6-0B4E132AFAA6}"/>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FB9861A3-B286-1A65-BA43-1B6DBC247BBA}"/>
              </a:ext>
            </a:extLst>
          </p:cNvPr>
          <p:cNvSpPr>
            <a:spLocks noGrp="1"/>
          </p:cNvSpPr>
          <p:nvPr>
            <p:ph type="title"/>
          </p:nvPr>
        </p:nvSpPr>
        <p:spPr>
          <a:xfrm>
            <a:off x="622300" y="-1389872"/>
            <a:ext cx="10515600" cy="1325563"/>
          </a:xfrm>
        </p:spPr>
        <p:txBody>
          <a:bodyPr/>
          <a:lstStyle/>
          <a:p>
            <a:r>
              <a:rPr lang="pl-PL" dirty="0"/>
              <a:t>Kryteria wyboru projektów</a:t>
            </a:r>
          </a:p>
        </p:txBody>
      </p:sp>
      <p:sp>
        <p:nvSpPr>
          <p:cNvPr id="4" name="Prostokąt 3">
            <a:extLst>
              <a:ext uri="{FF2B5EF4-FFF2-40B4-BE49-F238E27FC236}">
                <a16:creationId xmlns:a16="http://schemas.microsoft.com/office/drawing/2014/main" id="{CEA27EFF-0DF2-6E7A-B9C2-C2058403E1A3}"/>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7.8 Infrastruktura ochrony zdrowia, typy projektu: 2, 3,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II. Ocena merytoryczna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trafności merytorycznej</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0D89FBF9-2836-B840-3106-9BFE37FC0081}"/>
              </a:ext>
            </a:extLst>
          </p:cNvPr>
          <p:cNvGraphicFramePr>
            <a:graphicFrameLocks noGrp="1"/>
          </p:cNvGraphicFramePr>
          <p:nvPr/>
        </p:nvGraphicFramePr>
        <p:xfrm>
          <a:off x="409314" y="1103161"/>
          <a:ext cx="11467612" cy="3445177"/>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1500862">
                  <a:extLst>
                    <a:ext uri="{9D8B030D-6E8A-4147-A177-3AD203B41FA5}">
                      <a16:colId xmlns:a16="http://schemas.microsoft.com/office/drawing/2014/main" val="2742623692"/>
                    </a:ext>
                  </a:extLst>
                </a:gridCol>
                <a:gridCol w="7393022">
                  <a:extLst>
                    <a:ext uri="{9D8B030D-6E8A-4147-A177-3AD203B41FA5}">
                      <a16:colId xmlns:a16="http://schemas.microsoft.com/office/drawing/2014/main" val="120968799"/>
                    </a:ext>
                  </a:extLst>
                </a:gridCol>
                <a:gridCol w="1954713">
                  <a:extLst>
                    <a:ext uri="{9D8B030D-6E8A-4147-A177-3AD203B41FA5}">
                      <a16:colId xmlns:a16="http://schemas.microsoft.com/office/drawing/2014/main" val="940122991"/>
                    </a:ext>
                  </a:extLst>
                </a:gridCol>
              </a:tblGrid>
              <a:tr h="430279">
                <a:tc>
                  <a:txBody>
                    <a:bodyPr/>
                    <a:lstStyle/>
                    <a:p>
                      <a:pPr algn="ctr"/>
                      <a:endParaRPr lang="pl-PL" sz="10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dirty="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2805097">
                <a:tc>
                  <a:txBody>
                    <a:bodyPr/>
                    <a:lstStyle/>
                    <a:p>
                      <a:pPr marL="0" lvl="0" indent="0" algn="l">
                        <a:lnSpc>
                          <a:spcPct val="115000"/>
                        </a:lnSpc>
                        <a:spcBef>
                          <a:spcPts val="600"/>
                        </a:spcBef>
                        <a:spcAft>
                          <a:spcPts val="600"/>
                        </a:spcAft>
                        <a:buFont typeface="+mj-lt"/>
                        <a:buNone/>
                      </a:pPr>
                      <a:r>
                        <a:rPr lang="pl-PL" sz="1200" b="1" dirty="0">
                          <a:effectLst/>
                          <a:latin typeface="Arial" panose="020B0604020202020204" pitchFamily="34" charset="0"/>
                          <a:ea typeface="Times New Roman" panose="02020603050405020304" pitchFamily="18" charset="0"/>
                          <a:cs typeface="Arial" panose="020B0604020202020204" pitchFamily="34" charset="0"/>
                        </a:rPr>
                        <a:t>3. </a:t>
                      </a: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dirty="0">
                          <a:effectLst/>
                          <a:latin typeface="Arial" panose="020B0604020202020204" pitchFamily="34" charset="0"/>
                          <a:ea typeface="Calibri" panose="020F0502020204030204" pitchFamily="34" charset="0"/>
                          <a:cs typeface="Arial" panose="020B0604020202020204" pitchFamily="34" charset="0"/>
                        </a:rPr>
                        <a:t>Wpływ projektu na jakość usług medycznych, w tym ich dostępność i skuteczność.</a:t>
                      </a: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l">
                        <a:lnSpc>
                          <a:spcPct val="115000"/>
                        </a:lnSpc>
                        <a:spcBef>
                          <a:spcPts val="600"/>
                        </a:spcBef>
                        <a:spcAft>
                          <a:spcPts val="1000"/>
                        </a:spcAft>
                        <a:buFont typeface="+mj-lt"/>
                        <a:buAutoNum type="arabicPeriod" startAt="17"/>
                      </a:pPr>
                      <a:r>
                        <a:rPr lang="pl-PL" sz="1200" b="0" dirty="0">
                          <a:effectLst/>
                          <a:latin typeface="Arial" panose="020B0604020202020204" pitchFamily="34" charset="0"/>
                          <a:ea typeface="Calibri" panose="020F0502020204030204" pitchFamily="34" charset="0"/>
                          <a:cs typeface="Arial" panose="020B0604020202020204" pitchFamily="34" charset="0"/>
                        </a:rPr>
                        <a:t>Projekt zakłada, jako element projektu, inwestycje w obszarze psychiatrii w zakresie rozwiązań wpływających na poprawę komfortu i bezpieczeństwa pacjenta i/lub personelu medycznego i administracyjnego – 5 pkt.</a:t>
                      </a:r>
                    </a:p>
                    <a:p>
                      <a:pPr marL="342900" lvl="0" indent="-342900" algn="l">
                        <a:lnSpc>
                          <a:spcPct val="115000"/>
                        </a:lnSpc>
                        <a:spcBef>
                          <a:spcPts val="600"/>
                        </a:spcBef>
                        <a:spcAft>
                          <a:spcPts val="1000"/>
                        </a:spcAft>
                        <a:buFont typeface="+mj-lt"/>
                        <a:buAutoNum type="arabicPeriod" startAt="17"/>
                      </a:pPr>
                      <a:r>
                        <a:rPr lang="pl-PL" sz="1200" b="0" dirty="0">
                          <a:effectLst/>
                          <a:latin typeface="Arial" panose="020B0604020202020204" pitchFamily="34" charset="0"/>
                          <a:ea typeface="Calibri" panose="020F0502020204030204" pitchFamily="34" charset="0"/>
                          <a:cs typeface="Arial" panose="020B0604020202020204" pitchFamily="34" charset="0"/>
                        </a:rPr>
                        <a:t>Projekt, którego Wnioskodawca jest zaangażowany w kształcenie </a:t>
                      </a:r>
                      <a:r>
                        <a:rPr lang="pl-PL" sz="1200" b="0" dirty="0" err="1">
                          <a:effectLst/>
                          <a:latin typeface="Arial" panose="020B0604020202020204" pitchFamily="34" charset="0"/>
                          <a:ea typeface="Calibri" panose="020F0502020204030204" pitchFamily="34" charset="0"/>
                          <a:cs typeface="Arial" panose="020B0604020202020204" pitchFamily="34" charset="0"/>
                        </a:rPr>
                        <a:t>przeddyplomowe</a:t>
                      </a:r>
                      <a:r>
                        <a:rPr lang="pl-PL" sz="1200" b="0" dirty="0">
                          <a:effectLst/>
                          <a:latin typeface="Arial" panose="020B0604020202020204" pitchFamily="34" charset="0"/>
                          <a:ea typeface="Calibri" panose="020F0502020204030204" pitchFamily="34" charset="0"/>
                          <a:cs typeface="Arial" panose="020B0604020202020204" pitchFamily="34" charset="0"/>
                        </a:rPr>
                        <a:t> lub podyplomowe kadr medycznych w dziedzinie psychiatrii dorosłych oraz psychiatrii dzieci i młodzieży przez okres co najmniej ostatniego roku przed datą złożenia wniosku o dofinansowanie projektu – 5 pkt.</a:t>
                      </a:r>
                    </a:p>
                    <a:p>
                      <a:pPr marL="342900" lvl="0" indent="-342900" algn="l">
                        <a:lnSpc>
                          <a:spcPct val="115000"/>
                        </a:lnSpc>
                        <a:spcBef>
                          <a:spcPts val="600"/>
                        </a:spcBef>
                        <a:spcAft>
                          <a:spcPts val="1000"/>
                        </a:spcAft>
                        <a:buFont typeface="+mj-lt"/>
                        <a:buAutoNum type="arabicPeriod" startAt="17"/>
                      </a:pPr>
                      <a:r>
                        <a:rPr lang="pl-PL" sz="1200" b="0" dirty="0">
                          <a:effectLst/>
                          <a:latin typeface="Arial" panose="020B0604020202020204" pitchFamily="34" charset="0"/>
                          <a:ea typeface="Calibri" panose="020F0502020204030204" pitchFamily="34" charset="0"/>
                          <a:cs typeface="Arial" panose="020B0604020202020204" pitchFamily="34" charset="0"/>
                        </a:rPr>
                        <a:t>Realizacja projektu przez podmiot leczniczy, w którym w wyniku realizacji przedsięwzięcia zostanie wsparty podmiot/y leczniczy/e w zakresie opieki psychiatrycznej i leczenia uzależnień – dorośli, zlokalizowany/e lub działający/e na terenach powiatów, na których liczba pacjentów jest wyższa niż 5 tys.</a:t>
                      </a:r>
                      <a:r>
                        <a:rPr lang="pl-PL" sz="1100" kern="1200" baseline="30000" dirty="0">
                          <a:solidFill>
                            <a:schemeClr val="tx1"/>
                          </a:solidFill>
                          <a:latin typeface="Arial" panose="020B0604020202020204" pitchFamily="34" charset="0"/>
                          <a:ea typeface="+mn-ea"/>
                          <a:cs typeface="Arial" panose="020B0604020202020204" pitchFamily="34" charset="0"/>
                        </a:rPr>
                        <a:t>32</a:t>
                      </a:r>
                      <a:r>
                        <a:rPr lang="en-US" sz="1100" kern="1200" baseline="30000" dirty="0">
                          <a:solidFill>
                            <a:schemeClr val="tx1"/>
                          </a:solidFill>
                          <a:latin typeface="Arial" panose="020B0604020202020204" pitchFamily="34" charset="0"/>
                          <a:ea typeface="+mn-ea"/>
                          <a:cs typeface="Arial" panose="020B0604020202020204" pitchFamily="34" charset="0"/>
                        </a:rPr>
                        <a:t> </a:t>
                      </a:r>
                      <a:r>
                        <a:rPr lang="en-US" sz="1200" b="0" dirty="0">
                          <a:effectLst/>
                          <a:latin typeface="Arial" panose="020B0604020202020204" pitchFamily="34" charset="0"/>
                          <a:ea typeface="Calibri" panose="020F0502020204030204" pitchFamily="34" charset="0"/>
                          <a:cs typeface="Arial" panose="020B0604020202020204" pitchFamily="34" charset="0"/>
                        </a:rPr>
                        <a:t>– 5 pkt.</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CF04B40A-D33E-1B5C-5E38-805A92F40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96685"/>
            <a:ext cx="5465075" cy="359665"/>
          </a:xfrm>
          <a:prstGeom prst="rect">
            <a:avLst/>
          </a:prstGeom>
        </p:spPr>
      </p:pic>
      <p:sp>
        <p:nvSpPr>
          <p:cNvPr id="2" name="Symbol zastępczy numeru slajdu 1">
            <a:extLst>
              <a:ext uri="{FF2B5EF4-FFF2-40B4-BE49-F238E27FC236}">
                <a16:creationId xmlns:a16="http://schemas.microsoft.com/office/drawing/2014/main" id="{79B964D6-AA78-4DE2-43B1-412AD55589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268</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ymbol zastępczy stopki 10">
            <a:extLst>
              <a:ext uri="{FF2B5EF4-FFF2-40B4-BE49-F238E27FC236}">
                <a16:creationId xmlns:a16="http://schemas.microsoft.com/office/drawing/2014/main" id="{5B23750C-F3FD-2B3F-654C-2CC9580F3248}"/>
              </a:ext>
            </a:extLst>
          </p:cNvPr>
          <p:cNvSpPr>
            <a:spLocks noGrp="1"/>
          </p:cNvSpPr>
          <p:nvPr>
            <p:ph type="ftr" sz="quarter" idx="11"/>
          </p:nvPr>
        </p:nvSpPr>
        <p:spPr>
          <a:xfrm>
            <a:off x="409314" y="5301806"/>
            <a:ext cx="11467612" cy="659508"/>
          </a:xfrm>
        </p:spPr>
        <p:txBody>
          <a:bodyPr/>
          <a:lstStyle/>
          <a:p>
            <a:pPr algn="l"/>
            <a:r>
              <a:rPr lang="pl-PL" baseline="30000" dirty="0">
                <a:solidFill>
                  <a:schemeClr val="tx1"/>
                </a:solidFill>
                <a:latin typeface="Arial" panose="020B0604020202020204" pitchFamily="34" charset="0"/>
                <a:cs typeface="Arial" panose="020B0604020202020204" pitchFamily="34" charset="0"/>
              </a:rPr>
              <a:t>32</a:t>
            </a:r>
            <a:r>
              <a:rPr lang="pl-PL" dirty="0">
                <a:solidFill>
                  <a:schemeClr val="tx1"/>
                </a:solidFill>
                <a:latin typeface="Arial" panose="020B0604020202020204" pitchFamily="34" charset="0"/>
                <a:cs typeface="Arial" panose="020B0604020202020204" pitchFamily="34" charset="0"/>
              </a:rPr>
              <a:t>Mapa potrzeb zdrowotnych na lata 2020-2026, Opieka psychiatryczne i uzależnień – dorośli, Dostępność do opieki psychiatrycznej, Podstawowe formy opieki, dla obszaru województwa lubelskiego: Opieka psychiatryczna i leczenie uzależnień – dorośli – Mapy potrzeb zdrowotnych – Ministerstwo Zdrowia (mz.gov.pl).</a:t>
            </a:r>
          </a:p>
        </p:txBody>
      </p:sp>
    </p:spTree>
    <p:extLst>
      <p:ext uri="{BB962C8B-B14F-4D97-AF65-F5344CB8AC3E}">
        <p14:creationId xmlns:p14="http://schemas.microsoft.com/office/powerpoint/2010/main" val="2607956239"/>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2DAB9-28AB-0F5B-EB84-C62D96085CD4}"/>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13B662F5-CD5D-285B-A8FB-883477C9DE3F}"/>
              </a:ext>
            </a:extLst>
          </p:cNvPr>
          <p:cNvSpPr>
            <a:spLocks noGrp="1"/>
          </p:cNvSpPr>
          <p:nvPr>
            <p:ph type="title"/>
          </p:nvPr>
        </p:nvSpPr>
        <p:spPr>
          <a:xfrm>
            <a:off x="622300" y="-1389872"/>
            <a:ext cx="10515600" cy="1325563"/>
          </a:xfrm>
        </p:spPr>
        <p:txBody>
          <a:bodyPr/>
          <a:lstStyle/>
          <a:p>
            <a:r>
              <a:rPr lang="pl-PL" dirty="0"/>
              <a:t>Kryteria wyboru projektów</a:t>
            </a:r>
          </a:p>
        </p:txBody>
      </p:sp>
      <p:sp>
        <p:nvSpPr>
          <p:cNvPr id="4" name="Prostokąt 3">
            <a:extLst>
              <a:ext uri="{FF2B5EF4-FFF2-40B4-BE49-F238E27FC236}">
                <a16:creationId xmlns:a16="http://schemas.microsoft.com/office/drawing/2014/main" id="{D473581D-423E-ADD2-1AE2-C5250E0B1F3D}"/>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7.8 Infrastruktura ochrony zdrowia, typy projektu: 2, 3,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II. Ocena merytoryczna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trafności merytorycznej</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E2188FDA-995F-7E33-9588-7822E4CBFE74}"/>
              </a:ext>
            </a:extLst>
          </p:cNvPr>
          <p:cNvGraphicFramePr>
            <a:graphicFrameLocks noGrp="1"/>
          </p:cNvGraphicFramePr>
          <p:nvPr/>
        </p:nvGraphicFramePr>
        <p:xfrm>
          <a:off x="409314" y="1103160"/>
          <a:ext cx="11467612" cy="3652744"/>
        </p:xfrm>
        <a:graphic>
          <a:graphicData uri="http://schemas.openxmlformats.org/drawingml/2006/table">
            <a:tbl>
              <a:tblPr firstRow="1" bandRow="1">
                <a:tableStyleId>{5C22544A-7EE6-4342-B048-85BDC9FD1C3A}</a:tableStyleId>
              </a:tblPr>
              <a:tblGrid>
                <a:gridCol w="378626">
                  <a:extLst>
                    <a:ext uri="{9D8B030D-6E8A-4147-A177-3AD203B41FA5}">
                      <a16:colId xmlns:a16="http://schemas.microsoft.com/office/drawing/2014/main" val="2402903515"/>
                    </a:ext>
                  </a:extLst>
                </a:gridCol>
                <a:gridCol w="1284051">
                  <a:extLst>
                    <a:ext uri="{9D8B030D-6E8A-4147-A177-3AD203B41FA5}">
                      <a16:colId xmlns:a16="http://schemas.microsoft.com/office/drawing/2014/main" val="2742623692"/>
                    </a:ext>
                  </a:extLst>
                </a:gridCol>
                <a:gridCol w="8142052">
                  <a:extLst>
                    <a:ext uri="{9D8B030D-6E8A-4147-A177-3AD203B41FA5}">
                      <a16:colId xmlns:a16="http://schemas.microsoft.com/office/drawing/2014/main" val="120968799"/>
                    </a:ext>
                  </a:extLst>
                </a:gridCol>
                <a:gridCol w="1662883">
                  <a:extLst>
                    <a:ext uri="{9D8B030D-6E8A-4147-A177-3AD203B41FA5}">
                      <a16:colId xmlns:a16="http://schemas.microsoft.com/office/drawing/2014/main" val="940122991"/>
                    </a:ext>
                  </a:extLst>
                </a:gridCol>
              </a:tblGrid>
              <a:tr h="572908">
                <a:tc>
                  <a:txBody>
                    <a:bodyPr/>
                    <a:lstStyle/>
                    <a:p>
                      <a:pPr algn="ctr"/>
                      <a:endParaRPr lang="pl-PL" sz="10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dirty="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012664">
                <a:tc>
                  <a:txBody>
                    <a:bodyPr/>
                    <a:lstStyle/>
                    <a:p>
                      <a:pPr marL="0" lvl="0" indent="0" algn="l">
                        <a:lnSpc>
                          <a:spcPct val="115000"/>
                        </a:lnSpc>
                        <a:spcBef>
                          <a:spcPts val="600"/>
                        </a:spcBef>
                        <a:spcAft>
                          <a:spcPts val="600"/>
                        </a:spcAft>
                        <a:buFont typeface="+mj-lt"/>
                        <a:buNone/>
                      </a:pPr>
                      <a:r>
                        <a:rPr lang="pl-PL" sz="1200" b="1" dirty="0">
                          <a:effectLst/>
                          <a:latin typeface="Arial" panose="020B0604020202020204" pitchFamily="34" charset="0"/>
                          <a:ea typeface="Times New Roman" panose="02020603050405020304" pitchFamily="18" charset="0"/>
                          <a:cs typeface="Arial" panose="020B0604020202020204" pitchFamily="34" charset="0"/>
                        </a:rPr>
                        <a:t>3. </a:t>
                      </a: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dirty="0">
                          <a:effectLst/>
                          <a:latin typeface="Arial" panose="020B0604020202020204" pitchFamily="34" charset="0"/>
                          <a:ea typeface="Calibri" panose="020F0502020204030204" pitchFamily="34" charset="0"/>
                          <a:cs typeface="Arial" panose="020B0604020202020204" pitchFamily="34" charset="0"/>
                        </a:rPr>
                        <a:t>Wpływ projektu na jakość usług medycznych, w tym ich dostępność i skuteczność.</a:t>
                      </a: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l">
                        <a:lnSpc>
                          <a:spcPct val="115000"/>
                        </a:lnSpc>
                        <a:spcBef>
                          <a:spcPts val="600"/>
                        </a:spcBef>
                        <a:spcAft>
                          <a:spcPts val="1000"/>
                        </a:spcAft>
                        <a:buFont typeface="+mj-lt"/>
                        <a:buAutoNum type="arabicPeriod" startAt="20"/>
                      </a:pPr>
                      <a:r>
                        <a:rPr lang="pl-PL" sz="1200" b="0" dirty="0">
                          <a:effectLst/>
                          <a:latin typeface="Arial" panose="020B0604020202020204" pitchFamily="34" charset="0"/>
                          <a:ea typeface="Calibri" panose="020F0502020204030204" pitchFamily="34" charset="0"/>
                          <a:cs typeface="Arial" panose="020B0604020202020204" pitchFamily="34" charset="0"/>
                        </a:rPr>
                        <a:t>Realizacja projektu przez podmiot leczniczy, w którym w wyniku realizacji przedsięwzięcia zostanie wsparty podmiot/y leczniczy/e w zakresie opieki psychiatrycznej i leczenia uzależnień – dzieci i młodzież, zlokalizowany/e lub działający/e na terenach powiatów, na których liczba pacjentów jest wyższa niż 2 tys.</a:t>
                      </a:r>
                      <a:r>
                        <a:rPr lang="pl-PL" sz="1200" kern="1200" baseline="30000" dirty="0">
                          <a:solidFill>
                            <a:schemeClr val="tx1"/>
                          </a:solidFill>
                          <a:latin typeface="Arial" panose="020B0604020202020204" pitchFamily="34" charset="0"/>
                          <a:ea typeface="+mn-ea"/>
                          <a:cs typeface="Arial" panose="020B0604020202020204" pitchFamily="34" charset="0"/>
                        </a:rPr>
                        <a:t>33</a:t>
                      </a:r>
                      <a:r>
                        <a:rPr lang="en-US" sz="1200" b="0" dirty="0">
                          <a:effectLst/>
                          <a:latin typeface="Arial" panose="020B0604020202020204" pitchFamily="34" charset="0"/>
                          <a:ea typeface="Calibri" panose="020F0502020204030204" pitchFamily="34" charset="0"/>
                          <a:cs typeface="Arial" panose="020B0604020202020204" pitchFamily="34" charset="0"/>
                        </a:rPr>
                        <a:t> – 5 pkt.</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1000"/>
                        </a:spcAft>
                        <a:buFont typeface="+mj-lt"/>
                        <a:buAutoNum type="arabicPeriod" startAt="20"/>
                      </a:pPr>
                      <a:r>
                        <a:rPr lang="pl-PL" sz="1200" b="0" dirty="0">
                          <a:effectLst/>
                          <a:latin typeface="Arial" panose="020B0604020202020204" pitchFamily="34" charset="0"/>
                          <a:ea typeface="Calibri" panose="020F0502020204030204" pitchFamily="34" charset="0"/>
                          <a:cs typeface="Arial" panose="020B0604020202020204" pitchFamily="34" charset="0"/>
                        </a:rPr>
                        <a:t>Realizacja projektu przez podmiot leczniczy, w którym w wyniku realizacji przedsięwzięcia zostanie wsparty podmiot/y leczniczy/e w zakresie opieki paliatywno-hospicyjnej zlokalizowany/e lub działający/e na terenach powiatu, na których liczba pacjentów na 100 tys. ludności jest wyższa niż 3</a:t>
                      </a:r>
                      <a:r>
                        <a:rPr lang="en-US" sz="1200" b="0" dirty="0">
                          <a:effectLst/>
                          <a:latin typeface="Arial" panose="020B0604020202020204" pitchFamily="34" charset="0"/>
                          <a:ea typeface="Calibri" panose="020F0502020204030204" pitchFamily="34" charset="0"/>
                          <a:cs typeface="Arial" panose="020B0604020202020204" pitchFamily="34" charset="0"/>
                        </a:rPr>
                        <a:t>00</a:t>
                      </a:r>
                      <a:r>
                        <a:rPr lang="pl-PL" sz="1200" kern="1200" baseline="30000" dirty="0">
                          <a:solidFill>
                            <a:schemeClr val="tx1"/>
                          </a:solidFill>
                          <a:latin typeface="Arial" panose="020B0604020202020204" pitchFamily="34" charset="0"/>
                          <a:ea typeface="+mn-ea"/>
                          <a:cs typeface="Arial" panose="020B0604020202020204" pitchFamily="34" charset="0"/>
                        </a:rPr>
                        <a:t>34</a:t>
                      </a:r>
                      <a:r>
                        <a:rPr lang="en-US" sz="1200" b="0" dirty="0">
                          <a:effectLst/>
                          <a:latin typeface="Arial" panose="020B0604020202020204" pitchFamily="34" charset="0"/>
                          <a:ea typeface="Calibri" panose="020F0502020204030204" pitchFamily="34" charset="0"/>
                          <a:cs typeface="Arial" panose="020B0604020202020204" pitchFamily="34" charset="0"/>
                        </a:rPr>
                        <a:t> - 5 pkt.</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1000"/>
                        </a:spcAft>
                        <a:buFont typeface="+mj-lt"/>
                        <a:buAutoNum type="arabicPeriod" startAt="20"/>
                      </a:pPr>
                      <a:r>
                        <a:rPr lang="pl-PL" sz="1200" b="0" dirty="0">
                          <a:effectLst/>
                          <a:latin typeface="Arial" panose="020B0604020202020204" pitchFamily="34" charset="0"/>
                          <a:ea typeface="Calibri" panose="020F0502020204030204" pitchFamily="34" charset="0"/>
                          <a:cs typeface="Arial" panose="020B0604020202020204" pitchFamily="34" charset="0"/>
                        </a:rPr>
                        <a:t>Projekt jest realizowany w powiatach, w których dotychczas nie była dostępna dana forma udzielania świadczeń opieki zdrowotnej finansowanych ze środków publicznych - w szczególności premiowane będą projekty ukierunkowane na inną niż stacjonarne formy udzielania świadczeń</a:t>
                      </a:r>
                      <a:r>
                        <a:rPr lang="en-US" sz="1200" b="0" dirty="0">
                          <a:effectLst/>
                          <a:latin typeface="Arial" panose="020B0604020202020204" pitchFamily="34" charset="0"/>
                          <a:ea typeface="Calibri" panose="020F0502020204030204" pitchFamily="34" charset="0"/>
                          <a:cs typeface="Arial" panose="020B0604020202020204" pitchFamily="34" charset="0"/>
                        </a:rPr>
                        <a:t> – 5 pkt.</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zostanie zweryfikowane na podstawie zapisów we wniosku o dofinansowanie projektu oraz dokumentacji składanej wraz z wnioskiem o dofinansowanie na etapie aplikowania o środki.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9071BBF5-57FB-03A4-2542-93BFCAEF4C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50462"/>
            <a:ext cx="5465075" cy="359665"/>
          </a:xfrm>
          <a:prstGeom prst="rect">
            <a:avLst/>
          </a:prstGeom>
        </p:spPr>
      </p:pic>
      <p:sp>
        <p:nvSpPr>
          <p:cNvPr id="2" name="Symbol zastępczy numeru slajdu 1">
            <a:extLst>
              <a:ext uri="{FF2B5EF4-FFF2-40B4-BE49-F238E27FC236}">
                <a16:creationId xmlns:a16="http://schemas.microsoft.com/office/drawing/2014/main" id="{2DFC3213-C057-4665-ACA2-67F6D187E8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269</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ymbol zastępczy stopki 10">
            <a:extLst>
              <a:ext uri="{FF2B5EF4-FFF2-40B4-BE49-F238E27FC236}">
                <a16:creationId xmlns:a16="http://schemas.microsoft.com/office/drawing/2014/main" id="{9387435F-EACC-61E3-E341-C06C551BD42F}"/>
              </a:ext>
            </a:extLst>
          </p:cNvPr>
          <p:cNvSpPr>
            <a:spLocks noGrp="1"/>
          </p:cNvSpPr>
          <p:nvPr>
            <p:ph type="ftr" sz="quarter" idx="11"/>
          </p:nvPr>
        </p:nvSpPr>
        <p:spPr>
          <a:xfrm>
            <a:off x="409314" y="4772898"/>
            <a:ext cx="11467612" cy="1226686"/>
          </a:xfrm>
        </p:spPr>
        <p:txBody>
          <a:bodyPr/>
          <a:lstStyle/>
          <a:p>
            <a:pPr algn="l"/>
            <a:r>
              <a:rPr lang="pl-PL" baseline="30000" dirty="0">
                <a:solidFill>
                  <a:schemeClr val="tx1"/>
                </a:solidFill>
                <a:latin typeface="Arial" panose="020B0604020202020204" pitchFamily="34" charset="0"/>
                <a:cs typeface="Arial" panose="020B0604020202020204" pitchFamily="34" charset="0"/>
              </a:rPr>
              <a:t>33</a:t>
            </a:r>
            <a:r>
              <a:rPr lang="pl-PL" dirty="0">
                <a:solidFill>
                  <a:schemeClr val="tx1"/>
                </a:solidFill>
                <a:latin typeface="Arial" panose="020B0604020202020204" pitchFamily="34" charset="0"/>
                <a:cs typeface="Arial" panose="020B0604020202020204" pitchFamily="34" charset="0"/>
              </a:rPr>
              <a:t>Mapa potrzeb zdrowotnych na lata 2020-2026, Opieka psychiatryczne i uzależnień – dzieci i młodzież, Dostępność do opieki psychiatrycznej, Podstawowe formy opieki, dla obszaru województwa lubelskiego: Opieka psychiatryczna i leczenie uzależnień – dzieci i młodzież – Mapy potrzeb zdrowotnych – Ministerstwo Zdrowia (mz.gov.pl)</a:t>
            </a:r>
          </a:p>
          <a:p>
            <a:pPr algn="l"/>
            <a:r>
              <a:rPr lang="pl-PL" baseline="30000" dirty="0">
                <a:solidFill>
                  <a:schemeClr val="tx1"/>
                </a:solidFill>
                <a:latin typeface="Arial" panose="020B0604020202020204" pitchFamily="34" charset="0"/>
                <a:cs typeface="Arial" panose="020B0604020202020204" pitchFamily="34" charset="0"/>
              </a:rPr>
              <a:t>34</a:t>
            </a:r>
            <a:r>
              <a:rPr lang="pl-PL" dirty="0">
                <a:solidFill>
                  <a:schemeClr val="tx1"/>
                </a:solidFill>
                <a:latin typeface="Arial" panose="020B0604020202020204" pitchFamily="34" charset="0"/>
                <a:cs typeface="Arial" panose="020B0604020202020204" pitchFamily="34" charset="0"/>
              </a:rPr>
              <a:t>Mapa potrzeb zdrowotnych na lata 2020-2026, Opieka paliatywno-hospicyjna, Pacjenci i świadczenia, obszar dla województwa lubelskiego: Opieka paliatywno-hospicyjna – Mapy potrzeb zdrowotnych – Ministerstwo Zdrowia (mz.gov.pl).</a:t>
            </a:r>
          </a:p>
        </p:txBody>
      </p:sp>
    </p:spTree>
    <p:extLst>
      <p:ext uri="{BB962C8B-B14F-4D97-AF65-F5344CB8AC3E}">
        <p14:creationId xmlns:p14="http://schemas.microsoft.com/office/powerpoint/2010/main" val="146411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F2748-F3BF-56BB-CEA7-658DE82A7274}"/>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601421AD-5576-1EF9-689F-602CB54D7BB2}"/>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CB1172DC-1462-2EB1-BCA6-C9291D1509DF}"/>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Działanie 3.2 Dostosowanie do zmian klimatu i zapobieganie powodziom i suszy, typy projektów: 1, 2, 4, 6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lang="pl-PL" sz="1400" b="1">
                <a:solidFill>
                  <a:prstClr val="white"/>
                </a:solidFill>
                <a:latin typeface="Arial" panose="020B0604020202020204" pitchFamily="34" charset="0"/>
                <a:cs typeface="Arial" panose="020B0604020202020204" pitchFamily="34" charset="0"/>
              </a:rPr>
              <a:t>Kryteria trafności merytorycznej</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B4141B98-D54D-84D9-4345-42709051B39B}"/>
              </a:ext>
            </a:extLst>
          </p:cNvPr>
          <p:cNvGraphicFramePr>
            <a:graphicFrameLocks noGrp="1"/>
          </p:cNvGraphicFramePr>
          <p:nvPr>
            <p:extLst>
              <p:ext uri="{D42A27DB-BD31-4B8C-83A1-F6EECF244321}">
                <p14:modId xmlns:p14="http://schemas.microsoft.com/office/powerpoint/2010/main" val="1424580651"/>
              </p:ext>
            </p:extLst>
          </p:nvPr>
        </p:nvGraphicFramePr>
        <p:xfrm>
          <a:off x="409315" y="1103161"/>
          <a:ext cx="11305167" cy="4291058"/>
        </p:xfrm>
        <a:graphic>
          <a:graphicData uri="http://schemas.openxmlformats.org/drawingml/2006/table">
            <a:tbl>
              <a:tblPr firstRow="1" bandRow="1">
                <a:tableStyleId>{5C22544A-7EE6-4342-B048-85BDC9FD1C3A}</a:tableStyleId>
              </a:tblPr>
              <a:tblGrid>
                <a:gridCol w="632189">
                  <a:extLst>
                    <a:ext uri="{9D8B030D-6E8A-4147-A177-3AD203B41FA5}">
                      <a16:colId xmlns:a16="http://schemas.microsoft.com/office/drawing/2014/main" val="2402903515"/>
                    </a:ext>
                  </a:extLst>
                </a:gridCol>
                <a:gridCol w="2139518">
                  <a:extLst>
                    <a:ext uri="{9D8B030D-6E8A-4147-A177-3AD203B41FA5}">
                      <a16:colId xmlns:a16="http://schemas.microsoft.com/office/drawing/2014/main" val="2742623692"/>
                    </a:ext>
                  </a:extLst>
                </a:gridCol>
                <a:gridCol w="5110418">
                  <a:extLst>
                    <a:ext uri="{9D8B030D-6E8A-4147-A177-3AD203B41FA5}">
                      <a16:colId xmlns:a16="http://schemas.microsoft.com/office/drawing/2014/main" val="120968799"/>
                    </a:ext>
                  </a:extLst>
                </a:gridCol>
                <a:gridCol w="3423042">
                  <a:extLst>
                    <a:ext uri="{9D8B030D-6E8A-4147-A177-3AD203B41FA5}">
                      <a16:colId xmlns:a16="http://schemas.microsoft.com/office/drawing/2014/main" val="940122991"/>
                    </a:ext>
                  </a:extLst>
                </a:gridCol>
              </a:tblGrid>
              <a:tr h="364556">
                <a:tc>
                  <a:txBody>
                    <a:bodyPr/>
                    <a:lstStyle/>
                    <a:p>
                      <a:pPr algn="ctr"/>
                      <a:r>
                        <a:rPr lang="pl-PL" sz="1200">
                          <a:latin typeface="Arial" panose="020B0604020202020204" pitchFamily="34" charset="0"/>
                          <a:cs typeface="Arial" panose="020B0604020202020204" pitchFamily="34" charset="0"/>
                        </a:rPr>
                        <a:t>*Slajd</a:t>
                      </a:r>
                    </a:p>
                    <a:p>
                      <a:pPr algn="ctr"/>
                      <a:r>
                        <a:rPr lang="pl-PL" sz="1200">
                          <a:latin typeface="Arial" panose="020B0604020202020204" pitchFamily="34" charset="0"/>
                          <a:cs typeface="Arial" panose="020B0604020202020204" pitchFamily="34" charset="0"/>
                        </a:rPr>
                        <a:t>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833858">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a:solidFill>
                            <a:srgbClr val="000000"/>
                          </a:solidFill>
                          <a:effectLst/>
                          <a:latin typeface="Arial" panose="020B0604020202020204" pitchFamily="34" charset="0"/>
                          <a:ea typeface="Calibri" panose="020F0502020204030204" pitchFamily="34" charset="0"/>
                          <a:cs typeface="Arial" panose="020B0604020202020204" pitchFamily="34" charset="0"/>
                        </a:rPr>
                        <a:t>Zastosowane metody retencji wody.</a:t>
                      </a:r>
                      <a:endParaRPr lang="pl-PL"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l">
                        <a:lnSpc>
                          <a:spcPct val="115000"/>
                        </a:lnSpc>
                        <a:spcBef>
                          <a:spcPts val="600"/>
                        </a:spcBef>
                        <a:spcAft>
                          <a:spcPts val="600"/>
                        </a:spcAft>
                        <a:buFont typeface="+mj-lt"/>
                        <a:buNone/>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5. retencja wód powierzchniowych: zielone dachy, zbieranie i gromadzenie wód opadowych przeznaczonych do wykorzystania w miejscu wystąpienia opadu, przepuszczalne nawierzchnie, </a:t>
                      </a:r>
                      <a:r>
                        <a:rPr lang="pl-PL" sz="1200" b="0" err="1">
                          <a:solidFill>
                            <a:srgbClr val="000000"/>
                          </a:solidFill>
                          <a:effectLst/>
                          <a:latin typeface="Arial" panose="020B0604020202020204" pitchFamily="34" charset="0"/>
                          <a:ea typeface="Calibri" panose="020F0502020204030204" pitchFamily="34" charset="0"/>
                          <a:cs typeface="Arial" panose="020B0604020202020204" pitchFamily="34" charset="0"/>
                        </a:rPr>
                        <a:t>rozszczelnianie</a:t>
                      </a: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 powierzchni nieprzepuszczalnych, obszary chłonne, studnie chłonne, rowy infiltracyjne, ogrody deszczowe – 5 pkt.</a:t>
                      </a:r>
                      <a:endParaRPr lang="pl-PL" sz="12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Brak możliwości uzupełnienia/poprawienia wniosku o dofinansowanie w ramach kryterium.</a:t>
                      </a:r>
                      <a:endParaRPr lang="pl-PL" sz="12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7914B9B7-B89F-D3AF-778E-BFD1177014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DB928D96-375E-AA79-35AF-C7F54A4BB6D0}"/>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27</a:t>
            </a:fld>
            <a:endParaRPr lang="pl-PL"/>
          </a:p>
        </p:txBody>
      </p:sp>
    </p:spTree>
    <p:extLst>
      <p:ext uri="{BB962C8B-B14F-4D97-AF65-F5344CB8AC3E}">
        <p14:creationId xmlns:p14="http://schemas.microsoft.com/office/powerpoint/2010/main" val="514412211"/>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367CB-47F7-6F1A-B431-2E318B83EA38}"/>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984E7EE1-2E03-0B82-56B4-8BCE7CE10D20}"/>
              </a:ext>
            </a:extLst>
          </p:cNvPr>
          <p:cNvSpPr>
            <a:spLocks noGrp="1"/>
          </p:cNvSpPr>
          <p:nvPr>
            <p:ph type="title"/>
          </p:nvPr>
        </p:nvSpPr>
        <p:spPr>
          <a:xfrm>
            <a:off x="622300" y="-1389872"/>
            <a:ext cx="10515600" cy="1325563"/>
          </a:xfrm>
        </p:spPr>
        <p:txBody>
          <a:bodyPr/>
          <a:lstStyle/>
          <a:p>
            <a:r>
              <a:rPr lang="pl-PL" dirty="0"/>
              <a:t>Kryteria wyboru projektów</a:t>
            </a:r>
          </a:p>
        </p:txBody>
      </p:sp>
      <p:sp>
        <p:nvSpPr>
          <p:cNvPr id="4" name="Prostokąt 3">
            <a:extLst>
              <a:ext uri="{FF2B5EF4-FFF2-40B4-BE49-F238E27FC236}">
                <a16:creationId xmlns:a16="http://schemas.microsoft.com/office/drawing/2014/main" id="{E6CA7764-4A01-7973-D74B-CF1BCB686A33}"/>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7.8 Infrastruktura ochrony zdrowia, typy projektu: 2, 3,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II. Ocena merytoryczna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trafności merytorycznej</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6FC62F82-324F-5200-6BFA-C936DAA3A9F3}"/>
              </a:ext>
            </a:extLst>
          </p:cNvPr>
          <p:cNvGraphicFramePr>
            <a:graphicFrameLocks noGrp="1"/>
          </p:cNvGraphicFramePr>
          <p:nvPr/>
        </p:nvGraphicFramePr>
        <p:xfrm>
          <a:off x="362194" y="989977"/>
          <a:ext cx="11467612" cy="4686795"/>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23646">
                <a:tc>
                  <a:txBody>
                    <a:bodyPr/>
                    <a:lstStyle/>
                    <a:p>
                      <a:pPr algn="ctr"/>
                      <a:endParaRPr lang="pl-PL" sz="10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dirty="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72845">
                <a:tc>
                  <a:txBody>
                    <a:bodyPr/>
                    <a:lstStyle/>
                    <a:p>
                      <a:pPr marL="0" lvl="0" indent="0" algn="l">
                        <a:lnSpc>
                          <a:spcPct val="115000"/>
                        </a:lnSpc>
                        <a:spcBef>
                          <a:spcPts val="600"/>
                        </a:spcBef>
                        <a:spcAft>
                          <a:spcPts val="600"/>
                        </a:spcAft>
                        <a:buFont typeface="+mj-lt"/>
                        <a:buNone/>
                      </a:pPr>
                      <a:r>
                        <a:rPr lang="pl-PL" sz="1200" b="1" dirty="0">
                          <a:effectLst/>
                          <a:latin typeface="Arial" panose="020B0604020202020204" pitchFamily="34" charset="0"/>
                          <a:ea typeface="Times New Roman" panose="02020603050405020304" pitchFamily="18" charset="0"/>
                          <a:cs typeface="Arial" panose="020B0604020202020204" pitchFamily="34" charset="0"/>
                        </a:rPr>
                        <a:t>4. </a:t>
                      </a: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a:effectLst/>
                          <a:latin typeface="Arial" panose="020B0604020202020204" pitchFamily="34" charset="0"/>
                          <a:ea typeface="Calibri" panose="020F0502020204030204" pitchFamily="34" charset="0"/>
                          <a:cs typeface="Arial" panose="020B0604020202020204" pitchFamily="34" charset="0"/>
                        </a:rPr>
                        <a:t>Komplementarność projektu.</a:t>
                      </a:r>
                      <a:endParaRPr lang="pl-PL"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punktuje projekty poprawiające spójność programową, będące elementem szerszej strategii realizowanej przez szereg projektów komplementarnych lub też powiązane z projektami już zrealizowanymi, w trakcie realizacji lub wybranych do realizacji i współfinansowanych ze środków zagranicznych i polskich m.in. funduszy europejskich, kontraktów wojewódzkich, dotacji celowych itp. od 2014 roku. Premiowane będą tutaj również projekty realizowane w partnerstwach, a także projekty kompleksowe (w osiąganiu celu w pełni i całkowitej likwidacji problemu na danym obszarze). </a:t>
                      </a:r>
                    </a:p>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Metody pomiaru:</a:t>
                      </a:r>
                    </a:p>
                    <a:p>
                      <a:pPr marL="342900" lvl="0" indent="-342900" algn="l">
                        <a:lnSpc>
                          <a:spcPct val="115000"/>
                        </a:lnSpc>
                        <a:spcBef>
                          <a:spcPts val="600"/>
                        </a:spcBef>
                        <a:spcAft>
                          <a:spcPts val="100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Projekt będzie uzupełniać i wzmacniać reformy w obszarze zdrowia w ramach Krajowego Programu Odbudowy i Zwiększenia Odporności (KPO) – 10 pkt.</a:t>
                      </a:r>
                    </a:p>
                    <a:p>
                      <a:pPr marL="342900" lvl="0" indent="-342900" algn="l">
                        <a:lnSpc>
                          <a:spcPct val="115000"/>
                        </a:lnSpc>
                        <a:spcBef>
                          <a:spcPts val="600"/>
                        </a:spcBef>
                        <a:spcAft>
                          <a:spcPts val="100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Projekt bezpośrednio wykorzystuje produkty bądź rezultaty innego projektu współfinansowanego ze środków Europejskiego Funduszu Społecznego w perspektywie 2014 - 2020– 10 pkt.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punktowe.</a:t>
                      </a:r>
                    </a:p>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(tj. przyznanie 0 punktów nie dyskwalifikuje z możliwości uzyskania dofinansowania).</a:t>
                      </a:r>
                    </a:p>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Ocena kryterium będzie polegała na:</a:t>
                      </a:r>
                    </a:p>
                    <a:p>
                      <a:pPr marL="742950" lvl="1" indent="-285750" algn="l">
                        <a:lnSpc>
                          <a:spcPct val="115000"/>
                        </a:lnSpc>
                        <a:spcBef>
                          <a:spcPts val="600"/>
                        </a:spcBef>
                        <a:spcAft>
                          <a:spcPts val="1000"/>
                        </a:spcAft>
                        <a:buFont typeface="+mj-lt"/>
                        <a:buAutoNum type="alphaLcParenR"/>
                      </a:pPr>
                      <a:r>
                        <a:rPr lang="pl-PL" sz="1200" b="0" dirty="0">
                          <a:effectLst/>
                          <a:latin typeface="Arial" panose="020B0604020202020204" pitchFamily="34" charset="0"/>
                          <a:ea typeface="Times New Roman" panose="02020603050405020304" pitchFamily="18" charset="0"/>
                          <a:cs typeface="Arial" panose="020B0604020202020204" pitchFamily="34" charset="0"/>
                        </a:rPr>
                        <a:t>Przyznaniu zdefiniowanej z góry liczby punktów (maksymalnie można przyznać 20 pkt). Punkty w ramach poszczególnych metod pomiaru sumują się, do momentu uzyskania maksymalnej liczby punktów. </a:t>
                      </a:r>
                    </a:p>
                    <a:p>
                      <a:pPr marL="742950" lvl="1" indent="-285750" algn="l">
                        <a:lnSpc>
                          <a:spcPct val="115000"/>
                        </a:lnSpc>
                        <a:spcBef>
                          <a:spcPts val="600"/>
                        </a:spcBef>
                        <a:spcAft>
                          <a:spcPts val="1000"/>
                        </a:spcAft>
                        <a:buFont typeface="+mj-lt"/>
                        <a:buAutoNum type="alphaLcParenR"/>
                      </a:pPr>
                      <a:r>
                        <a:rPr lang="pl-PL" sz="1200" b="0" dirty="0">
                          <a:effectLst/>
                          <a:latin typeface="Arial" panose="020B0604020202020204" pitchFamily="34" charset="0"/>
                          <a:ea typeface="Times New Roman" panose="02020603050405020304" pitchFamily="18" charset="0"/>
                          <a:cs typeface="Arial" panose="020B0604020202020204" pitchFamily="34" charset="0"/>
                        </a:rPr>
                        <a:t>Przyznaniu 0 punktów – w przypadku niespełnienia kryterium</a:t>
                      </a:r>
                    </a:p>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Brak możliwości uzupełnienia/poprawienia wniosku o dofinansowanie w ramach kryterium.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CFF68387-B776-0A7F-57A0-DC75D292B2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97596"/>
            <a:ext cx="5465075" cy="359665"/>
          </a:xfrm>
          <a:prstGeom prst="rect">
            <a:avLst/>
          </a:prstGeom>
        </p:spPr>
      </p:pic>
      <p:sp>
        <p:nvSpPr>
          <p:cNvPr id="2" name="Symbol zastępczy numeru slajdu 1">
            <a:extLst>
              <a:ext uri="{FF2B5EF4-FFF2-40B4-BE49-F238E27FC236}">
                <a16:creationId xmlns:a16="http://schemas.microsoft.com/office/drawing/2014/main" id="{A00814FA-2D43-B3D6-05D9-66F5AAE7A4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270</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2141821"/>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AA569-76D9-2011-00A6-A44EEA4937FF}"/>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4DA4DC17-04EF-8D30-C576-D1B79AAA2056}"/>
              </a:ext>
            </a:extLst>
          </p:cNvPr>
          <p:cNvSpPr>
            <a:spLocks noGrp="1"/>
          </p:cNvSpPr>
          <p:nvPr>
            <p:ph type="title"/>
          </p:nvPr>
        </p:nvSpPr>
        <p:spPr>
          <a:xfrm>
            <a:off x="622300" y="-1389872"/>
            <a:ext cx="10515600" cy="1325563"/>
          </a:xfrm>
        </p:spPr>
        <p:txBody>
          <a:bodyPr/>
          <a:lstStyle/>
          <a:p>
            <a:r>
              <a:rPr lang="pl-PL" dirty="0"/>
              <a:t>Kryteria wyboru projektów</a:t>
            </a:r>
          </a:p>
        </p:txBody>
      </p:sp>
      <p:sp>
        <p:nvSpPr>
          <p:cNvPr id="4" name="Prostokąt 3">
            <a:extLst>
              <a:ext uri="{FF2B5EF4-FFF2-40B4-BE49-F238E27FC236}">
                <a16:creationId xmlns:a16="http://schemas.microsoft.com/office/drawing/2014/main" id="{305D0613-36EC-D883-B2F9-5661055974A0}"/>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7.8 Infrastruktura ochrony zdrowia, typy projektu: 2, 3,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II. Ocena merytoryczna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trafności merytorycznej</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10575496-61D1-B46C-1368-0C4A7EAAB90B}"/>
              </a:ext>
            </a:extLst>
          </p:cNvPr>
          <p:cNvGraphicFramePr>
            <a:graphicFrameLocks noGrp="1"/>
          </p:cNvGraphicFramePr>
          <p:nvPr/>
        </p:nvGraphicFramePr>
        <p:xfrm>
          <a:off x="362194" y="989977"/>
          <a:ext cx="11467612" cy="4363512"/>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23646">
                <a:tc>
                  <a:txBody>
                    <a:bodyPr/>
                    <a:lstStyle/>
                    <a:p>
                      <a:pPr algn="ctr"/>
                      <a:endParaRPr lang="pl-PL" sz="10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dirty="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039866">
                <a:tc>
                  <a:txBody>
                    <a:bodyPr/>
                    <a:lstStyle/>
                    <a:p>
                      <a:pPr marL="0" lvl="0" indent="0" algn="l">
                        <a:lnSpc>
                          <a:spcPct val="115000"/>
                        </a:lnSpc>
                        <a:spcBef>
                          <a:spcPts val="600"/>
                        </a:spcBef>
                        <a:spcAft>
                          <a:spcPts val="600"/>
                        </a:spcAft>
                        <a:buFont typeface="+mj-lt"/>
                        <a:buNone/>
                      </a:pPr>
                      <a:r>
                        <a:rPr lang="pl-PL" sz="1200" b="1" dirty="0">
                          <a:effectLst/>
                          <a:latin typeface="Arial" panose="020B0604020202020204" pitchFamily="34" charset="0"/>
                          <a:ea typeface="Times New Roman" panose="02020603050405020304" pitchFamily="18" charset="0"/>
                          <a:cs typeface="Arial" panose="020B0604020202020204" pitchFamily="34" charset="0"/>
                        </a:rPr>
                        <a:t>4. </a:t>
                      </a: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a:effectLst/>
                          <a:latin typeface="Arial" panose="020B0604020202020204" pitchFamily="34" charset="0"/>
                          <a:ea typeface="Calibri" panose="020F0502020204030204" pitchFamily="34" charset="0"/>
                          <a:cs typeface="Arial" panose="020B0604020202020204" pitchFamily="34" charset="0"/>
                        </a:rPr>
                        <a:t>Komplementarność projektu.</a:t>
                      </a:r>
                      <a:endParaRPr lang="pl-PL"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l">
                        <a:lnSpc>
                          <a:spcPct val="115000"/>
                        </a:lnSpc>
                        <a:spcBef>
                          <a:spcPts val="600"/>
                        </a:spcBef>
                        <a:spcAft>
                          <a:spcPts val="1000"/>
                        </a:spcAft>
                        <a:buFont typeface="+mj-lt"/>
                        <a:buAutoNum type="arabicPeriod" startAt="3"/>
                      </a:pPr>
                      <a:r>
                        <a:rPr lang="pl-PL" sz="1200" b="0" dirty="0">
                          <a:effectLst/>
                          <a:latin typeface="Arial" panose="020B0604020202020204" pitchFamily="34" charset="0"/>
                          <a:ea typeface="Calibri" panose="020F0502020204030204" pitchFamily="34" charset="0"/>
                          <a:cs typeface="Arial" panose="020B0604020202020204" pitchFamily="34" charset="0"/>
                        </a:rPr>
                        <a:t>Projekt bezpośrednio wykorzystuje produkty bądź rezultaty innego projektu współfinansowanego ze środków Funduszy Europejskich dla Rozwoju Społecznego w zakresie kształcenia i doskonalenia zawodowego kadr medycznych oraz przedstawicieli innych zawodów związanych z ochroną zdrowia w perspektywie 2021 - 2027 – 10 pkt.</a:t>
                      </a:r>
                    </a:p>
                    <a:p>
                      <a:pPr marL="342900" lvl="0" indent="-342900" algn="l">
                        <a:lnSpc>
                          <a:spcPct val="115000"/>
                        </a:lnSpc>
                        <a:spcBef>
                          <a:spcPts val="600"/>
                        </a:spcBef>
                        <a:spcAft>
                          <a:spcPts val="1000"/>
                        </a:spcAft>
                        <a:buFont typeface="+mj-lt"/>
                        <a:buAutoNum type="arabicPeriod" startAt="3"/>
                      </a:pPr>
                      <a:r>
                        <a:rPr lang="pl-PL" sz="1200" b="0" dirty="0">
                          <a:effectLst/>
                          <a:latin typeface="Arial" panose="020B0604020202020204" pitchFamily="34" charset="0"/>
                          <a:ea typeface="Calibri" panose="020F0502020204030204" pitchFamily="34" charset="0"/>
                          <a:cs typeface="Arial" panose="020B0604020202020204" pitchFamily="34" charset="0"/>
                        </a:rPr>
                        <a:t>Projekt współtworzy kompleksowe rozwiązania obszarowe – projekt jest końcowym elementem wypełniającym ostatnią lukę w istniejącej infrastrukturze na danym obszarze lub projekt jest centralnym rozwiązaniem, którego realizacja umożliwi realizację kolejnych projektów sferycznie umiejscowionych wobec danego projektu - 7 pkt.</a:t>
                      </a:r>
                    </a:p>
                    <a:p>
                      <a:pPr marL="342900" lvl="0" indent="-342900" algn="l">
                        <a:lnSpc>
                          <a:spcPct val="115000"/>
                        </a:lnSpc>
                        <a:spcBef>
                          <a:spcPts val="600"/>
                        </a:spcBef>
                        <a:spcAft>
                          <a:spcPts val="1000"/>
                        </a:spcAft>
                        <a:buFont typeface="+mj-lt"/>
                        <a:buAutoNum type="arabicPeriod" startAt="3"/>
                      </a:pPr>
                      <a:r>
                        <a:rPr lang="pl-PL" sz="1200" b="0" dirty="0">
                          <a:effectLst/>
                          <a:latin typeface="Arial" panose="020B0604020202020204" pitchFamily="34" charset="0"/>
                          <a:ea typeface="Calibri" panose="020F0502020204030204" pitchFamily="34" charset="0"/>
                          <a:cs typeface="Arial" panose="020B0604020202020204" pitchFamily="34" charset="0"/>
                        </a:rPr>
                        <a:t>Projekt bezpośrednio wykorzystuje produkty bądź rezultaty innego projektu (z wyłączeniem środków EFS+ w perspektywie 2021 - 2027) – 3 pkt.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5D3A65A0-FD66-6837-2B25-AD568680F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96685"/>
            <a:ext cx="5465075" cy="359665"/>
          </a:xfrm>
          <a:prstGeom prst="rect">
            <a:avLst/>
          </a:prstGeom>
        </p:spPr>
      </p:pic>
      <p:sp>
        <p:nvSpPr>
          <p:cNvPr id="2" name="Symbol zastępczy numeru slajdu 1">
            <a:extLst>
              <a:ext uri="{FF2B5EF4-FFF2-40B4-BE49-F238E27FC236}">
                <a16:creationId xmlns:a16="http://schemas.microsoft.com/office/drawing/2014/main" id="{9AE71648-C14F-E475-8284-DB3CC628CA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271</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6075821"/>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DDB65-F4EC-B62D-7F05-7359DEE6CE5A}"/>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927F32BC-2021-7876-3931-822C5AAD7B4F}"/>
              </a:ext>
            </a:extLst>
          </p:cNvPr>
          <p:cNvSpPr>
            <a:spLocks noGrp="1"/>
          </p:cNvSpPr>
          <p:nvPr>
            <p:ph type="title"/>
          </p:nvPr>
        </p:nvSpPr>
        <p:spPr>
          <a:xfrm>
            <a:off x="622300" y="-1389872"/>
            <a:ext cx="10515600" cy="1325563"/>
          </a:xfrm>
        </p:spPr>
        <p:txBody>
          <a:bodyPr/>
          <a:lstStyle/>
          <a:p>
            <a:r>
              <a:rPr lang="pl-PL" dirty="0"/>
              <a:t>Kryteria wyboru projektów</a:t>
            </a:r>
          </a:p>
        </p:txBody>
      </p:sp>
      <p:sp>
        <p:nvSpPr>
          <p:cNvPr id="4" name="Prostokąt 3">
            <a:extLst>
              <a:ext uri="{FF2B5EF4-FFF2-40B4-BE49-F238E27FC236}">
                <a16:creationId xmlns:a16="http://schemas.microsoft.com/office/drawing/2014/main" id="{164D66EB-28E9-780D-1A1E-C0F8A68C425D}"/>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7.8 Infrastruktura ochrony zdrowia, typy projektu: 2, 3,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II. Ocena merytoryczna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trafności merytorycznej</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D475178E-5E74-BB1D-FD99-700BC40D497A}"/>
              </a:ext>
            </a:extLst>
          </p:cNvPr>
          <p:cNvGraphicFramePr>
            <a:graphicFrameLocks noGrp="1"/>
          </p:cNvGraphicFramePr>
          <p:nvPr/>
        </p:nvGraphicFramePr>
        <p:xfrm>
          <a:off x="362194" y="989977"/>
          <a:ext cx="11467612" cy="4363512"/>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23646">
                <a:tc>
                  <a:txBody>
                    <a:bodyPr/>
                    <a:lstStyle/>
                    <a:p>
                      <a:pPr algn="ctr"/>
                      <a:endParaRPr lang="pl-PL" sz="10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dirty="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039866">
                <a:tc>
                  <a:txBody>
                    <a:bodyPr/>
                    <a:lstStyle/>
                    <a:p>
                      <a:pPr marL="0" lvl="0" indent="0" algn="l">
                        <a:lnSpc>
                          <a:spcPct val="115000"/>
                        </a:lnSpc>
                        <a:spcBef>
                          <a:spcPts val="600"/>
                        </a:spcBef>
                        <a:spcAft>
                          <a:spcPts val="600"/>
                        </a:spcAft>
                        <a:buFont typeface="+mj-lt"/>
                        <a:buNone/>
                      </a:pPr>
                      <a:r>
                        <a:rPr lang="pl-PL" sz="1200" b="1" dirty="0">
                          <a:effectLst/>
                          <a:latin typeface="Arial" panose="020B0604020202020204" pitchFamily="34" charset="0"/>
                          <a:ea typeface="Times New Roman" panose="02020603050405020304" pitchFamily="18" charset="0"/>
                          <a:cs typeface="Arial" panose="020B0604020202020204" pitchFamily="34" charset="0"/>
                        </a:rPr>
                        <a:t>4. </a:t>
                      </a: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dirty="0">
                          <a:effectLst/>
                          <a:latin typeface="Arial" panose="020B0604020202020204" pitchFamily="34" charset="0"/>
                          <a:ea typeface="Calibri" panose="020F0502020204030204" pitchFamily="34" charset="0"/>
                          <a:cs typeface="Arial" panose="020B0604020202020204" pitchFamily="34" charset="0"/>
                        </a:rPr>
                        <a:t>Komplementarność projektu.</a:t>
                      </a: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l">
                        <a:lnSpc>
                          <a:spcPct val="115000"/>
                        </a:lnSpc>
                        <a:spcBef>
                          <a:spcPts val="600"/>
                        </a:spcBef>
                        <a:spcAft>
                          <a:spcPts val="1000"/>
                        </a:spcAft>
                        <a:buFont typeface="+mj-lt"/>
                        <a:buAutoNum type="arabicPeriod" startAt="6"/>
                      </a:pPr>
                      <a:r>
                        <a:rPr lang="pl-PL" sz="1200" b="0" dirty="0">
                          <a:effectLst/>
                          <a:latin typeface="Arial" panose="020B0604020202020204" pitchFamily="34" charset="0"/>
                          <a:ea typeface="Calibri" panose="020F0502020204030204" pitchFamily="34" charset="0"/>
                          <a:cs typeface="Arial" panose="020B0604020202020204" pitchFamily="34" charset="0"/>
                        </a:rPr>
                        <a:t>Projekt pełni łącznie z innymi projektami tę samą funkcję, dzięki czemu w pełni wykorzystywane są możliwości istniejącej infrastruktury – 2 pkt.</a:t>
                      </a:r>
                    </a:p>
                    <a:p>
                      <a:pPr marL="342900" lvl="0" indent="-342900" algn="l">
                        <a:lnSpc>
                          <a:spcPct val="115000"/>
                        </a:lnSpc>
                        <a:spcBef>
                          <a:spcPts val="600"/>
                        </a:spcBef>
                        <a:spcAft>
                          <a:spcPts val="1000"/>
                        </a:spcAft>
                        <a:buFont typeface="+mj-lt"/>
                        <a:buAutoNum type="arabicPeriod" startAt="6"/>
                      </a:pPr>
                      <a:r>
                        <a:rPr lang="pl-PL" sz="1200" b="0" dirty="0">
                          <a:effectLst/>
                          <a:latin typeface="Arial" panose="020B0604020202020204" pitchFamily="34" charset="0"/>
                          <a:ea typeface="Calibri" panose="020F0502020204030204" pitchFamily="34" charset="0"/>
                          <a:cs typeface="Arial" panose="020B0604020202020204" pitchFamily="34" charset="0"/>
                        </a:rPr>
                        <a:t>Projekt łącznie z innymi projektami jest wykorzystywany przez tych samych użytkowników – 1 pkt.</a:t>
                      </a:r>
                    </a:p>
                    <a:p>
                      <a:pPr algn="l">
                        <a:lnSpc>
                          <a:spcPct val="115000"/>
                        </a:lnSpc>
                        <a:spcBef>
                          <a:spcPts val="600"/>
                        </a:spcBef>
                        <a:spcAft>
                          <a:spcPts val="10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Kryterium zostanie zweryfikowane na podstawie zapisów we wniosku o dofinansowanie projektu oraz dokumentacji składanej wraz z wnioskiem o dofinansowanie na etapie aplikowania o środki.</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E5BC9404-875D-F4BC-0914-90ACF21709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13407"/>
            <a:ext cx="5465075" cy="359665"/>
          </a:xfrm>
          <a:prstGeom prst="rect">
            <a:avLst/>
          </a:prstGeom>
        </p:spPr>
      </p:pic>
      <p:sp>
        <p:nvSpPr>
          <p:cNvPr id="2" name="Symbol zastępczy numeru slajdu 1">
            <a:extLst>
              <a:ext uri="{FF2B5EF4-FFF2-40B4-BE49-F238E27FC236}">
                <a16:creationId xmlns:a16="http://schemas.microsoft.com/office/drawing/2014/main" id="{5D8FACFC-8369-F3DB-2E5F-715FB98A48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272</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9973555"/>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9FFF2-9D84-AA46-1D77-ADFF5A790C84}"/>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F3559B8E-29A9-7C41-B5F3-7926E142FFFB}"/>
              </a:ext>
            </a:extLst>
          </p:cNvPr>
          <p:cNvSpPr>
            <a:spLocks noGrp="1"/>
          </p:cNvSpPr>
          <p:nvPr>
            <p:ph type="title"/>
          </p:nvPr>
        </p:nvSpPr>
        <p:spPr>
          <a:xfrm>
            <a:off x="622300" y="-1389872"/>
            <a:ext cx="10515600" cy="1325563"/>
          </a:xfrm>
        </p:spPr>
        <p:txBody>
          <a:bodyPr/>
          <a:lstStyle/>
          <a:p>
            <a:r>
              <a:rPr lang="pl-PL" dirty="0"/>
              <a:t>Kryteria wyboru projektów</a:t>
            </a:r>
          </a:p>
        </p:txBody>
      </p:sp>
      <p:sp>
        <p:nvSpPr>
          <p:cNvPr id="4" name="Prostokąt 3">
            <a:extLst>
              <a:ext uri="{FF2B5EF4-FFF2-40B4-BE49-F238E27FC236}">
                <a16:creationId xmlns:a16="http://schemas.microsoft.com/office/drawing/2014/main" id="{52604976-9AB3-3414-4C5A-E084B40EB2D2}"/>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7.8 Infrastruktura ochrony zdrowia, typy projektu: 2, 3,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II. Ocena merytoryczna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trafności merytorycznej</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23F6F3A9-7AC9-8DB8-9791-DB0AAD12C8F5}"/>
              </a:ext>
            </a:extLst>
          </p:cNvPr>
          <p:cNvGraphicFramePr>
            <a:graphicFrameLocks noGrp="1"/>
          </p:cNvGraphicFramePr>
          <p:nvPr/>
        </p:nvGraphicFramePr>
        <p:xfrm>
          <a:off x="409314" y="1103161"/>
          <a:ext cx="11467612" cy="3869851"/>
        </p:xfrm>
        <a:graphic>
          <a:graphicData uri="http://schemas.openxmlformats.org/drawingml/2006/table">
            <a:tbl>
              <a:tblPr firstRow="1" bandRow="1">
                <a:tableStyleId>{5C22544A-7EE6-4342-B048-85BDC9FD1C3A}</a:tableStyleId>
              </a:tblPr>
              <a:tblGrid>
                <a:gridCol w="446720">
                  <a:extLst>
                    <a:ext uri="{9D8B030D-6E8A-4147-A177-3AD203B41FA5}">
                      <a16:colId xmlns:a16="http://schemas.microsoft.com/office/drawing/2014/main" val="2402903515"/>
                    </a:ext>
                  </a:extLst>
                </a:gridCol>
                <a:gridCol w="2008464">
                  <a:extLst>
                    <a:ext uri="{9D8B030D-6E8A-4147-A177-3AD203B41FA5}">
                      <a16:colId xmlns:a16="http://schemas.microsoft.com/office/drawing/2014/main" val="2742623692"/>
                    </a:ext>
                  </a:extLst>
                </a:gridCol>
                <a:gridCol w="4264090">
                  <a:extLst>
                    <a:ext uri="{9D8B030D-6E8A-4147-A177-3AD203B41FA5}">
                      <a16:colId xmlns:a16="http://schemas.microsoft.com/office/drawing/2014/main" val="120968799"/>
                    </a:ext>
                  </a:extLst>
                </a:gridCol>
                <a:gridCol w="4748338">
                  <a:extLst>
                    <a:ext uri="{9D8B030D-6E8A-4147-A177-3AD203B41FA5}">
                      <a16:colId xmlns:a16="http://schemas.microsoft.com/office/drawing/2014/main" val="940122991"/>
                    </a:ext>
                  </a:extLst>
                </a:gridCol>
              </a:tblGrid>
              <a:tr h="265194">
                <a:tc>
                  <a:txBody>
                    <a:bodyPr/>
                    <a:lstStyle/>
                    <a:p>
                      <a:pPr algn="ctr"/>
                      <a:endParaRPr lang="pl-PL" sz="10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dirty="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595531">
                <a:tc>
                  <a:txBody>
                    <a:bodyPr/>
                    <a:lstStyle/>
                    <a:p>
                      <a:pPr marL="0" lvl="0" indent="0" algn="l">
                        <a:lnSpc>
                          <a:spcPct val="115000"/>
                        </a:lnSpc>
                        <a:spcBef>
                          <a:spcPts val="600"/>
                        </a:spcBef>
                        <a:spcAft>
                          <a:spcPts val="600"/>
                        </a:spcAft>
                        <a:buFont typeface="+mj-lt"/>
                        <a:buNone/>
                      </a:pPr>
                      <a:r>
                        <a:rPr lang="pl-PL" sz="1200" b="1" dirty="0">
                          <a:effectLst/>
                          <a:latin typeface="Arial" panose="020B0604020202020204" pitchFamily="34" charset="0"/>
                          <a:ea typeface="Times New Roman" panose="02020603050405020304" pitchFamily="18" charset="0"/>
                          <a:cs typeface="Arial" panose="020B0604020202020204" pitchFamily="34" charset="0"/>
                        </a:rPr>
                        <a:t>5. </a:t>
                      </a: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kern="50" dirty="0">
                          <a:effectLst/>
                          <a:latin typeface="Arial" panose="020B0604020202020204" pitchFamily="34" charset="0"/>
                          <a:ea typeface="SimSun" panose="02010600030101010101" pitchFamily="2" charset="-122"/>
                          <a:cs typeface="Arial" panose="020B0604020202020204" pitchFamily="34" charset="0"/>
                        </a:rPr>
                        <a:t>Oddziaływanie na środowisko.</a:t>
                      </a: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punktuje działania na rzecz realizacji zrównoważonego rozwoju oraz zasady DNSH („nie czyń poważnych szkód”), w tym w szczególności wykorzystanie nowoczesnych, energooszczędnych rozwiązań technicznych i technologicznych, zastosowanie technologii przyjaznych środowisku przyrodniczemu.</a:t>
                      </a:r>
                    </a:p>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Metody pomiaru:</a:t>
                      </a:r>
                    </a:p>
                    <a:p>
                      <a:pPr marL="342900" lvl="0" indent="-342900" algn="l">
                        <a:lnSpc>
                          <a:spcPct val="115000"/>
                        </a:lnSpc>
                        <a:spcBef>
                          <a:spcPts val="600"/>
                        </a:spcBef>
                        <a:spcAft>
                          <a:spcPts val="100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Projekt zawiera rozwiązania techniczne i technologiczne zmniejszające oddziaływanie projektu na środowisko (spełniające najwyższe istniejące normy na poziomie europejskim, np. Najlepsze Dostępne Techniki (BAT</a:t>
                      </a:r>
                      <a:r>
                        <a:rPr lang="pl-PL" sz="1200" kern="1200" baseline="30000" dirty="0">
                          <a:solidFill>
                            <a:schemeClr val="tx1"/>
                          </a:solidFill>
                          <a:latin typeface="Arial" panose="020B0604020202020204" pitchFamily="34" charset="0"/>
                          <a:ea typeface="+mn-ea"/>
                          <a:cs typeface="Arial" panose="020B0604020202020204" pitchFamily="34" charset="0"/>
                        </a:rPr>
                        <a:t>35</a:t>
                      </a:r>
                      <a:r>
                        <a:rPr lang="pl-PL" sz="1200" b="0" dirty="0">
                          <a:effectLst/>
                          <a:latin typeface="Arial" panose="020B0604020202020204" pitchFamily="34" charset="0"/>
                          <a:ea typeface="Calibri" panose="020F0502020204030204" pitchFamily="34" charset="0"/>
                          <a:cs typeface="Arial" panose="020B0604020202020204" pitchFamily="34" charset="0"/>
                        </a:rPr>
                        <a:t>) – 5 pkt.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punktowe.</a:t>
                      </a:r>
                    </a:p>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(tj. przyznanie 0 punktów nie dyskwalifikuje z możliwości uzyskania dofinansowania).</a:t>
                      </a:r>
                    </a:p>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Ocena kryterium będzie polegała na:</a:t>
                      </a:r>
                    </a:p>
                    <a:p>
                      <a:pPr marL="342900" lvl="0" indent="-342900" algn="l">
                        <a:lnSpc>
                          <a:spcPct val="115000"/>
                        </a:lnSpc>
                        <a:spcBef>
                          <a:spcPts val="600"/>
                        </a:spcBef>
                        <a:spcAft>
                          <a:spcPts val="1000"/>
                        </a:spcAft>
                        <a:buFont typeface="+mj-lt"/>
                        <a:buAutoNum type="alphaLcParenR"/>
                        <a:tabLst>
                          <a:tab pos="475615" algn="l"/>
                        </a:tabLst>
                      </a:pPr>
                      <a:r>
                        <a:rPr lang="pl-PL" sz="1200" b="0" dirty="0">
                          <a:effectLst/>
                          <a:latin typeface="Arial" panose="020B0604020202020204" pitchFamily="34" charset="0"/>
                          <a:ea typeface="Calibri" panose="020F0502020204030204" pitchFamily="34" charset="0"/>
                          <a:cs typeface="Arial" panose="020B0604020202020204" pitchFamily="34" charset="0"/>
                        </a:rPr>
                        <a:t>Przyznaniu zdefiniowanej z góry liczby punktów (maksymalnie można przyznać 7 pkt).</a:t>
                      </a:r>
                      <a:r>
                        <a:rPr lang="pl-PL" sz="1200" b="0" dirty="0">
                          <a:effectLst/>
                          <a:latin typeface="Arial" panose="020B0604020202020204" pitchFamily="34" charset="0"/>
                          <a:ea typeface="Times New Roman" panose="02020603050405020304" pitchFamily="18" charset="0"/>
                          <a:cs typeface="Arial" panose="020B0604020202020204" pitchFamily="34" charset="0"/>
                        </a:rPr>
                        <a:t> </a:t>
                      </a:r>
                      <a:r>
                        <a:rPr lang="pl-PL" sz="1200" b="0" dirty="0">
                          <a:effectLst/>
                          <a:latin typeface="Arial" panose="020B0604020202020204" pitchFamily="34" charset="0"/>
                          <a:ea typeface="Calibri" panose="020F0502020204030204" pitchFamily="34" charset="0"/>
                          <a:cs typeface="Arial" panose="020B0604020202020204" pitchFamily="34" charset="0"/>
                        </a:rPr>
                        <a:t>Punkty w ramach poszczególnych metod pomiaru sumują się, do momentu uzyskania maksymalnej liczby punktów.</a:t>
                      </a:r>
                    </a:p>
                    <a:p>
                      <a:pPr marL="342900" lvl="0" indent="-342900" algn="l">
                        <a:lnSpc>
                          <a:spcPct val="115000"/>
                        </a:lnSpc>
                        <a:spcBef>
                          <a:spcPts val="600"/>
                        </a:spcBef>
                        <a:spcAft>
                          <a:spcPts val="1000"/>
                        </a:spcAft>
                        <a:buFont typeface="+mj-lt"/>
                        <a:buAutoNum type="alphaLcParenR"/>
                      </a:pPr>
                      <a:r>
                        <a:rPr lang="pl-PL" sz="1200" b="0" dirty="0">
                          <a:effectLst/>
                          <a:latin typeface="Arial" panose="020B0604020202020204" pitchFamily="34" charset="0"/>
                          <a:ea typeface="Calibri" panose="020F0502020204030204" pitchFamily="34" charset="0"/>
                          <a:cs typeface="Arial" panose="020B0604020202020204" pitchFamily="34" charset="0"/>
                        </a:rPr>
                        <a:t>Przyznaniu 0 punktów – w przypadku niespełnienia kryterium.</a:t>
                      </a:r>
                    </a:p>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Brak możliwości uzupełnienia/poprawienia wniosku o dofinansowanie w ramach kryterium.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C7B0CEC9-B9DD-215E-D2D8-2A9C9CE232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2" name="Symbol zastępczy numeru slajdu 1">
            <a:extLst>
              <a:ext uri="{FF2B5EF4-FFF2-40B4-BE49-F238E27FC236}">
                <a16:creationId xmlns:a16="http://schemas.microsoft.com/office/drawing/2014/main" id="{B83534EF-4A30-328C-0E64-B87E5D3118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273</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ymbol zastępczy stopki 10">
            <a:extLst>
              <a:ext uri="{FF2B5EF4-FFF2-40B4-BE49-F238E27FC236}">
                <a16:creationId xmlns:a16="http://schemas.microsoft.com/office/drawing/2014/main" id="{AE600973-0916-9D81-B081-62D4CB256DA0}"/>
              </a:ext>
            </a:extLst>
          </p:cNvPr>
          <p:cNvSpPr>
            <a:spLocks noGrp="1"/>
          </p:cNvSpPr>
          <p:nvPr>
            <p:ph type="ftr" sz="quarter" idx="11"/>
          </p:nvPr>
        </p:nvSpPr>
        <p:spPr>
          <a:xfrm>
            <a:off x="424292" y="5020615"/>
            <a:ext cx="11452634" cy="1060116"/>
          </a:xfrm>
        </p:spPr>
        <p:txBody>
          <a:bodyPr/>
          <a:lstStyle/>
          <a:p>
            <a:pPr algn="l"/>
            <a:r>
              <a:rPr lang="pl-PL" baseline="30000" dirty="0">
                <a:solidFill>
                  <a:schemeClr val="tx1"/>
                </a:solidFill>
                <a:latin typeface="Arial" panose="020B0604020202020204" pitchFamily="34" charset="0"/>
                <a:cs typeface="Arial" panose="020B0604020202020204" pitchFamily="34" charset="0"/>
              </a:rPr>
              <a:t>35</a:t>
            </a:r>
            <a:r>
              <a:rPr lang="pl-PL" dirty="0">
                <a:solidFill>
                  <a:schemeClr val="tx1"/>
                </a:solidFill>
                <a:latin typeface="Arial" panose="020B0604020202020204" pitchFamily="34" charset="0"/>
                <a:cs typeface="Arial" panose="020B0604020202020204" pitchFamily="34" charset="0"/>
              </a:rPr>
              <a:t>Zgodnie z art. 3, pkt. 10 Ustawy Prawo ochrony środowiska, najlepsza dostępna technika to „najbardziej efektywny i zaawansowany poziom rozwoju technologii i metod dopuszczalnych wielkości emisji i innych warunków pozwolenia mających na celu zapobieganie powstawaniu, a jeżeli nie jest to możliwe, ograniczenie emisji i oddziaływania na środowisko jako całość, z tym że: a) technika - oznacza zarówno stosowaną technologię, jak i sposób, w jaki dana instalacja jest projektowana, wykonywana, eksploatowana oraz likwidowana, b) dostępne techniki - oznaczają techniki o takim stopniu rozwoju, który umożliwia ich praktyczne zastosowanie w danej dziedzinie przemysłu, z uwzględnieniem warunków ekonomicznych i technicznych oraz rachunku kosztów i korzyści, a które to techniki prowadzący daną działalność może uzyskać, c) najlepsza technika - oznacza najbardziej efektywną technikę w osiąganiu wysokiego ogólnego poziomu ochrony środowiska jako całości.</a:t>
            </a:r>
          </a:p>
        </p:txBody>
      </p:sp>
    </p:spTree>
    <p:extLst>
      <p:ext uri="{BB962C8B-B14F-4D97-AF65-F5344CB8AC3E}">
        <p14:creationId xmlns:p14="http://schemas.microsoft.com/office/powerpoint/2010/main" val="1134532354"/>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29088-740B-2FCC-18D8-6DF98A0C679B}"/>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B59A9A99-FB00-7F90-DA15-EC190DB5EDB7}"/>
              </a:ext>
            </a:extLst>
          </p:cNvPr>
          <p:cNvSpPr>
            <a:spLocks noGrp="1"/>
          </p:cNvSpPr>
          <p:nvPr>
            <p:ph type="title"/>
          </p:nvPr>
        </p:nvSpPr>
        <p:spPr>
          <a:xfrm>
            <a:off x="622300" y="-1389872"/>
            <a:ext cx="10515600" cy="1325563"/>
          </a:xfrm>
        </p:spPr>
        <p:txBody>
          <a:bodyPr/>
          <a:lstStyle/>
          <a:p>
            <a:r>
              <a:rPr lang="pl-PL" dirty="0"/>
              <a:t>Kryteria wyboru projektów</a:t>
            </a:r>
          </a:p>
        </p:txBody>
      </p:sp>
      <p:sp>
        <p:nvSpPr>
          <p:cNvPr id="4" name="Prostokąt 3">
            <a:extLst>
              <a:ext uri="{FF2B5EF4-FFF2-40B4-BE49-F238E27FC236}">
                <a16:creationId xmlns:a16="http://schemas.microsoft.com/office/drawing/2014/main" id="{BEF5F35B-1B65-B86E-9638-F6052B017FA0}"/>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7.8 Infrastruktura ochrony zdrowia, typy projektu: 2, 3,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II. Ocena merytoryczna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trafności merytorycznej</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8049FA50-42D5-E0FF-9B18-960672D1244B}"/>
              </a:ext>
            </a:extLst>
          </p:cNvPr>
          <p:cNvGraphicFramePr>
            <a:graphicFrameLocks noGrp="1"/>
          </p:cNvGraphicFramePr>
          <p:nvPr/>
        </p:nvGraphicFramePr>
        <p:xfrm>
          <a:off x="409314" y="1103160"/>
          <a:ext cx="11467612" cy="2763024"/>
        </p:xfrm>
        <a:graphic>
          <a:graphicData uri="http://schemas.openxmlformats.org/drawingml/2006/table">
            <a:tbl>
              <a:tblPr firstRow="1" bandRow="1">
                <a:tableStyleId>{5C22544A-7EE6-4342-B048-85BDC9FD1C3A}</a:tableStyleId>
              </a:tblPr>
              <a:tblGrid>
                <a:gridCol w="446720">
                  <a:extLst>
                    <a:ext uri="{9D8B030D-6E8A-4147-A177-3AD203B41FA5}">
                      <a16:colId xmlns:a16="http://schemas.microsoft.com/office/drawing/2014/main" val="2402903515"/>
                    </a:ext>
                  </a:extLst>
                </a:gridCol>
                <a:gridCol w="1468877">
                  <a:extLst>
                    <a:ext uri="{9D8B030D-6E8A-4147-A177-3AD203B41FA5}">
                      <a16:colId xmlns:a16="http://schemas.microsoft.com/office/drawing/2014/main" val="2742623692"/>
                    </a:ext>
                  </a:extLst>
                </a:gridCol>
                <a:gridCol w="6068049">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168373">
                <a:tc>
                  <a:txBody>
                    <a:bodyPr/>
                    <a:lstStyle/>
                    <a:p>
                      <a:pPr algn="ctr"/>
                      <a:endParaRPr lang="pl-PL" sz="10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dirty="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2488704">
                <a:tc>
                  <a:txBody>
                    <a:bodyPr/>
                    <a:lstStyle/>
                    <a:p>
                      <a:pPr marL="0" lvl="0" indent="0" algn="l">
                        <a:lnSpc>
                          <a:spcPct val="115000"/>
                        </a:lnSpc>
                        <a:spcBef>
                          <a:spcPts val="600"/>
                        </a:spcBef>
                        <a:spcAft>
                          <a:spcPts val="600"/>
                        </a:spcAft>
                        <a:buFont typeface="+mj-lt"/>
                        <a:buNone/>
                      </a:pPr>
                      <a:r>
                        <a:rPr lang="pl-PL" sz="1200" b="1" dirty="0">
                          <a:effectLst/>
                          <a:latin typeface="Arial" panose="020B0604020202020204" pitchFamily="34" charset="0"/>
                          <a:ea typeface="Times New Roman" panose="02020603050405020304" pitchFamily="18" charset="0"/>
                          <a:cs typeface="Arial" panose="020B0604020202020204" pitchFamily="34" charset="0"/>
                        </a:rPr>
                        <a:t>5. </a:t>
                      </a: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kern="50" dirty="0">
                          <a:effectLst/>
                          <a:latin typeface="Arial" panose="020B0604020202020204" pitchFamily="34" charset="0"/>
                          <a:ea typeface="SimSun" panose="02010600030101010101" pitchFamily="2" charset="-122"/>
                          <a:cs typeface="Arial" panose="020B0604020202020204" pitchFamily="34" charset="0"/>
                        </a:rPr>
                        <a:t>Oddziaływanie na środowisko.</a:t>
                      </a: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l">
                        <a:lnSpc>
                          <a:spcPct val="115000"/>
                        </a:lnSpc>
                        <a:spcBef>
                          <a:spcPts val="600"/>
                        </a:spcBef>
                        <a:spcAft>
                          <a:spcPts val="1000"/>
                        </a:spcAft>
                        <a:buFont typeface="+mj-lt"/>
                        <a:buAutoNum type="arabicPeriod" startAt="2"/>
                      </a:pPr>
                      <a:r>
                        <a:rPr lang="pl-PL" sz="1200" b="0" dirty="0">
                          <a:effectLst/>
                          <a:latin typeface="Arial" panose="020B0604020202020204" pitchFamily="34" charset="0"/>
                          <a:ea typeface="Calibri" panose="020F0502020204030204" pitchFamily="34" charset="0"/>
                          <a:cs typeface="Arial" panose="020B0604020202020204" pitchFamily="34" charset="0"/>
                        </a:rPr>
                        <a:t>Projekt zawiera (inne niż odnawialne źródła energii) nowoczesne, energooszczędne rozwiązania techniczne i technologiczne zmniejszające koszty eksploatacyjne i wpływ na środowisko – 3 pkt.</a:t>
                      </a:r>
                    </a:p>
                    <a:p>
                      <a:pPr marL="342900" lvl="0" indent="-342900" algn="l">
                        <a:lnSpc>
                          <a:spcPct val="115000"/>
                        </a:lnSpc>
                        <a:spcBef>
                          <a:spcPts val="600"/>
                        </a:spcBef>
                        <a:spcAft>
                          <a:spcPts val="1000"/>
                        </a:spcAft>
                        <a:buFont typeface="+mj-lt"/>
                        <a:buAutoNum type="arabicPeriod" startAt="2"/>
                      </a:pPr>
                      <a:r>
                        <a:rPr lang="pl-PL" sz="1200" b="0" dirty="0">
                          <a:effectLst/>
                          <a:latin typeface="Arial" panose="020B0604020202020204" pitchFamily="34" charset="0"/>
                          <a:ea typeface="Calibri" panose="020F0502020204030204" pitchFamily="34" charset="0"/>
                          <a:cs typeface="Arial" panose="020B0604020202020204" pitchFamily="34" charset="0"/>
                        </a:rPr>
                        <a:t>Zobowiązanie do stosowania w projekcie zielonych zamówień publicznych - 4 pkt.</a:t>
                      </a:r>
                    </a:p>
                    <a:p>
                      <a:pPr algn="l">
                        <a:lnSpc>
                          <a:spcPct val="115000"/>
                        </a:lnSpc>
                        <a:spcBef>
                          <a:spcPts val="600"/>
                        </a:spcBef>
                        <a:spcAft>
                          <a:spcPts val="10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Kryterium zostanie zweryfikowane na podstawie zapisów we wniosku o dofinansowanie projektu oraz dokumentacji składanej wraz z wnioskiem o dofinansowanie na etapie aplikowania o środki.</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7E2B7F05-FB35-E4F1-5781-2F22816BEE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96685"/>
            <a:ext cx="5465075" cy="359665"/>
          </a:xfrm>
          <a:prstGeom prst="rect">
            <a:avLst/>
          </a:prstGeom>
        </p:spPr>
      </p:pic>
      <p:sp>
        <p:nvSpPr>
          <p:cNvPr id="2" name="Symbol zastępczy numeru slajdu 1">
            <a:extLst>
              <a:ext uri="{FF2B5EF4-FFF2-40B4-BE49-F238E27FC236}">
                <a16:creationId xmlns:a16="http://schemas.microsoft.com/office/drawing/2014/main" id="{01B8A3DA-75EF-6CD0-88BB-A418246E88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274</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0656049"/>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D32FB-EA0B-FCEA-8F1A-2868116FC32E}"/>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94429369-9788-E3BC-F8C5-95711D1B707C}"/>
              </a:ext>
            </a:extLst>
          </p:cNvPr>
          <p:cNvSpPr>
            <a:spLocks noGrp="1"/>
          </p:cNvSpPr>
          <p:nvPr>
            <p:ph type="title"/>
          </p:nvPr>
        </p:nvSpPr>
        <p:spPr>
          <a:xfrm>
            <a:off x="622300" y="-1389872"/>
            <a:ext cx="10515600" cy="1325563"/>
          </a:xfrm>
        </p:spPr>
        <p:txBody>
          <a:bodyPr/>
          <a:lstStyle/>
          <a:p>
            <a:r>
              <a:rPr lang="pl-PL" dirty="0"/>
              <a:t>Kryteria wyboru projektów</a:t>
            </a:r>
          </a:p>
        </p:txBody>
      </p:sp>
      <p:sp>
        <p:nvSpPr>
          <p:cNvPr id="4" name="Prostokąt 3">
            <a:extLst>
              <a:ext uri="{FF2B5EF4-FFF2-40B4-BE49-F238E27FC236}">
                <a16:creationId xmlns:a16="http://schemas.microsoft.com/office/drawing/2014/main" id="{84D6BF34-5036-D9C1-E5C8-53E9E77282D2}"/>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7.8 Infrastruktura ochrony zdrowia, typy projektu: 2, 3,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II. Ocena merytoryczna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trafności merytorycznej</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F4A1533E-0B8D-D7D2-5595-161A985269A0}"/>
              </a:ext>
            </a:extLst>
          </p:cNvPr>
          <p:cNvGraphicFramePr>
            <a:graphicFrameLocks noGrp="1"/>
          </p:cNvGraphicFramePr>
          <p:nvPr/>
        </p:nvGraphicFramePr>
        <p:xfrm>
          <a:off x="409314" y="1103160"/>
          <a:ext cx="11467612" cy="4065999"/>
        </p:xfrm>
        <a:graphic>
          <a:graphicData uri="http://schemas.openxmlformats.org/drawingml/2006/table">
            <a:tbl>
              <a:tblPr firstRow="1" bandRow="1">
                <a:tableStyleId>{5C22544A-7EE6-4342-B048-85BDC9FD1C3A}</a:tableStyleId>
              </a:tblPr>
              <a:tblGrid>
                <a:gridCol w="374457">
                  <a:extLst>
                    <a:ext uri="{9D8B030D-6E8A-4147-A177-3AD203B41FA5}">
                      <a16:colId xmlns:a16="http://schemas.microsoft.com/office/drawing/2014/main" val="2402903515"/>
                    </a:ext>
                  </a:extLst>
                </a:gridCol>
                <a:gridCol w="1922107">
                  <a:extLst>
                    <a:ext uri="{9D8B030D-6E8A-4147-A177-3AD203B41FA5}">
                      <a16:colId xmlns:a16="http://schemas.microsoft.com/office/drawing/2014/main" val="2742623692"/>
                    </a:ext>
                  </a:extLst>
                </a:gridCol>
                <a:gridCol w="4814595">
                  <a:extLst>
                    <a:ext uri="{9D8B030D-6E8A-4147-A177-3AD203B41FA5}">
                      <a16:colId xmlns:a16="http://schemas.microsoft.com/office/drawing/2014/main" val="120968799"/>
                    </a:ext>
                  </a:extLst>
                </a:gridCol>
                <a:gridCol w="4356453">
                  <a:extLst>
                    <a:ext uri="{9D8B030D-6E8A-4147-A177-3AD203B41FA5}">
                      <a16:colId xmlns:a16="http://schemas.microsoft.com/office/drawing/2014/main" val="940122991"/>
                    </a:ext>
                  </a:extLst>
                </a:gridCol>
              </a:tblGrid>
              <a:tr h="292660">
                <a:tc>
                  <a:txBody>
                    <a:bodyPr/>
                    <a:lstStyle/>
                    <a:p>
                      <a:pPr algn="ctr"/>
                      <a:endParaRPr lang="pl-PL" sz="10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dirty="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773339">
                <a:tc>
                  <a:txBody>
                    <a:bodyPr/>
                    <a:lstStyle/>
                    <a:p>
                      <a:pPr marL="0" lvl="0" indent="0" algn="l">
                        <a:lnSpc>
                          <a:spcPct val="115000"/>
                        </a:lnSpc>
                        <a:spcBef>
                          <a:spcPts val="600"/>
                        </a:spcBef>
                        <a:spcAft>
                          <a:spcPts val="600"/>
                        </a:spcAft>
                        <a:buFont typeface="+mj-lt"/>
                        <a:buNone/>
                      </a:pPr>
                      <a:r>
                        <a:rPr lang="pl-PL" sz="1200" b="1" dirty="0">
                          <a:effectLst/>
                          <a:latin typeface="Arial" panose="020B0604020202020204" pitchFamily="34" charset="0"/>
                          <a:ea typeface="Times New Roman" panose="02020603050405020304" pitchFamily="18" charset="0"/>
                          <a:cs typeface="Arial" panose="020B0604020202020204" pitchFamily="34" charset="0"/>
                        </a:rPr>
                        <a:t>6. </a:t>
                      </a: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kern="50" dirty="0">
                          <a:effectLst/>
                          <a:latin typeface="Arial" panose="020B0604020202020204" pitchFamily="34" charset="0"/>
                          <a:ea typeface="SimSun" panose="02010600030101010101" pitchFamily="2" charset="-122"/>
                          <a:cs typeface="Arial" panose="020B0604020202020204" pitchFamily="34" charset="0"/>
                        </a:rPr>
                        <a:t>Oddziaływanie na zasadę równości szans i niedyskryminacji.</a:t>
                      </a: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punktuje działania na rzecz równości szans i niedyskryminacji.</a:t>
                      </a:r>
                    </a:p>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Metoda pomiaru:</a:t>
                      </a:r>
                    </a:p>
                    <a:p>
                      <a:pPr marL="228600" indent="-228600" algn="l">
                        <a:lnSpc>
                          <a:spcPct val="115000"/>
                        </a:lnSpc>
                        <a:spcBef>
                          <a:spcPts val="600"/>
                        </a:spcBef>
                        <a:spcAft>
                          <a:spcPts val="100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W ramach projektu planuje się realizację działań w zakresie dostosowania infrastruktury dla osób ze specjalnymi potrzebami wykraczające poza obowiązujące wymogi przepisów prawa – 3 pkt.</a:t>
                      </a:r>
                    </a:p>
                    <a:p>
                      <a:pPr algn="l">
                        <a:lnSpc>
                          <a:spcPct val="115000"/>
                        </a:lnSpc>
                        <a:spcBef>
                          <a:spcPts val="600"/>
                        </a:spcBef>
                        <a:spcAft>
                          <a:spcPts val="10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Kryterium zostanie zweryfikowane na podstawie zapisów we wniosku o dofinansowanie projektu oraz dokumentacji składanej wraz z wnioskiem o dofinansowanie na etapie aplikowania o środki.</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punktowe.</a:t>
                      </a:r>
                    </a:p>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(tj. przyznanie 0 punktów nie dyskwalifikuje z możliwości uzyskania dofinansowania).</a:t>
                      </a:r>
                    </a:p>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Ocena kryterium będzie polegała na:</a:t>
                      </a:r>
                    </a:p>
                    <a:p>
                      <a:pPr marL="342900" lvl="0" indent="-342900" algn="l">
                        <a:lnSpc>
                          <a:spcPct val="115000"/>
                        </a:lnSpc>
                        <a:spcBef>
                          <a:spcPts val="600"/>
                        </a:spcBef>
                        <a:spcAft>
                          <a:spcPts val="1000"/>
                        </a:spcAft>
                        <a:buFont typeface="+mj-lt"/>
                        <a:buAutoNum type="alphaLcParenR"/>
                      </a:pPr>
                      <a:r>
                        <a:rPr lang="pl-PL" sz="1200" b="0" dirty="0">
                          <a:effectLst/>
                          <a:latin typeface="Arial" panose="020B0604020202020204" pitchFamily="34" charset="0"/>
                          <a:ea typeface="Calibri" panose="020F0502020204030204" pitchFamily="34" charset="0"/>
                          <a:cs typeface="Arial" panose="020B0604020202020204" pitchFamily="34" charset="0"/>
                        </a:rPr>
                        <a:t>Przyznaniu zdefiniowanej z góry liczby punktów (maksymalnie można przyznać 3 pkt). </a:t>
                      </a:r>
                    </a:p>
                    <a:p>
                      <a:pPr marL="342900" lvl="0" indent="-342900" algn="l">
                        <a:lnSpc>
                          <a:spcPct val="115000"/>
                        </a:lnSpc>
                        <a:spcBef>
                          <a:spcPts val="600"/>
                        </a:spcBef>
                        <a:spcAft>
                          <a:spcPts val="1000"/>
                        </a:spcAft>
                        <a:buFont typeface="+mj-lt"/>
                        <a:buAutoNum type="alphaLcParenR"/>
                      </a:pPr>
                      <a:r>
                        <a:rPr lang="pl-PL" sz="1200" b="0" dirty="0">
                          <a:effectLst/>
                          <a:latin typeface="Arial" panose="020B0604020202020204" pitchFamily="34" charset="0"/>
                          <a:ea typeface="Calibri" panose="020F0502020204030204" pitchFamily="34" charset="0"/>
                          <a:cs typeface="Arial" panose="020B0604020202020204" pitchFamily="34" charset="0"/>
                        </a:rPr>
                        <a:t>Przyznaniu 0 punktów – w przypadku niespełnienia kryterium.</a:t>
                      </a:r>
                    </a:p>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Brak możliwości uzupełnienia/poprawienia wniosku o dofinansowanie w ramach kryterium.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529112DE-172C-50E1-42A0-87C17B05B3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007023"/>
            <a:ext cx="5465075" cy="359665"/>
          </a:xfrm>
          <a:prstGeom prst="rect">
            <a:avLst/>
          </a:prstGeom>
        </p:spPr>
      </p:pic>
      <p:sp>
        <p:nvSpPr>
          <p:cNvPr id="2" name="Symbol zastępczy numeru slajdu 1">
            <a:extLst>
              <a:ext uri="{FF2B5EF4-FFF2-40B4-BE49-F238E27FC236}">
                <a16:creationId xmlns:a16="http://schemas.microsoft.com/office/drawing/2014/main" id="{796C4E66-B23F-644F-CC7F-B2CC11C374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275</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9445794"/>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334AF-8965-C87F-14B8-9EF72B432E0E}"/>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ED33B875-22BA-87F4-D672-9B28246D17A4}"/>
              </a:ext>
            </a:extLst>
          </p:cNvPr>
          <p:cNvSpPr>
            <a:spLocks noGrp="1"/>
          </p:cNvSpPr>
          <p:nvPr>
            <p:ph type="title"/>
          </p:nvPr>
        </p:nvSpPr>
        <p:spPr>
          <a:xfrm>
            <a:off x="622300" y="-1389872"/>
            <a:ext cx="10515600" cy="1325563"/>
          </a:xfrm>
        </p:spPr>
        <p:txBody>
          <a:bodyPr/>
          <a:lstStyle/>
          <a:p>
            <a:r>
              <a:rPr lang="pl-PL" dirty="0"/>
              <a:t>Kryteria wyboru projektów</a:t>
            </a:r>
          </a:p>
        </p:txBody>
      </p:sp>
      <p:sp>
        <p:nvSpPr>
          <p:cNvPr id="4" name="Prostokąt 3">
            <a:extLst>
              <a:ext uri="{FF2B5EF4-FFF2-40B4-BE49-F238E27FC236}">
                <a16:creationId xmlns:a16="http://schemas.microsoft.com/office/drawing/2014/main" id="{DA36B99D-BC51-D641-ED3F-70662358A639}"/>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7.8 Infrastruktura ochrony zdrowia, typy projektu: 2, 3,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II. Ocena merytoryczna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 Kryteria rozstrzygające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52B4C07F-8AB4-2183-34D5-4BCC51F7818D}"/>
              </a:ext>
            </a:extLst>
          </p:cNvPr>
          <p:cNvGraphicFramePr>
            <a:graphicFrameLocks noGrp="1"/>
          </p:cNvGraphicFramePr>
          <p:nvPr/>
        </p:nvGraphicFramePr>
        <p:xfrm>
          <a:off x="409314" y="1103160"/>
          <a:ext cx="11467612" cy="4496491"/>
        </p:xfrm>
        <a:graphic>
          <a:graphicData uri="http://schemas.openxmlformats.org/drawingml/2006/table">
            <a:tbl>
              <a:tblPr firstRow="1" bandRow="1">
                <a:tableStyleId>{5C22544A-7EE6-4342-B048-85BDC9FD1C3A}</a:tableStyleId>
              </a:tblPr>
              <a:tblGrid>
                <a:gridCol w="388354">
                  <a:extLst>
                    <a:ext uri="{9D8B030D-6E8A-4147-A177-3AD203B41FA5}">
                      <a16:colId xmlns:a16="http://schemas.microsoft.com/office/drawing/2014/main" val="2402903515"/>
                    </a:ext>
                  </a:extLst>
                </a:gridCol>
                <a:gridCol w="1653702">
                  <a:extLst>
                    <a:ext uri="{9D8B030D-6E8A-4147-A177-3AD203B41FA5}">
                      <a16:colId xmlns:a16="http://schemas.microsoft.com/office/drawing/2014/main" val="2742623692"/>
                    </a:ext>
                  </a:extLst>
                </a:gridCol>
                <a:gridCol w="4192621">
                  <a:extLst>
                    <a:ext uri="{9D8B030D-6E8A-4147-A177-3AD203B41FA5}">
                      <a16:colId xmlns:a16="http://schemas.microsoft.com/office/drawing/2014/main" val="120968799"/>
                    </a:ext>
                  </a:extLst>
                </a:gridCol>
                <a:gridCol w="5232935">
                  <a:extLst>
                    <a:ext uri="{9D8B030D-6E8A-4147-A177-3AD203B41FA5}">
                      <a16:colId xmlns:a16="http://schemas.microsoft.com/office/drawing/2014/main" val="940122991"/>
                    </a:ext>
                  </a:extLst>
                </a:gridCol>
              </a:tblGrid>
              <a:tr h="323646">
                <a:tc>
                  <a:txBody>
                    <a:bodyPr/>
                    <a:lstStyle/>
                    <a:p>
                      <a:pPr algn="ctr"/>
                      <a:endParaRPr lang="pl-PL" sz="10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dirty="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dirty="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72845">
                <a:tc>
                  <a:txBody>
                    <a:bodyPr/>
                    <a:lstStyle/>
                    <a:p>
                      <a:pPr marL="342900" lvl="0" indent="-342900" algn="l">
                        <a:lnSpc>
                          <a:spcPct val="115000"/>
                        </a:lnSpc>
                        <a:spcBef>
                          <a:spcPts val="600"/>
                        </a:spcBef>
                        <a:spcAft>
                          <a:spcPts val="600"/>
                        </a:spcAft>
                        <a:buFont typeface="+mj-lt"/>
                        <a:buAutoNum type="arabicPeriod"/>
                      </a:pPr>
                      <a:r>
                        <a:rPr lang="pl-PL" sz="1200" b="1">
                          <a:effectLst/>
                          <a:latin typeface="Arial" panose="020B0604020202020204" pitchFamily="34" charset="0"/>
                          <a:ea typeface="Times New Roman" panose="02020603050405020304" pitchFamily="18" charset="0"/>
                          <a:cs typeface="Arial" panose="020B0604020202020204" pitchFamily="34" charset="0"/>
                        </a:rPr>
                        <a:t> </a:t>
                      </a:r>
                      <a:endParaRPr lang="pl-PL"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1" dirty="0">
                          <a:effectLst/>
                          <a:latin typeface="Arial" panose="020B0604020202020204" pitchFamily="34" charset="0"/>
                          <a:ea typeface="Calibri" panose="020F0502020204030204" pitchFamily="34" charset="0"/>
                          <a:cs typeface="Arial" panose="020B0604020202020204" pitchFamily="34" charset="0"/>
                        </a:rPr>
                        <a:t>Efektywność kosztowa wsparcia 1 użytkownika obiektu, w którym świadczone są usługi w zakresie opieki zdrowotnej (w odniesieniu do ogółu projektów).</a:t>
                      </a:r>
                      <a:endParaRPr lang="pl-PL"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W ramach kryterium premiowane będą projekty wykazujące najlepszą relację wnioskowanego dofinansowania UE do zadeklarowanej rocznej liczby użytkowników wspartej infrastruktury, w której świadczone są usługi w zakresie opieki zdrowotnej.</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Wartość średnia do której odnosi się kryterium jest ustalana na poziomie naboru jako relacja wnioskowanego dofinansowania UE do wartości docelowej wskaźnika: Roczna liczba użytkowników nowych lub zmodernizowanych placówek opieki zdrowotnej (w zaokrągleniu do pełnych złotych) na podstawie danych pochodzących z projektów spełniających kryteria formalne.</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10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Kryterium zostanie zweryfikowane na podstawie zapisów we wniosku o dofinansowanie projektu oraz dokumentacji składanej wraz z wnioskiem o dofinansowanie na etapie aplikowania o środki.</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W przypadku, gdy kilka projektów uzyska tą samą, pozytywną liczbę punktów, a wartość alokacji przeznaczonej na dany nabór nie pozwala na zatwierdzenie do dofinansowania wszystkich projektów, o wyborze projektu do dofinansowania decyduje kryterium rozstrzygające.</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Projekty z taką samą liczbą punktów uporządkowane zostaną od najniższej wartości relacji wnioskowanego dofinansowania UE do zadeklarowanej wartości wskaźnika: Roczna liczba użytkowników nowych lub zmodernizowanych placówek opieki zdrowotnej w projektach spełniających kryteria formalne. Wsparcie w pierwszej kolejności przyznawane jest projektom, które charakteryzują się najwyższą efektywnością kosztową, tj. najniższą wartością relacji wnioskowanego dofinansowania UE do zadeklarowanej wartości wskaźnika: Roczna liczba użytkowników nowych lub zmodernizowanych placówek opieki zdrowotnej w projektach spełniających kryteria formalne.</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1000"/>
                        </a:spcAft>
                      </a:pPr>
                      <a:r>
                        <a:rPr lang="pl-PL" sz="1200" b="0" dirty="0">
                          <a:effectLst/>
                          <a:latin typeface="Arial" panose="020B0604020202020204" pitchFamily="34" charset="0"/>
                          <a:ea typeface="Calibri" panose="020F0502020204030204" pitchFamily="34" charset="0"/>
                          <a:cs typeface="Arial" panose="020B0604020202020204" pitchFamily="34" charset="0"/>
                        </a:rPr>
                        <a:t>Brak możliwości uzupełnienia/poprawiania wniosku o dofinansowanie w ramach kryterium.</a:t>
                      </a:r>
                      <a:endParaRPr lang="pl-PL"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716934D7-F558-617E-2F88-87E4B72D0E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96685"/>
            <a:ext cx="5465075" cy="359665"/>
          </a:xfrm>
          <a:prstGeom prst="rect">
            <a:avLst/>
          </a:prstGeom>
        </p:spPr>
      </p:pic>
      <p:sp>
        <p:nvSpPr>
          <p:cNvPr id="2" name="Symbol zastępczy numeru slajdu 1">
            <a:extLst>
              <a:ext uri="{FF2B5EF4-FFF2-40B4-BE49-F238E27FC236}">
                <a16:creationId xmlns:a16="http://schemas.microsoft.com/office/drawing/2014/main" id="{CDF051B3-761C-F3C4-2936-84E437634A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276</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3383016"/>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C80C57FC-910D-7653-1C1C-6601889114A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50" y="0"/>
            <a:ext cx="12185250" cy="6858000"/>
          </a:xfrm>
          <a:prstGeom prst="rect">
            <a:avLst/>
          </a:prstGeom>
        </p:spPr>
      </p:pic>
      <p:sp>
        <p:nvSpPr>
          <p:cNvPr id="6" name="Tytuł 5">
            <a:extLst>
              <a:ext uri="{FF2B5EF4-FFF2-40B4-BE49-F238E27FC236}">
                <a16:creationId xmlns:a16="http://schemas.microsoft.com/office/drawing/2014/main" id="{44C57BAA-8E55-0569-4860-AB7E0A69E3E9}"/>
              </a:ext>
            </a:extLst>
          </p:cNvPr>
          <p:cNvSpPr txBox="1">
            <a:spLocks noGrp="1"/>
          </p:cNvSpPr>
          <p:nvPr>
            <p:ph type="title" idx="4294967295"/>
          </p:nvPr>
        </p:nvSpPr>
        <p:spPr>
          <a:xfrm>
            <a:off x="3728067" y="2916429"/>
            <a:ext cx="458142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36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Dziękuję </a:t>
            </a:r>
            <a:r>
              <a:rPr kumimoji="0" lang="pl-PL" sz="36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za uwagę</a:t>
            </a:r>
            <a:endParaRPr kumimoji="0" lang="pl-PL" sz="36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Symbol zastępczy numeru slajdu 2">
            <a:extLst>
              <a:ext uri="{FF2B5EF4-FFF2-40B4-BE49-F238E27FC236}">
                <a16:creationId xmlns:a16="http://schemas.microsoft.com/office/drawing/2014/main" id="{245A3894-4540-1AD2-2286-1DDF4C3D7D59}"/>
              </a:ext>
            </a:extLst>
          </p:cNvPr>
          <p:cNvSpPr>
            <a:spLocks noGrp="1"/>
          </p:cNvSpPr>
          <p:nvPr>
            <p:ph type="sldNum" sz="quarter" idx="12"/>
          </p:nvPr>
        </p:nvSpPr>
        <p:spPr/>
        <p:txBody>
          <a:bodyPr/>
          <a:lstStyle/>
          <a:p>
            <a:fld id="{D74826D8-9DAC-44AE-A9FD-0EC949CD68D6}" type="slidenum">
              <a:rPr lang="pl-PL" smtClean="0"/>
              <a:t>277</a:t>
            </a:fld>
            <a:endParaRPr lang="pl-PL"/>
          </a:p>
        </p:txBody>
      </p:sp>
    </p:spTree>
    <p:extLst>
      <p:ext uri="{BB962C8B-B14F-4D97-AF65-F5344CB8AC3E}">
        <p14:creationId xmlns:p14="http://schemas.microsoft.com/office/powerpoint/2010/main" val="980189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0BA61-9AFC-9314-47AA-80754DA0BC97}"/>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D2B11074-A995-DE17-6FD8-8F2A3EB4F4D1}"/>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7B8A2D78-0859-5B0D-5BDA-2545577299AA}"/>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Działanie 3.2 Dostosowanie do zmian klimatu i zapobieganie powodziom i suszy, typy projektów: 1, 2, 4, 6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lang="pl-PL" sz="1400" b="1">
                <a:solidFill>
                  <a:prstClr val="white"/>
                </a:solidFill>
                <a:latin typeface="Arial" panose="020B0604020202020204" pitchFamily="34" charset="0"/>
                <a:cs typeface="Arial" panose="020B0604020202020204" pitchFamily="34" charset="0"/>
              </a:rPr>
              <a:t>Kryteria trafności merytorycznej</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B2636161-D3C7-321E-00A3-21FFF230211C}"/>
              </a:ext>
            </a:extLst>
          </p:cNvPr>
          <p:cNvGraphicFramePr>
            <a:graphicFrameLocks noGrp="1"/>
          </p:cNvGraphicFramePr>
          <p:nvPr>
            <p:extLst>
              <p:ext uri="{D42A27DB-BD31-4B8C-83A1-F6EECF244321}">
                <p14:modId xmlns:p14="http://schemas.microsoft.com/office/powerpoint/2010/main" val="3712447987"/>
              </p:ext>
            </p:extLst>
          </p:nvPr>
        </p:nvGraphicFramePr>
        <p:xfrm>
          <a:off x="409315" y="1103161"/>
          <a:ext cx="11305165" cy="4660048"/>
        </p:xfrm>
        <a:graphic>
          <a:graphicData uri="http://schemas.openxmlformats.org/drawingml/2006/table">
            <a:tbl>
              <a:tblPr firstRow="1" bandRow="1">
                <a:tableStyleId>{5C22544A-7EE6-4342-B048-85BDC9FD1C3A}</a:tableStyleId>
              </a:tblPr>
              <a:tblGrid>
                <a:gridCol w="632189">
                  <a:extLst>
                    <a:ext uri="{9D8B030D-6E8A-4147-A177-3AD203B41FA5}">
                      <a16:colId xmlns:a16="http://schemas.microsoft.com/office/drawing/2014/main" val="2402903515"/>
                    </a:ext>
                  </a:extLst>
                </a:gridCol>
                <a:gridCol w="2139518">
                  <a:extLst>
                    <a:ext uri="{9D8B030D-6E8A-4147-A177-3AD203B41FA5}">
                      <a16:colId xmlns:a16="http://schemas.microsoft.com/office/drawing/2014/main" val="2742623692"/>
                    </a:ext>
                  </a:extLst>
                </a:gridCol>
                <a:gridCol w="5110417">
                  <a:extLst>
                    <a:ext uri="{9D8B030D-6E8A-4147-A177-3AD203B41FA5}">
                      <a16:colId xmlns:a16="http://schemas.microsoft.com/office/drawing/2014/main" val="120968799"/>
                    </a:ext>
                  </a:extLst>
                </a:gridCol>
                <a:gridCol w="3423041">
                  <a:extLst>
                    <a:ext uri="{9D8B030D-6E8A-4147-A177-3AD203B41FA5}">
                      <a16:colId xmlns:a16="http://schemas.microsoft.com/office/drawing/2014/main" val="940122991"/>
                    </a:ext>
                  </a:extLst>
                </a:gridCol>
              </a:tblGrid>
              <a:tr h="409842">
                <a:tc>
                  <a:txBody>
                    <a:bodyPr/>
                    <a:lstStyle/>
                    <a:p>
                      <a:pPr algn="ctr"/>
                      <a:r>
                        <a:rPr lang="pl-PL" sz="1200">
                          <a:latin typeface="Arial" panose="020B0604020202020204" pitchFamily="34" charset="0"/>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250206">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Uzyskanie lub zwiększenie pojemności retencyjnej. </a:t>
                      </a: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dirty="0">
                          <a:effectLst/>
                          <a:latin typeface="Arial" panose="020B0604020202020204" pitchFamily="34" charset="0"/>
                          <a:ea typeface="Calibri" panose="020F0502020204030204" pitchFamily="34" charset="0"/>
                          <a:cs typeface="Arial" panose="020B0604020202020204" pitchFamily="34" charset="0"/>
                        </a:rPr>
                        <a:t>W ramach oceny kryterium ocenie podlegać będzie uzyskanie lub zwiększenie pojemności retencyjnej gruntu, gruntu pokrytego roślinnością lub zbiornika wodnego </a:t>
                      </a: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pl-PL" sz="1200" b="0" dirty="0">
                          <a:solidFill>
                            <a:srgbClr val="040C28"/>
                          </a:solidFill>
                          <a:effectLst/>
                          <a:latin typeface="Arial" panose="020B0604020202020204" pitchFamily="34" charset="0"/>
                          <a:ea typeface="Calibri" panose="020F0502020204030204" pitchFamily="34" charset="0"/>
                          <a:cs typeface="Arial" panose="020B0604020202020204" pitchFamily="34" charset="0"/>
                        </a:rPr>
                        <a:t>1 mm opadu to 1 dm</a:t>
                      </a:r>
                      <a:r>
                        <a:rPr lang="pl-PL" sz="1200" b="0" baseline="30000" dirty="0">
                          <a:solidFill>
                            <a:srgbClr val="040C28"/>
                          </a:solidFill>
                          <a:effectLst/>
                          <a:latin typeface="Arial" panose="020B0604020202020204" pitchFamily="34" charset="0"/>
                          <a:ea typeface="Calibri" panose="020F0502020204030204" pitchFamily="34" charset="0"/>
                          <a:cs typeface="Arial" panose="020B0604020202020204" pitchFamily="34" charset="0"/>
                        </a:rPr>
                        <a:t>3</a:t>
                      </a:r>
                      <a:r>
                        <a:rPr lang="pl-PL" sz="1200" b="0" dirty="0">
                          <a:solidFill>
                            <a:srgbClr val="040C28"/>
                          </a:solidFill>
                          <a:effectLst/>
                          <a:latin typeface="Arial" panose="020B0604020202020204" pitchFamily="34" charset="0"/>
                          <a:ea typeface="Calibri" panose="020F0502020204030204" pitchFamily="34" charset="0"/>
                          <a:cs typeface="Arial" panose="020B0604020202020204" pitchFamily="34" charset="0"/>
                        </a:rPr>
                        <a:t> wody na metr kwadratowy) </a:t>
                      </a:r>
                      <a:r>
                        <a:rPr lang="pl-PL" sz="1200" b="0" dirty="0">
                          <a:solidFill>
                            <a:srgbClr val="C00000"/>
                          </a:solidFill>
                          <a:effectLst/>
                          <a:latin typeface="Arial" panose="020B0604020202020204" pitchFamily="34" charset="0"/>
                          <a:ea typeface="Calibri" panose="020F0502020204030204" pitchFamily="34" charset="0"/>
                          <a:cs typeface="Arial" panose="020B0604020202020204" pitchFamily="34" charset="0"/>
                        </a:rPr>
                        <a:t>objętego zakresem inwestycji w odniesieniu do pojemności retencyjnej terenu przed rozpoczęciem robót</a:t>
                      </a:r>
                      <a:r>
                        <a:rPr lang="pl-PL" sz="1200" b="0" dirty="0">
                          <a:solidFill>
                            <a:srgbClr val="040C28"/>
                          </a:solidFill>
                          <a:effectLst/>
                          <a:latin typeface="Arial" panose="020B0604020202020204" pitchFamily="34" charset="0"/>
                          <a:ea typeface="Calibri" panose="020F0502020204030204" pitchFamily="34" charset="0"/>
                          <a:cs typeface="Arial" panose="020B0604020202020204" pitchFamily="34" charset="0"/>
                        </a:rPr>
                        <a:t>.</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oraz dokumentacji składanej wraz z wnioskiem o dofinansowanie na etapie aplikowania o środki.</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dirty="0">
                          <a:effectLst/>
                          <a:latin typeface="Arial" panose="020B0604020202020204" pitchFamily="34" charset="0"/>
                          <a:ea typeface="Calibri" panose="020F0502020204030204" pitchFamily="34" charset="0"/>
                          <a:cs typeface="Arial" panose="020B0604020202020204" pitchFamily="34" charset="0"/>
                        </a:rPr>
                        <a:t>Metody pomiaru:</a:t>
                      </a:r>
                    </a:p>
                    <a:p>
                      <a:pPr marL="342900" lvl="0" indent="-342900" algn="l">
                        <a:lnSpc>
                          <a:spcPct val="115000"/>
                        </a:lnSpc>
                        <a:spcBef>
                          <a:spcPts val="600"/>
                        </a:spcBef>
                        <a:spcAft>
                          <a:spcPts val="60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powyżej 100 dm</a:t>
                      </a:r>
                      <a:r>
                        <a:rPr lang="pl-PL" sz="1200" b="0" baseline="30000" dirty="0">
                          <a:effectLst/>
                          <a:latin typeface="Arial" panose="020B0604020202020204" pitchFamily="34" charset="0"/>
                          <a:ea typeface="Calibri" panose="020F0502020204030204" pitchFamily="34" charset="0"/>
                          <a:cs typeface="Arial" panose="020B0604020202020204" pitchFamily="34" charset="0"/>
                        </a:rPr>
                        <a:t>3</a:t>
                      </a:r>
                      <a:r>
                        <a:rPr lang="pl-PL" sz="1200" b="0" dirty="0">
                          <a:effectLst/>
                          <a:latin typeface="Arial" panose="020B0604020202020204" pitchFamily="34" charset="0"/>
                          <a:ea typeface="Calibri" panose="020F0502020204030204" pitchFamily="34" charset="0"/>
                          <a:cs typeface="Arial" panose="020B0604020202020204" pitchFamily="34" charset="0"/>
                        </a:rPr>
                        <a:t> na 1 m</a:t>
                      </a:r>
                      <a:r>
                        <a:rPr lang="pl-PL" sz="1200" b="0" baseline="30000" dirty="0">
                          <a:effectLst/>
                          <a:latin typeface="Arial" panose="020B0604020202020204" pitchFamily="34" charset="0"/>
                          <a:ea typeface="Calibri" panose="020F0502020204030204" pitchFamily="34" charset="0"/>
                          <a:cs typeface="Arial" panose="020B0604020202020204" pitchFamily="34" charset="0"/>
                        </a:rPr>
                        <a:t>2</a:t>
                      </a:r>
                      <a:r>
                        <a:rPr lang="pl-PL" sz="1200" b="0" dirty="0">
                          <a:effectLst/>
                          <a:latin typeface="Arial" panose="020B0604020202020204" pitchFamily="34" charset="0"/>
                          <a:ea typeface="Calibri" panose="020F0502020204030204" pitchFamily="34" charset="0"/>
                          <a:cs typeface="Arial" panose="020B0604020202020204" pitchFamily="34" charset="0"/>
                        </a:rPr>
                        <a:t> – 20 pkt,</a:t>
                      </a:r>
                    </a:p>
                    <a:p>
                      <a:pPr marL="342900" lvl="0" indent="-342900" algn="l">
                        <a:lnSpc>
                          <a:spcPct val="115000"/>
                        </a:lnSpc>
                        <a:spcBef>
                          <a:spcPts val="600"/>
                        </a:spcBef>
                        <a:spcAft>
                          <a:spcPts val="60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od 3</a:t>
                      </a: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0 dm</a:t>
                      </a:r>
                      <a:r>
                        <a:rPr lang="pl-PL" sz="1200" b="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a:t>
                      </a: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na 1 m</a:t>
                      </a:r>
                      <a:r>
                        <a:rPr lang="pl-PL" sz="1200" b="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do 100 dm</a:t>
                      </a:r>
                      <a:r>
                        <a:rPr lang="pl-PL" sz="1200" b="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 </a:t>
                      </a: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na 1 m</a:t>
                      </a:r>
                      <a:r>
                        <a:rPr lang="pl-PL" sz="1200" b="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 </a:t>
                      </a: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powierzchni </a:t>
                      </a:r>
                      <a:r>
                        <a:rPr lang="pl-PL" sz="1200" b="0" dirty="0">
                          <a:effectLst/>
                          <a:latin typeface="Arial" panose="020B0604020202020204" pitchFamily="34" charset="0"/>
                          <a:ea typeface="Calibri" panose="020F0502020204030204" pitchFamily="34" charset="0"/>
                          <a:cs typeface="Arial" panose="020B0604020202020204" pitchFamily="34" charset="0"/>
                        </a:rPr>
                        <a:t>– 10 pkt,</a:t>
                      </a:r>
                    </a:p>
                    <a:p>
                      <a:pPr marL="342900" lvl="0" indent="-342900" algn="l">
                        <a:lnSpc>
                          <a:spcPct val="115000"/>
                        </a:lnSpc>
                        <a:spcBef>
                          <a:spcPts val="600"/>
                        </a:spcBef>
                        <a:spcAft>
                          <a:spcPts val="60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poniżej 30 dm</a:t>
                      </a:r>
                      <a:r>
                        <a:rPr lang="pl-PL" sz="1200" b="0" baseline="30000" dirty="0">
                          <a:effectLst/>
                          <a:latin typeface="Arial" panose="020B0604020202020204" pitchFamily="34" charset="0"/>
                          <a:ea typeface="Calibri" panose="020F0502020204030204" pitchFamily="34" charset="0"/>
                          <a:cs typeface="Arial" panose="020B0604020202020204" pitchFamily="34" charset="0"/>
                        </a:rPr>
                        <a:t>3</a:t>
                      </a:r>
                      <a:r>
                        <a:rPr lang="pl-PL" sz="1200" b="0" dirty="0">
                          <a:effectLst/>
                          <a:latin typeface="Arial" panose="020B0604020202020204" pitchFamily="34" charset="0"/>
                          <a:ea typeface="Calibri" panose="020F0502020204030204" pitchFamily="34" charset="0"/>
                          <a:cs typeface="Arial" panose="020B0604020202020204" pitchFamily="34" charset="0"/>
                        </a:rPr>
                        <a:t> na 1 m</a:t>
                      </a:r>
                      <a:r>
                        <a:rPr lang="pl-PL" sz="1200" b="0" baseline="30000" dirty="0">
                          <a:effectLst/>
                          <a:latin typeface="Arial" panose="020B0604020202020204" pitchFamily="34" charset="0"/>
                          <a:ea typeface="Calibri" panose="020F0502020204030204" pitchFamily="34" charset="0"/>
                          <a:cs typeface="Arial" panose="020B0604020202020204" pitchFamily="34" charset="0"/>
                        </a:rPr>
                        <a:t>2</a:t>
                      </a:r>
                      <a:r>
                        <a:rPr lang="pl-PL" sz="1200" b="0" dirty="0">
                          <a:effectLst/>
                          <a:latin typeface="Arial" panose="020B0604020202020204" pitchFamily="34" charset="0"/>
                          <a:ea typeface="Calibri" panose="020F0502020204030204" pitchFamily="34" charset="0"/>
                          <a:cs typeface="Arial" panose="020B0604020202020204" pitchFamily="34" charset="0"/>
                        </a:rPr>
                        <a:t> powierzchni – 5 pkt.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punktowe.</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(tj. przyznanie 0 punktów nie dyskwalifikuje z możliwości uzyskania dofinansowania).</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Ocena kryterium będzie polegała na:</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600"/>
                        </a:spcAft>
                        <a:buFont typeface="+mj-lt"/>
                        <a:buAutoNum type="alphaLcParenR"/>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Przyznaniu zdefiniowanej z góry liczby punktów (maksymalnie można przyznać 20 pkt). Punkty nie sumują się – punkty należy przyznać zgodnie z właściwym przedziałem punktowym.</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600"/>
                        </a:spcAft>
                        <a:buFont typeface="+mj-lt"/>
                        <a:buAutoNum type="alphaLcParenR"/>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Przyznaniu 0 punktów – w przypadku niespełnienia kryterium.</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Brak możliwości uzupełnienia / poprawienia wniosku o dofinansowanie w ramach kryterium.</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9E1DBE21-193A-9410-D14E-5004B64873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5EB4F394-B65B-4395-ED0F-5EAE6E581F84}"/>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28</a:t>
            </a:fld>
            <a:endParaRPr lang="pl-PL"/>
          </a:p>
        </p:txBody>
      </p:sp>
      <p:sp>
        <p:nvSpPr>
          <p:cNvPr id="2" name="Prostokąt: zaokrąglone rogi 1">
            <a:extLst>
              <a:ext uri="{FF2B5EF4-FFF2-40B4-BE49-F238E27FC236}">
                <a16:creationId xmlns:a16="http://schemas.microsoft.com/office/drawing/2014/main" id="{B04F33A2-6FBD-EFCA-B016-564040E7A604}"/>
              </a:ext>
            </a:extLst>
          </p:cNvPr>
          <p:cNvSpPr/>
          <p:nvPr/>
        </p:nvSpPr>
        <p:spPr>
          <a:xfrm>
            <a:off x="477520" y="2388450"/>
            <a:ext cx="2622339" cy="67571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Uwaga Ministerstwa Klimatu i Środowiska </a:t>
            </a: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nr </a:t>
            </a:r>
            <a:r>
              <a:rPr lang="pl-PL" sz="1200" dirty="0">
                <a:solidFill>
                  <a:prstClr val="black"/>
                </a:solidFill>
                <a:latin typeface="Arial" panose="020B0604020202020204" pitchFamily="34" charset="0"/>
                <a:cs typeface="Arial" panose="020B0604020202020204" pitchFamily="34" charset="0"/>
              </a:rPr>
              <a:t>9</a:t>
            </a: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z formularza uwag</a:t>
            </a:r>
          </a:p>
        </p:txBody>
      </p:sp>
    </p:spTree>
    <p:extLst>
      <p:ext uri="{BB962C8B-B14F-4D97-AF65-F5344CB8AC3E}">
        <p14:creationId xmlns:p14="http://schemas.microsoft.com/office/powerpoint/2010/main" val="620219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9EFE3-B04B-E32D-E66A-0456D87C158E}"/>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1C8FD70B-B507-5F14-FF46-C6733EF9C125}"/>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8E817A2E-E02A-7FE4-8527-10BF7E7CA637}"/>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Działanie 3.2 Dostosowanie do zmian klimatu i zapobieganie powodziom i suszy, typy projektów: 1, 2, 4, 6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lang="pl-PL" sz="1400" b="1">
                <a:solidFill>
                  <a:prstClr val="white"/>
                </a:solidFill>
                <a:latin typeface="Arial" panose="020B0604020202020204" pitchFamily="34" charset="0"/>
                <a:cs typeface="Arial" panose="020B0604020202020204" pitchFamily="34" charset="0"/>
              </a:rPr>
              <a:t>Kryteria trafności merytorycznej</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7131B833-81E5-D021-6CCE-415206F6ADAE}"/>
              </a:ext>
            </a:extLst>
          </p:cNvPr>
          <p:cNvGraphicFramePr>
            <a:graphicFrameLocks noGrp="1"/>
          </p:cNvGraphicFramePr>
          <p:nvPr>
            <p:extLst>
              <p:ext uri="{D42A27DB-BD31-4B8C-83A1-F6EECF244321}">
                <p14:modId xmlns:p14="http://schemas.microsoft.com/office/powerpoint/2010/main" val="803796148"/>
              </p:ext>
            </p:extLst>
          </p:nvPr>
        </p:nvGraphicFramePr>
        <p:xfrm>
          <a:off x="409315" y="1103161"/>
          <a:ext cx="11305165" cy="4927988"/>
        </p:xfrm>
        <a:graphic>
          <a:graphicData uri="http://schemas.openxmlformats.org/drawingml/2006/table">
            <a:tbl>
              <a:tblPr firstRow="1" bandRow="1">
                <a:tableStyleId>{5C22544A-7EE6-4342-B048-85BDC9FD1C3A}</a:tableStyleId>
              </a:tblPr>
              <a:tblGrid>
                <a:gridCol w="632189">
                  <a:extLst>
                    <a:ext uri="{9D8B030D-6E8A-4147-A177-3AD203B41FA5}">
                      <a16:colId xmlns:a16="http://schemas.microsoft.com/office/drawing/2014/main" val="2402903515"/>
                    </a:ext>
                  </a:extLst>
                </a:gridCol>
                <a:gridCol w="2139518">
                  <a:extLst>
                    <a:ext uri="{9D8B030D-6E8A-4147-A177-3AD203B41FA5}">
                      <a16:colId xmlns:a16="http://schemas.microsoft.com/office/drawing/2014/main" val="2742623692"/>
                    </a:ext>
                  </a:extLst>
                </a:gridCol>
                <a:gridCol w="5110417">
                  <a:extLst>
                    <a:ext uri="{9D8B030D-6E8A-4147-A177-3AD203B41FA5}">
                      <a16:colId xmlns:a16="http://schemas.microsoft.com/office/drawing/2014/main" val="120968799"/>
                    </a:ext>
                  </a:extLst>
                </a:gridCol>
                <a:gridCol w="3423041">
                  <a:extLst>
                    <a:ext uri="{9D8B030D-6E8A-4147-A177-3AD203B41FA5}">
                      <a16:colId xmlns:a16="http://schemas.microsoft.com/office/drawing/2014/main" val="940122991"/>
                    </a:ext>
                  </a:extLst>
                </a:gridCol>
              </a:tblGrid>
              <a:tr h="421894">
                <a:tc>
                  <a:txBody>
                    <a:bodyPr/>
                    <a:lstStyle/>
                    <a:p>
                      <a:pPr algn="ctr"/>
                      <a:r>
                        <a:rPr lang="pl-PL" sz="1200">
                          <a:latin typeface="Arial" panose="020B0604020202020204" pitchFamily="34" charset="0"/>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506094">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a:solidFill>
                            <a:srgbClr val="000000"/>
                          </a:solidFill>
                          <a:effectLst/>
                          <a:latin typeface="Arial" panose="020B0604020202020204" pitchFamily="34" charset="0"/>
                          <a:ea typeface="Calibri" panose="020F0502020204030204" pitchFamily="34" charset="0"/>
                          <a:cs typeface="Arial" panose="020B0604020202020204" pitchFamily="34" charset="0"/>
                        </a:rPr>
                        <a:t>Stopień zagospodarowania (wykorzystania) wód opadowych.</a:t>
                      </a:r>
                      <a:endParaRPr lang="pl-PL"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dirty="0">
                          <a:effectLst/>
                          <a:latin typeface="Arial" panose="020B0604020202020204" pitchFamily="34" charset="0"/>
                          <a:ea typeface="Calibri" panose="020F0502020204030204" pitchFamily="34" charset="0"/>
                          <a:cs typeface="Arial" panose="020B0604020202020204" pitchFamily="34" charset="0"/>
                        </a:rPr>
                        <a:t>Ocenie podlegać będzie, w jakim stopniu realizacja projektu umożliwi wykorzystanie/ zagospodarowanie zatrzymanej/</a:t>
                      </a:r>
                      <a:r>
                        <a:rPr lang="pl-PL" sz="1200" b="0" dirty="0" err="1">
                          <a:effectLst/>
                          <a:latin typeface="Arial" panose="020B0604020202020204" pitchFamily="34" charset="0"/>
                          <a:ea typeface="Calibri" panose="020F0502020204030204" pitchFamily="34" charset="0"/>
                          <a:cs typeface="Arial" panose="020B0604020202020204" pitchFamily="34" charset="0"/>
                        </a:rPr>
                        <a:t>zretencjonowanej</a:t>
                      </a:r>
                      <a:r>
                        <a:rPr lang="pl-PL" sz="1200" b="0" dirty="0">
                          <a:effectLst/>
                          <a:latin typeface="Arial" panose="020B0604020202020204" pitchFamily="34" charset="0"/>
                          <a:ea typeface="Calibri" panose="020F0502020204030204" pitchFamily="34" charset="0"/>
                          <a:cs typeface="Arial" panose="020B0604020202020204" pitchFamily="34" charset="0"/>
                        </a:rPr>
                        <a:t> wody z terenu zlewni objętej projektem. </a:t>
                      </a:r>
                      <a:r>
                        <a:rPr lang="pl-PL" sz="1200" b="0" dirty="0" err="1">
                          <a:effectLst/>
                          <a:latin typeface="Arial" panose="020B0604020202020204" pitchFamily="34" charset="0"/>
                          <a:ea typeface="Calibri" panose="020F0502020204030204" pitchFamily="34" charset="0"/>
                          <a:cs typeface="Arial" panose="020B0604020202020204" pitchFamily="34" charset="0"/>
                        </a:rPr>
                        <a:t>Zretencjonowana</a:t>
                      </a:r>
                      <a:r>
                        <a:rPr lang="pl-PL" sz="1200" b="0" dirty="0">
                          <a:effectLst/>
                          <a:latin typeface="Arial" panose="020B0604020202020204" pitchFamily="34" charset="0"/>
                          <a:ea typeface="Calibri" panose="020F0502020204030204" pitchFamily="34" charset="0"/>
                          <a:cs typeface="Arial" panose="020B0604020202020204" pitchFamily="34" charset="0"/>
                        </a:rPr>
                        <a:t> woda może być wykorzystywana m. in. do: podlewania roślin, terenów zielonych; zasilania zbiorników przeciwpożarowych; chłodzenia lub zmywania powierzchni utwardzonych, w tym ulic, itp.</a:t>
                      </a:r>
                    </a:p>
                    <a:p>
                      <a:pPr algn="l">
                        <a:lnSpc>
                          <a:spcPct val="115000"/>
                        </a:lnSpc>
                        <a:spcBef>
                          <a:spcPts val="600"/>
                        </a:spcBef>
                        <a:spcAft>
                          <a:spcPts val="600"/>
                        </a:spcAft>
                      </a:pPr>
                      <a:r>
                        <a:rPr lang="pl-PL" sz="1200" b="0" dirty="0">
                          <a:effectLst/>
                          <a:latin typeface="Arial" panose="020B0604020202020204" pitchFamily="34" charset="0"/>
                          <a:ea typeface="Calibri" panose="020F0502020204030204" pitchFamily="34" charset="0"/>
                          <a:cs typeface="Arial" panose="020B0604020202020204" pitchFamily="34" charset="0"/>
                        </a:rPr>
                        <a:t>Za wykorzystanie wód opadowych uznaje się również ich rozsączanie do gruntu lub zasilanie zbiorników ziemnych z zapewnioną infiltracją.</a:t>
                      </a:r>
                    </a:p>
                    <a:p>
                      <a:pPr algn="l">
                        <a:lnSpc>
                          <a:spcPct val="115000"/>
                        </a:lnSpc>
                        <a:spcBef>
                          <a:spcPts val="0"/>
                        </a:spcBef>
                        <a:spcAft>
                          <a:spcPts val="0"/>
                        </a:spcAft>
                      </a:pPr>
                      <a:r>
                        <a:rPr lang="pl-PL" sz="1200" b="0" dirty="0">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oraz dokumentacji składanej wraz z wnioskiem o dofinansowanie na etapie aplikowania o środki.</a:t>
                      </a:r>
                    </a:p>
                    <a:p>
                      <a:pPr algn="l">
                        <a:lnSpc>
                          <a:spcPct val="115000"/>
                        </a:lnSpc>
                        <a:spcBef>
                          <a:spcPts val="0"/>
                        </a:spcBef>
                        <a:spcAft>
                          <a:spcPts val="0"/>
                        </a:spcAft>
                      </a:pPr>
                      <a:r>
                        <a:rPr lang="pl-PL" sz="1200" b="0" dirty="0">
                          <a:effectLst/>
                          <a:latin typeface="Arial" panose="020B0604020202020204" pitchFamily="34" charset="0"/>
                          <a:ea typeface="Calibri" panose="020F0502020204030204" pitchFamily="34" charset="0"/>
                          <a:cs typeface="Arial" panose="020B0604020202020204" pitchFamily="34" charset="0"/>
                        </a:rPr>
                        <a:t>Metody pomiaru:</a:t>
                      </a:r>
                    </a:p>
                    <a:p>
                      <a:pPr marL="355600" lvl="1" indent="-285750" algn="l">
                        <a:lnSpc>
                          <a:spcPct val="115000"/>
                        </a:lnSpc>
                        <a:spcBef>
                          <a:spcPts val="600"/>
                        </a:spcBef>
                        <a:spcAft>
                          <a:spcPts val="60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za wykorzystanie od 50% do100% objętości </a:t>
                      </a:r>
                      <a:r>
                        <a:rPr lang="pl-PL" sz="1200" b="0" dirty="0" err="1">
                          <a:effectLst/>
                          <a:latin typeface="Arial" panose="020B0604020202020204" pitchFamily="34" charset="0"/>
                          <a:ea typeface="Calibri" panose="020F0502020204030204" pitchFamily="34" charset="0"/>
                          <a:cs typeface="Arial" panose="020B0604020202020204" pitchFamily="34" charset="0"/>
                        </a:rPr>
                        <a:t>zretencjonowanych</a:t>
                      </a:r>
                      <a:r>
                        <a:rPr lang="pl-PL" sz="1200" b="0" dirty="0">
                          <a:effectLst/>
                          <a:latin typeface="Arial" panose="020B0604020202020204" pitchFamily="34" charset="0"/>
                          <a:ea typeface="Calibri" panose="020F0502020204030204" pitchFamily="34" charset="0"/>
                          <a:cs typeface="Arial" panose="020B0604020202020204" pitchFamily="34" charset="0"/>
                        </a:rPr>
                        <a:t>/zatrzymanych wód opadowych – 20 pkt,</a:t>
                      </a:r>
                    </a:p>
                    <a:p>
                      <a:pPr marL="355600" lvl="1" indent="-285750" algn="l">
                        <a:lnSpc>
                          <a:spcPct val="115000"/>
                        </a:lnSpc>
                        <a:spcBef>
                          <a:spcPts val="600"/>
                        </a:spcBef>
                        <a:spcAft>
                          <a:spcPts val="60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za wykorzystanie od 30% do poniżej 50% objętości </a:t>
                      </a:r>
                      <a:r>
                        <a:rPr lang="pl-PL" sz="1200" b="0" dirty="0" err="1">
                          <a:effectLst/>
                          <a:latin typeface="Arial" panose="020B0604020202020204" pitchFamily="34" charset="0"/>
                          <a:ea typeface="Calibri" panose="020F0502020204030204" pitchFamily="34" charset="0"/>
                          <a:cs typeface="Arial" panose="020B0604020202020204" pitchFamily="34" charset="0"/>
                        </a:rPr>
                        <a:t>zretencjonowanych</a:t>
                      </a:r>
                      <a:r>
                        <a:rPr lang="pl-PL" sz="1200" b="0" dirty="0">
                          <a:effectLst/>
                          <a:latin typeface="Arial" panose="020B0604020202020204" pitchFamily="34" charset="0"/>
                          <a:ea typeface="Calibri" panose="020F0502020204030204" pitchFamily="34" charset="0"/>
                          <a:cs typeface="Arial" panose="020B0604020202020204" pitchFamily="34" charset="0"/>
                        </a:rPr>
                        <a:t>/zatrzymanych wód opadowych – 10 pkt,</a:t>
                      </a:r>
                    </a:p>
                    <a:p>
                      <a:pPr marL="355600" lvl="1" indent="-285750" algn="l">
                        <a:lnSpc>
                          <a:spcPct val="115000"/>
                        </a:lnSpc>
                        <a:spcBef>
                          <a:spcPts val="600"/>
                        </a:spcBef>
                        <a:spcAft>
                          <a:spcPts val="600"/>
                        </a:spcAft>
                        <a:buFont typeface="+mj-lt"/>
                        <a:buAutoNum type="arabicPeriod"/>
                      </a:pPr>
                      <a:r>
                        <a:rPr lang="pl-PL" sz="1200" b="0" dirty="0">
                          <a:effectLst/>
                          <a:latin typeface="Arial" panose="020B0604020202020204" pitchFamily="34" charset="0"/>
                          <a:ea typeface="Calibri" panose="020F0502020204030204" pitchFamily="34" charset="0"/>
                          <a:cs typeface="Arial" panose="020B0604020202020204" pitchFamily="34" charset="0"/>
                        </a:rPr>
                        <a:t>za wykorzystanie od 15% do poniżej 30% objętości </a:t>
                      </a:r>
                      <a:r>
                        <a:rPr lang="pl-PL" sz="1200" b="0" dirty="0" err="1">
                          <a:effectLst/>
                          <a:latin typeface="Arial" panose="020B0604020202020204" pitchFamily="34" charset="0"/>
                          <a:ea typeface="Calibri" panose="020F0502020204030204" pitchFamily="34" charset="0"/>
                          <a:cs typeface="Arial" panose="020B0604020202020204" pitchFamily="34" charset="0"/>
                        </a:rPr>
                        <a:t>zretencjonowanych</a:t>
                      </a:r>
                      <a:r>
                        <a:rPr lang="pl-PL" sz="1200" b="0" dirty="0">
                          <a:effectLst/>
                          <a:latin typeface="Arial" panose="020B0604020202020204" pitchFamily="34" charset="0"/>
                          <a:ea typeface="Calibri" panose="020F0502020204030204" pitchFamily="34" charset="0"/>
                          <a:cs typeface="Arial" panose="020B0604020202020204" pitchFamily="34" charset="0"/>
                        </a:rPr>
                        <a:t>/zatrzymanych wód opadowych – 5 pkt.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punktowe.</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(tj. przyznanie 0 punktów nie dyskwalifikuje z możliwości uzyskania dofinansowania).</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Ocena kryterium będzie polegała na:</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600"/>
                        </a:spcAft>
                        <a:buFont typeface="+mj-lt"/>
                        <a:buAutoNum type="alphaLcParenR"/>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Przyznaniu zdefiniowanej z góry liczby punktów (maksymalnie można przyznać 20 pkt). Punkty nie sumują się – punkty należy przyznać zgodnie z właściwym przedziałem punktowym.</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600"/>
                        </a:spcAft>
                        <a:buFont typeface="+mj-lt"/>
                        <a:buAutoNum type="alphaLcParenR"/>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Przyznaniu 0 punktów – w przypadku niespełnienia kryterium.</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Brak możliwości uzupełnienia/poprawienia wniosku o dofinansowanie w ramach kryterium.</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0E224823-B405-3D82-CCAF-2D1BDAA96C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7BF9D4D7-F88A-60AE-F936-ABD01AA319D7}"/>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29</a:t>
            </a:fld>
            <a:endParaRPr lang="pl-PL"/>
          </a:p>
        </p:txBody>
      </p:sp>
    </p:spTree>
    <p:extLst>
      <p:ext uri="{BB962C8B-B14F-4D97-AF65-F5344CB8AC3E}">
        <p14:creationId xmlns:p14="http://schemas.microsoft.com/office/powerpoint/2010/main" val="845364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69B9140-4439-1566-DCC8-0B6F9F99D67B}"/>
              </a:ext>
            </a:extLst>
          </p:cNvPr>
          <p:cNvSpPr>
            <a:spLocks noGrp="1"/>
          </p:cNvSpPr>
          <p:nvPr>
            <p:ph type="title" idx="4294967295"/>
          </p:nvPr>
        </p:nvSpPr>
        <p:spPr>
          <a:xfrm>
            <a:off x="565054" y="791322"/>
            <a:ext cx="10899227" cy="878542"/>
          </a:xfrm>
          <a:prstGeom prst="rect">
            <a:avLst/>
          </a:prstGeom>
          <a:solidFill>
            <a:schemeClr val="accent1"/>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l-PL" sz="2200" b="1" kern="1200">
                <a:solidFill>
                  <a:schemeClr val="lt1"/>
                </a:solidFill>
                <a:effectLst/>
                <a:latin typeface="Arial" panose="020B0604020202020204" pitchFamily="34" charset="0"/>
                <a:cs typeface="Arial" panose="020B0604020202020204" pitchFamily="34" charset="0"/>
              </a:rPr>
              <a:t>Działanie </a:t>
            </a:r>
            <a:r>
              <a:rPr lang="pl-PL" sz="2200" b="1" kern="0">
                <a:effectLst/>
                <a:latin typeface="Arial" panose="020B0604020202020204" pitchFamily="34" charset="0"/>
                <a:ea typeface="Times New Roman" panose="02020603050405020304" pitchFamily="18" charset="0"/>
                <a:cs typeface="Times New Roman" panose="02020603050405020304" pitchFamily="18" charset="0"/>
              </a:rPr>
              <a:t>3.2 Dostosowanie do zmian klimatu i zapobieganie powodziom i suszy</a:t>
            </a:r>
            <a:endParaRPr lang="pl-PL" sz="2200">
              <a:effectLst/>
              <a:latin typeface="Arial" panose="020B0604020202020204" pitchFamily="34" charset="0"/>
              <a:cs typeface="Arial" panose="020B0604020202020204" pitchFamily="34" charset="0"/>
            </a:endParaRPr>
          </a:p>
        </p:txBody>
      </p:sp>
      <p:sp>
        <p:nvSpPr>
          <p:cNvPr id="3" name="pole tekstowe 2">
            <a:extLst>
              <a:ext uri="{FF2B5EF4-FFF2-40B4-BE49-F238E27FC236}">
                <a16:creationId xmlns:a16="http://schemas.microsoft.com/office/drawing/2014/main" id="{B69D78D4-A5DF-E809-73D4-45D7E5F19687}"/>
              </a:ext>
              <a:ext uri="{C183D7F6-B498-43B3-948B-1728B52AA6E4}">
                <adec:decorative xmlns:adec="http://schemas.microsoft.com/office/drawing/2017/decorative" val="0"/>
              </a:ext>
            </a:extLst>
          </p:cNvPr>
          <p:cNvSpPr txBox="1"/>
          <p:nvPr/>
        </p:nvSpPr>
        <p:spPr>
          <a:xfrm>
            <a:off x="1326776" y="1947060"/>
            <a:ext cx="10137505" cy="2921441"/>
          </a:xfrm>
          <a:prstGeom prst="rect">
            <a:avLst/>
          </a:prstGeom>
          <a:noFill/>
        </p:spPr>
        <p:txBody>
          <a:bodyPr wrap="square" rtlCol="0">
            <a:spAutoFit/>
          </a:bodyPr>
          <a:lstStyle/>
          <a:p>
            <a:pPr>
              <a:lnSpc>
                <a:spcPct val="115000"/>
              </a:lnSpc>
              <a:spcBef>
                <a:spcPts val="600"/>
              </a:spcBef>
              <a:spcAft>
                <a:spcPts val="600"/>
              </a:spcAft>
            </a:pPr>
            <a:r>
              <a:rPr lang="pl-PL" sz="1800">
                <a:solidFill>
                  <a:srgbClr val="000000"/>
                </a:solidFill>
                <a:effectLst/>
                <a:latin typeface="Arial" panose="020B0604020202020204" pitchFamily="34" charset="0"/>
                <a:ea typeface="Calibri" panose="020F0502020204030204" pitchFamily="34" charset="0"/>
                <a:cs typeface="Arial" panose="020B0604020202020204" pitchFamily="34" charset="0"/>
              </a:rPr>
              <a:t>Typy projektu:</a:t>
            </a:r>
            <a:endParaRPr lang="pl-PL" sz="180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Bef>
                <a:spcPts val="600"/>
              </a:spcBef>
              <a:spcAft>
                <a:spcPts val="600"/>
              </a:spcAft>
              <a:buFont typeface="+mj-lt"/>
              <a:buAutoNum type="arabicPeriod"/>
            </a:pPr>
            <a:r>
              <a:rPr lang="pl-PL" sz="1800">
                <a:solidFill>
                  <a:srgbClr val="000000"/>
                </a:solidFill>
                <a:effectLst/>
                <a:latin typeface="Arial" panose="020B0604020202020204" pitchFamily="34" charset="0"/>
                <a:ea typeface="Calibri" panose="020F0502020204030204" pitchFamily="34" charset="0"/>
                <a:cs typeface="Arial" panose="020B0604020202020204" pitchFamily="34" charset="0"/>
              </a:rPr>
              <a:t>Wspieranie inwestycji w zakresie małej retencji wodnej, w szczególności w ekosystemach oraz zlewniach elementarnych, w tym naturalnych ekosystemach na obszarach cennych przyrodniczo oraz ekosystemach przekształconych wykorzystywanych na potrzeby produkcji rolnej, w tym poprzez zabiegi agrotechniczne, dobór gatunków i zbiorowisk roślin.</a:t>
            </a:r>
            <a:endParaRPr lang="pl-PL" sz="180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Bef>
                <a:spcPts val="600"/>
              </a:spcBef>
              <a:spcAft>
                <a:spcPts val="600"/>
              </a:spcAft>
              <a:buFont typeface="+mj-lt"/>
              <a:buAutoNum type="arabicPeriod"/>
            </a:pPr>
            <a:r>
              <a:rPr lang="pl-PL" sz="1800">
                <a:solidFill>
                  <a:srgbClr val="000000"/>
                </a:solidFill>
                <a:effectLst/>
                <a:latin typeface="Arial" panose="020B0604020202020204" pitchFamily="34" charset="0"/>
                <a:ea typeface="Calibri" panose="020F0502020204030204" pitchFamily="34" charset="0"/>
                <a:cs typeface="Arial" panose="020B0604020202020204" pitchFamily="34" charset="0"/>
              </a:rPr>
              <a:t>Zrównoważone zagospodarowanie wód opadowych i roztopowych, w szczególności z wykorzystaniem zielonej i zielono-niebieskiej infrastruktury, zastosowanie wodoprzepuszczalnych nawierzchni oraz </a:t>
            </a:r>
            <a:r>
              <a:rPr lang="pl-PL" sz="1800" err="1">
                <a:solidFill>
                  <a:srgbClr val="000000"/>
                </a:solidFill>
                <a:effectLst/>
                <a:latin typeface="Arial" panose="020B0604020202020204" pitchFamily="34" charset="0"/>
                <a:ea typeface="Calibri" panose="020F0502020204030204" pitchFamily="34" charset="0"/>
                <a:cs typeface="Arial" panose="020B0604020202020204" pitchFamily="34" charset="0"/>
              </a:rPr>
              <a:t>odszczelnianie</a:t>
            </a:r>
            <a:r>
              <a:rPr lang="pl-PL" sz="1800">
                <a:solidFill>
                  <a:srgbClr val="000000"/>
                </a:solidFill>
                <a:effectLst/>
                <a:latin typeface="Arial" panose="020B0604020202020204" pitchFamily="34" charset="0"/>
                <a:ea typeface="Calibri" panose="020F0502020204030204" pitchFamily="34" charset="0"/>
                <a:cs typeface="Arial" panose="020B0604020202020204" pitchFamily="34" charset="0"/>
              </a:rPr>
              <a:t> nawierzchni nieprzepuszczalnych.</a:t>
            </a:r>
            <a:endParaRPr lang="pl-PL" sz="1800">
              <a:effectLst/>
              <a:latin typeface="Arial" panose="020B0604020202020204" pitchFamily="34" charset="0"/>
              <a:ea typeface="Calibri" panose="020F0502020204030204" pitchFamily="34" charset="0"/>
              <a:cs typeface="Arial" panose="020B0604020202020204" pitchFamily="34" charset="0"/>
            </a:endParaRPr>
          </a:p>
        </p:txBody>
      </p:sp>
      <p:pic>
        <p:nvPicPr>
          <p:cNvPr id="5" name="Obraz 4" descr="Logo fel">
            <a:extLst>
              <a:ext uri="{FF2B5EF4-FFF2-40B4-BE49-F238E27FC236}">
                <a16:creationId xmlns:a16="http://schemas.microsoft.com/office/drawing/2014/main" id="{3A6838DB-23D1-FBA4-E8AB-9AB6BBDE33CF}"/>
              </a:ext>
            </a:extLst>
          </p:cNvPr>
          <p:cNvPicPr>
            <a:picLocks noChangeAspect="1"/>
          </p:cNvPicPr>
          <p:nvPr/>
        </p:nvPicPr>
        <p:blipFill>
          <a:blip r:embed="rId3"/>
          <a:stretch>
            <a:fillRect/>
          </a:stretch>
        </p:blipFill>
        <p:spPr>
          <a:xfrm>
            <a:off x="7077013" y="5886830"/>
            <a:ext cx="5114987" cy="359695"/>
          </a:xfrm>
          <a:prstGeom prst="rect">
            <a:avLst/>
          </a:prstGeom>
        </p:spPr>
      </p:pic>
      <p:sp>
        <p:nvSpPr>
          <p:cNvPr id="2" name="Symbol zastępczy numeru slajdu 1">
            <a:extLst>
              <a:ext uri="{FF2B5EF4-FFF2-40B4-BE49-F238E27FC236}">
                <a16:creationId xmlns:a16="http://schemas.microsoft.com/office/drawing/2014/main" id="{D175E7F4-BA74-44F8-A965-E39C6D64EB42}"/>
              </a:ext>
              <a:ext uri="{C183D7F6-B498-43B3-948B-1728B52AA6E4}">
                <adec:decorative xmlns:adec="http://schemas.microsoft.com/office/drawing/2017/decorative" val="0"/>
              </a:ext>
            </a:extLst>
          </p:cNvPr>
          <p:cNvSpPr>
            <a:spLocks noGrp="1"/>
          </p:cNvSpPr>
          <p:nvPr>
            <p:ph type="sldNum" sz="quarter" idx="10"/>
          </p:nvPr>
        </p:nvSpPr>
        <p:spPr>
          <a:xfrm>
            <a:off x="11694160" y="6479991"/>
            <a:ext cx="497840" cy="365125"/>
          </a:xfrm>
        </p:spPr>
        <p:txBody>
          <a:bodyPr/>
          <a:lstStyle/>
          <a:p>
            <a:pPr algn="r">
              <a:defRPr/>
            </a:pPr>
            <a:r>
              <a:rPr lang="pl-PL">
                <a:solidFill>
                  <a:prstClr val="black">
                    <a:tint val="75000"/>
                  </a:prstClr>
                </a:solidFill>
                <a:latin typeface="Calibri" panose="020F0502020204030204"/>
              </a:rPr>
              <a:t>3</a:t>
            </a:r>
          </a:p>
        </p:txBody>
      </p:sp>
    </p:spTree>
    <p:extLst>
      <p:ext uri="{BB962C8B-B14F-4D97-AF65-F5344CB8AC3E}">
        <p14:creationId xmlns:p14="http://schemas.microsoft.com/office/powerpoint/2010/main" val="51360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2E49E-7CEB-1E0C-3EF2-10A3FEB3A494}"/>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9854C89B-0479-515B-C910-A1CB55EAB51D}"/>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F5CBD38A-0668-E3AF-65FA-E9FFCF010065}"/>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Działanie 3.2 Dostosowanie do zmian klimatu i zapobieganie powodziom i suszy, typy projektów: 1, 2, 4, 6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lang="pl-PL" sz="1400" b="1">
                <a:solidFill>
                  <a:prstClr val="white"/>
                </a:solidFill>
                <a:latin typeface="Arial" panose="020B0604020202020204" pitchFamily="34" charset="0"/>
                <a:cs typeface="Arial" panose="020B0604020202020204" pitchFamily="34" charset="0"/>
              </a:rPr>
              <a:t>Kryteria trafności merytorycznej</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99E0BFB3-6DC6-1182-567C-EA3DF8D48E31}"/>
              </a:ext>
            </a:extLst>
          </p:cNvPr>
          <p:cNvGraphicFramePr>
            <a:graphicFrameLocks noGrp="1"/>
          </p:cNvGraphicFramePr>
          <p:nvPr>
            <p:extLst>
              <p:ext uri="{D42A27DB-BD31-4B8C-83A1-F6EECF244321}">
                <p14:modId xmlns:p14="http://schemas.microsoft.com/office/powerpoint/2010/main" val="3909485967"/>
              </p:ext>
            </p:extLst>
          </p:nvPr>
        </p:nvGraphicFramePr>
        <p:xfrm>
          <a:off x="409315" y="1103161"/>
          <a:ext cx="11305165" cy="4707406"/>
        </p:xfrm>
        <a:graphic>
          <a:graphicData uri="http://schemas.openxmlformats.org/drawingml/2006/table">
            <a:tbl>
              <a:tblPr firstRow="1" bandRow="1">
                <a:tableStyleId>{5C22544A-7EE6-4342-B048-85BDC9FD1C3A}</a:tableStyleId>
              </a:tblPr>
              <a:tblGrid>
                <a:gridCol w="632189">
                  <a:extLst>
                    <a:ext uri="{9D8B030D-6E8A-4147-A177-3AD203B41FA5}">
                      <a16:colId xmlns:a16="http://schemas.microsoft.com/office/drawing/2014/main" val="2402903515"/>
                    </a:ext>
                  </a:extLst>
                </a:gridCol>
                <a:gridCol w="2139518">
                  <a:extLst>
                    <a:ext uri="{9D8B030D-6E8A-4147-A177-3AD203B41FA5}">
                      <a16:colId xmlns:a16="http://schemas.microsoft.com/office/drawing/2014/main" val="2742623692"/>
                    </a:ext>
                  </a:extLst>
                </a:gridCol>
                <a:gridCol w="5110417">
                  <a:extLst>
                    <a:ext uri="{9D8B030D-6E8A-4147-A177-3AD203B41FA5}">
                      <a16:colId xmlns:a16="http://schemas.microsoft.com/office/drawing/2014/main" val="120968799"/>
                    </a:ext>
                  </a:extLst>
                </a:gridCol>
                <a:gridCol w="3423041">
                  <a:extLst>
                    <a:ext uri="{9D8B030D-6E8A-4147-A177-3AD203B41FA5}">
                      <a16:colId xmlns:a16="http://schemas.microsoft.com/office/drawing/2014/main" val="940122991"/>
                    </a:ext>
                  </a:extLst>
                </a:gridCol>
              </a:tblGrid>
              <a:tr h="409842">
                <a:tc>
                  <a:txBody>
                    <a:bodyPr/>
                    <a:lstStyle/>
                    <a:p>
                      <a:pPr algn="ctr"/>
                      <a:r>
                        <a:rPr lang="pl-PL" sz="1200">
                          <a:latin typeface="Arial" panose="020B0604020202020204" pitchFamily="34" charset="0"/>
                          <a:cs typeface="Arial" panose="020B0604020202020204" pitchFamily="34" charset="0"/>
                        </a:rPr>
                        <a:t>*Slajd</a:t>
                      </a:r>
                    </a:p>
                    <a:p>
                      <a:pPr algn="ctr"/>
                      <a:r>
                        <a:rPr lang="pl-PL" sz="1200">
                          <a:latin typeface="Arial" panose="020B0604020202020204" pitchFamily="34" charset="0"/>
                          <a:cs typeface="Arial" panose="020B0604020202020204" pitchFamily="34" charset="0"/>
                        </a:rPr>
                        <a:t>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250206">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a:solidFill>
                            <a:srgbClr val="000000"/>
                          </a:solidFill>
                          <a:effectLst/>
                          <a:latin typeface="Arial" panose="020B0604020202020204" pitchFamily="34" charset="0"/>
                          <a:ea typeface="Calibri" panose="020F0502020204030204" pitchFamily="34" charset="0"/>
                          <a:cs typeface="Arial" panose="020B0604020202020204" pitchFamily="34" charset="0"/>
                        </a:rPr>
                        <a:t>Wykorzystanie metod bardziej przyjaznych środowisku.</a:t>
                      </a:r>
                      <a:endParaRPr lang="pl-PL"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W ramach kryterium weryfikowane będzie, czy </a:t>
                      </a:r>
                      <a:r>
                        <a:rPr lang="pl-PL" sz="1200" b="0" dirty="0">
                          <a:effectLst/>
                          <a:latin typeface="Arial" panose="020B0604020202020204" pitchFamily="34" charset="0"/>
                          <a:ea typeface="Calibri" panose="020F0502020204030204" pitchFamily="34" charset="0"/>
                          <a:cs typeface="Arial" panose="020B0604020202020204" pitchFamily="34" charset="0"/>
                        </a:rPr>
                        <a:t>w ramach projektu</a:t>
                      </a: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będą realizowane działania wykorzystujące kompleksowe zabiegi łączące przyjazne środowisku metody przyrodnicze i techniczne. </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oraz dokumentacji składanej wraz z wnioskiem o dofinansowanie na etapie aplikowania o środki.</a:t>
                      </a:r>
                      <a:r>
                        <a:rPr lang="pl-PL" sz="1200" b="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Bef>
                          <a:spcPts val="600"/>
                        </a:spcBef>
                        <a:spcAft>
                          <a:spcPts val="600"/>
                        </a:spcAft>
                      </a:pPr>
                      <a:r>
                        <a:rPr lang="pl-PL" sz="1200" b="0" dirty="0">
                          <a:effectLst/>
                          <a:latin typeface="Arial" panose="020B0604020202020204" pitchFamily="34" charset="0"/>
                          <a:ea typeface="Calibri" panose="020F0502020204030204" pitchFamily="34" charset="0"/>
                          <a:cs typeface="Arial" panose="020B0604020202020204" pitchFamily="34" charset="0"/>
                        </a:rPr>
                        <a:t>Metody pomiaru</a:t>
                      </a: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marL="285750" lvl="1" indent="-285750" algn="l">
                        <a:lnSpc>
                          <a:spcPct val="115000"/>
                        </a:lnSpc>
                        <a:spcBef>
                          <a:spcPts val="600"/>
                        </a:spcBef>
                        <a:spcAft>
                          <a:spcPts val="600"/>
                        </a:spcAft>
                        <a:buFont typeface="+mj-lt"/>
                        <a:buAutoNum type="arabicPeriod"/>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metody naturalne zmierzające do poprawy struktury bilansu wodnego zlewni poprzez zwiększenie jej zdolności retencyjnej – 15 pkt,</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marL="285750" lvl="1" indent="-285750" algn="l">
                        <a:lnSpc>
                          <a:spcPct val="115000"/>
                        </a:lnSpc>
                        <a:spcBef>
                          <a:spcPts val="600"/>
                        </a:spcBef>
                        <a:spcAft>
                          <a:spcPts val="600"/>
                        </a:spcAft>
                        <a:buFont typeface="+mj-lt"/>
                        <a:buAutoNum type="arabicPeriod"/>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połączenie metod naturalnych i technicznych zmierzające do poprawy struktury bilansu wodnego zlewni poprzez zwiększenie jej zdolności retencyjnej – 10 pkt,</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marL="285750" lvl="1" indent="-285750" algn="l">
                        <a:lnSpc>
                          <a:spcPct val="115000"/>
                        </a:lnSpc>
                        <a:spcBef>
                          <a:spcPts val="600"/>
                        </a:spcBef>
                        <a:spcAft>
                          <a:spcPts val="600"/>
                        </a:spcAft>
                        <a:buFont typeface="+mj-lt"/>
                        <a:buAutoNum type="arabicPeriod"/>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metody techniczne zmierzające do poprawy struktury bilansu wodnego zlewni poprzez zwiększenie jej zdolności retencyjnej – 5 pkt,</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punktowe.</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(tj. przyznanie 0 punktów nie dyskwalifikuje z możliwości uzyskania dofinansowania).</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Ocena kryterium będzie polegała na:</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600"/>
                        </a:spcAft>
                        <a:buFont typeface="+mj-lt"/>
                        <a:buAutoNum type="alphaLcParenR"/>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Przyznaniu zdefiniowanej z góry liczby punktów (maksymalnie można przyznać 15 pkt). Punkty nie sumują się – punkty należy przyznać zgodnie z właściwym zakresem realizowanych działań.</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600"/>
                        </a:spcAft>
                        <a:buFont typeface="+mj-lt"/>
                        <a:buAutoNum type="alphaLcParenR"/>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Przyznaniu 0 punktów – w przypadku niespełnienia kryterium.</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Brak możliwości uzupełnienia/poprawienia wniosku o dofinansowanie w ramach kryterium.</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C260FCDA-0B8B-16D6-E298-A3541747E6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8AC4F2F5-3412-19C1-9708-41E98FD21B6C}"/>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30</a:t>
            </a:fld>
            <a:endParaRPr lang="pl-PL"/>
          </a:p>
        </p:txBody>
      </p:sp>
    </p:spTree>
    <p:extLst>
      <p:ext uri="{BB962C8B-B14F-4D97-AF65-F5344CB8AC3E}">
        <p14:creationId xmlns:p14="http://schemas.microsoft.com/office/powerpoint/2010/main" val="3886817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0A4DC-FF14-37D8-39CA-A3FC456DB5A3}"/>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292EE91C-D801-D04F-EE5D-235FDD691721}"/>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4F3EA568-9EA2-C8EE-E96D-E5531B20828F}"/>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Działanie 3.2 Dostosowanie do zmian klimatu i zapobieganie powodziom i suszy, typy projektów: 1, 2, 4, 6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lang="pl-PL" sz="1400" b="1">
                <a:solidFill>
                  <a:prstClr val="white"/>
                </a:solidFill>
                <a:latin typeface="Arial" panose="020B0604020202020204" pitchFamily="34" charset="0"/>
                <a:cs typeface="Arial" panose="020B0604020202020204" pitchFamily="34" charset="0"/>
              </a:rPr>
              <a:t>Kryteria trafności merytorycznej</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97D08FC9-F4D5-C4AA-3B6D-8FCB2A246245}"/>
              </a:ext>
            </a:extLst>
          </p:cNvPr>
          <p:cNvGraphicFramePr>
            <a:graphicFrameLocks noGrp="1"/>
          </p:cNvGraphicFramePr>
          <p:nvPr>
            <p:extLst>
              <p:ext uri="{D42A27DB-BD31-4B8C-83A1-F6EECF244321}">
                <p14:modId xmlns:p14="http://schemas.microsoft.com/office/powerpoint/2010/main" val="3153837904"/>
              </p:ext>
            </p:extLst>
          </p:nvPr>
        </p:nvGraphicFramePr>
        <p:xfrm>
          <a:off x="409315" y="1103161"/>
          <a:ext cx="11305165" cy="4707406"/>
        </p:xfrm>
        <a:graphic>
          <a:graphicData uri="http://schemas.openxmlformats.org/drawingml/2006/table">
            <a:tbl>
              <a:tblPr firstRow="1" bandRow="1">
                <a:tableStyleId>{5C22544A-7EE6-4342-B048-85BDC9FD1C3A}</a:tableStyleId>
              </a:tblPr>
              <a:tblGrid>
                <a:gridCol w="632189">
                  <a:extLst>
                    <a:ext uri="{9D8B030D-6E8A-4147-A177-3AD203B41FA5}">
                      <a16:colId xmlns:a16="http://schemas.microsoft.com/office/drawing/2014/main" val="2402903515"/>
                    </a:ext>
                  </a:extLst>
                </a:gridCol>
                <a:gridCol w="2139518">
                  <a:extLst>
                    <a:ext uri="{9D8B030D-6E8A-4147-A177-3AD203B41FA5}">
                      <a16:colId xmlns:a16="http://schemas.microsoft.com/office/drawing/2014/main" val="2742623692"/>
                    </a:ext>
                  </a:extLst>
                </a:gridCol>
                <a:gridCol w="5110417">
                  <a:extLst>
                    <a:ext uri="{9D8B030D-6E8A-4147-A177-3AD203B41FA5}">
                      <a16:colId xmlns:a16="http://schemas.microsoft.com/office/drawing/2014/main" val="120968799"/>
                    </a:ext>
                  </a:extLst>
                </a:gridCol>
                <a:gridCol w="3423041">
                  <a:extLst>
                    <a:ext uri="{9D8B030D-6E8A-4147-A177-3AD203B41FA5}">
                      <a16:colId xmlns:a16="http://schemas.microsoft.com/office/drawing/2014/main" val="940122991"/>
                    </a:ext>
                  </a:extLst>
                </a:gridCol>
              </a:tblGrid>
              <a:tr h="409842">
                <a:tc>
                  <a:txBody>
                    <a:bodyPr/>
                    <a:lstStyle/>
                    <a:p>
                      <a:pPr algn="ctr"/>
                      <a:r>
                        <a:rPr lang="pl-PL" sz="1200">
                          <a:latin typeface="Arial" panose="020B0604020202020204" pitchFamily="34" charset="0"/>
                          <a:cs typeface="Arial" panose="020B0604020202020204" pitchFamily="34" charset="0"/>
                        </a:rPr>
                        <a:t>*Slajd</a:t>
                      </a:r>
                    </a:p>
                    <a:p>
                      <a:pPr algn="ctr"/>
                      <a:r>
                        <a:rPr lang="pl-PL" sz="1200">
                          <a:latin typeface="Arial" panose="020B0604020202020204" pitchFamily="34" charset="0"/>
                          <a:cs typeface="Arial" panose="020B0604020202020204" pitchFamily="34" charset="0"/>
                        </a:rPr>
                        <a:t>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250206">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a:solidFill>
                            <a:srgbClr val="000000"/>
                          </a:solidFill>
                          <a:effectLst/>
                          <a:latin typeface="Arial" panose="020B0604020202020204" pitchFamily="34" charset="0"/>
                          <a:ea typeface="Calibri" panose="020F0502020204030204" pitchFamily="34" charset="0"/>
                          <a:cs typeface="Arial" panose="020B0604020202020204" pitchFamily="34" charset="0"/>
                        </a:rPr>
                        <a:t>Wykorzystanie metod bardziej przyjaznych środowisku.</a:t>
                      </a:r>
                      <a:endParaRPr lang="pl-PL"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lvl="1" indent="-228600" algn="l">
                        <a:lnSpc>
                          <a:spcPct val="115000"/>
                        </a:lnSpc>
                        <a:spcBef>
                          <a:spcPts val="600"/>
                        </a:spcBef>
                        <a:spcAft>
                          <a:spcPts val="600"/>
                        </a:spcAft>
                        <a:buFont typeface="+mj-lt"/>
                        <a:buAutoNum type="arabicPeriod" startAt="4"/>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udział powierzchni projektowanych terenów zielonych spełniających funkcje ekologiczne na obszarze projektu w całkowitej powierzchni obszaru objętego projektem mieści się w przedziale 50%-100% całkowitej powierzchni obszaru objętego projektem – 15 pkt,</a:t>
                      </a:r>
                      <a:endParaRPr lang="pl-PL" sz="1200" b="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marL="228600" lvl="1" indent="-228600" algn="l">
                        <a:lnSpc>
                          <a:spcPct val="115000"/>
                        </a:lnSpc>
                        <a:spcBef>
                          <a:spcPts val="600"/>
                        </a:spcBef>
                        <a:spcAft>
                          <a:spcPts val="600"/>
                        </a:spcAft>
                        <a:buFont typeface="+mj-lt"/>
                        <a:buAutoNum type="arabicPeriod" startAt="4"/>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udział powierzchni projektowanych terenów zielonych spełniających funkcje ekologiczne na obszarze projektu w całkowitej powierzchni obszaru objętego projektem mieści się w przedziale od 30% do poniżej 50% całkowitej powierzchni obszaru objętego projektem – 10 pkt,</a:t>
                      </a:r>
                      <a:endParaRPr lang="pl-PL" sz="1200" b="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marL="228600" lvl="1" indent="-228600" algn="l">
                        <a:lnSpc>
                          <a:spcPct val="115000"/>
                        </a:lnSpc>
                        <a:spcBef>
                          <a:spcPts val="600"/>
                        </a:spcBef>
                        <a:spcAft>
                          <a:spcPts val="600"/>
                        </a:spcAft>
                        <a:buFont typeface="+mj-lt"/>
                        <a:buAutoNum type="arabicPeriod" startAt="4"/>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udział powierzchni projektowanych terenów zielonych spełniających funkcje ekologiczne na obszarze projektu w całkowitej powierzchni obszaru objętego projektem mieści się w przedziale od 5% do poniżej 30% całkowitej powierzchni </a:t>
                      </a:r>
                      <a:r>
                        <a:rPr lang="pl-PL" sz="1200" b="0" dirty="0">
                          <a:effectLst/>
                          <a:latin typeface="Arial" panose="020B0604020202020204" pitchFamily="34" charset="0"/>
                          <a:ea typeface="Calibri" panose="020F0502020204030204" pitchFamily="34" charset="0"/>
                          <a:cs typeface="Arial" panose="020B0604020202020204" pitchFamily="34" charset="0"/>
                        </a:rPr>
                        <a:t>obszaru objętego projektem – 5 pkt.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EBD72A72-CC97-510D-6A04-58ABA17B16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C49CB4AA-B4DD-8EA0-8900-352C89D48970}"/>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31</a:t>
            </a:fld>
            <a:endParaRPr lang="pl-PL"/>
          </a:p>
        </p:txBody>
      </p:sp>
    </p:spTree>
    <p:extLst>
      <p:ext uri="{BB962C8B-B14F-4D97-AF65-F5344CB8AC3E}">
        <p14:creationId xmlns:p14="http://schemas.microsoft.com/office/powerpoint/2010/main" val="2720297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391C1-913A-40DD-D2C1-E33110311E51}"/>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467D3F99-D478-4BA1-97E6-04BA450848B7}"/>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6B729B61-D13A-DF1C-DE9A-2F6E9BB17F9C}"/>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Działanie 3.2 Dostosowanie do zmian klimatu i zapobieganie powodziom i suszy, typy projektów: 1, 2, 4, 6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lang="pl-PL" sz="1400" b="1">
                <a:solidFill>
                  <a:prstClr val="white"/>
                </a:solidFill>
                <a:latin typeface="Arial" panose="020B0604020202020204" pitchFamily="34" charset="0"/>
                <a:cs typeface="Arial" panose="020B0604020202020204" pitchFamily="34" charset="0"/>
              </a:rPr>
              <a:t>Kryteria trafności merytorycznej</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F3D48E0B-9F60-EAD1-EC45-5817A11ED07A}"/>
              </a:ext>
            </a:extLst>
          </p:cNvPr>
          <p:cNvGraphicFramePr>
            <a:graphicFrameLocks noGrp="1"/>
          </p:cNvGraphicFramePr>
          <p:nvPr>
            <p:extLst>
              <p:ext uri="{D42A27DB-BD31-4B8C-83A1-F6EECF244321}">
                <p14:modId xmlns:p14="http://schemas.microsoft.com/office/powerpoint/2010/main" val="1710472659"/>
              </p:ext>
            </p:extLst>
          </p:nvPr>
        </p:nvGraphicFramePr>
        <p:xfrm>
          <a:off x="409315" y="1103161"/>
          <a:ext cx="11305165" cy="5092015"/>
        </p:xfrm>
        <a:graphic>
          <a:graphicData uri="http://schemas.openxmlformats.org/drawingml/2006/table">
            <a:tbl>
              <a:tblPr firstRow="1" bandRow="1">
                <a:tableStyleId>{5C22544A-7EE6-4342-B048-85BDC9FD1C3A}</a:tableStyleId>
              </a:tblPr>
              <a:tblGrid>
                <a:gridCol w="632189">
                  <a:extLst>
                    <a:ext uri="{9D8B030D-6E8A-4147-A177-3AD203B41FA5}">
                      <a16:colId xmlns:a16="http://schemas.microsoft.com/office/drawing/2014/main" val="2402903515"/>
                    </a:ext>
                  </a:extLst>
                </a:gridCol>
                <a:gridCol w="2139518">
                  <a:extLst>
                    <a:ext uri="{9D8B030D-6E8A-4147-A177-3AD203B41FA5}">
                      <a16:colId xmlns:a16="http://schemas.microsoft.com/office/drawing/2014/main" val="2742623692"/>
                    </a:ext>
                  </a:extLst>
                </a:gridCol>
                <a:gridCol w="5110417">
                  <a:extLst>
                    <a:ext uri="{9D8B030D-6E8A-4147-A177-3AD203B41FA5}">
                      <a16:colId xmlns:a16="http://schemas.microsoft.com/office/drawing/2014/main" val="120968799"/>
                    </a:ext>
                  </a:extLst>
                </a:gridCol>
                <a:gridCol w="3423041">
                  <a:extLst>
                    <a:ext uri="{9D8B030D-6E8A-4147-A177-3AD203B41FA5}">
                      <a16:colId xmlns:a16="http://schemas.microsoft.com/office/drawing/2014/main" val="940122991"/>
                    </a:ext>
                  </a:extLst>
                </a:gridCol>
              </a:tblGrid>
              <a:tr h="409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250206">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a:solidFill>
                            <a:srgbClr val="000000"/>
                          </a:solidFill>
                          <a:effectLst/>
                          <a:latin typeface="Arial" panose="020B0604020202020204" pitchFamily="34" charset="0"/>
                          <a:ea typeface="Calibri" panose="020F0502020204030204" pitchFamily="34" charset="0"/>
                          <a:cs typeface="Arial" panose="020B0604020202020204" pitchFamily="34" charset="0"/>
                        </a:rPr>
                        <a:t>Projekt obejmuje działania i</a:t>
                      </a:r>
                      <a:r>
                        <a:rPr lang="pl-PL" sz="1200" b="1">
                          <a:effectLst/>
                          <a:latin typeface="Arial" panose="020B0604020202020204" pitchFamily="34" charset="0"/>
                          <a:ea typeface="Calibri" panose="020F0502020204030204" pitchFamily="34" charset="0"/>
                          <a:cs typeface="Arial" panose="020B0604020202020204" pitchFamily="34" charset="0"/>
                        </a:rPr>
                        <a:t>nformacyjno-</a:t>
                      </a:r>
                      <a:r>
                        <a:rPr lang="pl-PL" sz="1200" b="1">
                          <a:solidFill>
                            <a:srgbClr val="000000"/>
                          </a:solidFill>
                          <a:effectLst/>
                          <a:latin typeface="Arial" panose="020B0604020202020204" pitchFamily="34" charset="0"/>
                          <a:ea typeface="Calibri" panose="020F0502020204030204" pitchFamily="34" charset="0"/>
                          <a:cs typeface="Arial" panose="020B0604020202020204" pitchFamily="34" charset="0"/>
                        </a:rPr>
                        <a:t>edukacyjne.</a:t>
                      </a:r>
                      <a:endParaRPr lang="pl-PL"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W ramach kryterium weryfikowana będzie tematyka i zasięg oddziaływania działań informacyjno-edukacyjnych.</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oraz dokumentacji składanej wraz z wnioskiem o dofinansowanie na etapie aplikowania o środki.</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Metody pomiaru:</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600"/>
                        </a:spcAft>
                        <a:buFont typeface="+mj-lt"/>
                        <a:buAutoNum type="arabicPeriod"/>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podnoszenie świadomości ogólnospołecznej na temat zapobiegania klęskom żywiołowym oraz ochrony zasobów wodnych – 3 pkt,</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600"/>
                        </a:spcAft>
                        <a:buFont typeface="+mj-lt"/>
                        <a:buAutoNum type="arabicPeriod"/>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podnoszenie świadomości ogólnospołecznej na temat zmian klimatu i adaptacji obszarów zurbanizowanych do zmian klimatu – 3 pkt,</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600"/>
                        </a:spcAft>
                        <a:buFont typeface="+mj-lt"/>
                        <a:buAutoNum type="arabicPeriod"/>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planowane działania informacyjno-edukacyjne obejmują zagadnienia zagospodarowania wód opadowych w miejscu wystąpienia opadu oraz oszczędzania wody przeznaczonej do spożycia, skierowane do grup docelowych o szerokim zasięgu, w szczególności uczniów i studentów, mieszkańców, a także decydentów – 3 pkt,</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600"/>
                        </a:spcAft>
                        <a:buFont typeface="+mj-lt"/>
                        <a:buAutoNum type="arabicPeriod"/>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planowane działania informacyjno-edukacyjne obejmują zagadnienia zwiększenia zdolności środowiska do zatrzymania i gromadzenia wody – 3 pkt.</a:t>
                      </a:r>
                      <a:endParaRPr lang="pl-PL" sz="12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punktowe.</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(tj. przyznanie 0 punktów nie dyskwalifikuje z możliwości uzyskania dofinansowania).</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Ocena kryterium będzie polegała na:</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600"/>
                        </a:spcAft>
                        <a:buFont typeface="+mj-lt"/>
                        <a:buAutoNum type="alphaLcParenR"/>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Przyznaniu zdefiniowanej z góry liczby punktów (maksymalnie można przyznać 10 pkt).</a:t>
                      </a:r>
                      <a:r>
                        <a:rPr lang="pl-PL" sz="1200" b="0">
                          <a:effectLst/>
                          <a:latin typeface="Arial" panose="020B0604020202020204" pitchFamily="34" charset="0"/>
                          <a:ea typeface="Times New Roman" panose="02020603050405020304" pitchFamily="18" charset="0"/>
                          <a:cs typeface="Arial" panose="020B0604020202020204" pitchFamily="34" charset="0"/>
                        </a:rPr>
                        <a:t> Punkty w ramach poszczególnych metod pomiaru sumują się, do momentu uzyskania maksymalnej liczby punktów.</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600"/>
                        </a:spcAft>
                        <a:buFont typeface="+mj-lt"/>
                        <a:buAutoNum type="alphaLcParenR"/>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Przyznaniu 0 punktów – w przypadku niespełnienia kryterium.</a:t>
                      </a:r>
                      <a:endParaRPr lang="pl-PL" sz="1200" b="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a:solidFill>
                            <a:srgbClr val="000000"/>
                          </a:solidFill>
                          <a:effectLst/>
                          <a:latin typeface="Arial" panose="020B0604020202020204" pitchFamily="34" charset="0"/>
                          <a:ea typeface="Calibri" panose="020F0502020204030204" pitchFamily="34" charset="0"/>
                          <a:cs typeface="Arial" panose="020B0604020202020204" pitchFamily="34" charset="0"/>
                        </a:rPr>
                        <a:t>Brak możliwości uzupełnienia/poprawienia wniosku o dofinansowanie w ramach kryterium.</a:t>
                      </a:r>
                      <a:endParaRPr lang="pl-PL" sz="12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65F0DA31-DA2A-C58D-E460-CA5C640075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438A6C81-5328-9DA1-31E3-D32E861C4E03}"/>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32</a:t>
            </a:fld>
            <a:endParaRPr lang="pl-PL"/>
          </a:p>
        </p:txBody>
      </p:sp>
    </p:spTree>
    <p:extLst>
      <p:ext uri="{BB962C8B-B14F-4D97-AF65-F5344CB8AC3E}">
        <p14:creationId xmlns:p14="http://schemas.microsoft.com/office/powerpoint/2010/main" val="3985667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86944-02B1-2DE9-7232-B4B7C2E742EB}"/>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08F087E5-5421-AF92-75B4-937226978C60}"/>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07643FB4-04F8-3C0D-DC24-598011F9E9C7}"/>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Działanie 3.2 Dostosowanie do zmian klimatu i zapobieganie powodziom i suszy, typy projektów: 1, 2, 4, 6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lang="pl-PL" sz="1400" b="1">
                <a:solidFill>
                  <a:prstClr val="white"/>
                </a:solidFill>
                <a:latin typeface="Arial" panose="020B0604020202020204" pitchFamily="34" charset="0"/>
                <a:cs typeface="Arial" panose="020B0604020202020204" pitchFamily="34" charset="0"/>
              </a:rPr>
              <a:t>Kryteria trafności merytorycznej</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47C33FF9-705C-177F-678E-ECEE3EB9A76B}"/>
              </a:ext>
            </a:extLst>
          </p:cNvPr>
          <p:cNvGraphicFramePr>
            <a:graphicFrameLocks noGrp="1"/>
          </p:cNvGraphicFramePr>
          <p:nvPr>
            <p:extLst>
              <p:ext uri="{D42A27DB-BD31-4B8C-83A1-F6EECF244321}">
                <p14:modId xmlns:p14="http://schemas.microsoft.com/office/powerpoint/2010/main" val="3534731641"/>
              </p:ext>
            </p:extLst>
          </p:nvPr>
        </p:nvGraphicFramePr>
        <p:xfrm>
          <a:off x="409315" y="1103161"/>
          <a:ext cx="11305165" cy="4954399"/>
        </p:xfrm>
        <a:graphic>
          <a:graphicData uri="http://schemas.openxmlformats.org/drawingml/2006/table">
            <a:tbl>
              <a:tblPr firstRow="1" bandRow="1">
                <a:tableStyleId>{5C22544A-7EE6-4342-B048-85BDC9FD1C3A}</a:tableStyleId>
              </a:tblPr>
              <a:tblGrid>
                <a:gridCol w="632189">
                  <a:extLst>
                    <a:ext uri="{9D8B030D-6E8A-4147-A177-3AD203B41FA5}">
                      <a16:colId xmlns:a16="http://schemas.microsoft.com/office/drawing/2014/main" val="2402903515"/>
                    </a:ext>
                  </a:extLst>
                </a:gridCol>
                <a:gridCol w="2139518">
                  <a:extLst>
                    <a:ext uri="{9D8B030D-6E8A-4147-A177-3AD203B41FA5}">
                      <a16:colId xmlns:a16="http://schemas.microsoft.com/office/drawing/2014/main" val="2742623692"/>
                    </a:ext>
                  </a:extLst>
                </a:gridCol>
                <a:gridCol w="5110417">
                  <a:extLst>
                    <a:ext uri="{9D8B030D-6E8A-4147-A177-3AD203B41FA5}">
                      <a16:colId xmlns:a16="http://schemas.microsoft.com/office/drawing/2014/main" val="120968799"/>
                    </a:ext>
                  </a:extLst>
                </a:gridCol>
                <a:gridCol w="3423041">
                  <a:extLst>
                    <a:ext uri="{9D8B030D-6E8A-4147-A177-3AD203B41FA5}">
                      <a16:colId xmlns:a16="http://schemas.microsoft.com/office/drawing/2014/main" val="940122991"/>
                    </a:ext>
                  </a:extLst>
                </a:gridCol>
              </a:tblGrid>
              <a:tr h="421061">
                <a:tc>
                  <a:txBody>
                    <a:bodyPr/>
                    <a:lstStyle/>
                    <a:p>
                      <a:pPr algn="ctr"/>
                      <a:r>
                        <a:rPr lang="pl-PL" sz="1200" dirty="0">
                          <a:latin typeface="Arial" panose="020B0604020202020204" pitchFamily="34" charset="0"/>
                          <a:cs typeface="Arial" panose="020B0604020202020204" pitchFamily="34" charset="0"/>
                        </a:rPr>
                        <a:t>*Slajd</a:t>
                      </a:r>
                    </a:p>
                    <a:p>
                      <a:pPr algn="ctr"/>
                      <a:r>
                        <a:rPr lang="pl-PL" sz="1200" dirty="0">
                          <a:latin typeface="Arial" panose="020B0604020202020204" pitchFamily="34" charset="0"/>
                          <a:cs typeface="Arial" panose="020B0604020202020204" pitchFamily="34" charset="0"/>
                        </a:rPr>
                        <a:t>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497199">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Komplementarność projektu.</a:t>
                      </a: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W ramach kryterium weryfikowane będzie, czy projekt jest elementem szerszej strategii realizowanej przez szereg projektów komplementarnych lub jest powiązany z projektami już zrealizowanymi, w trakcie realizacji lub wybranymi do realizacji i współfinansowanymi ze środków zagranicznych i polskich m.in. funduszy europejskich, kontraktów wojewódzkich, dotacji celowych itp. od 2014 roku. Premiowane będą projekty kompleksowe (w osiąganiu celu w pełni/całkowitej likwidacji problemu w zakresie gospodarki zasobami wodnymi i adaptacji obszarów zurbanizowanych do zmian klimatu na obszarze inwestycji).</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oraz dokumentacji składanej wraz z wnioskiem o dofinansowanie na etapie aplikowania o środki.</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Metody pomiaru:</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600"/>
                        </a:spcAft>
                        <a:buFont typeface="+mj-lt"/>
                        <a:buAutoNum type="arabicPeriod"/>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projekt współtworzy kompleksowe rozwiązania obszarowe – projekt jest końcowym elementem wypełniającym ostatnią lukę w istniejącej zielono-niebieskiej infrastrukturze na obszarze inwestycji – </a:t>
                      </a:r>
                      <a:r>
                        <a:rPr lang="pl-PL" sz="1200" b="0" strike="sngStrike" dirty="0">
                          <a:solidFill>
                            <a:srgbClr val="C00000"/>
                          </a:solidFill>
                          <a:effectLst/>
                          <a:latin typeface="Arial" panose="020B0604020202020204" pitchFamily="34" charset="0"/>
                          <a:ea typeface="Calibri" panose="020F0502020204030204" pitchFamily="34" charset="0"/>
                          <a:cs typeface="Arial" panose="020B0604020202020204" pitchFamily="34" charset="0"/>
                        </a:rPr>
                        <a:t>3</a:t>
                      </a:r>
                      <a:r>
                        <a:rPr lang="pl-PL" sz="1200" b="0" strike="noStrike" dirty="0">
                          <a:solidFill>
                            <a:srgbClr val="C00000"/>
                          </a:solidFill>
                          <a:effectLst/>
                          <a:latin typeface="Arial" panose="020B0604020202020204" pitchFamily="34" charset="0"/>
                          <a:ea typeface="Calibri" panose="020F0502020204030204" pitchFamily="34" charset="0"/>
                          <a:cs typeface="Arial" panose="020B0604020202020204" pitchFamily="34" charset="0"/>
                        </a:rPr>
                        <a:t>5</a:t>
                      </a: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pkt,</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600"/>
                        </a:spcAft>
                        <a:buFont typeface="+mj-lt"/>
                        <a:buAutoNum type="arabicPeriod"/>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projekt bezpośrednio wykorzystuje wiedzę / kompetencje, produkty bądź rezultaty innego projektu - 2 pkt,</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punktowe.</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(tj. przyznanie 0 punktów nie dyskwalifikuje z możliwości uzyskania dofinansowania).</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Ocena kryterium będzie polegała na:</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gn="l">
                        <a:lnSpc>
                          <a:spcPct val="115000"/>
                        </a:lnSpc>
                        <a:spcBef>
                          <a:spcPts val="600"/>
                        </a:spcBef>
                        <a:spcAft>
                          <a:spcPts val="600"/>
                        </a:spcAft>
                        <a:buFont typeface="+mj-lt"/>
                        <a:buAutoNum type="alphaLcParenR"/>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Przyznaniu zdefiniowanej z góry liczby punktów (maksymalnie można przyznać </a:t>
                      </a:r>
                      <a:r>
                        <a:rPr lang="pl-PL" sz="1200" b="0" strike="sngStrike" dirty="0">
                          <a:solidFill>
                            <a:srgbClr val="C00000"/>
                          </a:solidFill>
                          <a:effectLst/>
                          <a:latin typeface="Arial" panose="020B0604020202020204" pitchFamily="34" charset="0"/>
                          <a:ea typeface="Calibri" panose="020F0502020204030204" pitchFamily="34" charset="0"/>
                          <a:cs typeface="Arial" panose="020B0604020202020204" pitchFamily="34" charset="0"/>
                        </a:rPr>
                        <a:t>6</a:t>
                      </a:r>
                      <a:r>
                        <a:rPr lang="pl-PL" sz="1200" b="0" strike="noStrike" dirty="0">
                          <a:solidFill>
                            <a:srgbClr val="C00000"/>
                          </a:solidFill>
                          <a:effectLst/>
                          <a:latin typeface="Arial" panose="020B0604020202020204" pitchFamily="34" charset="0"/>
                          <a:ea typeface="Calibri" panose="020F0502020204030204" pitchFamily="34" charset="0"/>
                          <a:cs typeface="Arial" panose="020B0604020202020204" pitchFamily="34" charset="0"/>
                        </a:rPr>
                        <a:t>10</a:t>
                      </a: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pkt).</a:t>
                      </a:r>
                      <a:r>
                        <a:rPr lang="pl-PL" sz="1200" b="0" dirty="0">
                          <a:effectLst/>
                          <a:latin typeface="Arial" panose="020B0604020202020204" pitchFamily="34" charset="0"/>
                          <a:ea typeface="Times New Roman" panose="02020603050405020304" pitchFamily="18" charset="0"/>
                          <a:cs typeface="Arial" panose="020B0604020202020204" pitchFamily="34" charset="0"/>
                        </a:rPr>
                        <a:t> </a:t>
                      </a: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Punkty w ramach poszczególnych metod pomiaru sumują się, do momentu uzyskania maksymalnej liczby punktów.</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gn="l">
                        <a:lnSpc>
                          <a:spcPct val="115000"/>
                        </a:lnSpc>
                        <a:spcBef>
                          <a:spcPts val="600"/>
                        </a:spcBef>
                        <a:spcAft>
                          <a:spcPts val="600"/>
                        </a:spcAft>
                        <a:buFont typeface="+mj-lt"/>
                        <a:buAutoNum type="alphaLcParenR"/>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Przyznaniu 0 punktów – w przypadku niespełnienia kryterium.</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Brak możliwości uzupełnienia/poprawienia wniosku o dofinansowanie w ramach kryterium.</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CAA14BCA-990F-7DCB-85B7-E5DB9F1514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193763C5-723D-C4D2-1DC2-388AE5FAA339}"/>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33</a:t>
            </a:fld>
            <a:endParaRPr lang="pl-PL"/>
          </a:p>
        </p:txBody>
      </p:sp>
      <p:sp>
        <p:nvSpPr>
          <p:cNvPr id="2" name="Prostokąt: zaokrąglone rogi 1">
            <a:extLst>
              <a:ext uri="{FF2B5EF4-FFF2-40B4-BE49-F238E27FC236}">
                <a16:creationId xmlns:a16="http://schemas.microsoft.com/office/drawing/2014/main" id="{CDD5F464-75FE-8702-3DA3-05ABAF77B19A}"/>
              </a:ext>
            </a:extLst>
          </p:cNvPr>
          <p:cNvSpPr/>
          <p:nvPr/>
        </p:nvSpPr>
        <p:spPr>
          <a:xfrm>
            <a:off x="477520" y="4199054"/>
            <a:ext cx="2622339" cy="67571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Autokorekta IZ FEL </a:t>
            </a: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nr 12 z formularza uwag</a:t>
            </a:r>
          </a:p>
        </p:txBody>
      </p:sp>
    </p:spTree>
    <p:extLst>
      <p:ext uri="{BB962C8B-B14F-4D97-AF65-F5344CB8AC3E}">
        <p14:creationId xmlns:p14="http://schemas.microsoft.com/office/powerpoint/2010/main" val="483043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1F3A5-8F90-A7BA-B842-84E6EDB9A426}"/>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20922195-8EBB-4C45-76AC-723F9BFC7B7B}"/>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B667D8D5-3D95-CE75-75D5-89DF69EB43C7}"/>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Działanie 3.2 Dostosowanie do zmian klimatu i zapobieganie powodziom i suszy, typy projektów: 1, 2, 4, 6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lang="pl-PL" sz="1400" b="1">
                <a:solidFill>
                  <a:prstClr val="white"/>
                </a:solidFill>
                <a:latin typeface="Arial" panose="020B0604020202020204" pitchFamily="34" charset="0"/>
                <a:cs typeface="Arial" panose="020B0604020202020204" pitchFamily="34" charset="0"/>
              </a:rPr>
              <a:t>Kryteria trafności merytorycznej</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0F518487-F244-B899-CAF7-4FE5F56C0C9A}"/>
              </a:ext>
            </a:extLst>
          </p:cNvPr>
          <p:cNvGraphicFramePr>
            <a:graphicFrameLocks noGrp="1"/>
          </p:cNvGraphicFramePr>
          <p:nvPr>
            <p:extLst>
              <p:ext uri="{D42A27DB-BD31-4B8C-83A1-F6EECF244321}">
                <p14:modId xmlns:p14="http://schemas.microsoft.com/office/powerpoint/2010/main" val="1478975734"/>
              </p:ext>
            </p:extLst>
          </p:nvPr>
        </p:nvGraphicFramePr>
        <p:xfrm>
          <a:off x="409315" y="1103161"/>
          <a:ext cx="11305165" cy="4707406"/>
        </p:xfrm>
        <a:graphic>
          <a:graphicData uri="http://schemas.openxmlformats.org/drawingml/2006/table">
            <a:tbl>
              <a:tblPr firstRow="1" bandRow="1">
                <a:tableStyleId>{5C22544A-7EE6-4342-B048-85BDC9FD1C3A}</a:tableStyleId>
              </a:tblPr>
              <a:tblGrid>
                <a:gridCol w="632189">
                  <a:extLst>
                    <a:ext uri="{9D8B030D-6E8A-4147-A177-3AD203B41FA5}">
                      <a16:colId xmlns:a16="http://schemas.microsoft.com/office/drawing/2014/main" val="2402903515"/>
                    </a:ext>
                  </a:extLst>
                </a:gridCol>
                <a:gridCol w="2139518">
                  <a:extLst>
                    <a:ext uri="{9D8B030D-6E8A-4147-A177-3AD203B41FA5}">
                      <a16:colId xmlns:a16="http://schemas.microsoft.com/office/drawing/2014/main" val="2742623692"/>
                    </a:ext>
                  </a:extLst>
                </a:gridCol>
                <a:gridCol w="5110417">
                  <a:extLst>
                    <a:ext uri="{9D8B030D-6E8A-4147-A177-3AD203B41FA5}">
                      <a16:colId xmlns:a16="http://schemas.microsoft.com/office/drawing/2014/main" val="120968799"/>
                    </a:ext>
                  </a:extLst>
                </a:gridCol>
                <a:gridCol w="3423041">
                  <a:extLst>
                    <a:ext uri="{9D8B030D-6E8A-4147-A177-3AD203B41FA5}">
                      <a16:colId xmlns:a16="http://schemas.microsoft.com/office/drawing/2014/main" val="940122991"/>
                    </a:ext>
                  </a:extLst>
                </a:gridCol>
              </a:tblGrid>
              <a:tr h="409842">
                <a:tc>
                  <a:txBody>
                    <a:bodyPr/>
                    <a:lstStyle/>
                    <a:p>
                      <a:pPr algn="ctr"/>
                      <a:r>
                        <a:rPr lang="pl-PL" sz="1200" dirty="0">
                          <a:latin typeface="Arial" panose="020B0604020202020204" pitchFamily="34" charset="0"/>
                          <a:cs typeface="Arial" panose="020B0604020202020204" pitchFamily="34" charset="0"/>
                        </a:rPr>
                        <a:t>*Slajd</a:t>
                      </a:r>
                    </a:p>
                    <a:p>
                      <a:pPr algn="ctr"/>
                      <a:r>
                        <a:rPr lang="pl-PL" sz="1200" dirty="0">
                          <a:latin typeface="Arial" panose="020B0604020202020204" pitchFamily="34" charset="0"/>
                          <a:cs typeface="Arial" panose="020B0604020202020204" pitchFamily="34" charset="0"/>
                        </a:rPr>
                        <a:t>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250206">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Komplementarność projektu.</a:t>
                      </a: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lvl="0" indent="-228600" algn="l">
                        <a:lnSpc>
                          <a:spcPct val="115000"/>
                        </a:lnSpc>
                        <a:spcBef>
                          <a:spcPts val="600"/>
                        </a:spcBef>
                        <a:spcAft>
                          <a:spcPts val="600"/>
                        </a:spcAft>
                        <a:buFont typeface="+mj-lt"/>
                        <a:buAutoNum type="arabicPeriod" startAt="3"/>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projekt pełni łącznie z innymi projektami tę samą funkcję, dzięki czemu w pełni wykorzystywane są możliwości istniejącej zielono-niebieskiej infrastruktury - </a:t>
                      </a:r>
                      <a:r>
                        <a:rPr lang="pl-PL" sz="1200" b="0" strike="sngStrike" dirty="0">
                          <a:solidFill>
                            <a:srgbClr val="C00000"/>
                          </a:solidFill>
                          <a:effectLst/>
                          <a:latin typeface="Arial" panose="020B0604020202020204" pitchFamily="34" charset="0"/>
                          <a:ea typeface="Calibri" panose="020F0502020204030204" pitchFamily="34" charset="0"/>
                          <a:cs typeface="Arial" panose="020B0604020202020204" pitchFamily="34" charset="0"/>
                        </a:rPr>
                        <a:t>2</a:t>
                      </a:r>
                      <a:r>
                        <a:rPr lang="pl-PL" sz="1200" b="0" dirty="0">
                          <a:solidFill>
                            <a:srgbClr val="C00000"/>
                          </a:solidFill>
                          <a:effectLst/>
                          <a:latin typeface="Arial" panose="020B0604020202020204" pitchFamily="34" charset="0"/>
                          <a:ea typeface="Calibri" panose="020F0502020204030204" pitchFamily="34" charset="0"/>
                          <a:cs typeface="Arial" panose="020B0604020202020204" pitchFamily="34" charset="0"/>
                        </a:rPr>
                        <a:t>3</a:t>
                      </a: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pkt,</a:t>
                      </a:r>
                      <a:endParaRPr lang="pl-PL" sz="1200" b="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marL="228600" lvl="0" indent="-228600" algn="l">
                        <a:lnSpc>
                          <a:spcPct val="115000"/>
                        </a:lnSpc>
                        <a:spcBef>
                          <a:spcPts val="600"/>
                        </a:spcBef>
                        <a:spcAft>
                          <a:spcPts val="600"/>
                        </a:spcAft>
                        <a:buFont typeface="+mj-lt"/>
                        <a:buAutoNum type="arabicPeriod" startAt="3"/>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projekt łącznie z innymi projektami komplementarnymi prowadzi do ograniczenia odpływu wód opadowych z miejsca wystąpienia opadu oraz zmniejsza miejskie wyspy ciepła - 5 pkt,</a:t>
                      </a:r>
                      <a:endParaRPr lang="pl-PL" sz="1200" b="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marL="228600" lvl="0" indent="-228600" algn="l">
                        <a:lnSpc>
                          <a:spcPct val="115000"/>
                        </a:lnSpc>
                        <a:spcBef>
                          <a:spcPts val="600"/>
                        </a:spcBef>
                        <a:spcAft>
                          <a:spcPts val="600"/>
                        </a:spcAft>
                        <a:buFont typeface="+mj-lt"/>
                        <a:buAutoNum type="arabicPeriod" startAt="3"/>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projekt łącznie z innymi projektami komplementarnymi prowadzi do zwiększenia świadomości społecznej związanej z rolą zieleni miejskiej i zielono-niebieskiej infrastruktury w adaptacji miast do zmian klimatu– 2 pkt,</a:t>
                      </a:r>
                      <a:endParaRPr lang="pl-PL" sz="1200" b="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marL="228600" lvl="0" indent="-228600" algn="l">
                        <a:lnSpc>
                          <a:spcPct val="115000"/>
                        </a:lnSpc>
                        <a:spcBef>
                          <a:spcPts val="600"/>
                        </a:spcBef>
                        <a:spcAft>
                          <a:spcPts val="600"/>
                        </a:spcAft>
                        <a:buFont typeface="+mj-lt"/>
                        <a:buAutoNum type="arabicPeriod" startAt="3"/>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projekt łącznie z innymi projektami komplementarnymi przyczyni się do ograniczenia zagrożenia suszą, podtopieniami i erozją wodną – 5 pkt,</a:t>
                      </a:r>
                      <a:endParaRPr lang="pl-PL" sz="1200" b="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marL="228600" lvl="0" indent="-228600" algn="l">
                        <a:lnSpc>
                          <a:spcPct val="115000"/>
                        </a:lnSpc>
                        <a:spcBef>
                          <a:spcPts val="600"/>
                        </a:spcBef>
                        <a:spcAft>
                          <a:spcPts val="600"/>
                        </a:spcAft>
                        <a:buFont typeface="+mj-lt"/>
                        <a:buAutoNum type="arabicPeriod" startAt="3"/>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projekt wynika ze strategii terytorialnej opracowanej przez partnerstwa JST w celu wdrażania Innego Instrumentu Terytorialnego (strategii rozwoju ponadlokalnego lub strategii IIT) – </a:t>
                      </a:r>
                      <a:r>
                        <a:rPr lang="pl-PL" sz="1200" b="0" strike="sngStrike" dirty="0">
                          <a:solidFill>
                            <a:srgbClr val="C00000"/>
                          </a:solidFill>
                          <a:effectLst/>
                          <a:latin typeface="Arial" panose="020B0604020202020204" pitchFamily="34" charset="0"/>
                          <a:ea typeface="Calibri" panose="020F0502020204030204" pitchFamily="34" charset="0"/>
                          <a:cs typeface="Arial" panose="020B0604020202020204" pitchFamily="34" charset="0"/>
                        </a:rPr>
                        <a:t>3</a:t>
                      </a:r>
                      <a:r>
                        <a:rPr lang="pl-PL" sz="1200" b="0" dirty="0">
                          <a:solidFill>
                            <a:srgbClr val="C00000"/>
                          </a:solidFill>
                          <a:effectLst/>
                          <a:latin typeface="Arial" panose="020B0604020202020204" pitchFamily="34" charset="0"/>
                          <a:ea typeface="Calibri" panose="020F0502020204030204" pitchFamily="34" charset="0"/>
                          <a:cs typeface="Arial" panose="020B0604020202020204" pitchFamily="34" charset="0"/>
                        </a:rPr>
                        <a:t>2</a:t>
                      </a: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pkt.</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55594389-A5CB-077D-A78A-A2509EA175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1836AEAC-04DD-4DAA-2D86-DC6C554563D4}"/>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34</a:t>
            </a:fld>
            <a:endParaRPr lang="pl-PL"/>
          </a:p>
        </p:txBody>
      </p:sp>
      <p:sp>
        <p:nvSpPr>
          <p:cNvPr id="6" name="Prostokąt: zaokrąglone rogi 5">
            <a:extLst>
              <a:ext uri="{FF2B5EF4-FFF2-40B4-BE49-F238E27FC236}">
                <a16:creationId xmlns:a16="http://schemas.microsoft.com/office/drawing/2014/main" id="{86694560-6547-5AAF-4667-7E570C03F2A6}"/>
              </a:ext>
            </a:extLst>
          </p:cNvPr>
          <p:cNvSpPr/>
          <p:nvPr/>
        </p:nvSpPr>
        <p:spPr>
          <a:xfrm>
            <a:off x="8611427" y="2545581"/>
            <a:ext cx="2622339" cy="67571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Autokorekta IZ FEL </a:t>
            </a: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nr 12 z formularza uwag</a:t>
            </a:r>
          </a:p>
        </p:txBody>
      </p:sp>
    </p:spTree>
    <p:extLst>
      <p:ext uri="{BB962C8B-B14F-4D97-AF65-F5344CB8AC3E}">
        <p14:creationId xmlns:p14="http://schemas.microsoft.com/office/powerpoint/2010/main" val="2053093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02BDF-DA9D-3B01-7AE0-D6C16022BB88}"/>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1DC87942-3CC1-576C-B821-8CB12F6C1066}"/>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205574CE-63F0-C0F7-BA55-B476227A100C}"/>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Działanie 3.2 Dostosowanie do zmian klimatu i zapobieganie powodziom i suszy, typy projektów: 1, 2, 4, 6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lang="pl-PL" sz="1400" b="1">
                <a:solidFill>
                  <a:prstClr val="white"/>
                </a:solidFill>
                <a:latin typeface="Arial" panose="020B0604020202020204" pitchFamily="34" charset="0"/>
                <a:cs typeface="Arial" panose="020B0604020202020204" pitchFamily="34" charset="0"/>
              </a:rPr>
              <a:t>Kryteria trafności merytorycznej</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640E49D8-4470-691E-D403-2DF5EFB6FECD}"/>
              </a:ext>
            </a:extLst>
          </p:cNvPr>
          <p:cNvGraphicFramePr>
            <a:graphicFrameLocks noGrp="1"/>
          </p:cNvGraphicFramePr>
          <p:nvPr>
            <p:extLst>
              <p:ext uri="{D42A27DB-BD31-4B8C-83A1-F6EECF244321}">
                <p14:modId xmlns:p14="http://schemas.microsoft.com/office/powerpoint/2010/main" val="965181561"/>
              </p:ext>
            </p:extLst>
          </p:nvPr>
        </p:nvGraphicFramePr>
        <p:xfrm>
          <a:off x="409315" y="1103161"/>
          <a:ext cx="11305165" cy="4874197"/>
        </p:xfrm>
        <a:graphic>
          <a:graphicData uri="http://schemas.openxmlformats.org/drawingml/2006/table">
            <a:tbl>
              <a:tblPr firstRow="1" bandRow="1">
                <a:tableStyleId>{5C22544A-7EE6-4342-B048-85BDC9FD1C3A}</a:tableStyleId>
              </a:tblPr>
              <a:tblGrid>
                <a:gridCol w="632189">
                  <a:extLst>
                    <a:ext uri="{9D8B030D-6E8A-4147-A177-3AD203B41FA5}">
                      <a16:colId xmlns:a16="http://schemas.microsoft.com/office/drawing/2014/main" val="2402903515"/>
                    </a:ext>
                  </a:extLst>
                </a:gridCol>
                <a:gridCol w="2139518">
                  <a:extLst>
                    <a:ext uri="{9D8B030D-6E8A-4147-A177-3AD203B41FA5}">
                      <a16:colId xmlns:a16="http://schemas.microsoft.com/office/drawing/2014/main" val="2742623692"/>
                    </a:ext>
                  </a:extLst>
                </a:gridCol>
                <a:gridCol w="5110417">
                  <a:extLst>
                    <a:ext uri="{9D8B030D-6E8A-4147-A177-3AD203B41FA5}">
                      <a16:colId xmlns:a16="http://schemas.microsoft.com/office/drawing/2014/main" val="120968799"/>
                    </a:ext>
                  </a:extLst>
                </a:gridCol>
                <a:gridCol w="3423041">
                  <a:extLst>
                    <a:ext uri="{9D8B030D-6E8A-4147-A177-3AD203B41FA5}">
                      <a16:colId xmlns:a16="http://schemas.microsoft.com/office/drawing/2014/main" val="940122991"/>
                    </a:ext>
                  </a:extLst>
                </a:gridCol>
              </a:tblGrid>
              <a:tr h="409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*Slajd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250206">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a:solidFill>
                            <a:srgbClr val="000000"/>
                          </a:solidFill>
                          <a:effectLst/>
                          <a:latin typeface="Arial" panose="020B0604020202020204" pitchFamily="34" charset="0"/>
                          <a:ea typeface="Calibri" panose="020F0502020204030204" pitchFamily="34" charset="0"/>
                          <a:cs typeface="Arial" panose="020B0604020202020204" pitchFamily="34" charset="0"/>
                        </a:rPr>
                        <a:t>Wpływ na środowisko.</a:t>
                      </a:r>
                      <a:endParaRPr lang="pl-PL"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punktuje konkretne działania podjęte na rzecz zrównoważonego rozwoju oraz zasady DNSH („nie czyń poważnych szkód”) w tym w szczególności zastosowanie technologii przyjaznych środowisku przyrodniczemu lub korzystne oddziaływanie projektu na środowisko przyrodnicze.</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oraz dokumentacji składanej wraz z wnioskiem o dofinansowanie na etapie aplikowania o środki.</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0"/>
                        </a:spcBef>
                        <a:spcAft>
                          <a:spcPts val="0"/>
                        </a:spcAft>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Metody pomiaru:</a:t>
                      </a:r>
                    </a:p>
                    <a:p>
                      <a:pPr algn="l">
                        <a:lnSpc>
                          <a:spcPct val="115000"/>
                        </a:lnSpc>
                        <a:spcBef>
                          <a:spcPts val="0"/>
                        </a:spcBef>
                        <a:spcAft>
                          <a:spcPts val="0"/>
                        </a:spcAft>
                      </a:pPr>
                      <a:endPar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228600" indent="-228600" algn="l">
                        <a:lnSpc>
                          <a:spcPct val="115000"/>
                        </a:lnSpc>
                        <a:spcBef>
                          <a:spcPts val="0"/>
                        </a:spcBef>
                        <a:spcAft>
                          <a:spcPts val="0"/>
                        </a:spcAft>
                        <a:buAutoNum type="arabicPeriod"/>
                      </a:pPr>
                      <a:r>
                        <a:rPr lang="pl-PL" sz="1200" b="0" dirty="0">
                          <a:solidFill>
                            <a:srgbClr val="C00000"/>
                          </a:solidFill>
                          <a:effectLst/>
                          <a:latin typeface="Arial" panose="020B0604020202020204" pitchFamily="34" charset="0"/>
                          <a:ea typeface="Calibri" panose="020F0502020204030204" pitchFamily="34" charset="0"/>
                          <a:cs typeface="Arial" panose="020B0604020202020204" pitchFamily="34" charset="0"/>
                        </a:rPr>
                        <a:t>projekt poprawi ochronę zasobów wodnych w </a:t>
                      </a:r>
                      <a:r>
                        <a:rPr lang="pl-PL" sz="1200" b="0">
                          <a:solidFill>
                            <a:srgbClr val="C00000"/>
                          </a:solidFill>
                          <a:effectLst/>
                          <a:latin typeface="Arial" panose="020B0604020202020204" pitchFamily="34" charset="0"/>
                          <a:ea typeface="Calibri" panose="020F0502020204030204" pitchFamily="34" charset="0"/>
                          <a:cs typeface="Arial" panose="020B0604020202020204" pitchFamily="34" charset="0"/>
                        </a:rPr>
                        <a:t>rejonie – 3 </a:t>
                      </a:r>
                      <a:r>
                        <a:rPr lang="pl-PL" sz="1200" b="0" dirty="0">
                          <a:solidFill>
                            <a:srgbClr val="C00000"/>
                          </a:solidFill>
                          <a:effectLst/>
                          <a:latin typeface="Arial" panose="020B0604020202020204" pitchFamily="34" charset="0"/>
                          <a:ea typeface="Calibri" panose="020F0502020204030204" pitchFamily="34" charset="0"/>
                          <a:cs typeface="Arial" panose="020B0604020202020204" pitchFamily="34" charset="0"/>
                        </a:rPr>
                        <a:t>pkt,</a:t>
                      </a:r>
                    </a:p>
                    <a:p>
                      <a:pPr marL="0" indent="0" algn="l">
                        <a:lnSpc>
                          <a:spcPct val="115000"/>
                        </a:lnSpc>
                        <a:spcBef>
                          <a:spcPts val="0"/>
                        </a:spcBef>
                        <a:spcAft>
                          <a:spcPts val="0"/>
                        </a:spcAft>
                        <a:buNone/>
                      </a:pPr>
                      <a:endParaRPr lang="pl-PL" sz="1200" b="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marL="228600" indent="-228600" algn="l">
                        <a:lnSpc>
                          <a:spcPct val="115000"/>
                        </a:lnSpc>
                        <a:spcBef>
                          <a:spcPts val="0"/>
                        </a:spcBef>
                        <a:spcAft>
                          <a:spcPts val="0"/>
                        </a:spcAft>
                        <a:buAutoNum type="arabicPeriod" startAt="2"/>
                      </a:pPr>
                      <a:r>
                        <a:rPr lang="pl-PL" sz="1200" b="0" dirty="0">
                          <a:solidFill>
                            <a:srgbClr val="C00000"/>
                          </a:solidFill>
                          <a:effectLst/>
                          <a:latin typeface="Arial" panose="020B0604020202020204" pitchFamily="34" charset="0"/>
                          <a:ea typeface="Calibri" panose="020F0502020204030204" pitchFamily="34" charset="0"/>
                          <a:cs typeface="Arial" panose="020B0604020202020204" pitchFamily="34" charset="0"/>
                        </a:rPr>
                        <a:t>projekt nie spowoduje zmniejszenia bioróżnorodności na obszarze jego realizacji – 3 pkt,</a:t>
                      </a:r>
                    </a:p>
                    <a:p>
                      <a:pPr marL="0" indent="0" algn="l">
                        <a:lnSpc>
                          <a:spcPct val="115000"/>
                        </a:lnSpc>
                        <a:spcBef>
                          <a:spcPts val="0"/>
                        </a:spcBef>
                        <a:spcAft>
                          <a:spcPts val="0"/>
                        </a:spcAft>
                        <a:buNone/>
                      </a:pPr>
                      <a:endParaRPr lang="pl-PL" sz="1200" b="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marL="0" indent="0" algn="l">
                        <a:lnSpc>
                          <a:spcPct val="115000"/>
                        </a:lnSpc>
                        <a:spcBef>
                          <a:spcPts val="0"/>
                        </a:spcBef>
                        <a:spcAft>
                          <a:spcPts val="0"/>
                        </a:spcAft>
                        <a:buNone/>
                      </a:pPr>
                      <a:r>
                        <a:rPr lang="pl-PL" sz="1200" b="0" dirty="0">
                          <a:solidFill>
                            <a:srgbClr val="C00000"/>
                          </a:solidFill>
                          <a:effectLst/>
                          <a:latin typeface="Arial" panose="020B0604020202020204" pitchFamily="34" charset="0"/>
                          <a:ea typeface="Calibri" panose="020F0502020204030204" pitchFamily="34" charset="0"/>
                          <a:cs typeface="Arial" panose="020B0604020202020204" pitchFamily="34" charset="0"/>
                        </a:rPr>
                        <a:t>3. projekt nie spowoduje wprowadzania dodatkowych zanieczyszczeń do powietrza, wody i gleby – 2 pkt,</a:t>
                      </a:r>
                    </a:p>
                    <a:p>
                      <a:pPr algn="l">
                        <a:lnSpc>
                          <a:spcPct val="115000"/>
                        </a:lnSpc>
                        <a:spcBef>
                          <a:spcPts val="0"/>
                        </a:spcBef>
                        <a:spcAft>
                          <a:spcPts val="0"/>
                        </a:spcAft>
                      </a:pP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marL="0" lvl="0" indent="0" algn="l">
                        <a:lnSpc>
                          <a:spcPct val="115000"/>
                        </a:lnSpc>
                        <a:spcBef>
                          <a:spcPts val="0"/>
                        </a:spcBef>
                        <a:spcAft>
                          <a:spcPts val="0"/>
                        </a:spcAft>
                        <a:buFont typeface="+mj-lt"/>
                        <a:buNone/>
                      </a:pPr>
                      <a:r>
                        <a:rPr lang="pl-PL" sz="1200" b="0" strike="sngStrike" dirty="0">
                          <a:solidFill>
                            <a:srgbClr val="C00000"/>
                          </a:solidFill>
                          <a:effectLst/>
                          <a:latin typeface="Arial" panose="020B0604020202020204" pitchFamily="34" charset="0"/>
                          <a:ea typeface="Calibri" panose="020F0502020204030204" pitchFamily="34" charset="0"/>
                          <a:cs typeface="Arial" panose="020B0604020202020204" pitchFamily="34" charset="0"/>
                        </a:rPr>
                        <a:t>1.</a:t>
                      </a:r>
                      <a:r>
                        <a:rPr lang="pl-PL" sz="1200" b="0" dirty="0">
                          <a:solidFill>
                            <a:srgbClr val="C00000"/>
                          </a:solidFill>
                          <a:effectLst/>
                          <a:latin typeface="Arial" panose="020B0604020202020204" pitchFamily="34" charset="0"/>
                          <a:ea typeface="Calibri" panose="020F0502020204030204" pitchFamily="34" charset="0"/>
                          <a:cs typeface="Arial" panose="020B0604020202020204" pitchFamily="34" charset="0"/>
                        </a:rPr>
                        <a:t>4. </a:t>
                      </a: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zobowiązanie do stosowania w projekcie zielonych zamówień publicznych - 2 pkt</a:t>
                      </a:r>
                      <a:r>
                        <a:rPr lang="pl-PL" sz="1200" b="0" strike="sngStrike" dirty="0">
                          <a:solidFill>
                            <a:srgbClr val="C00000"/>
                          </a:solidFill>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punktowe.</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(tj. przyznanie 0 punktów nie dyskwalifikuje z możliwości uzyskania dofinansowania).</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Ocena kryterium będzie polegała na:</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600"/>
                        </a:spcAft>
                        <a:buFont typeface="+mj-lt"/>
                        <a:buAutoNum type="alphaLcParenR"/>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Przyznaniu zdefiniowanej z góry liczby punktów (maksymalnie można przyznać 10 pkt).</a:t>
                      </a:r>
                      <a:r>
                        <a:rPr lang="pl-PL" sz="1200" b="0" dirty="0">
                          <a:effectLst/>
                          <a:latin typeface="Arial" panose="020B0604020202020204" pitchFamily="34" charset="0"/>
                          <a:ea typeface="Calibri" panose="020F0502020204030204" pitchFamily="34" charset="0"/>
                          <a:cs typeface="Arial" panose="020B0604020202020204" pitchFamily="34" charset="0"/>
                        </a:rPr>
                        <a:t> </a:t>
                      </a: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Punkty w ramach poszczególnych metod pomiaru sumują się, do momentu uzyskania maksymalnej liczby punktów.</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600"/>
                        </a:spcAft>
                        <a:buFont typeface="+mj-lt"/>
                        <a:buAutoNum type="alphaLcParenR"/>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Przyznaniu 0 punktów – w przypadku niespełnienia kryterium.</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Brak możliwości uzupełnienia/poprawienia wniosku o dofinansowanie w ramach kryterium.</a:t>
                      </a: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213382F9-7C58-8719-262A-89695BF15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68668E4E-2019-5A33-7A90-0F81BFD52348}"/>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35</a:t>
            </a:fld>
            <a:endParaRPr lang="pl-PL"/>
          </a:p>
        </p:txBody>
      </p:sp>
      <p:sp>
        <p:nvSpPr>
          <p:cNvPr id="2" name="Prostokąt: zaokrąglone rogi 1">
            <a:extLst>
              <a:ext uri="{FF2B5EF4-FFF2-40B4-BE49-F238E27FC236}">
                <a16:creationId xmlns:a16="http://schemas.microsoft.com/office/drawing/2014/main" id="{9E67D94E-670C-2DA6-A540-2F5CF011F2EE}"/>
              </a:ext>
            </a:extLst>
          </p:cNvPr>
          <p:cNvSpPr/>
          <p:nvPr/>
        </p:nvSpPr>
        <p:spPr>
          <a:xfrm>
            <a:off x="477520" y="3932242"/>
            <a:ext cx="2622339" cy="67571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Uwaga Ministerstwa Klimatu i Środowiska </a:t>
            </a: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nr 10 z formularza uwag</a:t>
            </a:r>
          </a:p>
        </p:txBody>
      </p:sp>
    </p:spTree>
    <p:extLst>
      <p:ext uri="{BB962C8B-B14F-4D97-AF65-F5344CB8AC3E}">
        <p14:creationId xmlns:p14="http://schemas.microsoft.com/office/powerpoint/2010/main" val="3494307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F6A5A-3C95-E5D7-2498-0976742442D3}"/>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AC3FFB2A-348C-593C-3224-FFB8109A9294}"/>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6350F256-8FB3-E45D-4AF6-E471D30808E0}"/>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Działanie 3.2 Dostosowanie do zmian klimatu i zapobieganie powodziom i suszy, typy projektów: 1, 2, 4, 6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Kryteria trafności merytorycznej</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8832F885-7FC3-5917-27E6-F0ABE9C7FA69}"/>
              </a:ext>
            </a:extLst>
          </p:cNvPr>
          <p:cNvGraphicFramePr>
            <a:graphicFrameLocks noGrp="1"/>
          </p:cNvGraphicFramePr>
          <p:nvPr>
            <p:extLst>
              <p:ext uri="{D42A27DB-BD31-4B8C-83A1-F6EECF244321}">
                <p14:modId xmlns:p14="http://schemas.microsoft.com/office/powerpoint/2010/main" val="1031697238"/>
              </p:ext>
            </p:extLst>
          </p:nvPr>
        </p:nvGraphicFramePr>
        <p:xfrm>
          <a:off x="409315" y="1103161"/>
          <a:ext cx="11305165" cy="4707406"/>
        </p:xfrm>
        <a:graphic>
          <a:graphicData uri="http://schemas.openxmlformats.org/drawingml/2006/table">
            <a:tbl>
              <a:tblPr firstRow="1" bandRow="1">
                <a:tableStyleId>{5C22544A-7EE6-4342-B048-85BDC9FD1C3A}</a:tableStyleId>
              </a:tblPr>
              <a:tblGrid>
                <a:gridCol w="632189">
                  <a:extLst>
                    <a:ext uri="{9D8B030D-6E8A-4147-A177-3AD203B41FA5}">
                      <a16:colId xmlns:a16="http://schemas.microsoft.com/office/drawing/2014/main" val="2402903515"/>
                    </a:ext>
                  </a:extLst>
                </a:gridCol>
                <a:gridCol w="2139518">
                  <a:extLst>
                    <a:ext uri="{9D8B030D-6E8A-4147-A177-3AD203B41FA5}">
                      <a16:colId xmlns:a16="http://schemas.microsoft.com/office/drawing/2014/main" val="2742623692"/>
                    </a:ext>
                  </a:extLst>
                </a:gridCol>
                <a:gridCol w="5289878">
                  <a:extLst>
                    <a:ext uri="{9D8B030D-6E8A-4147-A177-3AD203B41FA5}">
                      <a16:colId xmlns:a16="http://schemas.microsoft.com/office/drawing/2014/main" val="120968799"/>
                    </a:ext>
                  </a:extLst>
                </a:gridCol>
                <a:gridCol w="3243580">
                  <a:extLst>
                    <a:ext uri="{9D8B030D-6E8A-4147-A177-3AD203B41FA5}">
                      <a16:colId xmlns:a16="http://schemas.microsoft.com/office/drawing/2014/main" val="940122991"/>
                    </a:ext>
                  </a:extLst>
                </a:gridCol>
              </a:tblGrid>
              <a:tr h="409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*Slajd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250206">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a:solidFill>
                            <a:srgbClr val="000000"/>
                          </a:solidFill>
                          <a:effectLst/>
                          <a:latin typeface="Arial" panose="020B0604020202020204" pitchFamily="34" charset="0"/>
                          <a:ea typeface="Calibri" panose="020F0502020204030204" pitchFamily="34" charset="0"/>
                          <a:cs typeface="Arial" panose="020B0604020202020204" pitchFamily="34" charset="0"/>
                        </a:rPr>
                        <a:t>Wpływ na środowisko.</a:t>
                      </a:r>
                      <a:endParaRPr lang="pl-PL"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600"/>
                        </a:spcBef>
                        <a:spcAft>
                          <a:spcPts val="600"/>
                        </a:spcAft>
                        <a:buClrTx/>
                        <a:buSzTx/>
                        <a:buFont typeface="+mj-lt"/>
                        <a:buNone/>
                        <a:tabLst/>
                        <a:defRPr/>
                      </a:pPr>
                      <a:r>
                        <a:rPr kumimoji="0" lang="pl-PL" sz="1200" b="0" i="0" u="none" strike="sng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2.   projekt poprawi ochronę zasobów wodnych w rejonie – 32 pkt,</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kumimoji="0" lang="pl-PL" sz="1200" b="0" i="0" u="none" strike="sng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3.   dokonana zostanie ocena wrażliwości na zmiany klimatu i ryzyka zmiany klimatu - 2 pkt,</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kumimoji="0" lang="pl-PL" sz="1200" b="0" i="0" u="none" strike="sng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4. projekt nie spowoduje wprowadzania dodatkowych zanieczyszczeń do powietrza, wody i gleby – 2 pkt,</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kumimoji="0" lang="pl-PL" sz="1200" b="0" i="0" u="none" strike="sng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5.</a:t>
                      </a:r>
                      <a:r>
                        <a:rPr kumimoji="0" lang="pl-PL" sz="1200" b="0"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pl-PL" sz="1200" b="0" i="0" u="none" strike="sng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projekt nie spowoduje zmniejszenia bioróżnorodności na obszarze jego realizacji – 23 pkt.</a:t>
                      </a:r>
                    </a:p>
                    <a:p>
                      <a:pPr algn="l">
                        <a:lnSpc>
                          <a:spcPct val="115000"/>
                        </a:lnSpc>
                        <a:spcBef>
                          <a:spcPts val="600"/>
                        </a:spcBef>
                        <a:spcAft>
                          <a:spcPts val="600"/>
                        </a:spcAft>
                      </a:pPr>
                      <a:endParaRPr lang="pl-PL" sz="1200" b="0" strike="sngStrike"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endParaRPr lang="pl-PL"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56E5E564-E212-ACE3-099A-BF277EC9BF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6D52A607-7637-F8CA-62BF-36B504558138}"/>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Prostokąt: zaokrąglone rogi 1">
            <a:extLst>
              <a:ext uri="{FF2B5EF4-FFF2-40B4-BE49-F238E27FC236}">
                <a16:creationId xmlns:a16="http://schemas.microsoft.com/office/drawing/2014/main" id="{FA92E350-9985-9B6D-36B4-5A6CF38D2884}"/>
              </a:ext>
            </a:extLst>
          </p:cNvPr>
          <p:cNvSpPr/>
          <p:nvPr/>
        </p:nvSpPr>
        <p:spPr>
          <a:xfrm>
            <a:off x="477520" y="2293942"/>
            <a:ext cx="2622339" cy="67571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Uwaga Ministerstwa Klimatu i Środowiska </a:t>
            </a: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nr 10 z formularza uwag</a:t>
            </a:r>
          </a:p>
        </p:txBody>
      </p:sp>
    </p:spTree>
    <p:extLst>
      <p:ext uri="{BB962C8B-B14F-4D97-AF65-F5344CB8AC3E}">
        <p14:creationId xmlns:p14="http://schemas.microsoft.com/office/powerpoint/2010/main" val="3329010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A1F08-B3F1-FC40-2060-13BDDA7AE0DF}"/>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02F42954-8844-9BD7-55A3-3528EDA39E21}"/>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2A1A4596-91FC-7071-800B-BD0138CA4DA3}"/>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Działanie 3.2 Dostosowanie do zmian klimatu i zapobieganie powodziom i suszy, typy projektów: 1, 2, 4, 6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lang="pl-PL" sz="1400" b="1">
                <a:solidFill>
                  <a:prstClr val="white"/>
                </a:solidFill>
                <a:latin typeface="Arial" panose="020B0604020202020204" pitchFamily="34" charset="0"/>
                <a:cs typeface="Arial" panose="020B0604020202020204" pitchFamily="34" charset="0"/>
              </a:rPr>
              <a:t>Kryteria trafności merytorycznej</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0A543232-F90C-1DBB-F144-614BA62740B8}"/>
              </a:ext>
            </a:extLst>
          </p:cNvPr>
          <p:cNvGraphicFramePr>
            <a:graphicFrameLocks noGrp="1"/>
          </p:cNvGraphicFramePr>
          <p:nvPr>
            <p:extLst>
              <p:ext uri="{D42A27DB-BD31-4B8C-83A1-F6EECF244321}">
                <p14:modId xmlns:p14="http://schemas.microsoft.com/office/powerpoint/2010/main" val="2160439786"/>
              </p:ext>
            </p:extLst>
          </p:nvPr>
        </p:nvGraphicFramePr>
        <p:xfrm>
          <a:off x="409315" y="1103161"/>
          <a:ext cx="11305165" cy="4660048"/>
        </p:xfrm>
        <a:graphic>
          <a:graphicData uri="http://schemas.openxmlformats.org/drawingml/2006/table">
            <a:tbl>
              <a:tblPr firstRow="1" bandRow="1">
                <a:tableStyleId>{5C22544A-7EE6-4342-B048-85BDC9FD1C3A}</a:tableStyleId>
              </a:tblPr>
              <a:tblGrid>
                <a:gridCol w="632189">
                  <a:extLst>
                    <a:ext uri="{9D8B030D-6E8A-4147-A177-3AD203B41FA5}">
                      <a16:colId xmlns:a16="http://schemas.microsoft.com/office/drawing/2014/main" val="2402903515"/>
                    </a:ext>
                  </a:extLst>
                </a:gridCol>
                <a:gridCol w="2139518">
                  <a:extLst>
                    <a:ext uri="{9D8B030D-6E8A-4147-A177-3AD203B41FA5}">
                      <a16:colId xmlns:a16="http://schemas.microsoft.com/office/drawing/2014/main" val="2742623692"/>
                    </a:ext>
                  </a:extLst>
                </a:gridCol>
                <a:gridCol w="5110417">
                  <a:extLst>
                    <a:ext uri="{9D8B030D-6E8A-4147-A177-3AD203B41FA5}">
                      <a16:colId xmlns:a16="http://schemas.microsoft.com/office/drawing/2014/main" val="120968799"/>
                    </a:ext>
                  </a:extLst>
                </a:gridCol>
                <a:gridCol w="3423041">
                  <a:extLst>
                    <a:ext uri="{9D8B030D-6E8A-4147-A177-3AD203B41FA5}">
                      <a16:colId xmlns:a16="http://schemas.microsoft.com/office/drawing/2014/main" val="940122991"/>
                    </a:ext>
                  </a:extLst>
                </a:gridCol>
              </a:tblGrid>
              <a:tr h="409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250206">
                <a:tc>
                  <a:txBody>
                    <a:bodyPr/>
                    <a:lstStyle/>
                    <a:p>
                      <a:pPr marL="0" indent="0" algn="l">
                        <a:spcAft>
                          <a:spcPts val="0"/>
                        </a:spcAft>
                        <a:buFont typeface="+mj-lt"/>
                        <a:buNone/>
                      </a:pPr>
                      <a:r>
                        <a:rPr lang="pl-PL" sz="1200" b="0" strike="sngStrike" dirty="0">
                          <a:solidFill>
                            <a:srgbClr val="C00000"/>
                          </a:solidFill>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strike="sngStrike" dirty="0">
                          <a:solidFill>
                            <a:srgbClr val="C00000"/>
                          </a:solidFill>
                          <a:effectLst/>
                          <a:latin typeface="Arial" panose="020B0604020202020204" pitchFamily="34" charset="0"/>
                          <a:ea typeface="Calibri" panose="020F0502020204030204" pitchFamily="34" charset="0"/>
                          <a:cs typeface="Arial" panose="020B0604020202020204" pitchFamily="34" charset="0"/>
                        </a:rPr>
                        <a:t>Partycypacja społeczna przy wyłanianiu projektu.</a:t>
                      </a:r>
                      <a:endParaRPr lang="pl-PL" sz="1200" strike="sngStrike"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strike="sngStrike" dirty="0">
                          <a:solidFill>
                            <a:srgbClr val="C00000"/>
                          </a:solidFill>
                          <a:effectLst/>
                          <a:latin typeface="Arial" panose="020B0604020202020204" pitchFamily="34" charset="0"/>
                          <a:ea typeface="Calibri" panose="020F0502020204030204" pitchFamily="34" charset="0"/>
                          <a:cs typeface="Arial" panose="020B0604020202020204" pitchFamily="34" charset="0"/>
                        </a:rPr>
                        <a:t>Kryterium punktuje działania obejmujące partycypację społeczną przy wyłanianiu projektów.</a:t>
                      </a:r>
                    </a:p>
                    <a:p>
                      <a:pPr algn="l">
                        <a:lnSpc>
                          <a:spcPct val="115000"/>
                        </a:lnSpc>
                        <a:spcBef>
                          <a:spcPts val="600"/>
                        </a:spcBef>
                        <a:spcAft>
                          <a:spcPts val="600"/>
                        </a:spcAft>
                      </a:pPr>
                      <a:r>
                        <a:rPr lang="pl-PL" sz="1200" b="0" strike="sngStrike" dirty="0">
                          <a:solidFill>
                            <a:srgbClr val="C00000"/>
                          </a:solidFill>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oraz dokumentacji składanej wraz z wnioskiem o dofinansowanie na etapie aplikowania o środki.</a:t>
                      </a:r>
                    </a:p>
                    <a:p>
                      <a:pPr algn="l">
                        <a:lnSpc>
                          <a:spcPct val="115000"/>
                        </a:lnSpc>
                        <a:spcBef>
                          <a:spcPts val="600"/>
                        </a:spcBef>
                        <a:spcAft>
                          <a:spcPts val="600"/>
                        </a:spcAft>
                      </a:pPr>
                      <a:r>
                        <a:rPr lang="pl-PL" sz="1200" b="0" strike="sngStrike" dirty="0">
                          <a:solidFill>
                            <a:srgbClr val="C00000"/>
                          </a:solidFill>
                          <a:effectLst/>
                          <a:latin typeface="Arial" panose="020B0604020202020204" pitchFamily="34" charset="0"/>
                          <a:ea typeface="Calibri" panose="020F0502020204030204" pitchFamily="34" charset="0"/>
                          <a:cs typeface="Arial" panose="020B0604020202020204" pitchFamily="34" charset="0"/>
                        </a:rPr>
                        <a:t>Metoda pomiaru:</a:t>
                      </a:r>
                    </a:p>
                    <a:p>
                      <a:pPr marL="287020" indent="-287020" algn="l">
                        <a:lnSpc>
                          <a:spcPct val="115000"/>
                        </a:lnSpc>
                        <a:spcBef>
                          <a:spcPts val="600"/>
                        </a:spcBef>
                        <a:spcAft>
                          <a:spcPts val="600"/>
                        </a:spcAft>
                      </a:pPr>
                      <a:r>
                        <a:rPr lang="pl-PL" sz="1200" b="0" strike="sngStrike" dirty="0">
                          <a:solidFill>
                            <a:srgbClr val="C00000"/>
                          </a:solidFill>
                          <a:effectLst/>
                          <a:latin typeface="Arial" panose="020B0604020202020204" pitchFamily="34" charset="0"/>
                          <a:ea typeface="Calibri" panose="020F0502020204030204" pitchFamily="34" charset="0"/>
                          <a:cs typeface="Arial" panose="020B0604020202020204" pitchFamily="34" charset="0"/>
                        </a:rPr>
                        <a:t>1.	działania inwestycyjne objęte projektem wynikają z planu adaptacji do zmian klimatu, dla którego uwzględniono partycypację społeczną, a w przypadku braku planu adaptacji do zmian klimatu, partycypacja społeczna została zapewniona poprzez m.in.: konsultacje społeczne, spotkania otwarte z mieszkańcami, organizacjami społecznymi i przedsiębiorcami – 4 pkt.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strike="sngStrike" dirty="0">
                          <a:solidFill>
                            <a:srgbClr val="C00000"/>
                          </a:solidFill>
                          <a:effectLst/>
                          <a:latin typeface="Arial" panose="020B0604020202020204" pitchFamily="34" charset="0"/>
                          <a:ea typeface="Calibri" panose="020F0502020204030204" pitchFamily="34" charset="0"/>
                          <a:cs typeface="Arial" panose="020B0604020202020204" pitchFamily="34" charset="0"/>
                        </a:rPr>
                        <a:t>Kryterium punktowe.</a:t>
                      </a:r>
                    </a:p>
                    <a:p>
                      <a:pPr algn="l">
                        <a:lnSpc>
                          <a:spcPct val="115000"/>
                        </a:lnSpc>
                        <a:spcBef>
                          <a:spcPts val="600"/>
                        </a:spcBef>
                        <a:spcAft>
                          <a:spcPts val="600"/>
                        </a:spcAft>
                      </a:pPr>
                      <a:r>
                        <a:rPr lang="pl-PL" sz="1200" b="0" strike="sngStrike" dirty="0">
                          <a:solidFill>
                            <a:srgbClr val="C00000"/>
                          </a:solidFill>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(tj. przyznanie 0 punktów nie dyskwalifikuje z możliwości uzyskania dofinansowania).</a:t>
                      </a:r>
                    </a:p>
                    <a:p>
                      <a:pPr algn="l">
                        <a:lnSpc>
                          <a:spcPct val="115000"/>
                        </a:lnSpc>
                        <a:spcBef>
                          <a:spcPts val="600"/>
                        </a:spcBef>
                        <a:spcAft>
                          <a:spcPts val="600"/>
                        </a:spcAft>
                      </a:pPr>
                      <a:r>
                        <a:rPr lang="pl-PL" sz="1200" b="0" strike="sngStrike" dirty="0">
                          <a:solidFill>
                            <a:srgbClr val="C00000"/>
                          </a:solidFill>
                          <a:effectLst/>
                          <a:latin typeface="Arial" panose="020B0604020202020204" pitchFamily="34" charset="0"/>
                          <a:ea typeface="Calibri" panose="020F0502020204030204" pitchFamily="34" charset="0"/>
                          <a:cs typeface="Arial" panose="020B0604020202020204" pitchFamily="34" charset="0"/>
                        </a:rPr>
                        <a:t>Ocena kryterium będzie polegała na:</a:t>
                      </a:r>
                    </a:p>
                    <a:p>
                      <a:pPr marL="204470" indent="-204470" algn="l">
                        <a:lnSpc>
                          <a:spcPct val="115000"/>
                        </a:lnSpc>
                        <a:spcBef>
                          <a:spcPts val="600"/>
                        </a:spcBef>
                        <a:spcAft>
                          <a:spcPts val="600"/>
                        </a:spcAft>
                      </a:pPr>
                      <a:r>
                        <a:rPr lang="pl-PL" sz="1200" b="0" strike="sngStrike" dirty="0">
                          <a:solidFill>
                            <a:srgbClr val="C00000"/>
                          </a:solidFill>
                          <a:effectLst/>
                          <a:latin typeface="Arial" panose="020B0604020202020204" pitchFamily="34" charset="0"/>
                          <a:ea typeface="Calibri" panose="020F0502020204030204" pitchFamily="34" charset="0"/>
                          <a:cs typeface="Arial" panose="020B0604020202020204" pitchFamily="34" charset="0"/>
                        </a:rPr>
                        <a:t>a)	Przyznaniu zdefiniowanej z góry liczby punktów (maksymalnie można przyznać 4 pkt).</a:t>
                      </a:r>
                    </a:p>
                    <a:p>
                      <a:pPr marL="204470" indent="-204470" algn="l">
                        <a:lnSpc>
                          <a:spcPct val="115000"/>
                        </a:lnSpc>
                        <a:spcBef>
                          <a:spcPts val="600"/>
                        </a:spcBef>
                        <a:spcAft>
                          <a:spcPts val="600"/>
                        </a:spcAft>
                      </a:pPr>
                      <a:r>
                        <a:rPr lang="pl-PL" sz="1200" b="0" strike="sngStrike" dirty="0">
                          <a:solidFill>
                            <a:srgbClr val="C00000"/>
                          </a:solidFill>
                          <a:effectLst/>
                          <a:latin typeface="Arial" panose="020B0604020202020204" pitchFamily="34" charset="0"/>
                          <a:ea typeface="Calibri" panose="020F0502020204030204" pitchFamily="34" charset="0"/>
                          <a:cs typeface="Arial" panose="020B0604020202020204" pitchFamily="34" charset="0"/>
                        </a:rPr>
                        <a:t>b)	Przyznaniu 0 punktów – w przypadku niespełnienia kryterium.</a:t>
                      </a:r>
                    </a:p>
                    <a:p>
                      <a:pPr algn="l">
                        <a:lnSpc>
                          <a:spcPct val="115000"/>
                        </a:lnSpc>
                        <a:spcBef>
                          <a:spcPts val="600"/>
                        </a:spcBef>
                        <a:spcAft>
                          <a:spcPts val="600"/>
                        </a:spcAft>
                      </a:pPr>
                      <a:r>
                        <a:rPr lang="pl-PL" sz="1200" b="0" strike="sngStrike" dirty="0">
                          <a:solidFill>
                            <a:srgbClr val="C00000"/>
                          </a:solidFill>
                          <a:effectLst/>
                          <a:latin typeface="Arial" panose="020B0604020202020204" pitchFamily="34" charset="0"/>
                          <a:ea typeface="Calibri" panose="020F0502020204030204" pitchFamily="34" charset="0"/>
                          <a:cs typeface="Arial" panose="020B0604020202020204" pitchFamily="34" charset="0"/>
                        </a:rPr>
                        <a:t>Brak możliwości uzupełnienia/poprawienia wniosku o dofinansowanie w ramach kryterium.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C2DF6332-B4A1-0795-E4CD-E72E764FD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D74826DF-6A52-1B22-3F3E-4C66F85E4D9A}"/>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37</a:t>
            </a:fld>
            <a:endParaRPr lang="pl-PL"/>
          </a:p>
        </p:txBody>
      </p:sp>
      <p:sp>
        <p:nvSpPr>
          <p:cNvPr id="2" name="Prostokąt: zaokrąglone rogi 1">
            <a:extLst>
              <a:ext uri="{FF2B5EF4-FFF2-40B4-BE49-F238E27FC236}">
                <a16:creationId xmlns:a16="http://schemas.microsoft.com/office/drawing/2014/main" id="{2ABCE84D-D12B-AED8-5ECA-FCB3C7A7BD75}"/>
              </a:ext>
            </a:extLst>
          </p:cNvPr>
          <p:cNvSpPr/>
          <p:nvPr/>
        </p:nvSpPr>
        <p:spPr>
          <a:xfrm>
            <a:off x="409314" y="2506986"/>
            <a:ext cx="2622339" cy="67571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Uwaga Ministerstwa Klimatu i Środowiska </a:t>
            </a:r>
            <a:r>
              <a:rPr kumimoji="0" lang="pl-P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nr 11 z formularza uwag</a:t>
            </a:r>
          </a:p>
        </p:txBody>
      </p:sp>
    </p:spTree>
    <p:extLst>
      <p:ext uri="{BB962C8B-B14F-4D97-AF65-F5344CB8AC3E}">
        <p14:creationId xmlns:p14="http://schemas.microsoft.com/office/powerpoint/2010/main" val="36050485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2EE17-DF20-D4D6-919C-F66EBB8FD9F8}"/>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A425DD8D-F92E-8566-F890-FDDF78CEEB9F}"/>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D5815EEA-F942-FD11-A165-31CD01AB95A6}"/>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Działanie 3.2 Dostosowanie do zmian klimatu i zapobieganie powodziom i suszy, typy projektów: 1, 2, 4, 6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 </a:t>
            </a:r>
            <a:r>
              <a:rPr lang="pl-PL" sz="1400" b="1">
                <a:solidFill>
                  <a:prstClr val="white"/>
                </a:solidFill>
                <a:latin typeface="Arial" panose="020B0604020202020204" pitchFamily="34" charset="0"/>
                <a:cs typeface="Arial" panose="020B0604020202020204" pitchFamily="34" charset="0"/>
              </a:rPr>
              <a:t>Kryteria rozstrzygające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A4E4B1F7-4423-A004-CB7A-E70699E4AAF6}"/>
              </a:ext>
            </a:extLst>
          </p:cNvPr>
          <p:cNvGraphicFramePr>
            <a:graphicFrameLocks noGrp="1"/>
          </p:cNvGraphicFramePr>
          <p:nvPr>
            <p:extLst>
              <p:ext uri="{D42A27DB-BD31-4B8C-83A1-F6EECF244321}">
                <p14:modId xmlns:p14="http://schemas.microsoft.com/office/powerpoint/2010/main" val="277117005"/>
              </p:ext>
            </p:extLst>
          </p:nvPr>
        </p:nvGraphicFramePr>
        <p:xfrm>
          <a:off x="409315" y="1103161"/>
          <a:ext cx="11305165" cy="4660048"/>
        </p:xfrm>
        <a:graphic>
          <a:graphicData uri="http://schemas.openxmlformats.org/drawingml/2006/table">
            <a:tbl>
              <a:tblPr firstRow="1" bandRow="1">
                <a:tableStyleId>{5C22544A-7EE6-4342-B048-85BDC9FD1C3A}</a:tableStyleId>
              </a:tblPr>
              <a:tblGrid>
                <a:gridCol w="632189">
                  <a:extLst>
                    <a:ext uri="{9D8B030D-6E8A-4147-A177-3AD203B41FA5}">
                      <a16:colId xmlns:a16="http://schemas.microsoft.com/office/drawing/2014/main" val="2402903515"/>
                    </a:ext>
                  </a:extLst>
                </a:gridCol>
                <a:gridCol w="2139518">
                  <a:extLst>
                    <a:ext uri="{9D8B030D-6E8A-4147-A177-3AD203B41FA5}">
                      <a16:colId xmlns:a16="http://schemas.microsoft.com/office/drawing/2014/main" val="2742623692"/>
                    </a:ext>
                  </a:extLst>
                </a:gridCol>
                <a:gridCol w="5110417">
                  <a:extLst>
                    <a:ext uri="{9D8B030D-6E8A-4147-A177-3AD203B41FA5}">
                      <a16:colId xmlns:a16="http://schemas.microsoft.com/office/drawing/2014/main" val="120968799"/>
                    </a:ext>
                  </a:extLst>
                </a:gridCol>
                <a:gridCol w="3423041">
                  <a:extLst>
                    <a:ext uri="{9D8B030D-6E8A-4147-A177-3AD203B41FA5}">
                      <a16:colId xmlns:a16="http://schemas.microsoft.com/office/drawing/2014/main" val="940122991"/>
                    </a:ext>
                  </a:extLst>
                </a:gridCol>
              </a:tblGrid>
              <a:tr h="409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250206">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a:solidFill>
                            <a:srgbClr val="000000"/>
                          </a:solidFill>
                          <a:effectLst/>
                          <a:latin typeface="Arial" panose="020B0604020202020204" pitchFamily="34" charset="0"/>
                          <a:ea typeface="Calibri" panose="020F0502020204030204" pitchFamily="34" charset="0"/>
                          <a:cs typeface="Arial" panose="020B0604020202020204" pitchFamily="34" charset="0"/>
                        </a:rPr>
                        <a:t>Stopień zagospodarowania (wykorzystania) wód opadowych.</a:t>
                      </a:r>
                      <a:endParaRPr lang="pl-PL"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effectLst/>
                          <a:latin typeface="Arial" panose="020B0604020202020204" pitchFamily="34" charset="0"/>
                          <a:ea typeface="Calibri" panose="020F0502020204030204" pitchFamily="34" charset="0"/>
                          <a:cs typeface="Arial" panose="020B0604020202020204" pitchFamily="34" charset="0"/>
                        </a:rPr>
                        <a:t>Wsparcie w pierwszej kolejności przyznawane jest projektom, które przewidują najwyższy stopnień wykorzystania/zagospodarowania zatrzymanej/</a:t>
                      </a:r>
                      <a:r>
                        <a:rPr lang="pl-PL" sz="1200" b="0" err="1">
                          <a:effectLst/>
                          <a:latin typeface="Arial" panose="020B0604020202020204" pitchFamily="34" charset="0"/>
                          <a:ea typeface="Calibri" panose="020F0502020204030204" pitchFamily="34" charset="0"/>
                          <a:cs typeface="Arial" panose="020B0604020202020204" pitchFamily="34" charset="0"/>
                        </a:rPr>
                        <a:t>zretencjonowanej</a:t>
                      </a:r>
                      <a:r>
                        <a:rPr lang="pl-PL" sz="1200" b="0">
                          <a:effectLst/>
                          <a:latin typeface="Arial" panose="020B0604020202020204" pitchFamily="34" charset="0"/>
                          <a:ea typeface="Calibri" panose="020F0502020204030204" pitchFamily="34" charset="0"/>
                          <a:cs typeface="Arial" panose="020B0604020202020204" pitchFamily="34" charset="0"/>
                        </a:rPr>
                        <a:t> wody z terenu zlewni objętej projektem. </a:t>
                      </a:r>
                    </a:p>
                    <a:p>
                      <a:pPr algn="l">
                        <a:lnSpc>
                          <a:spcPct val="115000"/>
                        </a:lnSpc>
                        <a:spcBef>
                          <a:spcPts val="600"/>
                        </a:spcBef>
                        <a:spcAft>
                          <a:spcPts val="600"/>
                        </a:spcAft>
                      </a:pPr>
                      <a:r>
                        <a:rPr lang="pl-PL" sz="1200" b="0">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oraz dokumentacji składanej wraz z wnioskiem o dofinansowanie na etapie aplikowania o środki.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effectLst/>
                          <a:latin typeface="Arial" panose="020B0604020202020204" pitchFamily="34" charset="0"/>
                          <a:ea typeface="Calibri" panose="020F0502020204030204" pitchFamily="34" charset="0"/>
                          <a:cs typeface="Arial" panose="020B0604020202020204" pitchFamily="34" charset="0"/>
                        </a:rPr>
                        <a:t>W przypadku, gdy kilka projektów uzyska tą samą, pozytywną liczbę punktów, a wartość alokacji przeznaczonej na dany nabór nie pozwala na zatwierdzenie do dofinansowania wszystkich projektów, o wyborze projektu do dofinansowania decyduje kryterium rozstrzygające.</a:t>
                      </a:r>
                    </a:p>
                    <a:p>
                      <a:pPr algn="l">
                        <a:lnSpc>
                          <a:spcPct val="115000"/>
                        </a:lnSpc>
                        <a:spcBef>
                          <a:spcPts val="600"/>
                        </a:spcBef>
                        <a:spcAft>
                          <a:spcPts val="600"/>
                        </a:spcAft>
                      </a:pPr>
                      <a:r>
                        <a:rPr lang="pl-PL" sz="1200" b="0">
                          <a:effectLst/>
                          <a:latin typeface="Arial" panose="020B0604020202020204" pitchFamily="34" charset="0"/>
                          <a:ea typeface="Calibri" panose="020F0502020204030204" pitchFamily="34" charset="0"/>
                          <a:cs typeface="Arial" panose="020B0604020202020204" pitchFamily="34" charset="0"/>
                        </a:rPr>
                        <a:t>Projekty z tą samą liczbą punktów uporządkowane zostaną od najwyższego do najniższego stopnia wykorzystania/zagospodarowania zatrzymanej/</a:t>
                      </a:r>
                      <a:r>
                        <a:rPr lang="pl-PL" sz="1200" b="0" err="1">
                          <a:effectLst/>
                          <a:latin typeface="Arial" panose="020B0604020202020204" pitchFamily="34" charset="0"/>
                          <a:ea typeface="Calibri" panose="020F0502020204030204" pitchFamily="34" charset="0"/>
                          <a:cs typeface="Arial" panose="020B0604020202020204" pitchFamily="34" charset="0"/>
                        </a:rPr>
                        <a:t>zretencjonowanej</a:t>
                      </a:r>
                      <a:r>
                        <a:rPr lang="pl-PL" sz="1200" b="0">
                          <a:effectLst/>
                          <a:latin typeface="Arial" panose="020B0604020202020204" pitchFamily="34" charset="0"/>
                          <a:ea typeface="Calibri" panose="020F0502020204030204" pitchFamily="34" charset="0"/>
                          <a:cs typeface="Arial" panose="020B0604020202020204" pitchFamily="34" charset="0"/>
                        </a:rPr>
                        <a:t> wody z terenu zlewni objętej projektem.</a:t>
                      </a:r>
                    </a:p>
                    <a:p>
                      <a:pPr algn="l">
                        <a:lnSpc>
                          <a:spcPct val="115000"/>
                        </a:lnSpc>
                        <a:spcBef>
                          <a:spcPts val="600"/>
                        </a:spcBef>
                        <a:spcAft>
                          <a:spcPts val="600"/>
                        </a:spcAft>
                      </a:pPr>
                      <a:r>
                        <a:rPr lang="pl-PL" sz="1200" b="0">
                          <a:effectLst/>
                          <a:latin typeface="Arial" panose="020B0604020202020204" pitchFamily="34" charset="0"/>
                          <a:ea typeface="Calibri" panose="020F0502020204030204" pitchFamily="34" charset="0"/>
                          <a:cs typeface="Arial" panose="020B0604020202020204" pitchFamily="34" charset="0"/>
                        </a:rPr>
                        <a:t>Wsparcie w pierwszej kolejności przyznawane jest projektom, które przewidują najwyższy stopień wykorzystania/zagospodarowania zatrzymanej/</a:t>
                      </a:r>
                      <a:r>
                        <a:rPr lang="pl-PL" sz="1200" b="0" err="1">
                          <a:effectLst/>
                          <a:latin typeface="Arial" panose="020B0604020202020204" pitchFamily="34" charset="0"/>
                          <a:ea typeface="Calibri" panose="020F0502020204030204" pitchFamily="34" charset="0"/>
                          <a:cs typeface="Arial" panose="020B0604020202020204" pitchFamily="34" charset="0"/>
                        </a:rPr>
                        <a:t>zretencjonowanej</a:t>
                      </a:r>
                      <a:r>
                        <a:rPr lang="pl-PL" sz="1200" b="0">
                          <a:effectLst/>
                          <a:latin typeface="Arial" panose="020B0604020202020204" pitchFamily="34" charset="0"/>
                          <a:ea typeface="Calibri" panose="020F0502020204030204" pitchFamily="34" charset="0"/>
                          <a:cs typeface="Arial" panose="020B0604020202020204" pitchFamily="34" charset="0"/>
                        </a:rPr>
                        <a:t> wody z terenu zlewni objętej projektem.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F6949A6E-5899-7D4D-1EC7-BBAB84C89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CA8E01A2-C899-D3B1-9A9E-3104FFFCCFDA}"/>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38</a:t>
            </a:fld>
            <a:endParaRPr lang="pl-PL"/>
          </a:p>
        </p:txBody>
      </p:sp>
    </p:spTree>
    <p:extLst>
      <p:ext uri="{BB962C8B-B14F-4D97-AF65-F5344CB8AC3E}">
        <p14:creationId xmlns:p14="http://schemas.microsoft.com/office/powerpoint/2010/main" val="38221916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F064E963-962C-6829-ED2F-2F4DAE2EAF2D}"/>
              </a:ext>
            </a:extLst>
          </p:cNvPr>
          <p:cNvSpPr>
            <a:spLocks noGrp="1"/>
          </p:cNvSpPr>
          <p:nvPr>
            <p:ph idx="1"/>
          </p:nvPr>
        </p:nvSpPr>
        <p:spPr/>
        <p:txBody>
          <a:bodyPr/>
          <a:lstStyle/>
          <a:p>
            <a:endParaRPr lang="pl-PL"/>
          </a:p>
        </p:txBody>
      </p:sp>
      <p:pic>
        <p:nvPicPr>
          <p:cNvPr id="5" name="Obraz 4">
            <a:extLst>
              <a:ext uri="{FF2B5EF4-FFF2-40B4-BE49-F238E27FC236}">
                <a16:creationId xmlns:a16="http://schemas.microsoft.com/office/drawing/2014/main" id="{1496BA8D-08B4-6014-58A5-F9FE5B0CD7F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047" y="0"/>
            <a:ext cx="12185905" cy="6858000"/>
          </a:xfrm>
          <a:prstGeom prst="rect">
            <a:avLst/>
          </a:prstGeom>
        </p:spPr>
      </p:pic>
      <p:pic>
        <p:nvPicPr>
          <p:cNvPr id="6" name="Obraz 5">
            <a:extLst>
              <a:ext uri="{FF2B5EF4-FFF2-40B4-BE49-F238E27FC236}">
                <a16:creationId xmlns:a16="http://schemas.microsoft.com/office/drawing/2014/main" id="{08644B90-4F93-9286-22E9-2E92DA2128B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7" y="0"/>
            <a:ext cx="12184573" cy="6858000"/>
          </a:xfrm>
          <a:prstGeom prst="rect">
            <a:avLst/>
          </a:prstGeom>
        </p:spPr>
      </p:pic>
      <p:sp>
        <p:nvSpPr>
          <p:cNvPr id="9" name="Tytuł 8" descr="Działanie 8.8 Wsparcie rodziny i pieczy zastępczej&#10;">
            <a:extLst>
              <a:ext uri="{FF2B5EF4-FFF2-40B4-BE49-F238E27FC236}">
                <a16:creationId xmlns:a16="http://schemas.microsoft.com/office/drawing/2014/main" id="{5D577711-975E-31B5-1859-5AE25F57A174}"/>
              </a:ext>
            </a:extLst>
          </p:cNvPr>
          <p:cNvSpPr txBox="1">
            <a:spLocks noGrp="1"/>
          </p:cNvSpPr>
          <p:nvPr>
            <p:ph type="title" idx="4294967295"/>
          </p:nvPr>
        </p:nvSpPr>
        <p:spPr>
          <a:xfrm>
            <a:off x="2011509" y="2144181"/>
            <a:ext cx="8168979" cy="3046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Działanie</a:t>
            </a:r>
            <a:r>
              <a:rPr lang="pl-PL" sz="3200" b="1">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6.1 </a:t>
            </a:r>
            <a:b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Poprawa regionalnej dostępności transportowej </a:t>
            </a:r>
            <a:b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br>
            <a:br>
              <a:rPr lang="pl-PL" sz="3200" b="1">
                <a:solidFill>
                  <a:srgbClr val="002060"/>
                </a:solidFill>
                <a:latin typeface="Open Sans" panose="020B0606030504020204" pitchFamily="34" charset="0"/>
                <a:ea typeface="Open Sans" panose="020B0606030504020204" pitchFamily="34" charset="0"/>
                <a:cs typeface="Open Sans" panose="020B0606030504020204" pitchFamily="34" charset="0"/>
              </a:rPr>
            </a:br>
            <a: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typy projektów: </a:t>
            </a:r>
            <a:r>
              <a:rPr lang="pl-PL" sz="3200" b="1">
                <a:solidFill>
                  <a:srgbClr val="002060"/>
                </a:solidFill>
                <a:latin typeface="Open Sans" panose="020B0606030504020204" pitchFamily="34" charset="0"/>
                <a:ea typeface="Open Sans" panose="020B0606030504020204" pitchFamily="34" charset="0"/>
                <a:cs typeface="Open Sans" panose="020B0606030504020204" pitchFamily="34" charset="0"/>
              </a:rPr>
              <a:t>1,2</a:t>
            </a:r>
            <a:b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(sposób wyboru: niekonkurencyjny)</a:t>
            </a:r>
            <a:endParaRPr kumimoji="0" lang="pl-PL" sz="36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Symbol zastępczy numeru slajdu 3">
            <a:extLst>
              <a:ext uri="{FF2B5EF4-FFF2-40B4-BE49-F238E27FC236}">
                <a16:creationId xmlns:a16="http://schemas.microsoft.com/office/drawing/2014/main" id="{6E43DC8D-FA77-1A71-E6DC-1B252A777A8B}"/>
              </a:ext>
              <a:ext uri="{C183D7F6-B498-43B3-948B-1728B52AA6E4}">
                <adec:decorative xmlns:adec="http://schemas.microsoft.com/office/drawing/2017/decorative" val="0"/>
              </a:ext>
            </a:extLst>
          </p:cNvPr>
          <p:cNvSpPr>
            <a:spLocks noGrp="1"/>
          </p:cNvSpPr>
          <p:nvPr>
            <p:ph type="sldNum" sz="quarter" idx="12"/>
          </p:nvPr>
        </p:nvSpPr>
        <p:spPr>
          <a:xfrm>
            <a:off x="11714480" y="6492875"/>
            <a:ext cx="470093" cy="365125"/>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defTabSz="914400" rtl="0" eaLnBrk="1" fontAlgn="auto" latinLnBrk="0" hangingPunct="1">
                <a:lnSpc>
                  <a:spcPct val="100000"/>
                </a:lnSpc>
                <a:spcBef>
                  <a:spcPts val="0"/>
                </a:spcBef>
                <a:spcAft>
                  <a:spcPts val="0"/>
                </a:spcAft>
                <a:buClrTx/>
                <a:buSzTx/>
                <a:buFontTx/>
                <a:buNone/>
                <a:tabLst/>
                <a:defRPr/>
              </a:pPr>
              <a:t>39</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1823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D26F6-A14D-C0DC-02CB-B5B68DCC6FC1}"/>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8ADB3B27-412D-C995-543F-6DFBB04CBC90}"/>
              </a:ext>
            </a:extLst>
          </p:cNvPr>
          <p:cNvSpPr>
            <a:spLocks noGrp="1"/>
          </p:cNvSpPr>
          <p:nvPr>
            <p:ph type="title" idx="4294967295"/>
          </p:nvPr>
        </p:nvSpPr>
        <p:spPr>
          <a:xfrm>
            <a:off x="565054" y="791322"/>
            <a:ext cx="10899227" cy="878542"/>
          </a:xfrm>
          <a:prstGeom prst="rect">
            <a:avLst/>
          </a:prstGeom>
          <a:solidFill>
            <a:schemeClr val="accent1"/>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l-PL" sz="2200" b="1" kern="1200">
                <a:solidFill>
                  <a:schemeClr val="lt1"/>
                </a:solidFill>
                <a:effectLst/>
                <a:latin typeface="Arial" panose="020B0604020202020204" pitchFamily="34" charset="0"/>
                <a:cs typeface="Arial" panose="020B0604020202020204" pitchFamily="34" charset="0"/>
              </a:rPr>
              <a:t>Działanie </a:t>
            </a:r>
            <a:r>
              <a:rPr lang="pl-PL" sz="2200" b="1" kern="0">
                <a:effectLst/>
                <a:latin typeface="Arial" panose="020B0604020202020204" pitchFamily="34" charset="0"/>
                <a:ea typeface="Times New Roman" panose="02020603050405020304" pitchFamily="18" charset="0"/>
                <a:cs typeface="Times New Roman" panose="02020603050405020304" pitchFamily="18" charset="0"/>
              </a:rPr>
              <a:t>3.2 Dostosowanie do zmian klimatu i zapobieganie powodziom i suszy</a:t>
            </a:r>
            <a:endParaRPr lang="pl-PL" sz="2200">
              <a:effectLst/>
              <a:latin typeface="Arial" panose="020B0604020202020204" pitchFamily="34" charset="0"/>
              <a:cs typeface="Arial" panose="020B0604020202020204" pitchFamily="34" charset="0"/>
            </a:endParaRPr>
          </a:p>
        </p:txBody>
      </p:sp>
      <p:sp>
        <p:nvSpPr>
          <p:cNvPr id="3" name="pole tekstowe 2">
            <a:extLst>
              <a:ext uri="{FF2B5EF4-FFF2-40B4-BE49-F238E27FC236}">
                <a16:creationId xmlns:a16="http://schemas.microsoft.com/office/drawing/2014/main" id="{147095E2-BC5D-456A-A230-4DF43A28D9A1}"/>
              </a:ext>
              <a:ext uri="{C183D7F6-B498-43B3-948B-1728B52AA6E4}">
                <adec:decorative xmlns:adec="http://schemas.microsoft.com/office/drawing/2017/decorative" val="0"/>
              </a:ext>
            </a:extLst>
          </p:cNvPr>
          <p:cNvSpPr txBox="1"/>
          <p:nvPr/>
        </p:nvSpPr>
        <p:spPr>
          <a:xfrm>
            <a:off x="1326776" y="1947060"/>
            <a:ext cx="10137505" cy="2921441"/>
          </a:xfrm>
          <a:prstGeom prst="rect">
            <a:avLst/>
          </a:prstGeom>
          <a:noFill/>
        </p:spPr>
        <p:txBody>
          <a:bodyPr wrap="square" rtlCol="0">
            <a:spAutoFit/>
          </a:bodyPr>
          <a:lstStyle/>
          <a:p>
            <a:pPr>
              <a:lnSpc>
                <a:spcPct val="115000"/>
              </a:lnSpc>
              <a:spcBef>
                <a:spcPts val="600"/>
              </a:spcBef>
              <a:spcAft>
                <a:spcPts val="600"/>
              </a:spcAft>
            </a:pPr>
            <a:r>
              <a:rPr lang="pl-PL"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Typy projektu:</a:t>
            </a:r>
            <a:endParaRPr lang="pl-PL"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Bef>
                <a:spcPts val="600"/>
              </a:spcBef>
              <a:spcAft>
                <a:spcPts val="600"/>
              </a:spcAft>
              <a:buFont typeface="+mj-lt"/>
              <a:buAutoNum type="arabicPeriod" startAt="4"/>
            </a:pPr>
            <a:r>
              <a:rPr lang="pl-PL"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Projekty w zakresie adaptacji do zmian klimatu miast, w tym nieposiadających planów adaptacji do zmian klimatu, z wyłączeniem miast wspieranych w programie Fundusze Europejskie dla Polski Wschodniej oraz programie Fundusze Europejskie na Infrastrukturę, Klimat, Środowisko 2021-2027. </a:t>
            </a:r>
            <a:endParaRPr lang="pl-PL" sz="1800" dirty="0">
              <a:effectLst/>
              <a:latin typeface="Arial" panose="020B0604020202020204" pitchFamily="34" charset="0"/>
              <a:ea typeface="Calibri" panose="020F0502020204030204" pitchFamily="34" charset="0"/>
              <a:cs typeface="Arial" panose="020B0604020202020204" pitchFamily="34" charset="0"/>
            </a:endParaRPr>
          </a:p>
          <a:p>
            <a:pPr marL="265113" indent="-219075">
              <a:lnSpc>
                <a:spcPct val="115000"/>
              </a:lnSpc>
              <a:spcBef>
                <a:spcPts val="600"/>
              </a:spcBef>
              <a:spcAft>
                <a:spcPts val="600"/>
              </a:spcAft>
            </a:pPr>
            <a:r>
              <a:rPr lang="pl-PL" dirty="0">
                <a:solidFill>
                  <a:srgbClr val="000000"/>
                </a:solidFill>
                <a:latin typeface="Arial" panose="020B0604020202020204" pitchFamily="34" charset="0"/>
                <a:ea typeface="Calibri" panose="020F0502020204030204" pitchFamily="34" charset="0"/>
                <a:cs typeface="Arial" panose="020B0604020202020204" pitchFamily="34" charset="0"/>
              </a:rPr>
              <a:t>6. Działania informacyjno-edukacyjne i edukacyjne w zakresie kwestii klimatycznych oraz ochrony  zasobów wodnych - jako element szerszego projektu związanego z adaptacją do zmian klimatu.	</a:t>
            </a:r>
            <a:endParaRPr lang="pl-PL"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Obraz 4" descr="Logo fel">
            <a:extLst>
              <a:ext uri="{FF2B5EF4-FFF2-40B4-BE49-F238E27FC236}">
                <a16:creationId xmlns:a16="http://schemas.microsoft.com/office/drawing/2014/main" id="{CD29C45E-EDE0-0718-431B-85E57D48C31A}"/>
              </a:ext>
            </a:extLst>
          </p:cNvPr>
          <p:cNvPicPr>
            <a:picLocks noChangeAspect="1"/>
          </p:cNvPicPr>
          <p:nvPr/>
        </p:nvPicPr>
        <p:blipFill>
          <a:blip r:embed="rId3"/>
          <a:stretch>
            <a:fillRect/>
          </a:stretch>
        </p:blipFill>
        <p:spPr>
          <a:xfrm>
            <a:off x="7077013" y="5886830"/>
            <a:ext cx="5114987" cy="359695"/>
          </a:xfrm>
          <a:prstGeom prst="rect">
            <a:avLst/>
          </a:prstGeom>
        </p:spPr>
      </p:pic>
      <p:sp>
        <p:nvSpPr>
          <p:cNvPr id="2" name="Symbol zastępczy numeru slajdu 1">
            <a:extLst>
              <a:ext uri="{FF2B5EF4-FFF2-40B4-BE49-F238E27FC236}">
                <a16:creationId xmlns:a16="http://schemas.microsoft.com/office/drawing/2014/main" id="{9FA85DFF-2D52-E2F8-2C63-EDB0479B42BC}"/>
              </a:ext>
              <a:ext uri="{C183D7F6-B498-43B3-948B-1728B52AA6E4}">
                <adec:decorative xmlns:adec="http://schemas.microsoft.com/office/drawing/2017/decorative" val="0"/>
              </a:ext>
            </a:extLst>
          </p:cNvPr>
          <p:cNvSpPr>
            <a:spLocks noGrp="1"/>
          </p:cNvSpPr>
          <p:nvPr>
            <p:ph type="sldNum" sz="quarter" idx="10"/>
          </p:nvPr>
        </p:nvSpPr>
        <p:spPr>
          <a:xfrm>
            <a:off x="11694160" y="6479991"/>
            <a:ext cx="497840" cy="365125"/>
          </a:xfrm>
        </p:spPr>
        <p:txBody>
          <a:bodyPr/>
          <a:lstStyle/>
          <a:p>
            <a:pPr algn="r">
              <a:defRPr/>
            </a:pPr>
            <a:r>
              <a:rPr lang="pl-PL">
                <a:solidFill>
                  <a:prstClr val="black">
                    <a:tint val="75000"/>
                  </a:prstClr>
                </a:solidFill>
                <a:latin typeface="Calibri" panose="020F0502020204030204"/>
              </a:rPr>
              <a:t>4</a:t>
            </a:r>
          </a:p>
        </p:txBody>
      </p:sp>
    </p:spTree>
    <p:extLst>
      <p:ext uri="{BB962C8B-B14F-4D97-AF65-F5344CB8AC3E}">
        <p14:creationId xmlns:p14="http://schemas.microsoft.com/office/powerpoint/2010/main" val="10709656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E469C-D384-E6F9-09DF-ABF2F8CB82EE}"/>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A352C693-313D-E1DB-7E8E-48C68BCFA5CA}"/>
              </a:ext>
            </a:extLst>
          </p:cNvPr>
          <p:cNvSpPr>
            <a:spLocks noGrp="1"/>
          </p:cNvSpPr>
          <p:nvPr>
            <p:ph type="title" idx="4294967295"/>
          </p:nvPr>
        </p:nvSpPr>
        <p:spPr>
          <a:xfrm>
            <a:off x="565054" y="791322"/>
            <a:ext cx="10899227" cy="878542"/>
          </a:xfrm>
          <a:prstGeom prst="rect">
            <a:avLst/>
          </a:prstGeom>
          <a:solidFill>
            <a:schemeClr val="accent1"/>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latinLnBrk="0" hangingPunct="1"/>
            <a:r>
              <a:rPr lang="pl-PL" sz="2200" b="1" kern="1200">
                <a:solidFill>
                  <a:schemeClr val="lt1"/>
                </a:solidFill>
                <a:effectLst/>
                <a:latin typeface="Arial" panose="020B0604020202020204" pitchFamily="34" charset="0"/>
                <a:cs typeface="Arial" panose="020B0604020202020204" pitchFamily="34" charset="0"/>
              </a:rPr>
              <a:t>Działanie 6.1 Poprawa regionalnej dostępności transportowej </a:t>
            </a:r>
            <a:br>
              <a:rPr lang="pl-PL" sz="1600" kern="1200">
                <a:solidFill>
                  <a:schemeClr val="lt1"/>
                </a:solidFill>
                <a:effectLst/>
                <a:latin typeface="Arial" panose="020B0604020202020204" pitchFamily="34" charset="0"/>
                <a:cs typeface="Arial" panose="020B0604020202020204" pitchFamily="34" charset="0"/>
              </a:rPr>
            </a:br>
            <a:endParaRPr lang="pl-PL" sz="1600">
              <a:effectLst/>
              <a:latin typeface="Arial" panose="020B0604020202020204" pitchFamily="34" charset="0"/>
              <a:cs typeface="Arial" panose="020B0604020202020204" pitchFamily="34" charset="0"/>
            </a:endParaRPr>
          </a:p>
        </p:txBody>
      </p:sp>
      <p:sp>
        <p:nvSpPr>
          <p:cNvPr id="3" name="pole tekstowe 2">
            <a:extLst>
              <a:ext uri="{FF2B5EF4-FFF2-40B4-BE49-F238E27FC236}">
                <a16:creationId xmlns:a16="http://schemas.microsoft.com/office/drawing/2014/main" id="{11EBC9A1-C68A-EC2E-F693-617C293B4614}"/>
              </a:ext>
              <a:ext uri="{C183D7F6-B498-43B3-948B-1728B52AA6E4}">
                <adec:decorative xmlns:adec="http://schemas.microsoft.com/office/drawing/2017/decorative" val="0"/>
              </a:ext>
            </a:extLst>
          </p:cNvPr>
          <p:cNvSpPr txBox="1"/>
          <p:nvPr/>
        </p:nvSpPr>
        <p:spPr>
          <a:xfrm>
            <a:off x="778150" y="1769979"/>
            <a:ext cx="10473034" cy="4476546"/>
          </a:xfrm>
          <a:prstGeom prst="rect">
            <a:avLst/>
          </a:prstGeom>
          <a:noFill/>
        </p:spPr>
        <p:txBody>
          <a:bodyPr wrap="square" rtlCol="0">
            <a:spAutoFit/>
          </a:bodyPr>
          <a:lstStyle/>
          <a:p>
            <a:pPr marL="0" marR="0" lvl="0" indent="0" algn="l" defTabSz="914400" rtl="0" eaLnBrk="1" fontAlgn="auto" latinLnBrk="0" hangingPunct="1">
              <a:lnSpc>
                <a:spcPct val="114000"/>
              </a:lnSpc>
              <a:spcBef>
                <a:spcPts val="600"/>
              </a:spcBef>
              <a:spcAft>
                <a:spcPts val="600"/>
              </a:spcAft>
              <a:buClrTx/>
              <a:buSzTx/>
              <a:buFontTx/>
              <a:buNone/>
              <a:tabLst/>
              <a:defRPr/>
            </a:pPr>
            <a:r>
              <a:rPr kumimoji="0" lang="pl-PL"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Typ projektu: </a:t>
            </a:r>
          </a:p>
          <a:p>
            <a:pPr marL="342900" marR="0" lvl="0" indent="-342900" algn="l" defTabSz="914400" rtl="0" eaLnBrk="1" fontAlgn="auto" latinLnBrk="0" hangingPunct="1">
              <a:lnSpc>
                <a:spcPct val="114000"/>
              </a:lnSpc>
              <a:spcBef>
                <a:spcPts val="600"/>
              </a:spcBef>
              <a:spcAft>
                <a:spcPts val="600"/>
              </a:spcAft>
              <a:buClrTx/>
              <a:buSzTx/>
              <a:buFont typeface="+mj-lt"/>
              <a:buAutoNum type="arabicPeriod"/>
              <a:tabLst/>
              <a:defRPr/>
            </a:pPr>
            <a:r>
              <a:rPr kumimoji="0" lang="pl-PL" sz="1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 zakresie infrastruktury drogowej o kategorii niższej niż drogi krajowe przewiduje się inwestycje zapewniające niezbędne połączenia (poprzez budowę i przebudowę połączeń drogowych) do sieci TEN-T, przejść granicznych, terenów inwestycyjnych, terminali intermodalnych, centrów logistycznych oraz innych gałęzi zrównoważonego transportu.</a:t>
            </a:r>
          </a:p>
          <a:p>
            <a:pPr marL="342900" lvl="0" indent="-342900">
              <a:lnSpc>
                <a:spcPct val="114000"/>
              </a:lnSpc>
              <a:spcBef>
                <a:spcPts val="300"/>
              </a:spcBef>
              <a:spcAft>
                <a:spcPts val="300"/>
              </a:spcAft>
              <a:buFont typeface="+mj-lt"/>
              <a:buAutoNum type="arabicPeriod"/>
            </a:pPr>
            <a:r>
              <a:rPr lang="pl-PL" sz="1800">
                <a:effectLst/>
                <a:latin typeface="Arial" panose="020B0604020202020204" pitchFamily="34" charset="0"/>
                <a:ea typeface="Times New Roman" panose="02020603050405020304" pitchFamily="18" charset="0"/>
                <a:cs typeface="Arial" panose="020B0604020202020204" pitchFamily="34" charset="0"/>
              </a:rPr>
              <a:t>W zakresie infrastruktury dróg wojewódzkich przewiduje się również:</a:t>
            </a:r>
            <a:endParaRPr lang="pl-PL" sz="18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4000"/>
              </a:lnSpc>
              <a:spcBef>
                <a:spcPts val="300"/>
              </a:spcBef>
              <a:spcAft>
                <a:spcPts val="300"/>
              </a:spcAft>
              <a:buFont typeface="Symbol" panose="05050102010706020507" pitchFamily="18" charset="2"/>
              <a:buChar char=""/>
            </a:pPr>
            <a:r>
              <a:rPr lang="pl-PL" sz="1800">
                <a:effectLst/>
                <a:latin typeface="Arial" panose="020B0604020202020204" pitchFamily="34" charset="0"/>
                <a:ea typeface="Times New Roman" panose="02020603050405020304" pitchFamily="18" charset="0"/>
                <a:cs typeface="Arial" panose="020B0604020202020204" pitchFamily="34" charset="0"/>
              </a:rPr>
              <a:t>inwestycje umożliwiające wykonywanie codziennych przewozów publicznego transportu zbiorowego o charakterze użyteczności publicznej,</a:t>
            </a:r>
            <a:endParaRPr lang="pl-PL" sz="18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4000"/>
              </a:lnSpc>
              <a:spcBef>
                <a:spcPts val="300"/>
              </a:spcBef>
              <a:spcAft>
                <a:spcPts val="300"/>
              </a:spcAft>
              <a:buFont typeface="Symbol" panose="05050102010706020507" pitchFamily="18" charset="2"/>
              <a:buChar char=""/>
            </a:pPr>
            <a:r>
              <a:rPr lang="pl-PL" sz="1800">
                <a:effectLst/>
                <a:latin typeface="Arial" panose="020B0604020202020204" pitchFamily="34" charset="0"/>
                <a:ea typeface="Times New Roman" panose="02020603050405020304" pitchFamily="18" charset="0"/>
                <a:cs typeface="Arial" panose="020B0604020202020204" pitchFamily="34" charset="0"/>
              </a:rPr>
              <a:t>budowę obwodnic,</a:t>
            </a:r>
          </a:p>
          <a:p>
            <a:pPr marL="342900" marR="0" lvl="0" indent="-342900" algn="l" defTabSz="914400" rtl="0" eaLnBrk="1" fontAlgn="auto" latinLnBrk="0" hangingPunct="1">
              <a:lnSpc>
                <a:spcPct val="115000"/>
              </a:lnSpc>
              <a:spcBef>
                <a:spcPts val="300"/>
              </a:spcBef>
              <a:spcAft>
                <a:spcPts val="300"/>
              </a:spcAft>
              <a:buClrTx/>
              <a:buSzTx/>
              <a:buFont typeface="Symbol" panose="05050102010706020507" pitchFamily="18" charset="2"/>
              <a:buChar char=""/>
              <a:tabLst/>
              <a:defRPr/>
            </a:pPr>
            <a:r>
              <a:rPr kumimoji="0" lang="pl-PL" sz="1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punktowe inwestycje zapewniające poprawę bezpieczeństwa w ruchu drogowym oraz inwestycje zwiększające bezpieczeństwo niezmotoryzowanych uczestników ruchu,</a:t>
            </a:r>
            <a:endParaRPr kumimoji="0" lang="pl-PL" sz="1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4000"/>
              </a:lnSpc>
              <a:spcBef>
                <a:spcPts val="600"/>
              </a:spcBef>
              <a:spcAft>
                <a:spcPts val="600"/>
              </a:spcAft>
              <a:buFont typeface="Symbol" panose="05050102010706020507" pitchFamily="18" charset="2"/>
              <a:buChar char=""/>
            </a:pPr>
            <a:endParaRPr kumimoji="0" lang="pl-PL"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5" name="Obraz 4" descr="Logo fel">
            <a:extLst>
              <a:ext uri="{FF2B5EF4-FFF2-40B4-BE49-F238E27FC236}">
                <a16:creationId xmlns:a16="http://schemas.microsoft.com/office/drawing/2014/main" id="{24ED7728-1D6F-AE50-AE85-F88EACDD7E2D}"/>
              </a:ext>
            </a:extLst>
          </p:cNvPr>
          <p:cNvPicPr>
            <a:picLocks noChangeAspect="1"/>
          </p:cNvPicPr>
          <p:nvPr/>
        </p:nvPicPr>
        <p:blipFill>
          <a:blip r:embed="rId3"/>
          <a:stretch>
            <a:fillRect/>
          </a:stretch>
        </p:blipFill>
        <p:spPr>
          <a:xfrm>
            <a:off x="7077013" y="5886830"/>
            <a:ext cx="5114987" cy="359695"/>
          </a:xfrm>
          <a:prstGeom prst="rect">
            <a:avLst/>
          </a:prstGeom>
        </p:spPr>
      </p:pic>
      <p:sp>
        <p:nvSpPr>
          <p:cNvPr id="2" name="Symbol zastępczy numeru slajdu 1">
            <a:extLst>
              <a:ext uri="{FF2B5EF4-FFF2-40B4-BE49-F238E27FC236}">
                <a16:creationId xmlns:a16="http://schemas.microsoft.com/office/drawing/2014/main" id="{167D71E1-57D1-E3DE-E868-5EDBCE9F18B1}"/>
              </a:ext>
              <a:ext uri="{C183D7F6-B498-43B3-948B-1728B52AA6E4}">
                <adec:decorative xmlns:adec="http://schemas.microsoft.com/office/drawing/2017/decorative" val="0"/>
              </a:ext>
            </a:extLst>
          </p:cNvPr>
          <p:cNvSpPr>
            <a:spLocks noGrp="1"/>
          </p:cNvSpPr>
          <p:nvPr>
            <p:ph type="sldNum" sz="quarter" idx="10"/>
          </p:nvPr>
        </p:nvSpPr>
        <p:spPr>
          <a:xfrm>
            <a:off x="11464281" y="6492875"/>
            <a:ext cx="49784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dirty="0">
                <a:solidFill>
                  <a:prstClr val="black">
                    <a:tint val="75000"/>
                  </a:prstClr>
                </a:solidFill>
                <a:latin typeface="Calibri" panose="020F0502020204030204"/>
              </a:rPr>
              <a:t>40</a:t>
            </a:r>
            <a:endParaRPr kumimoji="0" lang="pl-P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04379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69B9140-4439-1566-DCC8-0B6F9F99D67B}"/>
              </a:ext>
            </a:extLst>
          </p:cNvPr>
          <p:cNvSpPr>
            <a:spLocks noGrp="1"/>
          </p:cNvSpPr>
          <p:nvPr>
            <p:ph type="title" idx="4294967295"/>
          </p:nvPr>
        </p:nvSpPr>
        <p:spPr>
          <a:xfrm>
            <a:off x="565054" y="791322"/>
            <a:ext cx="10899227" cy="878542"/>
          </a:xfrm>
          <a:prstGeom prst="rect">
            <a:avLst/>
          </a:prstGeom>
          <a:solidFill>
            <a:schemeClr val="accent1"/>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latinLnBrk="0" hangingPunct="1"/>
            <a:r>
              <a:rPr lang="pl-PL" sz="2200" b="1" kern="1200">
                <a:solidFill>
                  <a:schemeClr val="lt1"/>
                </a:solidFill>
                <a:effectLst/>
                <a:latin typeface="Arial" panose="020B0604020202020204" pitchFamily="34" charset="0"/>
                <a:cs typeface="Arial" panose="020B0604020202020204" pitchFamily="34" charset="0"/>
              </a:rPr>
              <a:t>Działanie 6.1 Poprawa regionalnej dostępności transportowej </a:t>
            </a:r>
            <a:br>
              <a:rPr lang="pl-PL" sz="1600" kern="1200">
                <a:solidFill>
                  <a:schemeClr val="lt1"/>
                </a:solidFill>
                <a:effectLst/>
                <a:latin typeface="Arial" panose="020B0604020202020204" pitchFamily="34" charset="0"/>
                <a:cs typeface="Arial" panose="020B0604020202020204" pitchFamily="34" charset="0"/>
              </a:rPr>
            </a:br>
            <a:endParaRPr lang="pl-PL" sz="1600">
              <a:effectLst/>
              <a:latin typeface="Arial" panose="020B0604020202020204" pitchFamily="34" charset="0"/>
              <a:cs typeface="Arial" panose="020B0604020202020204" pitchFamily="34" charset="0"/>
            </a:endParaRPr>
          </a:p>
        </p:txBody>
      </p:sp>
      <p:sp>
        <p:nvSpPr>
          <p:cNvPr id="3" name="pole tekstowe 2">
            <a:extLst>
              <a:ext uri="{FF2B5EF4-FFF2-40B4-BE49-F238E27FC236}">
                <a16:creationId xmlns:a16="http://schemas.microsoft.com/office/drawing/2014/main" id="{B69D78D4-A5DF-E809-73D4-45D7E5F19687}"/>
              </a:ext>
              <a:ext uri="{C183D7F6-B498-43B3-948B-1728B52AA6E4}">
                <adec:decorative xmlns:adec="http://schemas.microsoft.com/office/drawing/2017/decorative" val="0"/>
              </a:ext>
            </a:extLst>
          </p:cNvPr>
          <p:cNvSpPr txBox="1"/>
          <p:nvPr/>
        </p:nvSpPr>
        <p:spPr>
          <a:xfrm>
            <a:off x="565053" y="1830292"/>
            <a:ext cx="10899227" cy="1863202"/>
          </a:xfrm>
          <a:prstGeom prst="rect">
            <a:avLst/>
          </a:prstGeom>
          <a:noFill/>
        </p:spPr>
        <p:txBody>
          <a:bodyPr wrap="square" rtlCol="0">
            <a:spAutoFit/>
          </a:bodyPr>
          <a:lstStyle/>
          <a:p>
            <a:pPr marL="342900" lvl="0" indent="-342900">
              <a:lnSpc>
                <a:spcPct val="115000"/>
              </a:lnSpc>
              <a:spcBef>
                <a:spcPts val="600"/>
              </a:spcBef>
              <a:spcAft>
                <a:spcPts val="1000"/>
              </a:spcAft>
              <a:buFont typeface="Symbol" panose="05050102010706020507" pitchFamily="18" charset="2"/>
              <a:buChar char=""/>
            </a:pPr>
            <a:r>
              <a:rPr lang="pl-PL" sz="1800">
                <a:effectLst/>
                <a:latin typeface="Arial" panose="020B0604020202020204" pitchFamily="34" charset="0"/>
                <a:ea typeface="Times New Roman" panose="02020603050405020304" pitchFamily="18" charset="0"/>
                <a:cs typeface="Arial" panose="020B0604020202020204" pitchFamily="34" charset="0"/>
              </a:rPr>
              <a:t>rozwój ITS dla transportu drogowego oraz aktywnej mobilności,</a:t>
            </a:r>
            <a:endParaRPr lang="pl-PL" sz="18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1000"/>
              </a:spcAft>
              <a:buFont typeface="Symbol" panose="05050102010706020507" pitchFamily="18" charset="2"/>
              <a:buChar char=""/>
              <a:tabLst>
                <a:tab pos="540385" algn="l"/>
              </a:tabLst>
            </a:pPr>
            <a:r>
              <a:rPr lang="pl-PL" sz="1800">
                <a:effectLst/>
                <a:latin typeface="Arial" panose="020B0604020202020204" pitchFamily="34" charset="0"/>
                <a:ea typeface="Times New Roman" panose="02020603050405020304" pitchFamily="18" charset="0"/>
                <a:cs typeface="Arial" panose="020B0604020202020204" pitchFamily="34" charset="0"/>
              </a:rPr>
              <a:t>budowę infrastruktury ładowania/tankowania pojazdów spełniającej wymogi Dyrektywy 2014/94/UE oraz zapewniającej niedyskryminacyjny dostęp dla wszystkich użytkowników – jeżeli nie ma możliwości finansowania inwestycji ze źródeł prywatnych lub z pomocy zwrotnej, a inwestycja uzasadniona jest odpowiednią analizą popytu i potrzeb.</a:t>
            </a:r>
            <a:endParaRPr lang="pl-PL" sz="180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6" name="Tabela 6">
            <a:extLst>
              <a:ext uri="{FF2B5EF4-FFF2-40B4-BE49-F238E27FC236}">
                <a16:creationId xmlns:a16="http://schemas.microsoft.com/office/drawing/2014/main" id="{1A8B2DF8-AAF7-CE6D-E901-D6F7F28A9F92}"/>
              </a:ext>
            </a:extLst>
          </p:cNvPr>
          <p:cNvGraphicFramePr>
            <a:graphicFrameLocks noGrp="1"/>
          </p:cNvGraphicFramePr>
          <p:nvPr>
            <p:extLst>
              <p:ext uri="{D42A27DB-BD31-4B8C-83A1-F6EECF244321}">
                <p14:modId xmlns:p14="http://schemas.microsoft.com/office/powerpoint/2010/main" val="881520442"/>
              </p:ext>
            </p:extLst>
          </p:nvPr>
        </p:nvGraphicFramePr>
        <p:xfrm>
          <a:off x="934800" y="3853922"/>
          <a:ext cx="10159732" cy="1548381"/>
        </p:xfrm>
        <a:graphic>
          <a:graphicData uri="http://schemas.openxmlformats.org/drawingml/2006/table">
            <a:tbl>
              <a:tblPr firstRow="1" bandRow="1">
                <a:tableStyleId>{5C22544A-7EE6-4342-B048-85BDC9FD1C3A}</a:tableStyleId>
              </a:tblPr>
              <a:tblGrid>
                <a:gridCol w="3328856">
                  <a:extLst>
                    <a:ext uri="{9D8B030D-6E8A-4147-A177-3AD203B41FA5}">
                      <a16:colId xmlns:a16="http://schemas.microsoft.com/office/drawing/2014/main" val="406125916"/>
                    </a:ext>
                  </a:extLst>
                </a:gridCol>
                <a:gridCol w="3131710">
                  <a:extLst>
                    <a:ext uri="{9D8B030D-6E8A-4147-A177-3AD203B41FA5}">
                      <a16:colId xmlns:a16="http://schemas.microsoft.com/office/drawing/2014/main" val="3231373522"/>
                    </a:ext>
                  </a:extLst>
                </a:gridCol>
                <a:gridCol w="3699166">
                  <a:extLst>
                    <a:ext uri="{9D8B030D-6E8A-4147-A177-3AD203B41FA5}">
                      <a16:colId xmlns:a16="http://schemas.microsoft.com/office/drawing/2014/main" val="1878007592"/>
                    </a:ext>
                  </a:extLst>
                </a:gridCol>
              </a:tblGrid>
              <a:tr h="1035578">
                <a:tc>
                  <a:txBody>
                    <a:bodyPr/>
                    <a:lstStyle/>
                    <a:p>
                      <a:r>
                        <a:rPr lang="pl-PL">
                          <a:latin typeface="Arial" panose="020B0604020202020204" pitchFamily="34" charset="0"/>
                          <a:cs typeface="Arial" panose="020B0604020202020204" pitchFamily="34" charset="0"/>
                        </a:rPr>
                        <a:t>Termin ogłoszenia naboru</a:t>
                      </a:r>
                    </a:p>
                  </a:txBody>
                  <a:tcPr anchor="ctr" anchorCtr="1"/>
                </a:tc>
                <a:tc>
                  <a:txBody>
                    <a:bodyPr/>
                    <a:lstStyle/>
                    <a:p>
                      <a:pPr algn="ctr"/>
                      <a:r>
                        <a:rPr lang="pl-PL">
                          <a:latin typeface="Arial" panose="020B0604020202020204" pitchFamily="34" charset="0"/>
                          <a:cs typeface="Arial" panose="020B0604020202020204" pitchFamily="34" charset="0"/>
                        </a:rPr>
                        <a:t>Termin rozpoczęcia i zakończenia naboru wniosków</a:t>
                      </a:r>
                    </a:p>
                  </a:txBody>
                  <a:tcPr anchor="ctr" anchorCtr="1"/>
                </a:tc>
                <a:tc>
                  <a:txBody>
                    <a:bodyPr/>
                    <a:lstStyle/>
                    <a:p>
                      <a:r>
                        <a:rPr lang="pl-PL">
                          <a:latin typeface="Arial" panose="020B0604020202020204" pitchFamily="34" charset="0"/>
                          <a:cs typeface="Arial" panose="020B0604020202020204" pitchFamily="34" charset="0"/>
                        </a:rPr>
                        <a:t>Alokacja (EURO)</a:t>
                      </a:r>
                    </a:p>
                  </a:txBody>
                  <a:tcPr anchor="ctr" anchorCtr="1"/>
                </a:tc>
                <a:extLst>
                  <a:ext uri="{0D108BD9-81ED-4DB2-BD59-A6C34878D82A}">
                    <a16:rowId xmlns:a16="http://schemas.microsoft.com/office/drawing/2014/main" val="3363066686"/>
                  </a:ext>
                </a:extLst>
              </a:tr>
              <a:tr h="512803">
                <a:tc>
                  <a:txBody>
                    <a:bodyPr/>
                    <a:lstStyle/>
                    <a:p>
                      <a:pPr algn="ctr"/>
                      <a:r>
                        <a:rPr lang="pl-PL" dirty="0">
                          <a:latin typeface="Arial" panose="020B0604020202020204" pitchFamily="34" charset="0"/>
                          <a:cs typeface="Arial" panose="020B0604020202020204" pitchFamily="34" charset="0"/>
                        </a:rPr>
                        <a:t>18.03.2024</a:t>
                      </a:r>
                    </a:p>
                  </a:txBody>
                  <a:tcPr/>
                </a:tc>
                <a:tc>
                  <a:txBody>
                    <a:bodyPr/>
                    <a:lstStyle/>
                    <a:p>
                      <a:pPr algn="ctr"/>
                      <a:r>
                        <a:rPr lang="pl-PL" dirty="0">
                          <a:latin typeface="Arial" panose="020B0604020202020204" pitchFamily="34" charset="0"/>
                          <a:cs typeface="Arial" panose="020B0604020202020204" pitchFamily="34" charset="0"/>
                        </a:rPr>
                        <a:t>21.03.2024 r – 25.03.2024 r.</a:t>
                      </a:r>
                    </a:p>
                  </a:txBody>
                  <a:tcPr/>
                </a:tc>
                <a:tc>
                  <a:txBody>
                    <a:bodyPr/>
                    <a:lstStyle/>
                    <a:p>
                      <a:pPr marL="0" algn="ctr" defTabSz="914400" rtl="0" eaLnBrk="1" latinLnBrk="0" hangingPunct="1"/>
                      <a:r>
                        <a:rPr lang="pl-PL" sz="1800" kern="1200">
                          <a:solidFill>
                            <a:schemeClr val="dk1"/>
                          </a:solidFill>
                          <a:latin typeface="Arial" panose="020B0604020202020204" pitchFamily="34" charset="0"/>
                          <a:ea typeface="+mn-ea"/>
                          <a:cs typeface="Arial" panose="020B0604020202020204" pitchFamily="34" charset="0"/>
                        </a:rPr>
                        <a:t>28 428 093,00</a:t>
                      </a:r>
                      <a:endParaRPr lang="pl-PL" sz="18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875528017"/>
                  </a:ext>
                </a:extLst>
              </a:tr>
            </a:tbl>
          </a:graphicData>
        </a:graphic>
      </p:graphicFrame>
      <p:pic>
        <p:nvPicPr>
          <p:cNvPr id="5" name="Obraz 4" descr="Logo fel">
            <a:extLst>
              <a:ext uri="{FF2B5EF4-FFF2-40B4-BE49-F238E27FC236}">
                <a16:creationId xmlns:a16="http://schemas.microsoft.com/office/drawing/2014/main" id="{3A6838DB-23D1-FBA4-E8AB-9AB6BBDE33CF}"/>
              </a:ext>
            </a:extLst>
          </p:cNvPr>
          <p:cNvPicPr>
            <a:picLocks noChangeAspect="1"/>
          </p:cNvPicPr>
          <p:nvPr/>
        </p:nvPicPr>
        <p:blipFill>
          <a:blip r:embed="rId3"/>
          <a:stretch>
            <a:fillRect/>
          </a:stretch>
        </p:blipFill>
        <p:spPr>
          <a:xfrm>
            <a:off x="7077013" y="5886830"/>
            <a:ext cx="5114987" cy="359695"/>
          </a:xfrm>
          <a:prstGeom prst="rect">
            <a:avLst/>
          </a:prstGeom>
        </p:spPr>
      </p:pic>
      <p:sp>
        <p:nvSpPr>
          <p:cNvPr id="2" name="Symbol zastępczy numeru slajdu 1">
            <a:extLst>
              <a:ext uri="{FF2B5EF4-FFF2-40B4-BE49-F238E27FC236}">
                <a16:creationId xmlns:a16="http://schemas.microsoft.com/office/drawing/2014/main" id="{D175E7F4-BA74-44F8-A965-E39C6D64EB42}"/>
              </a:ext>
              <a:ext uri="{C183D7F6-B498-43B3-948B-1728B52AA6E4}">
                <adec:decorative xmlns:adec="http://schemas.microsoft.com/office/drawing/2017/decorative" val="0"/>
              </a:ext>
            </a:extLst>
          </p:cNvPr>
          <p:cNvSpPr>
            <a:spLocks noGrp="1"/>
          </p:cNvSpPr>
          <p:nvPr>
            <p:ph type="sldNum" sz="quarter" idx="10"/>
          </p:nvPr>
        </p:nvSpPr>
        <p:spPr>
          <a:xfrm>
            <a:off x="11694160" y="6479991"/>
            <a:ext cx="497840" cy="365125"/>
          </a:xfrm>
        </p:spPr>
        <p:txBody>
          <a:bodyPr/>
          <a:lstStyle/>
          <a:p>
            <a:pPr algn="r">
              <a:defRPr/>
            </a:pPr>
            <a:r>
              <a:rPr lang="pl-PL" dirty="0">
                <a:solidFill>
                  <a:prstClr val="black">
                    <a:tint val="75000"/>
                  </a:prstClr>
                </a:solidFill>
                <a:latin typeface="Calibri" panose="020F0502020204030204"/>
              </a:rPr>
              <a:t>41</a:t>
            </a:r>
          </a:p>
        </p:txBody>
      </p:sp>
    </p:spTree>
    <p:extLst>
      <p:ext uri="{BB962C8B-B14F-4D97-AF65-F5344CB8AC3E}">
        <p14:creationId xmlns:p14="http://schemas.microsoft.com/office/powerpoint/2010/main" val="2079121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69B9140-4439-1566-DCC8-0B6F9F99D67B}"/>
              </a:ext>
            </a:extLst>
          </p:cNvPr>
          <p:cNvSpPr>
            <a:spLocks noGrp="1"/>
          </p:cNvSpPr>
          <p:nvPr>
            <p:ph type="title" idx="4294967295"/>
          </p:nvPr>
        </p:nvSpPr>
        <p:spPr>
          <a:xfrm>
            <a:off x="315105" y="139445"/>
            <a:ext cx="11491705" cy="1453799"/>
          </a:xfrm>
          <a:prstGeom prst="rect">
            <a:avLst/>
          </a:prstGeom>
          <a:solidFill>
            <a:schemeClr val="accent1"/>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Konsultacje społeczne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Kryteria specyficzne dla Działania 6.1 Poprawa regionalnej dostępności transportowej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podlegały konsultacjom społecznym w terminie od 12 września 2023 r. do 22 września 2023 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6" name="Tabela 5">
            <a:extLst>
              <a:ext uri="{FF2B5EF4-FFF2-40B4-BE49-F238E27FC236}">
                <a16:creationId xmlns:a16="http://schemas.microsoft.com/office/drawing/2014/main" id="{39E6352C-D224-9EF7-125D-C731D8A5C37D}"/>
              </a:ext>
            </a:extLst>
          </p:cNvPr>
          <p:cNvGraphicFramePr>
            <a:graphicFrameLocks noGrp="1"/>
          </p:cNvGraphicFramePr>
          <p:nvPr/>
        </p:nvGraphicFramePr>
        <p:xfrm>
          <a:off x="315106" y="1548631"/>
          <a:ext cx="11491705" cy="1486345"/>
        </p:xfrm>
        <a:graphic>
          <a:graphicData uri="http://schemas.openxmlformats.org/drawingml/2006/table">
            <a:tbl>
              <a:tblPr firstRow="1" bandRow="1">
                <a:tableStyleId>{5C22544A-7EE6-4342-B048-85BDC9FD1C3A}</a:tableStyleId>
              </a:tblPr>
              <a:tblGrid>
                <a:gridCol w="2437095">
                  <a:extLst>
                    <a:ext uri="{9D8B030D-6E8A-4147-A177-3AD203B41FA5}">
                      <a16:colId xmlns:a16="http://schemas.microsoft.com/office/drawing/2014/main" val="2096749498"/>
                    </a:ext>
                  </a:extLst>
                </a:gridCol>
                <a:gridCol w="3026302">
                  <a:extLst>
                    <a:ext uri="{9D8B030D-6E8A-4147-A177-3AD203B41FA5}">
                      <a16:colId xmlns:a16="http://schemas.microsoft.com/office/drawing/2014/main" val="2534714792"/>
                    </a:ext>
                  </a:extLst>
                </a:gridCol>
                <a:gridCol w="3121627">
                  <a:extLst>
                    <a:ext uri="{9D8B030D-6E8A-4147-A177-3AD203B41FA5}">
                      <a16:colId xmlns:a16="http://schemas.microsoft.com/office/drawing/2014/main" val="2022047299"/>
                    </a:ext>
                  </a:extLst>
                </a:gridCol>
                <a:gridCol w="2906681">
                  <a:extLst>
                    <a:ext uri="{9D8B030D-6E8A-4147-A177-3AD203B41FA5}">
                      <a16:colId xmlns:a16="http://schemas.microsoft.com/office/drawing/2014/main" val="2707033042"/>
                    </a:ext>
                  </a:extLst>
                </a:gridCol>
              </a:tblGrid>
              <a:tr h="702320">
                <a:tc>
                  <a:txBody>
                    <a:bodyPr/>
                    <a:lstStyle/>
                    <a:p>
                      <a:pPr algn="ctr"/>
                      <a:r>
                        <a:rPr lang="pl-PL" sz="1600">
                          <a:latin typeface="Arial" panose="020B0604020202020204" pitchFamily="34" charset="0"/>
                          <a:cs typeface="Arial" panose="020B0604020202020204" pitchFamily="34" charset="0"/>
                        </a:rPr>
                        <a:t>Liczba uwag ogółem</a:t>
                      </a:r>
                    </a:p>
                  </a:txBody>
                  <a:tcPr/>
                </a:tc>
                <a:tc>
                  <a:txBody>
                    <a:bodyPr/>
                    <a:lstStyle/>
                    <a:p>
                      <a:pPr algn="ctr"/>
                      <a:r>
                        <a:rPr lang="pl-PL" sz="1600">
                          <a:latin typeface="Arial" panose="020B0604020202020204" pitchFamily="34" charset="0"/>
                          <a:cs typeface="Arial" panose="020B0604020202020204" pitchFamily="34" charset="0"/>
                        </a:rPr>
                        <a:t>Liczba uwag uwzględnionych lub częściowo uwzględnionych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a:latin typeface="Arial" panose="020B0604020202020204" pitchFamily="34" charset="0"/>
                          <a:cs typeface="Arial" panose="020B0604020202020204" pitchFamily="34" charset="0"/>
                        </a:rPr>
                        <a:t>Liczba uwag nieuwzględnionych</a:t>
                      </a:r>
                    </a:p>
                  </a:txBody>
                  <a:tcPr/>
                </a:tc>
                <a:tc>
                  <a:txBody>
                    <a:bodyPr/>
                    <a:lstStyle/>
                    <a:p>
                      <a:pPr algn="ctr"/>
                      <a:r>
                        <a:rPr lang="pl-PL" sz="1600">
                          <a:latin typeface="Arial" panose="020B0604020202020204" pitchFamily="34" charset="0"/>
                          <a:cs typeface="Arial" panose="020B0604020202020204" pitchFamily="34" charset="0"/>
                        </a:rPr>
                        <a:t>Liczba uwag, do których udzielono wyjaśnień</a:t>
                      </a:r>
                    </a:p>
                  </a:txBody>
                  <a:tcPr/>
                </a:tc>
                <a:extLst>
                  <a:ext uri="{0D108BD9-81ED-4DB2-BD59-A6C34878D82A}">
                    <a16:rowId xmlns:a16="http://schemas.microsoft.com/office/drawing/2014/main" val="2221344410"/>
                  </a:ext>
                </a:extLst>
              </a:tr>
              <a:tr h="663385">
                <a:tc>
                  <a:txBody>
                    <a:bodyPr/>
                    <a:lstStyle/>
                    <a:p>
                      <a:pPr algn="ctr">
                        <a:spcBef>
                          <a:spcPts val="600"/>
                        </a:spcBef>
                      </a:pPr>
                      <a:r>
                        <a:rPr lang="pl-PL" b="1" strike="noStrike">
                          <a:solidFill>
                            <a:schemeClr val="tx1"/>
                          </a:solidFill>
                          <a:latin typeface="Arial" panose="020B0604020202020204" pitchFamily="34" charset="0"/>
                          <a:cs typeface="Arial" panose="020B0604020202020204" pitchFamily="34" charset="0"/>
                        </a:rPr>
                        <a:t>5</a:t>
                      </a:r>
                    </a:p>
                  </a:txBody>
                  <a:tcPr anchor="ctr"/>
                </a:tc>
                <a:tc>
                  <a:txBody>
                    <a:bodyPr/>
                    <a:lstStyle/>
                    <a:p>
                      <a:pPr algn="ctr">
                        <a:spcBef>
                          <a:spcPts val="600"/>
                        </a:spcBef>
                      </a:pPr>
                      <a:r>
                        <a:rPr lang="pl-PL" b="1" strike="noStrike">
                          <a:solidFill>
                            <a:schemeClr val="tx1"/>
                          </a:solidFill>
                          <a:latin typeface="Arial" panose="020B0604020202020204" pitchFamily="34" charset="0"/>
                          <a:cs typeface="Arial" panose="020B0604020202020204" pitchFamily="34" charset="0"/>
                        </a:rPr>
                        <a:t>5</a:t>
                      </a:r>
                    </a:p>
                  </a:txBody>
                  <a:tcPr anchor="ctr"/>
                </a:tc>
                <a:tc>
                  <a:txBody>
                    <a:bodyPr/>
                    <a:lstStyle/>
                    <a:p>
                      <a:pPr algn="ctr">
                        <a:spcBef>
                          <a:spcPts val="600"/>
                        </a:spcBef>
                      </a:pPr>
                      <a:r>
                        <a:rPr lang="pl-PL" b="1" strike="noStrike">
                          <a:solidFill>
                            <a:schemeClr val="tx1"/>
                          </a:solidFill>
                          <a:latin typeface="Arial" panose="020B0604020202020204" pitchFamily="34" charset="0"/>
                          <a:cs typeface="Arial" panose="020B0604020202020204" pitchFamily="34" charset="0"/>
                        </a:rPr>
                        <a:t>0</a:t>
                      </a:r>
                    </a:p>
                  </a:txBody>
                  <a:tcPr anchor="ctr"/>
                </a:tc>
                <a:tc>
                  <a:txBody>
                    <a:bodyPr/>
                    <a:lstStyle/>
                    <a:p>
                      <a:pPr algn="ctr">
                        <a:spcBef>
                          <a:spcPts val="600"/>
                        </a:spcBef>
                      </a:pPr>
                      <a:r>
                        <a:rPr lang="pl-PL" b="1" strike="noStrike">
                          <a:solidFill>
                            <a:schemeClr val="tx1"/>
                          </a:solidFill>
                          <a:latin typeface="Arial" panose="020B0604020202020204" pitchFamily="34" charset="0"/>
                          <a:cs typeface="Arial" panose="020B0604020202020204" pitchFamily="34" charset="0"/>
                        </a:rPr>
                        <a:t>0</a:t>
                      </a:r>
                    </a:p>
                  </a:txBody>
                  <a:tcPr anchor="ctr"/>
                </a:tc>
                <a:extLst>
                  <a:ext uri="{0D108BD9-81ED-4DB2-BD59-A6C34878D82A}">
                    <a16:rowId xmlns:a16="http://schemas.microsoft.com/office/drawing/2014/main" val="1056707281"/>
                  </a:ext>
                </a:extLst>
              </a:tr>
            </a:tbl>
          </a:graphicData>
        </a:graphic>
      </p:graphicFrame>
      <p:sp>
        <p:nvSpPr>
          <p:cNvPr id="2" name="Prostokąt 1">
            <a:extLst>
              <a:ext uri="{FF2B5EF4-FFF2-40B4-BE49-F238E27FC236}">
                <a16:creationId xmlns:a16="http://schemas.microsoft.com/office/drawing/2014/main" id="{F7944883-FABE-3183-A625-6EFC2A6BC525}"/>
              </a:ext>
            </a:extLst>
          </p:cNvPr>
          <p:cNvSpPr/>
          <p:nvPr/>
        </p:nvSpPr>
        <p:spPr>
          <a:xfrm>
            <a:off x="350148" y="3279461"/>
            <a:ext cx="11456664" cy="908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Konsultacje z Komisją Europejską oraz wśród Członków Komitetu Monitorującego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FEL 2021-2027</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7" name="Tabela 6">
            <a:extLst>
              <a:ext uri="{FF2B5EF4-FFF2-40B4-BE49-F238E27FC236}">
                <a16:creationId xmlns:a16="http://schemas.microsoft.com/office/drawing/2014/main" id="{43B5DC0E-5554-4186-CE59-6F6F38CDC0DA}"/>
              </a:ext>
            </a:extLst>
          </p:cNvPr>
          <p:cNvGraphicFramePr>
            <a:graphicFrameLocks noGrp="1"/>
          </p:cNvGraphicFramePr>
          <p:nvPr/>
        </p:nvGraphicFramePr>
        <p:xfrm>
          <a:off x="357953" y="4205162"/>
          <a:ext cx="11476093" cy="1705020"/>
        </p:xfrm>
        <a:graphic>
          <a:graphicData uri="http://schemas.openxmlformats.org/drawingml/2006/table">
            <a:tbl>
              <a:tblPr firstRow="1" bandRow="1">
                <a:tableStyleId>{5C22544A-7EE6-4342-B048-85BDC9FD1C3A}</a:tableStyleId>
              </a:tblPr>
              <a:tblGrid>
                <a:gridCol w="1939174">
                  <a:extLst>
                    <a:ext uri="{9D8B030D-6E8A-4147-A177-3AD203B41FA5}">
                      <a16:colId xmlns:a16="http://schemas.microsoft.com/office/drawing/2014/main" val="2096749498"/>
                    </a:ext>
                  </a:extLst>
                </a:gridCol>
                <a:gridCol w="2599993">
                  <a:extLst>
                    <a:ext uri="{9D8B030D-6E8A-4147-A177-3AD203B41FA5}">
                      <a16:colId xmlns:a16="http://schemas.microsoft.com/office/drawing/2014/main" val="2534714792"/>
                    </a:ext>
                  </a:extLst>
                </a:gridCol>
                <a:gridCol w="2291858">
                  <a:extLst>
                    <a:ext uri="{9D8B030D-6E8A-4147-A177-3AD203B41FA5}">
                      <a16:colId xmlns:a16="http://schemas.microsoft.com/office/drawing/2014/main" val="2022047299"/>
                    </a:ext>
                  </a:extLst>
                </a:gridCol>
                <a:gridCol w="2310622">
                  <a:extLst>
                    <a:ext uri="{9D8B030D-6E8A-4147-A177-3AD203B41FA5}">
                      <a16:colId xmlns:a16="http://schemas.microsoft.com/office/drawing/2014/main" val="2707033042"/>
                    </a:ext>
                  </a:extLst>
                </a:gridCol>
                <a:gridCol w="2334446">
                  <a:extLst>
                    <a:ext uri="{9D8B030D-6E8A-4147-A177-3AD203B41FA5}">
                      <a16:colId xmlns:a16="http://schemas.microsoft.com/office/drawing/2014/main" val="3716904115"/>
                    </a:ext>
                  </a:extLst>
                </a:gridCol>
              </a:tblGrid>
              <a:tr h="492341">
                <a:tc>
                  <a:txBody>
                    <a:bodyPr/>
                    <a:lstStyle/>
                    <a:p>
                      <a:pPr algn="ctr"/>
                      <a:r>
                        <a:rPr lang="pl-PL" sz="1600">
                          <a:latin typeface="Arial" panose="020B0604020202020204" pitchFamily="34" charset="0"/>
                          <a:cs typeface="Arial" panose="020B0604020202020204" pitchFamily="34" charset="0"/>
                        </a:rPr>
                        <a:t>Liczba uwag ogółem</a:t>
                      </a:r>
                    </a:p>
                  </a:txBody>
                  <a:tcPr/>
                </a:tc>
                <a:tc>
                  <a:txBody>
                    <a:bodyPr/>
                    <a:lstStyle/>
                    <a:p>
                      <a:pPr algn="ctr"/>
                      <a:r>
                        <a:rPr lang="pl-PL" sz="1600">
                          <a:latin typeface="Arial" panose="020B0604020202020204" pitchFamily="34" charset="0"/>
                          <a:cs typeface="Arial" panose="020B0604020202020204" pitchFamily="34" charset="0"/>
                        </a:rPr>
                        <a:t>Liczba uwag uwzględnionych lub częściowo uwzględnionych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a:latin typeface="Arial" panose="020B0604020202020204" pitchFamily="34" charset="0"/>
                          <a:cs typeface="Arial" panose="020B0604020202020204" pitchFamily="34" charset="0"/>
                        </a:rPr>
                        <a:t>Liczba uwag nieuwzględnionych</a:t>
                      </a:r>
                    </a:p>
                  </a:txBody>
                  <a:tcPr/>
                </a:tc>
                <a:tc>
                  <a:txBody>
                    <a:bodyPr/>
                    <a:lstStyle/>
                    <a:p>
                      <a:pPr algn="ctr"/>
                      <a:r>
                        <a:rPr lang="pl-PL" sz="1600">
                          <a:latin typeface="Arial" panose="020B0604020202020204" pitchFamily="34" charset="0"/>
                          <a:cs typeface="Arial" panose="020B0604020202020204" pitchFamily="34" charset="0"/>
                        </a:rPr>
                        <a:t>Liczba uwag, do których udzielono wyjaśnień</a:t>
                      </a:r>
                    </a:p>
                  </a:txBody>
                  <a:tcPr>
                    <a:lnR w="57150" cap="flat" cmpd="sng" algn="ctr">
                      <a:solidFill>
                        <a:schemeClr val="bg1"/>
                      </a:solidFill>
                      <a:prstDash val="solid"/>
                      <a:round/>
                      <a:headEnd type="none" w="med" len="med"/>
                      <a:tailEnd type="none" w="med" len="med"/>
                    </a:lnR>
                  </a:tcPr>
                </a:tc>
                <a:tc>
                  <a:txBody>
                    <a:bodyPr/>
                    <a:lstStyle/>
                    <a:p>
                      <a:pPr algn="ctr"/>
                      <a:r>
                        <a:rPr lang="pl-PL" sz="1600">
                          <a:latin typeface="Arial" panose="020B0604020202020204" pitchFamily="34" charset="0"/>
                          <a:cs typeface="Arial" panose="020B0604020202020204" pitchFamily="34" charset="0"/>
                        </a:rPr>
                        <a:t>Liczba autokorekt</a:t>
                      </a:r>
                    </a:p>
                  </a:txBody>
                  <a:tcPr>
                    <a:lnL w="5715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221344410"/>
                  </a:ext>
                </a:extLst>
              </a:tr>
              <a:tr h="638220">
                <a:tc>
                  <a:txBody>
                    <a:bodyPr/>
                    <a:lstStyle/>
                    <a:p>
                      <a:pPr algn="ctr">
                        <a:spcBef>
                          <a:spcPts val="600"/>
                        </a:spcBef>
                      </a:pPr>
                      <a:r>
                        <a:rPr lang="pl-PL" b="1" strike="noStrike">
                          <a:solidFill>
                            <a:schemeClr val="tx1"/>
                          </a:solidFill>
                          <a:latin typeface="Arial" panose="020B0604020202020204" pitchFamily="34" charset="0"/>
                          <a:cs typeface="Arial" panose="020B0604020202020204" pitchFamily="34" charset="0"/>
                        </a:rPr>
                        <a:t>2</a:t>
                      </a:r>
                    </a:p>
                  </a:txBody>
                  <a:tcPr anchor="ctr"/>
                </a:tc>
                <a:tc>
                  <a:txBody>
                    <a:bodyPr/>
                    <a:lstStyle/>
                    <a:p>
                      <a:pPr algn="ctr">
                        <a:spcBef>
                          <a:spcPts val="600"/>
                        </a:spcBef>
                      </a:pPr>
                      <a:r>
                        <a:rPr lang="pl-PL" b="1" strike="noStrike">
                          <a:solidFill>
                            <a:schemeClr val="tx1"/>
                          </a:solidFill>
                          <a:latin typeface="Arial" panose="020B0604020202020204" pitchFamily="34" charset="0"/>
                          <a:cs typeface="Arial" panose="020B0604020202020204" pitchFamily="34" charset="0"/>
                        </a:rPr>
                        <a:t>1</a:t>
                      </a:r>
                    </a:p>
                  </a:txBody>
                  <a:tcPr anchor="ctr"/>
                </a:tc>
                <a:tc>
                  <a:txBody>
                    <a:bodyPr/>
                    <a:lstStyle/>
                    <a:p>
                      <a:pPr algn="ctr">
                        <a:spcBef>
                          <a:spcPts val="600"/>
                        </a:spcBef>
                      </a:pPr>
                      <a:r>
                        <a:rPr lang="pl-PL" b="1" strike="noStrike">
                          <a:solidFill>
                            <a:schemeClr val="tx1"/>
                          </a:solidFill>
                          <a:latin typeface="Arial" panose="020B0604020202020204" pitchFamily="34" charset="0"/>
                          <a:cs typeface="Arial" panose="020B0604020202020204" pitchFamily="34" charset="0"/>
                        </a:rPr>
                        <a:t>1</a:t>
                      </a:r>
                    </a:p>
                  </a:txBody>
                  <a:tcPr anchor="ctr"/>
                </a:tc>
                <a:tc>
                  <a:txBody>
                    <a:bodyPr/>
                    <a:lstStyle/>
                    <a:p>
                      <a:pPr algn="ctr">
                        <a:spcBef>
                          <a:spcPts val="600"/>
                        </a:spcBef>
                      </a:pPr>
                      <a:r>
                        <a:rPr lang="pl-PL" b="1" strike="noStrike">
                          <a:solidFill>
                            <a:schemeClr val="tx1"/>
                          </a:solidFill>
                          <a:latin typeface="Arial" panose="020B0604020202020204" pitchFamily="34" charset="0"/>
                          <a:cs typeface="Arial" panose="020B0604020202020204" pitchFamily="34" charset="0"/>
                        </a:rPr>
                        <a:t>0</a:t>
                      </a:r>
                    </a:p>
                  </a:txBody>
                  <a:tcPr anchor="ctr">
                    <a:lnR w="57150" cap="flat" cmpd="sng" algn="ctr">
                      <a:solidFill>
                        <a:schemeClr val="bg1"/>
                      </a:solidFill>
                      <a:prstDash val="solid"/>
                      <a:round/>
                      <a:headEnd type="none" w="med" len="med"/>
                      <a:tailEnd type="none" w="med" len="med"/>
                    </a:lnR>
                  </a:tcPr>
                </a:tc>
                <a:tc>
                  <a:txBody>
                    <a:bodyPr/>
                    <a:lstStyle/>
                    <a:p>
                      <a:pPr algn="ctr">
                        <a:spcBef>
                          <a:spcPts val="600"/>
                        </a:spcBef>
                      </a:pPr>
                      <a:r>
                        <a:rPr lang="pl-PL" b="1" strike="noStrike">
                          <a:solidFill>
                            <a:schemeClr val="tx1"/>
                          </a:solidFill>
                          <a:latin typeface="Arial" panose="020B0604020202020204" pitchFamily="34" charset="0"/>
                          <a:cs typeface="Arial" panose="020B0604020202020204" pitchFamily="34" charset="0"/>
                        </a:rPr>
                        <a:t>1</a:t>
                      </a:r>
                    </a:p>
                  </a:txBody>
                  <a:tcPr anchor="ctr">
                    <a:lnL w="5715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5670728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E60AC9CC-7D60-3E3E-2158-0669442D93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9" name="Symbol zastępczy numeru slajdu 8">
            <a:extLst>
              <a:ext uri="{FF2B5EF4-FFF2-40B4-BE49-F238E27FC236}">
                <a16:creationId xmlns:a16="http://schemas.microsoft.com/office/drawing/2014/main" id="{15EE73BD-87B2-27A3-1A7D-63BD1A1F0B31}"/>
              </a:ext>
            </a:extLst>
          </p:cNvPr>
          <p:cNvSpPr>
            <a:spLocks noGrp="1"/>
          </p:cNvSpPr>
          <p:nvPr>
            <p:ph type="sldNum" sz="quarter" idx="12"/>
          </p:nvPr>
        </p:nvSpPr>
        <p:spPr>
          <a:xfrm>
            <a:off x="11594030" y="6434805"/>
            <a:ext cx="59797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96057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F0218671-B4FC-E459-2C55-F0174DBC2880}"/>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869B9140-4439-1566-DCC8-0B6F9F99D67B}"/>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6.1 Poprawa regionalnej dostępności transportowej</a:t>
            </a:r>
            <a:r>
              <a:rPr lang="pl-PL" sz="1400" b="1">
                <a:solidFill>
                  <a:prstClr val="white"/>
                </a:solidFill>
                <a:latin typeface="Arial" panose="020B0604020202020204" pitchFamily="34" charset="0"/>
                <a:ea typeface="Calibri" panose="020F0502020204030204" pitchFamily="34" charset="0"/>
                <a:cs typeface="Arial" panose="020B0604020202020204" pitchFamily="34" charset="0"/>
              </a:rPr>
              <a:t>, typy projektów: 1,2</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 Ocena </a:t>
            </a:r>
            <a:r>
              <a:rPr lang="pl-PL" sz="1400" b="1">
                <a:solidFill>
                  <a:prstClr val="white"/>
                </a:solidFill>
                <a:latin typeface="Arial" panose="020B0604020202020204" pitchFamily="34" charset="0"/>
                <a:cs typeface="Arial" panose="020B0604020202020204" pitchFamily="34" charset="0"/>
              </a:rPr>
              <a:t>formalna</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C</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a:t>
            </a:r>
            <a:r>
              <a:rPr lang="pl-PL" sz="1400" b="1">
                <a:solidFill>
                  <a:prstClr val="white"/>
                </a:solidFill>
                <a:latin typeface="Arial" panose="020B0604020202020204" pitchFamily="34" charset="0"/>
                <a:ea typeface="Times New Roman" panose="02020603050405020304" pitchFamily="18" charset="0"/>
                <a:cs typeface="Arial" panose="020B0604020202020204" pitchFamily="34" charset="0"/>
              </a:rPr>
              <a:t>formalne specyficzne</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926658FD-B33B-E4BD-9A74-A8B53004628D}"/>
              </a:ext>
            </a:extLst>
          </p:cNvPr>
          <p:cNvGraphicFramePr>
            <a:graphicFrameLocks noGrp="1"/>
          </p:cNvGraphicFramePr>
          <p:nvPr>
            <p:extLst>
              <p:ext uri="{D42A27DB-BD31-4B8C-83A1-F6EECF244321}">
                <p14:modId xmlns:p14="http://schemas.microsoft.com/office/powerpoint/2010/main" val="2578129710"/>
              </p:ext>
            </p:extLst>
          </p:nvPr>
        </p:nvGraphicFramePr>
        <p:xfrm>
          <a:off x="409314" y="1103160"/>
          <a:ext cx="11467612" cy="4497819"/>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23646">
                <a:tc>
                  <a:txBody>
                    <a:bodyPr/>
                    <a:lstStyle/>
                    <a:p>
                      <a:pPr algn="ctr"/>
                      <a:r>
                        <a:rPr lang="pl-PL" sz="1200">
                          <a:latin typeface="Arial" panose="020B0604020202020204" pitchFamily="34" charset="0"/>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72845">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1">
                          <a:effectLst/>
                          <a:latin typeface="Arial" panose="020B0604020202020204" pitchFamily="34" charset="0"/>
                          <a:ea typeface="Calibri" panose="020F0502020204030204" pitchFamily="34" charset="0"/>
                          <a:cs typeface="Arial" panose="020B0604020202020204" pitchFamily="34" charset="0"/>
                        </a:rPr>
                        <a:t>Projekt zachowuje zgodność z Programem Strategicznego Rozwoju Transportu Województwa Lubelskiego do roku 2030 (z perspektywą do 2040 roku) </a:t>
                      </a:r>
                      <a:r>
                        <a:rPr lang="pl-PL" sz="1200" b="1" strike="sngStrike" baseline="0">
                          <a:solidFill>
                            <a:srgbClr val="C00000"/>
                          </a:solidFill>
                          <a:effectLst/>
                          <a:latin typeface="Arial" panose="020B0604020202020204" pitchFamily="34" charset="0"/>
                          <a:ea typeface="Calibri" panose="020F0502020204030204" pitchFamily="34" charset="0"/>
                          <a:cs typeface="Arial" panose="020B0604020202020204" pitchFamily="34" charset="0"/>
                        </a:rPr>
                        <a:t>lub z dokumentami planowania transportu na poziomie lokalnym</a:t>
                      </a:r>
                      <a:r>
                        <a:rPr lang="pl-PL" sz="1200" b="1" strike="noStrike" baseline="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pl-PL" sz="1200" strike="noStrike" baseline="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0">
                          <a:effectLst/>
                          <a:latin typeface="Arial" panose="020B0604020202020204" pitchFamily="34" charset="0"/>
                          <a:ea typeface="Calibri" panose="020F0502020204030204" pitchFamily="34" charset="0"/>
                          <a:cs typeface="Arial" panose="020B0604020202020204" pitchFamily="34" charset="0"/>
                        </a:rPr>
                        <a:t>W ramach kryterium ocenie podlegać będzie, czy projekt jest ujęty w Programie Strategicznego Rozwoju Transportu Województwa Lubelskiego do roku 2030 (z perspektywą do 2040 roku)</a:t>
                      </a:r>
                      <a:r>
                        <a:rPr lang="pl-PL" sz="1200" b="0" baseline="30000">
                          <a:effectLst/>
                          <a:latin typeface="Arial" panose="020B0604020202020204" pitchFamily="34" charset="0"/>
                          <a:ea typeface="Calibri" panose="020F0502020204030204" pitchFamily="34" charset="0"/>
                          <a:cs typeface="Arial" panose="020B0604020202020204" pitchFamily="34" charset="0"/>
                        </a:rPr>
                        <a:t>2</a:t>
                      </a:r>
                      <a:r>
                        <a:rPr lang="pl-PL" sz="1200" b="0">
                          <a:effectLst/>
                          <a:latin typeface="Arial" panose="020B0604020202020204" pitchFamily="34" charset="0"/>
                          <a:ea typeface="Calibri" panose="020F0502020204030204" pitchFamily="34" charset="0"/>
                          <a:cs typeface="Arial" panose="020B0604020202020204" pitchFamily="34" charset="0"/>
                        </a:rPr>
                        <a:t> </a:t>
                      </a:r>
                      <a:r>
                        <a:rPr lang="pl-PL" sz="1200" b="0" strike="sngStrike" baseline="0">
                          <a:solidFill>
                            <a:srgbClr val="C00000"/>
                          </a:solidFill>
                          <a:effectLst/>
                          <a:latin typeface="Arial" panose="020B0604020202020204" pitchFamily="34" charset="0"/>
                          <a:ea typeface="Calibri" panose="020F0502020204030204" pitchFamily="34" charset="0"/>
                          <a:cs typeface="Arial" panose="020B0604020202020204" pitchFamily="34" charset="0"/>
                        </a:rPr>
                        <a:t>- dotyczy dróg wojewódzkich</a:t>
                      </a:r>
                      <a:r>
                        <a:rPr lang="pl-PL" sz="1200" b="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pl-PL" sz="1200" b="0" strike="sngStrike" baseline="0">
                          <a:solidFill>
                            <a:srgbClr val="C00000"/>
                          </a:solidFill>
                          <a:effectLst/>
                          <a:latin typeface="Arial" panose="020B0604020202020204" pitchFamily="34" charset="0"/>
                          <a:ea typeface="Calibri" panose="020F0502020204030204" pitchFamily="34" charset="0"/>
                          <a:cs typeface="Arial" panose="020B0604020202020204" pitchFamily="34" charset="0"/>
                        </a:rPr>
                        <a:t>lub w dokumencie planowania transportu na poziomie lokalnym – dotyczy dróg o kategorii niższej niż drogi wojewó</a:t>
                      </a:r>
                      <a:r>
                        <a:rPr lang="pl-PL" sz="1200" b="0" strike="sngStrike" baseline="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dzkie.</a:t>
                      </a:r>
                    </a:p>
                    <a:p>
                      <a:pPr algn="l">
                        <a:lnSpc>
                          <a:spcPct val="115000"/>
                        </a:lnSpc>
                        <a:spcBef>
                          <a:spcPts val="600"/>
                        </a:spcBef>
                        <a:spcAft>
                          <a:spcPts val="1000"/>
                        </a:spcAft>
                      </a:pPr>
                      <a:r>
                        <a:rPr lang="pl-PL" sz="1200" b="0">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projektu oraz dokumentacji składanej wraz z wnioskiem o dofinansowanie projekt</a:t>
                      </a:r>
                      <a:r>
                        <a:rPr lang="en-US" sz="1200" b="0">
                          <a:effectLst/>
                          <a:latin typeface="Arial" panose="020B0604020202020204" pitchFamily="34" charset="0"/>
                          <a:ea typeface="Calibri" panose="020F0502020204030204" pitchFamily="34" charset="0"/>
                          <a:cs typeface="Arial" panose="020B0604020202020204" pitchFamily="34" charset="0"/>
                        </a:rPr>
                        <a:t>u</a:t>
                      </a:r>
                      <a:r>
                        <a:rPr lang="pl-PL" sz="1200" b="0">
                          <a:effectLst/>
                          <a:latin typeface="Arial" panose="020B0604020202020204" pitchFamily="34" charset="0"/>
                          <a:ea typeface="Calibri" panose="020F0502020204030204" pitchFamily="34" charset="0"/>
                          <a:cs typeface="Arial" panose="020B0604020202020204" pitchFamily="34" charset="0"/>
                        </a:rPr>
                        <a:t> na etapie aplikowania o środki, a także na podstawie zapisów Programu Strategicznego Rozwoju Transportu Województwa Lubelskiego do roku 2030 (z perspektywą do 2040 roku) w wersji obowiązującej na dzień ogłoszenia naboru</a:t>
                      </a:r>
                      <a:r>
                        <a:rPr lang="pl-PL" sz="1200" b="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pl-PL" sz="1200" b="0" strike="sngStrike" baseline="0">
                          <a:solidFill>
                            <a:srgbClr val="C00000"/>
                          </a:solidFill>
                          <a:effectLst/>
                          <a:latin typeface="Arial" panose="020B0604020202020204" pitchFamily="34" charset="0"/>
                          <a:ea typeface="Calibri" panose="020F0502020204030204" pitchFamily="34" charset="0"/>
                          <a:cs typeface="Arial" panose="020B0604020202020204" pitchFamily="34" charset="0"/>
                        </a:rPr>
                        <a:t>lub dokumentów planowania transportu na poziomie lokalnym.</a:t>
                      </a:r>
                      <a:endParaRPr lang="pl-PL" sz="1200" b="0" strike="sngStrike" baseline="0">
                        <a:solidFill>
                          <a:srgbClr val="C00000"/>
                        </a:solidFill>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10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uznaje się za spełnione, jeżeli projekt wykazywał będzie zgodność, tzn. będzie ujęty w Programie Strategicznego Rozwoju Transportu Województwa Lubelskiego do roku 2030 (z perspektywą do 2040 roku). </a:t>
                      </a:r>
                      <a:r>
                        <a:rPr lang="pl-PL" sz="1200" b="0" strike="sngStrike" baseline="0">
                          <a:solidFill>
                            <a:srgbClr val="C00000"/>
                          </a:solidFill>
                          <a:effectLst/>
                          <a:latin typeface="Arial" panose="020B0604020202020204" pitchFamily="34" charset="0"/>
                          <a:ea typeface="Times New Roman" panose="02020603050405020304" pitchFamily="18" charset="0"/>
                          <a:cs typeface="Arial" panose="020B0604020202020204" pitchFamily="34" charset="0"/>
                        </a:rPr>
                        <a:t>(dotyczy dróg wojewó</a:t>
                      </a:r>
                      <a:r>
                        <a:rPr lang="pl-PL" sz="1200" b="0" strike="sngStrike" baseline="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dzkich). l</a:t>
                      </a:r>
                      <a:r>
                        <a:rPr lang="pl-PL" sz="1200" b="0" strike="sngStrike" baseline="0">
                          <a:solidFill>
                            <a:srgbClr val="C00000"/>
                          </a:solidFill>
                          <a:effectLst/>
                          <a:latin typeface="Arial" panose="020B0604020202020204" pitchFamily="34" charset="0"/>
                          <a:ea typeface="Times New Roman" panose="02020603050405020304" pitchFamily="18" charset="0"/>
                          <a:cs typeface="Arial" panose="020B0604020202020204" pitchFamily="34" charset="0"/>
                        </a:rPr>
                        <a:t>ub w dokumencie planowania transportu na poziomie lokalnym </a:t>
                      </a:r>
                      <a:r>
                        <a:rPr lang="pl-PL" sz="1200" b="0" strike="sngStrike" baseline="0">
                          <a:solidFill>
                            <a:srgbClr val="C00000"/>
                          </a:solidFill>
                          <a:effectLst/>
                          <a:latin typeface="Arial" panose="020B0604020202020204" pitchFamily="34" charset="0"/>
                          <a:ea typeface="Calibri" panose="020F0502020204030204" pitchFamily="34" charset="0"/>
                          <a:cs typeface="Arial" panose="020B0604020202020204" pitchFamily="34" charset="0"/>
                        </a:rPr>
                        <a:t>(dotyczy dróg o kategorii niższej niż drogi wojewó</a:t>
                      </a:r>
                      <a:r>
                        <a:rPr lang="pl-PL" sz="1200" b="0" strike="sngStrike" baseline="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dzkie)</a:t>
                      </a:r>
                      <a:r>
                        <a:rPr lang="pl-PL" sz="1200" b="0" strike="sngStrike" baseline="0">
                          <a:solidFill>
                            <a:srgbClr val="C00000"/>
                          </a:solidFill>
                          <a:effectLst/>
                          <a:latin typeface="Arial" panose="020B0604020202020204" pitchFamily="34" charset="0"/>
                          <a:ea typeface="Times New Roman" panose="02020603050405020304" pitchFamily="18" charset="0"/>
                          <a:cs typeface="Arial" panose="020B0604020202020204" pitchFamily="34" charset="0"/>
                        </a:rPr>
                        <a:t>.</a:t>
                      </a:r>
                      <a:endParaRPr lang="pl-PL" sz="1200" b="0" strike="sngStrike" baseline="0">
                        <a:solidFill>
                          <a:srgbClr val="C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zerojedynkowe.</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10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obligatoryjne – spełnienie kryterium jest niezbędne do przyznania dofinansowania.</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1000"/>
                        </a:spcAft>
                      </a:pPr>
                      <a:r>
                        <a:rPr lang="pl-PL" sz="1200" b="0">
                          <a:effectLst/>
                          <a:latin typeface="Arial" panose="020B0604020202020204" pitchFamily="34" charset="0"/>
                          <a:ea typeface="Times New Roman" panose="02020603050405020304" pitchFamily="18" charset="0"/>
                          <a:cs typeface="Arial" panose="020B0604020202020204" pitchFamily="34" charset="0"/>
                        </a:rPr>
                        <a:t>Ocena spełnienia kryterium będzie polegała na przyznaniu wartości logicznych „TAK”, „NIE”.</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10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uznaje się za spełnione, jeżeli odpowiedź będzie pozytywna (wartość logiczna: „TAK”). W trakcie oceny kryterium wnioskodawca może zostać poproszony o jednokrotne uzupełnienie i/lub wyjaśnienie.</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1000"/>
                        </a:spcAft>
                      </a:pPr>
                      <a:r>
                        <a:rPr lang="pl-PL" sz="1200" b="0">
                          <a:effectLst/>
                          <a:latin typeface="Arial" panose="020B0604020202020204" pitchFamily="34" charset="0"/>
                          <a:ea typeface="Times New Roman" panose="02020603050405020304" pitchFamily="18" charset="0"/>
                          <a:cs typeface="Arial" panose="020B0604020202020204" pitchFamily="34" charset="0"/>
                        </a:rPr>
                        <a:t>Przyznanie wartości „NIE” (po jednokrotnym złożeniu uzupełnień i/lub wyjaśnień) oznacza, iż kryterium nie jest spełnione. Niespełnienie kryterium dyskwalifikuje projekt ze wsparcia.</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sp>
        <p:nvSpPr>
          <p:cNvPr id="10" name="pole tekstowe 9">
            <a:extLst>
              <a:ext uri="{FF2B5EF4-FFF2-40B4-BE49-F238E27FC236}">
                <a16:creationId xmlns:a16="http://schemas.microsoft.com/office/drawing/2014/main" id="{39E58331-20EA-AC6F-C1AF-2B9210F1C333}"/>
              </a:ext>
            </a:extLst>
          </p:cNvPr>
          <p:cNvSpPr txBox="1"/>
          <p:nvPr/>
        </p:nvSpPr>
        <p:spPr>
          <a:xfrm>
            <a:off x="409314" y="5666669"/>
            <a:ext cx="11696842" cy="461665"/>
          </a:xfrm>
          <a:prstGeom prst="rect">
            <a:avLst/>
          </a:prstGeom>
          <a:noFill/>
        </p:spPr>
        <p:txBody>
          <a:bodyPr wrap="square" rtlCol="0">
            <a:spAutoFit/>
          </a:bodyPr>
          <a:lstStyle/>
          <a:p>
            <a:pPr>
              <a:tabLst>
                <a:tab pos="90488" algn="l"/>
              </a:tabLst>
            </a:pPr>
            <a:r>
              <a:rPr lang="pl-PL" sz="1200" kern="0" baseline="30000">
                <a:effectLst/>
                <a:latin typeface="Arial" panose="020B0604020202020204" pitchFamily="34" charset="0"/>
                <a:ea typeface="Calibri" panose="020F0502020204030204" pitchFamily="34" charset="0"/>
                <a:cs typeface="Times New Roman" panose="02020603050405020304" pitchFamily="18" charset="0"/>
              </a:rPr>
              <a:t>2 </a:t>
            </a:r>
            <a:r>
              <a:rPr lang="pl-PL" sz="1200" kern="0">
                <a:effectLst/>
                <a:latin typeface="Arial" panose="020B0604020202020204" pitchFamily="34" charset="0"/>
                <a:ea typeface="Calibri" panose="020F0502020204030204" pitchFamily="34" charset="0"/>
                <a:cs typeface="Times New Roman" panose="02020603050405020304" pitchFamily="18" charset="0"/>
              </a:rPr>
              <a:t>Program Strategicznego Rozwoju Transportu Województwa Lubelskiego do roku 2030 (z perspektywą do 2040 roku) przyjęty uchwałą nr DXXXII/9404/2023 Zarządu 	Województwa Lubelskiego z dnia 20 grudnia 2023 r., w wersji obowiązującej w dniu ogłoszenia naboru.</a:t>
            </a:r>
            <a:endParaRPr lang="pl-PL" sz="1200"/>
          </a:p>
        </p:txBody>
      </p:sp>
      <p:pic>
        <p:nvPicPr>
          <p:cNvPr id="3" name="Obraz 2" descr="Oznaczenie graficzne programu fundusze Europejskie dla Lubelskiego.">
            <a:extLst>
              <a:ext uri="{FF2B5EF4-FFF2-40B4-BE49-F238E27FC236}">
                <a16:creationId xmlns:a16="http://schemas.microsoft.com/office/drawing/2014/main" id="{E60AC9CC-7D60-3E3E-2158-0669442D93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A68E282B-BE39-A8E0-2CB7-56E4AE39A4B4}"/>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43</a:t>
            </a:fld>
            <a:endParaRPr lang="pl-PL"/>
          </a:p>
        </p:txBody>
      </p:sp>
      <p:sp>
        <p:nvSpPr>
          <p:cNvPr id="2" name="Prostokąt: zaokrąglone rogi 1">
            <a:extLst>
              <a:ext uri="{FF2B5EF4-FFF2-40B4-BE49-F238E27FC236}">
                <a16:creationId xmlns:a16="http://schemas.microsoft.com/office/drawing/2014/main" id="{ECA6BCC7-4A58-AE0A-DAE6-9DC5E2568EEF}"/>
              </a:ext>
            </a:extLst>
          </p:cNvPr>
          <p:cNvSpPr/>
          <p:nvPr/>
        </p:nvSpPr>
        <p:spPr>
          <a:xfrm>
            <a:off x="622300" y="3352069"/>
            <a:ext cx="2461846" cy="214431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b="1">
                <a:solidFill>
                  <a:prstClr val="black"/>
                </a:solidFill>
                <a:latin typeface="Arial" panose="020B0604020202020204" pitchFamily="34" charset="0"/>
                <a:cs typeface="Arial" panose="020B0604020202020204" pitchFamily="34" charset="0"/>
              </a:rPr>
              <a:t>Uwaga Unii Metropolii Polskich </a:t>
            </a:r>
            <a:r>
              <a:rPr lang="pl-PL" sz="1200">
                <a:solidFill>
                  <a:prstClr val="black"/>
                </a:solidFill>
                <a:latin typeface="Arial" panose="020B0604020202020204" pitchFamily="34" charset="0"/>
                <a:cs typeface="Arial" panose="020B0604020202020204" pitchFamily="34" charset="0"/>
              </a:rPr>
              <a:t>nr 1 z formularza uwag</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a:solidFill>
                  <a:prstClr val="black"/>
                </a:solidFill>
                <a:latin typeface="Arial" panose="020B0604020202020204" pitchFamily="34" charset="0"/>
                <a:cs typeface="Arial" panose="020B0604020202020204" pitchFamily="34" charset="0"/>
              </a:rPr>
              <a:t>usunięto zapis w zakresie dokumentów planowania transportu na poziomie lokalnym.</a:t>
            </a:r>
          </a:p>
        </p:txBody>
      </p:sp>
    </p:spTree>
    <p:extLst>
      <p:ext uri="{BB962C8B-B14F-4D97-AF65-F5344CB8AC3E}">
        <p14:creationId xmlns:p14="http://schemas.microsoft.com/office/powerpoint/2010/main" val="30627495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28E98-352C-A553-A314-57146D56B05E}"/>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E58DED1B-678A-A482-E966-AFE0A0D46678}"/>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0D9C0845-7201-CD04-FD6D-BBCBD2B9E6D8}"/>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6.1 Poprawa regionalnej dostępności transportowej, typy projektów: 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5F2C974D-0908-9F54-8495-E12F7EB2EB7C}"/>
              </a:ext>
            </a:extLst>
          </p:cNvPr>
          <p:cNvGraphicFramePr>
            <a:graphicFrameLocks noGrp="1"/>
          </p:cNvGraphicFramePr>
          <p:nvPr/>
        </p:nvGraphicFramePr>
        <p:xfrm>
          <a:off x="394336" y="1037170"/>
          <a:ext cx="11467612" cy="4911331"/>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236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72845">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a:effectLst/>
                          <a:latin typeface="Arial" panose="020B0604020202020204" pitchFamily="34" charset="0"/>
                          <a:ea typeface="Times New Roman" panose="02020603050405020304" pitchFamily="18" charset="0"/>
                          <a:cs typeface="Arial" panose="020B0604020202020204" pitchFamily="34" charset="0"/>
                        </a:rPr>
                        <a:t>Projekt jest spójny z odpowiednimi planami zrównoważonej mobilności miejskiej lub innymi dokumentami planowania mobilności miejskiej. </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W ramach kryterium ocenie podlegać będzie, czy inwestycje (z wyłączeniem obwodnic) realizowane na obszarach miejskich spójne są z właściwym Planem Zrównoważonej Mobilności Miejskiej (SUMP), a jeśli przyjęcie tych planów nie jest wymagane – z innymi właściwymi dokumentami planowania mobilności miejskiej.</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projektu oraz dokumentacji składanej wraz z wnioskiem o dofinansowanie projektu na etapie aplikowania o środki, w tym na podstawie </a:t>
                      </a:r>
                      <a:r>
                        <a:rPr lang="pl-PL" sz="1200" b="0">
                          <a:effectLst/>
                          <a:latin typeface="Arial" panose="020B0604020202020204" pitchFamily="34" charset="0"/>
                          <a:ea typeface="Times New Roman" panose="02020603050405020304" pitchFamily="18" charset="0"/>
                          <a:cs typeface="Arial" panose="020B0604020202020204" pitchFamily="34" charset="0"/>
                        </a:rPr>
                        <a:t>Planu Zrównoważonej Mobilności Miejskiej lub innego właściwego dokumentu planowania mobilności miejskiej. </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zerojedynkowe.</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obligatoryjne – spełnienie kryterium jest niezbędne do przyznania dofinansowania.</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Ocena spełnienia kryterium będzie polegała na przyznaniu wartości logicznych „TAK”, „NIE” lub „NIE DOTYCZY” (opcja „NIE DOTYCZY” przyznawana wyłącznie dla inwestycji, które nie są realizowane na obszarach miejskich i/lub inwestycji dotyczących obwodnic).</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uznaje się za spełnione, jeżeli odpowiedź będzie pozytywna (wartość logiczna: „TAK” lub „NIE DOTYCZY”). W trakcie oceny kryterium wnioskodawca może zostać poproszony o jednokrotne uzupełnienie i/lub wyjaśnienie.</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Przyznanie wartości „NIE” (po jednokrotnym złożeniu uzupełnień i/lub wyjaśnień) oznacza, iż kryterium nie jest spełnione. Niespełnienie kryterium dyskwalifikuje projekt ze wsparcia.</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87F97628-C9DB-E7F7-5DD5-9A56C1474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DF3E02E4-8BF2-5584-CCFE-C4C290C13C70}"/>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66153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730A5-07B7-DA05-490D-66CF785ABCCD}"/>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BCFC81C6-D5D3-C87F-C677-C2DD46522514}"/>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0B6E8122-1AF7-DD7C-D00F-86032190E242}"/>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6.1 Poprawa regionalnej dostępności transportowej, typy projektów: 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5739E0F4-826C-E90A-4320-90D15508C004}"/>
              </a:ext>
            </a:extLst>
          </p:cNvPr>
          <p:cNvGraphicFramePr>
            <a:graphicFrameLocks noGrp="1"/>
          </p:cNvGraphicFramePr>
          <p:nvPr/>
        </p:nvGraphicFramePr>
        <p:xfrm>
          <a:off x="394336" y="1037170"/>
          <a:ext cx="11467612" cy="5103355"/>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4672038">
                  <a:extLst>
                    <a:ext uri="{9D8B030D-6E8A-4147-A177-3AD203B41FA5}">
                      <a16:colId xmlns:a16="http://schemas.microsoft.com/office/drawing/2014/main" val="120968799"/>
                    </a:ext>
                  </a:extLst>
                </a:gridCol>
                <a:gridCol w="3984040">
                  <a:extLst>
                    <a:ext uri="{9D8B030D-6E8A-4147-A177-3AD203B41FA5}">
                      <a16:colId xmlns:a16="http://schemas.microsoft.com/office/drawing/2014/main" val="940122991"/>
                    </a:ext>
                  </a:extLst>
                </a:gridCol>
              </a:tblGrid>
              <a:tr h="3236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72845">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kern="0">
                          <a:effectLst/>
                          <a:latin typeface="Arial" panose="020B0604020202020204" pitchFamily="34" charset="0"/>
                          <a:ea typeface="Times New Roman" panose="02020603050405020304" pitchFamily="18" charset="0"/>
                        </a:rPr>
                        <a:t>Komplementarność wsparcia z poziomem krajowym inwestycji w zakresie integracji różnych form transportu.</a:t>
                      </a:r>
                      <a:r>
                        <a:rPr lang="pl-PL" sz="1200" kern="0">
                          <a:effectLst/>
                          <a:latin typeface="Arial" panose="020B0604020202020204" pitchFamily="34" charset="0"/>
                          <a:ea typeface="Times New Roman" panose="02020603050405020304" pitchFamily="18" charset="0"/>
                        </a:rPr>
                        <a:t> </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W ramach kryterium, weryfikowane będzie, czy interwencja objęta wnioskiem o dofinansowanie dotycząca integracji różnych form transportu (w tym: budowa i rozbudowa węzłów przesiadkowych, tworzenie i rozbudowa parkingów, systemów tras rowerowych oraz ciągów pieszo-rowerowych) podejmowana w miastach i ich obszarach funkcjonalnych wspieranych w programie Fundusze Europejskie dla Polski Wschodniej 2021-2027 (tj. w miastach średnich tracących funkcje społeczno-gospodarcze oraz miastach </a:t>
                      </a:r>
                      <a:r>
                        <a:rPr lang="pl-PL" sz="1200" b="0" err="1">
                          <a:effectLst/>
                          <a:latin typeface="Arial" panose="020B0604020202020204" pitchFamily="34" charset="0"/>
                          <a:ea typeface="Times New Roman" panose="02020603050405020304" pitchFamily="18" charset="0"/>
                          <a:cs typeface="Arial" panose="020B0604020202020204" pitchFamily="34" charset="0"/>
                        </a:rPr>
                        <a:t>subregionalnych</a:t>
                      </a:r>
                      <a:r>
                        <a:rPr lang="pl-PL" sz="1200" b="0">
                          <a:effectLst/>
                          <a:latin typeface="Arial" panose="020B0604020202020204" pitchFamily="34" charset="0"/>
                          <a:ea typeface="Times New Roman" panose="02020603050405020304" pitchFamily="18" charset="0"/>
                          <a:cs typeface="Arial" panose="020B0604020202020204" pitchFamily="34" charset="0"/>
                        </a:rPr>
                        <a:t> z podregionów z najwyższą kumulacją gmin zmarginalizowanych, tj. Lublin, Chełm, Zamość, Biała Podlaska) jest interwencją komplementarną do wsparcia udzielanego na poziomie krajowym.</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Spełnienie kryterium weryfikowane będzie na podstawie zapisów wniosku o dofinansowanie projektu oraz dokumentacji składanej wraz z wnioskiem o dofinansowanie projektu na etapie aplikowania o środki. </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300"/>
                        </a:spcBef>
                        <a:spcAft>
                          <a:spcPts val="300"/>
                        </a:spcAft>
                      </a:pPr>
                      <a:r>
                        <a:rPr lang="pl-PL" sz="1200" b="0">
                          <a:effectLst/>
                          <a:latin typeface="Arial" panose="020B0604020202020204" pitchFamily="34" charset="0"/>
                          <a:ea typeface="Calibri" panose="020F0502020204030204" pitchFamily="34" charset="0"/>
                          <a:cs typeface="Arial" panose="020B0604020202020204" pitchFamily="34" charset="0"/>
                        </a:rPr>
                        <a:t>Kryterium zerojedynkowe. </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300"/>
                        </a:spcBef>
                        <a:spcAft>
                          <a:spcPts val="300"/>
                        </a:spcAft>
                      </a:pPr>
                      <a:r>
                        <a:rPr lang="pl-PL" sz="1200" b="0">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 </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300"/>
                        </a:spcBef>
                        <a:spcAft>
                          <a:spcPts val="300"/>
                        </a:spcAft>
                      </a:pPr>
                      <a:r>
                        <a:rPr lang="pl-PL" sz="1200" b="0">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 NIE DOTYCZY” (opcja „NIE DOTYCZY” przyznawana wyłącznie projektom, które swym zakresem nie obejmują</a:t>
                      </a:r>
                      <a:r>
                        <a:rPr lang="pl-PL" sz="1200" b="0">
                          <a:effectLst/>
                          <a:latin typeface="Arial" panose="020B0604020202020204" pitchFamily="34" charset="0"/>
                          <a:ea typeface="Times New Roman" panose="02020603050405020304" pitchFamily="18" charset="0"/>
                          <a:cs typeface="Arial" panose="020B0604020202020204" pitchFamily="34" charset="0"/>
                        </a:rPr>
                        <a:t> inwestycji w zakresie integracji różnych form transportu</a:t>
                      </a:r>
                      <a:r>
                        <a:rPr lang="pl-PL" sz="1200" b="0">
                          <a:effectLst/>
                          <a:latin typeface="Arial" panose="020B0604020202020204" pitchFamily="34" charset="0"/>
                          <a:ea typeface="Calibri" panose="020F0502020204030204" pitchFamily="34" charset="0"/>
                          <a:cs typeface="Arial" panose="020B0604020202020204" pitchFamily="34" charset="0"/>
                        </a:rPr>
                        <a:t> oraz projektom dot. ww. inwestycji nierealizowanych na terenie miast i ich obszarach funkcjonalnych wspieranych w programie</a:t>
                      </a:r>
                      <a:r>
                        <a:rPr lang="pl-PL" sz="1200" b="0">
                          <a:effectLst/>
                          <a:latin typeface="Arial" panose="020B0604020202020204" pitchFamily="34" charset="0"/>
                          <a:ea typeface="Times New Roman" panose="02020603050405020304" pitchFamily="18" charset="0"/>
                          <a:cs typeface="Arial" panose="020B0604020202020204" pitchFamily="34" charset="0"/>
                        </a:rPr>
                        <a:t> </a:t>
                      </a:r>
                      <a:r>
                        <a:rPr lang="pl-PL" sz="1200" b="0">
                          <a:effectLst/>
                          <a:latin typeface="Arial" panose="020B0604020202020204" pitchFamily="34" charset="0"/>
                          <a:ea typeface="Calibri" panose="020F0502020204030204" pitchFamily="34" charset="0"/>
                          <a:cs typeface="Arial" panose="020B0604020202020204" pitchFamily="34" charset="0"/>
                        </a:rPr>
                        <a:t>Fundusze Europejskie dla Polski Wschodniej 2021-2027).</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300"/>
                        </a:spcBef>
                        <a:spcAft>
                          <a:spcPts val="300"/>
                        </a:spcAft>
                        <a:tabLst>
                          <a:tab pos="1753870" algn="l"/>
                        </a:tabLst>
                      </a:pPr>
                      <a:r>
                        <a:rPr lang="pl-PL" sz="1200" b="0">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będzie pozytywna (wartość logiczna: „TAK” lub „NIE DOTYCZY).</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300"/>
                        </a:spcBef>
                        <a:spcAft>
                          <a:spcPts val="300"/>
                        </a:spcAft>
                        <a:tabLst>
                          <a:tab pos="1753870" algn="l"/>
                        </a:tabLst>
                      </a:pPr>
                      <a:r>
                        <a:rPr lang="pl-PL" sz="1200" b="0">
                          <a:effectLst/>
                          <a:latin typeface="Arial" panose="020B0604020202020204" pitchFamily="34" charset="0"/>
                          <a:ea typeface="Calibri" panose="020F0502020204030204" pitchFamily="34" charset="0"/>
                          <a:cs typeface="Arial" panose="020B0604020202020204" pitchFamily="34" charset="0"/>
                        </a:rPr>
                        <a:t>W trakcie oceny kryterium wnioskodawca może zostać poproszony o uzupełnienie i/lub wyjaśnienie.</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300"/>
                        </a:spcBef>
                        <a:spcAft>
                          <a:spcPts val="300"/>
                        </a:spcAft>
                      </a:pPr>
                      <a:r>
                        <a:rPr lang="pl-PL" sz="1200" b="0">
                          <a:effectLst/>
                          <a:latin typeface="Arial" panose="020B0604020202020204" pitchFamily="34" charset="0"/>
                          <a:ea typeface="Calibri" panose="020F0502020204030204" pitchFamily="34" charset="0"/>
                          <a:cs typeface="Arial" panose="020B0604020202020204" pitchFamily="34" charset="0"/>
                        </a:rPr>
                        <a:t>Przyznanie wartości „NIE” (po jednokrotnym złożeniu uzupełnień i/lub wyjaśnień) oznacza, iż kryterium nie jest spełnione. Niespełnienie kryterium dyskwalifikuje projekt ze wsparcia. </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5FC8A997-046B-C2DF-1734-1BDD2C9BF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87718"/>
            <a:ext cx="5465075" cy="359665"/>
          </a:xfrm>
          <a:prstGeom prst="rect">
            <a:avLst/>
          </a:prstGeom>
        </p:spPr>
      </p:pic>
      <p:sp>
        <p:nvSpPr>
          <p:cNvPr id="8" name="Symbol zastępczy numeru slajdu 7">
            <a:extLst>
              <a:ext uri="{FF2B5EF4-FFF2-40B4-BE49-F238E27FC236}">
                <a16:creationId xmlns:a16="http://schemas.microsoft.com/office/drawing/2014/main" id="{0FD6AA27-0A8D-3B19-B4B1-DB22A2DC72D6}"/>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36077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4C0EF-1BC9-351E-25A7-CCFC7D41E901}"/>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3491B272-87CF-B35E-CB8B-F7AB6C344C35}"/>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F7D4AE84-B051-2577-378D-DFCC7E39C452}"/>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6.1 Poprawa regionalnej dostępności transportowej, typy projektów: 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03B6ECE8-77EB-2807-34FF-C2D88DD9187E}"/>
              </a:ext>
            </a:extLst>
          </p:cNvPr>
          <p:cNvGraphicFramePr>
            <a:graphicFrameLocks noGrp="1"/>
          </p:cNvGraphicFramePr>
          <p:nvPr/>
        </p:nvGraphicFramePr>
        <p:xfrm>
          <a:off x="394336" y="1037170"/>
          <a:ext cx="11467612" cy="4816843"/>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4551457">
                  <a:extLst>
                    <a:ext uri="{9D8B030D-6E8A-4147-A177-3AD203B41FA5}">
                      <a16:colId xmlns:a16="http://schemas.microsoft.com/office/drawing/2014/main" val="120968799"/>
                    </a:ext>
                  </a:extLst>
                </a:gridCol>
                <a:gridCol w="4104621">
                  <a:extLst>
                    <a:ext uri="{9D8B030D-6E8A-4147-A177-3AD203B41FA5}">
                      <a16:colId xmlns:a16="http://schemas.microsoft.com/office/drawing/2014/main" val="940122991"/>
                    </a:ext>
                  </a:extLst>
                </a:gridCol>
              </a:tblGrid>
              <a:tr h="3236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72845">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kern="0">
                          <a:effectLst/>
                          <a:latin typeface="Arial" panose="020B0604020202020204" pitchFamily="34" charset="0"/>
                          <a:ea typeface="Times New Roman" panose="02020603050405020304" pitchFamily="18" charset="0"/>
                        </a:rPr>
                        <a:t>Kwalifikowalność inwestycji w zakresie infrastruktury drogowej. </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0">
                          <a:effectLst/>
                          <a:latin typeface="Arial" panose="020B0604020202020204" pitchFamily="34" charset="0"/>
                          <a:ea typeface="Calibri" panose="020F0502020204030204" pitchFamily="34" charset="0"/>
                          <a:cs typeface="Arial" panose="020B0604020202020204" pitchFamily="34" charset="0"/>
                        </a:rPr>
                        <a:t>W ramach kryterium ocenie podlegać będzie, czy inwestycja w zakresie infrastruktury drogowej </a:t>
                      </a:r>
                      <a:r>
                        <a:rPr lang="pl-PL" sz="1200" b="0">
                          <a:effectLst/>
                          <a:latin typeface="Arial" panose="020B0604020202020204" pitchFamily="34" charset="0"/>
                          <a:ea typeface="Times New Roman" panose="02020603050405020304" pitchFamily="18" charset="0"/>
                          <a:cs typeface="Arial" panose="020B0604020202020204" pitchFamily="34" charset="0"/>
                        </a:rPr>
                        <a:t>(poniższe warunki muszą być spełnione łącznie) </a:t>
                      </a:r>
                      <a:r>
                        <a:rPr lang="pl-PL" sz="1200" b="0">
                          <a:effectLst/>
                          <a:latin typeface="Arial" panose="020B0604020202020204" pitchFamily="34" charset="0"/>
                          <a:ea typeface="Calibri" panose="020F0502020204030204" pitchFamily="34" charset="0"/>
                          <a:cs typeface="Arial" panose="020B0604020202020204" pitchFamily="34" charset="0"/>
                        </a:rPr>
                        <a:t>(pytania pomocnicze):</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1000"/>
                        </a:spcAft>
                        <a:buFont typeface="+mj-lt"/>
                        <a:buAutoNum type="arabicPeriod"/>
                      </a:pPr>
                      <a:r>
                        <a:rPr lang="pl-PL" sz="1200" b="0">
                          <a:effectLst/>
                          <a:latin typeface="Arial" panose="020B0604020202020204" pitchFamily="34" charset="0"/>
                          <a:ea typeface="Calibri" panose="020F0502020204030204" pitchFamily="34" charset="0"/>
                          <a:cs typeface="Arial" panose="020B0604020202020204" pitchFamily="34" charset="0"/>
                        </a:rPr>
                        <a:t>dotyczy drogi o kategorii niższej niż droga krajowa,</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1000"/>
                        </a:spcAft>
                        <a:buFont typeface="+mj-lt"/>
                        <a:buAutoNum type="arabicPeriod"/>
                      </a:pPr>
                      <a:r>
                        <a:rPr lang="pl-PL" sz="1200" b="0">
                          <a:effectLst/>
                          <a:latin typeface="Arial" panose="020B0604020202020204" pitchFamily="34" charset="0"/>
                          <a:ea typeface="Calibri" panose="020F0502020204030204" pitchFamily="34" charset="0"/>
                          <a:cs typeface="Arial" panose="020B0604020202020204" pitchFamily="34" charset="0"/>
                        </a:rPr>
                        <a:t>zapewnia niezbędne połączenia (poprzez budowę i przebudowę połączeń drogowych) do sieci TEN-T, przejść granicznych, terenów inwestycyjnych, terminali intermodalnych, centrów logistycznych lub innych gałęzi zrównoważonego transportu?</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1000"/>
                        </a:spcAft>
                      </a:pPr>
                      <a:r>
                        <a:rPr lang="pl-PL" sz="1200" b="0">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projektu oraz dokumentacji składanej wr</a:t>
                      </a:r>
                      <a:r>
                        <a:rPr lang="pl-PL" sz="1200" b="0">
                          <a:effectLst/>
                          <a:latin typeface="Arial" panose="020B0604020202020204" pitchFamily="34" charset="0"/>
                          <a:ea typeface="Times New Roman" panose="02020603050405020304" pitchFamily="18" charset="0"/>
                          <a:cs typeface="Times New Roman" panose="02020603050405020304" pitchFamily="18" charset="0"/>
                        </a:rPr>
                        <a:t>az z wnioskiem o dofinansowanie projektu na etapie aplikowania o środki.</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300"/>
                        </a:spcBef>
                        <a:spcAft>
                          <a:spcPts val="3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zerojedynkowe.</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300"/>
                        </a:spcBef>
                        <a:spcAft>
                          <a:spcPts val="3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obligatoryjne – spełnienie kryterium jest niezbędne do przyznania dofinansowania.</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300"/>
                        </a:spcBef>
                        <a:spcAft>
                          <a:spcPts val="300"/>
                        </a:spcAft>
                      </a:pPr>
                      <a:r>
                        <a:rPr lang="pl-PL" sz="1200" b="0">
                          <a:effectLst/>
                          <a:latin typeface="Arial" panose="020B0604020202020204" pitchFamily="34" charset="0"/>
                          <a:ea typeface="Times New Roman" panose="02020603050405020304" pitchFamily="18" charset="0"/>
                          <a:cs typeface="Arial" panose="020B0604020202020204" pitchFamily="34" charset="0"/>
                        </a:rPr>
                        <a:t>Ocena spełnienia kryterium będzie polegała na przyznaniu wartości logicznych „TAK”, „NIE” lub „NIE DOTYCZY” (opcja „NIE DOTYCZY” przyznawana wyłącznie dla inwestycji, które nie obejmują inwestycji w infrastrukturę drogową).</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300"/>
                        </a:spcBef>
                        <a:spcAft>
                          <a:spcPts val="3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jest zdefiniowane poprzez zestaw pytań pomocniczych. W ramach pytań pomocniczych możliwe przyznanie wartości logicznych: „TAK”, „NIE”, „NIE DOTYCZY”. Kryterium uznaje się za spełnione, jeżeli odpowiedź na wszystkie pytania pomocnicze będzie pozytywna (wartość logiczna: „TAK” lub “NIE DOTYCZY”). W trakcie oceny kryterium wnioskodawca może zostać poproszony o jednokrotne uzupełnienie i/lub wyjaśnienie.</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300"/>
                        </a:spcBef>
                        <a:spcAft>
                          <a:spcPts val="300"/>
                        </a:spcAft>
                      </a:pPr>
                      <a:r>
                        <a:rPr lang="pl-PL" sz="1200" b="0">
                          <a:effectLst/>
                          <a:latin typeface="Arial" panose="020B0604020202020204" pitchFamily="34" charset="0"/>
                          <a:ea typeface="Times New Roman" panose="02020603050405020304" pitchFamily="18" charset="0"/>
                          <a:cs typeface="Arial" panose="020B0604020202020204" pitchFamily="34" charset="0"/>
                        </a:rPr>
                        <a:t>Przyznanie wartości „NIE” przynajmniej w jednym pytaniu pomocniczym (po jednokrotnym złożeniu uzupełnień i/lub wyjaśnień) oznacza, iż kryterium nie jest spełnione. Niespełnienie kryterium dyskwalifikuje projekt ze wsparcia.</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F6876E6E-689B-EFE5-395B-7D746814E7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274637"/>
            <a:ext cx="5465075" cy="359665"/>
          </a:xfrm>
          <a:prstGeom prst="rect">
            <a:avLst/>
          </a:prstGeom>
        </p:spPr>
      </p:pic>
      <p:sp>
        <p:nvSpPr>
          <p:cNvPr id="8" name="Symbol zastępczy numeru slajdu 7">
            <a:extLst>
              <a:ext uri="{FF2B5EF4-FFF2-40B4-BE49-F238E27FC236}">
                <a16:creationId xmlns:a16="http://schemas.microsoft.com/office/drawing/2014/main" id="{04BA06C9-FB52-F0EF-6FA4-410916B9E200}"/>
              </a:ext>
            </a:extLst>
          </p:cNvPr>
          <p:cNvSpPr>
            <a:spLocks noGrp="1"/>
          </p:cNvSpPr>
          <p:nvPr>
            <p:ph type="sldNum" sz="quarter" idx="12"/>
          </p:nvPr>
        </p:nvSpPr>
        <p:spPr>
          <a:xfrm>
            <a:off x="11714480" y="6528060"/>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44589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23B1E-F8FE-5572-F97C-0E16BC0C198D}"/>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6C2F6E82-6340-1FE0-C062-923EC8BC2B4C}"/>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EB825015-3664-42B9-57C3-CBD9BA212906}"/>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6.1 Poprawa regionalnej dostępności transportowej, typy projektów: 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4B29BE08-94E7-032E-61DB-E523E233B903}"/>
              </a:ext>
            </a:extLst>
          </p:cNvPr>
          <p:cNvGraphicFramePr>
            <a:graphicFrameLocks noGrp="1"/>
          </p:cNvGraphicFramePr>
          <p:nvPr/>
        </p:nvGraphicFramePr>
        <p:xfrm>
          <a:off x="394336" y="1037170"/>
          <a:ext cx="11467612" cy="4496491"/>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4551457">
                  <a:extLst>
                    <a:ext uri="{9D8B030D-6E8A-4147-A177-3AD203B41FA5}">
                      <a16:colId xmlns:a16="http://schemas.microsoft.com/office/drawing/2014/main" val="120968799"/>
                    </a:ext>
                  </a:extLst>
                </a:gridCol>
                <a:gridCol w="4104621">
                  <a:extLst>
                    <a:ext uri="{9D8B030D-6E8A-4147-A177-3AD203B41FA5}">
                      <a16:colId xmlns:a16="http://schemas.microsoft.com/office/drawing/2014/main" val="940122991"/>
                    </a:ext>
                  </a:extLst>
                </a:gridCol>
              </a:tblGrid>
              <a:tr h="3236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72845">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kern="0">
                          <a:effectLst/>
                          <a:latin typeface="Arial" panose="020B0604020202020204" pitchFamily="34" charset="0"/>
                          <a:ea typeface="Times New Roman" panose="02020603050405020304" pitchFamily="18" charset="0"/>
                        </a:rPr>
                        <a:t>Uwzględnienie elementów bezpieczeństwa ruchu drogowego.</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a:effectLst/>
                          <a:latin typeface="Arial" panose="020B0604020202020204" pitchFamily="34" charset="0"/>
                          <a:ea typeface="Times New Roman" panose="02020603050405020304" pitchFamily="18" charset="0"/>
                          <a:cs typeface="Arial" panose="020B0604020202020204" pitchFamily="34" charset="0"/>
                        </a:rPr>
                        <a:t>W ramach kryterium ocenie podlegać będzie, czy projekt obejmuje </a:t>
                      </a:r>
                      <a:r>
                        <a:rPr lang="pl-PL" sz="1200">
                          <a:effectLst/>
                          <a:latin typeface="Arial" panose="020B0604020202020204" pitchFamily="34" charset="0"/>
                          <a:ea typeface="Calibri" panose="020F0502020204030204" pitchFamily="34" charset="0"/>
                          <a:cs typeface="Arial" panose="020B0604020202020204" pitchFamily="34" charset="0"/>
                        </a:rPr>
                        <a:t>elementy bezpieczeństwa ruchu drogowego (przejścia dla pieszych, azyle dla pieszych, separatory, bariery ochronne, itp.)</a:t>
                      </a:r>
                      <a:r>
                        <a:rPr lang="pl-PL" sz="1200">
                          <a:effectLst/>
                          <a:latin typeface="Arial" panose="020B0604020202020204" pitchFamily="34" charset="0"/>
                          <a:ea typeface="Times New Roman" panose="02020603050405020304" pitchFamily="18" charset="0"/>
                          <a:cs typeface="Arial" panose="020B0604020202020204" pitchFamily="34" charset="0"/>
                        </a:rPr>
                        <a:t>.</a:t>
                      </a:r>
                    </a:p>
                    <a:p>
                      <a:pPr algn="l">
                        <a:lnSpc>
                          <a:spcPct val="115000"/>
                        </a:lnSpc>
                        <a:spcBef>
                          <a:spcPts val="600"/>
                        </a:spcBef>
                        <a:spcAft>
                          <a:spcPts val="600"/>
                        </a:spcAft>
                      </a:pPr>
                      <a:r>
                        <a:rPr lang="pl-PL" sz="1200" kern="0">
                          <a:effectLst/>
                          <a:latin typeface="Arial" panose="020B0604020202020204" pitchFamily="34" charset="0"/>
                          <a:ea typeface="Calibri" panose="020F0502020204030204" pitchFamily="34" charset="0"/>
                        </a:rPr>
                        <a:t>Spełnienie kryterium weryfikowane będzie na podstawie zapisów wniosku o dofinansowanie projektu oraz dokumentacji składanej wr</a:t>
                      </a:r>
                      <a:r>
                        <a:rPr lang="pl-PL" sz="1200" kern="0">
                          <a:effectLst/>
                          <a:latin typeface="Arial" panose="020B0604020202020204" pitchFamily="34" charset="0"/>
                          <a:ea typeface="Times New Roman" panose="02020603050405020304" pitchFamily="18" charset="0"/>
                          <a:cs typeface="Times New Roman" panose="02020603050405020304" pitchFamily="18" charset="0"/>
                        </a:rPr>
                        <a:t>az z wnioskiem o dofinansowanie projektu na etapie aplikowania o środki.</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zerojedynkowe.</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obligatoryjne – spełnienie kryterium jest niezbędne do przyznania dofinansowania.</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Ocena spełnienia kryterium będzie polegała na przyznaniu wartości logicznych „TAK”, „NIE”.</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uznaje się za spełnione, jeżeli odpowiedź będzie pozytywna (wartość logiczna: „TAK”). W trakcie oceny kryterium wnioskodawca może zostać poproszony o jednokrotne uzupełnienie i/lub wyjaśnienie.</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Przyznanie wartości „NIE” (po jednokrotnym złożeniu uzupełnień i/lub wyjaśnień) oznacza, iż kryterium nie jest spełnione. Niespełnienie kryterium dyskwalifikuje projekt ze wsparcia.</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3452F99F-EA17-A054-8E91-93AFA04F71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274637"/>
            <a:ext cx="5465075" cy="359665"/>
          </a:xfrm>
          <a:prstGeom prst="rect">
            <a:avLst/>
          </a:prstGeom>
        </p:spPr>
      </p:pic>
      <p:sp>
        <p:nvSpPr>
          <p:cNvPr id="8" name="Symbol zastępczy numeru slajdu 7">
            <a:extLst>
              <a:ext uri="{FF2B5EF4-FFF2-40B4-BE49-F238E27FC236}">
                <a16:creationId xmlns:a16="http://schemas.microsoft.com/office/drawing/2014/main" id="{2102BEEF-6107-3D77-C9AB-8AD2A29FFA46}"/>
              </a:ext>
            </a:extLst>
          </p:cNvPr>
          <p:cNvSpPr>
            <a:spLocks noGrp="1"/>
          </p:cNvSpPr>
          <p:nvPr>
            <p:ph type="sldNum" sz="quarter" idx="12"/>
          </p:nvPr>
        </p:nvSpPr>
        <p:spPr>
          <a:xfrm>
            <a:off x="11714480" y="6528060"/>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51691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08A0E-499F-ABEE-D2E9-8E2BB7F8CD89}"/>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9609453C-0472-1329-6E1F-3C625A2CC988}"/>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E703499E-E8DE-971F-4855-58DC893428D6}"/>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6.1 Poprawa regionalnej dostępności transportowej, typy projektów: 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merytoryczne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FD3C7DEB-5626-A7B8-1F16-743B554948BB}"/>
              </a:ext>
            </a:extLst>
          </p:cNvPr>
          <p:cNvGraphicFramePr>
            <a:graphicFrameLocks noGrp="1"/>
          </p:cNvGraphicFramePr>
          <p:nvPr/>
        </p:nvGraphicFramePr>
        <p:xfrm>
          <a:off x="394336" y="1037170"/>
          <a:ext cx="11467612" cy="4496491"/>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4551457">
                  <a:extLst>
                    <a:ext uri="{9D8B030D-6E8A-4147-A177-3AD203B41FA5}">
                      <a16:colId xmlns:a16="http://schemas.microsoft.com/office/drawing/2014/main" val="120968799"/>
                    </a:ext>
                  </a:extLst>
                </a:gridCol>
                <a:gridCol w="4104621">
                  <a:extLst>
                    <a:ext uri="{9D8B030D-6E8A-4147-A177-3AD203B41FA5}">
                      <a16:colId xmlns:a16="http://schemas.microsoft.com/office/drawing/2014/main" val="940122991"/>
                    </a:ext>
                  </a:extLst>
                </a:gridCol>
              </a:tblGrid>
              <a:tr h="3236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72845">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kern="0">
                          <a:effectLst/>
                          <a:latin typeface="Arial" panose="020B0604020202020204" pitchFamily="34" charset="0"/>
                          <a:ea typeface="Times New Roman" panose="02020603050405020304" pitchFamily="18" charset="0"/>
                        </a:rPr>
                        <a:t>Projekt obejmujący inwestycje w zakresie dróg publicznych spełnia wymogi w zakresie nośności drogi. </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effectLst/>
                          <a:latin typeface="Arial" panose="020B0604020202020204" pitchFamily="34" charset="0"/>
                          <a:ea typeface="Calibri" panose="020F0502020204030204" pitchFamily="34" charset="0"/>
                          <a:cs typeface="Arial" panose="020B0604020202020204" pitchFamily="34" charset="0"/>
                        </a:rPr>
                        <a:t>Kryterium zdefiniowane jako techniczne specyficzne.</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W ramach kryterium ocenie podlegać będzie, czy nośność drogi publicznej po zakończeniu realizacji projektu wynosić będzie minimum 11,5 tony na oś.</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projektu oraz dokumentacji składanej wraz z wnioskiem o dofinansowanie projektu na etapie aplikowania o środki.</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zerojedynkowe.</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obligatoryjne – spełnienie kryterium jest niezbędne do przyznania dofinansowania.</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Ocena spełnienia kryterium będzie polegała na przyznaniu wartości logicznych „TAK”, „NIE”, „NIE DOTYCZY” (opcja „NIE DOTYCZY” przyznawana wyłącznie projektom nieobejmującym budowy lub modernizacji dróg).</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uznaje się za spełnione, jeżeli odpowiedź będzie pozytywna (wartość logiczna: „TAK” lub „NIE DOTYCZY”). W trakcie oceny kryterium wnioskodawca może zostać poproszony o jednokrotne uzupełnienie i/lub wyjaśnienie.</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Przyznanie wartości „NIE” (po jednokrotnym złożeniu uzupełnień i/lub wyjaśnień) oznacza, iż kryterium nie jest spełnione. Niespełnienie kryterium dyskwalifikuje projekt ze wsparcia.</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22C72947-FF87-49C2-AE4C-559358D78C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274637"/>
            <a:ext cx="5465075" cy="359665"/>
          </a:xfrm>
          <a:prstGeom prst="rect">
            <a:avLst/>
          </a:prstGeom>
        </p:spPr>
      </p:pic>
      <p:sp>
        <p:nvSpPr>
          <p:cNvPr id="8" name="Symbol zastępczy numeru slajdu 7">
            <a:extLst>
              <a:ext uri="{FF2B5EF4-FFF2-40B4-BE49-F238E27FC236}">
                <a16:creationId xmlns:a16="http://schemas.microsoft.com/office/drawing/2014/main" id="{E43FF846-620B-9677-304D-4DAB3A2EA662}"/>
              </a:ext>
            </a:extLst>
          </p:cNvPr>
          <p:cNvSpPr>
            <a:spLocks noGrp="1"/>
          </p:cNvSpPr>
          <p:nvPr>
            <p:ph type="sldNum" sz="quarter" idx="12"/>
          </p:nvPr>
        </p:nvSpPr>
        <p:spPr>
          <a:xfrm>
            <a:off x="11714480" y="6528060"/>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11398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F0FC1-C570-BEC3-BEBD-5E52D0A9157A}"/>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7D8C8098-8ACC-46DA-DE4C-063AE16746B8}"/>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F1AAFD17-0EF0-D790-724F-C18B0AA4E1E9}"/>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6.1 Poprawa regionalnej dostępności transportowej, typy projektów: 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merytoryczne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5A2F1C1A-54A2-0695-9EF2-90BCC5E01F8A}"/>
              </a:ext>
            </a:extLst>
          </p:cNvPr>
          <p:cNvGraphicFramePr>
            <a:graphicFrameLocks noGrp="1"/>
          </p:cNvGraphicFramePr>
          <p:nvPr/>
        </p:nvGraphicFramePr>
        <p:xfrm>
          <a:off x="394336" y="1037170"/>
          <a:ext cx="11467612" cy="4496491"/>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4551457">
                  <a:extLst>
                    <a:ext uri="{9D8B030D-6E8A-4147-A177-3AD203B41FA5}">
                      <a16:colId xmlns:a16="http://schemas.microsoft.com/office/drawing/2014/main" val="120968799"/>
                    </a:ext>
                  </a:extLst>
                </a:gridCol>
                <a:gridCol w="4104621">
                  <a:extLst>
                    <a:ext uri="{9D8B030D-6E8A-4147-A177-3AD203B41FA5}">
                      <a16:colId xmlns:a16="http://schemas.microsoft.com/office/drawing/2014/main" val="940122991"/>
                    </a:ext>
                  </a:extLst>
                </a:gridCol>
              </a:tblGrid>
              <a:tr h="3236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72845">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kern="0">
                          <a:effectLst/>
                          <a:latin typeface="Arial" panose="020B0604020202020204" pitchFamily="34" charset="0"/>
                          <a:ea typeface="Times New Roman" panose="02020603050405020304" pitchFamily="18" charset="0"/>
                        </a:rPr>
                        <a:t>Kwalifikowalność inwestycji realizowanych na obszarach miast.</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effectLst/>
                          <a:latin typeface="Arial" panose="020B0604020202020204" pitchFamily="34" charset="0"/>
                          <a:ea typeface="Calibri" panose="020F0502020204030204" pitchFamily="34" charset="0"/>
                          <a:cs typeface="Arial" panose="020B0604020202020204" pitchFamily="34" charset="0"/>
                        </a:rPr>
                        <a:t>Kryterium zdefiniowane jako techniczne specyficzne.</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W ramach kryterium ocenie podlegać będzie, czy inwestycje drogowe realizowane na obszarach miast (z wyjątkiem obwodnic) nie obejmują budowy nowych ani zwiększenia pojemności lub przepustowości istniejących dróg lub parkingów i nie przyczyniają się do zwiększenia natężenia ruchu samochodowego na obszarach miejskich. </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Calibri" panose="020F0502020204030204" pitchFamily="34" charset="0"/>
                          <a:cs typeface="Arial" panose="020B0604020202020204" pitchFamily="34" charset="0"/>
                        </a:rPr>
                        <a:t>Spełnienie kryterium weryfikowane będzie na podstawie zapisów wniosku o dofinansowanie projektu oraz dokumentacji składanej wraz z wnioskiem o dofinansowanie projektu na etapie aplikowania o środki.</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zerojedynkowe.</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obligatoryjne – spełnienie kryterium jest niezbędne do przyznania dofinansowania.</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Ocena spełnienia kryterium będzie polegała na przyznaniu wartości logicznych „TAK”, „NIE” lub „NIE DOTYCZY” (opcja „NIE DOTYCZY” przyznawana wyłącznie dla inwestycji, które nie są realizowane na obszarach miast i/lub które dotyczą obwodnic).</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uznaje się za spełnione, jeżeli odpowiedź będzie pozytywna (wartość logiczna: „TAK” lub „NIE DOTYCZY”). W trakcie oceny kryterium wnioskodawca może zostać poproszony o jednokrotne uzupełnienie i/lub wyjaśnienie.</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Przyznanie wartości „NIE” (po jednokrotnym złożeniu uzupełnień i/lub wyjaśnień) oznacza, iż kryterium nie jest spełnione. Niespełnienie kryterium dyskwalifikuje projekt ze wsparcia.</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9D9C0F3D-F325-9B8C-8044-AA5C2D1A2E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274637"/>
            <a:ext cx="5465075" cy="359665"/>
          </a:xfrm>
          <a:prstGeom prst="rect">
            <a:avLst/>
          </a:prstGeom>
        </p:spPr>
      </p:pic>
      <p:sp>
        <p:nvSpPr>
          <p:cNvPr id="8" name="Symbol zastępczy numeru slajdu 7">
            <a:extLst>
              <a:ext uri="{FF2B5EF4-FFF2-40B4-BE49-F238E27FC236}">
                <a16:creationId xmlns:a16="http://schemas.microsoft.com/office/drawing/2014/main" id="{0C1CED06-B49D-E48E-7797-1252D5328495}"/>
              </a:ext>
            </a:extLst>
          </p:cNvPr>
          <p:cNvSpPr>
            <a:spLocks noGrp="1"/>
          </p:cNvSpPr>
          <p:nvPr>
            <p:ph type="sldNum" sz="quarter" idx="12"/>
          </p:nvPr>
        </p:nvSpPr>
        <p:spPr>
          <a:xfrm>
            <a:off x="11714480" y="6528060"/>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2546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E37B2-E715-CB23-6234-49306FDAB6EF}"/>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50268F14-4473-16F6-B66B-5E1DD232EFCD}"/>
              </a:ext>
            </a:extLst>
          </p:cNvPr>
          <p:cNvSpPr>
            <a:spLocks noGrp="1"/>
          </p:cNvSpPr>
          <p:nvPr>
            <p:ph type="title" idx="4294967295"/>
          </p:nvPr>
        </p:nvSpPr>
        <p:spPr>
          <a:xfrm>
            <a:off x="565054" y="791322"/>
            <a:ext cx="10899227" cy="878542"/>
          </a:xfrm>
          <a:prstGeom prst="rect">
            <a:avLst/>
          </a:prstGeom>
          <a:solidFill>
            <a:schemeClr val="accent1"/>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l-PL" sz="2200" b="1" kern="1200">
                <a:solidFill>
                  <a:schemeClr val="lt1"/>
                </a:solidFill>
                <a:effectLst/>
                <a:latin typeface="Arial" panose="020B0604020202020204" pitchFamily="34" charset="0"/>
                <a:cs typeface="Arial" panose="020B0604020202020204" pitchFamily="34" charset="0"/>
              </a:rPr>
              <a:t>Działanie </a:t>
            </a:r>
            <a:r>
              <a:rPr lang="pl-PL" sz="2200" b="1" kern="0">
                <a:effectLst/>
                <a:latin typeface="Arial" panose="020B0604020202020204" pitchFamily="34" charset="0"/>
                <a:ea typeface="Times New Roman" panose="02020603050405020304" pitchFamily="18" charset="0"/>
                <a:cs typeface="Times New Roman" panose="02020603050405020304" pitchFamily="18" charset="0"/>
              </a:rPr>
              <a:t>3.2 Dostosowanie do zmian klimatu i zapobieganie powodziom i suszy</a:t>
            </a:r>
            <a:endParaRPr lang="pl-PL" sz="2200">
              <a:effectLst/>
              <a:latin typeface="Arial" panose="020B0604020202020204" pitchFamily="34" charset="0"/>
              <a:cs typeface="Arial" panose="020B0604020202020204" pitchFamily="34" charset="0"/>
            </a:endParaRPr>
          </a:p>
        </p:txBody>
      </p:sp>
      <p:graphicFrame>
        <p:nvGraphicFramePr>
          <p:cNvPr id="6" name="Tabela 6">
            <a:extLst>
              <a:ext uri="{FF2B5EF4-FFF2-40B4-BE49-F238E27FC236}">
                <a16:creationId xmlns:a16="http://schemas.microsoft.com/office/drawing/2014/main" id="{BCEEBCAA-083F-8F6C-D588-EAF4FFE795D2}"/>
              </a:ext>
            </a:extLst>
          </p:cNvPr>
          <p:cNvGraphicFramePr>
            <a:graphicFrameLocks noGrp="1"/>
          </p:cNvGraphicFramePr>
          <p:nvPr>
            <p:extLst>
              <p:ext uri="{D42A27DB-BD31-4B8C-83A1-F6EECF244321}">
                <p14:modId xmlns:p14="http://schemas.microsoft.com/office/powerpoint/2010/main" val="3897807646"/>
              </p:ext>
            </p:extLst>
          </p:nvPr>
        </p:nvGraphicFramePr>
        <p:xfrm>
          <a:off x="1001948" y="2803568"/>
          <a:ext cx="10092583" cy="1486330"/>
        </p:xfrm>
        <a:graphic>
          <a:graphicData uri="http://schemas.openxmlformats.org/drawingml/2006/table">
            <a:tbl>
              <a:tblPr firstRow="1" bandRow="1">
                <a:tableStyleId>{5C22544A-7EE6-4342-B048-85BDC9FD1C3A}</a:tableStyleId>
              </a:tblPr>
              <a:tblGrid>
                <a:gridCol w="3208933">
                  <a:extLst>
                    <a:ext uri="{9D8B030D-6E8A-4147-A177-3AD203B41FA5}">
                      <a16:colId xmlns:a16="http://schemas.microsoft.com/office/drawing/2014/main" val="406125916"/>
                    </a:ext>
                  </a:extLst>
                </a:gridCol>
                <a:gridCol w="3208933">
                  <a:extLst>
                    <a:ext uri="{9D8B030D-6E8A-4147-A177-3AD203B41FA5}">
                      <a16:colId xmlns:a16="http://schemas.microsoft.com/office/drawing/2014/main" val="3231373522"/>
                    </a:ext>
                  </a:extLst>
                </a:gridCol>
                <a:gridCol w="3674717">
                  <a:extLst>
                    <a:ext uri="{9D8B030D-6E8A-4147-A177-3AD203B41FA5}">
                      <a16:colId xmlns:a16="http://schemas.microsoft.com/office/drawing/2014/main" val="1878007592"/>
                    </a:ext>
                  </a:extLst>
                </a:gridCol>
              </a:tblGrid>
              <a:tr h="967416">
                <a:tc>
                  <a:txBody>
                    <a:bodyPr/>
                    <a:lstStyle/>
                    <a:p>
                      <a:r>
                        <a:rPr lang="pl-PL">
                          <a:latin typeface="Arial" panose="020B0604020202020204" pitchFamily="34" charset="0"/>
                          <a:cs typeface="Arial" panose="020B0604020202020204" pitchFamily="34" charset="0"/>
                        </a:rPr>
                        <a:t>Termin ogłoszenia naboru</a:t>
                      </a:r>
                    </a:p>
                  </a:txBody>
                  <a:tcPr anchor="ctr" anchorCtr="1"/>
                </a:tc>
                <a:tc>
                  <a:txBody>
                    <a:bodyPr/>
                    <a:lstStyle/>
                    <a:p>
                      <a:pPr algn="ctr"/>
                      <a:r>
                        <a:rPr lang="pl-PL">
                          <a:latin typeface="Arial" panose="020B0604020202020204" pitchFamily="34" charset="0"/>
                          <a:cs typeface="Arial" panose="020B0604020202020204" pitchFamily="34" charset="0"/>
                        </a:rPr>
                        <a:t>Termin rozpoczęcia i zakończenia naboru wniosków</a:t>
                      </a:r>
                    </a:p>
                  </a:txBody>
                  <a:tcPr anchor="ctr" anchorCtr="1"/>
                </a:tc>
                <a:tc>
                  <a:txBody>
                    <a:bodyPr/>
                    <a:lstStyle/>
                    <a:p>
                      <a:r>
                        <a:rPr lang="pl-PL">
                          <a:latin typeface="Arial" panose="020B0604020202020204" pitchFamily="34" charset="0"/>
                          <a:cs typeface="Arial" panose="020B0604020202020204" pitchFamily="34" charset="0"/>
                        </a:rPr>
                        <a:t>Alokacja (EURO)</a:t>
                      </a:r>
                    </a:p>
                  </a:txBody>
                  <a:tcPr anchor="ctr" anchorCtr="1"/>
                </a:tc>
                <a:extLst>
                  <a:ext uri="{0D108BD9-81ED-4DB2-BD59-A6C34878D82A}">
                    <a16:rowId xmlns:a16="http://schemas.microsoft.com/office/drawing/2014/main" val="3363066686"/>
                  </a:ext>
                </a:extLst>
              </a:tr>
              <a:tr h="518914">
                <a:tc>
                  <a:txBody>
                    <a:bodyPr/>
                    <a:lstStyle/>
                    <a:p>
                      <a:pPr algn="ctr">
                        <a:lnSpc>
                          <a:spcPct val="150000"/>
                        </a:lnSpc>
                      </a:pPr>
                      <a:r>
                        <a:rPr lang="pl-PL">
                          <a:latin typeface="Arial" panose="020B0604020202020204" pitchFamily="34" charset="0"/>
                          <a:cs typeface="Arial" panose="020B0604020202020204" pitchFamily="34" charset="0"/>
                        </a:rPr>
                        <a:t>13.03.2024 r.</a:t>
                      </a:r>
                    </a:p>
                  </a:txBody>
                  <a:tcPr/>
                </a:tc>
                <a:tc>
                  <a:txBody>
                    <a:bodyPr/>
                    <a:lstStyle/>
                    <a:p>
                      <a:pPr algn="ctr">
                        <a:lnSpc>
                          <a:spcPct val="150000"/>
                        </a:lnSpc>
                      </a:pPr>
                      <a:r>
                        <a:rPr lang="pl-PL">
                          <a:latin typeface="Arial" panose="020B0604020202020204" pitchFamily="34" charset="0"/>
                          <a:cs typeface="Arial" panose="020B0604020202020204" pitchFamily="34" charset="0"/>
                        </a:rPr>
                        <a:t>28.03.2024 r. – 31.05.2024 r.</a:t>
                      </a: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pl-PL">
                          <a:latin typeface="Arial" panose="020B0604020202020204" pitchFamily="34" charset="0"/>
                          <a:cs typeface="Arial" panose="020B0604020202020204" pitchFamily="34" charset="0"/>
                        </a:rPr>
                        <a:t>12 000 000,00</a:t>
                      </a:r>
                    </a:p>
                  </a:txBody>
                  <a:tcPr/>
                </a:tc>
                <a:extLst>
                  <a:ext uri="{0D108BD9-81ED-4DB2-BD59-A6C34878D82A}">
                    <a16:rowId xmlns:a16="http://schemas.microsoft.com/office/drawing/2014/main" val="3875528017"/>
                  </a:ext>
                </a:extLst>
              </a:tr>
            </a:tbl>
          </a:graphicData>
        </a:graphic>
      </p:graphicFrame>
      <p:pic>
        <p:nvPicPr>
          <p:cNvPr id="5" name="Obraz 4" descr="Logo fel">
            <a:extLst>
              <a:ext uri="{FF2B5EF4-FFF2-40B4-BE49-F238E27FC236}">
                <a16:creationId xmlns:a16="http://schemas.microsoft.com/office/drawing/2014/main" id="{C386F46D-0C32-DB9D-5F9A-1899E702E0BF}"/>
              </a:ext>
            </a:extLst>
          </p:cNvPr>
          <p:cNvPicPr>
            <a:picLocks noChangeAspect="1"/>
          </p:cNvPicPr>
          <p:nvPr/>
        </p:nvPicPr>
        <p:blipFill>
          <a:blip r:embed="rId3"/>
          <a:stretch>
            <a:fillRect/>
          </a:stretch>
        </p:blipFill>
        <p:spPr>
          <a:xfrm>
            <a:off x="7077013" y="5886830"/>
            <a:ext cx="5114987" cy="359695"/>
          </a:xfrm>
          <a:prstGeom prst="rect">
            <a:avLst/>
          </a:prstGeom>
        </p:spPr>
      </p:pic>
      <p:sp>
        <p:nvSpPr>
          <p:cNvPr id="2" name="Symbol zastępczy numeru slajdu 1">
            <a:extLst>
              <a:ext uri="{FF2B5EF4-FFF2-40B4-BE49-F238E27FC236}">
                <a16:creationId xmlns:a16="http://schemas.microsoft.com/office/drawing/2014/main" id="{98597CAE-21BF-7839-FC9B-C0CB86FEE299}"/>
              </a:ext>
              <a:ext uri="{C183D7F6-B498-43B3-948B-1728B52AA6E4}">
                <adec:decorative xmlns:adec="http://schemas.microsoft.com/office/drawing/2017/decorative" val="0"/>
              </a:ext>
            </a:extLst>
          </p:cNvPr>
          <p:cNvSpPr>
            <a:spLocks noGrp="1"/>
          </p:cNvSpPr>
          <p:nvPr>
            <p:ph type="sldNum" sz="quarter" idx="10"/>
          </p:nvPr>
        </p:nvSpPr>
        <p:spPr>
          <a:xfrm>
            <a:off x="11694160" y="6479991"/>
            <a:ext cx="497840" cy="365125"/>
          </a:xfrm>
        </p:spPr>
        <p:txBody>
          <a:bodyPr/>
          <a:lstStyle/>
          <a:p>
            <a:pPr algn="r">
              <a:defRPr/>
            </a:pPr>
            <a:r>
              <a:rPr lang="pl-PL">
                <a:solidFill>
                  <a:prstClr val="black">
                    <a:tint val="75000"/>
                  </a:prstClr>
                </a:solidFill>
                <a:latin typeface="Calibri" panose="020F0502020204030204"/>
              </a:rPr>
              <a:t>5</a:t>
            </a:r>
          </a:p>
        </p:txBody>
      </p:sp>
    </p:spTree>
    <p:extLst>
      <p:ext uri="{BB962C8B-B14F-4D97-AF65-F5344CB8AC3E}">
        <p14:creationId xmlns:p14="http://schemas.microsoft.com/office/powerpoint/2010/main" val="19969305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F68FE-9808-0834-F936-453A93C24BFE}"/>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0061F5A0-FC16-E41D-ADF4-BB3929529CDB}"/>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4FDFA3D8-4ECD-7C35-EB50-1100AD9D3DCD}"/>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6.1 Poprawa regionalnej dostępności transportowej, typy projektów: 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merytoryczne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305C6B57-BE9F-161D-598C-32B6BCB0B5FA}"/>
              </a:ext>
            </a:extLst>
          </p:cNvPr>
          <p:cNvGraphicFramePr>
            <a:graphicFrameLocks noGrp="1"/>
          </p:cNvGraphicFramePr>
          <p:nvPr/>
        </p:nvGraphicFramePr>
        <p:xfrm>
          <a:off x="394336" y="1037170"/>
          <a:ext cx="11467612" cy="4496491"/>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4551457">
                  <a:extLst>
                    <a:ext uri="{9D8B030D-6E8A-4147-A177-3AD203B41FA5}">
                      <a16:colId xmlns:a16="http://schemas.microsoft.com/office/drawing/2014/main" val="120968799"/>
                    </a:ext>
                  </a:extLst>
                </a:gridCol>
                <a:gridCol w="4104621">
                  <a:extLst>
                    <a:ext uri="{9D8B030D-6E8A-4147-A177-3AD203B41FA5}">
                      <a16:colId xmlns:a16="http://schemas.microsoft.com/office/drawing/2014/main" val="940122991"/>
                    </a:ext>
                  </a:extLst>
                </a:gridCol>
              </a:tblGrid>
              <a:tr h="3236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72845">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kern="0">
                          <a:effectLst/>
                          <a:latin typeface="Arial" panose="020B0604020202020204" pitchFamily="34" charset="0"/>
                          <a:ea typeface="Times New Roman" panose="02020603050405020304" pitchFamily="18" charset="0"/>
                        </a:rPr>
                        <a:t>Projekt wykazuje pozytywny wpływ na zmniejszenie zatorów i usunięcie wąskich gardeł.</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a:effectLst/>
                          <a:latin typeface="Arial" panose="020B0604020202020204" pitchFamily="34" charset="0"/>
                          <a:ea typeface="Calibri" panose="020F0502020204030204" pitchFamily="34" charset="0"/>
                          <a:cs typeface="Arial" panose="020B0604020202020204" pitchFamily="34" charset="0"/>
                        </a:rPr>
                        <a:t>Kryterium zdefiniowane jako techniczne specyficzne.</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a:effectLst/>
                          <a:latin typeface="Arial" panose="020B0604020202020204" pitchFamily="34" charset="0"/>
                          <a:ea typeface="Times New Roman" panose="02020603050405020304" pitchFamily="18" charset="0"/>
                          <a:cs typeface="Arial" panose="020B0604020202020204" pitchFamily="34" charset="0"/>
                        </a:rPr>
                        <a:t>W ramach kryterium ocenie podlegać będzie, czy projekt wykazuje pozytywny wpływ na zmniejszenie zatorów i usunięcie wąskich gardeł. </a:t>
                      </a:r>
                    </a:p>
                    <a:p>
                      <a:pPr algn="l">
                        <a:lnSpc>
                          <a:spcPct val="115000"/>
                        </a:lnSpc>
                        <a:spcBef>
                          <a:spcPts val="600"/>
                        </a:spcBef>
                        <a:spcAft>
                          <a:spcPts val="600"/>
                        </a:spcAft>
                      </a:pPr>
                      <a:r>
                        <a:rPr lang="pl-PL" sz="1200" kern="0">
                          <a:effectLst/>
                          <a:latin typeface="Arial" panose="020B0604020202020204" pitchFamily="34" charset="0"/>
                          <a:ea typeface="Calibri" panose="020F0502020204030204" pitchFamily="34" charset="0"/>
                        </a:rPr>
                        <a:t>Spełnienie kryterium weryfikowane będzie na podstawie zapisów wniosku o dofinansowanie projektu oraz dokumentacji składanej wraz z wnioskiem o dofinansowanie projektu na etapie aplikowania o środki. </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zerojedynkowe.</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obligatoryjne – spełnienie kryterium jest niezbędne do przyznania dofinansowania.</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Ocena spełnienia kryterium będzie polegała na przyznaniu wartości logicznych „TAK”, „NIE”.</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uznaje się za spełnione, jeżeli odpowiedź będzie pozytywna (wartość logiczna: „TAK”). W trakcie oceny kryterium wnioskodawca może zostać poproszony o jednokrotne uzupełnienie i/lub wyjaśnienie.</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Przyznanie wartości „NIE” (po jednokrotnym złożeniu uzupełnień i/lub wyjaśnień) oznacza, iż kryterium nie jest spełnione. Niespełnienie kryterium dyskwalifikuje projekt ze wsparcia.</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24DC5CAC-8E81-6061-0D87-F5B4D6F634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274637"/>
            <a:ext cx="5465075" cy="359665"/>
          </a:xfrm>
          <a:prstGeom prst="rect">
            <a:avLst/>
          </a:prstGeom>
        </p:spPr>
      </p:pic>
      <p:sp>
        <p:nvSpPr>
          <p:cNvPr id="8" name="Symbol zastępczy numeru slajdu 7">
            <a:extLst>
              <a:ext uri="{FF2B5EF4-FFF2-40B4-BE49-F238E27FC236}">
                <a16:creationId xmlns:a16="http://schemas.microsoft.com/office/drawing/2014/main" id="{3420C502-0F19-0C67-FF43-9FEB0C7CE6E5}"/>
              </a:ext>
            </a:extLst>
          </p:cNvPr>
          <p:cNvSpPr>
            <a:spLocks noGrp="1"/>
          </p:cNvSpPr>
          <p:nvPr>
            <p:ph type="sldNum" sz="quarter" idx="12"/>
          </p:nvPr>
        </p:nvSpPr>
        <p:spPr>
          <a:xfrm>
            <a:off x="11714480" y="6528060"/>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75942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DB904-CE9E-589D-4B18-BB82955F0CBB}"/>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48BB3A54-78AC-A1D4-9191-2467C76C6B31}"/>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2D6B281A-A53E-E87E-5E7B-532F2BE0BDB3}"/>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6.1 Poprawa regionalnej dostępności transportowej, typy projektów: 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merytoryczne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4EF05E99-8215-73AA-97C2-8132F633B976}"/>
              </a:ext>
            </a:extLst>
          </p:cNvPr>
          <p:cNvGraphicFramePr>
            <a:graphicFrameLocks noGrp="1"/>
          </p:cNvGraphicFramePr>
          <p:nvPr/>
        </p:nvGraphicFramePr>
        <p:xfrm>
          <a:off x="394336" y="1037170"/>
          <a:ext cx="11467612" cy="4701019"/>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4551457">
                  <a:extLst>
                    <a:ext uri="{9D8B030D-6E8A-4147-A177-3AD203B41FA5}">
                      <a16:colId xmlns:a16="http://schemas.microsoft.com/office/drawing/2014/main" val="120968799"/>
                    </a:ext>
                  </a:extLst>
                </a:gridCol>
                <a:gridCol w="4104621">
                  <a:extLst>
                    <a:ext uri="{9D8B030D-6E8A-4147-A177-3AD203B41FA5}">
                      <a16:colId xmlns:a16="http://schemas.microsoft.com/office/drawing/2014/main" val="940122991"/>
                    </a:ext>
                  </a:extLst>
                </a:gridCol>
              </a:tblGrid>
              <a:tr h="3236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72845">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kern="0">
                          <a:effectLst/>
                          <a:latin typeface="Arial" panose="020B0604020202020204" pitchFamily="34" charset="0"/>
                          <a:ea typeface="Times New Roman" panose="02020603050405020304" pitchFamily="18" charset="0"/>
                        </a:rPr>
                        <a:t>Zapewnienie retencji wód opadowych.</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a:effectLst/>
                          <a:latin typeface="Arial" panose="020B0604020202020204" pitchFamily="34" charset="0"/>
                          <a:ea typeface="Calibri" panose="020F0502020204030204" pitchFamily="34" charset="0"/>
                          <a:cs typeface="Arial" panose="020B0604020202020204" pitchFamily="34" charset="0"/>
                        </a:rPr>
                        <a:t>Kryterium zdefiniowane jako techniczne specyficzne.</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a:effectLst/>
                          <a:latin typeface="Arial" panose="020B0604020202020204" pitchFamily="34" charset="0"/>
                          <a:ea typeface="Times New Roman" panose="02020603050405020304" pitchFamily="18" charset="0"/>
                          <a:cs typeface="Arial" panose="020B0604020202020204" pitchFamily="34" charset="0"/>
                        </a:rPr>
                        <a:t>W ramach kryterium ocenie podlegać będzie, czy projekt tam, gdzie jest to technicznie możliwe obejmuje rozwiązania </a:t>
                      </a:r>
                      <a:r>
                        <a:rPr lang="pl-PL" sz="1200">
                          <a:effectLst/>
                          <a:latin typeface="Arial" panose="020B0604020202020204" pitchFamily="34" charset="0"/>
                          <a:ea typeface="Times New Roman" panose="02020603050405020304" pitchFamily="18" charset="0"/>
                          <a:cs typeface="Times New Roman" panose="02020603050405020304" pitchFamily="18" charset="0"/>
                        </a:rPr>
                        <a:t>zapewniające retencję i podczyszczanie wód opadowych poprzez wykorzystanie zielonej i niebieskiej infrastruktury oraz rozwiązań opartych na przyrodzie.</a:t>
                      </a:r>
                    </a:p>
                    <a:p>
                      <a:pPr algn="l">
                        <a:lnSpc>
                          <a:spcPct val="115000"/>
                        </a:lnSpc>
                        <a:spcBef>
                          <a:spcPts val="600"/>
                        </a:spcBef>
                        <a:spcAft>
                          <a:spcPts val="600"/>
                        </a:spcAft>
                      </a:pPr>
                      <a:r>
                        <a:rPr lang="pl-PL" sz="1200" kern="0">
                          <a:effectLst/>
                          <a:latin typeface="Arial" panose="020B0604020202020204" pitchFamily="34" charset="0"/>
                          <a:ea typeface="Calibri" panose="020F0502020204030204" pitchFamily="34" charset="0"/>
                        </a:rPr>
                        <a:t>Spełnienie kryterium weryfikowane będzie na podstawie zapisów wniosku o dofinansowanie projektu oraz dokumentacji składanej wraz z wnioskiem o dofinansowanie projektu na etapie aplikowania o środki.</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a:effectLst/>
                          <a:latin typeface="Arial" panose="020B0604020202020204" pitchFamily="34" charset="0"/>
                          <a:ea typeface="Times New Roman" panose="02020603050405020304" pitchFamily="18" charset="0"/>
                          <a:cs typeface="Arial" panose="020B0604020202020204" pitchFamily="34" charset="0"/>
                        </a:rPr>
                        <a:t>Kryterium zerojedynkowe.</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a:effectLst/>
                          <a:latin typeface="Arial" panose="020B0604020202020204" pitchFamily="34" charset="0"/>
                          <a:ea typeface="Times New Roman" panose="02020603050405020304" pitchFamily="18" charset="0"/>
                          <a:cs typeface="Arial" panose="020B0604020202020204" pitchFamily="34" charset="0"/>
                        </a:rPr>
                        <a:t>Kryterium obligatoryjne – spełnienie kryterium jest niezbędne do przyznania dofinansowania.</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a:effectLst/>
                          <a:latin typeface="Arial" panose="020B0604020202020204" pitchFamily="34" charset="0"/>
                          <a:ea typeface="Times New Roman" panose="02020603050405020304" pitchFamily="18" charset="0"/>
                          <a:cs typeface="Arial" panose="020B0604020202020204" pitchFamily="34" charset="0"/>
                        </a:rPr>
                        <a:t>Ocena spełnienia kryterium będzie polegała na przyznaniu wartości logicznych „TAK”, „NIE”, “NIE DOTYCZY”. (opcja „NIE DOTYCZY” przyznawana wyłącznie dla inwestycji, </a:t>
                      </a:r>
                      <a:r>
                        <a:rPr lang="pl-PL" sz="1200">
                          <a:effectLst/>
                          <a:latin typeface="Arial" panose="020B0604020202020204" pitchFamily="34" charset="0"/>
                          <a:ea typeface="Calibri" panose="020F0502020204030204" pitchFamily="34" charset="0"/>
                          <a:cs typeface="Arial" panose="020B0604020202020204" pitchFamily="34" charset="0"/>
                        </a:rPr>
                        <a:t>gdzie zastosowanie rozwiązań zapewniających retencję i podczyszczanie wód nie jest możliwe z przyczyn technicznych</a:t>
                      </a:r>
                      <a:r>
                        <a:rPr lang="pl-PL" sz="1200">
                          <a:effectLst/>
                          <a:latin typeface="Arial" panose="020B0604020202020204" pitchFamily="34" charset="0"/>
                          <a:ea typeface="Times New Roman" panose="02020603050405020304" pitchFamily="18" charset="0"/>
                          <a:cs typeface="Arial" panose="020B0604020202020204" pitchFamily="34" charset="0"/>
                        </a:rPr>
                        <a:t>).</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a:effectLst/>
                          <a:latin typeface="Arial" panose="020B0604020202020204" pitchFamily="34" charset="0"/>
                          <a:ea typeface="Times New Roman" panose="02020603050405020304" pitchFamily="18" charset="0"/>
                          <a:cs typeface="Arial" panose="020B0604020202020204" pitchFamily="34" charset="0"/>
                        </a:rPr>
                        <a:t>Kryterium uznaje się za spełnione, jeżeli odpowiedź będzie pozytywna (wartość logiczna: „TAK” lub “NIE DOTYCZY”). W trakcie oceny kryterium wnioskodawca może zostać poproszony o jednokrotne uzupełnienie i/lub wyjaśnienie.</a:t>
                      </a:r>
                    </a:p>
                    <a:p>
                      <a:pPr algn="l">
                        <a:lnSpc>
                          <a:spcPct val="115000"/>
                        </a:lnSpc>
                        <a:spcBef>
                          <a:spcPts val="600"/>
                        </a:spcBef>
                        <a:spcAft>
                          <a:spcPts val="600"/>
                        </a:spcAft>
                      </a:pPr>
                      <a:r>
                        <a:rPr lang="pl-PL" sz="1200" kern="0">
                          <a:effectLst/>
                          <a:latin typeface="Arial" panose="020B0604020202020204" pitchFamily="34" charset="0"/>
                          <a:ea typeface="Times New Roman" panose="02020603050405020304" pitchFamily="18" charset="0"/>
                        </a:rPr>
                        <a:t>Przyznanie wartości „NIE” (po jednokrotnym złożeniu uzupełnień i/lub wyjaśnień) oznacza, iż kryterium nie jest spełnione. Niespełnienie kryterium dyskwalifikuje projekt ze wsparcia.</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C1C618A2-E734-2E88-7F7D-9D4067733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274637"/>
            <a:ext cx="5465075" cy="359665"/>
          </a:xfrm>
          <a:prstGeom prst="rect">
            <a:avLst/>
          </a:prstGeom>
        </p:spPr>
      </p:pic>
      <p:sp>
        <p:nvSpPr>
          <p:cNvPr id="8" name="Symbol zastępczy numeru slajdu 7">
            <a:extLst>
              <a:ext uri="{FF2B5EF4-FFF2-40B4-BE49-F238E27FC236}">
                <a16:creationId xmlns:a16="http://schemas.microsoft.com/office/drawing/2014/main" id="{72AA2369-3EAC-689C-796B-AFFB4D5B5347}"/>
              </a:ext>
            </a:extLst>
          </p:cNvPr>
          <p:cNvSpPr>
            <a:spLocks noGrp="1"/>
          </p:cNvSpPr>
          <p:nvPr>
            <p:ph type="sldNum" sz="quarter" idx="12"/>
          </p:nvPr>
        </p:nvSpPr>
        <p:spPr>
          <a:xfrm>
            <a:off x="11714480" y="6528060"/>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98392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A8A1B-54A9-35F0-C0C1-746C25500512}"/>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209056FA-C8F6-C269-1244-DB3243DFB50F}"/>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A86CDE7E-74FF-4796-7A71-0660F8AE958D}"/>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6.1 Poprawa regionalnej dostępności transportowej, typy projektów: 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merytoryczne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62C4CCBB-9BE9-3577-6E30-B6ECAD5ECBFA}"/>
              </a:ext>
            </a:extLst>
          </p:cNvPr>
          <p:cNvGraphicFramePr>
            <a:graphicFrameLocks noGrp="1"/>
          </p:cNvGraphicFramePr>
          <p:nvPr>
            <p:extLst>
              <p:ext uri="{D42A27DB-BD31-4B8C-83A1-F6EECF244321}">
                <p14:modId xmlns:p14="http://schemas.microsoft.com/office/powerpoint/2010/main" val="1824648432"/>
              </p:ext>
            </p:extLst>
          </p:nvPr>
        </p:nvGraphicFramePr>
        <p:xfrm>
          <a:off x="394336" y="1037170"/>
          <a:ext cx="11467612" cy="5237467"/>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4551457">
                  <a:extLst>
                    <a:ext uri="{9D8B030D-6E8A-4147-A177-3AD203B41FA5}">
                      <a16:colId xmlns:a16="http://schemas.microsoft.com/office/drawing/2014/main" val="120968799"/>
                    </a:ext>
                  </a:extLst>
                </a:gridCol>
                <a:gridCol w="4104621">
                  <a:extLst>
                    <a:ext uri="{9D8B030D-6E8A-4147-A177-3AD203B41FA5}">
                      <a16:colId xmlns:a16="http://schemas.microsoft.com/office/drawing/2014/main" val="940122991"/>
                    </a:ext>
                  </a:extLst>
                </a:gridCol>
              </a:tblGrid>
              <a:tr h="3090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928391">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kern="0" dirty="0">
                          <a:effectLst/>
                          <a:latin typeface="Arial" panose="020B0604020202020204" pitchFamily="34" charset="0"/>
                          <a:ea typeface="Times New Roman" panose="02020603050405020304" pitchFamily="18" charset="0"/>
                        </a:rPr>
                        <a:t>Zgodność inwestycji w zakresie infrastruktury ładowania/tankowania pojazdów z wymogami programu Fundusze Europejskie dla Lubelskiego 2021-2027.</a:t>
                      </a:r>
                      <a:endParaRPr lang="pl-PL"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300"/>
                        </a:spcBef>
                        <a:spcAft>
                          <a:spcPts val="30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zdefiniowane jako techniczne specyficzne.</a:t>
                      </a:r>
                      <a:endParaRPr lang="pl-PL" sz="12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300"/>
                        </a:spcBef>
                        <a:spcAft>
                          <a:spcPts val="300"/>
                        </a:spcAft>
                      </a:pPr>
                      <a:r>
                        <a:rPr lang="pl-PL" sz="1200" dirty="0">
                          <a:effectLst/>
                          <a:latin typeface="Arial" panose="020B0604020202020204" pitchFamily="34" charset="0"/>
                          <a:ea typeface="Times New Roman" panose="02020603050405020304" pitchFamily="18" charset="0"/>
                          <a:cs typeface="Arial" panose="020B0604020202020204" pitchFamily="34" charset="0"/>
                        </a:rPr>
                        <a:t>W ramach kryterium ocenie podlegać będzie, czy projekt realizujący zadania z zakresu budowy infrastruktury ładowania/tankowania pojazdów spełnia wymogi programu Fundusze Europejskie dla Lubelskiego 2021-2027, tj. czy budowa infrastruktury ładowania/tankowania pojazdów (poniższe warunki muszą być spełnione łącznie) (pytania pomocnicze):</a:t>
                      </a:r>
                      <a:endParaRPr lang="pl-PL" sz="12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gn="l">
                        <a:lnSpc>
                          <a:spcPct val="115000"/>
                        </a:lnSpc>
                        <a:spcBef>
                          <a:spcPts val="300"/>
                        </a:spcBef>
                        <a:spcAft>
                          <a:spcPts val="300"/>
                        </a:spcAft>
                        <a:buFont typeface="+mj-lt"/>
                        <a:buAutoNum type="arabicPeriod"/>
                      </a:pPr>
                      <a:r>
                        <a:rPr lang="pl-PL" sz="1200" dirty="0">
                          <a:effectLst/>
                          <a:latin typeface="Arial" panose="020B0604020202020204" pitchFamily="34" charset="0"/>
                          <a:ea typeface="Times New Roman" panose="02020603050405020304" pitchFamily="18" charset="0"/>
                          <a:cs typeface="Arial" panose="020B0604020202020204" pitchFamily="34" charset="0"/>
                        </a:rPr>
                        <a:t>spełnia wymogi Dyrektywy Parlamentu Europejskiego i Rady 2014/94/UE z dnia 22 października 2014 r. w sprawie rozwoju infrastruktury paliw alternatywnych </a:t>
                      </a:r>
                      <a:r>
                        <a:rPr lang="pl-PL" sz="1200" dirty="0">
                          <a:effectLst/>
                          <a:latin typeface="Arial" panose="020B0604020202020204" pitchFamily="34" charset="0"/>
                          <a:ea typeface="Calibri" panose="020F0502020204030204" pitchFamily="34" charset="0"/>
                          <a:cs typeface="Times New Roman" panose="02020603050405020304" pitchFamily="18" charset="0"/>
                        </a:rPr>
                        <a:t>(</a:t>
                      </a:r>
                      <a:r>
                        <a:rPr lang="pl-PL" sz="1200" dirty="0">
                          <a:effectLst/>
                          <a:latin typeface="Arial" panose="020B0604020202020204" pitchFamily="34" charset="0"/>
                          <a:ea typeface="Times New Roman" panose="02020603050405020304" pitchFamily="18" charset="0"/>
                          <a:cs typeface="Arial" panose="020B0604020202020204" pitchFamily="34" charset="0"/>
                        </a:rPr>
                        <a:t>Dz. U. UE. L. z 2014 r. Nr 307, str. 1 z </a:t>
                      </a:r>
                      <a:r>
                        <a:rPr lang="pl-PL" sz="1200" dirty="0" err="1">
                          <a:effectLst/>
                          <a:latin typeface="Arial" panose="020B0604020202020204" pitchFamily="34" charset="0"/>
                          <a:ea typeface="Times New Roman" panose="02020603050405020304" pitchFamily="18" charset="0"/>
                          <a:cs typeface="Arial" panose="020B0604020202020204" pitchFamily="34" charset="0"/>
                        </a:rPr>
                        <a:t>późn</a:t>
                      </a:r>
                      <a:r>
                        <a:rPr lang="pl-PL" sz="1200" dirty="0">
                          <a:effectLst/>
                          <a:latin typeface="Arial" panose="020B0604020202020204" pitchFamily="34" charset="0"/>
                          <a:ea typeface="Times New Roman" panose="02020603050405020304" pitchFamily="18" charset="0"/>
                          <a:cs typeface="Arial" panose="020B0604020202020204" pitchFamily="34" charset="0"/>
                        </a:rPr>
                        <a:t>. zm.)</a:t>
                      </a:r>
                      <a:r>
                        <a:rPr lang="pl-PL" sz="1200" baseline="30000" dirty="0">
                          <a:effectLst/>
                          <a:latin typeface="Arial" panose="020B0604020202020204" pitchFamily="34" charset="0"/>
                          <a:ea typeface="Times New Roman" panose="02020603050405020304" pitchFamily="18" charset="0"/>
                          <a:cs typeface="Arial" panose="020B0604020202020204" pitchFamily="34" charset="0"/>
                        </a:rPr>
                        <a:t>4</a:t>
                      </a:r>
                      <a:r>
                        <a:rPr lang="pl-PL" sz="1200" dirty="0">
                          <a:effectLst/>
                          <a:latin typeface="Arial" panose="020B0604020202020204" pitchFamily="34" charset="0"/>
                          <a:ea typeface="Times New Roman" panose="02020603050405020304" pitchFamily="18" charset="0"/>
                          <a:cs typeface="Arial" panose="020B0604020202020204" pitchFamily="34" charset="0"/>
                        </a:rPr>
                        <a:t>, </a:t>
                      </a:r>
                      <a:endParaRPr lang="pl-PL" sz="12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gn="l">
                        <a:lnSpc>
                          <a:spcPct val="115000"/>
                        </a:lnSpc>
                        <a:spcBef>
                          <a:spcPts val="300"/>
                        </a:spcBef>
                        <a:spcAft>
                          <a:spcPts val="300"/>
                        </a:spcAft>
                        <a:buFont typeface="+mj-lt"/>
                        <a:buAutoNum type="arabicPeriod"/>
                      </a:pPr>
                      <a:r>
                        <a:rPr lang="pl-PL" sz="1200" dirty="0">
                          <a:effectLst/>
                          <a:latin typeface="Arial" panose="020B0604020202020204" pitchFamily="34" charset="0"/>
                          <a:ea typeface="Times New Roman" panose="02020603050405020304" pitchFamily="18" charset="0"/>
                          <a:cs typeface="Arial" panose="020B0604020202020204" pitchFamily="34" charset="0"/>
                        </a:rPr>
                        <a:t>zapewnia niedyskryminujący dostęp dla wszystkich użytkowników, </a:t>
                      </a:r>
                      <a:endParaRPr lang="pl-PL" sz="12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gn="l">
                        <a:lnSpc>
                          <a:spcPct val="115000"/>
                        </a:lnSpc>
                        <a:spcBef>
                          <a:spcPts val="300"/>
                        </a:spcBef>
                        <a:spcAft>
                          <a:spcPts val="300"/>
                        </a:spcAft>
                        <a:buFont typeface="+mj-lt"/>
                        <a:buAutoNum type="arabicPeriod"/>
                      </a:pPr>
                      <a:r>
                        <a:rPr lang="pl-PL" sz="1200" dirty="0">
                          <a:effectLst/>
                          <a:latin typeface="Arial" panose="020B0604020202020204" pitchFamily="34" charset="0"/>
                          <a:ea typeface="Times New Roman" panose="02020603050405020304" pitchFamily="18" charset="0"/>
                          <a:cs typeface="Arial" panose="020B0604020202020204" pitchFamily="34" charset="0"/>
                        </a:rPr>
                        <a:t>nie ma możliwości finansowania ze źródeł prywatnych lub z pomocy zwrotnej,</a:t>
                      </a:r>
                      <a:endParaRPr lang="pl-PL" sz="12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gn="l">
                        <a:lnSpc>
                          <a:spcPct val="115000"/>
                        </a:lnSpc>
                        <a:spcBef>
                          <a:spcPts val="300"/>
                        </a:spcBef>
                        <a:spcAft>
                          <a:spcPts val="300"/>
                        </a:spcAft>
                        <a:buFont typeface="+mj-lt"/>
                        <a:buAutoNum type="arabicPeriod"/>
                      </a:pPr>
                      <a:r>
                        <a:rPr lang="pl-PL" sz="1200" dirty="0">
                          <a:effectLst/>
                          <a:latin typeface="Arial" panose="020B0604020202020204" pitchFamily="34" charset="0"/>
                          <a:ea typeface="Times New Roman" panose="02020603050405020304" pitchFamily="18" charset="0"/>
                          <a:cs typeface="Arial" panose="020B0604020202020204" pitchFamily="34" charset="0"/>
                        </a:rPr>
                        <a:t>została uzasadniona odpowiednią analizą popytu i potrzeb? </a:t>
                      </a:r>
                      <a:endParaRPr lang="pl-PL" sz="1200" kern="12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1" indent="0" algn="l">
                        <a:lnSpc>
                          <a:spcPct val="115000"/>
                        </a:lnSpc>
                        <a:spcBef>
                          <a:spcPts val="300"/>
                        </a:spcBef>
                        <a:spcAft>
                          <a:spcPts val="300"/>
                        </a:spcAft>
                        <a:buFont typeface="+mj-lt"/>
                        <a:buNone/>
                      </a:pPr>
                      <a:r>
                        <a:rPr lang="pl-PL" sz="1200" kern="0" dirty="0">
                          <a:effectLst/>
                          <a:latin typeface="Arial" panose="020B0604020202020204" pitchFamily="34" charset="0"/>
                          <a:ea typeface="Times New Roman" panose="02020603050405020304" pitchFamily="18" charset="0"/>
                        </a:rPr>
                        <a:t>Spełnienie kryterium weryfikowane będzie na podstawie zapisów wniosku o dofinansowanie projektu oraz dokumentacji składanej wraz z wnioskiem o dofinansowanie projektu na etapie aplikowania o środki.</a:t>
                      </a:r>
                      <a:endParaRPr lang="pl-PL" sz="1200" dirty="0">
                        <a:effectLst/>
                        <a:latin typeface="Arial" panose="020B0604020202020204" pitchFamily="34" charset="0"/>
                        <a:ea typeface="Times New Roman" panose="02020603050405020304" pitchFamily="18"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600"/>
                        </a:spcBef>
                        <a:spcAft>
                          <a:spcPts val="600"/>
                        </a:spcAft>
                        <a:buClrTx/>
                        <a:buSzTx/>
                        <a:buFontTx/>
                        <a:buNone/>
                        <a:tabLst/>
                        <a:defRPr/>
                      </a:pPr>
                      <a:r>
                        <a:rPr kumimoji="0" lang="pl-PL" sz="1200" b="0" i="0" u="none"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Kryterium zerojedynkowe.</a:t>
                      </a:r>
                      <a:endParaRPr kumimoji="0" lang="pl-PL" sz="1200" b="0"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600"/>
                        </a:spcBef>
                        <a:spcAft>
                          <a:spcPts val="600"/>
                        </a:spcAft>
                        <a:buClrTx/>
                        <a:buSzTx/>
                        <a:buFontTx/>
                        <a:buNone/>
                        <a:tabLst/>
                        <a:defRPr/>
                      </a:pPr>
                      <a:r>
                        <a:rPr kumimoji="0" lang="pl-PL" sz="1200" b="0" i="0" u="none"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Kryterium obligatoryjne – spełnienie kryterium jest niezbędne do przyznania dofinansowania.</a:t>
                      </a:r>
                      <a:endParaRPr lang="pl-PL" sz="1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Bef>
                          <a:spcPts val="600"/>
                        </a:spcBef>
                        <a:spcAft>
                          <a:spcPts val="600"/>
                        </a:spcAft>
                      </a:pPr>
                      <a:r>
                        <a:rPr lang="pl-PL" sz="1200" dirty="0">
                          <a:effectLst/>
                          <a:latin typeface="Arial" panose="020B0604020202020204" pitchFamily="34" charset="0"/>
                          <a:ea typeface="Times New Roman" panose="02020603050405020304" pitchFamily="18" charset="0"/>
                          <a:cs typeface="Arial" panose="020B0604020202020204" pitchFamily="34" charset="0"/>
                        </a:rPr>
                        <a:t>Ocena spełnienia kryterium będzie polegała na przyznaniu wartości logicznych „TAK”, „NIE”, “NIE DOTYCZY” (opcja „NIE DOTYCZY” przyznawana wyłącznie dla inwestycji, które nie obejmują budowy infrastruktury ładowania/tankowania pojazdów). </a:t>
                      </a:r>
                      <a:endParaRPr lang="pl-PL" sz="12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dirty="0">
                          <a:effectLst/>
                          <a:latin typeface="Arial" panose="020B0604020202020204" pitchFamily="34" charset="0"/>
                          <a:ea typeface="Calibri" panose="020F0502020204030204" pitchFamily="34" charset="0"/>
                          <a:cs typeface="Arial" panose="020B0604020202020204" pitchFamily="34" charset="0"/>
                        </a:rPr>
                        <a:t>Kryterium jest zdefiniowane poprzez zestaw pytań pomocniczych. W ramach pytań pomocniczych możliwe przyznanie wartości logicznych: „TAK”, „NIE”, „NIE DOTYCZY”. </a:t>
                      </a:r>
                      <a:r>
                        <a:rPr lang="pl-PL" sz="1200" dirty="0">
                          <a:effectLst/>
                          <a:latin typeface="Arial" panose="020B0604020202020204" pitchFamily="34" charset="0"/>
                          <a:ea typeface="Times New Roman" panose="02020603050405020304" pitchFamily="18" charset="0"/>
                          <a:cs typeface="Arial" panose="020B0604020202020204" pitchFamily="34" charset="0"/>
                        </a:rPr>
                        <a:t>Kryterium uznaje się za spełnione, jeżeli odpowiedź na wszystkie pytania pomocnicze będzie pozytywna (wartość logiczna: „TAK” lub “NIE DOTYCZY”). W trakcie oceny kryterium wnioskodawca może zostać poproszony o jednokrotne uzupełnienie i/lub wyjaśnienie.’</a:t>
                      </a:r>
                      <a:endParaRPr lang="pl-PL"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600"/>
                        </a:spcBef>
                        <a:spcAft>
                          <a:spcPts val="600"/>
                        </a:spcAft>
                        <a:buClrTx/>
                        <a:buSzTx/>
                        <a:buFontTx/>
                        <a:buNone/>
                        <a:tabLst/>
                        <a:defRPr/>
                      </a:pPr>
                      <a:r>
                        <a:rPr kumimoji="0" lang="pl-PL" sz="12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Przyznanie wartości „NIE” (po jednokrotnym złożeniu uzupełnień i/lub wyjaśnień) oznacza, iż kryterium nie jest spełnione. Niespełnienie kryterium dyskwalifikuje projekt ze wsparcia.</a:t>
                      </a:r>
                      <a:endParaRPr lang="pl-PL" sz="1200" dirty="0">
                        <a:effectLst/>
                        <a:latin typeface="Arial" panose="020B0604020202020204" pitchFamily="34" charset="0"/>
                        <a:ea typeface="Times New Roman" panose="02020603050405020304" pitchFamily="18"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FCB275C5-F309-00F8-4BE7-F4EECBDAF9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274637"/>
            <a:ext cx="5465075" cy="359665"/>
          </a:xfrm>
          <a:prstGeom prst="rect">
            <a:avLst/>
          </a:prstGeom>
        </p:spPr>
      </p:pic>
      <p:sp>
        <p:nvSpPr>
          <p:cNvPr id="8" name="Symbol zastępczy numeru slajdu 7">
            <a:extLst>
              <a:ext uri="{FF2B5EF4-FFF2-40B4-BE49-F238E27FC236}">
                <a16:creationId xmlns:a16="http://schemas.microsoft.com/office/drawing/2014/main" id="{616EDFD5-3012-5C33-B72A-A4FA91B5F593}"/>
              </a:ext>
            </a:extLst>
          </p:cNvPr>
          <p:cNvSpPr>
            <a:spLocks noGrp="1"/>
          </p:cNvSpPr>
          <p:nvPr>
            <p:ph type="sldNum" sz="quarter" idx="12"/>
          </p:nvPr>
        </p:nvSpPr>
        <p:spPr>
          <a:xfrm>
            <a:off x="11714480" y="6528060"/>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Prostokąt: zaokrąglone rogi 1">
            <a:extLst>
              <a:ext uri="{FF2B5EF4-FFF2-40B4-BE49-F238E27FC236}">
                <a16:creationId xmlns:a16="http://schemas.microsoft.com/office/drawing/2014/main" id="{3AC01554-578E-CB39-051A-331C195CE2BC}"/>
              </a:ext>
            </a:extLst>
          </p:cNvPr>
          <p:cNvSpPr/>
          <p:nvPr/>
        </p:nvSpPr>
        <p:spPr>
          <a:xfrm>
            <a:off x="529894" y="3429000"/>
            <a:ext cx="2850157" cy="128502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Autokorekta IZ FEL nr 3 </a:t>
            </a:r>
            <a:r>
              <a:rPr kumimoji="0" lang="pl-PL"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z formularza uwag</a:t>
            </a:r>
          </a:p>
        </p:txBody>
      </p:sp>
      <p:sp>
        <p:nvSpPr>
          <p:cNvPr id="10" name="pole tekstowe 9">
            <a:extLst>
              <a:ext uri="{FF2B5EF4-FFF2-40B4-BE49-F238E27FC236}">
                <a16:creationId xmlns:a16="http://schemas.microsoft.com/office/drawing/2014/main" id="{F8BBA5F6-ED82-9F52-A3E8-DCEBA2E7A50A}"/>
              </a:ext>
            </a:extLst>
          </p:cNvPr>
          <p:cNvSpPr txBox="1"/>
          <p:nvPr/>
        </p:nvSpPr>
        <p:spPr>
          <a:xfrm>
            <a:off x="362194" y="6348245"/>
            <a:ext cx="1146761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90488" algn="l"/>
              </a:tabLst>
              <a:defRPr/>
            </a:pPr>
            <a:r>
              <a:rPr kumimoji="0" lang="pl-PL" sz="1200" b="0" i="0" u="none" strike="noStrike" kern="0" cap="none" spc="0" normalizeH="0" baseline="3000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4 </a:t>
            </a:r>
            <a:r>
              <a:rPr kumimoji="0" lang="pl-PL" sz="12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W przypadku zmiany Dyrektywy obowiązuje wersja aktualna na dzień ogłoszenia naboru.</a:t>
            </a:r>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05920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FA02F-40DF-58A1-8D6F-8FF96A1E403C}"/>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2245BECE-6B4A-0F49-85D4-C53DE7B296B0}"/>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39C1CCC8-75E5-5EFB-149A-8D1E56668BB4}"/>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6.1 Poprawa regionalnej dostępności transportowej, typy projektów: 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99F8B905-025D-8173-061E-0656CAF16356}"/>
              </a:ext>
            </a:extLst>
          </p:cNvPr>
          <p:cNvGraphicFramePr>
            <a:graphicFrameLocks noGrp="1"/>
          </p:cNvGraphicFramePr>
          <p:nvPr/>
        </p:nvGraphicFramePr>
        <p:xfrm>
          <a:off x="394336" y="1037170"/>
          <a:ext cx="11467612" cy="4887273"/>
        </p:xfrm>
        <a:graphic>
          <a:graphicData uri="http://schemas.openxmlformats.org/drawingml/2006/table">
            <a:tbl>
              <a:tblPr firstRow="1" bandRow="1">
                <a:tableStyleId>{5C22544A-7EE6-4342-B048-85BDC9FD1C3A}</a:tableStyleId>
              </a:tblPr>
              <a:tblGrid>
                <a:gridCol w="646524">
                  <a:extLst>
                    <a:ext uri="{9D8B030D-6E8A-4147-A177-3AD203B41FA5}">
                      <a16:colId xmlns:a16="http://schemas.microsoft.com/office/drawing/2014/main" val="2402903515"/>
                    </a:ext>
                  </a:extLst>
                </a:gridCol>
                <a:gridCol w="1959242">
                  <a:extLst>
                    <a:ext uri="{9D8B030D-6E8A-4147-A177-3AD203B41FA5}">
                      <a16:colId xmlns:a16="http://schemas.microsoft.com/office/drawing/2014/main" val="2742623692"/>
                    </a:ext>
                  </a:extLst>
                </a:gridCol>
                <a:gridCol w="4887854">
                  <a:extLst>
                    <a:ext uri="{9D8B030D-6E8A-4147-A177-3AD203B41FA5}">
                      <a16:colId xmlns:a16="http://schemas.microsoft.com/office/drawing/2014/main" val="120968799"/>
                    </a:ext>
                  </a:extLst>
                </a:gridCol>
                <a:gridCol w="3973992">
                  <a:extLst>
                    <a:ext uri="{9D8B030D-6E8A-4147-A177-3AD203B41FA5}">
                      <a16:colId xmlns:a16="http://schemas.microsoft.com/office/drawing/2014/main" val="940122991"/>
                    </a:ext>
                  </a:extLst>
                </a:gridCol>
              </a:tblGrid>
              <a:tr h="3095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*Slajd 1 z 2</a:t>
                      </a:r>
                    </a:p>
                    <a:p>
                      <a:pPr algn="ctr"/>
                      <a:endParaRPr lang="pl-PL" sz="10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277673">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kern="0">
                          <a:effectLst/>
                          <a:latin typeface="Arial" panose="020B0604020202020204" pitchFamily="34" charset="0"/>
                          <a:ea typeface="Calibri" panose="020F0502020204030204" pitchFamily="34" charset="0"/>
                        </a:rPr>
                        <a:t>Trafność miejsca realizacji projektu z punktu widzenia celów programu Fundusze Europejskie dla Lubelskiego 2021-2027. </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weryfikuje trafność miejsca realizacji projektu z punktu widzenia celów programu Fundusze Europejskie dla Lubelskiego 2021-2027.</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Metody pomiaru:</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600"/>
                        </a:spcAft>
                        <a:buFont typeface="+mj-lt"/>
                        <a:buAutoNum type="arabicPeriod"/>
                      </a:pPr>
                      <a:r>
                        <a:rPr lang="pl-PL" sz="1200" b="0">
                          <a:effectLst/>
                          <a:latin typeface="Arial" panose="020B0604020202020204" pitchFamily="34" charset="0"/>
                          <a:ea typeface="Times New Roman" panose="02020603050405020304" pitchFamily="18" charset="0"/>
                          <a:cs typeface="Arial" panose="020B0604020202020204" pitchFamily="34" charset="0"/>
                        </a:rPr>
                        <a:t>Projekt obejmuje inwestycję w drogę, która bezpośrednio łączy się z węzłem sieci TEN-T – 15 pkt,</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600"/>
                        </a:spcAft>
                        <a:buFont typeface="+mj-lt"/>
                        <a:buAutoNum type="arabicPeriod"/>
                      </a:pPr>
                      <a:r>
                        <a:rPr lang="pl-PL" sz="1200" b="0">
                          <a:effectLst/>
                          <a:latin typeface="Arial" panose="020B0604020202020204" pitchFamily="34" charset="0"/>
                          <a:ea typeface="Times New Roman" panose="02020603050405020304" pitchFamily="18" charset="0"/>
                          <a:cs typeface="Arial" panose="020B0604020202020204" pitchFamily="34" charset="0"/>
                        </a:rPr>
                        <a:t>Projekt obejmuje inwestycję w drogę, która prowadzi do przejścia granicznego – 10 pkt,</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600"/>
                        </a:spcAft>
                        <a:buFont typeface="+mj-lt"/>
                        <a:buAutoNum type="arabicPeriod"/>
                      </a:pPr>
                      <a:r>
                        <a:rPr lang="pl-PL" sz="1200" b="0">
                          <a:effectLst/>
                          <a:latin typeface="Arial" panose="020B0604020202020204" pitchFamily="34" charset="0"/>
                          <a:ea typeface="Times New Roman" panose="02020603050405020304" pitchFamily="18" charset="0"/>
                          <a:cs typeface="Arial" panose="020B0604020202020204" pitchFamily="34" charset="0"/>
                        </a:rPr>
                        <a:t>Projekt obejmuje inwestycję w drogę, która prowadzi do terminalu intermodalnego – 7 pkt,</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600"/>
                        </a:spcAft>
                        <a:buFont typeface="+mj-lt"/>
                        <a:buAutoNum type="arabicPeriod"/>
                      </a:pPr>
                      <a:r>
                        <a:rPr lang="pl-PL" sz="1200" b="0">
                          <a:effectLst/>
                          <a:latin typeface="Arial" panose="020B0604020202020204" pitchFamily="34" charset="0"/>
                          <a:ea typeface="Times New Roman" panose="02020603050405020304" pitchFamily="18" charset="0"/>
                          <a:cs typeface="Arial" panose="020B0604020202020204" pitchFamily="34" charset="0"/>
                        </a:rPr>
                        <a:t>Projekt dotyczy głównego połączenia komunikacyjnego</a:t>
                      </a:r>
                      <a:r>
                        <a:rPr lang="pl-PL" sz="1200" b="0" baseline="30000">
                          <a:effectLst/>
                          <a:latin typeface="Arial" panose="020B0604020202020204" pitchFamily="34" charset="0"/>
                          <a:ea typeface="Times New Roman" panose="02020603050405020304" pitchFamily="18" charset="0"/>
                          <a:cs typeface="Arial" panose="020B0604020202020204" pitchFamily="34" charset="0"/>
                        </a:rPr>
                        <a:t>5</a:t>
                      </a:r>
                      <a:r>
                        <a:rPr lang="pl-PL" sz="1200" b="0">
                          <a:effectLst/>
                          <a:latin typeface="Arial" panose="020B0604020202020204" pitchFamily="34" charset="0"/>
                          <a:ea typeface="Times New Roman" panose="02020603050405020304" pitchFamily="18" charset="0"/>
                          <a:cs typeface="Arial" panose="020B0604020202020204" pitchFamily="34" charset="0"/>
                        </a:rPr>
                        <a:t>– 7 pkt,</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600"/>
                        </a:spcAft>
                        <a:buFont typeface="+mj-lt"/>
                        <a:buAutoNum type="arabicPeriod"/>
                      </a:pPr>
                      <a:r>
                        <a:rPr lang="pl-PL" sz="1200" b="0">
                          <a:effectLst/>
                          <a:latin typeface="Arial" panose="020B0604020202020204" pitchFamily="34" charset="0"/>
                          <a:ea typeface="Times New Roman" panose="02020603050405020304" pitchFamily="18" charset="0"/>
                          <a:cs typeface="Arial" panose="020B0604020202020204" pitchFamily="34" charset="0"/>
                        </a:rPr>
                        <a:t>Projekt obejmuje inwestycję w drogę, która prowadzi do centrum logistycznego – 5 pkt,</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a:effectLst/>
                          <a:latin typeface="Arial" panose="020B0604020202020204" pitchFamily="34" charset="0"/>
                          <a:ea typeface="Calibri" panose="020F0502020204030204" pitchFamily="34" charset="0"/>
                          <a:cs typeface="Times New Roman" panose="02020603050405020304" pitchFamily="18" charset="0"/>
                        </a:rPr>
                        <a:t>Kryterium punktowe.</a:t>
                      </a:r>
                    </a:p>
                    <a:p>
                      <a:pPr algn="l">
                        <a:lnSpc>
                          <a:spcPct val="115000"/>
                        </a:lnSpc>
                        <a:spcBef>
                          <a:spcPts val="600"/>
                        </a:spcBef>
                        <a:spcAft>
                          <a:spcPts val="600"/>
                        </a:spcAft>
                      </a:pPr>
                      <a:r>
                        <a:rPr lang="pl-PL" sz="1200">
                          <a:effectLst/>
                          <a:latin typeface="Arial" panose="020B0604020202020204" pitchFamily="34" charset="0"/>
                          <a:ea typeface="Calibri" panose="020F0502020204030204" pitchFamily="34" charset="0"/>
                          <a:cs typeface="Times New Roman" panose="02020603050405020304" pitchFamily="18" charset="0"/>
                        </a:rPr>
                        <a:t>Kryterium fakultatywne – spełnienie kryterium nie jest konieczne do przyznania dofinansowania (tj. przyznanie 0 punktów nie dyskwalifikuje z możliwości uzyskania dofinansowania).</a:t>
                      </a:r>
                    </a:p>
                    <a:p>
                      <a:pPr algn="l">
                        <a:lnSpc>
                          <a:spcPct val="115000"/>
                        </a:lnSpc>
                        <a:spcBef>
                          <a:spcPts val="600"/>
                        </a:spcBef>
                        <a:spcAft>
                          <a:spcPts val="600"/>
                        </a:spcAft>
                      </a:pPr>
                      <a:r>
                        <a:rPr lang="pl-PL" sz="1200">
                          <a:effectLst/>
                          <a:latin typeface="Arial" panose="020B0604020202020204" pitchFamily="34" charset="0"/>
                          <a:ea typeface="Calibri" panose="020F0502020204030204" pitchFamily="34" charset="0"/>
                          <a:cs typeface="Times New Roman" panose="02020603050405020304" pitchFamily="18" charset="0"/>
                        </a:rPr>
                        <a:t>Ocena kryterium będzie polegała na:</a:t>
                      </a:r>
                    </a:p>
                    <a:p>
                      <a:pPr algn="l">
                        <a:lnSpc>
                          <a:spcPct val="115000"/>
                        </a:lnSpc>
                        <a:spcBef>
                          <a:spcPts val="600"/>
                        </a:spcBef>
                        <a:spcAft>
                          <a:spcPts val="600"/>
                        </a:spcAft>
                      </a:pPr>
                      <a:r>
                        <a:rPr lang="pl-PL" sz="1200">
                          <a:effectLst/>
                          <a:latin typeface="Arial" panose="020B0604020202020204" pitchFamily="34" charset="0"/>
                          <a:ea typeface="Calibri" panose="020F0502020204030204" pitchFamily="34" charset="0"/>
                          <a:cs typeface="Times New Roman" panose="02020603050405020304" pitchFamily="18" charset="0"/>
                        </a:rPr>
                        <a:t>a) przyznaniu zdefiniowanej z góry liczby punktów (maksymalnie można przyznać 15 pkt). Należy zliczyć punkty, adekwatnie do zakresu rzeczowego projektu. Punkty w ramach poszczególnych metod pomiaru sumują się, do momentu uzyskania maksymalnej liczby punktów.</a:t>
                      </a:r>
                    </a:p>
                    <a:p>
                      <a:pPr algn="l">
                        <a:lnSpc>
                          <a:spcPct val="115000"/>
                        </a:lnSpc>
                        <a:spcBef>
                          <a:spcPts val="600"/>
                        </a:spcBef>
                        <a:spcAft>
                          <a:spcPts val="600"/>
                        </a:spcAft>
                      </a:pPr>
                      <a:r>
                        <a:rPr lang="pl-PL" sz="1200">
                          <a:effectLst/>
                          <a:latin typeface="Arial" panose="020B0604020202020204" pitchFamily="34" charset="0"/>
                          <a:ea typeface="Calibri" panose="020F0502020204030204" pitchFamily="34" charset="0"/>
                          <a:cs typeface="Times New Roman" panose="02020603050405020304" pitchFamily="18" charset="0"/>
                        </a:rPr>
                        <a:t>b) przyznaniu 0 punktów – w przypadku niespełnienia kryterium.</a:t>
                      </a:r>
                    </a:p>
                    <a:p>
                      <a:pPr algn="l">
                        <a:lnSpc>
                          <a:spcPct val="115000"/>
                        </a:lnSpc>
                        <a:spcBef>
                          <a:spcPts val="600"/>
                        </a:spcBef>
                        <a:spcAft>
                          <a:spcPts val="600"/>
                        </a:spcAft>
                      </a:pPr>
                      <a:r>
                        <a:rPr lang="pl-PL" sz="1200">
                          <a:effectLst/>
                          <a:latin typeface="Arial" panose="020B0604020202020204" pitchFamily="34" charset="0"/>
                          <a:ea typeface="Calibri" panose="020F0502020204030204" pitchFamily="34" charset="0"/>
                          <a:cs typeface="Times New Roman" panose="02020603050405020304" pitchFamily="18" charset="0"/>
                        </a:rPr>
                        <a:t>Brak możliwości uzupełnienia/poprawiania wniosku o dofinansowanie projektu w ramach kryterium.</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1AEF2919-125B-07BA-51DF-CA929616FD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274637"/>
            <a:ext cx="5465075" cy="359665"/>
          </a:xfrm>
          <a:prstGeom prst="rect">
            <a:avLst/>
          </a:prstGeom>
        </p:spPr>
      </p:pic>
      <p:sp>
        <p:nvSpPr>
          <p:cNvPr id="8" name="Symbol zastępczy numeru slajdu 7">
            <a:extLst>
              <a:ext uri="{FF2B5EF4-FFF2-40B4-BE49-F238E27FC236}">
                <a16:creationId xmlns:a16="http://schemas.microsoft.com/office/drawing/2014/main" id="{C4CBACB1-795C-7C99-EFA5-5137E97D60C3}"/>
              </a:ext>
            </a:extLst>
          </p:cNvPr>
          <p:cNvSpPr>
            <a:spLocks noGrp="1"/>
          </p:cNvSpPr>
          <p:nvPr>
            <p:ph type="sldNum" sz="quarter" idx="12"/>
          </p:nvPr>
        </p:nvSpPr>
        <p:spPr>
          <a:xfrm>
            <a:off x="11714480" y="6528060"/>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pole tekstowe 1">
            <a:extLst>
              <a:ext uri="{FF2B5EF4-FFF2-40B4-BE49-F238E27FC236}">
                <a16:creationId xmlns:a16="http://schemas.microsoft.com/office/drawing/2014/main" id="{3F6DBDBB-DFE4-DCBC-E648-42AD4BEF7D91}"/>
              </a:ext>
            </a:extLst>
          </p:cNvPr>
          <p:cNvSpPr txBox="1"/>
          <p:nvPr/>
        </p:nvSpPr>
        <p:spPr>
          <a:xfrm>
            <a:off x="362194" y="5881729"/>
            <a:ext cx="1146761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90488" algn="l"/>
              </a:tabLst>
              <a:defRPr/>
            </a:pPr>
            <a:r>
              <a:rPr kumimoji="0" lang="pl-PL" sz="1200" b="0" i="0" u="none" strike="noStrike" kern="0" cap="none" spc="0" normalizeH="0" baseline="3000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5 </a:t>
            </a:r>
            <a:r>
              <a:rPr kumimoji="0" lang="pl-PL" sz="12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Mowa o drogach o znaczeniu dla regionalnego ruchu drogowego oraz o znaczeniu dla ruchu turystycznego ujętych w zapisach Programu Strategicznego Rozwoju Transportu Województwa Lubelskiego do roku 2030 (z perspektywą do 2040 roku) przyjętego uchwałą nr DXXXII/9404/2023 Zarządu Województwa Lubelskiego z dnia 20 grudnia 2023 r., w wersji obowiązującej w dniu ogłoszenia naboru.</a:t>
            </a:r>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2379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A69BD-FE03-3B5B-65A7-66223F95498F}"/>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EEE141E1-5E13-80BB-4A7C-079933917A98}"/>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2B764F38-F991-5E59-26B3-4A3B6C8008AD}"/>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6.1 Poprawa regionalnej dostępności transportowej, typy projektów: 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7E2C1894-5E4E-C320-E3F3-ED828FFD5F9F}"/>
              </a:ext>
            </a:extLst>
          </p:cNvPr>
          <p:cNvGraphicFramePr>
            <a:graphicFrameLocks noGrp="1"/>
          </p:cNvGraphicFramePr>
          <p:nvPr/>
        </p:nvGraphicFramePr>
        <p:xfrm>
          <a:off x="394336" y="1037170"/>
          <a:ext cx="11467612" cy="4630045"/>
        </p:xfrm>
        <a:graphic>
          <a:graphicData uri="http://schemas.openxmlformats.org/drawingml/2006/table">
            <a:tbl>
              <a:tblPr firstRow="1" bandRow="1">
                <a:tableStyleId>{5C22544A-7EE6-4342-B048-85BDC9FD1C3A}</a:tableStyleId>
              </a:tblPr>
              <a:tblGrid>
                <a:gridCol w="607613">
                  <a:extLst>
                    <a:ext uri="{9D8B030D-6E8A-4147-A177-3AD203B41FA5}">
                      <a16:colId xmlns:a16="http://schemas.microsoft.com/office/drawing/2014/main" val="2402903515"/>
                    </a:ext>
                  </a:extLst>
                </a:gridCol>
                <a:gridCol w="1998153">
                  <a:extLst>
                    <a:ext uri="{9D8B030D-6E8A-4147-A177-3AD203B41FA5}">
                      <a16:colId xmlns:a16="http://schemas.microsoft.com/office/drawing/2014/main" val="2742623692"/>
                    </a:ext>
                  </a:extLst>
                </a:gridCol>
                <a:gridCol w="4887854">
                  <a:extLst>
                    <a:ext uri="{9D8B030D-6E8A-4147-A177-3AD203B41FA5}">
                      <a16:colId xmlns:a16="http://schemas.microsoft.com/office/drawing/2014/main" val="120968799"/>
                    </a:ext>
                  </a:extLst>
                </a:gridCol>
                <a:gridCol w="3973992">
                  <a:extLst>
                    <a:ext uri="{9D8B030D-6E8A-4147-A177-3AD203B41FA5}">
                      <a16:colId xmlns:a16="http://schemas.microsoft.com/office/drawing/2014/main" val="940122991"/>
                    </a:ext>
                  </a:extLst>
                </a:gridCol>
              </a:tblGrid>
              <a:tr h="3236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*Slajd 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72845">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kern="0">
                          <a:effectLst/>
                          <a:latin typeface="Arial" panose="020B0604020202020204" pitchFamily="34" charset="0"/>
                          <a:ea typeface="Calibri" panose="020F0502020204030204" pitchFamily="34" charset="0"/>
                        </a:rPr>
                        <a:t>Trafność miejsca realizacji projektu z punktu widzenia celów programu Fundusze Europejskie dla Lubelskiego 2021-2027. </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l">
                        <a:lnSpc>
                          <a:spcPct val="115000"/>
                        </a:lnSpc>
                        <a:spcBef>
                          <a:spcPts val="600"/>
                        </a:spcBef>
                        <a:spcAft>
                          <a:spcPts val="600"/>
                        </a:spcAft>
                        <a:buFont typeface="+mj-lt"/>
                        <a:buAutoNum type="arabicPeriod" startAt="6"/>
                      </a:pPr>
                      <a:r>
                        <a:rPr lang="pl-PL" sz="1200" b="0">
                          <a:effectLst/>
                          <a:latin typeface="Arial" panose="020B0604020202020204" pitchFamily="34" charset="0"/>
                          <a:ea typeface="Times New Roman" panose="02020603050405020304" pitchFamily="18" charset="0"/>
                          <a:cs typeface="Arial" panose="020B0604020202020204" pitchFamily="34" charset="0"/>
                        </a:rPr>
                        <a:t>Projekt obejmuje inwestycję w drogę, która prowadzi do terenu inwestycyjnego – 5 pkt,</a:t>
                      </a:r>
                    </a:p>
                    <a:p>
                      <a:pPr marL="342900" lvl="0" indent="-342900" algn="l">
                        <a:lnSpc>
                          <a:spcPct val="115000"/>
                        </a:lnSpc>
                        <a:spcBef>
                          <a:spcPts val="600"/>
                        </a:spcBef>
                        <a:spcAft>
                          <a:spcPts val="600"/>
                        </a:spcAft>
                        <a:buFont typeface="+mj-lt"/>
                        <a:buAutoNum type="arabicPeriod" startAt="6"/>
                      </a:pPr>
                      <a:r>
                        <a:rPr lang="pl-PL" sz="1200" b="0">
                          <a:effectLst/>
                          <a:latin typeface="Arial" panose="020B0604020202020204" pitchFamily="34" charset="0"/>
                          <a:ea typeface="Times New Roman" panose="02020603050405020304" pitchFamily="18" charset="0"/>
                          <a:cs typeface="Arial" panose="020B0604020202020204" pitchFamily="34" charset="0"/>
                        </a:rPr>
                        <a:t>Projekt obejmuje drogę, która w ponad 50% przebiega przez obszary strategicznej interwencji o znaczeniu krajowym, </a:t>
                      </a:r>
                      <a:r>
                        <a:rPr lang="pl-PL" sz="1200" b="0" err="1">
                          <a:effectLst/>
                          <a:latin typeface="Arial" panose="020B0604020202020204" pitchFamily="34" charset="0"/>
                          <a:ea typeface="Times New Roman" panose="02020603050405020304" pitchFamily="18" charset="0"/>
                          <a:cs typeface="Arial" panose="020B0604020202020204" pitchFamily="34" charset="0"/>
                        </a:rPr>
                        <a:t>zdelimitowane</a:t>
                      </a:r>
                      <a:r>
                        <a:rPr lang="pl-PL" sz="1200" b="0">
                          <a:effectLst/>
                          <a:latin typeface="Arial" panose="020B0604020202020204" pitchFamily="34" charset="0"/>
                          <a:ea typeface="Times New Roman" panose="02020603050405020304" pitchFamily="18" charset="0"/>
                          <a:cs typeface="Arial" panose="020B0604020202020204" pitchFamily="34" charset="0"/>
                        </a:rPr>
                        <a:t> w Krajowej Strategii Rozwoju Regionalnego 2030, tj. przez teren miast średnich trących funkcje społeczno-gospodarcze i/lub gmin zagrożonych trwałą marginalizacją</a:t>
                      </a:r>
                      <a:r>
                        <a:rPr lang="pl-PL" sz="1200" b="0" baseline="30000">
                          <a:effectLst/>
                          <a:latin typeface="Arial" panose="020B0604020202020204" pitchFamily="34" charset="0"/>
                          <a:ea typeface="Times New Roman" panose="02020603050405020304" pitchFamily="18" charset="0"/>
                          <a:cs typeface="Arial" panose="020B0604020202020204" pitchFamily="34" charset="0"/>
                        </a:rPr>
                        <a:t>6</a:t>
                      </a:r>
                      <a:r>
                        <a:rPr lang="pl-PL" sz="1200" b="0">
                          <a:effectLst/>
                          <a:latin typeface="Arial" panose="020B0604020202020204" pitchFamily="34" charset="0"/>
                          <a:ea typeface="Times New Roman" panose="02020603050405020304" pitchFamily="18" charset="0"/>
                          <a:cs typeface="Arial" panose="020B0604020202020204" pitchFamily="34" charset="0"/>
                        </a:rPr>
                        <a:t>  – 5 pkt.</a:t>
                      </a:r>
                    </a:p>
                    <a:p>
                      <a:pPr marL="0" lvl="0" indent="0" algn="l">
                        <a:lnSpc>
                          <a:spcPct val="115000"/>
                        </a:lnSpc>
                        <a:spcBef>
                          <a:spcPts val="600"/>
                        </a:spcBef>
                        <a:spcAft>
                          <a:spcPts val="600"/>
                        </a:spcAft>
                        <a:buFont typeface="+mj-lt"/>
                        <a:buNone/>
                      </a:pPr>
                      <a:r>
                        <a:rPr lang="pl-PL" sz="1200" b="0">
                          <a:effectLst/>
                          <a:latin typeface="Arial" panose="020B0604020202020204" pitchFamily="34" charset="0"/>
                          <a:ea typeface="Times New Roman" panose="02020603050405020304" pitchFamily="18" charset="0"/>
                          <a:cs typeface="Arial" panose="020B0604020202020204" pitchFamily="34" charset="0"/>
                        </a:rPr>
                        <a:t>Kryterium zostanie zweryfikowane na podstawie zapisów wniosku o dofinansowanie projektu oraz dokumentacji składanej wraz z wnioskiem o dofinansowanie projektu na etapie aplikowania o środki.</a:t>
                      </a:r>
                    </a:p>
                    <a:p>
                      <a:pPr marL="0" lvl="0" indent="0" algn="l">
                        <a:lnSpc>
                          <a:spcPct val="115000"/>
                        </a:lnSpc>
                        <a:spcBef>
                          <a:spcPts val="600"/>
                        </a:spcBef>
                        <a:spcAft>
                          <a:spcPts val="1000"/>
                        </a:spcAft>
                        <a:buFont typeface="+mj-lt"/>
                        <a:buNone/>
                      </a:pPr>
                      <a:endParaRPr lang="pl-PL" sz="1200" b="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endParaRPr lang="pl-PL" sz="1200">
                        <a:effectLst/>
                        <a:latin typeface="Arial" panose="020B0604020202020204" pitchFamily="34" charset="0"/>
                        <a:ea typeface="Calibri" panose="020F0502020204030204" pitchFamily="34" charset="0"/>
                        <a:cs typeface="Times New Roman" panose="02020603050405020304" pitchFamily="18"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C3487285-8EB5-59D8-835A-75115FF285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274637"/>
            <a:ext cx="5465075" cy="359665"/>
          </a:xfrm>
          <a:prstGeom prst="rect">
            <a:avLst/>
          </a:prstGeom>
        </p:spPr>
      </p:pic>
      <p:sp>
        <p:nvSpPr>
          <p:cNvPr id="8" name="Symbol zastępczy numeru slajdu 7">
            <a:extLst>
              <a:ext uri="{FF2B5EF4-FFF2-40B4-BE49-F238E27FC236}">
                <a16:creationId xmlns:a16="http://schemas.microsoft.com/office/drawing/2014/main" id="{4B992C36-BD44-FB37-6437-E56A62ADDB54}"/>
              </a:ext>
            </a:extLst>
          </p:cNvPr>
          <p:cNvSpPr>
            <a:spLocks noGrp="1"/>
          </p:cNvSpPr>
          <p:nvPr>
            <p:ph type="sldNum" sz="quarter" idx="12"/>
          </p:nvPr>
        </p:nvSpPr>
        <p:spPr>
          <a:xfrm>
            <a:off x="11714480" y="6528060"/>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ole tekstowe 5">
            <a:extLst>
              <a:ext uri="{FF2B5EF4-FFF2-40B4-BE49-F238E27FC236}">
                <a16:creationId xmlns:a16="http://schemas.microsoft.com/office/drawing/2014/main" id="{71EE7CA8-1AC4-3F66-C5EC-42FD2267AFE3}"/>
              </a:ext>
            </a:extLst>
          </p:cNvPr>
          <p:cNvSpPr txBox="1"/>
          <p:nvPr/>
        </p:nvSpPr>
        <p:spPr>
          <a:xfrm>
            <a:off x="409314" y="5666669"/>
            <a:ext cx="11696842" cy="276999"/>
          </a:xfrm>
          <a:prstGeom prst="rect">
            <a:avLst/>
          </a:prstGeom>
          <a:noFill/>
        </p:spPr>
        <p:txBody>
          <a:bodyPr wrap="square" rtlCol="0">
            <a:spAutoFit/>
          </a:bodyPr>
          <a:lstStyle/>
          <a:p>
            <a:pPr>
              <a:tabLst>
                <a:tab pos="90488" algn="l"/>
              </a:tabLst>
            </a:pPr>
            <a:r>
              <a:rPr lang="pl-PL" sz="1200" kern="0" baseline="30000">
                <a:latin typeface="Arial" panose="020B0604020202020204" pitchFamily="34" charset="0"/>
                <a:ea typeface="Calibri" panose="020F0502020204030204" pitchFamily="34" charset="0"/>
                <a:cs typeface="Times New Roman" panose="02020603050405020304" pitchFamily="18" charset="0"/>
              </a:rPr>
              <a:t>6</a:t>
            </a:r>
            <a:r>
              <a:rPr lang="pl-PL" sz="1200" kern="0" baseline="30000">
                <a:effectLst/>
                <a:latin typeface="Arial" panose="020B0604020202020204" pitchFamily="34" charset="0"/>
                <a:ea typeface="Calibri" panose="020F0502020204030204" pitchFamily="34" charset="0"/>
                <a:cs typeface="Times New Roman" panose="02020603050405020304" pitchFamily="18" charset="0"/>
              </a:rPr>
              <a:t> </a:t>
            </a:r>
            <a:r>
              <a:rPr lang="pl-PL" sz="1200" kern="0">
                <a:effectLst/>
                <a:latin typeface="Arial" panose="020B0604020202020204" pitchFamily="34" charset="0"/>
                <a:ea typeface="Calibri" panose="020F0502020204030204" pitchFamily="34" charset="0"/>
                <a:cs typeface="Times New Roman" panose="02020603050405020304" pitchFamily="18" charset="0"/>
              </a:rPr>
              <a:t>Krajowa Strategia Rozwoju Regionalnego 2030.</a:t>
            </a:r>
            <a:endParaRPr lang="pl-PL" sz="1200"/>
          </a:p>
        </p:txBody>
      </p:sp>
    </p:spTree>
    <p:extLst>
      <p:ext uri="{BB962C8B-B14F-4D97-AF65-F5344CB8AC3E}">
        <p14:creationId xmlns:p14="http://schemas.microsoft.com/office/powerpoint/2010/main" val="41745084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576B8-D972-E649-6796-E931BB5949A9}"/>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E4278B3F-99FA-509F-071E-6684F692AA90}"/>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989AFAF7-51E5-F075-946C-A262970B08D3}"/>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6.1 Poprawa regionalnej dostępności transportowej, typy projektów: 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9C0C70E3-8348-62A9-0166-FF614B79E0EA}"/>
              </a:ext>
            </a:extLst>
          </p:cNvPr>
          <p:cNvGraphicFramePr>
            <a:graphicFrameLocks noGrp="1"/>
          </p:cNvGraphicFramePr>
          <p:nvPr/>
        </p:nvGraphicFramePr>
        <p:xfrm>
          <a:off x="409314" y="1059362"/>
          <a:ext cx="11467612" cy="5225880"/>
        </p:xfrm>
        <a:graphic>
          <a:graphicData uri="http://schemas.openxmlformats.org/drawingml/2006/table">
            <a:tbl>
              <a:tblPr firstRow="1" bandRow="1">
                <a:tableStyleId>{5C22544A-7EE6-4342-B048-85BDC9FD1C3A}</a:tableStyleId>
              </a:tblPr>
              <a:tblGrid>
                <a:gridCol w="641273">
                  <a:extLst>
                    <a:ext uri="{9D8B030D-6E8A-4147-A177-3AD203B41FA5}">
                      <a16:colId xmlns:a16="http://schemas.microsoft.com/office/drawing/2014/main" val="2402903515"/>
                    </a:ext>
                  </a:extLst>
                </a:gridCol>
                <a:gridCol w="1964493">
                  <a:extLst>
                    <a:ext uri="{9D8B030D-6E8A-4147-A177-3AD203B41FA5}">
                      <a16:colId xmlns:a16="http://schemas.microsoft.com/office/drawing/2014/main" val="2742623692"/>
                    </a:ext>
                  </a:extLst>
                </a:gridCol>
                <a:gridCol w="4887854">
                  <a:extLst>
                    <a:ext uri="{9D8B030D-6E8A-4147-A177-3AD203B41FA5}">
                      <a16:colId xmlns:a16="http://schemas.microsoft.com/office/drawing/2014/main" val="120968799"/>
                    </a:ext>
                  </a:extLst>
                </a:gridCol>
                <a:gridCol w="3973992">
                  <a:extLst>
                    <a:ext uri="{9D8B030D-6E8A-4147-A177-3AD203B41FA5}">
                      <a16:colId xmlns:a16="http://schemas.microsoft.com/office/drawing/2014/main" val="940122991"/>
                    </a:ext>
                  </a:extLst>
                </a:gridCol>
              </a:tblGrid>
              <a:tr h="4465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*Slajd 1 z 3</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768680">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kern="0">
                          <a:effectLst/>
                          <a:latin typeface="Arial" panose="020B0604020202020204" pitchFamily="34" charset="0"/>
                          <a:ea typeface="Calibri" panose="020F0502020204030204" pitchFamily="34" charset="0"/>
                        </a:rPr>
                        <a:t>Zastosowanie rozwiązań mających wpływ na jakość użytkowania.</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a:effectLst/>
                          <a:latin typeface="Arial" panose="020B0604020202020204" pitchFamily="34" charset="0"/>
                          <a:ea typeface="Times New Roman" panose="02020603050405020304" pitchFamily="18" charset="0"/>
                          <a:cs typeface="Arial" panose="020B0604020202020204" pitchFamily="34" charset="0"/>
                        </a:rPr>
                        <a:t>Kryterium punktuje zastosowane w ramach projektu rozwiązania pozwalające na oszczędność na etapie utrzymania inwestycji, jak i mające wpływ na jakość użytkowania.</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a:effectLst/>
                          <a:latin typeface="Arial" panose="020B0604020202020204" pitchFamily="34" charset="0"/>
                          <a:ea typeface="Times New Roman" panose="02020603050405020304" pitchFamily="18" charset="0"/>
                          <a:cs typeface="Arial" panose="020B0604020202020204" pitchFamily="34" charset="0"/>
                        </a:rPr>
                        <a:t>Metody pomiaru:</a:t>
                      </a:r>
                    </a:p>
                    <a:p>
                      <a:pPr algn="l">
                        <a:lnSpc>
                          <a:spcPct val="115000"/>
                        </a:lnSpc>
                        <a:spcBef>
                          <a:spcPts val="600"/>
                        </a:spcBef>
                        <a:spcAft>
                          <a:spcPts val="600"/>
                        </a:spcAft>
                      </a:pPr>
                      <a:r>
                        <a:rPr lang="pl-PL" sz="1200">
                          <a:effectLst/>
                          <a:latin typeface="Arial" panose="020B0604020202020204" pitchFamily="34" charset="0"/>
                          <a:ea typeface="Times New Roman" panose="02020603050405020304" pitchFamily="18" charset="0"/>
                          <a:cs typeface="Arial" panose="020B0604020202020204" pitchFamily="34" charset="0"/>
                        </a:rPr>
                        <a:t>1.Budowa zatoki ważenia pojazdów pozwalających na dokładne zważenie pojazdów ciężarowych i eliminację z ruchu pojazdów przeciążonych przyspieszających degradacje nawierzchni – 5 pkt,</a:t>
                      </a:r>
                    </a:p>
                    <a:p>
                      <a:pPr algn="l">
                        <a:lnSpc>
                          <a:spcPct val="115000"/>
                        </a:lnSpc>
                        <a:spcBef>
                          <a:spcPts val="600"/>
                        </a:spcBef>
                        <a:spcAft>
                          <a:spcPts val="600"/>
                        </a:spcAft>
                      </a:pPr>
                      <a:r>
                        <a:rPr lang="pl-PL" sz="1200">
                          <a:effectLst/>
                          <a:latin typeface="Arial" panose="020B0604020202020204" pitchFamily="34" charset="0"/>
                          <a:ea typeface="Times New Roman" panose="02020603050405020304" pitchFamily="18" charset="0"/>
                          <a:cs typeface="Arial" panose="020B0604020202020204" pitchFamily="34" charset="0"/>
                        </a:rPr>
                        <a:t>2.Projekt zawiera elementy uprzywilejowujące transport zbiorowy w ruchu publicznym (np. </a:t>
                      </a:r>
                      <a:r>
                        <a:rPr lang="pl-PL" sz="1200" err="1">
                          <a:effectLst/>
                          <a:latin typeface="Arial" panose="020B0604020202020204" pitchFamily="34" charset="0"/>
                          <a:ea typeface="Times New Roman" panose="02020603050405020304" pitchFamily="18" charset="0"/>
                          <a:cs typeface="Arial" panose="020B0604020202020204" pitchFamily="34" charset="0"/>
                        </a:rPr>
                        <a:t>bus</a:t>
                      </a:r>
                      <a:r>
                        <a:rPr lang="pl-PL" sz="1200">
                          <a:effectLst/>
                          <a:latin typeface="Arial" panose="020B0604020202020204" pitchFamily="34" charset="0"/>
                          <a:ea typeface="Times New Roman" panose="02020603050405020304" pitchFamily="18" charset="0"/>
                          <a:cs typeface="Arial" panose="020B0604020202020204" pitchFamily="34" charset="0"/>
                        </a:rPr>
                        <a:t> pasy, wydzielone tory, wspólny pas dla pojazdów transportu publicznego, śluzy przy wjazdach na skrzyżowanie itp.) – 5 pkt,</a:t>
                      </a:r>
                    </a:p>
                    <a:p>
                      <a:pPr algn="l">
                        <a:lnSpc>
                          <a:spcPct val="115000"/>
                        </a:lnSpc>
                        <a:spcBef>
                          <a:spcPts val="600"/>
                        </a:spcBef>
                        <a:spcAft>
                          <a:spcPts val="600"/>
                        </a:spcAft>
                      </a:pPr>
                      <a:r>
                        <a:rPr lang="pl-PL" sz="1200">
                          <a:effectLst/>
                          <a:latin typeface="Arial" panose="020B0604020202020204" pitchFamily="34" charset="0"/>
                          <a:ea typeface="Times New Roman" panose="02020603050405020304" pitchFamily="18" charset="0"/>
                          <a:cs typeface="Arial" panose="020B0604020202020204" pitchFamily="34" charset="0"/>
                        </a:rPr>
                        <a:t>3.W projekcie przeanalizowano ryzyko zalania, podtopienia, osuwiska czy innego niekorzystnego zdarzenia, skutkującego uszkodzeniem lub zniszczeniem infrastruktury wytworzonej w wyniku realizacji projektu (tam, gdzie ma to uzasadnienie, zastosowano rozwiązania zwiększające odporność infrastruktury w przypadku nasilonej częstotliwości występowania ekstremalnych zjawisk pogodowych lub też rozwiązania ograniczające ryzyko wpływu tego typu zjawisk na zachowanie stabilności i trwałości projektu) – 4 pkt,</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punktowe.</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fakultatywne – spełnienie kryterium nie jest konieczne do przyznania dofinansowania (tj. przyznanie 0 punktów nie dyskwalifikuje z możliwości uzyskania dofinansowania).</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Ocena kryterium będzie polegała na:</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gn="l">
                        <a:lnSpc>
                          <a:spcPct val="115000"/>
                        </a:lnSpc>
                        <a:spcBef>
                          <a:spcPts val="600"/>
                        </a:spcBef>
                        <a:spcAft>
                          <a:spcPts val="600"/>
                        </a:spcAft>
                        <a:buFont typeface="+mj-lt"/>
                        <a:buAutoNum type="alphaLcParenR"/>
                      </a:pPr>
                      <a:r>
                        <a:rPr lang="pl-PL" sz="1200" b="0">
                          <a:effectLst/>
                          <a:latin typeface="Arial" panose="020B0604020202020204" pitchFamily="34" charset="0"/>
                          <a:ea typeface="Times New Roman" panose="02020603050405020304" pitchFamily="18" charset="0"/>
                          <a:cs typeface="Arial" panose="020B0604020202020204" pitchFamily="34" charset="0"/>
                        </a:rPr>
                        <a:t>przyznaniu zdefiniowanej z góry liczby punktów (maksymalnie można przyznać 10 pkt). Należy zliczyć punkty, adekwatnie do zakresu rzeczowego projektu. Punkty w ramach poszczególnych metod pomiaru sumują się, do momentu uzyskania maksymalnej liczby punktów.</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gn="l">
                        <a:lnSpc>
                          <a:spcPct val="115000"/>
                        </a:lnSpc>
                        <a:spcBef>
                          <a:spcPts val="600"/>
                        </a:spcBef>
                        <a:spcAft>
                          <a:spcPts val="600"/>
                        </a:spcAft>
                        <a:buFont typeface="+mj-lt"/>
                        <a:buAutoNum type="alphaLcParenR"/>
                      </a:pPr>
                      <a:r>
                        <a:rPr lang="pl-PL" sz="1200" b="0">
                          <a:effectLst/>
                          <a:latin typeface="Arial" panose="020B0604020202020204" pitchFamily="34" charset="0"/>
                          <a:ea typeface="Times New Roman" panose="02020603050405020304" pitchFamily="18" charset="0"/>
                          <a:cs typeface="Arial" panose="020B0604020202020204" pitchFamily="34" charset="0"/>
                        </a:rPr>
                        <a:t>przyznaniu 0 punktów – w przypadku niespełnienia kryterium.</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Brak możliwości uzupełnienia/poprawiania wniosku o dofinansowanie projektu w ramach kryterium.</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1B8A73EA-996A-F7C3-4A51-6C51062AC2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274637"/>
            <a:ext cx="5465075" cy="359665"/>
          </a:xfrm>
          <a:prstGeom prst="rect">
            <a:avLst/>
          </a:prstGeom>
        </p:spPr>
      </p:pic>
      <p:sp>
        <p:nvSpPr>
          <p:cNvPr id="8" name="Symbol zastępczy numeru slajdu 7">
            <a:extLst>
              <a:ext uri="{FF2B5EF4-FFF2-40B4-BE49-F238E27FC236}">
                <a16:creationId xmlns:a16="http://schemas.microsoft.com/office/drawing/2014/main" id="{4F5F16F6-0B04-070B-B856-43ABF72CABF6}"/>
              </a:ext>
            </a:extLst>
          </p:cNvPr>
          <p:cNvSpPr>
            <a:spLocks noGrp="1"/>
          </p:cNvSpPr>
          <p:nvPr>
            <p:ph type="sldNum" sz="quarter" idx="12"/>
          </p:nvPr>
        </p:nvSpPr>
        <p:spPr>
          <a:xfrm>
            <a:off x="11714480" y="6528060"/>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5659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92B47-165B-4971-5047-B87D479F657B}"/>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20C00BE4-3795-3A1A-4223-2A0FB9ABF35E}"/>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0A082B96-38EE-3FF5-E4DD-3D207D608FCD}"/>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6.1 Poprawa regionalnej dostępności transportowej, typy projektów: 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444A7445-DD69-2303-DA25-AF07254DE35C}"/>
              </a:ext>
            </a:extLst>
          </p:cNvPr>
          <p:cNvGraphicFramePr>
            <a:graphicFrameLocks noGrp="1"/>
          </p:cNvGraphicFramePr>
          <p:nvPr/>
        </p:nvGraphicFramePr>
        <p:xfrm>
          <a:off x="409314" y="1059362"/>
          <a:ext cx="11467612" cy="5255197"/>
        </p:xfrm>
        <a:graphic>
          <a:graphicData uri="http://schemas.openxmlformats.org/drawingml/2006/table">
            <a:tbl>
              <a:tblPr firstRow="1" bandRow="1">
                <a:tableStyleId>{5C22544A-7EE6-4342-B048-85BDC9FD1C3A}</a:tableStyleId>
              </a:tblPr>
              <a:tblGrid>
                <a:gridCol w="641273">
                  <a:extLst>
                    <a:ext uri="{9D8B030D-6E8A-4147-A177-3AD203B41FA5}">
                      <a16:colId xmlns:a16="http://schemas.microsoft.com/office/drawing/2014/main" val="2402903515"/>
                    </a:ext>
                  </a:extLst>
                </a:gridCol>
                <a:gridCol w="1964493">
                  <a:extLst>
                    <a:ext uri="{9D8B030D-6E8A-4147-A177-3AD203B41FA5}">
                      <a16:colId xmlns:a16="http://schemas.microsoft.com/office/drawing/2014/main" val="2742623692"/>
                    </a:ext>
                  </a:extLst>
                </a:gridCol>
                <a:gridCol w="4887854">
                  <a:extLst>
                    <a:ext uri="{9D8B030D-6E8A-4147-A177-3AD203B41FA5}">
                      <a16:colId xmlns:a16="http://schemas.microsoft.com/office/drawing/2014/main" val="120968799"/>
                    </a:ext>
                  </a:extLst>
                </a:gridCol>
                <a:gridCol w="3973992">
                  <a:extLst>
                    <a:ext uri="{9D8B030D-6E8A-4147-A177-3AD203B41FA5}">
                      <a16:colId xmlns:a16="http://schemas.microsoft.com/office/drawing/2014/main" val="940122991"/>
                    </a:ext>
                  </a:extLst>
                </a:gridCol>
              </a:tblGrid>
              <a:tr h="5789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*Slajd 2 z 3</a:t>
                      </a:r>
                    </a:p>
                    <a:p>
                      <a:pPr algn="ctr"/>
                      <a:endParaRPr lang="pl-PL" sz="10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636340">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kern="0">
                          <a:effectLst/>
                          <a:latin typeface="Arial" panose="020B0604020202020204" pitchFamily="34" charset="0"/>
                          <a:ea typeface="Calibri" panose="020F0502020204030204" pitchFamily="34" charset="0"/>
                        </a:rPr>
                        <a:t>Zastosowanie rozwiązań mających wpływ na jakość użytkowania.</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indent="-228600" algn="l">
                        <a:lnSpc>
                          <a:spcPct val="115000"/>
                        </a:lnSpc>
                        <a:spcBef>
                          <a:spcPts val="600"/>
                        </a:spcBef>
                        <a:spcAft>
                          <a:spcPts val="600"/>
                        </a:spcAft>
                        <a:buFont typeface="+mj-lt"/>
                        <a:buAutoNum type="arabicPeriod" startAt="4"/>
                      </a:pPr>
                      <a:r>
                        <a:rPr lang="pl-PL" sz="1200" kern="0">
                          <a:effectLst/>
                          <a:latin typeface="Arial" panose="020B0604020202020204" pitchFamily="34" charset="0"/>
                          <a:ea typeface="Times New Roman" panose="02020603050405020304" pitchFamily="18" charset="0"/>
                        </a:rPr>
                        <a:t>Zastosowanie nowoczesnych materiałów zapewniających długotrwałą trwałość strukturalną drogi (zastosowanie materiałów zapewniających ponadstandardowe parametry drogi, np. dodatki obniżające temperaturę technologiczną, zwiększające trwałość warstw asfaltowych, zastosowanie granulatów dodawanych bezpośrednio do lepiszcza asfaltowego charakteryzujących się lepszymi właściwościami użytkowymi, środki poprawiające adhezję wpływające na wytrzymałość mechaniczną warstwy asfaltowej, odporność na pękanie, zastosowanie nowych lepiszczy asfaltowych pozwalających na uzyskanie dodatkowych korzyści jakościowych poprawiających trwałość nawierzchni itp., z uwzględnieniem jak najmniejszego wpływu na oddziaływanie środowiska) - 4 pkt,</a:t>
                      </a:r>
                    </a:p>
                    <a:p>
                      <a:pPr marL="228600" indent="-228600" algn="l">
                        <a:lnSpc>
                          <a:spcPct val="115000"/>
                        </a:lnSpc>
                        <a:spcBef>
                          <a:spcPts val="600"/>
                        </a:spcBef>
                        <a:spcAft>
                          <a:spcPts val="600"/>
                        </a:spcAft>
                        <a:buFont typeface="+mj-lt"/>
                        <a:buAutoNum type="arabicPeriod" startAt="4"/>
                      </a:pPr>
                      <a:r>
                        <a:rPr lang="pl-PL" sz="1200">
                          <a:effectLst/>
                          <a:latin typeface="Arial" panose="020B0604020202020204" pitchFamily="34" charset="0"/>
                          <a:ea typeface="Times New Roman" panose="02020603050405020304" pitchFamily="18" charset="0"/>
                          <a:cs typeface="Arial" panose="020B0604020202020204" pitchFamily="34" charset="0"/>
                        </a:rPr>
                        <a:t>Zastosowano technologię pozwalającą na zmniejszenie hałaśliwości nawierzchni poniżej normy (wg. </a:t>
                      </a:r>
                      <a:r>
                        <a:rPr lang="pl-PL" sz="1200" err="1">
                          <a:effectLst/>
                          <a:latin typeface="Arial" panose="020B0604020202020204" pitchFamily="34" charset="0"/>
                          <a:ea typeface="Times New Roman" panose="02020603050405020304" pitchFamily="18" charset="0"/>
                          <a:cs typeface="Arial" panose="020B0604020202020204" pitchFamily="34" charset="0"/>
                        </a:rPr>
                        <a:t>IBDiM</a:t>
                      </a:r>
                      <a:r>
                        <a:rPr lang="pl-PL" sz="1200">
                          <a:effectLst/>
                          <a:latin typeface="Arial" panose="020B0604020202020204" pitchFamily="34" charset="0"/>
                          <a:ea typeface="Times New Roman" panose="02020603050405020304" pitchFamily="18" charset="0"/>
                          <a:cs typeface="Arial" panose="020B0604020202020204" pitchFamily="34" charset="0"/>
                        </a:rPr>
                        <a:t>) – 4 pkt,</a:t>
                      </a:r>
                    </a:p>
                    <a:p>
                      <a:pPr marL="228600" indent="-228600" algn="l">
                        <a:lnSpc>
                          <a:spcPct val="115000"/>
                        </a:lnSpc>
                        <a:spcBef>
                          <a:spcPts val="600"/>
                        </a:spcBef>
                        <a:spcAft>
                          <a:spcPts val="600"/>
                        </a:spcAft>
                        <a:buFont typeface="+mj-lt"/>
                        <a:buAutoNum type="arabicPeriod" startAt="4"/>
                      </a:pPr>
                      <a:r>
                        <a:rPr lang="pl-PL" sz="1200">
                          <a:effectLst/>
                          <a:latin typeface="Arial" panose="020B0604020202020204" pitchFamily="34" charset="0"/>
                          <a:ea typeface="Times New Roman" panose="02020603050405020304" pitchFamily="18" charset="0"/>
                          <a:cs typeface="Arial" panose="020B0604020202020204" pitchFamily="34" charset="0"/>
                        </a:rPr>
                        <a:t>Projekt obejmuje budowę/przebudowę infrastruktury w miejscach największego natężenia ruchu, uwzględniając preferencje dla transportu publicznego – 3 pkt,</a:t>
                      </a:r>
                    </a:p>
                    <a:p>
                      <a:pPr marL="228600" indent="-228600" algn="l">
                        <a:lnSpc>
                          <a:spcPct val="115000"/>
                        </a:lnSpc>
                        <a:spcBef>
                          <a:spcPts val="600"/>
                        </a:spcBef>
                        <a:spcAft>
                          <a:spcPts val="600"/>
                        </a:spcAft>
                        <a:buFont typeface="+mj-lt"/>
                        <a:buAutoNum type="arabicPeriod" startAt="4"/>
                      </a:pPr>
                      <a:r>
                        <a:rPr lang="pl-PL" sz="1200">
                          <a:effectLst/>
                          <a:latin typeface="Arial" panose="020B0604020202020204" pitchFamily="34" charset="0"/>
                          <a:ea typeface="Times New Roman" panose="02020603050405020304" pitchFamily="18" charset="0"/>
                          <a:cs typeface="Arial" panose="020B0604020202020204" pitchFamily="34" charset="0"/>
                        </a:rPr>
                        <a:t>Planowana inwestycja przyczyni się do zmniejszenia natężenia ruchu na obszarze stosowania ITS – 3 pkt,</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endParaRPr lang="pl-PL"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64A9EF2A-A864-912C-1860-A7E1DAF701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274637"/>
            <a:ext cx="5465075" cy="359665"/>
          </a:xfrm>
          <a:prstGeom prst="rect">
            <a:avLst/>
          </a:prstGeom>
        </p:spPr>
      </p:pic>
      <p:sp>
        <p:nvSpPr>
          <p:cNvPr id="8" name="Symbol zastępczy numeru slajdu 7">
            <a:extLst>
              <a:ext uri="{FF2B5EF4-FFF2-40B4-BE49-F238E27FC236}">
                <a16:creationId xmlns:a16="http://schemas.microsoft.com/office/drawing/2014/main" id="{B825A397-8C0A-F91A-86EA-0712FE95423F}"/>
              </a:ext>
            </a:extLst>
          </p:cNvPr>
          <p:cNvSpPr>
            <a:spLocks noGrp="1"/>
          </p:cNvSpPr>
          <p:nvPr>
            <p:ph type="sldNum" sz="quarter" idx="12"/>
          </p:nvPr>
        </p:nvSpPr>
        <p:spPr>
          <a:xfrm>
            <a:off x="11714480" y="6528060"/>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02583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22008-BB1D-D73A-B9B5-F044B20974E0}"/>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60C590FE-9D86-048F-6893-3014FE7E12B3}"/>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C7E79092-36DC-FEAD-B0FF-BA920185CB28}"/>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6.1 Poprawa regionalnej dostępności transportowej, typy projektów: 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CBFB485C-5A14-0CB0-EE79-DEF0CB328207}"/>
              </a:ext>
            </a:extLst>
          </p:cNvPr>
          <p:cNvGraphicFramePr>
            <a:graphicFrameLocks noGrp="1"/>
          </p:cNvGraphicFramePr>
          <p:nvPr/>
        </p:nvGraphicFramePr>
        <p:xfrm>
          <a:off x="409314" y="1059362"/>
          <a:ext cx="11467612" cy="5101083"/>
        </p:xfrm>
        <a:graphic>
          <a:graphicData uri="http://schemas.openxmlformats.org/drawingml/2006/table">
            <a:tbl>
              <a:tblPr firstRow="1" bandRow="1">
                <a:tableStyleId>{5C22544A-7EE6-4342-B048-85BDC9FD1C3A}</a:tableStyleId>
              </a:tblPr>
              <a:tblGrid>
                <a:gridCol w="660729">
                  <a:extLst>
                    <a:ext uri="{9D8B030D-6E8A-4147-A177-3AD203B41FA5}">
                      <a16:colId xmlns:a16="http://schemas.microsoft.com/office/drawing/2014/main" val="2402903515"/>
                    </a:ext>
                  </a:extLst>
                </a:gridCol>
                <a:gridCol w="1945037">
                  <a:extLst>
                    <a:ext uri="{9D8B030D-6E8A-4147-A177-3AD203B41FA5}">
                      <a16:colId xmlns:a16="http://schemas.microsoft.com/office/drawing/2014/main" val="2742623692"/>
                    </a:ext>
                  </a:extLst>
                </a:gridCol>
                <a:gridCol w="4887854">
                  <a:extLst>
                    <a:ext uri="{9D8B030D-6E8A-4147-A177-3AD203B41FA5}">
                      <a16:colId xmlns:a16="http://schemas.microsoft.com/office/drawing/2014/main" val="120968799"/>
                    </a:ext>
                  </a:extLst>
                </a:gridCol>
                <a:gridCol w="3973992">
                  <a:extLst>
                    <a:ext uri="{9D8B030D-6E8A-4147-A177-3AD203B41FA5}">
                      <a16:colId xmlns:a16="http://schemas.microsoft.com/office/drawing/2014/main" val="940122991"/>
                    </a:ext>
                  </a:extLst>
                </a:gridCol>
              </a:tblGrid>
              <a:tr h="4349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*Slajd 3 z 3</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643883">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kern="0">
                          <a:effectLst/>
                          <a:latin typeface="Arial" panose="020B0604020202020204" pitchFamily="34" charset="0"/>
                          <a:ea typeface="Calibri" panose="020F0502020204030204" pitchFamily="34" charset="0"/>
                        </a:rPr>
                        <a:t>Zastosowanie rozwiązań mających wpływ na jakość użytkowania.</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l">
                        <a:lnSpc>
                          <a:spcPct val="115000"/>
                        </a:lnSpc>
                        <a:spcBef>
                          <a:spcPts val="600"/>
                        </a:spcBef>
                        <a:spcAft>
                          <a:spcPts val="600"/>
                        </a:spcAft>
                        <a:buFont typeface="+mj-lt"/>
                        <a:buAutoNum type="arabicPeriod" startAt="8"/>
                      </a:pPr>
                      <a:r>
                        <a:rPr lang="pl-PL" sz="1200">
                          <a:effectLst/>
                          <a:latin typeface="Arial" panose="020B0604020202020204" pitchFamily="34" charset="0"/>
                          <a:ea typeface="Times New Roman" panose="02020603050405020304" pitchFamily="18" charset="0"/>
                          <a:cs typeface="Arial" panose="020B0604020202020204" pitchFamily="34" charset="0"/>
                        </a:rPr>
                        <a:t>W projekcie uwzględniono rozwiązania zapobiegające uszkodzeniom lub przedwczesnemu zużyciu nawierzchni drogi np. dostosowujące do warunków okresowego występowania nawalnych deszczy czy gwałtownych roztopów – 2 pkt,</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600"/>
                        </a:spcAft>
                        <a:buFont typeface="+mj-lt"/>
                        <a:buAutoNum type="arabicPeriod" startAt="8"/>
                      </a:pPr>
                      <a:r>
                        <a:rPr lang="pl-PL" sz="1200">
                          <a:effectLst/>
                          <a:latin typeface="Arial" panose="020B0604020202020204" pitchFamily="34" charset="0"/>
                          <a:ea typeface="Times New Roman" panose="02020603050405020304" pitchFamily="18" charset="0"/>
                          <a:cs typeface="Arial" panose="020B0604020202020204" pitchFamily="34" charset="0"/>
                        </a:rPr>
                        <a:t>Realizowana inwestycja dot. rozwoju ITS uwzględnia rozwiązania zapewniające</a:t>
                      </a:r>
                      <a:r>
                        <a:rPr lang="pl-PL" sz="1200">
                          <a:effectLst/>
                          <a:latin typeface="Arial" panose="020B0604020202020204" pitchFamily="34" charset="0"/>
                          <a:ea typeface="Calibri" panose="020F0502020204030204" pitchFamily="34" charset="0"/>
                          <a:cs typeface="Times New Roman" panose="02020603050405020304" pitchFamily="18" charset="0"/>
                        </a:rPr>
                        <a:t> </a:t>
                      </a:r>
                      <a:r>
                        <a:rPr lang="pl-PL" sz="1200">
                          <a:effectLst/>
                          <a:latin typeface="Arial" panose="020B0604020202020204" pitchFamily="34" charset="0"/>
                          <a:ea typeface="Times New Roman" panose="02020603050405020304" pitchFamily="18" charset="0"/>
                          <a:cs typeface="Arial" panose="020B0604020202020204" pitchFamily="34" charset="0"/>
                        </a:rPr>
                        <a:t>wymianę danych oraz informacji i wiedzy z innymi ITS - 2 pkt.</a:t>
                      </a:r>
                      <a:endParaRPr lang="pl-PL" sz="120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l">
                        <a:lnSpc>
                          <a:spcPct val="115000"/>
                        </a:lnSpc>
                        <a:spcBef>
                          <a:spcPts val="600"/>
                        </a:spcBef>
                        <a:spcAft>
                          <a:spcPts val="600"/>
                        </a:spcAft>
                        <a:buFont typeface="+mj-lt"/>
                        <a:buNone/>
                      </a:pPr>
                      <a:r>
                        <a:rPr lang="pl-PL" sz="1200" kern="0">
                          <a:effectLst/>
                          <a:latin typeface="Arial" panose="020B0604020202020204" pitchFamily="34" charset="0"/>
                          <a:ea typeface="Times New Roman" panose="02020603050405020304" pitchFamily="18" charset="0"/>
                        </a:rPr>
                        <a:t>Kryterium zostanie zweryfikowane na podstawie zapisów wniosku o dofinansowanie projektu oraz dokumentacji składanej wraz z wnioskiem o dofinansowanie projektu na etapie aplikowania o środki.</a:t>
                      </a:r>
                      <a:endParaRPr lang="pl-PL" sz="1200">
                        <a:effectLst/>
                        <a:latin typeface="Arial" panose="020B0604020202020204" pitchFamily="34" charset="0"/>
                        <a:ea typeface="Times New Roman" panose="02020603050405020304" pitchFamily="18"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endParaRPr lang="pl-PL"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B5124759-53EE-8352-0F44-FDEAF52DA8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274637"/>
            <a:ext cx="5465075" cy="359665"/>
          </a:xfrm>
          <a:prstGeom prst="rect">
            <a:avLst/>
          </a:prstGeom>
        </p:spPr>
      </p:pic>
      <p:sp>
        <p:nvSpPr>
          <p:cNvPr id="8" name="Symbol zastępczy numeru slajdu 7">
            <a:extLst>
              <a:ext uri="{FF2B5EF4-FFF2-40B4-BE49-F238E27FC236}">
                <a16:creationId xmlns:a16="http://schemas.microsoft.com/office/drawing/2014/main" id="{3EC830A8-E49E-50CB-2A0E-68C5263F721A}"/>
              </a:ext>
            </a:extLst>
          </p:cNvPr>
          <p:cNvSpPr>
            <a:spLocks noGrp="1"/>
          </p:cNvSpPr>
          <p:nvPr>
            <p:ph type="sldNum" sz="quarter" idx="12"/>
          </p:nvPr>
        </p:nvSpPr>
        <p:spPr>
          <a:xfrm>
            <a:off x="11714480" y="6528060"/>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28069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F480F-F118-E3DD-4044-B55A007515D4}"/>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A5DADD3B-27BD-A20A-BA1A-DF018E3FE585}"/>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D7B23908-D4F5-CFD2-F34D-BA3A137D012C}"/>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6.1 Poprawa regionalnej dostępności transportowej, typy projektów: 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050827D8-8758-0BE3-922B-62C3F5B90CE4}"/>
              </a:ext>
            </a:extLst>
          </p:cNvPr>
          <p:cNvGraphicFramePr>
            <a:graphicFrameLocks noGrp="1"/>
          </p:cNvGraphicFramePr>
          <p:nvPr/>
        </p:nvGraphicFramePr>
        <p:xfrm>
          <a:off x="409314" y="1059364"/>
          <a:ext cx="11467612" cy="4479211"/>
        </p:xfrm>
        <a:graphic>
          <a:graphicData uri="http://schemas.openxmlformats.org/drawingml/2006/table">
            <a:tbl>
              <a:tblPr firstRow="1" bandRow="1">
                <a:tableStyleId>{5C22544A-7EE6-4342-B048-85BDC9FD1C3A}</a:tableStyleId>
              </a:tblPr>
              <a:tblGrid>
                <a:gridCol w="660729">
                  <a:extLst>
                    <a:ext uri="{9D8B030D-6E8A-4147-A177-3AD203B41FA5}">
                      <a16:colId xmlns:a16="http://schemas.microsoft.com/office/drawing/2014/main" val="2402903515"/>
                    </a:ext>
                  </a:extLst>
                </a:gridCol>
                <a:gridCol w="1945037">
                  <a:extLst>
                    <a:ext uri="{9D8B030D-6E8A-4147-A177-3AD203B41FA5}">
                      <a16:colId xmlns:a16="http://schemas.microsoft.com/office/drawing/2014/main" val="2742623692"/>
                    </a:ext>
                  </a:extLst>
                </a:gridCol>
                <a:gridCol w="4887854">
                  <a:extLst>
                    <a:ext uri="{9D8B030D-6E8A-4147-A177-3AD203B41FA5}">
                      <a16:colId xmlns:a16="http://schemas.microsoft.com/office/drawing/2014/main" val="120968799"/>
                    </a:ext>
                  </a:extLst>
                </a:gridCol>
                <a:gridCol w="3973992">
                  <a:extLst>
                    <a:ext uri="{9D8B030D-6E8A-4147-A177-3AD203B41FA5}">
                      <a16:colId xmlns:a16="http://schemas.microsoft.com/office/drawing/2014/main" val="940122991"/>
                    </a:ext>
                  </a:extLst>
                </a:gridCol>
              </a:tblGrid>
              <a:tr h="2543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*Slajd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022011">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kern="0">
                          <a:effectLst/>
                          <a:latin typeface="Arial" panose="020B0604020202020204" pitchFamily="34" charset="0"/>
                          <a:ea typeface="Calibri" panose="020F0502020204030204" pitchFamily="34" charset="0"/>
                        </a:rPr>
                        <a:t>Wpływ na użyteczność z punktu widzenia interesariuszy. </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effectLst/>
                          <a:latin typeface="Arial" panose="020B0604020202020204" pitchFamily="34" charset="0"/>
                          <a:ea typeface="Calibri" panose="020F0502020204030204" pitchFamily="34" charset="0"/>
                          <a:cs typeface="Arial" panose="020B0604020202020204" pitchFamily="34" charset="0"/>
                        </a:rPr>
                        <a:t>Kryterium weryfikuje stopnień wpływu zastosowanych w projekcie rozwiązań na użyteczność dla użytkowników, tj. premiowane są wszelkie ułatwienia / udogodnienia dla użytkowników, itp.</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Calibri" panose="020F0502020204030204" pitchFamily="34" charset="0"/>
                          <a:cs typeface="Arial" panose="020B0604020202020204" pitchFamily="34" charset="0"/>
                        </a:rPr>
                        <a:t>Metody pomiaru:</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600"/>
                        </a:spcAft>
                        <a:buFont typeface="+mj-lt"/>
                        <a:buAutoNum type="arabicPeriod"/>
                      </a:pPr>
                      <a:r>
                        <a:rPr lang="pl-PL" sz="1200" b="0">
                          <a:effectLst/>
                          <a:latin typeface="Arial" panose="020B0604020202020204" pitchFamily="34" charset="0"/>
                          <a:ea typeface="Calibri" panose="020F0502020204030204" pitchFamily="34" charset="0"/>
                          <a:cs typeface="Times New Roman" panose="02020603050405020304" pitchFamily="18" charset="0"/>
                        </a:rPr>
                        <a:t>P</a:t>
                      </a:r>
                      <a:r>
                        <a:rPr lang="pl-PL" sz="1200" b="0">
                          <a:effectLst/>
                          <a:latin typeface="Arial" panose="020B0604020202020204" pitchFamily="34" charset="0"/>
                          <a:ea typeface="Times New Roman" panose="02020603050405020304" pitchFamily="18" charset="0"/>
                          <a:cs typeface="Arial" panose="020B0604020202020204" pitchFamily="34" charset="0"/>
                        </a:rPr>
                        <a:t>rojekt dotyczy infrastruktury transportu publicznego umożliwiającej łatwiejsze skomunikowanie z lokalnym ośrodkiem wzrostu</a:t>
                      </a:r>
                      <a:r>
                        <a:rPr lang="pl-PL" sz="1200" b="0" baseline="30000">
                          <a:effectLst/>
                          <a:latin typeface="Arial" panose="020B0604020202020204" pitchFamily="34" charset="0"/>
                          <a:ea typeface="Times New Roman" panose="02020603050405020304" pitchFamily="18" charset="0"/>
                          <a:cs typeface="Arial" panose="020B0604020202020204" pitchFamily="34" charset="0"/>
                        </a:rPr>
                        <a:t>7</a:t>
                      </a:r>
                      <a:r>
                        <a:rPr lang="pl-PL" sz="1200" b="0">
                          <a:effectLst/>
                          <a:latin typeface="Arial" panose="020B0604020202020204" pitchFamily="34" charset="0"/>
                          <a:ea typeface="Times New Roman" panose="02020603050405020304" pitchFamily="18" charset="0"/>
                          <a:cs typeface="Arial" panose="020B0604020202020204" pitchFamily="34" charset="0"/>
                        </a:rPr>
                        <a:t> w zakresie dostępu mieszkańców do miejsc pracy, edukacji, usług publicznych, itp.– 5 pkt,</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600"/>
                        </a:spcAft>
                        <a:buFont typeface="+mj-lt"/>
                        <a:buAutoNum type="arabicPeriod"/>
                      </a:pPr>
                      <a:r>
                        <a:rPr lang="pl-PL" sz="1200" b="0">
                          <a:effectLst/>
                          <a:latin typeface="Arial" panose="020B0604020202020204" pitchFamily="34" charset="0"/>
                          <a:ea typeface="Times New Roman" panose="02020603050405020304" pitchFamily="18" charset="0"/>
                          <a:cs typeface="Arial" panose="020B0604020202020204" pitchFamily="34" charset="0"/>
                        </a:rPr>
                        <a:t>Planowana obwodnica dedykowana jest zarówno dla ruchu tranzytowego, jak i dla mieszkańców miasta – 5 pkt,</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600"/>
                        </a:spcAft>
                        <a:buFont typeface="+mj-lt"/>
                        <a:buAutoNum type="arabicPeriod"/>
                      </a:pPr>
                      <a:r>
                        <a:rPr lang="pl-PL" sz="1200" b="0">
                          <a:effectLst/>
                          <a:latin typeface="Arial" panose="020B0604020202020204" pitchFamily="34" charset="0"/>
                          <a:ea typeface="Times New Roman" panose="02020603050405020304" pitchFamily="18" charset="0"/>
                          <a:cs typeface="Arial" panose="020B0604020202020204" pitchFamily="34" charset="0"/>
                        </a:rPr>
                        <a:t>Przedmiotem projektu jest budowa/przebudowa parkingu P+R (Park and </a:t>
                      </a:r>
                      <a:r>
                        <a:rPr lang="pl-PL" sz="1200" b="0" err="1">
                          <a:effectLst/>
                          <a:latin typeface="Arial" panose="020B0604020202020204" pitchFamily="34" charset="0"/>
                          <a:ea typeface="Times New Roman" panose="02020603050405020304" pitchFamily="18" charset="0"/>
                          <a:cs typeface="Arial" panose="020B0604020202020204" pitchFamily="34" charset="0"/>
                        </a:rPr>
                        <a:t>Ride</a:t>
                      </a:r>
                      <a:r>
                        <a:rPr lang="pl-PL" sz="1200" b="0">
                          <a:effectLst/>
                          <a:latin typeface="Arial" panose="020B0604020202020204" pitchFamily="34" charset="0"/>
                          <a:ea typeface="Times New Roman" panose="02020603050405020304" pitchFamily="18" charset="0"/>
                          <a:cs typeface="Arial" panose="020B0604020202020204" pitchFamily="34" charset="0"/>
                        </a:rPr>
                        <a:t>) przy węźle przesiadkowym – 3 pkt,</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600"/>
                        </a:spcAft>
                        <a:buFont typeface="+mj-lt"/>
                        <a:buAutoNum type="arabicPeriod"/>
                      </a:pPr>
                      <a:r>
                        <a:rPr lang="pl-PL" sz="1200" b="0">
                          <a:effectLst/>
                          <a:latin typeface="Arial" panose="020B0604020202020204" pitchFamily="34" charset="0"/>
                          <a:ea typeface="Times New Roman" panose="02020603050405020304" pitchFamily="18" charset="0"/>
                          <a:cs typeface="Arial" panose="020B0604020202020204" pitchFamily="34" charset="0"/>
                        </a:rPr>
                        <a:t>Planowana obwodnica dedykowana jest głównie dla ruchu tranzytowego – 2 pkt,</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punktowe.</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300"/>
                        </a:spcBef>
                        <a:spcAft>
                          <a:spcPts val="3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fakultatywne – spełnienie kryterium nie jest konieczne do przyznania dofinansowania (tj. przyznanie 0 punktów nie dyskwalifikuje z możliwości uzyskania dofinansowania).</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300"/>
                        </a:spcBef>
                        <a:spcAft>
                          <a:spcPts val="300"/>
                        </a:spcAft>
                      </a:pPr>
                      <a:r>
                        <a:rPr lang="pl-PL" sz="1200" b="0">
                          <a:effectLst/>
                          <a:latin typeface="Arial" panose="020B0604020202020204" pitchFamily="34" charset="0"/>
                          <a:ea typeface="Times New Roman" panose="02020603050405020304" pitchFamily="18" charset="0"/>
                          <a:cs typeface="Arial" panose="020B0604020202020204" pitchFamily="34" charset="0"/>
                        </a:rPr>
                        <a:t>Ocena kryterium będzie polegała na:</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300"/>
                        </a:spcBef>
                        <a:spcAft>
                          <a:spcPts val="300"/>
                        </a:spcAft>
                        <a:buFont typeface="+mj-lt"/>
                        <a:buAutoNum type="alphaLcParenR"/>
                      </a:pPr>
                      <a:r>
                        <a:rPr lang="pl-PL" sz="1200" b="0">
                          <a:effectLst/>
                          <a:latin typeface="Arial" panose="020B0604020202020204" pitchFamily="34" charset="0"/>
                          <a:ea typeface="Times New Roman" panose="02020603050405020304" pitchFamily="18" charset="0"/>
                          <a:cs typeface="Arial" panose="020B0604020202020204" pitchFamily="34" charset="0"/>
                        </a:rPr>
                        <a:t>przyznaniu zdefiniowanej z góry liczby punktów (maksymalnie można przyznać 10 pkt). Należy zliczyć punkty, adekwatnie do zakresu rzeczowego projektu. Punkty w ramach poszczególnych metod pomiaru sumują się, do momentu uzyskania maksymalnej liczby punktów.</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300"/>
                        </a:spcBef>
                        <a:spcAft>
                          <a:spcPts val="300"/>
                        </a:spcAft>
                        <a:buFont typeface="+mj-lt"/>
                        <a:buAutoNum type="alphaLcParenR"/>
                      </a:pPr>
                      <a:r>
                        <a:rPr lang="pl-PL" sz="1200" b="0">
                          <a:effectLst/>
                          <a:latin typeface="Arial" panose="020B0604020202020204" pitchFamily="34" charset="0"/>
                          <a:ea typeface="Times New Roman" panose="02020603050405020304" pitchFamily="18" charset="0"/>
                          <a:cs typeface="Arial" panose="020B0604020202020204" pitchFamily="34" charset="0"/>
                        </a:rPr>
                        <a:t>przyznaniu 0 punktów – w przypadku niespełnienia kryterium.</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300"/>
                        </a:spcBef>
                        <a:spcAft>
                          <a:spcPts val="300"/>
                        </a:spcAft>
                      </a:pPr>
                      <a:r>
                        <a:rPr lang="pl-PL" sz="1200" b="0">
                          <a:effectLst/>
                          <a:latin typeface="Arial" panose="020B0604020202020204" pitchFamily="34" charset="0"/>
                          <a:ea typeface="Times New Roman" panose="02020603050405020304" pitchFamily="18" charset="0"/>
                          <a:cs typeface="Arial" panose="020B0604020202020204" pitchFamily="34" charset="0"/>
                        </a:rPr>
                        <a:t>Brak możliwości uzupełnienia/poprawiania wniosku o dofinansowanie w ramach kryterium.</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EC382F35-8A04-391A-CDB2-14CC00EF05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274637"/>
            <a:ext cx="5465075" cy="359665"/>
          </a:xfrm>
          <a:prstGeom prst="rect">
            <a:avLst/>
          </a:prstGeom>
        </p:spPr>
      </p:pic>
      <p:sp>
        <p:nvSpPr>
          <p:cNvPr id="8" name="Symbol zastępczy numeru slajdu 7">
            <a:extLst>
              <a:ext uri="{FF2B5EF4-FFF2-40B4-BE49-F238E27FC236}">
                <a16:creationId xmlns:a16="http://schemas.microsoft.com/office/drawing/2014/main" id="{E4086F7D-4EB4-44A1-2794-11A4851DAD8C}"/>
              </a:ext>
            </a:extLst>
          </p:cNvPr>
          <p:cNvSpPr>
            <a:spLocks noGrp="1"/>
          </p:cNvSpPr>
          <p:nvPr>
            <p:ph type="sldNum" sz="quarter" idx="12"/>
          </p:nvPr>
        </p:nvSpPr>
        <p:spPr>
          <a:xfrm>
            <a:off x="11714480" y="6528060"/>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ole tekstowe 5">
            <a:extLst>
              <a:ext uri="{FF2B5EF4-FFF2-40B4-BE49-F238E27FC236}">
                <a16:creationId xmlns:a16="http://schemas.microsoft.com/office/drawing/2014/main" id="{58E0F573-9676-2A26-8D33-82225CBB3EB2}"/>
              </a:ext>
            </a:extLst>
          </p:cNvPr>
          <p:cNvSpPr txBox="1"/>
          <p:nvPr/>
        </p:nvSpPr>
        <p:spPr>
          <a:xfrm>
            <a:off x="409314" y="5501594"/>
            <a:ext cx="11467612" cy="646331"/>
          </a:xfrm>
          <a:prstGeom prst="rect">
            <a:avLst/>
          </a:prstGeom>
          <a:noFill/>
        </p:spPr>
        <p:txBody>
          <a:bodyPr wrap="square" rtlCol="0">
            <a:spAutoFit/>
          </a:bodyPr>
          <a:lstStyle/>
          <a:p>
            <a:pPr>
              <a:tabLst>
                <a:tab pos="90488" algn="l"/>
              </a:tabLst>
            </a:pPr>
            <a:r>
              <a:rPr lang="pl-PL" sz="1200" kern="0" baseline="30000">
                <a:effectLst/>
                <a:latin typeface="Arial" panose="020B0604020202020204" pitchFamily="34" charset="0"/>
                <a:ea typeface="Calibri" panose="020F0502020204030204" pitchFamily="34" charset="0"/>
                <a:cs typeface="Times New Roman" panose="02020603050405020304" pitchFamily="18" charset="0"/>
              </a:rPr>
              <a:t>7 </a:t>
            </a:r>
            <a:r>
              <a:rPr lang="pl-PL" sz="1200" kern="0">
                <a:effectLst/>
                <a:latin typeface="Arial" panose="020B0604020202020204" pitchFamily="34" charset="0"/>
                <a:ea typeface="Calibri" panose="020F0502020204030204" pitchFamily="34" charset="0"/>
                <a:cs typeface="Times New Roman" panose="02020603050405020304" pitchFamily="18" charset="0"/>
              </a:rPr>
              <a:t>Definicja ośrodka wzrostu będzie opierać się na zapisach Strategii Rozwoju Województwa Lubelskiego do 2023 roku, przyjętej uchwałą nr XXIV/406/2021 Sejmiku Województwa Lubelskiego z dnia 29 marca 2021 r., jakimi są najważniejsze miasta regionu, tj. Lublin, miasta </a:t>
            </a:r>
            <a:r>
              <a:rPr lang="pl-PL" sz="1200" kern="0" err="1">
                <a:effectLst/>
                <a:latin typeface="Arial" panose="020B0604020202020204" pitchFamily="34" charset="0"/>
                <a:ea typeface="Calibri" panose="020F0502020204030204" pitchFamily="34" charset="0"/>
                <a:cs typeface="Times New Roman" panose="02020603050405020304" pitchFamily="18" charset="0"/>
              </a:rPr>
              <a:t>subregionalne</a:t>
            </a:r>
            <a:r>
              <a:rPr lang="pl-PL" sz="1200" kern="0">
                <a:effectLst/>
                <a:latin typeface="Arial" panose="020B0604020202020204" pitchFamily="34" charset="0"/>
                <a:ea typeface="Calibri" panose="020F0502020204030204" pitchFamily="34" charset="0"/>
                <a:cs typeface="Times New Roman" panose="02020603050405020304" pitchFamily="18" charset="0"/>
              </a:rPr>
              <a:t>: Zamość, Biała Podlaska, Chełm, Puławy, a także ośrodków pretendujących do pełnienia funkcji </a:t>
            </a:r>
            <a:r>
              <a:rPr lang="pl-PL" sz="1200" kern="0" err="1">
                <a:effectLst/>
                <a:latin typeface="Arial" panose="020B0604020202020204" pitchFamily="34" charset="0"/>
                <a:ea typeface="Calibri" panose="020F0502020204030204" pitchFamily="34" charset="0"/>
                <a:cs typeface="Times New Roman" panose="02020603050405020304" pitchFamily="18" charset="0"/>
              </a:rPr>
              <a:t>subregionalnych</a:t>
            </a:r>
            <a:r>
              <a:rPr lang="pl-PL" sz="1200" kern="0">
                <a:effectLst/>
                <a:latin typeface="Arial" panose="020B0604020202020204" pitchFamily="34" charset="0"/>
                <a:ea typeface="Calibri" panose="020F0502020204030204" pitchFamily="34" charset="0"/>
                <a:cs typeface="Times New Roman" panose="02020603050405020304" pitchFamily="18" charset="0"/>
              </a:rPr>
              <a:t> tj. Biłgoraj, Hrubieszów, Janów Lubelski, Kraśnik, Łuków i Włodawa.</a:t>
            </a:r>
            <a:endParaRPr lang="pl-PL" sz="1200"/>
          </a:p>
        </p:txBody>
      </p:sp>
    </p:spTree>
    <p:extLst>
      <p:ext uri="{BB962C8B-B14F-4D97-AF65-F5344CB8AC3E}">
        <p14:creationId xmlns:p14="http://schemas.microsoft.com/office/powerpoint/2010/main" val="17964268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4A730-AE9C-2AEA-AFE6-DBAAA1690DA8}"/>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CD94B0E8-6DA2-A83F-B147-78CB4E522F55}"/>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A896FAD1-F774-400A-310E-0A5A3D81EDA6}"/>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6.1 Poprawa regionalnej dostępności transportowej, typy projektów: 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C72ACB23-345A-EA45-AAA3-1481C5D11D3B}"/>
              </a:ext>
            </a:extLst>
          </p:cNvPr>
          <p:cNvGraphicFramePr>
            <a:graphicFrameLocks noGrp="1"/>
          </p:cNvGraphicFramePr>
          <p:nvPr/>
        </p:nvGraphicFramePr>
        <p:xfrm>
          <a:off x="409314" y="1059362"/>
          <a:ext cx="11467612" cy="5225880"/>
        </p:xfrm>
        <a:graphic>
          <a:graphicData uri="http://schemas.openxmlformats.org/drawingml/2006/table">
            <a:tbl>
              <a:tblPr firstRow="1" bandRow="1">
                <a:tableStyleId>{5C22544A-7EE6-4342-B048-85BDC9FD1C3A}</a:tableStyleId>
              </a:tblPr>
              <a:tblGrid>
                <a:gridCol w="641273">
                  <a:extLst>
                    <a:ext uri="{9D8B030D-6E8A-4147-A177-3AD203B41FA5}">
                      <a16:colId xmlns:a16="http://schemas.microsoft.com/office/drawing/2014/main" val="2402903515"/>
                    </a:ext>
                  </a:extLst>
                </a:gridCol>
                <a:gridCol w="1964493">
                  <a:extLst>
                    <a:ext uri="{9D8B030D-6E8A-4147-A177-3AD203B41FA5}">
                      <a16:colId xmlns:a16="http://schemas.microsoft.com/office/drawing/2014/main" val="2742623692"/>
                    </a:ext>
                  </a:extLst>
                </a:gridCol>
                <a:gridCol w="4887854">
                  <a:extLst>
                    <a:ext uri="{9D8B030D-6E8A-4147-A177-3AD203B41FA5}">
                      <a16:colId xmlns:a16="http://schemas.microsoft.com/office/drawing/2014/main" val="120968799"/>
                    </a:ext>
                  </a:extLst>
                </a:gridCol>
                <a:gridCol w="3973992">
                  <a:extLst>
                    <a:ext uri="{9D8B030D-6E8A-4147-A177-3AD203B41FA5}">
                      <a16:colId xmlns:a16="http://schemas.microsoft.com/office/drawing/2014/main" val="940122991"/>
                    </a:ext>
                  </a:extLst>
                </a:gridCol>
              </a:tblGrid>
              <a:tr h="4465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*Slajd 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768680">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kern="0">
                          <a:effectLst/>
                          <a:latin typeface="Arial" panose="020B0604020202020204" pitchFamily="34" charset="0"/>
                          <a:ea typeface="Calibri" panose="020F0502020204030204" pitchFamily="34" charset="0"/>
                        </a:rPr>
                        <a:t>Wpływ na użyteczność z punktu widzenia interesariuszy. </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l">
                        <a:lnSpc>
                          <a:spcPct val="115000"/>
                        </a:lnSpc>
                        <a:spcBef>
                          <a:spcPts val="600"/>
                        </a:spcBef>
                        <a:spcAft>
                          <a:spcPts val="1000"/>
                        </a:spcAft>
                        <a:buFont typeface="+mj-lt"/>
                        <a:buAutoNum type="arabicPeriod" startAt="5"/>
                      </a:pPr>
                      <a:r>
                        <a:rPr lang="pl-PL" sz="1200" b="0">
                          <a:effectLst/>
                          <a:latin typeface="Arial" panose="020B0604020202020204" pitchFamily="34" charset="0"/>
                          <a:ea typeface="Calibri" panose="020F0502020204030204" pitchFamily="34" charset="0"/>
                          <a:cs typeface="Arial" panose="020B0604020202020204" pitchFamily="34" charset="0"/>
                        </a:rPr>
                        <a:t>Infrastruktura drogowa wspierana w ramach projektu będzie dostosowana do potrzeb transportu publicznego (oświadczenie wnioskodawcy o zobowiązaniu, że na drodze będącej przedmiotem projektu zostanie uruchomiony transport publiczny, a w przypadku gdy przed realizacją projektu taki transport funkcjonował punkty zostaną przyznane za wprowadzenie co najmniej jednej dodatkowej linii autobusowej)– 2 pkt,</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1000"/>
                        </a:spcAft>
                        <a:buFont typeface="+mj-lt"/>
                        <a:buAutoNum type="arabicPeriod" startAt="5"/>
                      </a:pPr>
                      <a:r>
                        <a:rPr lang="pl-PL" sz="1200" b="0">
                          <a:effectLst/>
                          <a:latin typeface="Arial" panose="020B0604020202020204" pitchFamily="34" charset="0"/>
                          <a:ea typeface="Times New Roman" panose="02020603050405020304" pitchFamily="18" charset="0"/>
                          <a:cs typeface="Arial" panose="020B0604020202020204" pitchFamily="34" charset="0"/>
                        </a:rPr>
                        <a:t>Przedmiotem projektu jest budowa/przebudowa parkingu B+R (</a:t>
                      </a:r>
                      <a:r>
                        <a:rPr lang="pl-PL" sz="1200" b="0" err="1">
                          <a:effectLst/>
                          <a:latin typeface="Arial" panose="020B0604020202020204" pitchFamily="34" charset="0"/>
                          <a:ea typeface="Times New Roman" panose="02020603050405020304" pitchFamily="18" charset="0"/>
                          <a:cs typeface="Arial" panose="020B0604020202020204" pitchFamily="34" charset="0"/>
                        </a:rPr>
                        <a:t>Bike</a:t>
                      </a:r>
                      <a:r>
                        <a:rPr lang="pl-PL" sz="1200" b="0">
                          <a:effectLst/>
                          <a:latin typeface="Arial" panose="020B0604020202020204" pitchFamily="34" charset="0"/>
                          <a:ea typeface="Times New Roman" panose="02020603050405020304" pitchFamily="18" charset="0"/>
                          <a:cs typeface="Arial" panose="020B0604020202020204" pitchFamily="34" charset="0"/>
                        </a:rPr>
                        <a:t> and </a:t>
                      </a:r>
                      <a:r>
                        <a:rPr lang="pl-PL" sz="1200" b="0" err="1">
                          <a:effectLst/>
                          <a:latin typeface="Arial" panose="020B0604020202020204" pitchFamily="34" charset="0"/>
                          <a:ea typeface="Times New Roman" panose="02020603050405020304" pitchFamily="18" charset="0"/>
                          <a:cs typeface="Arial" panose="020B0604020202020204" pitchFamily="34" charset="0"/>
                        </a:rPr>
                        <a:t>Ride</a:t>
                      </a:r>
                      <a:r>
                        <a:rPr lang="pl-PL" sz="1200" b="0">
                          <a:effectLst/>
                          <a:latin typeface="Arial" panose="020B0604020202020204" pitchFamily="34" charset="0"/>
                          <a:ea typeface="Times New Roman" panose="02020603050405020304" pitchFamily="18" charset="0"/>
                          <a:cs typeface="Arial" panose="020B0604020202020204" pitchFamily="34" charset="0"/>
                        </a:rPr>
                        <a:t>) - 2 pkt,</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1000"/>
                        </a:spcAft>
                        <a:buFont typeface="+mj-lt"/>
                        <a:buAutoNum type="arabicPeriod" startAt="5"/>
                      </a:pPr>
                      <a:r>
                        <a:rPr lang="pl-PL" sz="1200" b="0">
                          <a:effectLst/>
                          <a:latin typeface="Arial" panose="020B0604020202020204" pitchFamily="34" charset="0"/>
                          <a:ea typeface="Calibri" panose="020F0502020204030204" pitchFamily="34" charset="0"/>
                          <a:cs typeface="Times New Roman" panose="02020603050405020304" pitchFamily="18" charset="0"/>
                        </a:rPr>
                        <a:t>P</a:t>
                      </a:r>
                      <a:r>
                        <a:rPr lang="pl-PL" sz="1200" b="0">
                          <a:effectLst/>
                          <a:latin typeface="Arial" panose="020B0604020202020204" pitchFamily="34" charset="0"/>
                          <a:ea typeface="Times New Roman" panose="02020603050405020304" pitchFamily="18" charset="0"/>
                          <a:cs typeface="Arial" panose="020B0604020202020204" pitchFamily="34" charset="0"/>
                        </a:rPr>
                        <a:t>rojekt dotyczy przystosowania infrastruktury transportu publicznego (np. poprzez budowę/przebudowę przystanków, systemy ITS, skrzyżowania itp.) do różnych form i środków transportu, zapewniając ich integrację - 2 pkt,</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1000"/>
                        </a:spcAft>
                        <a:buFont typeface="+mj-lt"/>
                        <a:buAutoNum type="arabicPeriod" startAt="5"/>
                      </a:pPr>
                      <a:r>
                        <a:rPr lang="pl-PL" sz="1200" b="0">
                          <a:effectLst/>
                          <a:latin typeface="Arial" panose="020B0604020202020204" pitchFamily="34" charset="0"/>
                          <a:ea typeface="Times New Roman" panose="02020603050405020304" pitchFamily="18" charset="0"/>
                          <a:cs typeface="Arial" panose="020B0604020202020204" pitchFamily="34" charset="0"/>
                        </a:rPr>
                        <a:t>W ramach projektu jako element realizowane są działania z zakresu systemu informacji pasażerskiej – 1 pkt.</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1000"/>
                        </a:spcAft>
                      </a:pPr>
                      <a:r>
                        <a:rPr lang="pl-PL" sz="1200" b="0">
                          <a:effectLst/>
                          <a:latin typeface="Arial" panose="020B0604020202020204" pitchFamily="34" charset="0"/>
                          <a:ea typeface="Times New Roman" panose="02020603050405020304" pitchFamily="18" charset="0"/>
                          <a:cs typeface="Arial" panose="020B0604020202020204" pitchFamily="34" charset="0"/>
                        </a:rPr>
                        <a:t>Spełnienie kryterium weryfikowane będzie na podstawie zapisów wniosku o dofinansowanie projektu oraz dokumentacji składanej wraz z wnioskiem o dofinansowanie projektu na etapie aplikowania o środki.</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endParaRPr lang="pl-PL"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863DC17C-A415-2740-36C2-5C71580DBE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274637"/>
            <a:ext cx="5465075" cy="359665"/>
          </a:xfrm>
          <a:prstGeom prst="rect">
            <a:avLst/>
          </a:prstGeom>
        </p:spPr>
      </p:pic>
      <p:sp>
        <p:nvSpPr>
          <p:cNvPr id="8" name="Symbol zastępczy numeru slajdu 7">
            <a:extLst>
              <a:ext uri="{FF2B5EF4-FFF2-40B4-BE49-F238E27FC236}">
                <a16:creationId xmlns:a16="http://schemas.microsoft.com/office/drawing/2014/main" id="{D49379ED-3DE6-8BAE-164D-06D9AB292822}"/>
              </a:ext>
            </a:extLst>
          </p:cNvPr>
          <p:cNvSpPr>
            <a:spLocks noGrp="1"/>
          </p:cNvSpPr>
          <p:nvPr>
            <p:ph type="sldNum" sz="quarter" idx="12"/>
          </p:nvPr>
        </p:nvSpPr>
        <p:spPr>
          <a:xfrm>
            <a:off x="11714480" y="6528060"/>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4367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69B9140-4439-1566-DCC8-0B6F9F99D67B}"/>
              </a:ext>
            </a:extLst>
          </p:cNvPr>
          <p:cNvSpPr>
            <a:spLocks noGrp="1"/>
          </p:cNvSpPr>
          <p:nvPr>
            <p:ph type="title" idx="4294967295"/>
          </p:nvPr>
        </p:nvSpPr>
        <p:spPr>
          <a:xfrm>
            <a:off x="315105" y="139445"/>
            <a:ext cx="11491707" cy="1664641"/>
          </a:xfrm>
          <a:prstGeom prst="rect">
            <a:avLst/>
          </a:prstGeom>
          <a:solidFill>
            <a:schemeClr val="accent1"/>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Konsultacje społeczne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Kryteria specyficzne dla </a:t>
            </a:r>
            <a:r>
              <a:rPr lang="pl-PL" sz="1800" b="1">
                <a:solidFill>
                  <a:prstClr val="white"/>
                </a:solidFill>
                <a:latin typeface="Arial" panose="020B0604020202020204" pitchFamily="34" charset="0"/>
                <a:cs typeface="Arial" panose="020B0604020202020204" pitchFamily="34" charset="0"/>
              </a:rPr>
              <a:t>Działania nr 3.2 Dostosowanie do zmian klimatu i zapobieganie </a:t>
            </a:r>
            <a:br>
              <a:rPr lang="pl-PL" sz="1800" b="1">
                <a:solidFill>
                  <a:prstClr val="white"/>
                </a:solidFill>
                <a:latin typeface="Arial" panose="020B0604020202020204" pitchFamily="34" charset="0"/>
                <a:cs typeface="Arial" panose="020B0604020202020204" pitchFamily="34" charset="0"/>
              </a:rPr>
            </a:br>
            <a:r>
              <a:rPr lang="pl-PL" sz="1800" b="1">
                <a:solidFill>
                  <a:prstClr val="white"/>
                </a:solidFill>
                <a:latin typeface="Arial" panose="020B0604020202020204" pitchFamily="34" charset="0"/>
                <a:cs typeface="Arial" panose="020B0604020202020204" pitchFamily="34" charset="0"/>
              </a:rPr>
              <a:t>powodziom i suszy </a:t>
            </a:r>
            <a:br>
              <a:rPr lang="pl-PL" sz="1800" b="1">
                <a:solidFill>
                  <a:prstClr val="white"/>
                </a:solidFill>
                <a:latin typeface="Arial" panose="020B0604020202020204" pitchFamily="34" charset="0"/>
                <a:cs typeface="Arial" panose="020B0604020202020204" pitchFamily="34" charset="0"/>
              </a:rPr>
            </a:br>
            <a:r>
              <a:rPr lang="pl-PL" sz="1800" b="1">
                <a:solidFill>
                  <a:prstClr val="white"/>
                </a:solidFill>
                <a:latin typeface="Arial" panose="020B0604020202020204" pitchFamily="34" charset="0"/>
                <a:cs typeface="Arial" panose="020B0604020202020204" pitchFamily="34" charset="0"/>
              </a:rPr>
              <a:t>typy projektu: 1, 2, 4, 6</a:t>
            </a:r>
            <a:br>
              <a:rPr lang="pl-PL" sz="1800" b="1">
                <a:solidFill>
                  <a:prstClr val="white"/>
                </a:solidFill>
                <a:latin typeface="Arial" panose="020B0604020202020204" pitchFamily="34" charset="0"/>
                <a:cs typeface="Arial" panose="020B0604020202020204" pitchFamily="34" charset="0"/>
              </a:rPr>
            </a:br>
            <a:r>
              <a:rPr kumimoji="0" lang="pl-PL"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w terminie od 5 do 15 grudnia 2023 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Prostokąt 1">
            <a:extLst>
              <a:ext uri="{FF2B5EF4-FFF2-40B4-BE49-F238E27FC236}">
                <a16:creationId xmlns:a16="http://schemas.microsoft.com/office/drawing/2014/main" id="{F7944883-FABE-3183-A625-6EFC2A6BC525}"/>
              </a:ext>
            </a:extLst>
          </p:cNvPr>
          <p:cNvSpPr/>
          <p:nvPr/>
        </p:nvSpPr>
        <p:spPr>
          <a:xfrm>
            <a:off x="350148" y="3279461"/>
            <a:ext cx="11456664" cy="908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Konsultacje z Komisją Europejską oraz wśród Członków Komitetu Monitorującego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FEL 2021-2027</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pl-PL" sz="1400" b="1">
              <a:solidFill>
                <a:prstClr val="white"/>
              </a:solidFill>
              <a:latin typeface="Arial" panose="020B0604020202020204" pitchFamily="34" charset="0"/>
              <a:cs typeface="Arial" panose="020B0604020202020204" pitchFamily="34" charset="0"/>
            </a:endParaRPr>
          </a:p>
        </p:txBody>
      </p:sp>
      <p:graphicFrame>
        <p:nvGraphicFramePr>
          <p:cNvPr id="7" name="Tabela 6">
            <a:extLst>
              <a:ext uri="{FF2B5EF4-FFF2-40B4-BE49-F238E27FC236}">
                <a16:creationId xmlns:a16="http://schemas.microsoft.com/office/drawing/2014/main" id="{43B5DC0E-5554-4186-CE59-6F6F38CDC0DA}"/>
              </a:ext>
            </a:extLst>
          </p:cNvPr>
          <p:cNvGraphicFramePr>
            <a:graphicFrameLocks noGrp="1"/>
          </p:cNvGraphicFramePr>
          <p:nvPr>
            <p:extLst>
              <p:ext uri="{D42A27DB-BD31-4B8C-83A1-F6EECF244321}">
                <p14:modId xmlns:p14="http://schemas.microsoft.com/office/powerpoint/2010/main" val="3805071867"/>
              </p:ext>
            </p:extLst>
          </p:nvPr>
        </p:nvGraphicFramePr>
        <p:xfrm>
          <a:off x="357953" y="4205162"/>
          <a:ext cx="11476093" cy="1705020"/>
        </p:xfrm>
        <a:graphic>
          <a:graphicData uri="http://schemas.openxmlformats.org/drawingml/2006/table">
            <a:tbl>
              <a:tblPr firstRow="1" bandRow="1">
                <a:tableStyleId>{5C22544A-7EE6-4342-B048-85BDC9FD1C3A}</a:tableStyleId>
              </a:tblPr>
              <a:tblGrid>
                <a:gridCol w="1939174">
                  <a:extLst>
                    <a:ext uri="{9D8B030D-6E8A-4147-A177-3AD203B41FA5}">
                      <a16:colId xmlns:a16="http://schemas.microsoft.com/office/drawing/2014/main" val="2096749498"/>
                    </a:ext>
                  </a:extLst>
                </a:gridCol>
                <a:gridCol w="2599993">
                  <a:extLst>
                    <a:ext uri="{9D8B030D-6E8A-4147-A177-3AD203B41FA5}">
                      <a16:colId xmlns:a16="http://schemas.microsoft.com/office/drawing/2014/main" val="2534714792"/>
                    </a:ext>
                  </a:extLst>
                </a:gridCol>
                <a:gridCol w="2291858">
                  <a:extLst>
                    <a:ext uri="{9D8B030D-6E8A-4147-A177-3AD203B41FA5}">
                      <a16:colId xmlns:a16="http://schemas.microsoft.com/office/drawing/2014/main" val="2022047299"/>
                    </a:ext>
                  </a:extLst>
                </a:gridCol>
                <a:gridCol w="2310622">
                  <a:extLst>
                    <a:ext uri="{9D8B030D-6E8A-4147-A177-3AD203B41FA5}">
                      <a16:colId xmlns:a16="http://schemas.microsoft.com/office/drawing/2014/main" val="2707033042"/>
                    </a:ext>
                  </a:extLst>
                </a:gridCol>
                <a:gridCol w="2334446">
                  <a:extLst>
                    <a:ext uri="{9D8B030D-6E8A-4147-A177-3AD203B41FA5}">
                      <a16:colId xmlns:a16="http://schemas.microsoft.com/office/drawing/2014/main" val="3716904115"/>
                    </a:ext>
                  </a:extLst>
                </a:gridCol>
              </a:tblGrid>
              <a:tr h="492341">
                <a:tc>
                  <a:txBody>
                    <a:bodyPr/>
                    <a:lstStyle/>
                    <a:p>
                      <a:pPr algn="ctr"/>
                      <a:r>
                        <a:rPr lang="pl-PL" sz="1600">
                          <a:latin typeface="Arial" panose="020B0604020202020204" pitchFamily="34" charset="0"/>
                          <a:cs typeface="Arial" panose="020B0604020202020204" pitchFamily="34" charset="0"/>
                        </a:rPr>
                        <a:t>Liczba uwag ogółem</a:t>
                      </a:r>
                    </a:p>
                  </a:txBody>
                  <a:tcPr/>
                </a:tc>
                <a:tc>
                  <a:txBody>
                    <a:bodyPr/>
                    <a:lstStyle/>
                    <a:p>
                      <a:pPr algn="ctr"/>
                      <a:r>
                        <a:rPr lang="pl-PL" sz="1600">
                          <a:latin typeface="Arial" panose="020B0604020202020204" pitchFamily="34" charset="0"/>
                          <a:cs typeface="Arial" panose="020B0604020202020204" pitchFamily="34" charset="0"/>
                        </a:rPr>
                        <a:t>Liczba uwag uwzględnionych lub częściowo uwzględnionych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a:latin typeface="Arial" panose="020B0604020202020204" pitchFamily="34" charset="0"/>
                          <a:cs typeface="Arial" panose="020B0604020202020204" pitchFamily="34" charset="0"/>
                        </a:rPr>
                        <a:t>Liczba uwag nieuwzględnionych</a:t>
                      </a:r>
                    </a:p>
                  </a:txBody>
                  <a:tcPr/>
                </a:tc>
                <a:tc>
                  <a:txBody>
                    <a:bodyPr/>
                    <a:lstStyle/>
                    <a:p>
                      <a:pPr algn="ctr"/>
                      <a:r>
                        <a:rPr lang="pl-PL" sz="1600">
                          <a:latin typeface="Arial" panose="020B0604020202020204" pitchFamily="34" charset="0"/>
                          <a:cs typeface="Arial" panose="020B0604020202020204" pitchFamily="34" charset="0"/>
                        </a:rPr>
                        <a:t>Liczba uwag, do których udzielono wyjaśnień</a:t>
                      </a:r>
                    </a:p>
                  </a:txBody>
                  <a:tcPr>
                    <a:lnR w="57150" cap="flat" cmpd="sng" algn="ctr">
                      <a:solidFill>
                        <a:schemeClr val="bg1"/>
                      </a:solidFill>
                      <a:prstDash val="solid"/>
                      <a:round/>
                      <a:headEnd type="none" w="med" len="med"/>
                      <a:tailEnd type="none" w="med" len="med"/>
                    </a:lnR>
                  </a:tcPr>
                </a:tc>
                <a:tc>
                  <a:txBody>
                    <a:bodyPr/>
                    <a:lstStyle/>
                    <a:p>
                      <a:pPr algn="ctr"/>
                      <a:r>
                        <a:rPr lang="pl-PL" sz="1600">
                          <a:latin typeface="Arial" panose="020B0604020202020204" pitchFamily="34" charset="0"/>
                          <a:cs typeface="Arial" panose="020B0604020202020204" pitchFamily="34" charset="0"/>
                        </a:rPr>
                        <a:t>Liczba autokorekt</a:t>
                      </a:r>
                    </a:p>
                  </a:txBody>
                  <a:tcPr>
                    <a:lnL w="5715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221344410"/>
                  </a:ext>
                </a:extLst>
              </a:tr>
              <a:tr h="638220">
                <a:tc>
                  <a:txBody>
                    <a:bodyPr/>
                    <a:lstStyle/>
                    <a:p>
                      <a:pPr algn="ctr">
                        <a:spcBef>
                          <a:spcPts val="600"/>
                        </a:spcBef>
                      </a:pPr>
                      <a:r>
                        <a:rPr lang="pl-PL" b="1" strike="noStrike" dirty="0">
                          <a:solidFill>
                            <a:schemeClr val="tx1"/>
                          </a:solidFill>
                          <a:latin typeface="Arial" panose="020B0604020202020204" pitchFamily="34" charset="0"/>
                          <a:cs typeface="Arial" panose="020B0604020202020204" pitchFamily="34" charset="0"/>
                        </a:rPr>
                        <a:t>11</a:t>
                      </a:r>
                    </a:p>
                  </a:txBody>
                  <a:tcPr anchor="ctr"/>
                </a:tc>
                <a:tc>
                  <a:txBody>
                    <a:bodyPr/>
                    <a:lstStyle/>
                    <a:p>
                      <a:pPr algn="ctr">
                        <a:spcBef>
                          <a:spcPts val="600"/>
                        </a:spcBef>
                      </a:pPr>
                      <a:r>
                        <a:rPr lang="pl-PL" b="1" strike="noStrike" dirty="0">
                          <a:solidFill>
                            <a:schemeClr val="tx1"/>
                          </a:solidFill>
                          <a:latin typeface="Arial" panose="020B0604020202020204" pitchFamily="34" charset="0"/>
                          <a:cs typeface="Arial" panose="020B0604020202020204" pitchFamily="34" charset="0"/>
                        </a:rPr>
                        <a:t>8</a:t>
                      </a:r>
                    </a:p>
                  </a:txBody>
                  <a:tcPr anchor="ctr"/>
                </a:tc>
                <a:tc>
                  <a:txBody>
                    <a:bodyPr/>
                    <a:lstStyle/>
                    <a:p>
                      <a:pPr algn="ctr">
                        <a:spcBef>
                          <a:spcPts val="600"/>
                        </a:spcBef>
                      </a:pPr>
                      <a:r>
                        <a:rPr lang="pl-PL" b="1" strike="noStrike" dirty="0">
                          <a:solidFill>
                            <a:schemeClr val="tx1"/>
                          </a:solidFill>
                          <a:latin typeface="Arial" panose="020B0604020202020204" pitchFamily="34" charset="0"/>
                          <a:cs typeface="Arial" panose="020B0604020202020204" pitchFamily="34" charset="0"/>
                        </a:rPr>
                        <a:t>3</a:t>
                      </a:r>
                    </a:p>
                  </a:txBody>
                  <a:tcPr anchor="ctr"/>
                </a:tc>
                <a:tc>
                  <a:txBody>
                    <a:bodyPr/>
                    <a:lstStyle/>
                    <a:p>
                      <a:pPr algn="ctr">
                        <a:spcBef>
                          <a:spcPts val="600"/>
                        </a:spcBef>
                      </a:pPr>
                      <a:r>
                        <a:rPr lang="pl-PL" b="1" strike="noStrike" dirty="0">
                          <a:solidFill>
                            <a:schemeClr val="tx1"/>
                          </a:solidFill>
                          <a:latin typeface="Arial" panose="020B0604020202020204" pitchFamily="34" charset="0"/>
                          <a:cs typeface="Arial" panose="020B0604020202020204" pitchFamily="34" charset="0"/>
                        </a:rPr>
                        <a:t>0</a:t>
                      </a:r>
                    </a:p>
                  </a:txBody>
                  <a:tcPr anchor="ctr">
                    <a:lnR w="57150" cap="flat" cmpd="sng" algn="ctr">
                      <a:solidFill>
                        <a:schemeClr val="bg1"/>
                      </a:solidFill>
                      <a:prstDash val="solid"/>
                      <a:round/>
                      <a:headEnd type="none" w="med" len="med"/>
                      <a:tailEnd type="none" w="med" len="med"/>
                    </a:lnR>
                  </a:tcPr>
                </a:tc>
                <a:tc>
                  <a:txBody>
                    <a:bodyPr/>
                    <a:lstStyle/>
                    <a:p>
                      <a:pPr algn="ctr">
                        <a:spcBef>
                          <a:spcPts val="600"/>
                        </a:spcBef>
                      </a:pPr>
                      <a:r>
                        <a:rPr lang="pl-PL" b="1" strike="noStrike" dirty="0">
                          <a:solidFill>
                            <a:schemeClr val="tx1"/>
                          </a:solidFill>
                          <a:latin typeface="Arial" panose="020B0604020202020204" pitchFamily="34" charset="0"/>
                          <a:cs typeface="Arial" panose="020B0604020202020204" pitchFamily="34" charset="0"/>
                        </a:rPr>
                        <a:t>1</a:t>
                      </a:r>
                    </a:p>
                  </a:txBody>
                  <a:tcPr anchor="ctr">
                    <a:lnL w="5715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5670728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E60AC9CC-7D60-3E3E-2158-0669442D93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9" name="Symbol zastępczy numeru slajdu 8">
            <a:extLst>
              <a:ext uri="{FF2B5EF4-FFF2-40B4-BE49-F238E27FC236}">
                <a16:creationId xmlns:a16="http://schemas.microsoft.com/office/drawing/2014/main" id="{15EE73BD-87B2-27A3-1A7D-63BD1A1F0B31}"/>
              </a:ext>
            </a:extLst>
          </p:cNvPr>
          <p:cNvSpPr>
            <a:spLocks noGrp="1"/>
          </p:cNvSpPr>
          <p:nvPr>
            <p:ph type="sldNum" sz="quarter" idx="12"/>
          </p:nvPr>
        </p:nvSpPr>
        <p:spPr>
          <a:xfrm>
            <a:off x="11594030" y="6434805"/>
            <a:ext cx="59797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pole tekstowe 7">
            <a:extLst>
              <a:ext uri="{FF2B5EF4-FFF2-40B4-BE49-F238E27FC236}">
                <a16:creationId xmlns:a16="http://schemas.microsoft.com/office/drawing/2014/main" id="{BFF20408-CCA2-DA93-0D24-36AF5E3D8A43}"/>
              </a:ext>
            </a:extLst>
          </p:cNvPr>
          <p:cNvSpPr txBox="1"/>
          <p:nvPr/>
        </p:nvSpPr>
        <p:spPr>
          <a:xfrm>
            <a:off x="377383" y="1902822"/>
            <a:ext cx="11429429" cy="646331"/>
          </a:xfrm>
          <a:prstGeom prst="rect">
            <a:avLst/>
          </a:prstGeom>
          <a:noFill/>
        </p:spPr>
        <p:txBody>
          <a:bodyPr wrap="square" rtlCol="0">
            <a:spAutoFit/>
          </a:bodyPr>
          <a:lstStyle/>
          <a:p>
            <a:r>
              <a:rPr kumimoji="0" lang="pl-PL"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 wyniku przeprowadzonych konsultacji społecznych </a:t>
            </a:r>
            <a:r>
              <a:rPr kumimoji="0" lang="pl-PL"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nie wpłynęły żadne uwagi </a:t>
            </a:r>
            <a:r>
              <a:rPr kumimoji="0" lang="pl-PL"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do kryteriów specyficznych </a:t>
            </a:r>
            <a:r>
              <a:rPr lang="pl-PL">
                <a:solidFill>
                  <a:prstClr val="black"/>
                </a:solidFill>
                <a:latin typeface="Arial" panose="020B0604020202020204" pitchFamily="34" charset="0"/>
                <a:cs typeface="Arial" panose="020B0604020202020204" pitchFamily="34" charset="0"/>
              </a:rPr>
              <a:t>dla Działania 3.2 Dostosowanie do zmian klimatu i zapobieganie powodziom i suszy, typy projektu: 1, 2, 4, 6.</a:t>
            </a:r>
          </a:p>
        </p:txBody>
      </p:sp>
    </p:spTree>
    <p:extLst>
      <p:ext uri="{BB962C8B-B14F-4D97-AF65-F5344CB8AC3E}">
        <p14:creationId xmlns:p14="http://schemas.microsoft.com/office/powerpoint/2010/main" val="14988251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E467D-6E22-A977-9A67-44B55B676BD1}"/>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ACBA5A72-D01E-3813-859E-BF77AAAA5970}"/>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F8C93E69-0A9A-69C6-6E56-DFAF64FF432A}"/>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6.1 Poprawa regionalnej dostępności transportowej, typy projektów: 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97BCF570-F0DF-C59F-7BA9-B7CD93406865}"/>
              </a:ext>
            </a:extLst>
          </p:cNvPr>
          <p:cNvGraphicFramePr>
            <a:graphicFrameLocks noGrp="1"/>
          </p:cNvGraphicFramePr>
          <p:nvPr>
            <p:extLst>
              <p:ext uri="{D42A27DB-BD31-4B8C-83A1-F6EECF244321}">
                <p14:modId xmlns:p14="http://schemas.microsoft.com/office/powerpoint/2010/main" val="1512988097"/>
              </p:ext>
            </p:extLst>
          </p:nvPr>
        </p:nvGraphicFramePr>
        <p:xfrm>
          <a:off x="409314" y="1059362"/>
          <a:ext cx="11467612" cy="5225880"/>
        </p:xfrm>
        <a:graphic>
          <a:graphicData uri="http://schemas.openxmlformats.org/drawingml/2006/table">
            <a:tbl>
              <a:tblPr firstRow="1" bandRow="1">
                <a:tableStyleId>{5C22544A-7EE6-4342-B048-85BDC9FD1C3A}</a:tableStyleId>
              </a:tblPr>
              <a:tblGrid>
                <a:gridCol w="660729">
                  <a:extLst>
                    <a:ext uri="{9D8B030D-6E8A-4147-A177-3AD203B41FA5}">
                      <a16:colId xmlns:a16="http://schemas.microsoft.com/office/drawing/2014/main" val="2402903515"/>
                    </a:ext>
                  </a:extLst>
                </a:gridCol>
                <a:gridCol w="1945037">
                  <a:extLst>
                    <a:ext uri="{9D8B030D-6E8A-4147-A177-3AD203B41FA5}">
                      <a16:colId xmlns:a16="http://schemas.microsoft.com/office/drawing/2014/main" val="2742623692"/>
                    </a:ext>
                  </a:extLst>
                </a:gridCol>
                <a:gridCol w="4887854">
                  <a:extLst>
                    <a:ext uri="{9D8B030D-6E8A-4147-A177-3AD203B41FA5}">
                      <a16:colId xmlns:a16="http://schemas.microsoft.com/office/drawing/2014/main" val="120968799"/>
                    </a:ext>
                  </a:extLst>
                </a:gridCol>
                <a:gridCol w="3973992">
                  <a:extLst>
                    <a:ext uri="{9D8B030D-6E8A-4147-A177-3AD203B41FA5}">
                      <a16:colId xmlns:a16="http://schemas.microsoft.com/office/drawing/2014/main" val="940122991"/>
                    </a:ext>
                  </a:extLst>
                </a:gridCol>
              </a:tblGrid>
              <a:tr h="4465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*Slajd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768680">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kern="0">
                          <a:effectLst/>
                          <a:latin typeface="Arial" panose="020B0604020202020204" pitchFamily="34" charset="0"/>
                          <a:ea typeface="Times New Roman" panose="02020603050405020304" pitchFamily="18" charset="0"/>
                        </a:rPr>
                        <a:t>Wpływ projektu na bezpieczeństwo użytkowników.</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Kryterium weryfikuje stopień wpływu projektu na bezpieczeństwo użytkowników.</a:t>
                      </a:r>
                      <a:endParaRPr lang="pl-PL" sz="1200" b="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Metody pomiaru:</a:t>
                      </a:r>
                      <a:endParaRPr lang="pl-PL" sz="1200" b="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600"/>
                        </a:spcAft>
                        <a:buFont typeface="+mj-lt"/>
                        <a:buAutoNum type="arabicPeriod"/>
                      </a:pPr>
                      <a:r>
                        <a:rPr lang="pl-PL" sz="1200" b="0" dirty="0">
                          <a:effectLst/>
                          <a:latin typeface="Arial" panose="020B0604020202020204" pitchFamily="34" charset="0"/>
                          <a:ea typeface="Times New Roman" panose="02020603050405020304" pitchFamily="18" charset="0"/>
                          <a:cs typeface="Arial" panose="020B0604020202020204" pitchFamily="34" charset="0"/>
                        </a:rPr>
                        <a:t>Projekt przewiduje budowę ciągów pieszo-rowerowych lub brakujących elementów ciągu pieszo-rowerowego umożliwiających przejazd rowerów całym odcinkiem drogi objętym projektem – 7 pkt,</a:t>
                      </a:r>
                      <a:endParaRPr lang="pl-PL" sz="1200" b="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600"/>
                        </a:spcAft>
                        <a:buFont typeface="+mj-lt"/>
                        <a:buAutoNum type="arabicPeriod"/>
                      </a:pPr>
                      <a:r>
                        <a:rPr lang="pl-PL" sz="1200" b="0" dirty="0">
                          <a:effectLst/>
                          <a:latin typeface="Arial" panose="020B0604020202020204" pitchFamily="34" charset="0"/>
                          <a:ea typeface="Times New Roman" panose="02020603050405020304" pitchFamily="18" charset="0"/>
                          <a:cs typeface="Arial" panose="020B0604020202020204" pitchFamily="34" charset="0"/>
                        </a:rPr>
                        <a:t>W ramach projektu prowadzone są działania edukacyjne i kampanie społeczne skierowane zarówno do kierowców, jak i niechronionych uczestników ruchu drogowego, czyli pieszych i rowerzystów (na poziomie lokalnym i/lub regionalnym) – 5 pkt,</a:t>
                      </a:r>
                      <a:endParaRPr lang="pl-PL" sz="1200" b="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600"/>
                        </a:spcAft>
                        <a:buFont typeface="+mj-lt"/>
                        <a:buAutoNum type="arabicPeriod"/>
                      </a:pPr>
                      <a:r>
                        <a:rPr lang="pl-PL" sz="1200" b="0" dirty="0">
                          <a:effectLst/>
                          <a:latin typeface="Arial" panose="020B0604020202020204" pitchFamily="34" charset="0"/>
                          <a:ea typeface="Times New Roman" panose="02020603050405020304" pitchFamily="18" charset="0"/>
                          <a:cs typeface="Arial" panose="020B0604020202020204" pitchFamily="34" charset="0"/>
                        </a:rPr>
                        <a:t>Projekt jest zgodny z Wytycznymi Ministerstwa Infrastruktury - Wytyczne organizacji bezpiecznego ruchu rowerowego lub Wytycznymi projektowania infrastruktury dla pieszych (w wersji obowiązującej na dzień ogłoszenia naboru) - 5 pkt,</a:t>
                      </a:r>
                      <a:endParaRPr lang="pl-PL" sz="1200" b="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600"/>
                        </a:spcAft>
                        <a:buFont typeface="+mj-lt"/>
                        <a:buAutoNum type="arabicPeriod"/>
                      </a:pPr>
                      <a:r>
                        <a:rPr lang="pl-PL" sz="1200" b="0" dirty="0">
                          <a:effectLst/>
                          <a:latin typeface="Arial" panose="020B0604020202020204" pitchFamily="34" charset="0"/>
                          <a:ea typeface="Times New Roman" panose="02020603050405020304" pitchFamily="18" charset="0"/>
                          <a:cs typeface="Arial" panose="020B0604020202020204" pitchFamily="34" charset="0"/>
                        </a:rPr>
                        <a:t>Projekt przewiduje budowę/przebudowę chodników – 5 pkt,</a:t>
                      </a:r>
                      <a:endParaRPr lang="pl-PL" sz="1200" b="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600"/>
                        </a:spcAft>
                        <a:buFont typeface="+mj-lt"/>
                        <a:buAutoNum type="arabicPeriod"/>
                      </a:pPr>
                      <a:r>
                        <a:rPr lang="pl-PL" sz="1200" b="0" dirty="0">
                          <a:effectLst/>
                          <a:latin typeface="Arial" panose="020B0604020202020204" pitchFamily="34" charset="0"/>
                          <a:ea typeface="Times New Roman" panose="02020603050405020304" pitchFamily="18" charset="0"/>
                          <a:cs typeface="Arial" panose="020B0604020202020204" pitchFamily="34" charset="0"/>
                        </a:rPr>
                        <a:t>Projekt przewiduje zastosowanie oznakowania poziomego </a:t>
                      </a:r>
                      <a:r>
                        <a:rPr lang="pl-PL" sz="1200" b="0" dirty="0" err="1">
                          <a:effectLst/>
                          <a:latin typeface="Arial" panose="020B0604020202020204" pitchFamily="34" charset="0"/>
                          <a:ea typeface="Times New Roman" panose="02020603050405020304" pitchFamily="18" charset="0"/>
                          <a:cs typeface="Arial" panose="020B0604020202020204" pitchFamily="34" charset="0"/>
                        </a:rPr>
                        <a:t>wibracyjno</a:t>
                      </a:r>
                      <a:r>
                        <a:rPr lang="pl-PL" sz="1200" b="0" dirty="0">
                          <a:effectLst/>
                          <a:latin typeface="Arial" panose="020B0604020202020204" pitchFamily="34" charset="0"/>
                          <a:ea typeface="Times New Roman" panose="02020603050405020304" pitchFamily="18" charset="0"/>
                          <a:cs typeface="Arial" panose="020B0604020202020204" pitchFamily="34" charset="0"/>
                        </a:rPr>
                        <a:t> - akustycznego – 5 pkt,</a:t>
                      </a:r>
                      <a:endParaRPr lang="pl-PL"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Kryterium punktowe.</a:t>
                      </a:r>
                      <a:endParaRPr lang="pl-PL" sz="1200" b="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Kryterium fakultatywne – spełnienie kryterium nie jest konieczne do przyznania dofinansowania (tj. przyznanie 0 punktów nie dyskwalifikuje z możliwości uzyskania dofinansowania).</a:t>
                      </a:r>
                      <a:endParaRPr lang="pl-PL" sz="1200" b="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Ocena kryterium będzie polegała na:</a:t>
                      </a:r>
                      <a:endParaRPr lang="pl-PL" sz="1200" b="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600"/>
                        </a:spcAft>
                        <a:buFont typeface="+mj-lt"/>
                        <a:buAutoNum type="alphaLcParenR"/>
                      </a:pPr>
                      <a:r>
                        <a:rPr lang="pl-PL" sz="1200" b="0" dirty="0">
                          <a:effectLst/>
                          <a:latin typeface="Arial" panose="020B0604020202020204" pitchFamily="34" charset="0"/>
                          <a:ea typeface="Times New Roman" panose="02020603050405020304" pitchFamily="18" charset="0"/>
                          <a:cs typeface="Arial" panose="020B0604020202020204" pitchFamily="34" charset="0"/>
                        </a:rPr>
                        <a:t>przyznaniu zdefiniowanej z góry liczby punktów (maksymalnie można przyznać 25 pkt). </a:t>
                      </a:r>
                      <a:r>
                        <a:rPr lang="pl-PL" sz="1200" b="0" dirty="0">
                          <a:effectLst/>
                          <a:latin typeface="Arial" panose="020B0604020202020204" pitchFamily="34" charset="0"/>
                          <a:ea typeface="Calibri" panose="020F0502020204030204" pitchFamily="34" charset="0"/>
                          <a:cs typeface="Arial" panose="020B0604020202020204" pitchFamily="34" charset="0"/>
                        </a:rPr>
                        <a:t>Należy zliczyć punkty, adekwatnie do zakresu rzeczowego projektu. </a:t>
                      </a:r>
                      <a:r>
                        <a:rPr lang="pl-PL" sz="1200" b="0" dirty="0">
                          <a:effectLst/>
                          <a:latin typeface="Arial" panose="020B0604020202020204" pitchFamily="34" charset="0"/>
                          <a:ea typeface="Times New Roman" panose="02020603050405020304" pitchFamily="18" charset="0"/>
                          <a:cs typeface="Arial" panose="020B0604020202020204" pitchFamily="34" charset="0"/>
                        </a:rPr>
                        <a:t>Punkty w ramach poszczególnych metod pomiaru sumują się, do momentu uzyskania maksymalnej liczby punktów.</a:t>
                      </a:r>
                      <a:endParaRPr lang="pl-PL" sz="1200" b="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600"/>
                        </a:spcAft>
                        <a:buFont typeface="+mj-lt"/>
                        <a:buAutoNum type="alphaLcParenR"/>
                      </a:pPr>
                      <a:r>
                        <a:rPr lang="pl-PL" sz="1200" b="0" dirty="0">
                          <a:effectLst/>
                          <a:latin typeface="Arial" panose="020B0604020202020204" pitchFamily="34" charset="0"/>
                          <a:ea typeface="Times New Roman" panose="02020603050405020304" pitchFamily="18" charset="0"/>
                          <a:cs typeface="Arial" panose="020B0604020202020204" pitchFamily="34" charset="0"/>
                        </a:rPr>
                        <a:t>przyznaniu 0 punktów – w przypadku niespełnienia kryterium.</a:t>
                      </a:r>
                      <a:endParaRPr lang="pl-PL" sz="1200" b="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dirty="0">
                          <a:effectLst/>
                          <a:latin typeface="Arial" panose="020B0604020202020204" pitchFamily="34" charset="0"/>
                          <a:ea typeface="Times New Roman" panose="02020603050405020304" pitchFamily="18" charset="0"/>
                          <a:cs typeface="Arial" panose="020B0604020202020204" pitchFamily="34" charset="0"/>
                        </a:rPr>
                        <a:t>Brak możliwości uzupełnienia/poprawiania wniosku o dofinansowanie projektu w ramach kryterium.</a:t>
                      </a:r>
                      <a:endParaRPr lang="pl-PL"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449D838C-9A0A-2766-DFBB-D4298EA07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274637"/>
            <a:ext cx="5465075" cy="359665"/>
          </a:xfrm>
          <a:prstGeom prst="rect">
            <a:avLst/>
          </a:prstGeom>
        </p:spPr>
      </p:pic>
      <p:sp>
        <p:nvSpPr>
          <p:cNvPr id="8" name="Symbol zastępczy numeru slajdu 7">
            <a:extLst>
              <a:ext uri="{FF2B5EF4-FFF2-40B4-BE49-F238E27FC236}">
                <a16:creationId xmlns:a16="http://schemas.microsoft.com/office/drawing/2014/main" id="{B245660D-1194-08B5-35CB-C3474CA0EAE5}"/>
              </a:ext>
            </a:extLst>
          </p:cNvPr>
          <p:cNvSpPr>
            <a:spLocks noGrp="1"/>
          </p:cNvSpPr>
          <p:nvPr>
            <p:ph type="sldNum" sz="quarter" idx="12"/>
          </p:nvPr>
        </p:nvSpPr>
        <p:spPr>
          <a:xfrm>
            <a:off x="11714480" y="6528060"/>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36635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CD640-AFB7-89FD-39BE-6B6BAE178CEC}"/>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A9613909-6542-032C-9236-53A52656E8CC}"/>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A1E5CB59-858E-4B9C-7043-4FCC5861EDC7}"/>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6.1 Poprawa regionalnej dostępności transportowej, typy projektów: 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F4E0542E-5069-B233-7535-8E39D520A3CF}"/>
              </a:ext>
            </a:extLst>
          </p:cNvPr>
          <p:cNvGraphicFramePr>
            <a:graphicFrameLocks noGrp="1"/>
          </p:cNvGraphicFramePr>
          <p:nvPr/>
        </p:nvGraphicFramePr>
        <p:xfrm>
          <a:off x="409314" y="1059362"/>
          <a:ext cx="11467612" cy="5157481"/>
        </p:xfrm>
        <a:graphic>
          <a:graphicData uri="http://schemas.openxmlformats.org/drawingml/2006/table">
            <a:tbl>
              <a:tblPr firstRow="1" bandRow="1">
                <a:tableStyleId>{5C22544A-7EE6-4342-B048-85BDC9FD1C3A}</a:tableStyleId>
              </a:tblPr>
              <a:tblGrid>
                <a:gridCol w="651001">
                  <a:extLst>
                    <a:ext uri="{9D8B030D-6E8A-4147-A177-3AD203B41FA5}">
                      <a16:colId xmlns:a16="http://schemas.microsoft.com/office/drawing/2014/main" val="2402903515"/>
                    </a:ext>
                  </a:extLst>
                </a:gridCol>
                <a:gridCol w="1954765">
                  <a:extLst>
                    <a:ext uri="{9D8B030D-6E8A-4147-A177-3AD203B41FA5}">
                      <a16:colId xmlns:a16="http://schemas.microsoft.com/office/drawing/2014/main" val="2742623692"/>
                    </a:ext>
                  </a:extLst>
                </a:gridCol>
                <a:gridCol w="5646599">
                  <a:extLst>
                    <a:ext uri="{9D8B030D-6E8A-4147-A177-3AD203B41FA5}">
                      <a16:colId xmlns:a16="http://schemas.microsoft.com/office/drawing/2014/main" val="120968799"/>
                    </a:ext>
                  </a:extLst>
                </a:gridCol>
                <a:gridCol w="3215247">
                  <a:extLst>
                    <a:ext uri="{9D8B030D-6E8A-4147-A177-3AD203B41FA5}">
                      <a16:colId xmlns:a16="http://schemas.microsoft.com/office/drawing/2014/main" val="940122991"/>
                    </a:ext>
                  </a:extLst>
                </a:gridCol>
              </a:tblGrid>
              <a:tr h="4401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*Slajd 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700281">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kern="0">
                          <a:effectLst/>
                          <a:latin typeface="Arial" panose="020B0604020202020204" pitchFamily="34" charset="0"/>
                          <a:ea typeface="Times New Roman" panose="02020603050405020304" pitchFamily="18" charset="0"/>
                        </a:rPr>
                        <a:t>Wpływ projektu na bezpieczeństwo użytkowników.</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l">
                        <a:lnSpc>
                          <a:spcPct val="115000"/>
                        </a:lnSpc>
                        <a:spcBef>
                          <a:spcPts val="600"/>
                        </a:spcBef>
                        <a:spcAft>
                          <a:spcPts val="300"/>
                        </a:spcAft>
                        <a:buFont typeface="+mj-lt"/>
                        <a:buAutoNum type="arabicPeriod" startAt="6"/>
                      </a:pPr>
                      <a:r>
                        <a:rPr lang="pl-PL" sz="1200" b="0">
                          <a:effectLst/>
                          <a:latin typeface="Arial" panose="020B0604020202020204" pitchFamily="34" charset="0"/>
                          <a:ea typeface="Times New Roman" panose="02020603050405020304" pitchFamily="18" charset="0"/>
                          <a:cs typeface="Arial" panose="020B0604020202020204" pitchFamily="34" charset="0"/>
                        </a:rPr>
                        <a:t>Zastosowanie niekonwencjonalnego oznakowania przejść dla pieszych (np. czerwone tło „zebry”, pasy poprzeczne wibracyjno-akustyczne na dojeździe do przejścia, piktogramy na jezdni) – 5 pkt,</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300"/>
                        </a:spcAft>
                        <a:buFont typeface="+mj-lt"/>
                        <a:buAutoNum type="arabicPeriod" startAt="6"/>
                      </a:pPr>
                      <a:r>
                        <a:rPr lang="pl-PL" sz="1200" b="0">
                          <a:effectLst/>
                          <a:latin typeface="Arial" panose="020B0604020202020204" pitchFamily="34" charset="0"/>
                          <a:ea typeface="Times New Roman" panose="02020603050405020304" pitchFamily="18" charset="0"/>
                          <a:cs typeface="Arial" panose="020B0604020202020204" pitchFamily="34" charset="0"/>
                        </a:rPr>
                        <a:t>W ramach projektu wprowadza się systemy zarządzania ruchem mające na celu poprawę bezpieczeństwa niechronionych użytkowników dróg - 4 pkt,</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300"/>
                        </a:spcAft>
                        <a:buFont typeface="+mj-lt"/>
                        <a:buAutoNum type="arabicPeriod" startAt="6"/>
                      </a:pPr>
                      <a:r>
                        <a:rPr lang="pl-PL" sz="1200" b="0">
                          <a:effectLst/>
                          <a:latin typeface="Arial" panose="020B0604020202020204" pitchFamily="34" charset="0"/>
                          <a:ea typeface="Times New Roman" panose="02020603050405020304" pitchFamily="18" charset="0"/>
                          <a:cs typeface="Arial" panose="020B0604020202020204" pitchFamily="34" charset="0"/>
                        </a:rPr>
                        <a:t>W ramach projektu realizowane są zadania polegające na stosowaniu rozwiązań bezkolizyjnych (tj. przejścia podziemne dla pieszych i/lub dla pieszych i rowerzystów, wiadukty dla pieszych i/lub rowerzystów) – 4 pkt,</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300"/>
                        </a:spcAft>
                        <a:buFont typeface="+mj-lt"/>
                        <a:buAutoNum type="arabicPeriod" startAt="6"/>
                      </a:pPr>
                      <a:r>
                        <a:rPr lang="pl-PL" sz="1200" b="0">
                          <a:effectLst/>
                          <a:latin typeface="Arial" panose="020B0604020202020204" pitchFamily="34" charset="0"/>
                          <a:ea typeface="Times New Roman" panose="02020603050405020304" pitchFamily="18" charset="0"/>
                          <a:cs typeface="Arial" panose="020B0604020202020204" pitchFamily="34" charset="0"/>
                        </a:rPr>
                        <a:t>W ramach realizacji projektu nastąpi poprawa warunków widoczności niechronionych użytkowników dróg – 4 pkt,</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300"/>
                        </a:spcAft>
                        <a:buFont typeface="+mj-lt"/>
                        <a:buAutoNum type="arabicPeriod" startAt="6"/>
                      </a:pPr>
                      <a:r>
                        <a:rPr lang="pl-PL" sz="1200" b="0">
                          <a:effectLst/>
                          <a:latin typeface="Arial" panose="020B0604020202020204" pitchFamily="34" charset="0"/>
                          <a:ea typeface="Times New Roman" panose="02020603050405020304" pitchFamily="18" charset="0"/>
                          <a:cs typeface="Arial" panose="020B0604020202020204" pitchFamily="34" charset="0"/>
                        </a:rPr>
                        <a:t>Projekt przewiduje budowę </a:t>
                      </a:r>
                      <a:r>
                        <a:rPr lang="pl-PL" sz="1200" b="0" err="1">
                          <a:effectLst/>
                          <a:latin typeface="Arial" panose="020B0604020202020204" pitchFamily="34" charset="0"/>
                          <a:ea typeface="Times New Roman" panose="02020603050405020304" pitchFamily="18" charset="0"/>
                          <a:cs typeface="Arial" panose="020B0604020202020204" pitchFamily="34" charset="0"/>
                        </a:rPr>
                        <a:t>azyli</a:t>
                      </a:r>
                      <a:r>
                        <a:rPr lang="pl-PL" sz="1200" b="0">
                          <a:effectLst/>
                          <a:latin typeface="Arial" panose="020B0604020202020204" pitchFamily="34" charset="0"/>
                          <a:ea typeface="Times New Roman" panose="02020603050405020304" pitchFamily="18" charset="0"/>
                          <a:cs typeface="Arial" panose="020B0604020202020204" pitchFamily="34" charset="0"/>
                        </a:rPr>
                        <a:t> dla pieszych – 3 pkt,</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300"/>
                        </a:spcAft>
                        <a:buFont typeface="+mj-lt"/>
                        <a:buAutoNum type="arabicPeriod" startAt="6"/>
                      </a:pPr>
                      <a:r>
                        <a:rPr lang="pl-PL" sz="1200" b="0">
                          <a:effectLst/>
                          <a:latin typeface="Arial" panose="020B0604020202020204" pitchFamily="34" charset="0"/>
                          <a:ea typeface="Times New Roman" panose="02020603050405020304" pitchFamily="18" charset="0"/>
                          <a:cs typeface="Arial" panose="020B0604020202020204" pitchFamily="34" charset="0"/>
                        </a:rPr>
                        <a:t>Projekt przewiduje budowę zatok autobusowych dla obsługi pojazdów komunikacji publicznej – 3 pkt,</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300"/>
                        </a:spcAft>
                        <a:buFont typeface="+mj-lt"/>
                        <a:buAutoNum type="arabicPeriod" startAt="6"/>
                      </a:pPr>
                      <a:r>
                        <a:rPr lang="pl-PL" sz="1200" b="0">
                          <a:effectLst/>
                          <a:latin typeface="Arial" panose="020B0604020202020204" pitchFamily="34" charset="0"/>
                          <a:ea typeface="Times New Roman" panose="02020603050405020304" pitchFamily="18" charset="0"/>
                          <a:cs typeface="Arial" panose="020B0604020202020204" pitchFamily="34" charset="0"/>
                        </a:rPr>
                        <a:t>Projekt przewiduje instalację barier ochronnych wzdłuż krawędzi jezdni – 2 pkt.</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Spełnienie kryterium weryfikowane będzie na podstawie zapisów wniosku o dofinansowanie projektu oraz dokumentacji składanej wraz z wnioskiem o dofinansowanie projektu na etapie aplikowania o środki.</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endParaRPr lang="pl-PL"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8236A91A-EE1A-F30A-6670-5B2F03E55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274637"/>
            <a:ext cx="5465075" cy="359665"/>
          </a:xfrm>
          <a:prstGeom prst="rect">
            <a:avLst/>
          </a:prstGeom>
        </p:spPr>
      </p:pic>
      <p:sp>
        <p:nvSpPr>
          <p:cNvPr id="8" name="Symbol zastępczy numeru slajdu 7">
            <a:extLst>
              <a:ext uri="{FF2B5EF4-FFF2-40B4-BE49-F238E27FC236}">
                <a16:creationId xmlns:a16="http://schemas.microsoft.com/office/drawing/2014/main" id="{9F766014-06F7-A7BE-2015-7B7D1F6FBCF9}"/>
              </a:ext>
            </a:extLst>
          </p:cNvPr>
          <p:cNvSpPr>
            <a:spLocks noGrp="1"/>
          </p:cNvSpPr>
          <p:nvPr>
            <p:ph type="sldNum" sz="quarter" idx="12"/>
          </p:nvPr>
        </p:nvSpPr>
        <p:spPr>
          <a:xfrm>
            <a:off x="11714480" y="6528060"/>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82684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DA36B-E7AF-D220-B0A7-28B9E7F29E1B}"/>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B6F9234F-B952-8585-0E33-22EE0E88BBF8}"/>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C2F0FCFF-C9E5-4C51-D294-8D90A3C9EB29}"/>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6.1 Poprawa regionalnej dostępności transportowej, typy projektów: 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35CF17BC-9FD2-0B06-CC58-4C31B9953EE0}"/>
              </a:ext>
            </a:extLst>
          </p:cNvPr>
          <p:cNvGraphicFramePr>
            <a:graphicFrameLocks noGrp="1"/>
          </p:cNvGraphicFramePr>
          <p:nvPr/>
        </p:nvGraphicFramePr>
        <p:xfrm>
          <a:off x="409314" y="1059362"/>
          <a:ext cx="11467612" cy="5157481"/>
        </p:xfrm>
        <a:graphic>
          <a:graphicData uri="http://schemas.openxmlformats.org/drawingml/2006/table">
            <a:tbl>
              <a:tblPr firstRow="1" bandRow="1">
                <a:tableStyleId>{5C22544A-7EE6-4342-B048-85BDC9FD1C3A}</a:tableStyleId>
              </a:tblPr>
              <a:tblGrid>
                <a:gridCol w="670456">
                  <a:extLst>
                    <a:ext uri="{9D8B030D-6E8A-4147-A177-3AD203B41FA5}">
                      <a16:colId xmlns:a16="http://schemas.microsoft.com/office/drawing/2014/main" val="2402903515"/>
                    </a:ext>
                  </a:extLst>
                </a:gridCol>
                <a:gridCol w="1935310">
                  <a:extLst>
                    <a:ext uri="{9D8B030D-6E8A-4147-A177-3AD203B41FA5}">
                      <a16:colId xmlns:a16="http://schemas.microsoft.com/office/drawing/2014/main" val="2742623692"/>
                    </a:ext>
                  </a:extLst>
                </a:gridCol>
                <a:gridCol w="5646599">
                  <a:extLst>
                    <a:ext uri="{9D8B030D-6E8A-4147-A177-3AD203B41FA5}">
                      <a16:colId xmlns:a16="http://schemas.microsoft.com/office/drawing/2014/main" val="120968799"/>
                    </a:ext>
                  </a:extLst>
                </a:gridCol>
                <a:gridCol w="3215247">
                  <a:extLst>
                    <a:ext uri="{9D8B030D-6E8A-4147-A177-3AD203B41FA5}">
                      <a16:colId xmlns:a16="http://schemas.microsoft.com/office/drawing/2014/main" val="940122991"/>
                    </a:ext>
                  </a:extLst>
                </a:gridCol>
              </a:tblGrid>
              <a:tr h="4401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*Slajd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700281">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1">
                          <a:effectLst/>
                          <a:latin typeface="Arial" panose="020B0604020202020204" pitchFamily="34" charset="0"/>
                          <a:ea typeface="Times New Roman" panose="02020603050405020304" pitchFamily="18" charset="0"/>
                          <a:cs typeface="Arial" panose="020B0604020202020204" pitchFamily="34" charset="0"/>
                        </a:rPr>
                        <a:t>Komplementarność projektu oraz </a:t>
                      </a:r>
                      <a:r>
                        <a:rPr lang="pl-PL" sz="1200" b="1">
                          <a:effectLst/>
                          <a:latin typeface="Arial" panose="020B0604020202020204" pitchFamily="34" charset="0"/>
                          <a:ea typeface="Calibri" panose="020F0502020204030204" pitchFamily="34" charset="0"/>
                          <a:cs typeface="Arial" panose="020B0604020202020204" pitchFamily="34" charset="0"/>
                        </a:rPr>
                        <a:t>doświadczenie wnioskodawcy w prowadzone działania współpracy międzyregionalnej, transgranicznej i/lub transnarodowej</a:t>
                      </a:r>
                      <a:r>
                        <a:rPr lang="pl-PL" sz="1200" b="1">
                          <a:effectLst/>
                          <a:latin typeface="Arial" panose="020B0604020202020204" pitchFamily="34" charset="0"/>
                          <a:ea typeface="Times New Roman" panose="02020603050405020304" pitchFamily="18" charset="0"/>
                          <a:cs typeface="Arial" panose="020B0604020202020204" pitchFamily="34" charset="0"/>
                        </a:rPr>
                        <a:t>.</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0">
                          <a:effectLst/>
                          <a:latin typeface="Arial" panose="020B0604020202020204" pitchFamily="34" charset="0"/>
                          <a:ea typeface="Calibri" panose="020F0502020204030204" pitchFamily="34" charset="0"/>
                          <a:cs typeface="Arial" panose="020B0604020202020204" pitchFamily="34" charset="0"/>
                        </a:rPr>
                        <a:t>Kryterium punktuje projekty poprawiające spójność programową, będące elementem szerszej strategii realizowanej przez szereg projektów komplementarnych lub też powiązane z projektami już zrealizowanymi, w trakcie realizacji lub wybranych do realizacji i współfinansowanych ze środków zagranicznych i polskich m.in. funduszy europejskich, kontraktów wojewódzkich, dotacji celowych itp. od 2014 roku. Premiowane będą projekty kompleksowe mające na celu całkowitą likwidację problemu na danym obszarze. Dodatkowo, premiowana będzie komplementarność w zakresie współpracy międzyregionalnej, transgranicznej i/lub transnarodowej.</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1000"/>
                        </a:spcAft>
                      </a:pPr>
                      <a:r>
                        <a:rPr lang="pl-PL" sz="1200" b="0">
                          <a:effectLst/>
                          <a:latin typeface="Arial" panose="020B0604020202020204" pitchFamily="34" charset="0"/>
                          <a:ea typeface="Times New Roman" panose="02020603050405020304" pitchFamily="18" charset="0"/>
                          <a:cs typeface="Arial" panose="020B0604020202020204" pitchFamily="34" charset="0"/>
                        </a:rPr>
                        <a:t>Metody pomiaru:</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gn="l">
                        <a:lnSpc>
                          <a:spcPct val="115000"/>
                        </a:lnSpc>
                        <a:spcBef>
                          <a:spcPts val="600"/>
                        </a:spcBef>
                        <a:spcAft>
                          <a:spcPts val="1000"/>
                        </a:spcAft>
                        <a:buFont typeface="+mj-lt"/>
                        <a:buAutoNum type="arabicPeriod"/>
                      </a:pPr>
                      <a:r>
                        <a:rPr lang="pl-PL" sz="1200" b="0">
                          <a:effectLst/>
                          <a:latin typeface="Arial" panose="020B0604020202020204" pitchFamily="34" charset="0"/>
                          <a:ea typeface="Calibri" panose="020F0502020204030204" pitchFamily="34" charset="0"/>
                          <a:cs typeface="Arial" panose="020B0604020202020204" pitchFamily="34" charset="0"/>
                        </a:rPr>
                        <a:t>Wnioskodawca posiada doświadczenie i/lub wykazuje zaangażowanie w prowadzone działania współpracy międzyregionalnej, transgranicznej i/lub transnarodowej – 7 pkt,</a:t>
                      </a:r>
                      <a:endParaRPr lang="pl-PL" sz="1200" b="0">
                        <a:effectLst/>
                        <a:latin typeface="Arial" panose="020B0604020202020204" pitchFamily="34" charset="0"/>
                        <a:ea typeface="Times New Roman" panose="02020603050405020304" pitchFamily="18" charset="0"/>
                        <a:cs typeface="Arial" panose="020B0604020202020204" pitchFamily="34" charset="0"/>
                      </a:endParaRPr>
                    </a:p>
                    <a:p>
                      <a:pPr marL="46355" algn="l">
                        <a:lnSpc>
                          <a:spcPct val="115000"/>
                        </a:lnSpc>
                        <a:spcBef>
                          <a:spcPts val="600"/>
                        </a:spcBef>
                        <a:spcAft>
                          <a:spcPts val="1000"/>
                        </a:spcAft>
                      </a:pPr>
                      <a:r>
                        <a:rPr lang="pl-PL" sz="1200" b="0">
                          <a:effectLst/>
                          <a:latin typeface="Arial" panose="020B0604020202020204" pitchFamily="34" charset="0"/>
                          <a:ea typeface="Times New Roman" panose="02020603050405020304" pitchFamily="18" charset="0"/>
                          <a:cs typeface="Times New Roman" panose="02020603050405020304" pitchFamily="18" charset="0"/>
                        </a:rPr>
                        <a:t>Za współpracę ponadregionalną, transgraniczną lub ponadnarodową nie jest uznawana współpraca z osobami lub podmiotami, wpisanymi na listę osób, wobec których są stosowane środki określone w art. 1 ustawy z dnia 13 kwietnia 2022 r. o szczególnych rozwiązaniach w zakresie przeciwdziałania wspieraniu agresji na Ukrainę oraz służących ochronie bezpieczeństwa narodowego, prowadzona w okresie stosowania tych środków.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300"/>
                        </a:spcBef>
                        <a:spcAft>
                          <a:spcPts val="3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punktowe.</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300"/>
                        </a:spcBef>
                        <a:spcAft>
                          <a:spcPts val="3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fakultatywne – spełnienie kryterium nie jest konieczne do przyznania dofinansowania (tj. przyznanie 0 punktów nie dyskwalifikuje z możliwości uzyskania dofinansowania).</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300"/>
                        </a:spcBef>
                        <a:spcAft>
                          <a:spcPts val="300"/>
                        </a:spcAft>
                      </a:pPr>
                      <a:r>
                        <a:rPr lang="pl-PL" sz="1200" b="0">
                          <a:effectLst/>
                          <a:latin typeface="Arial" panose="020B0604020202020204" pitchFamily="34" charset="0"/>
                          <a:ea typeface="Times New Roman" panose="02020603050405020304" pitchFamily="18" charset="0"/>
                          <a:cs typeface="Arial" panose="020B0604020202020204" pitchFamily="34" charset="0"/>
                        </a:rPr>
                        <a:t>Ocena kryterium będzie polegała na:</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300"/>
                        </a:spcBef>
                        <a:spcAft>
                          <a:spcPts val="300"/>
                        </a:spcAft>
                        <a:buFont typeface="+mj-lt"/>
                        <a:buAutoNum type="alphaLcParenR"/>
                      </a:pPr>
                      <a:r>
                        <a:rPr lang="pl-PL" sz="1200" b="0">
                          <a:effectLst/>
                          <a:latin typeface="Arial" panose="020B0604020202020204" pitchFamily="34" charset="0"/>
                          <a:ea typeface="Times New Roman" panose="02020603050405020304" pitchFamily="18" charset="0"/>
                          <a:cs typeface="Arial" panose="020B0604020202020204" pitchFamily="34" charset="0"/>
                        </a:rPr>
                        <a:t>przyznaniu zdefiniowanej z góry liczby punktów (maksymalnie można przyznać 15 pkt). </a:t>
                      </a:r>
                      <a:r>
                        <a:rPr lang="pl-PL" sz="1200" b="0">
                          <a:effectLst/>
                          <a:latin typeface="Arial" panose="020B0604020202020204" pitchFamily="34" charset="0"/>
                          <a:ea typeface="Calibri" panose="020F0502020204030204" pitchFamily="34" charset="0"/>
                          <a:cs typeface="Arial" panose="020B0604020202020204" pitchFamily="34" charset="0"/>
                        </a:rPr>
                        <a:t>Należy zliczyć punkty, adekwatnie do zakresu rzeczowego projektu. </a:t>
                      </a:r>
                      <a:r>
                        <a:rPr lang="pl-PL" sz="1200" b="0">
                          <a:effectLst/>
                          <a:latin typeface="Arial" panose="020B0604020202020204" pitchFamily="34" charset="0"/>
                          <a:ea typeface="Times New Roman" panose="02020603050405020304" pitchFamily="18" charset="0"/>
                          <a:cs typeface="Arial" panose="020B0604020202020204" pitchFamily="34" charset="0"/>
                        </a:rPr>
                        <a:t>Punkty w ramach poszczególnych metod pomiaru sumują się, do momentu uzyskania maksymalnej liczby punktów. </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300"/>
                        </a:spcBef>
                        <a:spcAft>
                          <a:spcPts val="300"/>
                        </a:spcAft>
                        <a:buFont typeface="+mj-lt"/>
                        <a:buAutoNum type="alphaLcParenR"/>
                      </a:pPr>
                      <a:r>
                        <a:rPr lang="pl-PL" sz="1200" b="0">
                          <a:effectLst/>
                          <a:latin typeface="Arial" panose="020B0604020202020204" pitchFamily="34" charset="0"/>
                          <a:ea typeface="Times New Roman" panose="02020603050405020304" pitchFamily="18" charset="0"/>
                          <a:cs typeface="Arial" panose="020B0604020202020204" pitchFamily="34" charset="0"/>
                        </a:rPr>
                        <a:t>przyznaniu 0 punktów – w przypadku niespełnienia kryterium.</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300"/>
                        </a:spcBef>
                        <a:spcAft>
                          <a:spcPts val="300"/>
                        </a:spcAft>
                      </a:pPr>
                      <a:r>
                        <a:rPr lang="pl-PL" sz="1200" b="0">
                          <a:effectLst/>
                          <a:latin typeface="Arial" panose="020B0604020202020204" pitchFamily="34" charset="0"/>
                          <a:ea typeface="Times New Roman" panose="02020603050405020304" pitchFamily="18" charset="0"/>
                          <a:cs typeface="Arial" panose="020B0604020202020204" pitchFamily="34" charset="0"/>
                        </a:rPr>
                        <a:t>Brak możliwości uzupełnienia/poprawiania wniosku o dofinansowanie projektu w ramach kryterium.</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863D2F88-4618-2DF7-0904-2CFE3634D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274637"/>
            <a:ext cx="5465075" cy="359665"/>
          </a:xfrm>
          <a:prstGeom prst="rect">
            <a:avLst/>
          </a:prstGeom>
        </p:spPr>
      </p:pic>
      <p:sp>
        <p:nvSpPr>
          <p:cNvPr id="8" name="Symbol zastępczy numeru slajdu 7">
            <a:extLst>
              <a:ext uri="{FF2B5EF4-FFF2-40B4-BE49-F238E27FC236}">
                <a16:creationId xmlns:a16="http://schemas.microsoft.com/office/drawing/2014/main" id="{731AE732-2EDF-8B82-FB48-43FFCFD1DB9D}"/>
              </a:ext>
            </a:extLst>
          </p:cNvPr>
          <p:cNvSpPr>
            <a:spLocks noGrp="1"/>
          </p:cNvSpPr>
          <p:nvPr>
            <p:ph type="sldNum" sz="quarter" idx="12"/>
          </p:nvPr>
        </p:nvSpPr>
        <p:spPr>
          <a:xfrm>
            <a:off x="11714480" y="6528060"/>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6812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D7BDF-FC86-57FE-BBB8-7C9269EDDDAC}"/>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FD4F24F4-2209-EF59-E98B-04A3A367BAB7}"/>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12063726-380B-9BC9-9931-5D90A62CF000}"/>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6.1 Poprawa regionalnej dostępności transportowej, typy projektów: 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7A290632-3F5B-9B83-CE4D-95D17A9B2ECD}"/>
              </a:ext>
            </a:extLst>
          </p:cNvPr>
          <p:cNvGraphicFramePr>
            <a:graphicFrameLocks noGrp="1"/>
          </p:cNvGraphicFramePr>
          <p:nvPr/>
        </p:nvGraphicFramePr>
        <p:xfrm>
          <a:off x="409314" y="1059362"/>
          <a:ext cx="11467612" cy="4354427"/>
        </p:xfrm>
        <a:graphic>
          <a:graphicData uri="http://schemas.openxmlformats.org/drawingml/2006/table">
            <a:tbl>
              <a:tblPr firstRow="1" bandRow="1">
                <a:tableStyleId>{5C22544A-7EE6-4342-B048-85BDC9FD1C3A}</a:tableStyleId>
              </a:tblPr>
              <a:tblGrid>
                <a:gridCol w="631546">
                  <a:extLst>
                    <a:ext uri="{9D8B030D-6E8A-4147-A177-3AD203B41FA5}">
                      <a16:colId xmlns:a16="http://schemas.microsoft.com/office/drawing/2014/main" val="2402903515"/>
                    </a:ext>
                  </a:extLst>
                </a:gridCol>
                <a:gridCol w="1974220">
                  <a:extLst>
                    <a:ext uri="{9D8B030D-6E8A-4147-A177-3AD203B41FA5}">
                      <a16:colId xmlns:a16="http://schemas.microsoft.com/office/drawing/2014/main" val="2742623692"/>
                    </a:ext>
                  </a:extLst>
                </a:gridCol>
                <a:gridCol w="5646599">
                  <a:extLst>
                    <a:ext uri="{9D8B030D-6E8A-4147-A177-3AD203B41FA5}">
                      <a16:colId xmlns:a16="http://schemas.microsoft.com/office/drawing/2014/main" val="120968799"/>
                    </a:ext>
                  </a:extLst>
                </a:gridCol>
                <a:gridCol w="3215247">
                  <a:extLst>
                    <a:ext uri="{9D8B030D-6E8A-4147-A177-3AD203B41FA5}">
                      <a16:colId xmlns:a16="http://schemas.microsoft.com/office/drawing/2014/main" val="940122991"/>
                    </a:ext>
                  </a:extLst>
                </a:gridCol>
              </a:tblGrid>
              <a:tr h="3790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*Slajd 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897227">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1">
                          <a:effectLst/>
                          <a:latin typeface="Arial" panose="020B0604020202020204" pitchFamily="34" charset="0"/>
                          <a:ea typeface="Times New Roman" panose="02020603050405020304" pitchFamily="18" charset="0"/>
                          <a:cs typeface="Arial" panose="020B0604020202020204" pitchFamily="34" charset="0"/>
                        </a:rPr>
                        <a:t>Komplementarność projektu oraz </a:t>
                      </a:r>
                      <a:r>
                        <a:rPr lang="pl-PL" sz="1200" b="1">
                          <a:effectLst/>
                          <a:latin typeface="Arial" panose="020B0604020202020204" pitchFamily="34" charset="0"/>
                          <a:ea typeface="Calibri" panose="020F0502020204030204" pitchFamily="34" charset="0"/>
                          <a:cs typeface="Arial" panose="020B0604020202020204" pitchFamily="34" charset="0"/>
                        </a:rPr>
                        <a:t>doświadczenie wnioskodawcy w prowadzone działania współpracy międzyregionalnej, transgranicznej i/lub transnarodowej</a:t>
                      </a:r>
                      <a:r>
                        <a:rPr lang="pl-PL" sz="1200" b="1">
                          <a:effectLst/>
                          <a:latin typeface="Arial" panose="020B0604020202020204" pitchFamily="34" charset="0"/>
                          <a:ea typeface="Times New Roman" panose="02020603050405020304" pitchFamily="18" charset="0"/>
                          <a:cs typeface="Arial" panose="020B0604020202020204" pitchFamily="34" charset="0"/>
                        </a:rPr>
                        <a:t>.</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42950" lvl="1" indent="-285750" algn="l">
                        <a:lnSpc>
                          <a:spcPct val="115000"/>
                        </a:lnSpc>
                        <a:spcBef>
                          <a:spcPts val="600"/>
                        </a:spcBef>
                        <a:spcAft>
                          <a:spcPts val="1000"/>
                        </a:spcAft>
                        <a:buFont typeface="+mj-lt"/>
                        <a:buAutoNum type="arabicPeriod" startAt="2"/>
                      </a:pPr>
                      <a:r>
                        <a:rPr lang="pl-PL" sz="1200" b="0">
                          <a:effectLst/>
                          <a:latin typeface="Arial" panose="020B0604020202020204" pitchFamily="34" charset="0"/>
                          <a:ea typeface="Times New Roman" panose="02020603050405020304" pitchFamily="18" charset="0"/>
                          <a:cs typeface="Arial" panose="020B0604020202020204" pitchFamily="34" charset="0"/>
                        </a:rPr>
                        <a:t>Projekt współtworzy kompleksowe rozwiązania obszarowe – projekt łączy co najmniej dwie różne gałęzie transportu – 7 pkt,</a:t>
                      </a:r>
                    </a:p>
                    <a:p>
                      <a:pPr marL="742950" lvl="1" indent="-285750" algn="l">
                        <a:lnSpc>
                          <a:spcPct val="115000"/>
                        </a:lnSpc>
                        <a:spcBef>
                          <a:spcPts val="600"/>
                        </a:spcBef>
                        <a:spcAft>
                          <a:spcPts val="1000"/>
                        </a:spcAft>
                        <a:buFont typeface="+mj-lt"/>
                        <a:buAutoNum type="arabicPeriod" startAt="2"/>
                      </a:pPr>
                      <a:r>
                        <a:rPr lang="pl-PL" sz="1200" b="0">
                          <a:effectLst/>
                          <a:latin typeface="Arial" panose="020B0604020202020204" pitchFamily="34" charset="0"/>
                          <a:ea typeface="Times New Roman" panose="02020603050405020304" pitchFamily="18" charset="0"/>
                          <a:cs typeface="Arial" panose="020B0604020202020204" pitchFamily="34" charset="0"/>
                        </a:rPr>
                        <a:t>Projekt bezpośrednio wykorzystuje produkty bądź rezultaty innego projektu – 5 pkt,</a:t>
                      </a:r>
                    </a:p>
                    <a:p>
                      <a:pPr marL="742950" lvl="1" indent="-285750" algn="l">
                        <a:lnSpc>
                          <a:spcPct val="115000"/>
                        </a:lnSpc>
                        <a:spcBef>
                          <a:spcPts val="600"/>
                        </a:spcBef>
                        <a:spcAft>
                          <a:spcPts val="1000"/>
                        </a:spcAft>
                        <a:buFont typeface="+mj-lt"/>
                        <a:buAutoNum type="arabicPeriod" startAt="2"/>
                      </a:pPr>
                      <a:r>
                        <a:rPr lang="pl-PL" sz="1200" b="0">
                          <a:effectLst/>
                          <a:latin typeface="Arial" panose="020B0604020202020204" pitchFamily="34" charset="0"/>
                          <a:ea typeface="Times New Roman" panose="02020603050405020304" pitchFamily="18" charset="0"/>
                          <a:cs typeface="Arial" panose="020B0604020202020204" pitchFamily="34" charset="0"/>
                        </a:rPr>
                        <a:t>Projekt łącznie z innymi projektami komplementarnymi pełni tę samą funkcję, dzięki czemu w pełni wykorzystywane są możliwości istniejącej infrastruktury – 4 pkt,</a:t>
                      </a:r>
                    </a:p>
                    <a:p>
                      <a:pPr marL="742950" lvl="1" indent="-285750" algn="l">
                        <a:lnSpc>
                          <a:spcPct val="115000"/>
                        </a:lnSpc>
                        <a:spcBef>
                          <a:spcPts val="600"/>
                        </a:spcBef>
                        <a:spcAft>
                          <a:spcPts val="1000"/>
                        </a:spcAft>
                        <a:buFont typeface="+mj-lt"/>
                        <a:buAutoNum type="arabicPeriod" startAt="2"/>
                      </a:pPr>
                      <a:r>
                        <a:rPr lang="pl-PL" sz="1200" b="0">
                          <a:effectLst/>
                          <a:latin typeface="Arial" panose="020B0604020202020204" pitchFamily="34" charset="0"/>
                          <a:ea typeface="Times New Roman" panose="02020603050405020304" pitchFamily="18" charset="0"/>
                          <a:cs typeface="Arial" panose="020B0604020202020204" pitchFamily="34" charset="0"/>
                        </a:rPr>
                        <a:t>Projekt łącznie z innymi projektami komplementarnymi jest wykorzystywany przez tych samych użytkowników – 3 pkt.</a:t>
                      </a:r>
                    </a:p>
                    <a:p>
                      <a:pPr algn="l">
                        <a:lnSpc>
                          <a:spcPct val="115000"/>
                        </a:lnSpc>
                        <a:spcBef>
                          <a:spcPts val="600"/>
                        </a:spcBef>
                        <a:spcAft>
                          <a:spcPts val="1000"/>
                        </a:spcAft>
                      </a:pPr>
                      <a:r>
                        <a:rPr lang="pl-PL" sz="1200" b="0">
                          <a:effectLst/>
                          <a:latin typeface="Arial" panose="020B0604020202020204" pitchFamily="34" charset="0"/>
                          <a:ea typeface="Times New Roman" panose="02020603050405020304" pitchFamily="18" charset="0"/>
                          <a:cs typeface="Arial" panose="020B0604020202020204" pitchFamily="34" charset="0"/>
                        </a:rPr>
                        <a:t>Spełnienie kryterium weryfikowane będzie na podstawie zapisów wniosku o dofinansowanie projektu oraz dokumentacji składanej wraz z wnioskiem o dofinansowanie projektu na etapie aplikowania o środki.</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300"/>
                        </a:spcBef>
                        <a:spcAft>
                          <a:spcPts val="300"/>
                        </a:spcAft>
                      </a:pPr>
                      <a:endParaRPr lang="pl-PL"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D304729B-5F2A-C46C-50B1-C430BB246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274637"/>
            <a:ext cx="5465075" cy="359665"/>
          </a:xfrm>
          <a:prstGeom prst="rect">
            <a:avLst/>
          </a:prstGeom>
        </p:spPr>
      </p:pic>
      <p:sp>
        <p:nvSpPr>
          <p:cNvPr id="8" name="Symbol zastępczy numeru slajdu 7">
            <a:extLst>
              <a:ext uri="{FF2B5EF4-FFF2-40B4-BE49-F238E27FC236}">
                <a16:creationId xmlns:a16="http://schemas.microsoft.com/office/drawing/2014/main" id="{7FC29F73-9A35-B63D-AF4C-366DD6D1B481}"/>
              </a:ext>
            </a:extLst>
          </p:cNvPr>
          <p:cNvSpPr>
            <a:spLocks noGrp="1"/>
          </p:cNvSpPr>
          <p:nvPr>
            <p:ph type="sldNum" sz="quarter" idx="12"/>
          </p:nvPr>
        </p:nvSpPr>
        <p:spPr>
          <a:xfrm>
            <a:off x="11714480" y="6528060"/>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06374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A84E5-8796-6DB6-DCED-0F7DA1F16A84}"/>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EC1E59B4-45D0-8B67-4A3B-CD8B13264C5D}"/>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2AABA751-5E91-CE17-B26F-A0060578A176}"/>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6.1 Poprawa regionalnej dostępności transportowej, typy projektów: 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FB48D9FE-105C-0569-491B-536B3EAFB051}"/>
              </a:ext>
            </a:extLst>
          </p:cNvPr>
          <p:cNvGraphicFramePr>
            <a:graphicFrameLocks noGrp="1"/>
          </p:cNvGraphicFramePr>
          <p:nvPr/>
        </p:nvGraphicFramePr>
        <p:xfrm>
          <a:off x="409314" y="1059363"/>
          <a:ext cx="11467612" cy="3957840"/>
        </p:xfrm>
        <a:graphic>
          <a:graphicData uri="http://schemas.openxmlformats.org/drawingml/2006/table">
            <a:tbl>
              <a:tblPr firstRow="1" bandRow="1">
                <a:tableStyleId>{5C22544A-7EE6-4342-B048-85BDC9FD1C3A}</a:tableStyleId>
              </a:tblPr>
              <a:tblGrid>
                <a:gridCol w="612090">
                  <a:extLst>
                    <a:ext uri="{9D8B030D-6E8A-4147-A177-3AD203B41FA5}">
                      <a16:colId xmlns:a16="http://schemas.microsoft.com/office/drawing/2014/main" val="2402903515"/>
                    </a:ext>
                  </a:extLst>
                </a:gridCol>
                <a:gridCol w="1993676">
                  <a:extLst>
                    <a:ext uri="{9D8B030D-6E8A-4147-A177-3AD203B41FA5}">
                      <a16:colId xmlns:a16="http://schemas.microsoft.com/office/drawing/2014/main" val="2742623692"/>
                    </a:ext>
                  </a:extLst>
                </a:gridCol>
                <a:gridCol w="5646599">
                  <a:extLst>
                    <a:ext uri="{9D8B030D-6E8A-4147-A177-3AD203B41FA5}">
                      <a16:colId xmlns:a16="http://schemas.microsoft.com/office/drawing/2014/main" val="120968799"/>
                    </a:ext>
                  </a:extLst>
                </a:gridCol>
                <a:gridCol w="3215247">
                  <a:extLst>
                    <a:ext uri="{9D8B030D-6E8A-4147-A177-3AD203B41FA5}">
                      <a16:colId xmlns:a16="http://schemas.microsoft.com/office/drawing/2014/main" val="940122991"/>
                    </a:ext>
                  </a:extLst>
                </a:gridCol>
              </a:tblGrid>
              <a:tr h="4352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*Slajd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500640">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1" kern="0">
                          <a:effectLst/>
                          <a:latin typeface="Arial" panose="020B0604020202020204" pitchFamily="34" charset="0"/>
                          <a:ea typeface="Calibri" panose="020F0502020204030204" pitchFamily="34" charset="0"/>
                        </a:rPr>
                        <a:t>Wpływ na środowisko.</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300"/>
                        </a:spcBef>
                        <a:spcAft>
                          <a:spcPts val="3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punktuje działania na rzecz realizacji zrównoważonego rozwoju oraz zasady DNSH („nie czyń poważnych szkód”), w tym w szczególności wykorzystanie nowoczesnych, energooszczędnych rozwiązań technicznych i technologicznych, zastosowanie technologii przyjaznych środowisku przyrodniczemu.</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300"/>
                        </a:spcBef>
                        <a:spcAft>
                          <a:spcPts val="300"/>
                        </a:spcAft>
                      </a:pPr>
                      <a:r>
                        <a:rPr lang="pl-PL" sz="1200" b="0">
                          <a:effectLst/>
                          <a:latin typeface="Arial" panose="020B0604020202020204" pitchFamily="34" charset="0"/>
                          <a:ea typeface="Times New Roman" panose="02020603050405020304" pitchFamily="18" charset="0"/>
                          <a:cs typeface="Arial" panose="020B0604020202020204" pitchFamily="34" charset="0"/>
                        </a:rPr>
                        <a:t>Metody pomiaru:</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300"/>
                        </a:spcBef>
                        <a:spcAft>
                          <a:spcPts val="300"/>
                        </a:spcAft>
                        <a:buFont typeface="+mj-lt"/>
                        <a:buAutoNum type="arabicPeriod"/>
                      </a:pPr>
                      <a:r>
                        <a:rPr lang="pl-PL" sz="1200" b="0">
                          <a:effectLst/>
                          <a:latin typeface="Arial" panose="020B0604020202020204" pitchFamily="34" charset="0"/>
                          <a:ea typeface="Times New Roman" panose="02020603050405020304" pitchFamily="18" charset="0"/>
                          <a:cs typeface="Arial" panose="020B0604020202020204" pitchFamily="34" charset="0"/>
                        </a:rPr>
                        <a:t>Projekt zawiera rozwiązania techniczne i technologiczne zmniejszające oddziaływanie projektu na środowisko, spełniające najwyższe istniejące normy na poziomie europejskim (np. Najlepsze Dostępne Techniki (BAT</a:t>
                      </a:r>
                      <a:r>
                        <a:rPr lang="pl-PL" sz="1200" b="0" baseline="30000">
                          <a:effectLst/>
                          <a:latin typeface="Arial" panose="020B0604020202020204" pitchFamily="34" charset="0"/>
                          <a:ea typeface="Times New Roman" panose="02020603050405020304" pitchFamily="18" charset="0"/>
                          <a:cs typeface="Arial" panose="020B0604020202020204" pitchFamily="34" charset="0"/>
                        </a:rPr>
                        <a:t>)8,</a:t>
                      </a:r>
                      <a:r>
                        <a:rPr lang="pl-PL" sz="1200" b="0">
                          <a:effectLst/>
                          <a:latin typeface="Arial" panose="020B0604020202020204" pitchFamily="34" charset="0"/>
                          <a:ea typeface="Times New Roman" panose="02020603050405020304" pitchFamily="18" charset="0"/>
                          <a:cs typeface="Arial" panose="020B0604020202020204" pitchFamily="34" charset="0"/>
                        </a:rPr>
                        <a:t> normy serii EN 12697-30:2019-1 i EN 13108-1:2016-07 oraz normy PN-EN w zakresie kruszyw, </a:t>
                      </a:r>
                      <a:r>
                        <a:rPr lang="en-US" sz="1200" b="0">
                          <a:effectLst/>
                          <a:latin typeface="Arial" panose="020B0604020202020204" pitchFamily="34" charset="0"/>
                          <a:ea typeface="Times New Roman" panose="02020603050405020304" pitchFamily="18" charset="0"/>
                          <a:cs typeface="Arial" panose="020B0604020202020204" pitchFamily="34" charset="0"/>
                        </a:rPr>
                        <a:t>PN-EN 14023:2011</a:t>
                      </a:r>
                      <a:r>
                        <a:rPr lang="pl-PL" sz="1200" b="0">
                          <a:effectLst/>
                          <a:latin typeface="Arial" panose="020B0604020202020204" pitchFamily="34" charset="0"/>
                          <a:ea typeface="Times New Roman" panose="02020603050405020304" pitchFamily="18" charset="0"/>
                          <a:cs typeface="Arial" panose="020B0604020202020204" pitchFamily="34" charset="0"/>
                        </a:rPr>
                        <a:t>) i/lub projekt zawiera nowoczesne energooszczędne rozwiązania techniczne i technologiczne zmniejszające koszty eksploatacyjne i wpływ na środowisko – 7 pkt,</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300"/>
                        </a:spcBef>
                        <a:spcAft>
                          <a:spcPts val="300"/>
                        </a:spcAft>
                        <a:buFont typeface="+mj-lt"/>
                        <a:buAutoNum type="arabicPeriod" startAt="2"/>
                      </a:pPr>
                      <a:r>
                        <a:rPr lang="pl-PL" sz="1200" b="0">
                          <a:effectLst/>
                          <a:latin typeface="Arial" panose="020B0604020202020204" pitchFamily="34" charset="0"/>
                          <a:ea typeface="Times New Roman" panose="02020603050405020304" pitchFamily="18" charset="0"/>
                          <a:cs typeface="Arial" panose="020B0604020202020204" pitchFamily="34" charset="0"/>
                        </a:rPr>
                        <a:t>Zobowiązanie do stosowania w projekcie zielonych zamówień publicznych i/lub klauzul społecznych - 6 pkt,</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300"/>
                        </a:spcBef>
                        <a:spcAft>
                          <a:spcPts val="3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punktowe.</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300"/>
                        </a:spcBef>
                        <a:spcAft>
                          <a:spcPts val="3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fakultatywne – spełnienie kryterium nie jest konieczne do przyznania dofinansowania (tj. przyznanie 0 punktów nie dyskwalifikuje z możliwości uzyskania dofinansowania).</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300"/>
                        </a:spcBef>
                        <a:spcAft>
                          <a:spcPts val="300"/>
                        </a:spcAft>
                      </a:pPr>
                      <a:r>
                        <a:rPr lang="pl-PL" sz="1200" b="0">
                          <a:effectLst/>
                          <a:latin typeface="Arial" panose="020B0604020202020204" pitchFamily="34" charset="0"/>
                          <a:ea typeface="Times New Roman" panose="02020603050405020304" pitchFamily="18" charset="0"/>
                          <a:cs typeface="Arial" panose="020B0604020202020204" pitchFamily="34" charset="0"/>
                        </a:rPr>
                        <a:t>Ocena kryterium będzie polegała na:</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300"/>
                        </a:spcBef>
                        <a:spcAft>
                          <a:spcPts val="300"/>
                        </a:spcAft>
                        <a:buFont typeface="+mj-lt"/>
                        <a:buAutoNum type="alphaLcParenR"/>
                      </a:pPr>
                      <a:r>
                        <a:rPr lang="pl-PL" sz="1200" b="0">
                          <a:effectLst/>
                          <a:latin typeface="Arial" panose="020B0604020202020204" pitchFamily="34" charset="0"/>
                          <a:ea typeface="Times New Roman" panose="02020603050405020304" pitchFamily="18" charset="0"/>
                          <a:cs typeface="Arial" panose="020B0604020202020204" pitchFamily="34" charset="0"/>
                        </a:rPr>
                        <a:t>przyznaniu zdefiniowanej z góry liczby punktów (maksymalnie można przyznać 20 pkt).</a:t>
                      </a:r>
                      <a:r>
                        <a:rPr lang="pl-PL" sz="1200" b="0">
                          <a:effectLst/>
                          <a:latin typeface="Arial" panose="020B0604020202020204" pitchFamily="34" charset="0"/>
                          <a:ea typeface="Calibri" panose="020F0502020204030204" pitchFamily="34" charset="0"/>
                          <a:cs typeface="Arial" panose="020B0604020202020204" pitchFamily="34" charset="0"/>
                        </a:rPr>
                        <a:t> </a:t>
                      </a:r>
                      <a:r>
                        <a:rPr lang="pl-PL" sz="1200" b="0">
                          <a:effectLst/>
                          <a:latin typeface="Arial" panose="020B0604020202020204" pitchFamily="34" charset="0"/>
                          <a:ea typeface="Times New Roman" panose="02020603050405020304" pitchFamily="18" charset="0"/>
                          <a:cs typeface="Arial" panose="020B0604020202020204" pitchFamily="34" charset="0"/>
                        </a:rPr>
                        <a:t>Należy zliczyć punkty, adekwatnie do zakresu rzeczowego projektu. Punkty w ramach poszczególnych metod pomiaru sumują się do momentu uzyskania maksymalnej liczby punktów.</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9BEFD791-47A1-10D2-C566-0E7052BC23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274637"/>
            <a:ext cx="5465075" cy="359665"/>
          </a:xfrm>
          <a:prstGeom prst="rect">
            <a:avLst/>
          </a:prstGeom>
        </p:spPr>
      </p:pic>
      <p:sp>
        <p:nvSpPr>
          <p:cNvPr id="8" name="Symbol zastępczy numeru slajdu 7">
            <a:extLst>
              <a:ext uri="{FF2B5EF4-FFF2-40B4-BE49-F238E27FC236}">
                <a16:creationId xmlns:a16="http://schemas.microsoft.com/office/drawing/2014/main" id="{C9C65AE1-4575-5208-F04F-B8899447E238}"/>
              </a:ext>
            </a:extLst>
          </p:cNvPr>
          <p:cNvSpPr>
            <a:spLocks noGrp="1"/>
          </p:cNvSpPr>
          <p:nvPr>
            <p:ph type="sldNum" sz="quarter" idx="12"/>
          </p:nvPr>
        </p:nvSpPr>
        <p:spPr>
          <a:xfrm>
            <a:off x="11714480" y="6528060"/>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pole tekstowe 1">
            <a:extLst>
              <a:ext uri="{FF2B5EF4-FFF2-40B4-BE49-F238E27FC236}">
                <a16:creationId xmlns:a16="http://schemas.microsoft.com/office/drawing/2014/main" id="{EB0EB899-08B8-3898-6461-CC79F2B60021}"/>
              </a:ext>
            </a:extLst>
          </p:cNvPr>
          <p:cNvSpPr txBox="1"/>
          <p:nvPr/>
        </p:nvSpPr>
        <p:spPr>
          <a:xfrm>
            <a:off x="394336" y="5091879"/>
            <a:ext cx="1146761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90488" algn="l"/>
              </a:tabLst>
              <a:defRPr/>
            </a:pPr>
            <a:r>
              <a:rPr kumimoji="0" lang="pl-PL" sz="1200" b="0" i="0" u="none" strike="noStrike" kern="0" cap="none" spc="0" normalizeH="0" baseline="3000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8 </a:t>
            </a:r>
            <a:r>
              <a:rPr kumimoji="0" lang="pl-PL" sz="1200" b="0" i="0" u="none" strike="noStrike" kern="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Zgodnie z art. 3, pkt. 10 Ustawy Prawo ochrony środowiska, najlepsza dostępna technika to „najbardziej efektywny i zaawansowany poziom rozwoju technologii i metod dopuszczalnych wielkości emisji i innych warunków pozwolenia mających na celu zapobieganie powstawaniu, a jeżeli nie jest to możliwe, ograniczenie emisji i oddziaływania na środowisko jako całość, z tym że: a) technika - oznacza zarówno stosowaną technologię, jak i sposób, w jaki dana instalacja jest projektowana, wykonywana, eksploatowana oraz likwidowana, b) dostępne techniki - oznaczają techniki o takim stopniu rozwoju, który umożliwia ich praktyczne zastosowanie w danej dziedzinie przemysłu, z uwzględnieniem warunków ekonomicznych i technicznych oraz rachunku kosztów i korzyści, a które to techniki prowadzący daną działalność może uzyskać, c)</a:t>
            </a:r>
            <a:r>
              <a:rPr kumimoji="0" lang="pl-PL" sz="1200" b="1" i="0" u="none" strike="noStrike" kern="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pl-PL" sz="1200" b="0" i="0" u="none" strike="noStrike" kern="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najlepsza technika - oznacza najbardziej efektywną technikę w osiąganiu wysokiego ogólnego poziomu ochrony środowiska jako całości.</a:t>
            </a:r>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99793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71CD8-BB63-49FA-EC25-E53BA7582645}"/>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5A49C866-1112-62E0-4D33-D10625286FAA}"/>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AC1B7FCA-72A8-D09D-0C6D-31471931C5A0}"/>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6.1 Poprawa regionalnej dostępności transportowej, typy projektów: 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B7FFEA8D-FB59-1C20-A83C-DAA8789D151D}"/>
              </a:ext>
            </a:extLst>
          </p:cNvPr>
          <p:cNvGraphicFramePr>
            <a:graphicFrameLocks noGrp="1"/>
          </p:cNvGraphicFramePr>
          <p:nvPr/>
        </p:nvGraphicFramePr>
        <p:xfrm>
          <a:off x="409314" y="1059362"/>
          <a:ext cx="11467612" cy="4354427"/>
        </p:xfrm>
        <a:graphic>
          <a:graphicData uri="http://schemas.openxmlformats.org/drawingml/2006/table">
            <a:tbl>
              <a:tblPr firstRow="1" bandRow="1">
                <a:tableStyleId>{5C22544A-7EE6-4342-B048-85BDC9FD1C3A}</a:tableStyleId>
              </a:tblPr>
              <a:tblGrid>
                <a:gridCol w="612090">
                  <a:extLst>
                    <a:ext uri="{9D8B030D-6E8A-4147-A177-3AD203B41FA5}">
                      <a16:colId xmlns:a16="http://schemas.microsoft.com/office/drawing/2014/main" val="2402903515"/>
                    </a:ext>
                  </a:extLst>
                </a:gridCol>
                <a:gridCol w="1993676">
                  <a:extLst>
                    <a:ext uri="{9D8B030D-6E8A-4147-A177-3AD203B41FA5}">
                      <a16:colId xmlns:a16="http://schemas.microsoft.com/office/drawing/2014/main" val="2742623692"/>
                    </a:ext>
                  </a:extLst>
                </a:gridCol>
                <a:gridCol w="5646599">
                  <a:extLst>
                    <a:ext uri="{9D8B030D-6E8A-4147-A177-3AD203B41FA5}">
                      <a16:colId xmlns:a16="http://schemas.microsoft.com/office/drawing/2014/main" val="120968799"/>
                    </a:ext>
                  </a:extLst>
                </a:gridCol>
                <a:gridCol w="3215247">
                  <a:extLst>
                    <a:ext uri="{9D8B030D-6E8A-4147-A177-3AD203B41FA5}">
                      <a16:colId xmlns:a16="http://schemas.microsoft.com/office/drawing/2014/main" val="940122991"/>
                    </a:ext>
                  </a:extLst>
                </a:gridCol>
              </a:tblGrid>
              <a:tr h="3790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*Slajd 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897227">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1" kern="0">
                          <a:effectLst/>
                          <a:latin typeface="Arial" panose="020B0604020202020204" pitchFamily="34" charset="0"/>
                          <a:ea typeface="Calibri" panose="020F0502020204030204" pitchFamily="34" charset="0"/>
                        </a:rPr>
                        <a:t>Wpływ na środowisko.</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l">
                        <a:lnSpc>
                          <a:spcPct val="115000"/>
                        </a:lnSpc>
                        <a:spcBef>
                          <a:spcPts val="600"/>
                        </a:spcBef>
                        <a:spcAft>
                          <a:spcPts val="1000"/>
                        </a:spcAft>
                        <a:buFont typeface="+mj-lt"/>
                        <a:buAutoNum type="arabicPeriod" startAt="3"/>
                      </a:pPr>
                      <a:r>
                        <a:rPr lang="pl-PL" sz="1200" b="0">
                          <a:effectLst/>
                          <a:latin typeface="Arial" panose="020B0604020202020204" pitchFamily="34" charset="0"/>
                          <a:ea typeface="Times New Roman" panose="02020603050405020304" pitchFamily="18" charset="0"/>
                          <a:cs typeface="Arial" panose="020B0604020202020204" pitchFamily="34" charset="0"/>
                        </a:rPr>
                        <a:t>Projekt uwzględnia wtórne zastosowanie materiałów z recyklingu nawierzchni asfaltowych i betonowych, a także przemysłowych materiałów odpadowych – 5 pkt,</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1000"/>
                        </a:spcAft>
                        <a:buFont typeface="+mj-lt"/>
                        <a:buAutoNum type="arabicPeriod" startAt="3"/>
                      </a:pPr>
                      <a:r>
                        <a:rPr lang="pl-PL" sz="1200" b="0">
                          <a:effectLst/>
                          <a:latin typeface="Arial" panose="020B0604020202020204" pitchFamily="34" charset="0"/>
                          <a:ea typeface="Times New Roman" panose="02020603050405020304" pitchFamily="18" charset="0"/>
                          <a:cs typeface="Arial" panose="020B0604020202020204" pitchFamily="34" charset="0"/>
                        </a:rPr>
                        <a:t>Planowana inwestycja wykorzystuje systemy ITS, które mają pozytywny wpływ na środowisko naturalne – 5 pkt,</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1000"/>
                        </a:spcAft>
                        <a:buFont typeface="+mj-lt"/>
                        <a:buAutoNum type="arabicPeriod" startAt="3"/>
                      </a:pPr>
                      <a:r>
                        <a:rPr lang="pl-PL" sz="1200" b="0">
                          <a:effectLst/>
                          <a:latin typeface="Arial" panose="020B0604020202020204" pitchFamily="34" charset="0"/>
                          <a:ea typeface="Times New Roman" panose="02020603050405020304" pitchFamily="18" charset="0"/>
                          <a:cs typeface="Arial" panose="020B0604020202020204" pitchFamily="34" charset="0"/>
                        </a:rPr>
                        <a:t>Projekt zakłada budowę pasów zieleni – 4 pkt,</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1000"/>
                        </a:spcAft>
                        <a:buFont typeface="+mj-lt"/>
                        <a:buAutoNum type="arabicPeriod" startAt="3"/>
                      </a:pPr>
                      <a:r>
                        <a:rPr lang="pl-PL" sz="1200" b="0">
                          <a:effectLst/>
                          <a:latin typeface="Arial" panose="020B0604020202020204" pitchFamily="34" charset="0"/>
                          <a:ea typeface="Times New Roman" panose="02020603050405020304" pitchFamily="18" charset="0"/>
                          <a:cs typeface="Arial" panose="020B0604020202020204" pitchFamily="34" charset="0"/>
                        </a:rPr>
                        <a:t>W ramach budowy obwodnicy uwzględniono urządzenia ochrony środowiska, tj. przejścia ekologiczne, ogrodzenia – 4 pkt.</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1000"/>
                        </a:spcAft>
                      </a:pPr>
                      <a:r>
                        <a:rPr lang="pl-PL" sz="1200" b="0">
                          <a:effectLst/>
                          <a:latin typeface="Arial" panose="020B0604020202020204" pitchFamily="34" charset="0"/>
                          <a:ea typeface="Times New Roman" panose="02020603050405020304" pitchFamily="18" charset="0"/>
                          <a:cs typeface="Arial" panose="020B0604020202020204" pitchFamily="34" charset="0"/>
                        </a:rPr>
                        <a:t>Spełnienie kryterium weryfikowane będzie na podstawie zapisów wniosku o dofinansowanie projektu oraz dokumentacji składanej wraz z wnioskiem o dofinansowanie projektu na etapie aplikowania o środki.</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l">
                        <a:lnSpc>
                          <a:spcPct val="115000"/>
                        </a:lnSpc>
                        <a:spcBef>
                          <a:spcPts val="300"/>
                        </a:spcBef>
                        <a:spcAft>
                          <a:spcPts val="300"/>
                        </a:spcAft>
                        <a:buFont typeface="+mj-lt"/>
                        <a:buAutoNum type="alphaLcParenR" startAt="2"/>
                      </a:pPr>
                      <a:r>
                        <a:rPr lang="pl-PL" sz="1200" b="0">
                          <a:effectLst/>
                          <a:latin typeface="Arial" panose="020B0604020202020204" pitchFamily="34" charset="0"/>
                          <a:ea typeface="Times New Roman" panose="02020603050405020304" pitchFamily="18" charset="0"/>
                          <a:cs typeface="Arial" panose="020B0604020202020204" pitchFamily="34" charset="0"/>
                        </a:rPr>
                        <a:t>przyznaniu 0 punktów – w przypadku niespełnienia kryterium.</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300"/>
                        </a:spcBef>
                        <a:spcAft>
                          <a:spcPts val="300"/>
                        </a:spcAft>
                      </a:pPr>
                      <a:r>
                        <a:rPr lang="pl-PL" sz="1200" b="0">
                          <a:effectLst/>
                          <a:latin typeface="Arial" panose="020B0604020202020204" pitchFamily="34" charset="0"/>
                          <a:ea typeface="Times New Roman" panose="02020603050405020304" pitchFamily="18" charset="0"/>
                          <a:cs typeface="Arial" panose="020B0604020202020204" pitchFamily="34" charset="0"/>
                        </a:rPr>
                        <a:t>Brak możliwości uzupełnienia/poprawiania wniosku o dofinansowanie projektu w ramach kryterium.</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98FCB08D-5DB2-EF93-B5CF-6189ACD3A7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274637"/>
            <a:ext cx="5465075" cy="359665"/>
          </a:xfrm>
          <a:prstGeom prst="rect">
            <a:avLst/>
          </a:prstGeom>
        </p:spPr>
      </p:pic>
      <p:sp>
        <p:nvSpPr>
          <p:cNvPr id="8" name="Symbol zastępczy numeru slajdu 7">
            <a:extLst>
              <a:ext uri="{FF2B5EF4-FFF2-40B4-BE49-F238E27FC236}">
                <a16:creationId xmlns:a16="http://schemas.microsoft.com/office/drawing/2014/main" id="{5D194A3C-C58F-7879-4F06-0A62AB6455BC}"/>
              </a:ext>
            </a:extLst>
          </p:cNvPr>
          <p:cNvSpPr>
            <a:spLocks noGrp="1"/>
          </p:cNvSpPr>
          <p:nvPr>
            <p:ph type="sldNum" sz="quarter" idx="12"/>
          </p:nvPr>
        </p:nvSpPr>
        <p:spPr>
          <a:xfrm>
            <a:off x="11714480" y="6528060"/>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12921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F36FF-BB53-DFC0-3903-72ACDF3CB945}"/>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934AA274-9B01-45EA-6152-19683E5F780D}"/>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28970D3D-3042-B2C4-9EFA-ED931C69DDF2}"/>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6.1 Poprawa regionalnej dostępności transportowej, typy projektów: 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F6CF2967-E58F-7BA6-E4FF-974258DB9107}"/>
              </a:ext>
            </a:extLst>
          </p:cNvPr>
          <p:cNvGraphicFramePr>
            <a:graphicFrameLocks noGrp="1"/>
          </p:cNvGraphicFramePr>
          <p:nvPr/>
        </p:nvGraphicFramePr>
        <p:xfrm>
          <a:off x="409314" y="1059362"/>
          <a:ext cx="11467612" cy="4635437"/>
        </p:xfrm>
        <a:graphic>
          <a:graphicData uri="http://schemas.openxmlformats.org/drawingml/2006/table">
            <a:tbl>
              <a:tblPr firstRow="1" bandRow="1">
                <a:tableStyleId>{5C22544A-7EE6-4342-B048-85BDC9FD1C3A}</a:tableStyleId>
              </a:tblPr>
              <a:tblGrid>
                <a:gridCol w="592635">
                  <a:extLst>
                    <a:ext uri="{9D8B030D-6E8A-4147-A177-3AD203B41FA5}">
                      <a16:colId xmlns:a16="http://schemas.microsoft.com/office/drawing/2014/main" val="2402903515"/>
                    </a:ext>
                  </a:extLst>
                </a:gridCol>
                <a:gridCol w="2013131">
                  <a:extLst>
                    <a:ext uri="{9D8B030D-6E8A-4147-A177-3AD203B41FA5}">
                      <a16:colId xmlns:a16="http://schemas.microsoft.com/office/drawing/2014/main" val="2742623692"/>
                    </a:ext>
                  </a:extLst>
                </a:gridCol>
                <a:gridCol w="5646599">
                  <a:extLst>
                    <a:ext uri="{9D8B030D-6E8A-4147-A177-3AD203B41FA5}">
                      <a16:colId xmlns:a16="http://schemas.microsoft.com/office/drawing/2014/main" val="120968799"/>
                    </a:ext>
                  </a:extLst>
                </a:gridCol>
                <a:gridCol w="3215247">
                  <a:extLst>
                    <a:ext uri="{9D8B030D-6E8A-4147-A177-3AD203B41FA5}">
                      <a16:colId xmlns:a16="http://schemas.microsoft.com/office/drawing/2014/main" val="940122991"/>
                    </a:ext>
                  </a:extLst>
                </a:gridCol>
              </a:tblGrid>
              <a:tr h="379086">
                <a:tc>
                  <a:txBody>
                    <a:bodyPr/>
                    <a:lstStyle/>
                    <a:p>
                      <a:pPr algn="ctr"/>
                      <a:r>
                        <a:rPr lang="pl-PL" sz="1200">
                          <a:latin typeface="Arial" panose="020B0604020202020204" pitchFamily="34" charset="0"/>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897227">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1" kern="50">
                          <a:effectLst/>
                          <a:latin typeface="Arial" panose="020B0604020202020204" pitchFamily="34" charset="0"/>
                          <a:ea typeface="SimSun" panose="02010600030101010101" pitchFamily="2" charset="-122"/>
                        </a:rPr>
                        <a:t>Oddziaływanie na zasadę równości szans i niedyskryminacji.</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0">
                          <a:effectLst/>
                          <a:latin typeface="Arial" panose="020B0604020202020204" pitchFamily="34" charset="0"/>
                          <a:ea typeface="Calibri" panose="020F0502020204030204" pitchFamily="34" charset="0"/>
                          <a:cs typeface="Arial" panose="020B0604020202020204" pitchFamily="34" charset="0"/>
                        </a:rPr>
                        <a:t>Kryterium punktuje działania na rzecz równości szans i niedyskryminacji.</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1000"/>
                        </a:spcAft>
                      </a:pPr>
                      <a:r>
                        <a:rPr lang="pl-PL" sz="1200" b="0">
                          <a:effectLst/>
                          <a:latin typeface="Arial" panose="020B0604020202020204" pitchFamily="34" charset="0"/>
                          <a:ea typeface="Calibri" panose="020F0502020204030204" pitchFamily="34" charset="0"/>
                          <a:cs typeface="Arial" panose="020B0604020202020204" pitchFamily="34" charset="0"/>
                        </a:rPr>
                        <a:t>Metoda pomiaru:</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gn="l">
                        <a:lnSpc>
                          <a:spcPct val="115000"/>
                        </a:lnSpc>
                        <a:spcBef>
                          <a:spcPts val="600"/>
                        </a:spcBef>
                        <a:spcAft>
                          <a:spcPts val="1000"/>
                        </a:spcAft>
                        <a:buFont typeface="+mj-lt"/>
                        <a:buAutoNum type="arabicPeriod"/>
                      </a:pPr>
                      <a:r>
                        <a:rPr lang="pl-PL" sz="1200" b="0">
                          <a:effectLst/>
                          <a:latin typeface="Arial" panose="020B0604020202020204" pitchFamily="34" charset="0"/>
                          <a:ea typeface="Calibri" panose="020F0502020204030204" pitchFamily="34" charset="0"/>
                          <a:cs typeface="Arial" panose="020B0604020202020204" pitchFamily="34" charset="0"/>
                        </a:rPr>
                        <a:t>W projekcie zastosowano rozwiązania wskazane jako dobre praktyki w standardach transportowych w załączniku (Załącznik nr 2 Standardy dostępności dla polityki spójności 2021-2027) Wytycznych dotyczących realizacji zasad równościowych w ramach funduszy unijnych na lata 2021-2027, w wersji obowiązującej na dzień ogłoszenia naboru – 5 pkt.</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1000"/>
                        </a:spcAft>
                      </a:pPr>
                      <a:r>
                        <a:rPr lang="pl-PL" sz="1200" b="0">
                          <a:effectLst/>
                          <a:latin typeface="Arial" panose="020B0604020202020204" pitchFamily="34" charset="0"/>
                          <a:ea typeface="Times New Roman" panose="02020603050405020304" pitchFamily="18" charset="0"/>
                          <a:cs typeface="Arial" panose="020B0604020202020204" pitchFamily="34" charset="0"/>
                        </a:rPr>
                        <a:t>Spełnienie kryterium weryfikowane będzie na podstawie zapisów wniosku o dofinansowanie oraz dokumentacji składanej wraz z wnioskiem o dofinansowanie na etapie aplikowania o środki.</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10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punktowe.</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10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fakultatywne – spełnienie kryterium nie jest konieczne do przyznania dofinansowania (tj. przyznanie 0 punktów nie dyskwalifikuje z możliwości uzyskania dofinansowania).</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1200"/>
                        </a:spcAft>
                      </a:pPr>
                      <a:r>
                        <a:rPr lang="pl-PL" sz="1200" b="0">
                          <a:effectLst/>
                          <a:latin typeface="Arial" panose="020B0604020202020204" pitchFamily="34" charset="0"/>
                          <a:ea typeface="Times New Roman" panose="02020603050405020304" pitchFamily="18" charset="0"/>
                          <a:cs typeface="Arial" panose="020B0604020202020204" pitchFamily="34" charset="0"/>
                        </a:rPr>
                        <a:t>Ocena kryterium będzie polegała na:</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1000"/>
                        </a:spcAft>
                        <a:buFont typeface="+mj-lt"/>
                        <a:buAutoNum type="alphaLcParenR"/>
                      </a:pPr>
                      <a:r>
                        <a:rPr lang="pl-PL" sz="1200" b="0">
                          <a:effectLst/>
                          <a:latin typeface="Arial" panose="020B0604020202020204" pitchFamily="34" charset="0"/>
                          <a:ea typeface="Times New Roman" panose="02020603050405020304" pitchFamily="18" charset="0"/>
                          <a:cs typeface="Arial" panose="020B0604020202020204" pitchFamily="34" charset="0"/>
                        </a:rPr>
                        <a:t>przyznaniu zdefiniowanej z góry liczby punktów (maksymalnie można przyznać 5 pkt).</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1000"/>
                        </a:spcAft>
                        <a:buFont typeface="+mj-lt"/>
                        <a:buAutoNum type="alphaLcParenR"/>
                      </a:pPr>
                      <a:r>
                        <a:rPr lang="pl-PL" sz="1200" b="0">
                          <a:effectLst/>
                          <a:latin typeface="Arial" panose="020B0604020202020204" pitchFamily="34" charset="0"/>
                          <a:ea typeface="Times New Roman" panose="02020603050405020304" pitchFamily="18" charset="0"/>
                          <a:cs typeface="Arial" panose="020B0604020202020204" pitchFamily="34" charset="0"/>
                        </a:rPr>
                        <a:t>przyznaniu 0 punktów – w przypadku niespełnienia kryterium.</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1000"/>
                        </a:spcAft>
                      </a:pPr>
                      <a:r>
                        <a:rPr lang="pl-PL" sz="1200" b="0">
                          <a:effectLst/>
                          <a:latin typeface="Arial" panose="020B0604020202020204" pitchFamily="34" charset="0"/>
                          <a:ea typeface="Times New Roman" panose="02020603050405020304" pitchFamily="18" charset="0"/>
                          <a:cs typeface="Arial" panose="020B0604020202020204" pitchFamily="34" charset="0"/>
                        </a:rPr>
                        <a:t>Brak możliwości uzupełnienia/poprawiania wniosku o dofinansowanie projektu w ramach kryterium.</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1FD0BA71-3867-930E-97BC-F22FD3B088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274637"/>
            <a:ext cx="5465075" cy="359665"/>
          </a:xfrm>
          <a:prstGeom prst="rect">
            <a:avLst/>
          </a:prstGeom>
        </p:spPr>
      </p:pic>
      <p:sp>
        <p:nvSpPr>
          <p:cNvPr id="8" name="Symbol zastępczy numeru slajdu 7">
            <a:extLst>
              <a:ext uri="{FF2B5EF4-FFF2-40B4-BE49-F238E27FC236}">
                <a16:creationId xmlns:a16="http://schemas.microsoft.com/office/drawing/2014/main" id="{956C2699-2763-EF56-59F1-4F45ADF1A5BA}"/>
              </a:ext>
            </a:extLst>
          </p:cNvPr>
          <p:cNvSpPr>
            <a:spLocks noGrp="1"/>
          </p:cNvSpPr>
          <p:nvPr>
            <p:ph type="sldNum" sz="quarter" idx="12"/>
          </p:nvPr>
        </p:nvSpPr>
        <p:spPr>
          <a:xfrm>
            <a:off x="11714480" y="6528060"/>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05647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F064E963-962C-6829-ED2F-2F4DAE2EAF2D}"/>
              </a:ext>
            </a:extLst>
          </p:cNvPr>
          <p:cNvSpPr>
            <a:spLocks noGrp="1"/>
          </p:cNvSpPr>
          <p:nvPr>
            <p:ph idx="1"/>
          </p:nvPr>
        </p:nvSpPr>
        <p:spPr/>
        <p:txBody>
          <a:bodyPr/>
          <a:lstStyle/>
          <a:p>
            <a:endParaRPr lang="pl-PL"/>
          </a:p>
        </p:txBody>
      </p:sp>
      <p:pic>
        <p:nvPicPr>
          <p:cNvPr id="5" name="Obraz 4">
            <a:extLst>
              <a:ext uri="{FF2B5EF4-FFF2-40B4-BE49-F238E27FC236}">
                <a16:creationId xmlns:a16="http://schemas.microsoft.com/office/drawing/2014/main" id="{1496BA8D-08B4-6014-58A5-F9FE5B0CD7F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047" y="0"/>
            <a:ext cx="12185905" cy="6858000"/>
          </a:xfrm>
          <a:prstGeom prst="rect">
            <a:avLst/>
          </a:prstGeom>
        </p:spPr>
      </p:pic>
      <p:pic>
        <p:nvPicPr>
          <p:cNvPr id="6" name="Obraz 5">
            <a:extLst>
              <a:ext uri="{FF2B5EF4-FFF2-40B4-BE49-F238E27FC236}">
                <a16:creationId xmlns:a16="http://schemas.microsoft.com/office/drawing/2014/main" id="{08644B90-4F93-9286-22E9-2E92DA2128B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7" y="0"/>
            <a:ext cx="12184573" cy="6858000"/>
          </a:xfrm>
          <a:prstGeom prst="rect">
            <a:avLst/>
          </a:prstGeom>
        </p:spPr>
      </p:pic>
      <p:sp>
        <p:nvSpPr>
          <p:cNvPr id="9" name="Tytuł 8" descr="Działanie 8.8 Wsparcie rodziny i pieczy zastępczej&#10;">
            <a:extLst>
              <a:ext uri="{FF2B5EF4-FFF2-40B4-BE49-F238E27FC236}">
                <a16:creationId xmlns:a16="http://schemas.microsoft.com/office/drawing/2014/main" id="{5D577711-975E-31B5-1859-5AE25F57A174}"/>
              </a:ext>
            </a:extLst>
          </p:cNvPr>
          <p:cNvSpPr txBox="1">
            <a:spLocks noGrp="1"/>
          </p:cNvSpPr>
          <p:nvPr>
            <p:ph type="title" idx="4294967295"/>
          </p:nvPr>
        </p:nvSpPr>
        <p:spPr>
          <a:xfrm>
            <a:off x="2011509" y="2370078"/>
            <a:ext cx="8168979" cy="31085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Działanie 6.2 </a:t>
            </a:r>
            <a:b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Kolejowy transport zbiorowy </a:t>
            </a:r>
            <a:b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br>
            <a:b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typ: 1</a:t>
            </a:r>
            <a:b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(sposób wyboru: niekonkurencyjny)</a:t>
            </a:r>
            <a:br>
              <a:rPr kumimoji="0" lang="pl-PL" sz="36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pl-PL" sz="36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Symbol zastępczy numeru slajdu 3">
            <a:extLst>
              <a:ext uri="{FF2B5EF4-FFF2-40B4-BE49-F238E27FC236}">
                <a16:creationId xmlns:a16="http://schemas.microsoft.com/office/drawing/2014/main" id="{6E43DC8D-FA77-1A71-E6DC-1B252A777A8B}"/>
              </a:ext>
              <a:ext uri="{C183D7F6-B498-43B3-948B-1728B52AA6E4}">
                <adec:decorative xmlns:adec="http://schemas.microsoft.com/office/drawing/2017/decorative" val="0"/>
              </a:ext>
            </a:extLst>
          </p:cNvPr>
          <p:cNvSpPr>
            <a:spLocks noGrp="1"/>
          </p:cNvSpPr>
          <p:nvPr>
            <p:ph type="sldNum" sz="quarter" idx="12"/>
          </p:nvPr>
        </p:nvSpPr>
        <p:spPr>
          <a:xfrm>
            <a:off x="11795760" y="6492875"/>
            <a:ext cx="388813" cy="365125"/>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defTabSz="914400" rtl="0" eaLnBrk="1" fontAlgn="auto" latinLnBrk="0" hangingPunct="1">
                <a:lnSpc>
                  <a:spcPct val="100000"/>
                </a:lnSpc>
                <a:spcBef>
                  <a:spcPts val="0"/>
                </a:spcBef>
                <a:spcAft>
                  <a:spcPts val="0"/>
                </a:spcAft>
                <a:buClrTx/>
                <a:buSzTx/>
                <a:buFontTx/>
                <a:buNone/>
                <a:tabLst/>
                <a:defRPr/>
              </a:pPr>
              <a:t>67</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9894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69B9140-4439-1566-DCC8-0B6F9F99D67B}"/>
              </a:ext>
            </a:extLst>
          </p:cNvPr>
          <p:cNvSpPr>
            <a:spLocks noGrp="1"/>
          </p:cNvSpPr>
          <p:nvPr>
            <p:ph type="title" idx="4294967295"/>
          </p:nvPr>
        </p:nvSpPr>
        <p:spPr>
          <a:xfrm>
            <a:off x="565054" y="791322"/>
            <a:ext cx="10899227" cy="878542"/>
          </a:xfrm>
          <a:prstGeom prst="rect">
            <a:avLst/>
          </a:prstGeom>
          <a:solidFill>
            <a:schemeClr val="accent1"/>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latinLnBrk="0" hangingPunct="1"/>
            <a:r>
              <a:rPr lang="pl-PL" sz="2200" b="1" kern="1200">
                <a:solidFill>
                  <a:schemeClr val="lt1"/>
                </a:solidFill>
                <a:effectLst/>
                <a:latin typeface="Arial" panose="020B0604020202020204" pitchFamily="34" charset="0"/>
                <a:cs typeface="Arial" panose="020B0604020202020204" pitchFamily="34" charset="0"/>
              </a:rPr>
              <a:t>Działanie 6.2 Kolejowy transport zbiorowy</a:t>
            </a:r>
            <a:br>
              <a:rPr lang="pl-PL" sz="1600" kern="1200">
                <a:solidFill>
                  <a:schemeClr val="lt1"/>
                </a:solidFill>
                <a:effectLst/>
                <a:latin typeface="Arial" panose="020B0604020202020204" pitchFamily="34" charset="0"/>
                <a:cs typeface="Arial" panose="020B0604020202020204" pitchFamily="34" charset="0"/>
              </a:rPr>
            </a:br>
            <a:endParaRPr lang="pl-PL" sz="1600">
              <a:effectLst/>
              <a:latin typeface="Arial" panose="020B0604020202020204" pitchFamily="34" charset="0"/>
              <a:cs typeface="Arial" panose="020B0604020202020204" pitchFamily="34" charset="0"/>
            </a:endParaRPr>
          </a:p>
        </p:txBody>
      </p:sp>
      <p:sp>
        <p:nvSpPr>
          <p:cNvPr id="3" name="pole tekstowe 2">
            <a:extLst>
              <a:ext uri="{FF2B5EF4-FFF2-40B4-BE49-F238E27FC236}">
                <a16:creationId xmlns:a16="http://schemas.microsoft.com/office/drawing/2014/main" id="{B69D78D4-A5DF-E809-73D4-45D7E5F19687}"/>
              </a:ext>
              <a:ext uri="{C183D7F6-B498-43B3-948B-1728B52AA6E4}">
                <adec:decorative xmlns:adec="http://schemas.microsoft.com/office/drawing/2017/decorative" val="0"/>
              </a:ext>
            </a:extLst>
          </p:cNvPr>
          <p:cNvSpPr txBox="1"/>
          <p:nvPr/>
        </p:nvSpPr>
        <p:spPr>
          <a:xfrm>
            <a:off x="1326776" y="1947060"/>
            <a:ext cx="8822059" cy="15287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kumimoji="0" lang="pl-PL"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Typ projektu:</a:t>
            </a:r>
          </a:p>
          <a:p>
            <a:pPr marL="342900" lvl="0" indent="-342900">
              <a:lnSpc>
                <a:spcPct val="115000"/>
              </a:lnSpc>
              <a:spcBef>
                <a:spcPts val="600"/>
              </a:spcBef>
              <a:spcAft>
                <a:spcPts val="1000"/>
              </a:spcAft>
              <a:buFont typeface="+mj-lt"/>
              <a:buAutoNum type="arabicPeriod"/>
            </a:pPr>
            <a:r>
              <a:rPr lang="pl-PL" sz="1800">
                <a:effectLst/>
                <a:latin typeface="Arial" panose="020B0604020202020204" pitchFamily="34" charset="0"/>
                <a:ea typeface="Times New Roman" panose="02020603050405020304" pitchFamily="18" charset="0"/>
                <a:cs typeface="Arial" panose="020B0604020202020204" pitchFamily="34" charset="0"/>
              </a:rPr>
              <a:t>Zakup i modernizacja </a:t>
            </a:r>
            <a:r>
              <a:rPr lang="pl-PL" sz="1800" err="1">
                <a:effectLst/>
                <a:latin typeface="Arial" panose="020B0604020202020204" pitchFamily="34" charset="0"/>
                <a:ea typeface="Times New Roman" panose="02020603050405020304" pitchFamily="18" charset="0"/>
                <a:cs typeface="Arial" panose="020B0604020202020204" pitchFamily="34" charset="0"/>
              </a:rPr>
              <a:t>bezemisyjnego</a:t>
            </a:r>
            <a:r>
              <a:rPr lang="pl-PL" sz="1800">
                <a:effectLst/>
                <a:latin typeface="Arial" panose="020B0604020202020204" pitchFamily="34" charset="0"/>
                <a:ea typeface="Times New Roman" panose="02020603050405020304" pitchFamily="18" charset="0"/>
                <a:cs typeface="Arial" panose="020B0604020202020204" pitchFamily="34" charset="0"/>
              </a:rPr>
              <a:t> taboru kolejowego, dostosowanego do osób o ograniczonej mobilności, wykorzystywanego do pasażerskich przewozów regionalnych o charakterze użyteczności publicznej. </a:t>
            </a:r>
            <a:endParaRPr lang="pl-PL" sz="180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6" name="Tabela 6">
            <a:extLst>
              <a:ext uri="{FF2B5EF4-FFF2-40B4-BE49-F238E27FC236}">
                <a16:creationId xmlns:a16="http://schemas.microsoft.com/office/drawing/2014/main" id="{1A8B2DF8-AAF7-CE6D-E901-D6F7F28A9F92}"/>
              </a:ext>
            </a:extLst>
          </p:cNvPr>
          <p:cNvGraphicFramePr>
            <a:graphicFrameLocks noGrp="1"/>
          </p:cNvGraphicFramePr>
          <p:nvPr/>
        </p:nvGraphicFramePr>
        <p:xfrm>
          <a:off x="934801" y="3956834"/>
          <a:ext cx="10159732" cy="1452283"/>
        </p:xfrm>
        <a:graphic>
          <a:graphicData uri="http://schemas.openxmlformats.org/drawingml/2006/table">
            <a:tbl>
              <a:tblPr firstRow="1" bandRow="1">
                <a:tableStyleId>{5C22544A-7EE6-4342-B048-85BDC9FD1C3A}</a:tableStyleId>
              </a:tblPr>
              <a:tblGrid>
                <a:gridCol w="3230283">
                  <a:extLst>
                    <a:ext uri="{9D8B030D-6E8A-4147-A177-3AD203B41FA5}">
                      <a16:colId xmlns:a16="http://schemas.microsoft.com/office/drawing/2014/main" val="406125916"/>
                    </a:ext>
                  </a:extLst>
                </a:gridCol>
                <a:gridCol w="3230283">
                  <a:extLst>
                    <a:ext uri="{9D8B030D-6E8A-4147-A177-3AD203B41FA5}">
                      <a16:colId xmlns:a16="http://schemas.microsoft.com/office/drawing/2014/main" val="3231373522"/>
                    </a:ext>
                  </a:extLst>
                </a:gridCol>
                <a:gridCol w="3699166">
                  <a:extLst>
                    <a:ext uri="{9D8B030D-6E8A-4147-A177-3AD203B41FA5}">
                      <a16:colId xmlns:a16="http://schemas.microsoft.com/office/drawing/2014/main" val="1878007592"/>
                    </a:ext>
                  </a:extLst>
                </a:gridCol>
              </a:tblGrid>
              <a:tr h="939480">
                <a:tc>
                  <a:txBody>
                    <a:bodyPr/>
                    <a:lstStyle/>
                    <a:p>
                      <a:r>
                        <a:rPr lang="pl-PL">
                          <a:latin typeface="Arial" panose="020B0604020202020204" pitchFamily="34" charset="0"/>
                          <a:cs typeface="Arial" panose="020B0604020202020204" pitchFamily="34" charset="0"/>
                        </a:rPr>
                        <a:t>Termin ogłoszenia naboru</a:t>
                      </a:r>
                    </a:p>
                  </a:txBody>
                  <a:tcPr anchor="ctr" anchorCtr="1"/>
                </a:tc>
                <a:tc>
                  <a:txBody>
                    <a:bodyPr/>
                    <a:lstStyle/>
                    <a:p>
                      <a:pPr algn="ctr"/>
                      <a:r>
                        <a:rPr lang="pl-PL">
                          <a:latin typeface="Arial" panose="020B0604020202020204" pitchFamily="34" charset="0"/>
                          <a:cs typeface="Arial" panose="020B0604020202020204" pitchFamily="34" charset="0"/>
                        </a:rPr>
                        <a:t>Termin rozpoczęcia i zakończenia naboru wniosków</a:t>
                      </a:r>
                    </a:p>
                  </a:txBody>
                  <a:tcPr anchor="ctr" anchorCtr="1"/>
                </a:tc>
                <a:tc>
                  <a:txBody>
                    <a:bodyPr/>
                    <a:lstStyle/>
                    <a:p>
                      <a:r>
                        <a:rPr lang="pl-PL">
                          <a:latin typeface="Arial" panose="020B0604020202020204" pitchFamily="34" charset="0"/>
                          <a:cs typeface="Arial" panose="020B0604020202020204" pitchFamily="34" charset="0"/>
                        </a:rPr>
                        <a:t>Alokacja (EURO)</a:t>
                      </a:r>
                    </a:p>
                  </a:txBody>
                  <a:tcPr anchor="ctr" anchorCtr="1"/>
                </a:tc>
                <a:extLst>
                  <a:ext uri="{0D108BD9-81ED-4DB2-BD59-A6C34878D82A}">
                    <a16:rowId xmlns:a16="http://schemas.microsoft.com/office/drawing/2014/main" val="3363066686"/>
                  </a:ext>
                </a:extLst>
              </a:tr>
              <a:tr h="512803">
                <a:tc>
                  <a:txBody>
                    <a:bodyPr/>
                    <a:lstStyle/>
                    <a:p>
                      <a:pPr algn="ctr"/>
                      <a:r>
                        <a:rPr lang="pl-PL">
                          <a:latin typeface="Arial" panose="020B0604020202020204" pitchFamily="34" charset="0"/>
                          <a:cs typeface="Arial" panose="020B0604020202020204" pitchFamily="34" charset="0"/>
                        </a:rPr>
                        <a:t>29.02.2024 r.</a:t>
                      </a:r>
                    </a:p>
                  </a:txBody>
                  <a:tcPr/>
                </a:tc>
                <a:tc>
                  <a:txBody>
                    <a:bodyPr/>
                    <a:lstStyle/>
                    <a:p>
                      <a:pPr algn="ctr"/>
                      <a:r>
                        <a:rPr lang="pl-PL">
                          <a:latin typeface="Arial" panose="020B0604020202020204" pitchFamily="34" charset="0"/>
                          <a:cs typeface="Arial" panose="020B0604020202020204" pitchFamily="34" charset="0"/>
                        </a:rPr>
                        <a:t>04.03.2024 r. - 29.03.2024 r.</a:t>
                      </a:r>
                    </a:p>
                  </a:txBody>
                  <a:tcPr/>
                </a:tc>
                <a:tc>
                  <a:txBody>
                    <a:bodyPr/>
                    <a:lstStyle/>
                    <a:p>
                      <a:pPr algn="ctr"/>
                      <a:r>
                        <a:rPr lang="pl-PL">
                          <a:latin typeface="Arial" panose="020B0604020202020204" pitchFamily="34" charset="0"/>
                          <a:cs typeface="Arial" panose="020B0604020202020204" pitchFamily="34" charset="0"/>
                        </a:rPr>
                        <a:t>27 430 177,00 </a:t>
                      </a:r>
                    </a:p>
                  </a:txBody>
                  <a:tcPr/>
                </a:tc>
                <a:extLst>
                  <a:ext uri="{0D108BD9-81ED-4DB2-BD59-A6C34878D82A}">
                    <a16:rowId xmlns:a16="http://schemas.microsoft.com/office/drawing/2014/main" val="3875528017"/>
                  </a:ext>
                </a:extLst>
              </a:tr>
            </a:tbl>
          </a:graphicData>
        </a:graphic>
      </p:graphicFrame>
      <p:pic>
        <p:nvPicPr>
          <p:cNvPr id="5" name="Obraz 4" descr="Logo fel">
            <a:extLst>
              <a:ext uri="{FF2B5EF4-FFF2-40B4-BE49-F238E27FC236}">
                <a16:creationId xmlns:a16="http://schemas.microsoft.com/office/drawing/2014/main" id="{3A6838DB-23D1-FBA4-E8AB-9AB6BBDE33CF}"/>
              </a:ext>
            </a:extLst>
          </p:cNvPr>
          <p:cNvPicPr>
            <a:picLocks noChangeAspect="1"/>
          </p:cNvPicPr>
          <p:nvPr/>
        </p:nvPicPr>
        <p:blipFill>
          <a:blip r:embed="rId3"/>
          <a:stretch>
            <a:fillRect/>
          </a:stretch>
        </p:blipFill>
        <p:spPr>
          <a:xfrm>
            <a:off x="7077013" y="5886830"/>
            <a:ext cx="5114987" cy="359695"/>
          </a:xfrm>
          <a:prstGeom prst="rect">
            <a:avLst/>
          </a:prstGeom>
        </p:spPr>
      </p:pic>
      <p:sp>
        <p:nvSpPr>
          <p:cNvPr id="2" name="Symbol zastępczy numeru slajdu 1">
            <a:extLst>
              <a:ext uri="{FF2B5EF4-FFF2-40B4-BE49-F238E27FC236}">
                <a16:creationId xmlns:a16="http://schemas.microsoft.com/office/drawing/2014/main" id="{D175E7F4-BA74-44F8-A965-E39C6D64EB42}"/>
              </a:ext>
              <a:ext uri="{C183D7F6-B498-43B3-948B-1728B52AA6E4}">
                <adec:decorative xmlns:adec="http://schemas.microsoft.com/office/drawing/2017/decorative" val="0"/>
              </a:ext>
            </a:extLst>
          </p:cNvPr>
          <p:cNvSpPr>
            <a:spLocks noGrp="1"/>
          </p:cNvSpPr>
          <p:nvPr>
            <p:ph type="sldNum" sz="quarter" idx="10"/>
          </p:nvPr>
        </p:nvSpPr>
        <p:spPr>
          <a:xfrm>
            <a:off x="11694160" y="6479991"/>
            <a:ext cx="497840" cy="365125"/>
          </a:xfrm>
        </p:spPr>
        <p:txBody>
          <a:bodyPr/>
          <a:lstStyle/>
          <a:p>
            <a:pPr algn="r">
              <a:defRPr/>
            </a:pPr>
            <a:r>
              <a:rPr lang="pl-PL" dirty="0">
                <a:solidFill>
                  <a:prstClr val="black">
                    <a:tint val="75000"/>
                  </a:prstClr>
                </a:solidFill>
                <a:latin typeface="Calibri" panose="020F0502020204030204"/>
              </a:rPr>
              <a:t>68</a:t>
            </a:r>
          </a:p>
        </p:txBody>
      </p:sp>
    </p:spTree>
    <p:extLst>
      <p:ext uri="{BB962C8B-B14F-4D97-AF65-F5344CB8AC3E}">
        <p14:creationId xmlns:p14="http://schemas.microsoft.com/office/powerpoint/2010/main" val="37817352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69B9140-4439-1566-DCC8-0B6F9F99D67B}"/>
              </a:ext>
            </a:extLst>
          </p:cNvPr>
          <p:cNvSpPr>
            <a:spLocks noGrp="1"/>
          </p:cNvSpPr>
          <p:nvPr>
            <p:ph type="title" idx="4294967295"/>
          </p:nvPr>
        </p:nvSpPr>
        <p:spPr>
          <a:xfrm>
            <a:off x="315105" y="139445"/>
            <a:ext cx="11456663" cy="805435"/>
          </a:xfrm>
          <a:prstGeom prst="rect">
            <a:avLst/>
          </a:prstGeom>
          <a:solidFill>
            <a:schemeClr val="accent1"/>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Konsultacje społeczne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Kryteria specyficzne dla Działania 6.2 Kolejowy transport zbiorowy w terminie 25 kwietnia 2023 r. – </a:t>
            </a:r>
            <a:r>
              <a:rPr lang="pl-PL" sz="1400" b="1">
                <a:solidFill>
                  <a:prstClr val="white"/>
                </a:solidFill>
                <a:latin typeface="Arial" panose="020B0604020202020204" pitchFamily="34" charset="0"/>
                <a:cs typeface="Arial" panose="020B0604020202020204" pitchFamily="34" charset="0"/>
              </a:rPr>
              <a:t>5 maja 2023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6" name="Tabela 5">
            <a:extLst>
              <a:ext uri="{FF2B5EF4-FFF2-40B4-BE49-F238E27FC236}">
                <a16:creationId xmlns:a16="http://schemas.microsoft.com/office/drawing/2014/main" id="{39E6352C-D224-9EF7-125D-C731D8A5C37D}"/>
              </a:ext>
            </a:extLst>
          </p:cNvPr>
          <p:cNvGraphicFramePr>
            <a:graphicFrameLocks noGrp="1"/>
          </p:cNvGraphicFramePr>
          <p:nvPr/>
        </p:nvGraphicFramePr>
        <p:xfrm>
          <a:off x="315103" y="955155"/>
          <a:ext cx="11456666" cy="606722"/>
        </p:xfrm>
        <a:graphic>
          <a:graphicData uri="http://schemas.openxmlformats.org/drawingml/2006/table">
            <a:tbl>
              <a:tblPr firstRow="1" bandRow="1">
                <a:tableStyleId>{69CF1AB2-1976-4502-BF36-3FF5EA218861}</a:tableStyleId>
              </a:tblPr>
              <a:tblGrid>
                <a:gridCol w="11456666">
                  <a:extLst>
                    <a:ext uri="{9D8B030D-6E8A-4147-A177-3AD203B41FA5}">
                      <a16:colId xmlns:a16="http://schemas.microsoft.com/office/drawing/2014/main" val="2096749498"/>
                    </a:ext>
                  </a:extLst>
                </a:gridCol>
              </a:tblGrid>
              <a:tr h="606722">
                <a:tc>
                  <a:txBody>
                    <a:bodyPr/>
                    <a:lstStyle/>
                    <a:p>
                      <a:pPr algn="ctr">
                        <a:spcBef>
                          <a:spcPts val="600"/>
                        </a:spcBef>
                      </a:pPr>
                      <a:r>
                        <a:rPr lang="pl-PL" sz="1400" b="0" i="0" kern="1200">
                          <a:solidFill>
                            <a:schemeClr val="dk1"/>
                          </a:solidFill>
                          <a:effectLst/>
                          <a:latin typeface="Arial" panose="020B0604020202020204" pitchFamily="34" charset="0"/>
                          <a:ea typeface="+mn-ea"/>
                          <a:cs typeface="Arial" panose="020B0604020202020204" pitchFamily="34" charset="0"/>
                        </a:rPr>
                        <a:t>W określonym terminie, w ramach przeprowadzonych konsultacji społecznych, </a:t>
                      </a:r>
                      <a:r>
                        <a:rPr lang="pl-PL" sz="1400" b="1" i="0" kern="1200">
                          <a:solidFill>
                            <a:schemeClr val="dk1"/>
                          </a:solidFill>
                          <a:effectLst/>
                          <a:latin typeface="Arial" panose="020B0604020202020204" pitchFamily="34" charset="0"/>
                          <a:ea typeface="+mn-ea"/>
                          <a:cs typeface="Arial" panose="020B0604020202020204" pitchFamily="34" charset="0"/>
                        </a:rPr>
                        <a:t>nie wpłynęły</a:t>
                      </a:r>
                      <a:r>
                        <a:rPr lang="pl-PL" sz="1400" b="0" i="0" kern="1200">
                          <a:solidFill>
                            <a:schemeClr val="dk1"/>
                          </a:solidFill>
                          <a:effectLst/>
                          <a:latin typeface="Arial" panose="020B0604020202020204" pitchFamily="34" charset="0"/>
                          <a:ea typeface="+mn-ea"/>
                          <a:cs typeface="Arial" panose="020B0604020202020204" pitchFamily="34" charset="0"/>
                        </a:rPr>
                        <a:t> żadne </a:t>
                      </a:r>
                      <a:r>
                        <a:rPr lang="pl-PL" sz="1400" b="1" i="0" kern="1200">
                          <a:solidFill>
                            <a:schemeClr val="dk1"/>
                          </a:solidFill>
                          <a:effectLst/>
                          <a:latin typeface="Arial" panose="020B0604020202020204" pitchFamily="34" charset="0"/>
                          <a:ea typeface="+mn-ea"/>
                          <a:cs typeface="Arial" panose="020B0604020202020204" pitchFamily="34" charset="0"/>
                        </a:rPr>
                        <a:t>uwagi</a:t>
                      </a:r>
                      <a:r>
                        <a:rPr lang="pl-PL" sz="1400" b="0" i="0" kern="1200">
                          <a:solidFill>
                            <a:schemeClr val="dk1"/>
                          </a:solidFill>
                          <a:effectLst/>
                          <a:latin typeface="Arial" panose="020B0604020202020204" pitchFamily="34" charset="0"/>
                          <a:ea typeface="+mn-ea"/>
                          <a:cs typeface="Arial" panose="020B0604020202020204" pitchFamily="34" charset="0"/>
                        </a:rPr>
                        <a:t>.</a:t>
                      </a:r>
                      <a:endParaRPr lang="pl-PL" sz="1100" b="0" strike="noStrike">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56707281"/>
                  </a:ext>
                </a:extLst>
              </a:tr>
            </a:tbl>
          </a:graphicData>
        </a:graphic>
      </p:graphicFrame>
      <p:sp>
        <p:nvSpPr>
          <p:cNvPr id="2" name="Prostokąt 1">
            <a:extLst>
              <a:ext uri="{FF2B5EF4-FFF2-40B4-BE49-F238E27FC236}">
                <a16:creationId xmlns:a16="http://schemas.microsoft.com/office/drawing/2014/main" id="{F7944883-FABE-3183-A625-6EFC2A6BC525}"/>
              </a:ext>
            </a:extLst>
          </p:cNvPr>
          <p:cNvSpPr/>
          <p:nvPr/>
        </p:nvSpPr>
        <p:spPr>
          <a:xfrm>
            <a:off x="315103" y="4284814"/>
            <a:ext cx="11518943" cy="395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Konsultacje wśród Członków Komitetu Monitorującego FEL 2021-2027</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7" name="Tabela 6">
            <a:extLst>
              <a:ext uri="{FF2B5EF4-FFF2-40B4-BE49-F238E27FC236}">
                <a16:creationId xmlns:a16="http://schemas.microsoft.com/office/drawing/2014/main" id="{43B5DC0E-5554-4186-CE59-6F6F38CDC0DA}"/>
              </a:ext>
            </a:extLst>
          </p:cNvPr>
          <p:cNvGraphicFramePr>
            <a:graphicFrameLocks noGrp="1"/>
          </p:cNvGraphicFramePr>
          <p:nvPr/>
        </p:nvGraphicFramePr>
        <p:xfrm>
          <a:off x="315103" y="4654703"/>
          <a:ext cx="11534555" cy="1284320"/>
        </p:xfrm>
        <a:graphic>
          <a:graphicData uri="http://schemas.openxmlformats.org/drawingml/2006/table">
            <a:tbl>
              <a:tblPr firstRow="1" bandRow="1">
                <a:tableStyleId>{5C22544A-7EE6-4342-B048-85BDC9FD1C3A}</a:tableStyleId>
              </a:tblPr>
              <a:tblGrid>
                <a:gridCol w="1962550">
                  <a:extLst>
                    <a:ext uri="{9D8B030D-6E8A-4147-A177-3AD203B41FA5}">
                      <a16:colId xmlns:a16="http://schemas.microsoft.com/office/drawing/2014/main" val="2096749498"/>
                    </a:ext>
                  </a:extLst>
                </a:gridCol>
                <a:gridCol w="2631335">
                  <a:extLst>
                    <a:ext uri="{9D8B030D-6E8A-4147-A177-3AD203B41FA5}">
                      <a16:colId xmlns:a16="http://schemas.microsoft.com/office/drawing/2014/main" val="2534714792"/>
                    </a:ext>
                  </a:extLst>
                </a:gridCol>
                <a:gridCol w="2319486">
                  <a:extLst>
                    <a:ext uri="{9D8B030D-6E8A-4147-A177-3AD203B41FA5}">
                      <a16:colId xmlns:a16="http://schemas.microsoft.com/office/drawing/2014/main" val="2022047299"/>
                    </a:ext>
                  </a:extLst>
                </a:gridCol>
                <a:gridCol w="2338475">
                  <a:extLst>
                    <a:ext uri="{9D8B030D-6E8A-4147-A177-3AD203B41FA5}">
                      <a16:colId xmlns:a16="http://schemas.microsoft.com/office/drawing/2014/main" val="2707033042"/>
                    </a:ext>
                  </a:extLst>
                </a:gridCol>
                <a:gridCol w="2282709">
                  <a:extLst>
                    <a:ext uri="{9D8B030D-6E8A-4147-A177-3AD203B41FA5}">
                      <a16:colId xmlns:a16="http://schemas.microsoft.com/office/drawing/2014/main" val="3716904115"/>
                    </a:ext>
                  </a:extLst>
                </a:gridCol>
              </a:tblGrid>
              <a:tr h="695342">
                <a:tc>
                  <a:txBody>
                    <a:bodyPr/>
                    <a:lstStyle/>
                    <a:p>
                      <a:pPr algn="ctr"/>
                      <a:r>
                        <a:rPr lang="pl-PL" sz="1400">
                          <a:latin typeface="Arial" panose="020B0604020202020204" pitchFamily="34" charset="0"/>
                          <a:cs typeface="Arial" panose="020B0604020202020204" pitchFamily="34" charset="0"/>
                        </a:rPr>
                        <a:t>Liczba uwag ogółem</a:t>
                      </a:r>
                    </a:p>
                  </a:txBody>
                  <a:tcPr/>
                </a:tc>
                <a:tc>
                  <a:txBody>
                    <a:bodyPr/>
                    <a:lstStyle/>
                    <a:p>
                      <a:pPr algn="ctr"/>
                      <a:r>
                        <a:rPr lang="pl-PL" sz="1400">
                          <a:latin typeface="Arial" panose="020B0604020202020204" pitchFamily="34" charset="0"/>
                          <a:cs typeface="Arial" panose="020B0604020202020204" pitchFamily="34" charset="0"/>
                        </a:rPr>
                        <a:t>Liczba uwag uwzględnionych lub częściowo uwzględnionych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a:latin typeface="Arial" panose="020B0604020202020204" pitchFamily="34" charset="0"/>
                          <a:cs typeface="Arial" panose="020B0604020202020204" pitchFamily="34" charset="0"/>
                        </a:rPr>
                        <a:t>Liczba uwag nieuwzględnionych</a:t>
                      </a:r>
                    </a:p>
                  </a:txBody>
                  <a:tcPr/>
                </a:tc>
                <a:tc>
                  <a:txBody>
                    <a:bodyPr/>
                    <a:lstStyle/>
                    <a:p>
                      <a:pPr algn="ctr"/>
                      <a:r>
                        <a:rPr lang="pl-PL" sz="1400">
                          <a:latin typeface="Arial" panose="020B0604020202020204" pitchFamily="34" charset="0"/>
                          <a:cs typeface="Arial" panose="020B0604020202020204" pitchFamily="34" charset="0"/>
                        </a:rPr>
                        <a:t>Liczba uwag, do których udzielono wyjaśnień</a:t>
                      </a:r>
                    </a:p>
                  </a:txBody>
                  <a:tcPr>
                    <a:lnR w="57150" cap="flat" cmpd="sng" algn="ctr">
                      <a:solidFill>
                        <a:schemeClr val="bg1"/>
                      </a:solidFill>
                      <a:prstDash val="solid"/>
                      <a:round/>
                      <a:headEnd type="none" w="med" len="med"/>
                      <a:tailEnd type="none" w="med" len="med"/>
                    </a:lnR>
                  </a:tcPr>
                </a:tc>
                <a:tc>
                  <a:txBody>
                    <a:bodyPr/>
                    <a:lstStyle/>
                    <a:p>
                      <a:pPr algn="ctr"/>
                      <a:r>
                        <a:rPr lang="pl-PL" sz="1400">
                          <a:latin typeface="Arial" panose="020B0604020202020204" pitchFamily="34" charset="0"/>
                          <a:cs typeface="Arial" panose="020B0604020202020204" pitchFamily="34" charset="0"/>
                        </a:rPr>
                        <a:t>Liczba autokorekt</a:t>
                      </a:r>
                    </a:p>
                  </a:txBody>
                  <a:tcPr>
                    <a:lnL w="5715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221344410"/>
                  </a:ext>
                </a:extLst>
              </a:tr>
              <a:tr h="552800">
                <a:tc>
                  <a:txBody>
                    <a:bodyPr/>
                    <a:lstStyle/>
                    <a:p>
                      <a:pPr algn="ctr">
                        <a:spcBef>
                          <a:spcPts val="600"/>
                        </a:spcBef>
                      </a:pPr>
                      <a:r>
                        <a:rPr lang="pl-PL" sz="1400" b="1" strike="noStrike">
                          <a:solidFill>
                            <a:schemeClr val="tx1"/>
                          </a:solidFill>
                          <a:latin typeface="Arial" panose="020B0604020202020204" pitchFamily="34" charset="0"/>
                          <a:cs typeface="Arial" panose="020B0604020202020204" pitchFamily="34" charset="0"/>
                        </a:rPr>
                        <a:t>0</a:t>
                      </a:r>
                    </a:p>
                  </a:txBody>
                  <a:tcPr anchor="ctr"/>
                </a:tc>
                <a:tc>
                  <a:txBody>
                    <a:bodyPr/>
                    <a:lstStyle/>
                    <a:p>
                      <a:pPr algn="ctr">
                        <a:spcBef>
                          <a:spcPts val="600"/>
                        </a:spcBef>
                      </a:pPr>
                      <a:r>
                        <a:rPr lang="pl-PL" sz="1400" b="1" strike="noStrike">
                          <a:solidFill>
                            <a:schemeClr val="tx1"/>
                          </a:solidFill>
                          <a:latin typeface="Arial" panose="020B0604020202020204" pitchFamily="34" charset="0"/>
                          <a:cs typeface="Arial" panose="020B0604020202020204" pitchFamily="34" charset="0"/>
                        </a:rPr>
                        <a:t>0</a:t>
                      </a:r>
                    </a:p>
                  </a:txBody>
                  <a:tcPr anchor="ctr"/>
                </a:tc>
                <a:tc>
                  <a:txBody>
                    <a:bodyPr/>
                    <a:lstStyle/>
                    <a:p>
                      <a:pPr algn="ctr">
                        <a:spcBef>
                          <a:spcPts val="600"/>
                        </a:spcBef>
                      </a:pPr>
                      <a:r>
                        <a:rPr lang="pl-PL" sz="1400" b="1" strike="noStrike">
                          <a:solidFill>
                            <a:schemeClr val="tx1"/>
                          </a:solidFill>
                          <a:latin typeface="Arial" panose="020B0604020202020204" pitchFamily="34" charset="0"/>
                          <a:cs typeface="Arial" panose="020B0604020202020204" pitchFamily="34" charset="0"/>
                        </a:rPr>
                        <a:t>0</a:t>
                      </a:r>
                    </a:p>
                  </a:txBody>
                  <a:tcPr anchor="ctr"/>
                </a:tc>
                <a:tc>
                  <a:txBody>
                    <a:bodyPr/>
                    <a:lstStyle/>
                    <a:p>
                      <a:pPr algn="ctr">
                        <a:spcBef>
                          <a:spcPts val="600"/>
                        </a:spcBef>
                      </a:pPr>
                      <a:r>
                        <a:rPr lang="pl-PL" sz="1400" b="1" strike="noStrike">
                          <a:solidFill>
                            <a:schemeClr val="tx1"/>
                          </a:solidFill>
                          <a:latin typeface="Arial" panose="020B0604020202020204" pitchFamily="34" charset="0"/>
                          <a:cs typeface="Arial" panose="020B0604020202020204" pitchFamily="34" charset="0"/>
                        </a:rPr>
                        <a:t>0</a:t>
                      </a:r>
                    </a:p>
                  </a:txBody>
                  <a:tcPr anchor="ctr">
                    <a:lnR w="57150" cap="flat" cmpd="sng" algn="ctr">
                      <a:solidFill>
                        <a:schemeClr val="bg1"/>
                      </a:solidFill>
                      <a:prstDash val="solid"/>
                      <a:round/>
                      <a:headEnd type="none" w="med" len="med"/>
                      <a:tailEnd type="none" w="med" len="med"/>
                    </a:lnR>
                  </a:tcPr>
                </a:tc>
                <a:tc>
                  <a:txBody>
                    <a:bodyPr/>
                    <a:lstStyle/>
                    <a:p>
                      <a:pPr algn="ctr">
                        <a:spcBef>
                          <a:spcPts val="600"/>
                        </a:spcBef>
                      </a:pPr>
                      <a:r>
                        <a:rPr lang="pl-PL" sz="1400" b="1" strike="noStrike">
                          <a:solidFill>
                            <a:schemeClr val="tx1"/>
                          </a:solidFill>
                          <a:latin typeface="Arial" panose="020B0604020202020204" pitchFamily="34" charset="0"/>
                          <a:cs typeface="Arial" panose="020B0604020202020204" pitchFamily="34" charset="0"/>
                        </a:rPr>
                        <a:t>0</a:t>
                      </a:r>
                    </a:p>
                  </a:txBody>
                  <a:tcPr anchor="ctr">
                    <a:lnL w="5715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5670728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E60AC9CC-7D60-3E3E-2158-0669442D93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9" name="Symbol zastępczy numeru slajdu 8">
            <a:extLst>
              <a:ext uri="{FF2B5EF4-FFF2-40B4-BE49-F238E27FC236}">
                <a16:creationId xmlns:a16="http://schemas.microsoft.com/office/drawing/2014/main" id="{15EE73BD-87B2-27A3-1A7D-63BD1A1F0B31}"/>
              </a:ext>
            </a:extLst>
          </p:cNvPr>
          <p:cNvSpPr>
            <a:spLocks noGrp="1"/>
          </p:cNvSpPr>
          <p:nvPr>
            <p:ph type="sldNum" sz="quarter" idx="12"/>
          </p:nvPr>
        </p:nvSpPr>
        <p:spPr>
          <a:xfrm>
            <a:off x="11686568" y="6410991"/>
            <a:ext cx="50543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Prostokąt 4">
            <a:extLst>
              <a:ext uri="{FF2B5EF4-FFF2-40B4-BE49-F238E27FC236}">
                <a16:creationId xmlns:a16="http://schemas.microsoft.com/office/drawing/2014/main" id="{C42DA0AC-1020-B2C8-A051-9B0AE82D5CED}"/>
              </a:ext>
            </a:extLst>
          </p:cNvPr>
          <p:cNvSpPr/>
          <p:nvPr/>
        </p:nvSpPr>
        <p:spPr>
          <a:xfrm>
            <a:off x="315104" y="2034640"/>
            <a:ext cx="11456664" cy="669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Konsultacje z Komisją Europejską</a:t>
            </a:r>
          </a:p>
        </p:txBody>
      </p:sp>
      <p:graphicFrame>
        <p:nvGraphicFramePr>
          <p:cNvPr id="10" name="Tabela 9">
            <a:extLst>
              <a:ext uri="{FF2B5EF4-FFF2-40B4-BE49-F238E27FC236}">
                <a16:creationId xmlns:a16="http://schemas.microsoft.com/office/drawing/2014/main" id="{DB6BB217-A220-09FE-37F6-759D6D7E4E81}"/>
              </a:ext>
            </a:extLst>
          </p:cNvPr>
          <p:cNvGraphicFramePr>
            <a:graphicFrameLocks noGrp="1"/>
          </p:cNvGraphicFramePr>
          <p:nvPr/>
        </p:nvGraphicFramePr>
        <p:xfrm>
          <a:off x="297583" y="2702751"/>
          <a:ext cx="11491705" cy="1249053"/>
        </p:xfrm>
        <a:graphic>
          <a:graphicData uri="http://schemas.openxmlformats.org/drawingml/2006/table">
            <a:tbl>
              <a:tblPr firstRow="1" bandRow="1">
                <a:tableStyleId>{5C22544A-7EE6-4342-B048-85BDC9FD1C3A}</a:tableStyleId>
              </a:tblPr>
              <a:tblGrid>
                <a:gridCol w="2437095">
                  <a:extLst>
                    <a:ext uri="{9D8B030D-6E8A-4147-A177-3AD203B41FA5}">
                      <a16:colId xmlns:a16="http://schemas.microsoft.com/office/drawing/2014/main" val="2096749498"/>
                    </a:ext>
                  </a:extLst>
                </a:gridCol>
                <a:gridCol w="3026302">
                  <a:extLst>
                    <a:ext uri="{9D8B030D-6E8A-4147-A177-3AD203B41FA5}">
                      <a16:colId xmlns:a16="http://schemas.microsoft.com/office/drawing/2014/main" val="2534714792"/>
                    </a:ext>
                  </a:extLst>
                </a:gridCol>
                <a:gridCol w="3121627">
                  <a:extLst>
                    <a:ext uri="{9D8B030D-6E8A-4147-A177-3AD203B41FA5}">
                      <a16:colId xmlns:a16="http://schemas.microsoft.com/office/drawing/2014/main" val="2022047299"/>
                    </a:ext>
                  </a:extLst>
                </a:gridCol>
                <a:gridCol w="2906681">
                  <a:extLst>
                    <a:ext uri="{9D8B030D-6E8A-4147-A177-3AD203B41FA5}">
                      <a16:colId xmlns:a16="http://schemas.microsoft.com/office/drawing/2014/main" val="2707033042"/>
                    </a:ext>
                  </a:extLst>
                </a:gridCol>
              </a:tblGrid>
              <a:tr h="642331">
                <a:tc>
                  <a:txBody>
                    <a:bodyPr/>
                    <a:lstStyle/>
                    <a:p>
                      <a:pPr algn="ctr"/>
                      <a:r>
                        <a:rPr lang="pl-PL" sz="1400">
                          <a:latin typeface="Arial" panose="020B0604020202020204" pitchFamily="34" charset="0"/>
                          <a:cs typeface="Arial" panose="020B0604020202020204" pitchFamily="34" charset="0"/>
                        </a:rPr>
                        <a:t>Liczba uwag ogółem</a:t>
                      </a:r>
                    </a:p>
                  </a:txBody>
                  <a:tcPr/>
                </a:tc>
                <a:tc>
                  <a:txBody>
                    <a:bodyPr/>
                    <a:lstStyle/>
                    <a:p>
                      <a:pPr algn="ctr"/>
                      <a:r>
                        <a:rPr lang="pl-PL" sz="1400">
                          <a:latin typeface="Arial" panose="020B0604020202020204" pitchFamily="34" charset="0"/>
                          <a:cs typeface="Arial" panose="020B0604020202020204" pitchFamily="34" charset="0"/>
                        </a:rPr>
                        <a:t>Liczba uwag uwzględnionych lub częściowo uwzględnionych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a:latin typeface="Arial" panose="020B0604020202020204" pitchFamily="34" charset="0"/>
                          <a:cs typeface="Arial" panose="020B0604020202020204" pitchFamily="34" charset="0"/>
                        </a:rPr>
                        <a:t>Liczba uwag nieuwzględnionych</a:t>
                      </a:r>
                    </a:p>
                  </a:txBody>
                  <a:tcPr/>
                </a:tc>
                <a:tc>
                  <a:txBody>
                    <a:bodyPr/>
                    <a:lstStyle/>
                    <a:p>
                      <a:pPr algn="ctr"/>
                      <a:r>
                        <a:rPr lang="pl-PL" sz="1400">
                          <a:latin typeface="Arial" panose="020B0604020202020204" pitchFamily="34" charset="0"/>
                          <a:cs typeface="Arial" panose="020B0604020202020204" pitchFamily="34" charset="0"/>
                        </a:rPr>
                        <a:t>Liczba uwag, do których udzielono wyjaśnień</a:t>
                      </a:r>
                    </a:p>
                  </a:txBody>
                  <a:tcPr/>
                </a:tc>
                <a:extLst>
                  <a:ext uri="{0D108BD9-81ED-4DB2-BD59-A6C34878D82A}">
                    <a16:rowId xmlns:a16="http://schemas.microsoft.com/office/drawing/2014/main" val="2221344410"/>
                  </a:ext>
                </a:extLst>
              </a:tr>
              <a:tr h="606722">
                <a:tc>
                  <a:txBody>
                    <a:bodyPr/>
                    <a:lstStyle/>
                    <a:p>
                      <a:pPr algn="ctr">
                        <a:spcBef>
                          <a:spcPts val="600"/>
                        </a:spcBef>
                      </a:pPr>
                      <a:r>
                        <a:rPr lang="pl-PL" sz="1400" b="1" strike="noStrike">
                          <a:solidFill>
                            <a:schemeClr val="tx1"/>
                          </a:solidFill>
                          <a:latin typeface="Arial" panose="020B0604020202020204" pitchFamily="34" charset="0"/>
                          <a:cs typeface="Arial" panose="020B0604020202020204" pitchFamily="34" charset="0"/>
                        </a:rPr>
                        <a:t>2</a:t>
                      </a:r>
                    </a:p>
                  </a:txBody>
                  <a:tcPr anchor="ctr"/>
                </a:tc>
                <a:tc>
                  <a:txBody>
                    <a:bodyPr/>
                    <a:lstStyle/>
                    <a:p>
                      <a:pPr algn="ctr">
                        <a:spcBef>
                          <a:spcPts val="600"/>
                        </a:spcBef>
                      </a:pPr>
                      <a:r>
                        <a:rPr lang="pl-PL" sz="1400" b="1" strike="noStrike">
                          <a:solidFill>
                            <a:schemeClr val="tx1"/>
                          </a:solidFill>
                          <a:latin typeface="Arial" panose="020B0604020202020204" pitchFamily="34" charset="0"/>
                          <a:cs typeface="Arial" panose="020B0604020202020204" pitchFamily="34" charset="0"/>
                        </a:rPr>
                        <a:t>2</a:t>
                      </a:r>
                    </a:p>
                  </a:txBody>
                  <a:tcPr anchor="ctr"/>
                </a:tc>
                <a:tc>
                  <a:txBody>
                    <a:bodyPr/>
                    <a:lstStyle/>
                    <a:p>
                      <a:pPr algn="ctr">
                        <a:spcBef>
                          <a:spcPts val="600"/>
                        </a:spcBef>
                      </a:pPr>
                      <a:r>
                        <a:rPr lang="pl-PL" sz="1400" b="1" strike="noStrike">
                          <a:solidFill>
                            <a:schemeClr val="tx1"/>
                          </a:solidFill>
                          <a:latin typeface="Arial" panose="020B0604020202020204" pitchFamily="34" charset="0"/>
                          <a:cs typeface="Arial" panose="020B0604020202020204" pitchFamily="34" charset="0"/>
                        </a:rPr>
                        <a:t>0</a:t>
                      </a:r>
                    </a:p>
                  </a:txBody>
                  <a:tcPr anchor="ctr"/>
                </a:tc>
                <a:tc>
                  <a:txBody>
                    <a:bodyPr/>
                    <a:lstStyle/>
                    <a:p>
                      <a:pPr algn="ctr">
                        <a:spcBef>
                          <a:spcPts val="600"/>
                        </a:spcBef>
                      </a:pPr>
                      <a:r>
                        <a:rPr lang="pl-PL" sz="1400" b="1" strike="noStrike">
                          <a:solidFill>
                            <a:schemeClr val="tx1"/>
                          </a:solidFill>
                          <a:latin typeface="Arial" panose="020B0604020202020204" pitchFamily="34" charset="0"/>
                          <a:cs typeface="Arial" panose="020B0604020202020204" pitchFamily="34" charset="0"/>
                        </a:rPr>
                        <a:t>0</a:t>
                      </a:r>
                    </a:p>
                  </a:txBody>
                  <a:tcPr anchor="ctr"/>
                </a:tc>
                <a:extLst>
                  <a:ext uri="{0D108BD9-81ED-4DB2-BD59-A6C34878D82A}">
                    <a16:rowId xmlns:a16="http://schemas.microsoft.com/office/drawing/2014/main" val="1056707281"/>
                  </a:ext>
                </a:extLst>
              </a:tr>
            </a:tbl>
          </a:graphicData>
        </a:graphic>
      </p:graphicFrame>
    </p:spTree>
    <p:extLst>
      <p:ext uri="{BB962C8B-B14F-4D97-AF65-F5344CB8AC3E}">
        <p14:creationId xmlns:p14="http://schemas.microsoft.com/office/powerpoint/2010/main" val="2046321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F0218671-B4FC-E459-2C55-F0174DBC2880}"/>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869B9140-4439-1566-DCC8-0B6F9F99D67B}"/>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Działanie 3.2 Dostosowanie do zmian klimatu i zapobieganie powodziom i suszy, typy projektów: 1, 2, 4, 6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lang="pl-PL" sz="1400" b="1">
                <a:solidFill>
                  <a:prstClr val="white"/>
                </a:solidFill>
                <a:latin typeface="Arial" panose="020B0604020202020204" pitchFamily="34"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926658FD-B33B-E4BD-9A74-A8B53004628D}"/>
              </a:ext>
            </a:extLst>
          </p:cNvPr>
          <p:cNvGraphicFramePr>
            <a:graphicFrameLocks noGrp="1"/>
          </p:cNvGraphicFramePr>
          <p:nvPr>
            <p:extLst>
              <p:ext uri="{D42A27DB-BD31-4B8C-83A1-F6EECF244321}">
                <p14:modId xmlns:p14="http://schemas.microsoft.com/office/powerpoint/2010/main" val="3332490293"/>
              </p:ext>
            </p:extLst>
          </p:nvPr>
        </p:nvGraphicFramePr>
        <p:xfrm>
          <a:off x="409314" y="1103160"/>
          <a:ext cx="11467612" cy="4630045"/>
        </p:xfrm>
        <a:graphic>
          <a:graphicData uri="http://schemas.openxmlformats.org/drawingml/2006/table">
            <a:tbl>
              <a:tblPr firstRow="1" bandRow="1">
                <a:tableStyleId>{5C22544A-7EE6-4342-B048-85BDC9FD1C3A}</a:tableStyleId>
              </a:tblPr>
              <a:tblGrid>
                <a:gridCol w="641273">
                  <a:extLst>
                    <a:ext uri="{9D8B030D-6E8A-4147-A177-3AD203B41FA5}">
                      <a16:colId xmlns:a16="http://schemas.microsoft.com/office/drawing/2014/main" val="2402903515"/>
                    </a:ext>
                  </a:extLst>
                </a:gridCol>
                <a:gridCol w="2170261">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23646">
                <a:tc>
                  <a:txBody>
                    <a:bodyPr/>
                    <a:lstStyle/>
                    <a:p>
                      <a:pPr algn="ctr"/>
                      <a:r>
                        <a:rPr lang="pl-PL" sz="1200">
                          <a:latin typeface="Arial" panose="020B0604020202020204" pitchFamily="34" charset="0"/>
                          <a:cs typeface="Arial" panose="020B0604020202020204" pitchFamily="34" charset="0"/>
                        </a:rPr>
                        <a:t>*Slajd</a:t>
                      </a:r>
                    </a:p>
                    <a:p>
                      <a:pPr algn="ctr"/>
                      <a:r>
                        <a:rPr lang="pl-PL" sz="1200">
                          <a:latin typeface="Arial" panose="020B0604020202020204" pitchFamily="34" charset="0"/>
                          <a:cs typeface="Arial" panose="020B0604020202020204" pitchFamily="34" charset="0"/>
                        </a:rPr>
                        <a:t>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72845">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kern="1200">
                          <a:solidFill>
                            <a:schemeClr val="dk1"/>
                          </a:solidFill>
                          <a:effectLst/>
                          <a:latin typeface="Arial" panose="020B0604020202020204" pitchFamily="34" charset="0"/>
                          <a:ea typeface="+mn-ea"/>
                          <a:cs typeface="Arial" panose="020B0604020202020204" pitchFamily="34" charset="0"/>
                        </a:rPr>
                        <a:t>Zgodność z warunkami siedliskowymi.</a:t>
                      </a:r>
                      <a:endParaRPr lang="pl-PL" sz="1200" b="1"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kern="1200" dirty="0">
                          <a:solidFill>
                            <a:schemeClr val="dk1"/>
                          </a:solidFill>
                          <a:effectLst/>
                          <a:latin typeface="Arial" panose="020B0604020202020204" pitchFamily="34" charset="0"/>
                          <a:ea typeface="+mn-ea"/>
                          <a:cs typeface="+mn-cs"/>
                        </a:rPr>
                        <a:t>W ramach kryterium weryfikacji podlega, czy projekty infrastrukturalne w zakresie dostosowania do zmiany klimatu, zapobiegania ryzyku i odporności na klęski żywiołowe uwzględniają (pytania pomocnicze):</a:t>
                      </a:r>
                    </a:p>
                    <a:p>
                      <a:pPr marL="342900" lvl="0" indent="-342900" algn="l">
                        <a:lnSpc>
                          <a:spcPct val="115000"/>
                        </a:lnSpc>
                        <a:spcBef>
                          <a:spcPts val="600"/>
                        </a:spcBef>
                        <a:spcAft>
                          <a:spcPts val="600"/>
                        </a:spcAft>
                        <a:buFont typeface="+mj-lt"/>
                        <a:buAutoNum type="arabicPeriod"/>
                      </a:pPr>
                      <a:r>
                        <a:rPr lang="pl-PL" sz="1200" kern="1200" dirty="0">
                          <a:solidFill>
                            <a:schemeClr val="dk1"/>
                          </a:solidFill>
                          <a:effectLst/>
                          <a:latin typeface="Arial" panose="020B0604020202020204" pitchFamily="34" charset="0"/>
                          <a:ea typeface="+mn-ea"/>
                          <a:cs typeface="+mn-cs"/>
                        </a:rPr>
                        <a:t>naturalne warunki siedliskowe w obszarze inwestycji,</a:t>
                      </a:r>
                    </a:p>
                    <a:p>
                      <a:pPr marL="342900" lvl="0" indent="-342900" algn="l">
                        <a:lnSpc>
                          <a:spcPct val="115000"/>
                        </a:lnSpc>
                        <a:spcBef>
                          <a:spcPts val="600"/>
                        </a:spcBef>
                        <a:spcAft>
                          <a:spcPts val="600"/>
                        </a:spcAft>
                        <a:buFont typeface="+mj-lt"/>
                        <a:buAutoNum type="arabicPeriod"/>
                      </a:pPr>
                      <a:r>
                        <a:rPr lang="pl-PL" sz="1200" kern="1200" dirty="0">
                          <a:solidFill>
                            <a:schemeClr val="dk1"/>
                          </a:solidFill>
                          <a:effectLst/>
                          <a:latin typeface="Arial" panose="020B0604020202020204" pitchFamily="34" charset="0"/>
                          <a:ea typeface="+mn-ea"/>
                          <a:cs typeface="+mn-cs"/>
                        </a:rPr>
                        <a:t>w przypadku lokalizacji na obszarach objętych formami ochrony przyrody, zasady ich ochrony zawarte w odrębnych dokumentach planistycznych?</a:t>
                      </a:r>
                    </a:p>
                    <a:p>
                      <a:pPr marL="0" lvl="0" indent="0" algn="l">
                        <a:lnSpc>
                          <a:spcPct val="115000"/>
                        </a:lnSpc>
                        <a:spcBef>
                          <a:spcPts val="600"/>
                        </a:spcBef>
                        <a:spcAft>
                          <a:spcPts val="600"/>
                        </a:spcAft>
                        <a:buFont typeface="+mj-lt"/>
                        <a:buNone/>
                      </a:pPr>
                      <a:r>
                        <a:rPr lang="pl-PL" sz="1200" kern="1200" dirty="0">
                          <a:solidFill>
                            <a:schemeClr val="dk1"/>
                          </a:solidFill>
                          <a:effectLst/>
                          <a:latin typeface="Arial" panose="020B0604020202020204" pitchFamily="34" charset="0"/>
                          <a:ea typeface="+mn-ea"/>
                          <a:cs typeface="+mn-cs"/>
                        </a:rPr>
                        <a:t>Spełnienie kryterium weryfikowane będzie na podstawie zapisów wniosku o dofinansowanie oraz dokumentacji składanej wraz z wnioskiem o dofinansowanie na etapie aplikowania o środki.</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zerojedynkowe.</a:t>
                      </a:r>
                    </a:p>
                    <a:p>
                      <a:pPr algn="l">
                        <a:lnSpc>
                          <a:spcPct val="115000"/>
                        </a:lnSpc>
                        <a:spcBef>
                          <a:spcPts val="600"/>
                        </a:spcBef>
                        <a:spcAft>
                          <a:spcPts val="600"/>
                        </a:spcAft>
                      </a:pPr>
                      <a:r>
                        <a:rPr lang="pl-PL"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p>
                    <a:p>
                      <a:pPr algn="l">
                        <a:lnSpc>
                          <a:spcPct val="115000"/>
                        </a:lnSpc>
                        <a:spcBef>
                          <a:spcPts val="600"/>
                        </a:spcBef>
                        <a:spcAft>
                          <a:spcPts val="600"/>
                        </a:spcAft>
                      </a:pPr>
                      <a:r>
                        <a:rPr lang="pl-PL"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a:t>
                      </a:r>
                    </a:p>
                    <a:p>
                      <a:pPr algn="l">
                        <a:lnSpc>
                          <a:spcPct val="115000"/>
                        </a:lnSpc>
                        <a:spcBef>
                          <a:spcPts val="600"/>
                        </a:spcBef>
                        <a:spcAft>
                          <a:spcPts val="600"/>
                        </a:spcAft>
                      </a:pPr>
                      <a:r>
                        <a:rPr lang="pl-PL"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jest zdefiniowane poprzez zestaw pytań pomocniczych. W ramach pytań pomocniczych możliwe przyznanie wartości logicznych: „TAK”, „NIE”, NIE DOTYCZY” (opcja „NIE DOTYCZY” przyznawana wyłącznie w przypadku drugiego pytania pomocniczego, gdy projekt jest zlokalizowany poza obszarami objętymi formami ochrony przyrody).</a:t>
                      </a:r>
                    </a:p>
                    <a:p>
                      <a:pPr algn="l">
                        <a:lnSpc>
                          <a:spcPct val="115000"/>
                        </a:lnSpc>
                        <a:spcBef>
                          <a:spcPts val="600"/>
                        </a:spcBef>
                        <a:spcAft>
                          <a:spcPts val="600"/>
                        </a:spcAft>
                      </a:pPr>
                      <a:r>
                        <a:rPr lang="pl-PL" sz="1200" kern="1200" dirty="0">
                          <a:solidFill>
                            <a:srgbClr val="000000"/>
                          </a:solidFill>
                          <a:effectLst/>
                          <a:latin typeface="Arial" panose="020B0604020202020204" pitchFamily="34" charset="0"/>
                          <a:ea typeface="+mn-ea"/>
                          <a:cs typeface="Arial" panose="020B0604020202020204" pitchFamily="34" charset="0"/>
                        </a:rPr>
                        <a:t>Kryterium uznaje się za spełnione, jeżeli odpowiedź na wszystkie pytania pomocnicze będzie pozytywna (wartość logiczna: „TAK „ lub „TAK” i „NIE DOTYCZY”).</a:t>
                      </a:r>
                      <a:endParaRPr lang="pl-PL"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E60AC9CC-7D60-3E3E-2158-0669442D93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A68E282B-BE39-A8E0-2CB7-56E4AE39A4B4}"/>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7</a:t>
            </a:fld>
            <a:endParaRPr lang="pl-PL"/>
          </a:p>
        </p:txBody>
      </p:sp>
    </p:spTree>
    <p:extLst>
      <p:ext uri="{BB962C8B-B14F-4D97-AF65-F5344CB8AC3E}">
        <p14:creationId xmlns:p14="http://schemas.microsoft.com/office/powerpoint/2010/main" val="23219069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F0218671-B4FC-E459-2C55-F0174DBC2880}"/>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869B9140-4439-1566-DCC8-0B6F9F99D67B}"/>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6.2 Kolejowy transport zbiorowy</a:t>
            </a:r>
            <a:r>
              <a:rPr lang="pl-PL" sz="1400" b="1">
                <a:solidFill>
                  <a:prstClr val="white"/>
                </a:solidFill>
                <a:latin typeface="Arial" panose="020B0604020202020204" pitchFamily="34" charset="0"/>
                <a:ea typeface="Calibri" panose="020F0502020204030204" pitchFamily="34" charset="0"/>
                <a:cs typeface="Arial" panose="020B0604020202020204" pitchFamily="34" charset="0"/>
              </a:rPr>
              <a:t>, typ projektu: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 Ocena </a:t>
            </a:r>
            <a:r>
              <a:rPr lang="pl-PL" sz="1400" b="1">
                <a:solidFill>
                  <a:prstClr val="white"/>
                </a:solidFill>
                <a:latin typeface="Arial" panose="020B0604020202020204" pitchFamily="34" charset="0"/>
                <a:cs typeface="Arial" panose="020B0604020202020204" pitchFamily="34" charset="0"/>
              </a:rPr>
              <a:t>formalna</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a:t>
            </a:r>
            <a:r>
              <a:rPr lang="pl-PL" sz="1400" b="1">
                <a:solidFill>
                  <a:prstClr val="white"/>
                </a:solidFill>
                <a:latin typeface="Arial" panose="020B0604020202020204" pitchFamily="34" charset="0"/>
                <a:ea typeface="Times New Roman" panose="02020603050405020304" pitchFamily="18" charset="0"/>
                <a:cs typeface="Arial" panose="020B0604020202020204" pitchFamily="34" charset="0"/>
              </a:rPr>
              <a:t>formalne specyficzne</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926658FD-B33B-E4BD-9A74-A8B53004628D}"/>
              </a:ext>
            </a:extLst>
          </p:cNvPr>
          <p:cNvGraphicFramePr>
            <a:graphicFrameLocks noGrp="1"/>
          </p:cNvGraphicFramePr>
          <p:nvPr>
            <p:extLst>
              <p:ext uri="{D42A27DB-BD31-4B8C-83A1-F6EECF244321}">
                <p14:modId xmlns:p14="http://schemas.microsoft.com/office/powerpoint/2010/main" val="1396783305"/>
              </p:ext>
            </p:extLst>
          </p:nvPr>
        </p:nvGraphicFramePr>
        <p:xfrm>
          <a:off x="409314" y="1073293"/>
          <a:ext cx="11467612" cy="4496491"/>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23646">
                <a:tc>
                  <a:txBody>
                    <a:bodyPr/>
                    <a:lstStyle/>
                    <a:p>
                      <a:pPr algn="ctr"/>
                      <a:r>
                        <a:rPr lang="pl-PL" sz="1000">
                          <a:latin typeface="Arial" panose="020B0604020202020204" pitchFamily="34" charset="0"/>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72845">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kern="0">
                          <a:effectLst/>
                          <a:latin typeface="Arial" panose="020B0604020202020204" pitchFamily="34" charset="0"/>
                          <a:ea typeface="Calibri" panose="020F0502020204030204" pitchFamily="34" charset="0"/>
                        </a:rPr>
                        <a:t>Projekt zachowuje zgodność z Programem Strategicznego Rozwoju Transportu Województwa Lubelskiego do roku 2030 (z perspektywą do 2040 roku). </a:t>
                      </a:r>
                      <a:endParaRPr lang="pl-PL" sz="1200" b="1"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a:effectLst/>
                          <a:latin typeface="Arial" panose="020B0604020202020204" pitchFamily="34" charset="0"/>
                          <a:ea typeface="Calibri" panose="020F0502020204030204" pitchFamily="34" charset="0"/>
                          <a:cs typeface="Arial" panose="020B0604020202020204" pitchFamily="34" charset="0"/>
                        </a:rPr>
                        <a:t>W ramach kryterium ocenie podlegać będzie, czy projekt jest ujęty w Programie Strategicznego Rozwoju Transportu Województwa Lubelskiego do roku 2030 (z perspektywą do 2040 roku</a:t>
                      </a:r>
                      <a:r>
                        <a:rPr lang="pl-PL" sz="1200" baseline="30000">
                          <a:effectLst/>
                          <a:latin typeface="Arial" panose="020B0604020202020204" pitchFamily="34" charset="0"/>
                          <a:ea typeface="Calibri" panose="020F0502020204030204" pitchFamily="34" charset="0"/>
                          <a:cs typeface="Arial" panose="020B0604020202020204" pitchFamily="34" charset="0"/>
                        </a:rPr>
                        <a:t>)2.</a:t>
                      </a:r>
                      <a:r>
                        <a:rPr lang="pl-PL" sz="1200">
                          <a:effectLst/>
                          <a:latin typeface="Arial" panose="020B0604020202020204" pitchFamily="34" charset="0"/>
                          <a:ea typeface="Calibri" panose="020F0502020204030204" pitchFamily="34" charset="0"/>
                          <a:cs typeface="Arial" panose="020B0604020202020204" pitchFamily="34" charset="0"/>
                        </a:rPr>
                        <a:t> </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a:effectLst/>
                          <a:latin typeface="Arial" panose="020B0604020202020204" pitchFamily="34" charset="0"/>
                          <a:ea typeface="Times New Roman" panose="02020603050405020304" pitchFamily="18" charset="0"/>
                          <a:cs typeface="Arial" panose="020B0604020202020204" pitchFamily="34" charset="0"/>
                        </a:rPr>
                        <a:t>Spełnienie kryterium weryfikowane będzie na podstawie zapisów wniosku o dofinansowanie oraz dokumentacji składanej wraz z wnioskiem o dofinansowanie na etapie aplikowania o środki.</a:t>
                      </a:r>
                    </a:p>
                    <a:p>
                      <a:pPr algn="l">
                        <a:lnSpc>
                          <a:spcPct val="115000"/>
                        </a:lnSpc>
                        <a:spcBef>
                          <a:spcPts val="600"/>
                        </a:spcBef>
                        <a:spcAft>
                          <a:spcPts val="600"/>
                        </a:spcAft>
                      </a:pPr>
                      <a:r>
                        <a:rPr lang="pl-PL" sz="1200" kern="0">
                          <a:effectLst/>
                          <a:latin typeface="Arial" panose="020B0604020202020204" pitchFamily="34" charset="0"/>
                          <a:ea typeface="Times New Roman" panose="02020603050405020304" pitchFamily="18" charset="0"/>
                        </a:rPr>
                        <a:t>Kryterium uznaje się za spełnione, jeżeli projekt wykazywać będzie zgodność, tzn. będzie ujęty w Programie Strategicznego Rozwoju Transportu Województwa Lubelskiego do roku 2030 (z perspektywą do 2040 roku).</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a:effectLst/>
                          <a:latin typeface="Arial" panose="020B0604020202020204" pitchFamily="34" charset="0"/>
                          <a:ea typeface="Times New Roman" panose="02020603050405020304" pitchFamily="18" charset="0"/>
                          <a:cs typeface="Arial" panose="020B0604020202020204" pitchFamily="34" charset="0"/>
                        </a:rPr>
                        <a:t>Kryterium zerojedynkowe.</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a:effectLst/>
                          <a:latin typeface="Arial" panose="020B0604020202020204" pitchFamily="34" charset="0"/>
                          <a:ea typeface="Times New Roman" panose="02020603050405020304" pitchFamily="18" charset="0"/>
                          <a:cs typeface="Arial" panose="020B0604020202020204" pitchFamily="34" charset="0"/>
                        </a:rPr>
                        <a:t>Kryterium obligatoryjne – spełnienie kryterium jest niezbędne do przyznania dofinansowania.</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a:effectLst/>
                          <a:latin typeface="Arial" panose="020B0604020202020204" pitchFamily="34" charset="0"/>
                          <a:ea typeface="Times New Roman" panose="02020603050405020304" pitchFamily="18" charset="0"/>
                          <a:cs typeface="Arial" panose="020B0604020202020204" pitchFamily="34" charset="0"/>
                        </a:rPr>
                        <a:t>Ocena spełnienia kryterium będzie polegała na przyznaniu wartości logicznych „TAK”, „NIE”.</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a:effectLst/>
                          <a:latin typeface="Arial" panose="020B0604020202020204" pitchFamily="34" charset="0"/>
                          <a:ea typeface="Times New Roman" panose="02020603050405020304" pitchFamily="18" charset="0"/>
                          <a:cs typeface="Arial" panose="020B0604020202020204" pitchFamily="34" charset="0"/>
                        </a:rPr>
                        <a:t>Kryterium uznaje się za spełnione, jeżeli odpowiedź będzie pozytywna (wartość logiczna: „TAK”). W trakcie oceny kryterium wnioskodawca może zostać poproszony o jednokrotne uzupełnienie i/lub wyjaśnienie.</a:t>
                      </a:r>
                    </a:p>
                    <a:p>
                      <a:pPr algn="l">
                        <a:lnSpc>
                          <a:spcPct val="115000"/>
                        </a:lnSpc>
                        <a:spcBef>
                          <a:spcPts val="600"/>
                        </a:spcBef>
                        <a:spcAft>
                          <a:spcPts val="600"/>
                        </a:spcAft>
                      </a:pPr>
                      <a:r>
                        <a:rPr lang="pl-PL" sz="1200" kern="0">
                          <a:effectLst/>
                          <a:latin typeface="Arial" panose="020B0604020202020204" pitchFamily="34" charset="0"/>
                          <a:ea typeface="Times New Roman" panose="02020603050405020304" pitchFamily="18" charset="0"/>
                        </a:rPr>
                        <a:t>Przyznanie wartości „NIE” (po jednokrotnym złożeniu uzupełnień i/lub wyjaśnień) oznacza, iż kryterium nie jest spełnione. Niespełnienie kryterium dyskwalifikuje projekt ze wsparcia.</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sp>
        <p:nvSpPr>
          <p:cNvPr id="10" name="pole tekstowe 9">
            <a:extLst>
              <a:ext uri="{FF2B5EF4-FFF2-40B4-BE49-F238E27FC236}">
                <a16:creationId xmlns:a16="http://schemas.microsoft.com/office/drawing/2014/main" id="{39E58331-20EA-AC6F-C1AF-2B9210F1C333}"/>
              </a:ext>
            </a:extLst>
          </p:cNvPr>
          <p:cNvSpPr txBox="1"/>
          <p:nvPr/>
        </p:nvSpPr>
        <p:spPr>
          <a:xfrm>
            <a:off x="409314" y="5698616"/>
            <a:ext cx="11696842" cy="461665"/>
          </a:xfrm>
          <a:prstGeom prst="rect">
            <a:avLst/>
          </a:prstGeom>
          <a:noFill/>
        </p:spPr>
        <p:txBody>
          <a:bodyPr wrap="square" rtlCol="0">
            <a:spAutoFit/>
          </a:bodyPr>
          <a:lstStyle/>
          <a:p>
            <a:r>
              <a:rPr lang="pl-PL" sz="1200">
                <a:latin typeface="Arial" panose="020B0604020202020204" pitchFamily="34" charset="0"/>
                <a:cs typeface="Arial" panose="020B0604020202020204" pitchFamily="34" charset="0"/>
              </a:rPr>
              <a:t> </a:t>
            </a:r>
            <a:r>
              <a:rPr lang="pl-PL" sz="1200" baseline="30000">
                <a:latin typeface="Arial" panose="020B0604020202020204" pitchFamily="34" charset="0"/>
                <a:cs typeface="Arial" panose="020B0604020202020204" pitchFamily="34" charset="0"/>
              </a:rPr>
              <a:t>2 </a:t>
            </a:r>
            <a:r>
              <a:rPr lang="pl-PL" sz="1200" kern="0">
                <a:effectLst/>
                <a:latin typeface="Arial" panose="020B0604020202020204" pitchFamily="34" charset="0"/>
                <a:ea typeface="Calibri" panose="020F0502020204030204" pitchFamily="34" charset="0"/>
                <a:cs typeface="Times New Roman" panose="02020603050405020304" pitchFamily="18" charset="0"/>
              </a:rPr>
              <a:t>Program Strategicznego Rozwoju Transportu Województwa Lubelskiego do roku 2030 (z perspektywą do 2040 roku) przyjęty uchwałą nr DXXXII/9404/2023 Zarządu Województwa Lubelskiego z dnia 20 grudnia 2023 r. w wersji obowiązującej w dniu ogłoszenia naboru.</a:t>
            </a:r>
            <a:endParaRPr lang="pl-PL" sz="1200"/>
          </a:p>
        </p:txBody>
      </p:sp>
      <p:pic>
        <p:nvPicPr>
          <p:cNvPr id="3" name="Obraz 2" descr="Oznaczenie graficzne programu fundusze Europejskie dla Lubelskiego.">
            <a:extLst>
              <a:ext uri="{FF2B5EF4-FFF2-40B4-BE49-F238E27FC236}">
                <a16:creationId xmlns:a16="http://schemas.microsoft.com/office/drawing/2014/main" id="{E60AC9CC-7D60-3E3E-2158-0669442D93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A68E282B-BE39-A8E0-2CB7-56E4AE39A4B4}"/>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70</a:t>
            </a:fld>
            <a:endParaRPr lang="pl-PL"/>
          </a:p>
        </p:txBody>
      </p:sp>
    </p:spTree>
    <p:extLst>
      <p:ext uri="{BB962C8B-B14F-4D97-AF65-F5344CB8AC3E}">
        <p14:creationId xmlns:p14="http://schemas.microsoft.com/office/powerpoint/2010/main" val="10819233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BE263-D5B1-CFF6-D237-53D9EE56FAB5}"/>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0E371FC4-EDB3-3D15-AAA9-3AE12D6509D9}"/>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A8DF3C8F-EF8C-3DCB-7D5C-D557D00928C1}"/>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6.2 Kolejowy transport zbiorowy, typ projektu: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7C77D641-F8F8-35A5-0920-8D33E84E2EC5}"/>
              </a:ext>
            </a:extLst>
          </p:cNvPr>
          <p:cNvGraphicFramePr>
            <a:graphicFrameLocks noGrp="1"/>
          </p:cNvGraphicFramePr>
          <p:nvPr>
            <p:extLst>
              <p:ext uri="{D42A27DB-BD31-4B8C-83A1-F6EECF244321}">
                <p14:modId xmlns:p14="http://schemas.microsoft.com/office/powerpoint/2010/main" val="4269634628"/>
              </p:ext>
            </p:extLst>
          </p:nvPr>
        </p:nvGraphicFramePr>
        <p:xfrm>
          <a:off x="409314" y="1049406"/>
          <a:ext cx="11467612" cy="4496491"/>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23646">
                <a:tc>
                  <a:txBody>
                    <a:bodyPr/>
                    <a:lstStyle/>
                    <a:p>
                      <a:pPr algn="ctr"/>
                      <a:r>
                        <a:rPr lang="pl-PL" sz="1000">
                          <a:latin typeface="Arial" panose="020B0604020202020204" pitchFamily="34" charset="0"/>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72845">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kern="0">
                          <a:effectLst/>
                          <a:latin typeface="Arial" panose="020B0604020202020204" pitchFamily="34" charset="0"/>
                          <a:ea typeface="Times New Roman" panose="02020603050405020304" pitchFamily="18" charset="0"/>
                        </a:rPr>
                        <a:t>Tabor kolejowy objęty projektem wyposażony jest w komponenty ERTMS.</a:t>
                      </a:r>
                      <a:endParaRPr lang="pl-PL" sz="1200" b="1"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W ramach kryterium weryfikowane będzie, czy zakupiony/zmodernizowany</a:t>
                      </a:r>
                      <a:r>
                        <a:rPr lang="pl-PL" sz="1200" b="0" baseline="30000">
                          <a:effectLst/>
                          <a:latin typeface="Arial" panose="020B0604020202020204" pitchFamily="34" charset="0"/>
                          <a:ea typeface="Times New Roman" panose="02020603050405020304" pitchFamily="18" charset="0"/>
                          <a:cs typeface="Arial" panose="020B0604020202020204" pitchFamily="34" charset="0"/>
                        </a:rPr>
                        <a:t>3 </a:t>
                      </a:r>
                      <a:r>
                        <a:rPr lang="pl-PL" sz="1200" b="0">
                          <a:effectLst/>
                          <a:latin typeface="Arial" panose="020B0604020202020204" pitchFamily="34" charset="0"/>
                          <a:ea typeface="Times New Roman" panose="02020603050405020304" pitchFamily="18" charset="0"/>
                          <a:cs typeface="Arial" panose="020B0604020202020204" pitchFamily="34" charset="0"/>
                        </a:rPr>
                        <a:t> w ramach projektu tabor kolejowy jest wyposażony w komponenty ERTMS.</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Spełnienie kryterium weryfikowane będzie na podstawie zapisów wniosku o dofinansowanie oraz dokumentacji składanej wraz z wnioskiem o dofinansowanie na etapie aplikowania o środki.</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uznaje się za spełnione, jeżeli zakupiony/zmodernizowany tabor w ramach projektu jest wyposażony w komponenty ERTMS. </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zerojedynkowe.</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obligatoryjne – spełnienie kryterium jest niezbędne do przyznania dofinansowania.</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Ocena spełnienia kryterium będzie polegała na przyznaniu wartości logicznych „TAK”, „NIE”.</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uznaje się za spełnione, jeżeli odpowiedź będzie pozytywna (wartość logiczna: „TAK”). W trakcie oceny kryterium wnioskodawca może zostać poproszony o jednokrotne uzupełnienie i/lub wyjaśnienie.</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Przyznanie wartości „NIE” (po jednokrotnym złożeniu uzupełnień i/lub wyjaśnień) oznacza, iż kryterium nie jest spełnione. Niespełnienie kryterium dyskwalifikuje projekt ze wsparcia.</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sp>
        <p:nvSpPr>
          <p:cNvPr id="10" name="pole tekstowe 9">
            <a:extLst>
              <a:ext uri="{FF2B5EF4-FFF2-40B4-BE49-F238E27FC236}">
                <a16:creationId xmlns:a16="http://schemas.microsoft.com/office/drawing/2014/main" id="{746F6714-1FD8-7A63-29AF-69E2D0CB595B}"/>
              </a:ext>
            </a:extLst>
          </p:cNvPr>
          <p:cNvSpPr txBox="1"/>
          <p:nvPr/>
        </p:nvSpPr>
        <p:spPr>
          <a:xfrm>
            <a:off x="409314" y="5605326"/>
            <a:ext cx="116968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lang="pl-PL" sz="1200" baseline="30000">
                <a:solidFill>
                  <a:prstClr val="black"/>
                </a:solidFill>
                <a:latin typeface="Arial" panose="020B0604020202020204" pitchFamily="34" charset="0"/>
                <a:cs typeface="Arial" panose="020B0604020202020204" pitchFamily="34" charset="0"/>
              </a:rPr>
              <a:t>3</a:t>
            </a:r>
            <a:r>
              <a:rPr kumimoji="0" lang="pl-PL" sz="1200" b="0" i="0" u="none" strike="noStrike" kern="1200" cap="none" spc="0" normalizeH="0" baseline="30000" noProof="0">
                <a:ln>
                  <a:noFill/>
                </a:ln>
                <a:solidFill>
                  <a:prstClr val="black"/>
                </a:solidFill>
                <a:effectLst/>
                <a:uLnTx/>
                <a:uFillTx/>
                <a:latin typeface="Arial" panose="020B0604020202020204" pitchFamily="34" charset="0"/>
                <a:ea typeface="+mn-ea"/>
                <a:cs typeface="Arial" panose="020B0604020202020204" pitchFamily="34" charset="0"/>
              </a:rPr>
              <a:t> </a:t>
            </a:r>
            <a:r>
              <a:rPr lang="pl-PL" sz="1200" kern="0">
                <a:effectLst/>
                <a:latin typeface="Arial" panose="020B0604020202020204" pitchFamily="34" charset="0"/>
                <a:ea typeface="Calibri" panose="020F0502020204030204" pitchFamily="34" charset="0"/>
                <a:cs typeface="Times New Roman" panose="02020603050405020304" pitchFamily="18" charset="0"/>
              </a:rPr>
              <a:t>Modernizacja taboru – ulepszenie, polegające na przebudowie, rozbudowie obiektu lub powodujące, iż jego wartość po zakończeniu ulepszania przewyższy pierwotną wartość użytkową mierzoną kosztami eksploatacyjnymi, wielkością emisji lub innymi miernikami. Remont główny, zmierzający do odtworzenia stanu pierwotnego, nie będzie mieścił się w katalogu możliwych do dofinansowania wydatków.</a:t>
            </a:r>
            <a:r>
              <a:rPr kumimoji="0" lang="pl-PL" sz="1200" b="0" i="0" u="none" strike="noStrike" kern="1200" cap="none" spc="0" normalizeH="0" baseline="3000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Obraz 2" descr="Oznaczenie graficzne programu fundusze Europejskie dla Lubelskiego.">
            <a:extLst>
              <a:ext uri="{FF2B5EF4-FFF2-40B4-BE49-F238E27FC236}">
                <a16:creationId xmlns:a16="http://schemas.microsoft.com/office/drawing/2014/main" id="{4E21A5ED-84CD-A389-9601-E2B69D6833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4B355F41-E1C9-8E0A-BA67-ADAD0CA52B14}"/>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15009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3501F-DCAA-A610-A045-08B58DB3A00C}"/>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64E0E390-0C68-C04C-21A3-CCF698B6DA18}"/>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FB24985A-0B0F-0FA2-9866-C9964AD675B1}"/>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6.2 Kolejowy transport zbiorowy, typ projektu: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67DDADE8-7B6A-100A-36E5-3B2C768AA899}"/>
              </a:ext>
            </a:extLst>
          </p:cNvPr>
          <p:cNvGraphicFramePr>
            <a:graphicFrameLocks noGrp="1"/>
          </p:cNvGraphicFramePr>
          <p:nvPr>
            <p:extLst>
              <p:ext uri="{D42A27DB-BD31-4B8C-83A1-F6EECF244321}">
                <p14:modId xmlns:p14="http://schemas.microsoft.com/office/powerpoint/2010/main" val="1623625192"/>
              </p:ext>
            </p:extLst>
          </p:nvPr>
        </p:nvGraphicFramePr>
        <p:xfrm>
          <a:off x="409314" y="1049406"/>
          <a:ext cx="11467612" cy="4496491"/>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23646">
                <a:tc>
                  <a:txBody>
                    <a:bodyPr/>
                    <a:lstStyle/>
                    <a:p>
                      <a:pPr algn="ctr"/>
                      <a:r>
                        <a:rPr lang="pl-PL" sz="1000">
                          <a:latin typeface="Arial" panose="020B0604020202020204" pitchFamily="34" charset="0"/>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72845">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kern="0">
                          <a:effectLst/>
                          <a:latin typeface="Arial" panose="020B0604020202020204" pitchFamily="34" charset="0"/>
                          <a:ea typeface="Times New Roman" panose="02020603050405020304" pitchFamily="18" charset="0"/>
                        </a:rPr>
                        <a:t>Tabor kolejowy objęty projektem wykorzystywany jest do pasażerskich przewozów regionalnych o charakterze użyteczności publicznej.</a:t>
                      </a:r>
                      <a:endParaRPr lang="pl-PL" sz="1200" b="1"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W ramach kryterium weryfikowane będzie, czy tabor kolejowy wykorzystywany jest do przewozów o charakterze regionalnym, realizowanych na zasadach użyteczności publicznej na obszarze województwa lubelskiego.</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W przypadku, gdy kolejowe linie komunikacyjne wykraczają poza obszar województwa lubelskiego dopuszczalna jest realizacja na obszarze sąsiedniego województwa w zakresie przewozu do najbliższej stacji w województwie sąsiednim, umożliwiająca przesiadki w celu odbycia dalszej podróży lub techniczne odwrócenie biegu pociągu, oraz przewóz powrotny lub przewóz do stacji w województwie sąsiednim, położonej nie dalej niż 30 km od granicy województwa.</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Spełnienie kryterium weryfikowane będzie na podstawie zapisów wniosku o dofinansowanie oraz dokumentacji składanej wraz z wnioskiem o dofinansowanie na etapie aplikowania o środki.</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zerojedynkowe.</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obligatoryjne – spełnienie kryterium jest niezbędne do przyznania dofinansowania.</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Ocena spełnienia kryterium będzie polegała na przyznaniu wartości logicznych „TAK”, „NIE”.</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uznaje się za spełnione, jeżeli odpowiedź będzie pozytywna (wartość logiczna: „TAK”). W trakcie oceny kryterium wnioskodawca może zostać poproszony o jednokrotne uzupełnienie i/lub wyjaśnienie.</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Przyznanie wartości „NIE” (po jednokrotnym złożeniu uzupełnień i/lub wyjaśnień) oznacza, iż kryterium nie jest spełnione. Niespełnienie kryterium dyskwalifikuje projekt ze wsparcia.</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sp>
        <p:nvSpPr>
          <p:cNvPr id="10" name="pole tekstowe 9">
            <a:extLst>
              <a:ext uri="{FF2B5EF4-FFF2-40B4-BE49-F238E27FC236}">
                <a16:creationId xmlns:a16="http://schemas.microsoft.com/office/drawing/2014/main" id="{07B578FD-4269-3DF3-FCBB-F48A62896F29}"/>
              </a:ext>
            </a:extLst>
          </p:cNvPr>
          <p:cNvSpPr txBox="1"/>
          <p:nvPr/>
        </p:nvSpPr>
        <p:spPr>
          <a:xfrm>
            <a:off x="409314" y="5605326"/>
            <a:ext cx="116968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Obraz 2" descr="Oznaczenie graficzne programu fundusze Europejskie dla Lubelskiego.">
            <a:extLst>
              <a:ext uri="{FF2B5EF4-FFF2-40B4-BE49-F238E27FC236}">
                <a16:creationId xmlns:a16="http://schemas.microsoft.com/office/drawing/2014/main" id="{C517221B-DCF7-5F56-08BC-3C6F2387C0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41B0A113-6C66-DCEB-BA8D-A2BDED994CC5}"/>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86480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72844-D17B-2011-6C8A-83A130279B15}"/>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67C45A9E-73BC-742B-3A58-B136C044BA1C}"/>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44A229EF-DF9F-35DE-3065-0632B23FFB15}"/>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6.2 Kolejowy transport zbiorowy, typ projektu: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E6F88104-B53D-5E00-9E18-6FA3849D773E}"/>
              </a:ext>
            </a:extLst>
          </p:cNvPr>
          <p:cNvGraphicFramePr>
            <a:graphicFrameLocks noGrp="1"/>
          </p:cNvGraphicFramePr>
          <p:nvPr>
            <p:extLst>
              <p:ext uri="{D42A27DB-BD31-4B8C-83A1-F6EECF244321}">
                <p14:modId xmlns:p14="http://schemas.microsoft.com/office/powerpoint/2010/main" val="2112422494"/>
              </p:ext>
            </p:extLst>
          </p:nvPr>
        </p:nvGraphicFramePr>
        <p:xfrm>
          <a:off x="409314" y="1049406"/>
          <a:ext cx="11467612" cy="4893043"/>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23646">
                <a:tc>
                  <a:txBody>
                    <a:bodyPr/>
                    <a:lstStyle/>
                    <a:p>
                      <a:pPr algn="ctr"/>
                      <a:r>
                        <a:rPr lang="pl-PL" sz="1000">
                          <a:latin typeface="Arial" panose="020B0604020202020204" pitchFamily="34" charset="0"/>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72845">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kern="0">
                          <a:effectLst/>
                          <a:latin typeface="Arial" panose="020B0604020202020204" pitchFamily="34" charset="0"/>
                          <a:ea typeface="Times New Roman" panose="02020603050405020304" pitchFamily="18" charset="0"/>
                        </a:rPr>
                        <a:t>Zgodność projektu z wymogami programu Fundusze Europejskie dla Lubelskiego 2021-2027. </a:t>
                      </a:r>
                      <a:endParaRPr lang="pl-PL" sz="1200" b="1"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a:effectLst/>
                          <a:latin typeface="Arial" panose="020B0604020202020204" pitchFamily="34" charset="0"/>
                          <a:ea typeface="Times New Roman" panose="02020603050405020304" pitchFamily="18" charset="0"/>
                          <a:cs typeface="Arial" panose="020B0604020202020204" pitchFamily="34" charset="0"/>
                        </a:rPr>
                        <a:t>W ramach kryterium weryfikowane będzie, czy projekt jest zgodny z wymogami programu Fundusze Europejskie dla Lubelskiego 2021-2027. </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a:effectLst/>
                          <a:latin typeface="Arial" panose="020B0604020202020204" pitchFamily="34" charset="0"/>
                          <a:ea typeface="Times New Roman" panose="02020603050405020304" pitchFamily="18" charset="0"/>
                          <a:cs typeface="Arial" panose="020B0604020202020204" pitchFamily="34" charset="0"/>
                        </a:rPr>
                        <a:t>W ramach kryterium weryfikowane będzie, czy (pytania pomocnicze):</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600"/>
                        </a:spcAft>
                        <a:buFont typeface="+mj-lt"/>
                        <a:buAutoNum type="arabicPeriod"/>
                      </a:pPr>
                      <a:r>
                        <a:rPr lang="pl-PL" sz="1200">
                          <a:effectLst/>
                          <a:latin typeface="Arial" panose="020B0604020202020204" pitchFamily="34" charset="0"/>
                          <a:ea typeface="Times New Roman" panose="02020603050405020304" pitchFamily="18" charset="0"/>
                          <a:cs typeface="Arial" panose="020B0604020202020204" pitchFamily="34" charset="0"/>
                        </a:rPr>
                        <a:t>tabor będzie dostosowany dla osób o ograniczonej mobilności?</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600"/>
                        </a:spcAft>
                        <a:buFont typeface="+mj-lt"/>
                        <a:buAutoNum type="arabicPeriod"/>
                      </a:pPr>
                      <a:r>
                        <a:rPr lang="pl-PL" sz="1200">
                          <a:effectLst/>
                          <a:latin typeface="Arial" panose="020B0604020202020204" pitchFamily="34" charset="0"/>
                          <a:ea typeface="Times New Roman" panose="02020603050405020304" pitchFamily="18" charset="0"/>
                          <a:cs typeface="Arial" panose="020B0604020202020204" pitchFamily="34" charset="0"/>
                        </a:rPr>
                        <a:t>wspierany będzie wyłącznie tabor </a:t>
                      </a:r>
                      <a:r>
                        <a:rPr lang="pl-PL" sz="1200" err="1">
                          <a:effectLst/>
                          <a:latin typeface="Arial" panose="020B0604020202020204" pitchFamily="34" charset="0"/>
                          <a:ea typeface="Times New Roman" panose="02020603050405020304" pitchFamily="18" charset="0"/>
                          <a:cs typeface="Arial" panose="020B0604020202020204" pitchFamily="34" charset="0"/>
                        </a:rPr>
                        <a:t>bezemisyjny</a:t>
                      </a:r>
                      <a:r>
                        <a:rPr lang="pl-PL" sz="1200">
                          <a:effectLst/>
                          <a:latin typeface="Arial" panose="020B0604020202020204" pitchFamily="34" charset="0"/>
                          <a:ea typeface="Times New Roman" panose="02020603050405020304" pitchFamily="18" charset="0"/>
                          <a:cs typeface="Arial" panose="020B0604020202020204" pitchFamily="34" charset="0"/>
                        </a:rPr>
                        <a:t> (elektryczny lub wodorowy)?</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600"/>
                        </a:spcAft>
                        <a:buFont typeface="+mj-lt"/>
                        <a:buAutoNum type="arabicPeriod"/>
                      </a:pPr>
                      <a:r>
                        <a:rPr lang="pl-PL" sz="1200">
                          <a:effectLst/>
                          <a:latin typeface="Arial" panose="020B0604020202020204" pitchFamily="34" charset="0"/>
                          <a:ea typeface="Times New Roman" panose="02020603050405020304" pitchFamily="18" charset="0"/>
                          <a:cs typeface="Arial" panose="020B0604020202020204" pitchFamily="34" charset="0"/>
                        </a:rPr>
                        <a:t>informacje dla podróżnych w środkach transportu będą również dostępne w językach obcych?</a:t>
                      </a:r>
                      <a:endParaRPr lang="pl-PL" sz="120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l">
                        <a:lnSpc>
                          <a:spcPct val="115000"/>
                        </a:lnSpc>
                        <a:spcBef>
                          <a:spcPts val="600"/>
                        </a:spcBef>
                        <a:spcAft>
                          <a:spcPts val="600"/>
                        </a:spcAft>
                        <a:buFont typeface="+mj-lt"/>
                        <a:buNone/>
                      </a:pPr>
                      <a:r>
                        <a:rPr lang="pl-PL" sz="1200" kern="0">
                          <a:effectLst/>
                          <a:latin typeface="Arial" panose="020B0604020202020204" pitchFamily="34" charset="0"/>
                          <a:ea typeface="Times New Roman" panose="02020603050405020304" pitchFamily="18" charset="0"/>
                        </a:rPr>
                        <a:t>Spełnienie kryterium weryfikowane będzie na podstawie zapisów wniosku o dofinansowanie oraz dokumentacji składanej wraz z wnioskiem o dofinansowanie na etapie aplikowania o środki.</a:t>
                      </a:r>
                      <a:endParaRPr lang="pl-PL" sz="1200">
                        <a:effectLst/>
                        <a:latin typeface="Arial" panose="020B0604020202020204" pitchFamily="34" charset="0"/>
                        <a:ea typeface="Times New Roman" panose="02020603050405020304" pitchFamily="18"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300"/>
                        </a:spcBef>
                        <a:spcAft>
                          <a:spcPts val="300"/>
                        </a:spcAft>
                      </a:pPr>
                      <a:r>
                        <a:rPr lang="pl-PL" sz="1200">
                          <a:effectLst/>
                          <a:latin typeface="Arial" panose="020B0604020202020204" pitchFamily="34" charset="0"/>
                          <a:ea typeface="Times New Roman" panose="02020603050405020304" pitchFamily="18" charset="0"/>
                          <a:cs typeface="Arial" panose="020B0604020202020204" pitchFamily="34" charset="0"/>
                        </a:rPr>
                        <a:t>Kryterium zerojedynkowe.</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300"/>
                        </a:spcBef>
                        <a:spcAft>
                          <a:spcPts val="300"/>
                        </a:spcAft>
                      </a:pPr>
                      <a:r>
                        <a:rPr lang="pl-PL" sz="1200">
                          <a:effectLst/>
                          <a:latin typeface="Arial" panose="020B0604020202020204" pitchFamily="34" charset="0"/>
                          <a:ea typeface="Times New Roman" panose="02020603050405020304" pitchFamily="18" charset="0"/>
                          <a:cs typeface="Arial" panose="020B0604020202020204" pitchFamily="34" charset="0"/>
                        </a:rPr>
                        <a:t>Kryterium obligatoryjne – spełnienie kryterium jest niezbędne do przyznania dofinansowania.</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300"/>
                        </a:spcBef>
                        <a:spcAft>
                          <a:spcPts val="300"/>
                        </a:spcAft>
                      </a:pPr>
                      <a:r>
                        <a:rPr lang="pl-PL" sz="1200">
                          <a:effectLst/>
                          <a:latin typeface="Arial" panose="020B0604020202020204" pitchFamily="34" charset="0"/>
                          <a:ea typeface="Times New Roman" panose="02020603050405020304" pitchFamily="18" charset="0"/>
                          <a:cs typeface="Arial" panose="020B0604020202020204" pitchFamily="34" charset="0"/>
                        </a:rPr>
                        <a:t>Ocena spełnienia kryterium będzie polegała na przyznaniu wartości logicznych „TAK”, „NIE”.</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300"/>
                        </a:spcBef>
                        <a:spcAft>
                          <a:spcPts val="300"/>
                        </a:spcAft>
                      </a:pPr>
                      <a:r>
                        <a:rPr lang="pl-PL" sz="1200">
                          <a:effectLst/>
                          <a:latin typeface="Arial" panose="020B0604020202020204" pitchFamily="34" charset="0"/>
                          <a:ea typeface="Times New Roman" panose="02020603050405020304" pitchFamily="18" charset="0"/>
                          <a:cs typeface="Arial" panose="020B0604020202020204" pitchFamily="34" charset="0"/>
                        </a:rPr>
                        <a:t>Kryterium jest zdefiniowane poprzez zestaw pytań pomocniczych. W ramach pytań pomocniczych możliwe przyznanie wartości logicznych: „TAK”, „NIE”.</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300"/>
                        </a:spcBef>
                        <a:spcAft>
                          <a:spcPts val="300"/>
                        </a:spcAft>
                      </a:pPr>
                      <a:r>
                        <a:rPr lang="pl-PL" sz="1200">
                          <a:effectLst/>
                          <a:latin typeface="Arial" panose="020B0604020202020204" pitchFamily="34" charset="0"/>
                          <a:ea typeface="Times New Roman" panose="02020603050405020304" pitchFamily="18" charset="0"/>
                          <a:cs typeface="Arial" panose="020B0604020202020204" pitchFamily="34" charset="0"/>
                        </a:rPr>
                        <a:t>Kryterium uznaje się za spełnione, jeżeli odpowiedź na wszystkie pytania pomocnicze będzie pozytywna (wartość logiczna: „TAK”). W trakcie oceny kryterium wnioskodawca może zostać poproszony o jednokrotne uzupełnienie i/lub wyjaśnienie.</a:t>
                      </a:r>
                    </a:p>
                    <a:p>
                      <a:pPr algn="l">
                        <a:lnSpc>
                          <a:spcPct val="115000"/>
                        </a:lnSpc>
                        <a:spcBef>
                          <a:spcPts val="300"/>
                        </a:spcBef>
                        <a:spcAft>
                          <a:spcPts val="300"/>
                        </a:spcAft>
                      </a:pPr>
                      <a:r>
                        <a:rPr lang="pl-PL" sz="1200" kern="0">
                          <a:effectLst/>
                          <a:latin typeface="Arial" panose="020B0604020202020204" pitchFamily="34" charset="0"/>
                          <a:ea typeface="Times New Roman" panose="02020603050405020304" pitchFamily="18" charset="0"/>
                        </a:rPr>
                        <a:t>Przyznanie wartości „NIE” przynajmniej w jednym pytaniu pomocniczym (po jednokrotnym złożeniu uzupełnień i/lub wyjaśnień) oznacza, iż kryterium nie jest spełnione. Niespełnienie kryterium dyskwalifikuje projekt ze wsparcia.</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sp>
        <p:nvSpPr>
          <p:cNvPr id="10" name="pole tekstowe 9">
            <a:extLst>
              <a:ext uri="{FF2B5EF4-FFF2-40B4-BE49-F238E27FC236}">
                <a16:creationId xmlns:a16="http://schemas.microsoft.com/office/drawing/2014/main" id="{29489871-8B85-B147-839F-3265ED55B919}"/>
              </a:ext>
            </a:extLst>
          </p:cNvPr>
          <p:cNvSpPr txBox="1"/>
          <p:nvPr/>
        </p:nvSpPr>
        <p:spPr>
          <a:xfrm>
            <a:off x="409314" y="5605326"/>
            <a:ext cx="116968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Obraz 2" descr="Oznaczenie graficzne programu fundusze Europejskie dla Lubelskiego.">
            <a:extLst>
              <a:ext uri="{FF2B5EF4-FFF2-40B4-BE49-F238E27FC236}">
                <a16:creationId xmlns:a16="http://schemas.microsoft.com/office/drawing/2014/main" id="{4250D5C4-2028-2CD7-D294-C894CB0A8E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7036D3B7-C065-F5F5-DD6D-3F244B6522DC}"/>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05434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78342-35CF-04F9-E9E8-DB8749C8EECB}"/>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8AC31817-CD05-E326-FCE8-3CE6E650232B}"/>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CC4769EC-9E04-B6CC-1B70-26946353D3AA}"/>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6.2 Kolejowy transport zbiorowy, typ projektu: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B</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merytoryczne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80667908-2836-DC2B-BAA6-42751E644599}"/>
              </a:ext>
            </a:extLst>
          </p:cNvPr>
          <p:cNvGraphicFramePr>
            <a:graphicFrameLocks noGrp="1"/>
          </p:cNvGraphicFramePr>
          <p:nvPr>
            <p:extLst>
              <p:ext uri="{D42A27DB-BD31-4B8C-83A1-F6EECF244321}">
                <p14:modId xmlns:p14="http://schemas.microsoft.com/office/powerpoint/2010/main" val="4204255791"/>
              </p:ext>
            </p:extLst>
          </p:nvPr>
        </p:nvGraphicFramePr>
        <p:xfrm>
          <a:off x="409314" y="1049406"/>
          <a:ext cx="11467612" cy="4496491"/>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23646">
                <a:tc>
                  <a:txBody>
                    <a:bodyPr/>
                    <a:lstStyle/>
                    <a:p>
                      <a:pPr algn="ctr"/>
                      <a:r>
                        <a:rPr lang="pl-PL" sz="1000">
                          <a:latin typeface="Arial" panose="020B0604020202020204" pitchFamily="34" charset="0"/>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72845">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kern="0">
                          <a:effectLst/>
                          <a:latin typeface="Arial" panose="020B0604020202020204" pitchFamily="34" charset="0"/>
                          <a:ea typeface="Times New Roman" panose="02020603050405020304" pitchFamily="18" charset="0"/>
                        </a:rPr>
                        <a:t>Tabor kolejowy spełnia wymagania interoperacyjności (TSI).</a:t>
                      </a:r>
                      <a:endParaRPr lang="pl-PL" sz="1200" b="1"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W ramach kryterium weryfikowane będzie, czy projekt uwzględnia rozwiązania zgodne z wymogami TSI, w tym z Rozporządzeniem Komisji (UE) nr 1300/2014 r. z dnia 18 listopada 2014 r. w sprawie technicznych specyfikacji interoperacyjności odnoszących się do dostępności systemu kolei Unii dla osób z niepełnosprawnością i osób o ograniczonej możliwości poruszania się (Dz. U. UE. L. z 2014 r. Nr 356, str. 110 z </a:t>
                      </a:r>
                      <a:r>
                        <a:rPr lang="pl-PL" sz="1200" b="0" err="1">
                          <a:effectLst/>
                          <a:latin typeface="Arial" panose="020B0604020202020204" pitchFamily="34" charset="0"/>
                          <a:ea typeface="Times New Roman" panose="02020603050405020304" pitchFamily="18" charset="0"/>
                          <a:cs typeface="Arial" panose="020B0604020202020204" pitchFamily="34" charset="0"/>
                        </a:rPr>
                        <a:t>późn</a:t>
                      </a:r>
                      <a:r>
                        <a:rPr lang="pl-PL" sz="1200" b="0">
                          <a:effectLst/>
                          <a:latin typeface="Arial" panose="020B0604020202020204" pitchFamily="34" charset="0"/>
                          <a:ea typeface="Times New Roman" panose="02020603050405020304" pitchFamily="18" charset="0"/>
                          <a:cs typeface="Arial" panose="020B0604020202020204" pitchFamily="34" charset="0"/>
                        </a:rPr>
                        <a:t>. zm.).</a:t>
                      </a:r>
                      <a:r>
                        <a:rPr lang="pl-PL" sz="1200" b="0" baseline="30000">
                          <a:effectLst/>
                          <a:latin typeface="Arial" panose="020B0604020202020204" pitchFamily="34" charset="0"/>
                          <a:ea typeface="Times New Roman" panose="02020603050405020304" pitchFamily="18" charset="0"/>
                          <a:cs typeface="Arial" panose="020B0604020202020204" pitchFamily="34" charset="0"/>
                        </a:rPr>
                        <a:t>5</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Projekty nie wpływające na poprawę dostępności taboru oraz warunków podróżowania dla tych osób nie otrzymają wsparcia.</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Spełnienie kryterium weryfikowane będzie na podstawie zapisów wniosku o dofinansowanie oraz dokumentacji składanej wraz z wnioskiem o dofinansowanie na etapie aplikowania o środki.</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zerojedynkowe.</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obligatoryjne – spełnienie kryterium jest niezbędne do przyznania dofinansowania.</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Ocena spełnienia kryterium będzie polegała na przyznaniu wartości logicznych „TAK”, „NIE”.</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uznaje się za spełnione, jeżeli odpowiedź będzie pozytywna (wartość logiczna: „TAK”). W trakcie oceny kryterium wnioskodawca może zostać poproszony o jednokrotne uzupełnienie i/lub wyjaśnienie.</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Przyznanie wartości „NIE” (po jednokrotnym złożeniu uzupełnień i/lub wyjaśnień) oznacza, iż kryterium nie jest spełnione. Niespełnienie kryterium dyskwalifikuje projekt ze wsparcia.</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sp>
        <p:nvSpPr>
          <p:cNvPr id="10" name="pole tekstowe 9">
            <a:extLst>
              <a:ext uri="{FF2B5EF4-FFF2-40B4-BE49-F238E27FC236}">
                <a16:creationId xmlns:a16="http://schemas.microsoft.com/office/drawing/2014/main" id="{0AF9E8B6-2D64-8BFD-D729-C6EAD35E0523}"/>
              </a:ext>
            </a:extLst>
          </p:cNvPr>
          <p:cNvSpPr txBox="1"/>
          <p:nvPr/>
        </p:nvSpPr>
        <p:spPr>
          <a:xfrm>
            <a:off x="409314" y="5605326"/>
            <a:ext cx="116968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pl-PL" sz="1200" b="0" i="0" u="none" strike="noStrike" kern="1200" cap="none" spc="0" normalizeH="0" baseline="30000" noProof="0">
                <a:ln>
                  <a:noFill/>
                </a:ln>
                <a:solidFill>
                  <a:prstClr val="black"/>
                </a:solidFill>
                <a:effectLst/>
                <a:uLnTx/>
                <a:uFillTx/>
                <a:latin typeface="Arial" panose="020B0604020202020204" pitchFamily="34" charset="0"/>
                <a:ea typeface="+mn-ea"/>
                <a:cs typeface="Arial" panose="020B0604020202020204" pitchFamily="34" charset="0"/>
              </a:rPr>
              <a:t>5 </a:t>
            </a:r>
            <a:r>
              <a:rPr lang="pl-PL" sz="1200" kern="0">
                <a:effectLst/>
                <a:latin typeface="Arial" panose="020B0604020202020204" pitchFamily="34" charset="0"/>
                <a:ea typeface="Calibri" panose="020F0502020204030204" pitchFamily="34" charset="0"/>
                <a:cs typeface="Times New Roman" panose="02020603050405020304" pitchFamily="18" charset="0"/>
              </a:rPr>
              <a:t>W przypadku zmiany dokumentu, pod uwagę brana jest wersja obowiązująca w dniu ogłoszenia naboru.</a:t>
            </a:r>
            <a:r>
              <a:rPr kumimoji="0" lang="pl-PL" sz="1200" b="0" i="0" u="none" strike="noStrike" kern="1200" cap="none" spc="0" normalizeH="0" baseline="3000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Obraz 2" descr="Oznaczenie graficzne programu fundusze Europejskie dla Lubelskiego.">
            <a:extLst>
              <a:ext uri="{FF2B5EF4-FFF2-40B4-BE49-F238E27FC236}">
                <a16:creationId xmlns:a16="http://schemas.microsoft.com/office/drawing/2014/main" id="{EA93C1EB-2B66-F527-B0F7-F31C55BFA3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03EED0EE-E5DB-BD77-7E51-D97A16B73921}"/>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0258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BF4B0-B9A9-28D0-D9B3-773F307DCB7B}"/>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9B3AA2B2-6B23-63EC-8593-9B2DBDFA0045}"/>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56E08EFE-E189-03CD-B270-E259763D8B20}"/>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6.2 Kolejowy transport zbiorowy, typ projektu: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merytoryczne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F3201EC0-7E7A-E836-C564-5A815178430B}"/>
              </a:ext>
            </a:extLst>
          </p:cNvPr>
          <p:cNvGraphicFramePr>
            <a:graphicFrameLocks noGrp="1"/>
          </p:cNvGraphicFramePr>
          <p:nvPr>
            <p:extLst>
              <p:ext uri="{D42A27DB-BD31-4B8C-83A1-F6EECF244321}">
                <p14:modId xmlns:p14="http://schemas.microsoft.com/office/powerpoint/2010/main" val="2277696406"/>
              </p:ext>
            </p:extLst>
          </p:nvPr>
        </p:nvGraphicFramePr>
        <p:xfrm>
          <a:off x="409314" y="1049407"/>
          <a:ext cx="11467612" cy="3870439"/>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269459">
                <a:tc>
                  <a:txBody>
                    <a:bodyPr/>
                    <a:lstStyle/>
                    <a:p>
                      <a:pPr algn="ctr"/>
                      <a:r>
                        <a:rPr lang="pl-PL" sz="1000">
                          <a:latin typeface="Arial" panose="020B0604020202020204" pitchFamily="34" charset="0"/>
                          <a:cs typeface="Arial" panose="020B0604020202020204" pitchFamily="34" charset="0"/>
                        </a:rPr>
                        <a:t>*Slajd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474199">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kern="0">
                          <a:effectLst/>
                          <a:latin typeface="Arial" panose="020B0604020202020204" pitchFamily="34" charset="0"/>
                          <a:ea typeface="Times New Roman" panose="02020603050405020304" pitchFamily="18" charset="0"/>
                        </a:rPr>
                        <a:t>Przewozy wykonywane zgodnie z prawem UE.</a:t>
                      </a:r>
                      <a:endParaRPr lang="pl-PL" sz="1200" b="1"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300"/>
                        </a:spcBef>
                        <a:spcAft>
                          <a:spcPts val="300"/>
                        </a:spcAft>
                      </a:pPr>
                      <a:r>
                        <a:rPr lang="pl-PL" sz="1200" b="0">
                          <a:effectLst/>
                          <a:latin typeface="Arial" panose="020B0604020202020204" pitchFamily="34" charset="0"/>
                          <a:ea typeface="Times New Roman" panose="02020603050405020304" pitchFamily="18" charset="0"/>
                          <a:cs typeface="Arial" panose="020B0604020202020204" pitchFamily="34" charset="0"/>
                        </a:rPr>
                        <a:t>W ramach kryterium zweryfikowane zostanie, czy (pytania pomocnicze):</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300"/>
                        </a:spcBef>
                        <a:spcAft>
                          <a:spcPts val="300"/>
                        </a:spcAft>
                        <a:buFont typeface="+mj-lt"/>
                        <a:buAutoNum type="arabicPeriod"/>
                      </a:pPr>
                      <a:r>
                        <a:rPr lang="pl-PL" sz="1200" b="0">
                          <a:effectLst/>
                          <a:latin typeface="Arial" panose="020B0604020202020204" pitchFamily="34" charset="0"/>
                          <a:ea typeface="Times New Roman" panose="02020603050405020304" pitchFamily="18" charset="0"/>
                          <a:cs typeface="Arial" panose="020B0604020202020204" pitchFamily="34" charset="0"/>
                        </a:rPr>
                        <a:t> zakupiony/zmodernizowany tabor kolejowy wykorzystywany będzie do przewozów wykonywanych przez operatorów wyłonionych zgodnie z prawem UE (w tym tzw. czwartym pakietem kolejowym</a:t>
                      </a:r>
                      <a:r>
                        <a:rPr lang="pl-PL" sz="1200" b="0" baseline="30000">
                          <a:effectLst/>
                          <a:latin typeface="Arial" panose="020B0604020202020204" pitchFamily="34" charset="0"/>
                          <a:ea typeface="Times New Roman" panose="02020603050405020304" pitchFamily="18" charset="0"/>
                          <a:cs typeface="Arial" panose="020B0604020202020204" pitchFamily="34" charset="0"/>
                        </a:rPr>
                        <a:t>6</a:t>
                      </a:r>
                      <a:r>
                        <a:rPr lang="pl-PL" sz="1200" b="0">
                          <a:effectLst/>
                          <a:latin typeface="Arial" panose="020B0604020202020204" pitchFamily="34" charset="0"/>
                          <a:ea typeface="Times New Roman" panose="02020603050405020304" pitchFamily="18" charset="0"/>
                          <a:cs typeface="Arial" panose="020B0604020202020204" pitchFamily="34" charset="0"/>
                        </a:rPr>
                        <a:t>). W przypadku umów zawartych po grudniu 2020 r. dofinansowanie dotyczyć będzie zakupu taboru udostępnianego operatorom wybranym w konkurencyjnej procedurze przetargowej w rozumieniu Rozporządzenia (WE) nr 1370/2007 Parlamentu Europejskiego i Rady z dnia 23 października 2007 r. dotyczącego usług publicznych</a:t>
                      </a:r>
                      <a:r>
                        <a:rPr lang="pl-PL" sz="1200" b="0">
                          <a:effectLst/>
                          <a:latin typeface="Arial" panose="020B0604020202020204" pitchFamily="34" charset="0"/>
                          <a:ea typeface="Calibri" panose="020F0502020204030204" pitchFamily="34" charset="0"/>
                          <a:cs typeface="Arial" panose="020B0604020202020204" pitchFamily="34" charset="0"/>
                        </a:rPr>
                        <a:t> </a:t>
                      </a:r>
                      <a:r>
                        <a:rPr lang="pl-PL" sz="1200" b="0">
                          <a:effectLst/>
                          <a:latin typeface="Arial" panose="020B0604020202020204" pitchFamily="34" charset="0"/>
                          <a:ea typeface="Times New Roman" panose="02020603050405020304" pitchFamily="18" charset="0"/>
                          <a:cs typeface="Arial" panose="020B0604020202020204" pitchFamily="34" charset="0"/>
                        </a:rPr>
                        <a:t>w zakresie kolejowego i drogowego transportu pasażerskiego oraz uchylającego rozporządzenia Rady (EWG) nr 1191/69 i (EWG) nr 1107/70</a:t>
                      </a:r>
                      <a:r>
                        <a:rPr lang="pl-PL" sz="1200" b="0">
                          <a:effectLst/>
                          <a:latin typeface="Arial" panose="020B0604020202020204" pitchFamily="34" charset="0"/>
                          <a:ea typeface="Calibri" panose="020F0502020204030204" pitchFamily="34" charset="0"/>
                          <a:cs typeface="Arial" panose="020B0604020202020204" pitchFamily="34" charset="0"/>
                        </a:rPr>
                        <a:t> </a:t>
                      </a:r>
                      <a:r>
                        <a:rPr lang="pl-PL" sz="1200" b="0">
                          <a:effectLst/>
                          <a:latin typeface="Arial" panose="020B0604020202020204" pitchFamily="34" charset="0"/>
                          <a:ea typeface="Times New Roman" panose="02020603050405020304" pitchFamily="18" charset="0"/>
                          <a:cs typeface="Arial" panose="020B0604020202020204" pitchFamily="34" charset="0"/>
                        </a:rPr>
                        <a:t>(Dz. U. UE. L. z 2007 r. Nr 315, str. 1 z </a:t>
                      </a:r>
                      <a:r>
                        <a:rPr lang="pl-PL" sz="1200" b="0" err="1">
                          <a:effectLst/>
                          <a:latin typeface="Arial" panose="020B0604020202020204" pitchFamily="34" charset="0"/>
                          <a:ea typeface="Times New Roman" panose="02020603050405020304" pitchFamily="18" charset="0"/>
                          <a:cs typeface="Arial" panose="020B0604020202020204" pitchFamily="34" charset="0"/>
                        </a:rPr>
                        <a:t>późn</a:t>
                      </a:r>
                      <a:r>
                        <a:rPr lang="pl-PL" sz="1200" b="0">
                          <a:effectLst/>
                          <a:latin typeface="Arial" panose="020B0604020202020204" pitchFamily="34" charset="0"/>
                          <a:ea typeface="Times New Roman" panose="02020603050405020304" pitchFamily="18" charset="0"/>
                          <a:cs typeface="Arial" panose="020B0604020202020204" pitchFamily="34" charset="0"/>
                        </a:rPr>
                        <a:t>. zm.)</a:t>
                      </a:r>
                      <a:r>
                        <a:rPr lang="pl-PL" sz="1200" b="0" baseline="30000">
                          <a:effectLst/>
                          <a:latin typeface="Arial" panose="020B0604020202020204" pitchFamily="34" charset="0"/>
                          <a:ea typeface="Times New Roman" panose="02020603050405020304" pitchFamily="18" charset="0"/>
                          <a:cs typeface="Arial" panose="020B0604020202020204" pitchFamily="34" charset="0"/>
                        </a:rPr>
                        <a:t>7</a:t>
                      </a:r>
                      <a:r>
                        <a:rPr lang="pl-PL" sz="1200" b="0">
                          <a:effectLst/>
                          <a:latin typeface="Arial" panose="020B0604020202020204" pitchFamily="34" charset="0"/>
                          <a:ea typeface="Times New Roman" panose="02020603050405020304" pitchFamily="18" charset="0"/>
                          <a:cs typeface="Arial" panose="020B0604020202020204" pitchFamily="34" charset="0"/>
                        </a:rPr>
                        <a:t>, z zastrzeżeniem wyjątków wskazanych w tym rozporządzeniu.</a:t>
                      </a:r>
                    </a:p>
                    <a:p>
                      <a:pPr marL="342900" lvl="0" indent="-342900" algn="l">
                        <a:lnSpc>
                          <a:spcPct val="115000"/>
                        </a:lnSpc>
                        <a:spcBef>
                          <a:spcPts val="300"/>
                        </a:spcBef>
                        <a:spcAft>
                          <a:spcPts val="300"/>
                        </a:spcAft>
                        <a:buFont typeface="+mj-lt"/>
                        <a:buAutoNum type="arabicPeriod"/>
                      </a:pPr>
                      <a:endParaRPr lang="pl-PL"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zerojedynkowe.</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obligatoryjne – spełnienie kryterium jest niezbędne do przyznania dofinansowania.</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Ocena spełnienia kryterium będzie polegała na przyznaniu wartości logicznych „TAK”, „NIE”.</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na wszystkie cząstkowe pytania będzie pozytywna (wartość logiczna „TAK”</a:t>
                      </a:r>
                      <a:r>
                        <a:rPr lang="pl-PL" sz="1200" b="0">
                          <a:effectLst/>
                          <a:latin typeface="Arial" panose="020B0604020202020204" pitchFamily="34" charset="0"/>
                          <a:ea typeface="Times New Roman" panose="02020603050405020304" pitchFamily="18" charset="0"/>
                          <a:cs typeface="Arial" panose="020B0604020202020204" pitchFamily="34" charset="0"/>
                        </a:rPr>
                        <a:t>). W trakcie oceny kryterium wnioskodawca może zostać poproszony o jednokrotne uzupełnienie i/lub wyjaśnienie.</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sp>
        <p:nvSpPr>
          <p:cNvPr id="10" name="pole tekstowe 9">
            <a:extLst>
              <a:ext uri="{FF2B5EF4-FFF2-40B4-BE49-F238E27FC236}">
                <a16:creationId xmlns:a16="http://schemas.microsoft.com/office/drawing/2014/main" id="{B06D1A35-FF1D-4F4E-FAD7-1BCCD7943ECF}"/>
              </a:ext>
            </a:extLst>
          </p:cNvPr>
          <p:cNvSpPr txBox="1"/>
          <p:nvPr/>
        </p:nvSpPr>
        <p:spPr>
          <a:xfrm>
            <a:off x="409314" y="4932838"/>
            <a:ext cx="11481544" cy="9079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tab pos="90488" algn="l"/>
              </a:tabLst>
              <a:defRPr/>
            </a:pPr>
            <a:r>
              <a:rPr kumimoji="0" lang="pl-PL" sz="1200" b="0" i="0" u="none" strike="noStrike" kern="1200" cap="none" spc="0" normalizeH="0" baseline="30000" noProof="0">
                <a:ln>
                  <a:noFill/>
                </a:ln>
                <a:solidFill>
                  <a:prstClr val="black"/>
                </a:solidFill>
                <a:effectLst/>
                <a:uLnTx/>
                <a:uFillTx/>
                <a:latin typeface="Arial" panose="020B0604020202020204" pitchFamily="34" charset="0"/>
                <a:ea typeface="+mn-ea"/>
                <a:cs typeface="Arial" panose="020B0604020202020204" pitchFamily="34" charset="0"/>
              </a:rPr>
              <a:t>6 </a:t>
            </a:r>
            <a:r>
              <a:rPr lang="pl-PL" sz="1200" kern="0">
                <a:effectLst/>
                <a:latin typeface="Arial" panose="020B0604020202020204" pitchFamily="34" charset="0"/>
                <a:ea typeface="Calibri" panose="020F0502020204030204" pitchFamily="34" charset="0"/>
                <a:cs typeface="Times New Roman" panose="02020603050405020304" pitchFamily="18" charset="0"/>
              </a:rPr>
              <a:t>Zgodnie ze zobowiązaniem władz polskich, związanym z publicznym wsparciem na restrukturyzację Przewozów Regionalnych/POLREGIO, po grudniu 2020 r. w 	regionalnych przewozach kolejowych stosowanie innego trybu powierzenia przewozów niż konkurencyjny będzie możliwe w szczególnie wyjątkowych przypadkach, 	np. gdy operator jest (zgodnie z prawem UE) zintegrowany z zarządcą infrastruktury.</a:t>
            </a:r>
            <a:endParaRPr kumimoji="0" lang="pl-PL"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pl-PL" sz="1200" baseline="30000">
                <a:solidFill>
                  <a:prstClr val="black"/>
                </a:solidFill>
                <a:latin typeface="Arial" panose="020B0604020202020204" pitchFamily="34" charset="0"/>
                <a:cs typeface="Arial" panose="020B0604020202020204" pitchFamily="34" charset="0"/>
              </a:rPr>
              <a:t>7</a:t>
            </a:r>
            <a:r>
              <a:rPr kumimoji="0" lang="pl-PL" sz="1200" b="0" i="0" u="none" strike="noStrike" kern="1200" cap="none" spc="0" normalizeH="0" baseline="30000" noProof="0">
                <a:ln>
                  <a:noFill/>
                </a:ln>
                <a:solidFill>
                  <a:prstClr val="black"/>
                </a:solidFill>
                <a:effectLst/>
                <a:uLnTx/>
                <a:uFillTx/>
                <a:latin typeface="Arial" panose="020B0604020202020204" pitchFamily="34" charset="0"/>
                <a:ea typeface="+mn-ea"/>
                <a:cs typeface="Arial" panose="020B0604020202020204" pitchFamily="34" charset="0"/>
              </a:rPr>
              <a:t> </a:t>
            </a:r>
            <a:r>
              <a:rPr lang="pl-PL" sz="1200" kern="0">
                <a:effectLst/>
                <a:latin typeface="Arial" panose="020B0604020202020204" pitchFamily="34" charset="0"/>
                <a:ea typeface="Calibri" panose="020F0502020204030204" pitchFamily="34" charset="0"/>
                <a:cs typeface="Times New Roman" panose="02020603050405020304" pitchFamily="18" charset="0"/>
              </a:rPr>
              <a:t>W przypadku zmiany dokumentu, pod uwagę brana jest wersja obowiązująca w dniu ogłoszenia naboru.</a:t>
            </a:r>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Obraz 2" descr="Oznaczenie graficzne programu fundusze Europejskie dla Lubelskiego.">
            <a:extLst>
              <a:ext uri="{FF2B5EF4-FFF2-40B4-BE49-F238E27FC236}">
                <a16:creationId xmlns:a16="http://schemas.microsoft.com/office/drawing/2014/main" id="{08DE7E36-18DE-6248-2569-50F52279D8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0EEA7127-EC9B-E2D0-5B37-10BE6337F51C}"/>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1970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0F3D4-7592-43F2-1596-2DBD3E5052DD}"/>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BC5D8377-9BC1-42CD-66F9-B24D04375173}"/>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54C5A535-EB1F-AB70-3B4C-E743CA1F9327}"/>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6.2 Kolejowy transport zbiorowy, typ projektu: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merytoryczne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254996DA-A5B5-30C4-EB75-AB0FFCBE2277}"/>
              </a:ext>
            </a:extLst>
          </p:cNvPr>
          <p:cNvGraphicFramePr>
            <a:graphicFrameLocks noGrp="1"/>
          </p:cNvGraphicFramePr>
          <p:nvPr>
            <p:extLst>
              <p:ext uri="{D42A27DB-BD31-4B8C-83A1-F6EECF244321}">
                <p14:modId xmlns:p14="http://schemas.microsoft.com/office/powerpoint/2010/main" val="118569420"/>
              </p:ext>
            </p:extLst>
          </p:nvPr>
        </p:nvGraphicFramePr>
        <p:xfrm>
          <a:off x="409314" y="1049407"/>
          <a:ext cx="11467612" cy="3870439"/>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269459">
                <a:tc>
                  <a:txBody>
                    <a:bodyPr/>
                    <a:lstStyle/>
                    <a:p>
                      <a:pPr algn="ctr"/>
                      <a:r>
                        <a:rPr lang="pl-PL" sz="1000">
                          <a:latin typeface="Arial" panose="020B0604020202020204" pitchFamily="34" charset="0"/>
                          <a:cs typeface="Arial" panose="020B0604020202020204" pitchFamily="34" charset="0"/>
                        </a:rPr>
                        <a:t>*Slajd 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474199">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kern="0">
                          <a:effectLst/>
                          <a:latin typeface="Arial" panose="020B0604020202020204" pitchFamily="34" charset="0"/>
                          <a:ea typeface="Times New Roman" panose="02020603050405020304" pitchFamily="18" charset="0"/>
                        </a:rPr>
                        <a:t>Przewozy wykonywane zgodnie z prawem UE.</a:t>
                      </a:r>
                      <a:endParaRPr lang="pl-PL" sz="1200" b="1"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indent="-228600" algn="l">
                        <a:lnSpc>
                          <a:spcPct val="115000"/>
                        </a:lnSpc>
                        <a:spcBef>
                          <a:spcPts val="300"/>
                        </a:spcBef>
                        <a:spcAft>
                          <a:spcPts val="300"/>
                        </a:spcAft>
                        <a:buFont typeface="+mj-lt"/>
                        <a:buAutoNum type="arabicPeriod" startAt="2"/>
                      </a:pPr>
                      <a:r>
                        <a:rPr lang="pl-PL" sz="1200" b="0">
                          <a:effectLst/>
                          <a:latin typeface="Arial" panose="020B0604020202020204" pitchFamily="34" charset="0"/>
                          <a:ea typeface="Times New Roman" panose="02020603050405020304" pitchFamily="18" charset="0"/>
                          <a:cs typeface="Arial" panose="020B0604020202020204" pitchFamily="34" charset="0"/>
                        </a:rPr>
                        <a:t>w ramach realizowanych projektów nastąpi pełne rozliczenie korzyści wynikającej z dofinansowania inwestycji taborowej, m.in. możliwe będzie przejęcie taboru przez organizatora po cenie rynkowej bez pomocy publicznej bądź udostępnienie taboru innym uczestnikom rynku na niedyskryminujących warunkach.</a:t>
                      </a:r>
                    </a:p>
                    <a:p>
                      <a:pPr algn="l">
                        <a:lnSpc>
                          <a:spcPct val="115000"/>
                        </a:lnSpc>
                        <a:spcBef>
                          <a:spcPts val="300"/>
                        </a:spcBef>
                        <a:spcAft>
                          <a:spcPts val="300"/>
                        </a:spcAft>
                      </a:pPr>
                      <a:r>
                        <a:rPr lang="pl-PL" sz="1200" b="0">
                          <a:effectLst/>
                          <a:latin typeface="Arial" panose="020B0604020202020204" pitchFamily="34" charset="0"/>
                          <a:ea typeface="Times New Roman" panose="02020603050405020304" pitchFamily="18" charset="0"/>
                          <a:cs typeface="Arial" panose="020B0604020202020204" pitchFamily="34" charset="0"/>
                        </a:rPr>
                        <a:t>Spełnienie kryterium weryfikowane będzie na podstawie zapisów wniosku o dofinansowanie oraz dokumentacji składanej wraz z wnioskiem o dofinansowanie na etapie aplikowania o środki.</a:t>
                      </a:r>
                    </a:p>
                    <a:p>
                      <a:pPr marL="342900" lvl="0" indent="-342900" algn="l">
                        <a:lnSpc>
                          <a:spcPct val="115000"/>
                        </a:lnSpc>
                        <a:spcBef>
                          <a:spcPts val="300"/>
                        </a:spcBef>
                        <a:spcAft>
                          <a:spcPts val="300"/>
                        </a:spcAft>
                        <a:buFont typeface="+mj-lt"/>
                        <a:buAutoNum type="arabicPeriod"/>
                      </a:pPr>
                      <a:endParaRPr lang="pl-PL"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Przyznanie wartości „NIE” przynajmniej w jednym pytaniu cząstkowym (po jednokrotnym złożeniu uzupełnień i/lub wyjaśnień) oznacza, iż kryterium nie jest spełnione. Niespełnienie kryterium dyskwalifikuje projekt ze wsparcia.</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C5DF2CDB-8F27-3459-7050-F444133D3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7E010152-C50E-3638-C5A3-12630EDC4DC7}"/>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34984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D3FAF-2F9C-66D9-5B80-1C0A4FB32308}"/>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B35E7B3A-8C05-2A07-4C3A-6F2BE2E72CB3}"/>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5495F0DB-B82E-828B-F941-F697E28DAD36}"/>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6.2 Kolejowy transport zbiorowy, typ projektu: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65AA97DC-C71F-A395-22F7-7A1D580F4D68}"/>
              </a:ext>
            </a:extLst>
          </p:cNvPr>
          <p:cNvGraphicFramePr>
            <a:graphicFrameLocks noGrp="1"/>
          </p:cNvGraphicFramePr>
          <p:nvPr>
            <p:extLst>
              <p:ext uri="{D42A27DB-BD31-4B8C-83A1-F6EECF244321}">
                <p14:modId xmlns:p14="http://schemas.microsoft.com/office/powerpoint/2010/main" val="2816692175"/>
              </p:ext>
            </p:extLst>
          </p:nvPr>
        </p:nvGraphicFramePr>
        <p:xfrm>
          <a:off x="409314" y="1049406"/>
          <a:ext cx="11447741" cy="4496491"/>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64095">
                  <a:extLst>
                    <a:ext uri="{9D8B030D-6E8A-4147-A177-3AD203B41FA5}">
                      <a16:colId xmlns:a16="http://schemas.microsoft.com/office/drawing/2014/main" val="940122991"/>
                    </a:ext>
                  </a:extLst>
                </a:gridCol>
              </a:tblGrid>
              <a:tr h="323646">
                <a:tc>
                  <a:txBody>
                    <a:bodyPr/>
                    <a:lstStyle/>
                    <a:p>
                      <a:pPr algn="ctr"/>
                      <a:r>
                        <a:rPr lang="pl-PL" sz="1000">
                          <a:latin typeface="Arial" panose="020B0604020202020204" pitchFamily="34" charset="0"/>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72845">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kern="0">
                          <a:effectLst/>
                          <a:latin typeface="Arial" panose="020B0604020202020204" pitchFamily="34" charset="0"/>
                          <a:ea typeface="Times New Roman" panose="02020603050405020304" pitchFamily="18" charset="0"/>
                        </a:rPr>
                        <a:t>Efektywność przedsięwzięcia. </a:t>
                      </a:r>
                      <a:endParaRPr lang="pl-PL" sz="1200" b="1"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a:effectLst/>
                          <a:latin typeface="Arial" panose="020B0604020202020204" pitchFamily="34" charset="0"/>
                          <a:ea typeface="Times New Roman" panose="02020603050405020304" pitchFamily="18" charset="0"/>
                          <a:cs typeface="Arial" panose="020B0604020202020204" pitchFamily="34" charset="0"/>
                        </a:rPr>
                        <a:t>Kryterium weryfikuje planowane efekty przedsięwzięcia zgłoszonego do objęcia wparciem.</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a:effectLst/>
                          <a:latin typeface="Arial" panose="020B0604020202020204" pitchFamily="34" charset="0"/>
                          <a:ea typeface="Times New Roman" panose="02020603050405020304" pitchFamily="18" charset="0"/>
                          <a:cs typeface="Arial" panose="020B0604020202020204" pitchFamily="34" charset="0"/>
                        </a:rPr>
                        <a:t>Spełnienie kryterium weryfikowane będzie na podstawie zapisów wniosku o dofinansowanie oraz dokumentacji składanej wraz z wnioskiem o dofinansowanie na etapie aplikowania o środki.</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a:effectLst/>
                          <a:latin typeface="Arial" panose="020B0604020202020204" pitchFamily="34" charset="0"/>
                          <a:ea typeface="Times New Roman" panose="02020603050405020304" pitchFamily="18" charset="0"/>
                          <a:cs typeface="Arial" panose="020B0604020202020204" pitchFamily="34" charset="0"/>
                        </a:rPr>
                        <a:t>Metody pomiaru:</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600"/>
                        </a:spcAft>
                        <a:buFont typeface="+mj-lt"/>
                        <a:buAutoNum type="arabicPeriod"/>
                      </a:pPr>
                      <a:r>
                        <a:rPr lang="pl-PL" sz="1200">
                          <a:effectLst/>
                          <a:latin typeface="Arial" panose="020B0604020202020204" pitchFamily="34" charset="0"/>
                          <a:ea typeface="Times New Roman" panose="02020603050405020304" pitchFamily="18" charset="0"/>
                          <a:cs typeface="Arial" panose="020B0604020202020204" pitchFamily="34" charset="0"/>
                        </a:rPr>
                        <a:t>Projekt dotyczy zwiększenia dostępności do obszarów przemysłowych oraz innych ośrodków gospodarczych (zakupiony/zmodernizowany w ramach projektu tabor będzie obsługiwał połączenia prowadzące do tych obszarów lub ośrodków lub spowoduje skrócenie czasu dojazdu) – 8 pkt,</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600"/>
                        </a:spcAft>
                        <a:buFont typeface="+mj-lt"/>
                        <a:buAutoNum type="arabicPeriod"/>
                      </a:pPr>
                      <a:r>
                        <a:rPr lang="pl-PL" sz="1200">
                          <a:effectLst/>
                          <a:latin typeface="Arial" panose="020B0604020202020204" pitchFamily="34" charset="0"/>
                          <a:ea typeface="Times New Roman" panose="02020603050405020304" pitchFamily="18" charset="0"/>
                          <a:cs typeface="Arial" panose="020B0604020202020204" pitchFamily="34" charset="0"/>
                        </a:rPr>
                        <a:t>Nastąpi w</a:t>
                      </a:r>
                      <a:r>
                        <a:rPr lang="pl-PL" sz="1200">
                          <a:effectLst/>
                          <a:latin typeface="Arial" panose="020B0604020202020204" pitchFamily="34" charset="0"/>
                          <a:ea typeface="Calibri" panose="020F0502020204030204" pitchFamily="34" charset="0"/>
                          <a:cs typeface="Arial" panose="020B0604020202020204" pitchFamily="34" charset="0"/>
                        </a:rPr>
                        <a:t>zrost zdolności przewozowej – 8 pkt,</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600"/>
                        </a:spcAft>
                        <a:buFont typeface="+mj-lt"/>
                        <a:buAutoNum type="arabicPeriod"/>
                      </a:pPr>
                      <a:r>
                        <a:rPr lang="pl-PL" sz="1200">
                          <a:effectLst/>
                          <a:latin typeface="Arial" panose="020B0604020202020204" pitchFamily="34" charset="0"/>
                          <a:ea typeface="Calibri" panose="020F0502020204030204" pitchFamily="34" charset="0"/>
                          <a:cs typeface="Arial" panose="020B0604020202020204" pitchFamily="34" charset="0"/>
                        </a:rPr>
                        <a:t>Czas przejazdu ulegnie skróceniu na linii, którą będzie obsługiwał zakupiony tabor – 6 pkt,</a:t>
                      </a:r>
                    </a:p>
                    <a:p>
                      <a:pPr marL="342900" lvl="0" indent="-342900" algn="l">
                        <a:lnSpc>
                          <a:spcPct val="115000"/>
                        </a:lnSpc>
                        <a:spcBef>
                          <a:spcPts val="600"/>
                        </a:spcBef>
                        <a:spcAft>
                          <a:spcPts val="600"/>
                        </a:spcAft>
                        <a:buFont typeface="+mj-lt"/>
                        <a:buAutoNum type="arabicPeriod"/>
                      </a:pPr>
                      <a:r>
                        <a:rPr lang="pl-PL" sz="1200" kern="0">
                          <a:effectLst/>
                          <a:latin typeface="Arial" panose="020B0604020202020204" pitchFamily="34" charset="0"/>
                          <a:ea typeface="Calibri" panose="020F0502020204030204" pitchFamily="34" charset="0"/>
                        </a:rPr>
                        <a:t>Oszczędności kosztów eksploatacji i utrzymania – 3 pkt. </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punktowe.</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fakultatywne – spełnienie kryterium nie jest konieczne do przyznania dofinansowania (tj. przyznanie 0 punktów nie dyskwalifikuje z możliwości uzyskania dofinansowania).</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Ocena kryterium będzie polegała na:</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600"/>
                        </a:spcAft>
                        <a:buFont typeface="+mj-lt"/>
                        <a:buAutoNum type="alphaLcParenR"/>
                      </a:pPr>
                      <a:r>
                        <a:rPr lang="pl-PL" sz="1200" b="0">
                          <a:effectLst/>
                          <a:latin typeface="Arial" panose="020B0604020202020204" pitchFamily="34" charset="0"/>
                          <a:ea typeface="Times New Roman" panose="02020603050405020304" pitchFamily="18" charset="0"/>
                          <a:cs typeface="Arial" panose="020B0604020202020204" pitchFamily="34" charset="0"/>
                        </a:rPr>
                        <a:t>przyznaniu zdefiniowanej z góry liczby punktów (maksymalnie można przyznać 25 pkt),</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600"/>
                        </a:spcAft>
                        <a:buFont typeface="+mj-lt"/>
                        <a:buAutoNum type="alphaLcParenR"/>
                      </a:pPr>
                      <a:r>
                        <a:rPr lang="pl-PL" sz="1200" b="0">
                          <a:effectLst/>
                          <a:latin typeface="Arial" panose="020B0604020202020204" pitchFamily="34" charset="0"/>
                          <a:ea typeface="Times New Roman" panose="02020603050405020304" pitchFamily="18" charset="0"/>
                          <a:cs typeface="Arial" panose="020B0604020202020204" pitchFamily="34" charset="0"/>
                        </a:rPr>
                        <a:t>przyznaniu 0 punktów – w przypadku niespełnienia kryterium.</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Brak możliwości uzupełnienia/poprawiania wniosku o dofinansowanie w ramach kryterium.</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8FB83DD9-32CB-EFC3-2F08-AEB865CFA7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9C1138CB-B622-02D6-D377-3CA71483CF77}"/>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36102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872E8-2A6A-83CD-651A-B94792F6ABC4}"/>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EED45202-A464-690F-1474-E250BDB0E1E9}"/>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9FE8A7C3-E0EB-7943-AE84-7EAEFDAC72B2}"/>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6.2 Kolejowy transport zbiorowy, typ projektu: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8A5D6A45-BA72-3511-C0FD-FDA549884023}"/>
              </a:ext>
            </a:extLst>
          </p:cNvPr>
          <p:cNvGraphicFramePr>
            <a:graphicFrameLocks noGrp="1"/>
          </p:cNvGraphicFramePr>
          <p:nvPr>
            <p:extLst>
              <p:ext uri="{D42A27DB-BD31-4B8C-83A1-F6EECF244321}">
                <p14:modId xmlns:p14="http://schemas.microsoft.com/office/powerpoint/2010/main" val="2526835686"/>
              </p:ext>
            </p:extLst>
          </p:nvPr>
        </p:nvGraphicFramePr>
        <p:xfrm>
          <a:off x="409314" y="1049406"/>
          <a:ext cx="11467612" cy="4496491"/>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23646">
                <a:tc>
                  <a:txBody>
                    <a:bodyPr/>
                    <a:lstStyle/>
                    <a:p>
                      <a:pPr algn="ctr"/>
                      <a:r>
                        <a:rPr lang="pl-PL" sz="1000">
                          <a:latin typeface="Arial" panose="020B0604020202020204" pitchFamily="34" charset="0"/>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72845">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kern="0">
                          <a:effectLst/>
                          <a:latin typeface="Arial" panose="020B0604020202020204" pitchFamily="34" charset="0"/>
                          <a:ea typeface="Times New Roman" panose="02020603050405020304" pitchFamily="18" charset="0"/>
                        </a:rPr>
                        <a:t>Wpływ projektu na bezpieczeństwo użytkowników.</a:t>
                      </a:r>
                      <a:endParaRPr lang="pl-PL" sz="1200" b="1"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weryfikuje stopień wpływu projektu na bezpieczeństwo użytkowników.</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Spełnienie kryterium weryfikowane będzie na podstawie zapisów wniosku o dofinansowanie oraz dokumentacji składanej wraz z wnioskiem o dofinansowanie na etapie aplikowania o środki.</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Metody pomiaru:</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gn="l">
                        <a:lnSpc>
                          <a:spcPct val="115000"/>
                        </a:lnSpc>
                        <a:spcBef>
                          <a:spcPts val="600"/>
                        </a:spcBef>
                        <a:spcAft>
                          <a:spcPts val="600"/>
                        </a:spcAft>
                        <a:buFont typeface="+mj-lt"/>
                        <a:buAutoNum type="arabicPeriod"/>
                      </a:pPr>
                      <a:r>
                        <a:rPr lang="pl-PL" sz="1200" b="0">
                          <a:effectLst/>
                          <a:latin typeface="Arial" panose="020B0604020202020204" pitchFamily="34" charset="0"/>
                          <a:ea typeface="Times New Roman" panose="02020603050405020304" pitchFamily="18" charset="0"/>
                          <a:cs typeface="Arial" panose="020B0604020202020204" pitchFamily="34" charset="0"/>
                        </a:rPr>
                        <a:t>Zakup taboru spełniającego podwyższone (w stosunku do wymagań) normy bezpieczeństwa – 10 pkt,</a:t>
                      </a:r>
                    </a:p>
                    <a:p>
                      <a:pPr marL="742950" lvl="1" indent="-285750" algn="l">
                        <a:lnSpc>
                          <a:spcPct val="115000"/>
                        </a:lnSpc>
                        <a:spcBef>
                          <a:spcPts val="600"/>
                        </a:spcBef>
                        <a:spcAft>
                          <a:spcPts val="600"/>
                        </a:spcAft>
                        <a:buFont typeface="+mj-lt"/>
                        <a:buAutoNum type="arabicPeriod"/>
                      </a:pPr>
                      <a:r>
                        <a:rPr lang="pl-PL" sz="1200" b="0">
                          <a:effectLst/>
                          <a:latin typeface="Arial" panose="020B0604020202020204" pitchFamily="34" charset="0"/>
                          <a:ea typeface="Times New Roman" panose="02020603050405020304" pitchFamily="18" charset="0"/>
                          <a:cs typeface="Arial" panose="020B0604020202020204" pitchFamily="34" charset="0"/>
                        </a:rPr>
                        <a:t>Tabor kolejowy wyposażony jest w system monitoringu wewnętrzny i zewnętrzny – 7 pkt,</a:t>
                      </a:r>
                    </a:p>
                    <a:p>
                      <a:pPr marL="742950" lvl="1" indent="-285750" algn="l">
                        <a:lnSpc>
                          <a:spcPct val="115000"/>
                        </a:lnSpc>
                        <a:spcBef>
                          <a:spcPts val="600"/>
                        </a:spcBef>
                        <a:spcAft>
                          <a:spcPts val="600"/>
                        </a:spcAft>
                        <a:buFont typeface="+mj-lt"/>
                        <a:buAutoNum type="arabicPeriod"/>
                      </a:pPr>
                      <a:r>
                        <a:rPr lang="pl-PL" sz="1200" b="0">
                          <a:effectLst/>
                          <a:latin typeface="Arial" panose="020B0604020202020204" pitchFamily="34" charset="0"/>
                          <a:ea typeface="Times New Roman" panose="02020603050405020304" pitchFamily="18" charset="0"/>
                          <a:cs typeface="Arial" panose="020B0604020202020204" pitchFamily="34" charset="0"/>
                        </a:rPr>
                        <a:t>Tabor kolejowy wyposażony w czujki zasysające dymu montowane w przestrzeni pasażerskiej – 3 pkt.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punktowe.</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fakultatywne – spełnienie kryterium nie jest konieczne do przyznania dofinansowania (tj. przyznanie 0 punktów nie dyskwalifikuje z możliwości uzyskania dofinansowania).</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Ocena kryterium będzie polegała na:</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600"/>
                        </a:spcAft>
                        <a:buFont typeface="+mj-lt"/>
                        <a:buAutoNum type="alphaLcParenR"/>
                      </a:pPr>
                      <a:r>
                        <a:rPr lang="pl-PL" sz="1200" b="0">
                          <a:effectLst/>
                          <a:latin typeface="Arial" panose="020B0604020202020204" pitchFamily="34" charset="0"/>
                          <a:ea typeface="Times New Roman" panose="02020603050405020304" pitchFamily="18" charset="0"/>
                          <a:cs typeface="Arial" panose="020B0604020202020204" pitchFamily="34" charset="0"/>
                        </a:rPr>
                        <a:t>przyznaniu zdefiniowanej z góry liczby punktów (maksymalnie można przyznać 20 pkt),</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600"/>
                        </a:spcAft>
                        <a:buFont typeface="+mj-lt"/>
                        <a:buAutoNum type="alphaLcParenR"/>
                      </a:pPr>
                      <a:r>
                        <a:rPr lang="pl-PL" sz="1200" b="0">
                          <a:effectLst/>
                          <a:latin typeface="Arial" panose="020B0604020202020204" pitchFamily="34" charset="0"/>
                          <a:ea typeface="Times New Roman" panose="02020603050405020304" pitchFamily="18" charset="0"/>
                          <a:cs typeface="Arial" panose="020B0604020202020204" pitchFamily="34" charset="0"/>
                        </a:rPr>
                        <a:t>przyznaniu 0 punktów – w przypadku niespełnienia kryterium.</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Brak możliwości uzupełnienia/poprawiania wniosku o dofinansowanie w ramach kryterium.</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sp>
        <p:nvSpPr>
          <p:cNvPr id="10" name="pole tekstowe 9">
            <a:extLst>
              <a:ext uri="{FF2B5EF4-FFF2-40B4-BE49-F238E27FC236}">
                <a16:creationId xmlns:a16="http://schemas.microsoft.com/office/drawing/2014/main" id="{3E2F7F36-24E0-8CCE-0008-235931231090}"/>
              </a:ext>
            </a:extLst>
          </p:cNvPr>
          <p:cNvSpPr txBox="1"/>
          <p:nvPr/>
        </p:nvSpPr>
        <p:spPr>
          <a:xfrm>
            <a:off x="363524" y="5582396"/>
            <a:ext cx="1158971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Obraz 2" descr="Oznaczenie graficzne programu fundusze Europejskie dla Lubelskiego.">
            <a:extLst>
              <a:ext uri="{FF2B5EF4-FFF2-40B4-BE49-F238E27FC236}">
                <a16:creationId xmlns:a16="http://schemas.microsoft.com/office/drawing/2014/main" id="{51BF9199-7E99-27FF-6EAF-DCC843A2AC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4D37A485-B606-3DBF-F660-FCEC6177F32E}"/>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49853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6C315-1B3E-B0AF-BB80-668511464C89}"/>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238CF43D-FC27-0F73-3F66-D0B9B0B1C4FC}"/>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DF4AB9E4-8336-CF29-745E-13C3DC773BA7}"/>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6.2 Kolejowy transport zbiorowy, typ projektu: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845B379C-176B-E5BC-7D6F-495232E4A023}"/>
              </a:ext>
            </a:extLst>
          </p:cNvPr>
          <p:cNvGraphicFramePr>
            <a:graphicFrameLocks noGrp="1"/>
          </p:cNvGraphicFramePr>
          <p:nvPr>
            <p:extLst>
              <p:ext uri="{D42A27DB-BD31-4B8C-83A1-F6EECF244321}">
                <p14:modId xmlns:p14="http://schemas.microsoft.com/office/powerpoint/2010/main" val="3079987739"/>
              </p:ext>
            </p:extLst>
          </p:nvPr>
        </p:nvGraphicFramePr>
        <p:xfrm>
          <a:off x="401825" y="1104512"/>
          <a:ext cx="11467612" cy="4957100"/>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31315">
                <a:tc>
                  <a:txBody>
                    <a:bodyPr/>
                    <a:lstStyle/>
                    <a:p>
                      <a:pPr algn="ctr"/>
                      <a:r>
                        <a:rPr lang="pl-PL" sz="1000">
                          <a:latin typeface="Arial" panose="020B0604020202020204" pitchFamily="34" charset="0"/>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598113">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a:effectLst/>
                          <a:latin typeface="Arial" panose="020B0604020202020204" pitchFamily="34" charset="0"/>
                          <a:ea typeface="Times New Roman" panose="02020603050405020304" pitchFamily="18" charset="0"/>
                          <a:cs typeface="Arial" panose="020B0604020202020204" pitchFamily="34" charset="0"/>
                        </a:rPr>
                        <a:t>Wpływ projektu na jakość użytkowania taboru.</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a:effectLst/>
                          <a:latin typeface="Arial" panose="020B0604020202020204" pitchFamily="34" charset="0"/>
                          <a:ea typeface="Times New Roman" panose="02020603050405020304" pitchFamily="18" charset="0"/>
                          <a:cs typeface="Arial" panose="020B0604020202020204" pitchFamily="34" charset="0"/>
                        </a:rPr>
                        <a:t>Kryterium weryfikuje wpływ projektu na jakość użytkowania taboru przez podróżnych.</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300"/>
                        </a:spcBef>
                        <a:spcAft>
                          <a:spcPts val="300"/>
                        </a:spcAft>
                      </a:pPr>
                      <a:r>
                        <a:rPr lang="pl-PL" sz="1200">
                          <a:effectLst/>
                          <a:latin typeface="Arial" panose="020B0604020202020204" pitchFamily="34" charset="0"/>
                          <a:ea typeface="Times New Roman" panose="02020603050405020304" pitchFamily="18" charset="0"/>
                          <a:cs typeface="Arial" panose="020B0604020202020204" pitchFamily="34" charset="0"/>
                        </a:rPr>
                        <a:t>Spełnienie kryterium weryfikowane będzie na podstawie zapisów wniosku o dofinansowanie oraz dokumentacji składanej wraz z wnioskiem o dofinansowanie na etapie aplikowania o środki.</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p>
                      <a:pPr marL="361950" indent="-285750" algn="l">
                        <a:lnSpc>
                          <a:spcPct val="115000"/>
                        </a:lnSpc>
                        <a:spcBef>
                          <a:spcPts val="300"/>
                        </a:spcBef>
                        <a:spcAft>
                          <a:spcPts val="300"/>
                        </a:spcAft>
                      </a:pPr>
                      <a:r>
                        <a:rPr lang="pl-PL" sz="1200">
                          <a:effectLst/>
                          <a:latin typeface="Arial" panose="020B0604020202020204" pitchFamily="34" charset="0"/>
                          <a:ea typeface="Times New Roman" panose="02020603050405020304" pitchFamily="18" charset="0"/>
                          <a:cs typeface="Arial" panose="020B0604020202020204" pitchFamily="34" charset="0"/>
                        </a:rPr>
                        <a:t>Metody pomiaru:</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p>
                      <a:pPr marL="361950" lvl="1" indent="-285750" algn="l">
                        <a:lnSpc>
                          <a:spcPct val="115000"/>
                        </a:lnSpc>
                        <a:spcBef>
                          <a:spcPts val="300"/>
                        </a:spcBef>
                        <a:spcAft>
                          <a:spcPts val="300"/>
                        </a:spcAft>
                        <a:buFont typeface="+mj-lt"/>
                        <a:buAutoNum type="arabicPeriod"/>
                      </a:pPr>
                      <a:r>
                        <a:rPr lang="pl-PL" sz="1200">
                          <a:effectLst/>
                          <a:latin typeface="Arial" panose="020B0604020202020204" pitchFamily="34" charset="0"/>
                          <a:ea typeface="Times New Roman" panose="02020603050405020304" pitchFamily="18" charset="0"/>
                          <a:cs typeface="Arial" panose="020B0604020202020204" pitchFamily="34" charset="0"/>
                        </a:rPr>
                        <a:t>Wagony przystosowane do przewozu rowerów, wózków, hulajnóg elektrycznych, itp. (ułatwione wejście, specjalny przedział itp.) – 5 pkt,</a:t>
                      </a:r>
                    </a:p>
                    <a:p>
                      <a:pPr marL="361950" lvl="1" indent="-285750" algn="l">
                        <a:lnSpc>
                          <a:spcPct val="115000"/>
                        </a:lnSpc>
                        <a:spcBef>
                          <a:spcPts val="300"/>
                        </a:spcBef>
                        <a:spcAft>
                          <a:spcPts val="300"/>
                        </a:spcAft>
                        <a:buFont typeface="+mj-lt"/>
                        <a:buAutoNum type="arabicPeriod"/>
                      </a:pPr>
                      <a:r>
                        <a:rPr lang="pl-PL" sz="1200">
                          <a:effectLst/>
                          <a:latin typeface="Arial" panose="020B0604020202020204" pitchFamily="34" charset="0"/>
                          <a:ea typeface="Times New Roman" panose="02020603050405020304" pitchFamily="18" charset="0"/>
                          <a:cs typeface="Arial" panose="020B0604020202020204" pitchFamily="34" charset="0"/>
                        </a:rPr>
                        <a:t>Tabor wyposażony w strefach przeznaczonych na postój rowerów w gniazdka elektryczne przeznaczone do ładowania rowerów i hulajnóg elektrycznych – 5 pkt,</a:t>
                      </a:r>
                    </a:p>
                    <a:p>
                      <a:pPr marL="361950" lvl="1" indent="-285750" algn="l">
                        <a:lnSpc>
                          <a:spcPct val="115000"/>
                        </a:lnSpc>
                        <a:spcBef>
                          <a:spcPts val="300"/>
                        </a:spcBef>
                        <a:spcAft>
                          <a:spcPts val="300"/>
                        </a:spcAft>
                        <a:buFont typeface="+mj-lt"/>
                        <a:buAutoNum type="arabicPeriod"/>
                      </a:pPr>
                      <a:r>
                        <a:rPr lang="pl-PL" sz="1200">
                          <a:effectLst/>
                          <a:latin typeface="Arial" panose="020B0604020202020204" pitchFamily="34" charset="0"/>
                          <a:ea typeface="Times New Roman" panose="02020603050405020304" pitchFamily="18" charset="0"/>
                          <a:cs typeface="Arial" panose="020B0604020202020204" pitchFamily="34" charset="0"/>
                        </a:rPr>
                        <a:t>Tabor wyposażony w systemy klimatyzowania przedziałów pasażerskich – 3 pkt,</a:t>
                      </a:r>
                    </a:p>
                    <a:p>
                      <a:pPr marL="361950" lvl="1" indent="-285750" algn="l">
                        <a:lnSpc>
                          <a:spcPct val="115000"/>
                        </a:lnSpc>
                        <a:spcBef>
                          <a:spcPts val="300"/>
                        </a:spcBef>
                        <a:spcAft>
                          <a:spcPts val="300"/>
                        </a:spcAft>
                        <a:buFont typeface="+mj-lt"/>
                        <a:buAutoNum type="arabicPeriod"/>
                      </a:pPr>
                      <a:r>
                        <a:rPr lang="pl-PL" sz="1200">
                          <a:effectLst/>
                          <a:latin typeface="Arial" panose="020B0604020202020204" pitchFamily="34" charset="0"/>
                          <a:ea typeface="Times New Roman" panose="02020603050405020304" pitchFamily="18" charset="0"/>
                          <a:cs typeface="Arial" panose="020B0604020202020204" pitchFamily="34" charset="0"/>
                        </a:rPr>
                        <a:t>Tabor posiadający ergonomiczne przestrzenie pasażerskie – 3 pkt,</a:t>
                      </a:r>
                    </a:p>
                    <a:p>
                      <a:pPr marL="361950" lvl="1" indent="-285750" algn="l">
                        <a:lnSpc>
                          <a:spcPct val="115000"/>
                        </a:lnSpc>
                        <a:spcBef>
                          <a:spcPts val="300"/>
                        </a:spcBef>
                        <a:spcAft>
                          <a:spcPts val="300"/>
                        </a:spcAft>
                        <a:buFont typeface="+mj-lt"/>
                        <a:buAutoNum type="arabicPeriod"/>
                      </a:pPr>
                      <a:r>
                        <a:rPr lang="pl-PL" sz="1200">
                          <a:effectLst/>
                          <a:latin typeface="Arial" panose="020B0604020202020204" pitchFamily="34" charset="0"/>
                          <a:ea typeface="Times New Roman" panose="02020603050405020304" pitchFamily="18" charset="0"/>
                          <a:cs typeface="Arial" panose="020B0604020202020204" pitchFamily="34" charset="0"/>
                        </a:rPr>
                        <a:t>Miejsca określane jako „przy oknie” posiadają, na wysokości zagłówka, co najmniej 50% udział okna – 2 pkt,</a:t>
                      </a:r>
                    </a:p>
                    <a:p>
                      <a:pPr marL="361950" lvl="1" indent="-285750" algn="l">
                        <a:lnSpc>
                          <a:spcPct val="115000"/>
                        </a:lnSpc>
                        <a:spcBef>
                          <a:spcPts val="300"/>
                        </a:spcBef>
                        <a:spcAft>
                          <a:spcPts val="300"/>
                        </a:spcAft>
                        <a:buFont typeface="+mj-lt"/>
                        <a:buAutoNum type="arabicPeriod"/>
                      </a:pPr>
                      <a:r>
                        <a:rPr lang="pl-PL" sz="1200" kern="0">
                          <a:effectLst/>
                          <a:latin typeface="Arial" panose="020B0604020202020204" pitchFamily="34" charset="0"/>
                          <a:ea typeface="Times New Roman" panose="02020603050405020304" pitchFamily="18" charset="0"/>
                        </a:rPr>
                        <a:t>Urządzenia sterujące wyposażeniem wewnątrz toalet, za wyjątkiem drzwi, obsługiwane są bezdotykowo - 2 pkt.</a:t>
                      </a:r>
                      <a:endParaRPr lang="pl-PL" sz="1200">
                        <a:effectLst/>
                        <a:latin typeface="Arial" panose="020B0604020202020204" pitchFamily="34" charset="0"/>
                        <a:ea typeface="Times New Roman" panose="02020603050405020304" pitchFamily="18"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punktowe.</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fakultatywne – spełnienie kryterium nie jest konieczne do przyznania dofinansowania (tj. przyznanie 0 punktów nie dyskwalifikuje z możliwości uzyskania dofinansowania).</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Ocena kryterium będzie polegała na:</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600"/>
                        </a:spcAft>
                        <a:buFont typeface="+mj-lt"/>
                        <a:buAutoNum type="alphaLcParenR"/>
                      </a:pPr>
                      <a:r>
                        <a:rPr lang="pl-PL" sz="1200" b="0">
                          <a:effectLst/>
                          <a:latin typeface="Arial" panose="020B0604020202020204" pitchFamily="34" charset="0"/>
                          <a:ea typeface="Times New Roman" panose="02020603050405020304" pitchFamily="18" charset="0"/>
                          <a:cs typeface="Arial" panose="020B0604020202020204" pitchFamily="34" charset="0"/>
                        </a:rPr>
                        <a:t>przyznaniu zdefiniowanej z góry liczby punktów (maksymalnie można przyznać 20 pkt). </a:t>
                      </a:r>
                      <a:r>
                        <a:rPr lang="pl-PL" sz="1200" b="0">
                          <a:effectLst/>
                          <a:latin typeface="Arial" panose="020B0604020202020204" pitchFamily="34" charset="0"/>
                          <a:ea typeface="Calibri" panose="020F0502020204030204" pitchFamily="34" charset="0"/>
                          <a:cs typeface="Arial" panose="020B0604020202020204" pitchFamily="34" charset="0"/>
                        </a:rPr>
                        <a:t>Należy zliczyć punkty, adekwatnie do zakresu rzeczowego projektu. </a:t>
                      </a:r>
                      <a:r>
                        <a:rPr lang="pl-PL" sz="1200" b="0">
                          <a:effectLst/>
                          <a:latin typeface="Arial" panose="020B0604020202020204" pitchFamily="34" charset="0"/>
                          <a:ea typeface="Times New Roman" panose="02020603050405020304" pitchFamily="18" charset="0"/>
                          <a:cs typeface="Arial" panose="020B0604020202020204" pitchFamily="34" charset="0"/>
                        </a:rPr>
                        <a:t>Punkty w ramach poszczególnych metod pomiaru sumują się.</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600"/>
                        </a:spcAft>
                        <a:buFont typeface="+mj-lt"/>
                        <a:buAutoNum type="alphaLcParenR"/>
                      </a:pPr>
                      <a:r>
                        <a:rPr lang="pl-PL" sz="1200" b="0">
                          <a:effectLst/>
                          <a:latin typeface="Arial" panose="020B0604020202020204" pitchFamily="34" charset="0"/>
                          <a:ea typeface="Times New Roman" panose="02020603050405020304" pitchFamily="18" charset="0"/>
                          <a:cs typeface="Arial" panose="020B0604020202020204" pitchFamily="34" charset="0"/>
                        </a:rPr>
                        <a:t>przyznaniu 0 punktów – w przypadku niespełnienia kryterium.</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Brak możliwości uzupełnienia/poprawiania wniosku o dofinansowanie w ramach kryterium.</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BF17E2B4-B0C5-C4D4-C1C7-95288B4C3A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FBCDDF01-5550-1660-23FC-F255B7966A43}"/>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4092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2D902-6754-0568-9838-849636C321FB}"/>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C3C3AE33-030C-19BE-4D44-F5D684413CB0}"/>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6C63A1BB-114A-B34A-B8DA-93B47D5449D7}"/>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Działanie 3.2 Dostosowanie do zmian klimatu i zapobieganie powodziom i suszy, typy projektów: 1, 2, 4, 6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lang="pl-PL" sz="1400" b="1">
                <a:solidFill>
                  <a:prstClr val="white"/>
                </a:solidFill>
                <a:latin typeface="Arial" panose="020B0604020202020204" pitchFamily="34"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59E73E99-6B7E-48F8-1A37-25FF81A1909D}"/>
              </a:ext>
            </a:extLst>
          </p:cNvPr>
          <p:cNvGraphicFramePr>
            <a:graphicFrameLocks noGrp="1"/>
          </p:cNvGraphicFramePr>
          <p:nvPr>
            <p:extLst>
              <p:ext uri="{D42A27DB-BD31-4B8C-83A1-F6EECF244321}">
                <p14:modId xmlns:p14="http://schemas.microsoft.com/office/powerpoint/2010/main" val="1801572046"/>
              </p:ext>
            </p:extLst>
          </p:nvPr>
        </p:nvGraphicFramePr>
        <p:xfrm>
          <a:off x="409314" y="1103160"/>
          <a:ext cx="11467612" cy="4630045"/>
        </p:xfrm>
        <a:graphic>
          <a:graphicData uri="http://schemas.openxmlformats.org/drawingml/2006/table">
            <a:tbl>
              <a:tblPr firstRow="1" bandRow="1">
                <a:tableStyleId>{5C22544A-7EE6-4342-B048-85BDC9FD1C3A}</a:tableStyleId>
              </a:tblPr>
              <a:tblGrid>
                <a:gridCol w="641273">
                  <a:extLst>
                    <a:ext uri="{9D8B030D-6E8A-4147-A177-3AD203B41FA5}">
                      <a16:colId xmlns:a16="http://schemas.microsoft.com/office/drawing/2014/main" val="2402903515"/>
                    </a:ext>
                  </a:extLst>
                </a:gridCol>
                <a:gridCol w="2170261">
                  <a:extLst>
                    <a:ext uri="{9D8B030D-6E8A-4147-A177-3AD203B41FA5}">
                      <a16:colId xmlns:a16="http://schemas.microsoft.com/office/drawing/2014/main" val="2742623692"/>
                    </a:ext>
                  </a:extLst>
                </a:gridCol>
                <a:gridCol w="5183850">
                  <a:extLst>
                    <a:ext uri="{9D8B030D-6E8A-4147-A177-3AD203B41FA5}">
                      <a16:colId xmlns:a16="http://schemas.microsoft.com/office/drawing/2014/main" val="120968799"/>
                    </a:ext>
                  </a:extLst>
                </a:gridCol>
                <a:gridCol w="3472228">
                  <a:extLst>
                    <a:ext uri="{9D8B030D-6E8A-4147-A177-3AD203B41FA5}">
                      <a16:colId xmlns:a16="http://schemas.microsoft.com/office/drawing/2014/main" val="940122991"/>
                    </a:ext>
                  </a:extLst>
                </a:gridCol>
              </a:tblGrid>
              <a:tr h="323646">
                <a:tc>
                  <a:txBody>
                    <a:bodyPr/>
                    <a:lstStyle/>
                    <a:p>
                      <a:pPr algn="ctr"/>
                      <a:r>
                        <a:rPr lang="pl-PL" sz="1200">
                          <a:latin typeface="Arial" panose="020B0604020202020204" pitchFamily="34" charset="0"/>
                          <a:cs typeface="Arial" panose="020B0604020202020204" pitchFamily="34" charset="0"/>
                        </a:rPr>
                        <a:t>*Slajd</a:t>
                      </a:r>
                    </a:p>
                    <a:p>
                      <a:pPr algn="ctr"/>
                      <a:r>
                        <a:rPr lang="pl-PL" sz="1200">
                          <a:latin typeface="Arial" panose="020B0604020202020204" pitchFamily="34" charset="0"/>
                          <a:cs typeface="Arial" panose="020B0604020202020204" pitchFamily="34" charset="0"/>
                        </a:rPr>
                        <a:t>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72845">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kern="1200">
                          <a:solidFill>
                            <a:schemeClr val="dk1"/>
                          </a:solidFill>
                          <a:effectLst/>
                          <a:latin typeface="Arial" panose="020B0604020202020204" pitchFamily="34" charset="0"/>
                          <a:ea typeface="+mn-ea"/>
                          <a:cs typeface="Arial" panose="020B0604020202020204" pitchFamily="34" charset="0"/>
                        </a:rPr>
                        <a:t>Zgodność z warunkami siedliskowymi.</a:t>
                      </a:r>
                      <a:endParaRPr lang="pl-PL" sz="1200" b="1"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endParaRPr lang="pl-PL" sz="1200" kern="1200">
                        <a:solidFill>
                          <a:schemeClr val="dk1"/>
                        </a:solidFill>
                        <a:effectLst/>
                        <a:latin typeface="Arial" panose="020B0604020202020204" pitchFamily="34" charset="0"/>
                        <a:ea typeface="+mn-ea"/>
                        <a:cs typeface="+mn-cs"/>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a:solidFill>
                            <a:srgbClr val="000000"/>
                          </a:solidFill>
                          <a:effectLst/>
                          <a:latin typeface="Arial" panose="020B0604020202020204" pitchFamily="34" charset="0"/>
                          <a:ea typeface="Calibri" panose="020F0502020204030204" pitchFamily="34" charset="0"/>
                          <a:cs typeface="Arial" panose="020B0604020202020204" pitchFamily="34" charset="0"/>
                        </a:rPr>
                        <a:t>W trakcie oceny kryterium wnioskodawca może zostać poproszony o jednokrotne uzupełnienie i/lub wyjaśnienie.</a:t>
                      </a:r>
                    </a:p>
                    <a:p>
                      <a:pPr algn="l">
                        <a:lnSpc>
                          <a:spcPct val="115000"/>
                        </a:lnSpc>
                        <a:spcBef>
                          <a:spcPts val="600"/>
                        </a:spcBef>
                        <a:spcAft>
                          <a:spcPts val="600"/>
                        </a:spcAft>
                      </a:pPr>
                      <a:r>
                        <a:rPr lang="pl-PL" sz="1200" kern="1200">
                          <a:solidFill>
                            <a:srgbClr val="000000"/>
                          </a:solidFill>
                          <a:effectLst/>
                          <a:latin typeface="Arial" panose="020B0604020202020204" pitchFamily="34" charset="0"/>
                          <a:ea typeface="+mn-ea"/>
                          <a:cs typeface="Arial" panose="020B0604020202020204" pitchFamily="34" charset="0"/>
                        </a:rPr>
                        <a:t>Przyznanie wartości „NIE” przynajmniej w jednym pytaniu pomocniczym (po jednokrotnym złożeniu uzupełnień i/lub wyjaśnień) oznacza, iż kryterium nie jest spełnione. Niespełnienie kryterium dyskwalifikuje projekt ze wsparcia.</a:t>
                      </a:r>
                      <a:endParaRPr lang="pl-PL" sz="1200" kern="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5A09F606-6E65-2F94-FA81-CCDF6729B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48276228-F5D1-BAB4-0AF5-DF28FEDD54CC}"/>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8</a:t>
            </a:fld>
            <a:endParaRPr lang="pl-PL"/>
          </a:p>
        </p:txBody>
      </p:sp>
    </p:spTree>
    <p:extLst>
      <p:ext uri="{BB962C8B-B14F-4D97-AF65-F5344CB8AC3E}">
        <p14:creationId xmlns:p14="http://schemas.microsoft.com/office/powerpoint/2010/main" val="28872060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B0F6F-2537-A453-3805-2C35F185D097}"/>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DC811B32-53CC-0F0F-A198-1A1493B454CC}"/>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2A002359-F74A-9604-3381-49FB08A66BB2}"/>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6.2 Kolejowy transport zbiorowy, typ projektu: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CFC7762F-C537-41DD-145A-BB1732D4305D}"/>
              </a:ext>
            </a:extLst>
          </p:cNvPr>
          <p:cNvGraphicFramePr>
            <a:graphicFrameLocks noGrp="1"/>
          </p:cNvGraphicFramePr>
          <p:nvPr>
            <p:extLst>
              <p:ext uri="{D42A27DB-BD31-4B8C-83A1-F6EECF244321}">
                <p14:modId xmlns:p14="http://schemas.microsoft.com/office/powerpoint/2010/main" val="3202852752"/>
              </p:ext>
            </p:extLst>
          </p:nvPr>
        </p:nvGraphicFramePr>
        <p:xfrm>
          <a:off x="394336" y="1039293"/>
          <a:ext cx="11467612" cy="4994353"/>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31315">
                <a:tc>
                  <a:txBody>
                    <a:bodyPr/>
                    <a:lstStyle/>
                    <a:p>
                      <a:pPr algn="ctr"/>
                      <a:r>
                        <a:rPr lang="pl-PL" sz="1000">
                          <a:latin typeface="Arial" panose="020B0604020202020204" pitchFamily="34" charset="0"/>
                          <a:cs typeface="Arial" panose="020B0604020202020204" pitchFamily="34" charset="0"/>
                        </a:rPr>
                        <a:t>*Slajd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598113">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kern="0">
                          <a:effectLst/>
                          <a:latin typeface="Arial" panose="020B0604020202020204" pitchFamily="34" charset="0"/>
                          <a:ea typeface="Times New Roman" panose="02020603050405020304" pitchFamily="18" charset="0"/>
                        </a:rPr>
                        <a:t>Komplementarność projektu.</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effectLst/>
                          <a:latin typeface="Arial" panose="020B0604020202020204" pitchFamily="34" charset="0"/>
                          <a:ea typeface="Calibri" panose="020F0502020204030204" pitchFamily="34" charset="0"/>
                          <a:cs typeface="Arial" panose="020B0604020202020204" pitchFamily="34" charset="0"/>
                        </a:rPr>
                        <a:t>Kryterium punktuje projekty poprawiające spójność programową, będące elementem szerszej strategii realizowanej przez szereg projektów komplementarnych lub też powiązane z projektami już zrealizowanymi, w trakcie realizacji lub wybranych do realizacji i współfinansowanych ze środków zagranicznych i polskich m.in. funduszy europejskich, kontraktów wojewódzkich, dotacji celowych itp. od 2014 roku. Premiowane będą projekty kompleksowe (mające na celu całkowitą likwidację problemu na danym obszarze). Dodatkowo, premiowana będzie komplementarność w zakresie współpracy międzyregionalnej, transgranicznej i transnarodowej.</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Spełnienie kryterium weryfikowane będzie na podstawie zapisów wniosku o dofinansowanie oraz dokumentacji składanej wraz z wnioskiem o dofinansowanie na etapie aplikowania o środki.</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Metody pomiaru:</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600"/>
                        </a:spcAft>
                        <a:buFont typeface="+mj-lt"/>
                        <a:buAutoNum type="arabicPeriod"/>
                      </a:pPr>
                      <a:r>
                        <a:rPr lang="pl-PL" sz="1200" b="0">
                          <a:effectLst/>
                          <a:latin typeface="Arial" panose="020B0604020202020204" pitchFamily="34" charset="0"/>
                          <a:ea typeface="Times New Roman" panose="02020603050405020304" pitchFamily="18" charset="0"/>
                          <a:cs typeface="Arial" panose="020B0604020202020204" pitchFamily="34" charset="0"/>
                        </a:rPr>
                        <a:t>Projekt współtworzy kompleksowe rozwiązania obszarowe – projekt łączy co najmniej dwie różne gałęzie transportu (oprócz transportu kolejowego) wykorzystując możliwości, jakie daje transport intermodalny – 7 pkt,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punktowe.</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Kryterium fakultatywne – spełnienie kryterium nie jest konieczne do przyznania dofinansowania (tj. przyznanie 0 punktów nie dyskwalifikuje z możliwości uzyskania dofinansowania).</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Ocena kryterium będzie polegała na:</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600"/>
                        </a:spcAft>
                        <a:buFont typeface="+mj-lt"/>
                        <a:buAutoNum type="alphaLcParenR"/>
                      </a:pPr>
                      <a:r>
                        <a:rPr lang="pl-PL" sz="1200" b="0">
                          <a:effectLst/>
                          <a:latin typeface="Arial" panose="020B0604020202020204" pitchFamily="34" charset="0"/>
                          <a:ea typeface="Times New Roman" panose="02020603050405020304" pitchFamily="18" charset="0"/>
                          <a:cs typeface="Arial" panose="020B0604020202020204" pitchFamily="34" charset="0"/>
                        </a:rPr>
                        <a:t>przyznaniu zdefiniowanej z góry liczby punktów (maksymalnie można przyznać 15 pkt).</a:t>
                      </a:r>
                      <a:r>
                        <a:rPr lang="pl-PL" sz="1200" b="0">
                          <a:effectLst/>
                          <a:latin typeface="Arial" panose="020B0604020202020204" pitchFamily="34" charset="0"/>
                          <a:ea typeface="Calibri" panose="020F0502020204030204" pitchFamily="34" charset="0"/>
                          <a:cs typeface="Arial" panose="020B0604020202020204" pitchFamily="34" charset="0"/>
                        </a:rPr>
                        <a:t> Należy zliczyć punkty, adekwatnie do zakresu rzeczowego projektu. </a:t>
                      </a:r>
                      <a:r>
                        <a:rPr lang="pl-PL" sz="1200" b="0">
                          <a:effectLst/>
                          <a:latin typeface="Arial" panose="020B0604020202020204" pitchFamily="34" charset="0"/>
                          <a:ea typeface="Times New Roman" panose="02020603050405020304" pitchFamily="18" charset="0"/>
                          <a:cs typeface="Arial" panose="020B0604020202020204" pitchFamily="34" charset="0"/>
                        </a:rPr>
                        <a:t>Punkty w ramach poszczególnych metod pomiaru sumują się, do momentu uzyskania maksymalnej liczby punktów. </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600"/>
                        </a:spcAft>
                        <a:buFont typeface="+mj-lt"/>
                        <a:buAutoNum type="alphaLcParenR"/>
                      </a:pPr>
                      <a:r>
                        <a:rPr lang="pl-PL" sz="1200" b="0">
                          <a:effectLst/>
                          <a:latin typeface="Arial" panose="020B0604020202020204" pitchFamily="34" charset="0"/>
                          <a:ea typeface="Times New Roman" panose="02020603050405020304" pitchFamily="18" charset="0"/>
                          <a:cs typeface="Arial" panose="020B0604020202020204" pitchFamily="34" charset="0"/>
                        </a:rPr>
                        <a:t>przyznaniu 0 punktów – w przypadku niespełnienia kryterium.</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b="0">
                          <a:effectLst/>
                          <a:latin typeface="Arial" panose="020B0604020202020204" pitchFamily="34" charset="0"/>
                          <a:ea typeface="Times New Roman" panose="02020603050405020304" pitchFamily="18" charset="0"/>
                          <a:cs typeface="Arial" panose="020B0604020202020204" pitchFamily="34" charset="0"/>
                        </a:rPr>
                        <a:t>Brak możliwości uzupełnienia/poprawiania wniosku o dofinansowanie w ramach kryterium.</a:t>
                      </a:r>
                      <a:endParaRPr lang="pl-PL"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sp>
        <p:nvSpPr>
          <p:cNvPr id="10" name="pole tekstowe 9">
            <a:extLst>
              <a:ext uri="{FF2B5EF4-FFF2-40B4-BE49-F238E27FC236}">
                <a16:creationId xmlns:a16="http://schemas.microsoft.com/office/drawing/2014/main" id="{4DE4DD22-025A-5C6B-24B3-7C97988228D9}"/>
              </a:ext>
            </a:extLst>
          </p:cNvPr>
          <p:cNvSpPr txBox="1"/>
          <p:nvPr/>
        </p:nvSpPr>
        <p:spPr>
          <a:xfrm>
            <a:off x="413735" y="6169666"/>
            <a:ext cx="1158971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Obraz 2" descr="Oznaczenie graficzne programu fundusze Europejskie dla Lubelskiego.">
            <a:extLst>
              <a:ext uri="{FF2B5EF4-FFF2-40B4-BE49-F238E27FC236}">
                <a16:creationId xmlns:a16="http://schemas.microsoft.com/office/drawing/2014/main" id="{CDDD4013-07AD-61B8-132F-1BCE458D1C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6C53B896-2EBE-F10F-2ACA-AAECF7C7D193}"/>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64251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670C2-8CCE-5BE2-6EA8-42B660259FCC}"/>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5E5A4AA1-C100-360E-3F7A-775EC4590EBC}"/>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A536D845-9A94-2A48-DC1B-130D6C1FC3B1}"/>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6.2 Kolejowy transport zbiorowy, typ projektu: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B8ACDE4D-2859-9408-F58B-7C06CA50BC08}"/>
              </a:ext>
            </a:extLst>
          </p:cNvPr>
          <p:cNvGraphicFramePr>
            <a:graphicFrameLocks noGrp="1"/>
          </p:cNvGraphicFramePr>
          <p:nvPr>
            <p:extLst>
              <p:ext uri="{D42A27DB-BD31-4B8C-83A1-F6EECF244321}">
                <p14:modId xmlns:p14="http://schemas.microsoft.com/office/powerpoint/2010/main" val="3094750498"/>
              </p:ext>
            </p:extLst>
          </p:nvPr>
        </p:nvGraphicFramePr>
        <p:xfrm>
          <a:off x="394336" y="1039293"/>
          <a:ext cx="11467612" cy="4994353"/>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31315">
                <a:tc>
                  <a:txBody>
                    <a:bodyPr/>
                    <a:lstStyle/>
                    <a:p>
                      <a:pPr algn="ctr"/>
                      <a:r>
                        <a:rPr lang="pl-PL" sz="1000">
                          <a:latin typeface="Arial" panose="020B0604020202020204" pitchFamily="34" charset="0"/>
                          <a:cs typeface="Arial" panose="020B0604020202020204" pitchFamily="34" charset="0"/>
                        </a:rPr>
                        <a:t>*Slajd 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598113">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kern="0">
                          <a:effectLst/>
                          <a:latin typeface="Arial" panose="020B0604020202020204" pitchFamily="34" charset="0"/>
                          <a:ea typeface="Times New Roman" panose="02020603050405020304" pitchFamily="18" charset="0"/>
                        </a:rPr>
                        <a:t>Komplementarność projektu.</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l">
                        <a:lnSpc>
                          <a:spcPct val="115000"/>
                        </a:lnSpc>
                        <a:spcBef>
                          <a:spcPts val="600"/>
                        </a:spcBef>
                        <a:spcAft>
                          <a:spcPts val="600"/>
                        </a:spcAft>
                        <a:buFont typeface="+mj-lt"/>
                        <a:buAutoNum type="arabicPeriod" startAt="2"/>
                      </a:pPr>
                      <a:r>
                        <a:rPr lang="pl-PL" sz="1200" b="0">
                          <a:effectLst/>
                          <a:latin typeface="Arial" panose="020B0604020202020204" pitchFamily="34" charset="0"/>
                          <a:ea typeface="Times New Roman" panose="02020603050405020304" pitchFamily="18" charset="0"/>
                          <a:cs typeface="Arial" panose="020B0604020202020204" pitchFamily="34" charset="0"/>
                        </a:rPr>
                        <a:t>Projekt bezpośrednio wykorzystuje produkty bądź rezultaty innego projektu – 5 pkt,</a:t>
                      </a:r>
                    </a:p>
                    <a:p>
                      <a:pPr marL="342900" lvl="0" indent="-342900" algn="l">
                        <a:lnSpc>
                          <a:spcPct val="115000"/>
                        </a:lnSpc>
                        <a:spcBef>
                          <a:spcPts val="600"/>
                        </a:spcBef>
                        <a:spcAft>
                          <a:spcPts val="600"/>
                        </a:spcAft>
                        <a:buFont typeface="+mj-lt"/>
                        <a:buAutoNum type="arabicPeriod" startAt="2"/>
                      </a:pPr>
                      <a:r>
                        <a:rPr lang="pl-PL" sz="1200" b="0">
                          <a:effectLst/>
                          <a:latin typeface="Arial" panose="020B0604020202020204" pitchFamily="34" charset="0"/>
                          <a:ea typeface="Times New Roman" panose="02020603050405020304" pitchFamily="18" charset="0"/>
                          <a:cs typeface="Arial" panose="020B0604020202020204" pitchFamily="34" charset="0"/>
                        </a:rPr>
                        <a:t>Projekt łącznie z innymi projektami komplementarnymi pełni tę samą funkcję, dzięki czemu w pełni wykorzystywane są możliwości istniejącej infrastruktury – 4 pkt,</a:t>
                      </a:r>
                    </a:p>
                    <a:p>
                      <a:pPr marL="342900" lvl="0" indent="-342900" algn="l">
                        <a:lnSpc>
                          <a:spcPct val="115000"/>
                        </a:lnSpc>
                        <a:spcBef>
                          <a:spcPts val="600"/>
                        </a:spcBef>
                        <a:spcAft>
                          <a:spcPts val="600"/>
                        </a:spcAft>
                        <a:buFont typeface="+mj-lt"/>
                        <a:buAutoNum type="arabicPeriod" startAt="2"/>
                      </a:pPr>
                      <a:r>
                        <a:rPr lang="pl-PL" sz="1200" b="0">
                          <a:effectLst/>
                          <a:latin typeface="Arial" panose="020B0604020202020204" pitchFamily="34" charset="0"/>
                          <a:ea typeface="Times New Roman" panose="02020603050405020304" pitchFamily="18" charset="0"/>
                          <a:cs typeface="Arial" panose="020B0604020202020204" pitchFamily="34" charset="0"/>
                        </a:rPr>
                        <a:t>Projekt łącznie z innymi projektami komplementarnymi jest wykorzystywany przez tych samych użytkowników (np. zwiększenie dostępności do terenów przemysłowych oraz innych ośrodków gospodarczych i przyczynia się do promowania integracji systemu transportu) – 3 pkt,</a:t>
                      </a:r>
                    </a:p>
                    <a:p>
                      <a:pPr marL="342900" lvl="0" indent="-342900" algn="l">
                        <a:lnSpc>
                          <a:spcPct val="115000"/>
                        </a:lnSpc>
                        <a:spcBef>
                          <a:spcPts val="600"/>
                        </a:spcBef>
                        <a:spcAft>
                          <a:spcPts val="600"/>
                        </a:spcAft>
                        <a:buFont typeface="+mj-lt"/>
                        <a:buAutoNum type="arabicPeriod" startAt="2"/>
                      </a:pPr>
                      <a:r>
                        <a:rPr lang="pl-PL" sz="1200" b="0">
                          <a:effectLst/>
                          <a:latin typeface="Arial" panose="020B0604020202020204" pitchFamily="34" charset="0"/>
                          <a:ea typeface="Calibri" panose="020F0502020204030204" pitchFamily="34" charset="0"/>
                          <a:cs typeface="Arial" panose="020B0604020202020204" pitchFamily="34" charset="0"/>
                        </a:rPr>
                        <a:t>Wnioskodawca posiada doświadczenie i/lub wykazuje zaangażowanie w prowadzone działania współpracy międzyregionalnej, transgranicznej i transnarodowej – 3 pkt.</a:t>
                      </a:r>
                      <a:endParaRPr lang="pl-PL" sz="1200" b="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endParaRPr lang="pl-PL" sz="12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sp>
        <p:nvSpPr>
          <p:cNvPr id="10" name="pole tekstowe 9">
            <a:extLst>
              <a:ext uri="{FF2B5EF4-FFF2-40B4-BE49-F238E27FC236}">
                <a16:creationId xmlns:a16="http://schemas.microsoft.com/office/drawing/2014/main" id="{2F4467C2-DD70-BFC2-AD26-AA76FF13761B}"/>
              </a:ext>
            </a:extLst>
          </p:cNvPr>
          <p:cNvSpPr txBox="1"/>
          <p:nvPr/>
        </p:nvSpPr>
        <p:spPr>
          <a:xfrm>
            <a:off x="413735" y="6169666"/>
            <a:ext cx="1158971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Obraz 2" descr="Oznaczenie graficzne programu fundusze Europejskie dla Lubelskiego.">
            <a:extLst>
              <a:ext uri="{FF2B5EF4-FFF2-40B4-BE49-F238E27FC236}">
                <a16:creationId xmlns:a16="http://schemas.microsoft.com/office/drawing/2014/main" id="{47DD2DF0-9A4B-9125-278E-C3A3C3D6D4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A09B9B6E-BC38-6B92-E7B1-4B5756797363}"/>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73090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C11F8-87E5-D923-690F-8C515F00E68E}"/>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36696BEA-1A93-8077-AFE3-6F04DBA37FE3}"/>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E3A87497-4BF5-C8B8-75CC-7C871FC1949A}"/>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6.2 Kolejowy transport zbiorowy, typ projektu: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515787F6-C287-BDA1-E3A5-B1964355C94A}"/>
              </a:ext>
            </a:extLst>
          </p:cNvPr>
          <p:cNvGraphicFramePr>
            <a:graphicFrameLocks noGrp="1"/>
          </p:cNvGraphicFramePr>
          <p:nvPr>
            <p:extLst>
              <p:ext uri="{D42A27DB-BD31-4B8C-83A1-F6EECF244321}">
                <p14:modId xmlns:p14="http://schemas.microsoft.com/office/powerpoint/2010/main" val="3409932886"/>
              </p:ext>
            </p:extLst>
          </p:nvPr>
        </p:nvGraphicFramePr>
        <p:xfrm>
          <a:off x="394336" y="1039293"/>
          <a:ext cx="11467612" cy="4994353"/>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31315">
                <a:tc>
                  <a:txBody>
                    <a:bodyPr/>
                    <a:lstStyle/>
                    <a:p>
                      <a:pPr algn="ctr"/>
                      <a:r>
                        <a:rPr lang="pl-PL" sz="1000">
                          <a:latin typeface="Arial" panose="020B0604020202020204" pitchFamily="34" charset="0"/>
                          <a:cs typeface="Arial" panose="020B0604020202020204" pitchFamily="34" charset="0"/>
                        </a:rPr>
                        <a:t>*Slajd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598113">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kern="0">
                          <a:effectLst/>
                          <a:latin typeface="Arial" panose="020B0604020202020204" pitchFamily="34" charset="0"/>
                          <a:ea typeface="Times New Roman" panose="02020603050405020304" pitchFamily="18" charset="0"/>
                        </a:rPr>
                        <a:t>Oddziaływanie na ochronę środowiska i inne polityki horyzontalne.</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a:effectLst/>
                          <a:latin typeface="Arial" panose="020B0604020202020204" pitchFamily="34" charset="0"/>
                          <a:ea typeface="Calibri" panose="020F0502020204030204" pitchFamily="34" charset="0"/>
                          <a:cs typeface="Arial" panose="020B0604020202020204" pitchFamily="34" charset="0"/>
                        </a:rPr>
                        <a:t>Kryterium punktuje działania na rzecz realizacji zrównoważonego rozwoju oraz zasady DNSH („nie czyń poważnych szkód”), w tym w szczególności wykorzystanie nowoczesnych, energooszczędnych rozwiązań technicznych i technologicznych, zastosowanie technologii przyjaznych środowisku przyrodniczemu, a także działania na rzecz równości szans i niedyskryminacji.</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a:effectLst/>
                          <a:latin typeface="Arial" panose="020B0604020202020204" pitchFamily="34" charset="0"/>
                          <a:ea typeface="Times New Roman" panose="02020603050405020304" pitchFamily="18" charset="0"/>
                          <a:cs typeface="Arial" panose="020B0604020202020204" pitchFamily="34" charset="0"/>
                        </a:rPr>
                        <a:t>Spełnienie kryterium weryfikowane będzie na podstawie zapisów wniosku o dofinansowanie oraz dokumentacji składanej wraz z wnioskiem o dofinansowanie na etapie aplikowania o środki.</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a:effectLst/>
                          <a:latin typeface="Arial" panose="020B0604020202020204" pitchFamily="34" charset="0"/>
                          <a:ea typeface="Times New Roman" panose="02020603050405020304" pitchFamily="18" charset="0"/>
                          <a:cs typeface="Arial" panose="020B0604020202020204" pitchFamily="34" charset="0"/>
                        </a:rPr>
                        <a:t>Metody pomiaru:</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600"/>
                        </a:spcAft>
                        <a:buFont typeface="+mj-lt"/>
                        <a:buAutoNum type="arabicPeriod"/>
                      </a:pPr>
                      <a:r>
                        <a:rPr lang="pl-PL" sz="1200">
                          <a:effectLst/>
                          <a:latin typeface="Arial" panose="020B0604020202020204" pitchFamily="34" charset="0"/>
                          <a:ea typeface="Calibri" panose="020F0502020204030204" pitchFamily="34" charset="0"/>
                          <a:cs typeface="Arial" panose="020B0604020202020204" pitchFamily="34" charset="0"/>
                        </a:rPr>
                        <a:t>Projekt zawiera rozwiązania techniczne i technologiczne zmniejszające oddziaływanie projektu na środowisko, (spełniające najwyższe istniejące normy na poziomie europejskim, projekt zawiera nowoczesne energooszczędne rozwiązania techniczne i technologiczne zmniejszające koszty eksploatacyjne i wpływ na środowisko– 7 pkt,</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a:effectLst/>
                          <a:latin typeface="Arial" panose="020B0604020202020204" pitchFamily="34" charset="0"/>
                          <a:ea typeface="Times New Roman" panose="02020603050405020304" pitchFamily="18" charset="0"/>
                          <a:cs typeface="Arial" panose="020B0604020202020204" pitchFamily="34" charset="0"/>
                        </a:rPr>
                        <a:t>Kryterium punktowe.</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a:effectLst/>
                          <a:latin typeface="Arial" panose="020B0604020202020204" pitchFamily="34" charset="0"/>
                          <a:ea typeface="Times New Roman" panose="02020603050405020304" pitchFamily="18" charset="0"/>
                          <a:cs typeface="Arial" panose="020B0604020202020204" pitchFamily="34" charset="0"/>
                        </a:rPr>
                        <a:t>Kryterium fakultatywne – spełnienie kryterium nie jest konieczne do przyznania dofinansowania (tj. przyznanie 0 punktów nie dyskwalifikuje z możliwości uzyskania dofinansowania).</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pl-PL" sz="1200">
                          <a:effectLst/>
                          <a:latin typeface="Arial" panose="020B0604020202020204" pitchFamily="34" charset="0"/>
                          <a:ea typeface="Times New Roman" panose="02020603050405020304" pitchFamily="18" charset="0"/>
                          <a:cs typeface="Arial" panose="020B0604020202020204" pitchFamily="34" charset="0"/>
                        </a:rPr>
                        <a:t>Ocena kryterium będzie polegała na:</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600"/>
                        </a:spcAft>
                        <a:buFont typeface="+mj-lt"/>
                        <a:buAutoNum type="alphaLcParenR"/>
                      </a:pPr>
                      <a:r>
                        <a:rPr lang="pl-PL" sz="1200">
                          <a:effectLst/>
                          <a:latin typeface="Arial" panose="020B0604020202020204" pitchFamily="34" charset="0"/>
                          <a:ea typeface="Times New Roman" panose="02020603050405020304" pitchFamily="18" charset="0"/>
                          <a:cs typeface="Arial" panose="020B0604020202020204" pitchFamily="34" charset="0"/>
                        </a:rPr>
                        <a:t>przyznaniu zdefiniowanej z góry liczby punktów (maksymalnie można przyznać 20 pkt).</a:t>
                      </a:r>
                      <a:r>
                        <a:rPr lang="pl-PL" sz="1200">
                          <a:effectLst/>
                          <a:latin typeface="Arial" panose="020B0604020202020204" pitchFamily="34" charset="0"/>
                          <a:ea typeface="Calibri" panose="020F0502020204030204" pitchFamily="34" charset="0"/>
                          <a:cs typeface="Arial" panose="020B0604020202020204" pitchFamily="34" charset="0"/>
                        </a:rPr>
                        <a:t> Należy zliczyć punkty, adekwatnie do zakresu rzeczowego projektu. </a:t>
                      </a:r>
                      <a:r>
                        <a:rPr lang="pl-PL" sz="1200">
                          <a:effectLst/>
                          <a:latin typeface="Arial" panose="020B0604020202020204" pitchFamily="34" charset="0"/>
                          <a:ea typeface="Times New Roman" panose="02020603050405020304" pitchFamily="18" charset="0"/>
                          <a:cs typeface="Arial" panose="020B0604020202020204" pitchFamily="34" charset="0"/>
                        </a:rPr>
                        <a:t>Punkty w ramach poszczególnych metod pomiaru sumują się, do momentu uzyskania maksymalnej liczby punktów.</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600"/>
                        </a:spcAft>
                        <a:buFont typeface="+mj-lt"/>
                        <a:buAutoNum type="alphaLcParenR"/>
                      </a:pPr>
                      <a:r>
                        <a:rPr lang="pl-PL" sz="1200">
                          <a:effectLst/>
                          <a:latin typeface="Arial" panose="020B0604020202020204" pitchFamily="34" charset="0"/>
                          <a:ea typeface="Times New Roman" panose="02020603050405020304" pitchFamily="18" charset="0"/>
                          <a:cs typeface="Arial" panose="020B0604020202020204" pitchFamily="34" charset="0"/>
                        </a:rPr>
                        <a:t>przyznaniu 0 punktów – w przypadku niespełnienia kryterium.</a:t>
                      </a:r>
                    </a:p>
                    <a:p>
                      <a:pPr marL="0" lvl="0" indent="0" algn="l">
                        <a:lnSpc>
                          <a:spcPct val="115000"/>
                        </a:lnSpc>
                        <a:spcBef>
                          <a:spcPts val="600"/>
                        </a:spcBef>
                        <a:spcAft>
                          <a:spcPts val="600"/>
                        </a:spcAft>
                        <a:buFont typeface="+mj-lt"/>
                        <a:buNone/>
                      </a:pPr>
                      <a:r>
                        <a:rPr lang="pl-PL" sz="1200" kern="0">
                          <a:effectLst/>
                          <a:latin typeface="Arial" panose="020B0604020202020204" pitchFamily="34" charset="0"/>
                          <a:ea typeface="Times New Roman" panose="02020603050405020304" pitchFamily="18" charset="0"/>
                        </a:rPr>
                        <a:t>Brak możliwości uzupełnienia/poprawiania wniosku o dofinansowanie w ramach kryterium.</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sp>
        <p:nvSpPr>
          <p:cNvPr id="10" name="pole tekstowe 9">
            <a:extLst>
              <a:ext uri="{FF2B5EF4-FFF2-40B4-BE49-F238E27FC236}">
                <a16:creationId xmlns:a16="http://schemas.microsoft.com/office/drawing/2014/main" id="{4B856BC9-035B-5B3C-7766-306D93858959}"/>
              </a:ext>
            </a:extLst>
          </p:cNvPr>
          <p:cNvSpPr txBox="1"/>
          <p:nvPr/>
        </p:nvSpPr>
        <p:spPr>
          <a:xfrm>
            <a:off x="413735" y="6169666"/>
            <a:ext cx="1158971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Obraz 2" descr="Oznaczenie graficzne programu fundusze Europejskie dla Lubelskiego.">
            <a:extLst>
              <a:ext uri="{FF2B5EF4-FFF2-40B4-BE49-F238E27FC236}">
                <a16:creationId xmlns:a16="http://schemas.microsoft.com/office/drawing/2014/main" id="{37DA356F-6243-4AD9-F852-AFB51D1AF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FB665943-FBFA-2E94-BC39-DAA3D10618D0}"/>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37241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DE57A-B72E-4B25-5DAE-04913F3A9EA1}"/>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2DF5A103-7943-53AC-DF75-6290FB60762D}"/>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70E696AF-56F6-8D99-7251-7092D9423220}"/>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6.2 Kolejowy transport zbiorowy, typ projektu: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merytoryczna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F7D6F8FD-3CFE-CDB4-4D4A-85C5C1B86E6E}"/>
              </a:ext>
            </a:extLst>
          </p:cNvPr>
          <p:cNvGraphicFramePr>
            <a:graphicFrameLocks noGrp="1"/>
          </p:cNvGraphicFramePr>
          <p:nvPr>
            <p:extLst>
              <p:ext uri="{D42A27DB-BD31-4B8C-83A1-F6EECF244321}">
                <p14:modId xmlns:p14="http://schemas.microsoft.com/office/powerpoint/2010/main" val="3477745708"/>
              </p:ext>
            </p:extLst>
          </p:nvPr>
        </p:nvGraphicFramePr>
        <p:xfrm>
          <a:off x="394336" y="1039293"/>
          <a:ext cx="11467612" cy="4994353"/>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31315">
                <a:tc>
                  <a:txBody>
                    <a:bodyPr/>
                    <a:lstStyle/>
                    <a:p>
                      <a:pPr algn="ctr"/>
                      <a:r>
                        <a:rPr lang="pl-PL" sz="1000">
                          <a:latin typeface="Arial" panose="020B0604020202020204" pitchFamily="34" charset="0"/>
                          <a:cs typeface="Arial" panose="020B0604020202020204" pitchFamily="34" charset="0"/>
                        </a:rPr>
                        <a:t>*Slajd 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598113">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b="1" kern="0">
                          <a:effectLst/>
                          <a:latin typeface="Arial" panose="020B0604020202020204" pitchFamily="34" charset="0"/>
                          <a:ea typeface="Times New Roman" panose="02020603050405020304" pitchFamily="18" charset="0"/>
                        </a:rPr>
                        <a:t>Oddziaływanie na ochronę środowiska i inne polityki horyzontalne.</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l">
                        <a:lnSpc>
                          <a:spcPct val="115000"/>
                        </a:lnSpc>
                        <a:spcBef>
                          <a:spcPts val="600"/>
                        </a:spcBef>
                        <a:spcAft>
                          <a:spcPts val="600"/>
                        </a:spcAft>
                        <a:buFont typeface="+mj-lt"/>
                        <a:buAutoNum type="arabicPeriod" startAt="2"/>
                      </a:pPr>
                      <a:r>
                        <a:rPr lang="pl-PL" sz="1200">
                          <a:effectLst/>
                          <a:latin typeface="Arial" panose="020B0604020202020204" pitchFamily="34" charset="0"/>
                          <a:ea typeface="Calibri" panose="020F0502020204030204" pitchFamily="34" charset="0"/>
                          <a:cs typeface="Arial" panose="020B0604020202020204" pitchFamily="34" charset="0"/>
                        </a:rPr>
                        <a:t>W zakupionym/zmodernizowanym taborze wydzielony zostanie wielofunkcyjny, przedziałowy wagon o podwyższonym standardzie, z wydzielonymi przedziałami rodzinnymi i przedziałem dla osób z niepełnosprawnościami, w tym poruszających się na wózkach – 7 pkt, </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600"/>
                        </a:spcBef>
                        <a:spcAft>
                          <a:spcPts val="600"/>
                        </a:spcAft>
                        <a:buFont typeface="+mj-lt"/>
                        <a:buAutoNum type="arabicPeriod" startAt="2"/>
                      </a:pPr>
                      <a:r>
                        <a:rPr lang="pl-PL" sz="1200">
                          <a:effectLst/>
                          <a:latin typeface="Arial" panose="020B0604020202020204" pitchFamily="34" charset="0"/>
                          <a:ea typeface="Calibri" panose="020F0502020204030204" pitchFamily="34" charset="0"/>
                          <a:cs typeface="Arial" panose="020B0604020202020204" pitchFamily="34" charset="0"/>
                        </a:rPr>
                        <a:t>Zobowiązanie do stosowania w projekcie zielonych zamówień publicznych - 6 pkt,</a:t>
                      </a:r>
                    </a:p>
                    <a:p>
                      <a:pPr marL="342900" lvl="0" indent="-342900" algn="l">
                        <a:lnSpc>
                          <a:spcPct val="115000"/>
                        </a:lnSpc>
                        <a:spcBef>
                          <a:spcPts val="600"/>
                        </a:spcBef>
                        <a:spcAft>
                          <a:spcPts val="600"/>
                        </a:spcAft>
                        <a:buFont typeface="+mj-lt"/>
                        <a:buAutoNum type="arabicPeriod" startAt="2"/>
                      </a:pPr>
                      <a:r>
                        <a:rPr lang="pl-PL" sz="1200" kern="0">
                          <a:effectLst/>
                          <a:latin typeface="Arial" panose="020B0604020202020204" pitchFamily="34" charset="0"/>
                          <a:ea typeface="Calibri" panose="020F0502020204030204" pitchFamily="34" charset="0"/>
                        </a:rPr>
                        <a:t>Zakupiony/zmodernizowany tabor wyposażony zostanie w kontrastowe drzwi wejściowe, klamki, poręcze oraz przyciski, umiejscowione na wysokości odpowiedniej dla pasażera poruszającego się na wózku inwalidzkim – 4 pkt.</a:t>
                      </a:r>
                      <a:endParaRPr lang="pl-PL" sz="1200">
                        <a:effectLst/>
                        <a:latin typeface="Arial" panose="020B0604020202020204" pitchFamily="34" charset="0"/>
                        <a:ea typeface="Calibri" panose="020F0502020204030204" pitchFamily="34" charset="0"/>
                        <a:cs typeface="Times New Roman" panose="02020603050405020304" pitchFamily="18"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endParaRPr lang="pl-PL" sz="1200">
                        <a:effectLst/>
                        <a:latin typeface="Arial" panose="020B0604020202020204" pitchFamily="34" charset="0"/>
                        <a:ea typeface="Calibri" panose="020F0502020204030204" pitchFamily="34" charset="0"/>
                        <a:cs typeface="Times New Roman" panose="02020603050405020304" pitchFamily="18"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sp>
        <p:nvSpPr>
          <p:cNvPr id="10" name="pole tekstowe 9">
            <a:extLst>
              <a:ext uri="{FF2B5EF4-FFF2-40B4-BE49-F238E27FC236}">
                <a16:creationId xmlns:a16="http://schemas.microsoft.com/office/drawing/2014/main" id="{0C88EAA7-20BB-CF09-D29E-C1EF83F09260}"/>
              </a:ext>
            </a:extLst>
          </p:cNvPr>
          <p:cNvSpPr txBox="1"/>
          <p:nvPr/>
        </p:nvSpPr>
        <p:spPr>
          <a:xfrm>
            <a:off x="413735" y="6169666"/>
            <a:ext cx="1158971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Obraz 2" descr="Oznaczenie graficzne programu fundusze Europejskie dla Lubelskiego.">
            <a:extLst>
              <a:ext uri="{FF2B5EF4-FFF2-40B4-BE49-F238E27FC236}">
                <a16:creationId xmlns:a16="http://schemas.microsoft.com/office/drawing/2014/main" id="{6D924593-768A-D371-31D9-38B81B9668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E8659F16-6D03-E744-39B4-33BA50E3EB1D}"/>
              </a:ext>
            </a:extLst>
          </p:cNvPr>
          <p:cNvSpPr>
            <a:spLocks noGrp="1"/>
          </p:cNvSpPr>
          <p:nvPr>
            <p:ph type="sldNum" sz="quarter" idx="12"/>
          </p:nvPr>
        </p:nvSpPr>
        <p:spPr>
          <a:xfrm>
            <a:off x="11714480" y="6487999"/>
            <a:ext cx="477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72782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F064E963-962C-6829-ED2F-2F4DAE2EAF2D}"/>
              </a:ext>
            </a:extLst>
          </p:cNvPr>
          <p:cNvSpPr>
            <a:spLocks noGrp="1"/>
          </p:cNvSpPr>
          <p:nvPr>
            <p:ph idx="1"/>
          </p:nvPr>
        </p:nvSpPr>
        <p:spPr/>
        <p:txBody>
          <a:bodyPr/>
          <a:lstStyle/>
          <a:p>
            <a:endParaRPr lang="pl-PL"/>
          </a:p>
        </p:txBody>
      </p:sp>
      <p:pic>
        <p:nvPicPr>
          <p:cNvPr id="5" name="Obraz 4">
            <a:extLst>
              <a:ext uri="{FF2B5EF4-FFF2-40B4-BE49-F238E27FC236}">
                <a16:creationId xmlns:a16="http://schemas.microsoft.com/office/drawing/2014/main" id="{1496BA8D-08B4-6014-58A5-F9FE5B0CD7F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047" y="0"/>
            <a:ext cx="12185905" cy="6858000"/>
          </a:xfrm>
          <a:prstGeom prst="rect">
            <a:avLst/>
          </a:prstGeom>
        </p:spPr>
      </p:pic>
      <p:pic>
        <p:nvPicPr>
          <p:cNvPr id="6" name="Obraz 5">
            <a:extLst>
              <a:ext uri="{FF2B5EF4-FFF2-40B4-BE49-F238E27FC236}">
                <a16:creationId xmlns:a16="http://schemas.microsoft.com/office/drawing/2014/main" id="{08644B90-4F93-9286-22E9-2E92DA2128B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7" y="0"/>
            <a:ext cx="12184573" cy="6858000"/>
          </a:xfrm>
          <a:prstGeom prst="rect">
            <a:avLst/>
          </a:prstGeom>
        </p:spPr>
      </p:pic>
      <p:sp>
        <p:nvSpPr>
          <p:cNvPr id="9" name="Tytuł 8" descr="Działanie 8.8 Wsparcie rodziny i pieczy zastępczej&#10;">
            <a:extLst>
              <a:ext uri="{FF2B5EF4-FFF2-40B4-BE49-F238E27FC236}">
                <a16:creationId xmlns:a16="http://schemas.microsoft.com/office/drawing/2014/main" id="{5D577711-975E-31B5-1859-5AE25F57A174}"/>
              </a:ext>
            </a:extLst>
          </p:cNvPr>
          <p:cNvSpPr txBox="1">
            <a:spLocks noGrp="1"/>
          </p:cNvSpPr>
          <p:nvPr>
            <p:ph type="title" idx="4294967295"/>
          </p:nvPr>
        </p:nvSpPr>
        <p:spPr>
          <a:xfrm>
            <a:off x="2011509" y="2370078"/>
            <a:ext cx="8168979" cy="31085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Działanie 6.3</a:t>
            </a:r>
            <a:b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Publiczny autobusowy transport zbiorowy</a:t>
            </a:r>
            <a:b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typy projektu: 1,2,3</a:t>
            </a:r>
            <a:b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(sposób wyboru: </a:t>
            </a:r>
            <a:r>
              <a:rPr lang="pl-PL" sz="3200" b="1">
                <a:solidFill>
                  <a:srgbClr val="002060"/>
                </a:solidFill>
                <a:latin typeface="Open Sans" panose="020B0606030504020204" pitchFamily="34" charset="0"/>
                <a:ea typeface="Open Sans" panose="020B0606030504020204" pitchFamily="34" charset="0"/>
                <a:cs typeface="Open Sans" panose="020B0606030504020204" pitchFamily="34" charset="0"/>
              </a:rPr>
              <a:t>konkurencyjny</a:t>
            </a:r>
            <a:r>
              <a:rPr kumimoji="0" lang="pl-PL" sz="32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a:t>
            </a:r>
            <a:br>
              <a:rPr kumimoji="0" lang="pl-PL" sz="36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pl-PL" sz="36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Symbol zastępczy numeru slajdu 3">
            <a:extLst>
              <a:ext uri="{FF2B5EF4-FFF2-40B4-BE49-F238E27FC236}">
                <a16:creationId xmlns:a16="http://schemas.microsoft.com/office/drawing/2014/main" id="{6E43DC8D-FA77-1A71-E6DC-1B252A777A8B}"/>
              </a:ext>
              <a:ext uri="{C183D7F6-B498-43B3-948B-1728B52AA6E4}">
                <adec:decorative xmlns:adec="http://schemas.microsoft.com/office/drawing/2017/decorative" val="0"/>
              </a:ext>
            </a:extLst>
          </p:cNvPr>
          <p:cNvSpPr>
            <a:spLocks noGrp="1"/>
          </p:cNvSpPr>
          <p:nvPr>
            <p:ph type="sldNum" sz="quarter" idx="12"/>
          </p:nvPr>
        </p:nvSpPr>
        <p:spPr>
          <a:xfrm>
            <a:off x="11795760" y="6492875"/>
            <a:ext cx="388813" cy="365125"/>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defTabSz="914400" rtl="0" eaLnBrk="1" fontAlgn="auto" latinLnBrk="0" hangingPunct="1">
                <a:lnSpc>
                  <a:spcPct val="100000"/>
                </a:lnSpc>
                <a:spcBef>
                  <a:spcPts val="0"/>
                </a:spcBef>
                <a:spcAft>
                  <a:spcPts val="0"/>
                </a:spcAft>
                <a:buClrTx/>
                <a:buSzTx/>
                <a:buFontTx/>
                <a:buNone/>
                <a:tabLst/>
                <a:defRPr/>
              </a:pPr>
              <a:t>84</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50437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69B9140-4439-1566-DCC8-0B6F9F99D67B}"/>
              </a:ext>
            </a:extLst>
          </p:cNvPr>
          <p:cNvSpPr>
            <a:spLocks noGrp="1"/>
          </p:cNvSpPr>
          <p:nvPr>
            <p:ph type="title" idx="4294967295"/>
          </p:nvPr>
        </p:nvSpPr>
        <p:spPr>
          <a:xfrm>
            <a:off x="476655" y="191692"/>
            <a:ext cx="10987627" cy="1521901"/>
          </a:xfrm>
          <a:prstGeom prst="rect">
            <a:avLst/>
          </a:prstGeom>
          <a:solidFill>
            <a:schemeClr val="accent1"/>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latinLnBrk="0" hangingPunct="1"/>
            <a:r>
              <a:rPr lang="pl-PL" sz="2200" b="1" kern="1200">
                <a:solidFill>
                  <a:schemeClr val="lt1"/>
                </a:solidFill>
                <a:effectLst/>
                <a:latin typeface="Arial" panose="020B0604020202020204" pitchFamily="34" charset="0"/>
                <a:cs typeface="Arial" panose="020B0604020202020204" pitchFamily="34" charset="0"/>
              </a:rPr>
              <a:t>Działanie </a:t>
            </a:r>
            <a:r>
              <a:rPr lang="pl-PL" sz="2200" b="1">
                <a:latin typeface="Arial" panose="020B0604020202020204" pitchFamily="34" charset="0"/>
                <a:cs typeface="Arial" panose="020B0604020202020204" pitchFamily="34" charset="0"/>
              </a:rPr>
              <a:t>6.3 Publiczny autobusowy transport zbiorowy</a:t>
            </a:r>
            <a:br>
              <a:rPr lang="pl-PL" sz="2200" b="1">
                <a:latin typeface="Arial" panose="020B0604020202020204" pitchFamily="34" charset="0"/>
                <a:cs typeface="Arial" panose="020B0604020202020204" pitchFamily="34" charset="0"/>
              </a:rPr>
            </a:br>
            <a:r>
              <a:rPr lang="pl-PL" sz="2200" b="1">
                <a:latin typeface="Arial" panose="020B0604020202020204" pitchFamily="34" charset="0"/>
                <a:cs typeface="Arial" panose="020B0604020202020204" pitchFamily="34" charset="0"/>
              </a:rPr>
              <a:t>typy projektu: 1, 2, 3</a:t>
            </a:r>
            <a:br>
              <a:rPr lang="pl-PL" sz="2200" b="1">
                <a:latin typeface="Arial" panose="020B0604020202020204" pitchFamily="34" charset="0"/>
                <a:cs typeface="Arial" panose="020B0604020202020204" pitchFamily="34" charset="0"/>
              </a:rPr>
            </a:br>
            <a:br>
              <a:rPr lang="pl-PL" sz="1600" kern="1200">
                <a:solidFill>
                  <a:schemeClr val="lt1"/>
                </a:solidFill>
                <a:effectLst/>
                <a:latin typeface="Arial" panose="020B0604020202020204" pitchFamily="34" charset="0"/>
                <a:cs typeface="Arial" panose="020B0604020202020204" pitchFamily="34" charset="0"/>
              </a:rPr>
            </a:br>
            <a:endParaRPr lang="pl-PL" sz="1600">
              <a:effectLst/>
              <a:latin typeface="Arial" panose="020B0604020202020204" pitchFamily="34" charset="0"/>
              <a:cs typeface="Arial" panose="020B0604020202020204" pitchFamily="34" charset="0"/>
            </a:endParaRPr>
          </a:p>
        </p:txBody>
      </p:sp>
      <p:sp>
        <p:nvSpPr>
          <p:cNvPr id="3" name="pole tekstowe 2">
            <a:extLst>
              <a:ext uri="{FF2B5EF4-FFF2-40B4-BE49-F238E27FC236}">
                <a16:creationId xmlns:a16="http://schemas.microsoft.com/office/drawing/2014/main" id="{B69D78D4-A5DF-E809-73D4-45D7E5F19687}"/>
              </a:ext>
              <a:ext uri="{C183D7F6-B498-43B3-948B-1728B52AA6E4}">
                <adec:decorative xmlns:adec="http://schemas.microsoft.com/office/drawing/2017/decorative" val="0"/>
              </a:ext>
            </a:extLst>
          </p:cNvPr>
          <p:cNvSpPr txBox="1"/>
          <p:nvPr/>
        </p:nvSpPr>
        <p:spPr>
          <a:xfrm>
            <a:off x="957028" y="1867712"/>
            <a:ext cx="1013750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kumimoji="0" lang="pl-PL"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Typy projektu:</a:t>
            </a:r>
          </a:p>
          <a:p>
            <a:pPr marL="342900" marR="0" lvl="0" indent="-342900" algn="l" defTabSz="914400" rtl="0" eaLnBrk="1" fontAlgn="auto" latinLnBrk="0" hangingPunct="1">
              <a:lnSpc>
                <a:spcPct val="100000"/>
              </a:lnSpc>
              <a:spcBef>
                <a:spcPts val="1200"/>
              </a:spcBef>
              <a:spcAft>
                <a:spcPts val="1200"/>
              </a:spcAft>
              <a:buClrTx/>
              <a:buSzTx/>
              <a:buFontTx/>
              <a:buAutoNum type="arabicPeriod"/>
              <a:tabLst/>
              <a:defRPr/>
            </a:pPr>
            <a:r>
              <a:rPr lang="pl-PL">
                <a:latin typeface="Arial" panose="020B0604020202020204" pitchFamily="34" charset="0"/>
                <a:cs typeface="Arial" panose="020B0604020202020204" pitchFamily="34" charset="0"/>
              </a:rPr>
              <a:t>Zakup i modernizacja taboru autobusowego wykorzystywanego w publicznym transporcie zbiorowym o charakterze użyteczności publicznej, spełniającego wymogi dla „ekologicznie czystych pojazdów” w rozumieniu dyrektywy 2019/1161 zmieniającej dyrektywę 2009/33/WE.</a:t>
            </a:r>
          </a:p>
          <a:p>
            <a:pPr marL="342900" marR="0" lvl="0" indent="-342900" algn="l" defTabSz="914400" rtl="0" eaLnBrk="1" fontAlgn="auto" latinLnBrk="0" hangingPunct="1">
              <a:lnSpc>
                <a:spcPct val="100000"/>
              </a:lnSpc>
              <a:spcBef>
                <a:spcPts val="1200"/>
              </a:spcBef>
              <a:spcAft>
                <a:spcPts val="1200"/>
              </a:spcAft>
              <a:buClrTx/>
              <a:buSzTx/>
              <a:buFontTx/>
              <a:buAutoNum type="arabicPeriod"/>
              <a:tabLst/>
              <a:defRPr/>
            </a:pPr>
            <a:r>
              <a:rPr lang="pl-PL">
                <a:latin typeface="Arial" panose="020B0604020202020204" pitchFamily="34" charset="0"/>
                <a:cs typeface="Arial" panose="020B0604020202020204" pitchFamily="34" charset="0"/>
              </a:rPr>
              <a:t>Budowa i modernizacja infrastruktury publicznego transportu zbiorowego, w tym: węzłów przesiadkowych, obiektów P+R („parkuj i jedź”), przystanków, zatok i wiat, a także infrastruktury ładowania/tankowania pojazdów </a:t>
            </a:r>
            <a:r>
              <a:rPr lang="pl-PL" err="1">
                <a:latin typeface="Arial" panose="020B0604020202020204" pitchFamily="34" charset="0"/>
                <a:cs typeface="Arial" panose="020B0604020202020204" pitchFamily="34" charset="0"/>
              </a:rPr>
              <a:t>bezemisyjnych</a:t>
            </a:r>
            <a:r>
              <a:rPr lang="pl-PL">
                <a:latin typeface="Arial" panose="020B0604020202020204" pitchFamily="34" charset="0"/>
                <a:cs typeface="Arial" panose="020B0604020202020204" pitchFamily="34" charset="0"/>
              </a:rPr>
              <a:t> wykorzystywanych w publicznym transporcie zbiorowym.</a:t>
            </a:r>
          </a:p>
          <a:p>
            <a:pPr marL="342900" marR="0" lvl="0" indent="-342900" algn="l" defTabSz="914400" rtl="0" eaLnBrk="1" fontAlgn="auto" latinLnBrk="0" hangingPunct="1">
              <a:lnSpc>
                <a:spcPct val="100000"/>
              </a:lnSpc>
              <a:spcBef>
                <a:spcPts val="1200"/>
              </a:spcBef>
              <a:spcAft>
                <a:spcPts val="1200"/>
              </a:spcAft>
              <a:buClrTx/>
              <a:buSzTx/>
              <a:buFontTx/>
              <a:buAutoNum type="arabicPeriod"/>
              <a:tabLst/>
              <a:defRPr/>
            </a:pPr>
            <a:r>
              <a:rPr lang="pl-PL">
                <a:latin typeface="Arial" panose="020B0604020202020204" pitchFamily="34" charset="0"/>
                <a:cs typeface="Arial" panose="020B0604020202020204" pitchFamily="34" charset="0"/>
              </a:rPr>
              <a:t>Rozwój systemów cyfrowych transportu publicznego i działania na rzecz taryfowej integracji transportu zbiorowego (systemy typu „wspólny bilet”). </a:t>
            </a:r>
            <a:endParaRPr kumimoji="0" lang="pl-PL"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pic>
        <p:nvPicPr>
          <p:cNvPr id="5" name="Obraz 4" descr="Logo fel">
            <a:extLst>
              <a:ext uri="{FF2B5EF4-FFF2-40B4-BE49-F238E27FC236}">
                <a16:creationId xmlns:a16="http://schemas.microsoft.com/office/drawing/2014/main" id="{3A6838DB-23D1-FBA4-E8AB-9AB6BBDE33CF}"/>
              </a:ext>
            </a:extLst>
          </p:cNvPr>
          <p:cNvPicPr>
            <a:picLocks noChangeAspect="1"/>
          </p:cNvPicPr>
          <p:nvPr/>
        </p:nvPicPr>
        <p:blipFill>
          <a:blip r:embed="rId3"/>
          <a:stretch>
            <a:fillRect/>
          </a:stretch>
        </p:blipFill>
        <p:spPr>
          <a:xfrm>
            <a:off x="7077013" y="5886830"/>
            <a:ext cx="5114987" cy="359695"/>
          </a:xfrm>
          <a:prstGeom prst="rect">
            <a:avLst/>
          </a:prstGeom>
        </p:spPr>
      </p:pic>
      <p:sp>
        <p:nvSpPr>
          <p:cNvPr id="2" name="Symbol zastępczy numeru slajdu 1">
            <a:extLst>
              <a:ext uri="{FF2B5EF4-FFF2-40B4-BE49-F238E27FC236}">
                <a16:creationId xmlns:a16="http://schemas.microsoft.com/office/drawing/2014/main" id="{D175E7F4-BA74-44F8-A965-E39C6D64EB42}"/>
              </a:ext>
              <a:ext uri="{C183D7F6-B498-43B3-948B-1728B52AA6E4}">
                <adec:decorative xmlns:adec="http://schemas.microsoft.com/office/drawing/2017/decorative" val="0"/>
              </a:ext>
            </a:extLst>
          </p:cNvPr>
          <p:cNvSpPr>
            <a:spLocks noGrp="1"/>
          </p:cNvSpPr>
          <p:nvPr>
            <p:ph type="sldNum" sz="quarter" idx="10"/>
          </p:nvPr>
        </p:nvSpPr>
        <p:spPr>
          <a:xfrm>
            <a:off x="11694160" y="6479991"/>
            <a:ext cx="497840" cy="365125"/>
          </a:xfrm>
        </p:spPr>
        <p:txBody>
          <a:bodyPr/>
          <a:lstStyle/>
          <a:p>
            <a:pPr algn="r">
              <a:defRPr/>
            </a:pPr>
            <a:r>
              <a:rPr lang="pl-PL" dirty="0">
                <a:solidFill>
                  <a:prstClr val="black">
                    <a:tint val="75000"/>
                  </a:prstClr>
                </a:solidFill>
                <a:latin typeface="Calibri" panose="020F0502020204030204"/>
              </a:rPr>
              <a:t>85</a:t>
            </a:r>
          </a:p>
        </p:txBody>
      </p:sp>
    </p:spTree>
    <p:extLst>
      <p:ext uri="{BB962C8B-B14F-4D97-AF65-F5344CB8AC3E}">
        <p14:creationId xmlns:p14="http://schemas.microsoft.com/office/powerpoint/2010/main" val="25591514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02458-78AE-1C7A-1366-73126D7D1342}"/>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81A6B27E-64C8-FA33-01C4-6F0126B4C464}"/>
              </a:ext>
            </a:extLst>
          </p:cNvPr>
          <p:cNvSpPr>
            <a:spLocks noGrp="1"/>
          </p:cNvSpPr>
          <p:nvPr>
            <p:ph type="title" idx="4294967295"/>
          </p:nvPr>
        </p:nvSpPr>
        <p:spPr>
          <a:xfrm>
            <a:off x="476655" y="191692"/>
            <a:ext cx="10987627" cy="1521901"/>
          </a:xfrm>
          <a:prstGeom prst="rect">
            <a:avLst/>
          </a:prstGeom>
          <a:solidFill>
            <a:schemeClr val="accent1"/>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latinLnBrk="0" hangingPunct="1"/>
            <a:r>
              <a:rPr lang="pl-PL" sz="2200" b="1" kern="1200">
                <a:solidFill>
                  <a:schemeClr val="lt1"/>
                </a:solidFill>
                <a:effectLst/>
                <a:latin typeface="Arial" panose="020B0604020202020204" pitchFamily="34" charset="0"/>
                <a:cs typeface="Arial" panose="020B0604020202020204" pitchFamily="34" charset="0"/>
              </a:rPr>
              <a:t>Działanie </a:t>
            </a:r>
            <a:r>
              <a:rPr lang="pl-PL" sz="2200" b="1">
                <a:latin typeface="Arial" panose="020B0604020202020204" pitchFamily="34" charset="0"/>
                <a:cs typeface="Arial" panose="020B0604020202020204" pitchFamily="34" charset="0"/>
              </a:rPr>
              <a:t>6.3 Publiczny autobusowy transport zbiorowy</a:t>
            </a:r>
            <a:br>
              <a:rPr lang="pl-PL" sz="2200" b="1">
                <a:latin typeface="Arial" panose="020B0604020202020204" pitchFamily="34" charset="0"/>
                <a:cs typeface="Arial" panose="020B0604020202020204" pitchFamily="34" charset="0"/>
              </a:rPr>
            </a:br>
            <a:r>
              <a:rPr lang="pl-PL" sz="2200" b="1">
                <a:latin typeface="Arial" panose="020B0604020202020204" pitchFamily="34" charset="0"/>
                <a:cs typeface="Arial" panose="020B0604020202020204" pitchFamily="34" charset="0"/>
              </a:rPr>
              <a:t>typy projektu: 1, 2, 3</a:t>
            </a:r>
            <a:br>
              <a:rPr lang="pl-PL" sz="2200" b="1">
                <a:latin typeface="Arial" panose="020B0604020202020204" pitchFamily="34" charset="0"/>
                <a:cs typeface="Arial" panose="020B0604020202020204" pitchFamily="34" charset="0"/>
              </a:rPr>
            </a:br>
            <a:br>
              <a:rPr lang="pl-PL" sz="1600" kern="1200">
                <a:solidFill>
                  <a:schemeClr val="lt1"/>
                </a:solidFill>
                <a:effectLst/>
                <a:latin typeface="Arial" panose="020B0604020202020204" pitchFamily="34" charset="0"/>
                <a:cs typeface="Arial" panose="020B0604020202020204" pitchFamily="34" charset="0"/>
              </a:rPr>
            </a:br>
            <a:endParaRPr lang="pl-PL" sz="1600">
              <a:effectLst/>
              <a:latin typeface="Arial" panose="020B0604020202020204" pitchFamily="34" charset="0"/>
              <a:cs typeface="Arial" panose="020B0604020202020204" pitchFamily="34" charset="0"/>
            </a:endParaRPr>
          </a:p>
        </p:txBody>
      </p:sp>
      <p:graphicFrame>
        <p:nvGraphicFramePr>
          <p:cNvPr id="6" name="Tabela 6">
            <a:extLst>
              <a:ext uri="{FF2B5EF4-FFF2-40B4-BE49-F238E27FC236}">
                <a16:creationId xmlns:a16="http://schemas.microsoft.com/office/drawing/2014/main" id="{5AAB3F23-6253-C4EA-BBC0-347305B405C3}"/>
              </a:ext>
            </a:extLst>
          </p:cNvPr>
          <p:cNvGraphicFramePr>
            <a:graphicFrameLocks noGrp="1"/>
          </p:cNvGraphicFramePr>
          <p:nvPr>
            <p:extLst>
              <p:ext uri="{D42A27DB-BD31-4B8C-83A1-F6EECF244321}">
                <p14:modId xmlns:p14="http://schemas.microsoft.com/office/powerpoint/2010/main" val="1954229453"/>
              </p:ext>
            </p:extLst>
          </p:nvPr>
        </p:nvGraphicFramePr>
        <p:xfrm>
          <a:off x="890602" y="2328336"/>
          <a:ext cx="10159732" cy="2201328"/>
        </p:xfrm>
        <a:graphic>
          <a:graphicData uri="http://schemas.openxmlformats.org/drawingml/2006/table">
            <a:tbl>
              <a:tblPr firstRow="1" bandRow="1">
                <a:tableStyleId>{5C22544A-7EE6-4342-B048-85BDC9FD1C3A}</a:tableStyleId>
              </a:tblPr>
              <a:tblGrid>
                <a:gridCol w="3230283">
                  <a:extLst>
                    <a:ext uri="{9D8B030D-6E8A-4147-A177-3AD203B41FA5}">
                      <a16:colId xmlns:a16="http://schemas.microsoft.com/office/drawing/2014/main" val="406125916"/>
                    </a:ext>
                  </a:extLst>
                </a:gridCol>
                <a:gridCol w="3230283">
                  <a:extLst>
                    <a:ext uri="{9D8B030D-6E8A-4147-A177-3AD203B41FA5}">
                      <a16:colId xmlns:a16="http://schemas.microsoft.com/office/drawing/2014/main" val="3231373522"/>
                    </a:ext>
                  </a:extLst>
                </a:gridCol>
                <a:gridCol w="3699166">
                  <a:extLst>
                    <a:ext uri="{9D8B030D-6E8A-4147-A177-3AD203B41FA5}">
                      <a16:colId xmlns:a16="http://schemas.microsoft.com/office/drawing/2014/main" val="1878007592"/>
                    </a:ext>
                  </a:extLst>
                </a:gridCol>
              </a:tblGrid>
              <a:tr h="926248">
                <a:tc>
                  <a:txBody>
                    <a:bodyPr/>
                    <a:lstStyle/>
                    <a:p>
                      <a:pPr algn="ctr"/>
                      <a:r>
                        <a:rPr lang="pl-PL">
                          <a:latin typeface="Arial" panose="020B0604020202020204" pitchFamily="34" charset="0"/>
                          <a:cs typeface="Arial" panose="020B0604020202020204" pitchFamily="34" charset="0"/>
                        </a:rPr>
                        <a:t>Termin ogłoszenia naboru</a:t>
                      </a:r>
                    </a:p>
                  </a:txBody>
                  <a:tcPr anchor="ctr" anchorCtr="1"/>
                </a:tc>
                <a:tc>
                  <a:txBody>
                    <a:bodyPr/>
                    <a:lstStyle/>
                    <a:p>
                      <a:pPr algn="ctr"/>
                      <a:r>
                        <a:rPr lang="pl-PL">
                          <a:latin typeface="Arial" panose="020B0604020202020204" pitchFamily="34" charset="0"/>
                          <a:cs typeface="Arial" panose="020B0604020202020204" pitchFamily="34" charset="0"/>
                        </a:rPr>
                        <a:t>Termin rozpoczęcia </a:t>
                      </a:r>
                      <a:br>
                        <a:rPr lang="pl-PL">
                          <a:latin typeface="Arial" panose="020B0604020202020204" pitchFamily="34" charset="0"/>
                          <a:cs typeface="Arial" panose="020B0604020202020204" pitchFamily="34" charset="0"/>
                        </a:rPr>
                      </a:br>
                      <a:r>
                        <a:rPr lang="pl-PL">
                          <a:latin typeface="Arial" panose="020B0604020202020204" pitchFamily="34" charset="0"/>
                          <a:cs typeface="Arial" panose="020B0604020202020204" pitchFamily="34" charset="0"/>
                        </a:rPr>
                        <a:t>i zakończenia naboru wniosków</a:t>
                      </a:r>
                    </a:p>
                  </a:txBody>
                  <a:tcPr anchor="ctr" anchorCtr="1"/>
                </a:tc>
                <a:tc>
                  <a:txBody>
                    <a:bodyPr/>
                    <a:lstStyle/>
                    <a:p>
                      <a:r>
                        <a:rPr lang="pl-PL">
                          <a:latin typeface="Arial" panose="020B0604020202020204" pitchFamily="34" charset="0"/>
                          <a:cs typeface="Arial" panose="020B0604020202020204" pitchFamily="34" charset="0"/>
                        </a:rPr>
                        <a:t>Alokacja (EURO)</a:t>
                      </a:r>
                    </a:p>
                  </a:txBody>
                  <a:tcPr anchor="ctr" anchorCtr="1"/>
                </a:tc>
                <a:extLst>
                  <a:ext uri="{0D108BD9-81ED-4DB2-BD59-A6C34878D82A}">
                    <a16:rowId xmlns:a16="http://schemas.microsoft.com/office/drawing/2014/main" val="3363066686"/>
                  </a:ext>
                </a:extLst>
              </a:tr>
              <a:tr h="942747">
                <a:tc>
                  <a:txBody>
                    <a:bodyPr/>
                    <a:lstStyle/>
                    <a:p>
                      <a:pPr marL="0" indent="0" algn="ctr">
                        <a:lnSpc>
                          <a:spcPct val="150000"/>
                        </a:lnSpc>
                        <a:buFont typeface="+mj-lt"/>
                        <a:buNone/>
                      </a:pPr>
                      <a:r>
                        <a:rPr lang="pl-PL">
                          <a:latin typeface="Arial" panose="020B0604020202020204" pitchFamily="34" charset="0"/>
                          <a:cs typeface="Arial" panose="020B0604020202020204" pitchFamily="34" charset="0"/>
                        </a:rPr>
                        <a:t>15.03.2024 r.</a:t>
                      </a:r>
                    </a:p>
                    <a:p>
                      <a:pPr marL="0" indent="0" algn="ctr">
                        <a:lnSpc>
                          <a:spcPct val="150000"/>
                        </a:lnSpc>
                        <a:buFont typeface="+mj-lt"/>
                        <a:buNone/>
                      </a:pPr>
                      <a:endParaRPr lang="pl-PL">
                        <a:latin typeface="Arial" panose="020B0604020202020204" pitchFamily="34" charset="0"/>
                        <a:cs typeface="Arial" panose="020B0604020202020204" pitchFamily="34" charset="0"/>
                      </a:endParaRPr>
                    </a:p>
                  </a:txBody>
                  <a:tcPr/>
                </a:tc>
                <a:tc>
                  <a:txBody>
                    <a:bodyPr/>
                    <a:lstStyle/>
                    <a:p>
                      <a:pPr marL="0" indent="0" algn="ctr">
                        <a:lnSpc>
                          <a:spcPct val="150000"/>
                        </a:lnSpc>
                        <a:buFont typeface="+mj-lt"/>
                        <a:buNone/>
                      </a:pPr>
                      <a:r>
                        <a:rPr lang="pl-PL">
                          <a:latin typeface="Arial" panose="020B0604020202020204" pitchFamily="34" charset="0"/>
                          <a:cs typeface="Arial" panose="020B0604020202020204" pitchFamily="34" charset="0"/>
                        </a:rPr>
                        <a:t>02.04.2024 r.</a:t>
                      </a:r>
                    </a:p>
                    <a:p>
                      <a:pPr marL="0" marR="0" lvl="0" indent="0" algn="ctr" defTabSz="914400" rtl="0" eaLnBrk="1" fontAlgn="auto" latinLnBrk="0" hangingPunct="1">
                        <a:lnSpc>
                          <a:spcPct val="150000"/>
                        </a:lnSpc>
                        <a:spcBef>
                          <a:spcPts val="0"/>
                        </a:spcBef>
                        <a:spcAft>
                          <a:spcPts val="0"/>
                        </a:spcAft>
                        <a:buClrTx/>
                        <a:buSzTx/>
                        <a:buFont typeface="+mj-lt"/>
                        <a:buNone/>
                        <a:tabLst/>
                        <a:defRPr/>
                      </a:pPr>
                      <a:r>
                        <a:rPr lang="pl-PL">
                          <a:latin typeface="Arial" panose="020B0604020202020204" pitchFamily="34" charset="0"/>
                          <a:cs typeface="Arial" panose="020B0604020202020204" pitchFamily="34" charset="0"/>
                        </a:rPr>
                        <a:t>31.05.2024 r.</a:t>
                      </a:r>
                    </a:p>
                    <a:p>
                      <a:pPr marL="0" indent="0" algn="ctr">
                        <a:lnSpc>
                          <a:spcPct val="150000"/>
                        </a:lnSpc>
                        <a:buFont typeface="+mj-lt"/>
                        <a:buNone/>
                      </a:pPr>
                      <a:endParaRPr lang="pl-PL">
                        <a:latin typeface="Arial" panose="020B0604020202020204" pitchFamily="34" charset="0"/>
                        <a:cs typeface="Arial" panose="020B0604020202020204" pitchFamily="34" charset="0"/>
                      </a:endParaRPr>
                    </a:p>
                  </a:txBody>
                  <a:tcPr/>
                </a:tc>
                <a:tc>
                  <a:txBody>
                    <a:bodyPr/>
                    <a:lstStyle/>
                    <a:p>
                      <a:pPr algn="ctr">
                        <a:lnSpc>
                          <a:spcPct val="150000"/>
                        </a:lnSpc>
                      </a:pPr>
                      <a:r>
                        <a:rPr lang="pl-PL">
                          <a:latin typeface="Arial" panose="020B0604020202020204" pitchFamily="34" charset="0"/>
                          <a:cs typeface="Arial" panose="020B0604020202020204" pitchFamily="34" charset="0"/>
                        </a:rPr>
                        <a:t>20 504 320,00 </a:t>
                      </a:r>
                    </a:p>
                  </a:txBody>
                  <a:tcPr/>
                </a:tc>
                <a:extLst>
                  <a:ext uri="{0D108BD9-81ED-4DB2-BD59-A6C34878D82A}">
                    <a16:rowId xmlns:a16="http://schemas.microsoft.com/office/drawing/2014/main" val="3875528017"/>
                  </a:ext>
                </a:extLst>
              </a:tr>
            </a:tbl>
          </a:graphicData>
        </a:graphic>
      </p:graphicFrame>
      <p:pic>
        <p:nvPicPr>
          <p:cNvPr id="5" name="Obraz 4" descr="Logo fel">
            <a:extLst>
              <a:ext uri="{FF2B5EF4-FFF2-40B4-BE49-F238E27FC236}">
                <a16:creationId xmlns:a16="http://schemas.microsoft.com/office/drawing/2014/main" id="{1BCF8337-C2CC-DEE4-A07B-DBECE5E6B49C}"/>
              </a:ext>
            </a:extLst>
          </p:cNvPr>
          <p:cNvPicPr>
            <a:picLocks noChangeAspect="1"/>
          </p:cNvPicPr>
          <p:nvPr/>
        </p:nvPicPr>
        <p:blipFill>
          <a:blip r:embed="rId3"/>
          <a:stretch>
            <a:fillRect/>
          </a:stretch>
        </p:blipFill>
        <p:spPr>
          <a:xfrm>
            <a:off x="7077013" y="5886830"/>
            <a:ext cx="5114987" cy="359695"/>
          </a:xfrm>
          <a:prstGeom prst="rect">
            <a:avLst/>
          </a:prstGeom>
        </p:spPr>
      </p:pic>
      <p:sp>
        <p:nvSpPr>
          <p:cNvPr id="2" name="Symbol zastępczy numeru slajdu 1">
            <a:extLst>
              <a:ext uri="{FF2B5EF4-FFF2-40B4-BE49-F238E27FC236}">
                <a16:creationId xmlns:a16="http://schemas.microsoft.com/office/drawing/2014/main" id="{807C634A-3535-6632-780F-611964D3F8C2}"/>
              </a:ext>
              <a:ext uri="{C183D7F6-B498-43B3-948B-1728B52AA6E4}">
                <adec:decorative xmlns:adec="http://schemas.microsoft.com/office/drawing/2017/decorative" val="0"/>
              </a:ext>
            </a:extLst>
          </p:cNvPr>
          <p:cNvSpPr>
            <a:spLocks noGrp="1"/>
          </p:cNvSpPr>
          <p:nvPr>
            <p:ph type="sldNum" sz="quarter" idx="10"/>
          </p:nvPr>
        </p:nvSpPr>
        <p:spPr>
          <a:xfrm>
            <a:off x="11694160" y="6479991"/>
            <a:ext cx="497840" cy="365125"/>
          </a:xfrm>
        </p:spPr>
        <p:txBody>
          <a:bodyPr/>
          <a:lstStyle/>
          <a:p>
            <a:pPr algn="r">
              <a:defRPr/>
            </a:pPr>
            <a:r>
              <a:rPr lang="pl-PL" dirty="0">
                <a:solidFill>
                  <a:prstClr val="black">
                    <a:tint val="75000"/>
                  </a:prstClr>
                </a:solidFill>
                <a:latin typeface="Calibri" panose="020F0502020204030204"/>
              </a:rPr>
              <a:t>86</a:t>
            </a:r>
          </a:p>
        </p:txBody>
      </p:sp>
    </p:spTree>
    <p:extLst>
      <p:ext uri="{BB962C8B-B14F-4D97-AF65-F5344CB8AC3E}">
        <p14:creationId xmlns:p14="http://schemas.microsoft.com/office/powerpoint/2010/main" val="27544566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69B9140-4439-1566-DCC8-0B6F9F99D67B}"/>
              </a:ext>
            </a:extLst>
          </p:cNvPr>
          <p:cNvSpPr>
            <a:spLocks noGrp="1"/>
          </p:cNvSpPr>
          <p:nvPr>
            <p:ph type="title" idx="4294967295"/>
          </p:nvPr>
        </p:nvSpPr>
        <p:spPr>
          <a:xfrm>
            <a:off x="315105" y="139445"/>
            <a:ext cx="11456663" cy="1029566"/>
          </a:xfrm>
          <a:prstGeom prst="rect">
            <a:avLst/>
          </a:prstGeom>
          <a:solidFill>
            <a:schemeClr val="accent1"/>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Konsultacje społeczne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Kryteria specyficzne dla Działania.6.3 Publiczny autobusowy transport zbiorowy w terminie </a:t>
            </a:r>
            <a:r>
              <a:rPr lang="pl-PL" sz="1800" b="1">
                <a:solidFill>
                  <a:prstClr val="white"/>
                </a:solidFill>
                <a:latin typeface="Arial" panose="020B0604020202020204" pitchFamily="34" charset="0"/>
                <a:cs typeface="Arial" panose="020B0604020202020204" pitchFamily="34" charset="0"/>
              </a:rPr>
              <a:t>27 czerwca 2023</a:t>
            </a:r>
            <a:r>
              <a:rPr kumimoji="0" lang="pl-PL"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r. – 7 lipca 2023 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Obraz 2" descr="Oznaczenie graficzne programu fundusze Europejskie dla Lubelskiego.">
            <a:extLst>
              <a:ext uri="{FF2B5EF4-FFF2-40B4-BE49-F238E27FC236}">
                <a16:creationId xmlns:a16="http://schemas.microsoft.com/office/drawing/2014/main" id="{E60AC9CC-7D60-3E3E-2158-0669442D93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9" name="Symbol zastępczy numeru slajdu 8">
            <a:extLst>
              <a:ext uri="{FF2B5EF4-FFF2-40B4-BE49-F238E27FC236}">
                <a16:creationId xmlns:a16="http://schemas.microsoft.com/office/drawing/2014/main" id="{15EE73BD-87B2-27A3-1A7D-63BD1A1F0B31}"/>
              </a:ext>
            </a:extLst>
          </p:cNvPr>
          <p:cNvSpPr>
            <a:spLocks noGrp="1"/>
          </p:cNvSpPr>
          <p:nvPr>
            <p:ph type="sldNum" sz="quarter" idx="12"/>
          </p:nvPr>
        </p:nvSpPr>
        <p:spPr>
          <a:xfrm>
            <a:off x="11686568" y="6410991"/>
            <a:ext cx="50543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826D8-9DAC-44AE-A9FD-0EC949CD68D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Prostokąt 4">
            <a:extLst>
              <a:ext uri="{FF2B5EF4-FFF2-40B4-BE49-F238E27FC236}">
                <a16:creationId xmlns:a16="http://schemas.microsoft.com/office/drawing/2014/main" id="{C42DA0AC-1020-B2C8-A051-9B0AE82D5CED}"/>
              </a:ext>
            </a:extLst>
          </p:cNvPr>
          <p:cNvSpPr/>
          <p:nvPr/>
        </p:nvSpPr>
        <p:spPr>
          <a:xfrm>
            <a:off x="327551" y="1846040"/>
            <a:ext cx="11456664" cy="669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Konsultacje z Komisją Europejską</a:t>
            </a:r>
          </a:p>
        </p:txBody>
      </p:sp>
      <p:graphicFrame>
        <p:nvGraphicFramePr>
          <p:cNvPr id="10" name="Tabela 9">
            <a:extLst>
              <a:ext uri="{FF2B5EF4-FFF2-40B4-BE49-F238E27FC236}">
                <a16:creationId xmlns:a16="http://schemas.microsoft.com/office/drawing/2014/main" id="{DB6BB217-A220-09FE-37F6-759D6D7E4E81}"/>
              </a:ext>
            </a:extLst>
          </p:cNvPr>
          <p:cNvGraphicFramePr>
            <a:graphicFrameLocks noGrp="1"/>
          </p:cNvGraphicFramePr>
          <p:nvPr>
            <p:extLst>
              <p:ext uri="{D42A27DB-BD31-4B8C-83A1-F6EECF244321}">
                <p14:modId xmlns:p14="http://schemas.microsoft.com/office/powerpoint/2010/main" val="2972202079"/>
              </p:ext>
            </p:extLst>
          </p:nvPr>
        </p:nvGraphicFramePr>
        <p:xfrm>
          <a:off x="310030" y="2531160"/>
          <a:ext cx="11491705" cy="1753654"/>
        </p:xfrm>
        <a:graphic>
          <a:graphicData uri="http://schemas.openxmlformats.org/drawingml/2006/table">
            <a:tbl>
              <a:tblPr firstRow="1" bandRow="1">
                <a:tableStyleId>{5C22544A-7EE6-4342-B048-85BDC9FD1C3A}</a:tableStyleId>
              </a:tblPr>
              <a:tblGrid>
                <a:gridCol w="2437095">
                  <a:extLst>
                    <a:ext uri="{9D8B030D-6E8A-4147-A177-3AD203B41FA5}">
                      <a16:colId xmlns:a16="http://schemas.microsoft.com/office/drawing/2014/main" val="2096749498"/>
                    </a:ext>
                  </a:extLst>
                </a:gridCol>
                <a:gridCol w="3026302">
                  <a:extLst>
                    <a:ext uri="{9D8B030D-6E8A-4147-A177-3AD203B41FA5}">
                      <a16:colId xmlns:a16="http://schemas.microsoft.com/office/drawing/2014/main" val="2534714792"/>
                    </a:ext>
                  </a:extLst>
                </a:gridCol>
                <a:gridCol w="3121627">
                  <a:extLst>
                    <a:ext uri="{9D8B030D-6E8A-4147-A177-3AD203B41FA5}">
                      <a16:colId xmlns:a16="http://schemas.microsoft.com/office/drawing/2014/main" val="2022047299"/>
                    </a:ext>
                  </a:extLst>
                </a:gridCol>
                <a:gridCol w="2906681">
                  <a:extLst>
                    <a:ext uri="{9D8B030D-6E8A-4147-A177-3AD203B41FA5}">
                      <a16:colId xmlns:a16="http://schemas.microsoft.com/office/drawing/2014/main" val="2707033042"/>
                    </a:ext>
                  </a:extLst>
                </a:gridCol>
              </a:tblGrid>
              <a:tr h="783947">
                <a:tc>
                  <a:txBody>
                    <a:bodyPr/>
                    <a:lstStyle/>
                    <a:p>
                      <a:pPr algn="ctr"/>
                      <a:r>
                        <a:rPr lang="pl-PL" sz="1400">
                          <a:latin typeface="Arial" panose="020B0604020202020204" pitchFamily="34" charset="0"/>
                          <a:cs typeface="Arial" panose="020B0604020202020204" pitchFamily="34" charset="0"/>
                        </a:rPr>
                        <a:t>Liczba uwag ogółem</a:t>
                      </a:r>
                    </a:p>
                  </a:txBody>
                  <a:tcPr/>
                </a:tc>
                <a:tc>
                  <a:txBody>
                    <a:bodyPr/>
                    <a:lstStyle/>
                    <a:p>
                      <a:pPr algn="ctr"/>
                      <a:r>
                        <a:rPr lang="pl-PL" sz="1400">
                          <a:latin typeface="Arial" panose="020B0604020202020204" pitchFamily="34" charset="0"/>
                          <a:cs typeface="Arial" panose="020B0604020202020204" pitchFamily="34" charset="0"/>
                        </a:rPr>
                        <a:t>Liczba uwag uwzględnionych lub częściowo uwzględnionych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a:latin typeface="Arial" panose="020B0604020202020204" pitchFamily="34" charset="0"/>
                          <a:cs typeface="Arial" panose="020B0604020202020204" pitchFamily="34" charset="0"/>
                        </a:rPr>
                        <a:t>Liczba uwag nieuwzględnionych</a:t>
                      </a:r>
                    </a:p>
                  </a:txBody>
                  <a:tcPr/>
                </a:tc>
                <a:tc>
                  <a:txBody>
                    <a:bodyPr/>
                    <a:lstStyle/>
                    <a:p>
                      <a:pPr algn="ctr"/>
                      <a:r>
                        <a:rPr lang="pl-PL" sz="1400">
                          <a:latin typeface="Arial" panose="020B0604020202020204" pitchFamily="34" charset="0"/>
                          <a:cs typeface="Arial" panose="020B0604020202020204" pitchFamily="34" charset="0"/>
                        </a:rPr>
                        <a:t>Liczba uwag, do których udzielono wyjaśnień</a:t>
                      </a:r>
                    </a:p>
                  </a:txBody>
                  <a:tcPr/>
                </a:tc>
                <a:extLst>
                  <a:ext uri="{0D108BD9-81ED-4DB2-BD59-A6C34878D82A}">
                    <a16:rowId xmlns:a16="http://schemas.microsoft.com/office/drawing/2014/main" val="2221344410"/>
                  </a:ext>
                </a:extLst>
              </a:tr>
              <a:tr h="969707">
                <a:tc>
                  <a:txBody>
                    <a:bodyPr/>
                    <a:lstStyle/>
                    <a:p>
                      <a:pPr algn="ctr">
                        <a:spcBef>
                          <a:spcPts val="600"/>
                        </a:spcBef>
                      </a:pPr>
                      <a:r>
                        <a:rPr lang="pl-PL" sz="1400" b="1" strike="noStrike">
                          <a:solidFill>
                            <a:schemeClr val="tx1"/>
                          </a:solidFill>
                          <a:latin typeface="Arial" panose="020B0604020202020204" pitchFamily="34" charset="0"/>
                          <a:cs typeface="Arial" panose="020B0604020202020204" pitchFamily="34" charset="0"/>
                        </a:rPr>
                        <a:t>5</a:t>
                      </a:r>
                    </a:p>
                  </a:txBody>
                  <a:tcPr anchor="ctr"/>
                </a:tc>
                <a:tc>
                  <a:txBody>
                    <a:bodyPr/>
                    <a:lstStyle/>
                    <a:p>
                      <a:pPr algn="ctr">
                        <a:spcBef>
                          <a:spcPts val="600"/>
                        </a:spcBef>
                      </a:pPr>
                      <a:r>
                        <a:rPr lang="pl-PL" sz="1400" b="1" strike="noStrike">
                          <a:solidFill>
                            <a:schemeClr val="tx1"/>
                          </a:solidFill>
                          <a:latin typeface="Arial" panose="020B0604020202020204" pitchFamily="34" charset="0"/>
                          <a:cs typeface="Arial" panose="020B0604020202020204" pitchFamily="34" charset="0"/>
                        </a:rPr>
                        <a:t>2</a:t>
                      </a:r>
                    </a:p>
                  </a:txBody>
                  <a:tcPr anchor="ctr"/>
                </a:tc>
                <a:tc>
                  <a:txBody>
                    <a:bodyPr/>
                    <a:lstStyle/>
                    <a:p>
                      <a:pPr algn="ctr">
                        <a:spcBef>
                          <a:spcPts val="600"/>
                        </a:spcBef>
                      </a:pPr>
                      <a:r>
                        <a:rPr lang="pl-PL" sz="1400" b="1" strike="noStrike">
                          <a:solidFill>
                            <a:schemeClr val="tx1"/>
                          </a:solidFill>
                          <a:latin typeface="Arial" panose="020B0604020202020204" pitchFamily="34" charset="0"/>
                          <a:cs typeface="Arial" panose="020B0604020202020204" pitchFamily="34" charset="0"/>
                        </a:rPr>
                        <a:t>3</a:t>
                      </a:r>
                    </a:p>
                  </a:txBody>
                  <a:tcPr anchor="ctr"/>
                </a:tc>
                <a:tc>
                  <a:txBody>
                    <a:bodyPr/>
                    <a:lstStyle/>
                    <a:p>
                      <a:pPr algn="ctr">
                        <a:spcBef>
                          <a:spcPts val="600"/>
                        </a:spcBef>
                      </a:pPr>
                      <a:r>
                        <a:rPr lang="pl-PL" sz="1400" b="1" strike="noStrike">
                          <a:solidFill>
                            <a:schemeClr val="tx1"/>
                          </a:solidFill>
                          <a:latin typeface="Arial" panose="020B0604020202020204" pitchFamily="34" charset="0"/>
                          <a:cs typeface="Arial" panose="020B0604020202020204" pitchFamily="34" charset="0"/>
                        </a:rPr>
                        <a:t>0</a:t>
                      </a:r>
                    </a:p>
                  </a:txBody>
                  <a:tcPr anchor="ctr"/>
                </a:tc>
                <a:extLst>
                  <a:ext uri="{0D108BD9-81ED-4DB2-BD59-A6C34878D82A}">
                    <a16:rowId xmlns:a16="http://schemas.microsoft.com/office/drawing/2014/main" val="1056707281"/>
                  </a:ext>
                </a:extLst>
              </a:tr>
            </a:tbl>
          </a:graphicData>
        </a:graphic>
      </p:graphicFrame>
      <p:sp>
        <p:nvSpPr>
          <p:cNvPr id="8" name="pole tekstowe 7">
            <a:extLst>
              <a:ext uri="{FF2B5EF4-FFF2-40B4-BE49-F238E27FC236}">
                <a16:creationId xmlns:a16="http://schemas.microsoft.com/office/drawing/2014/main" id="{C3B0955E-B7BB-AD3A-EFA9-72DA4F3AB0B6}"/>
              </a:ext>
            </a:extLst>
          </p:cNvPr>
          <p:cNvSpPr txBox="1"/>
          <p:nvPr/>
        </p:nvSpPr>
        <p:spPr>
          <a:xfrm>
            <a:off x="460241" y="1219859"/>
            <a:ext cx="11226327"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 wyniku przeprowadzonych konsultacji społecznych </a:t>
            </a:r>
            <a:r>
              <a:rPr kumimoji="0" lang="pl-PL"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nie wpłynęły żadne uwagi </a:t>
            </a:r>
            <a:r>
              <a:rPr kumimoji="0" lang="pl-PL"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do kryteriów specyficznych dla Działania 6.3 Publiczny autobusowy transport zbiorowy </a:t>
            </a:r>
            <a:r>
              <a:rPr lang="pl-PL">
                <a:solidFill>
                  <a:prstClr val="black"/>
                </a:solidFill>
                <a:latin typeface="Arial" panose="020B0604020202020204" pitchFamily="34" charset="0"/>
                <a:cs typeface="Arial" panose="020B0604020202020204" pitchFamily="34" charset="0"/>
              </a:rPr>
              <a:t>,</a:t>
            </a:r>
            <a:r>
              <a:rPr kumimoji="0" lang="pl-PL"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typy projektu: 1, 2, 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Prostokąt 1">
            <a:extLst>
              <a:ext uri="{FF2B5EF4-FFF2-40B4-BE49-F238E27FC236}">
                <a16:creationId xmlns:a16="http://schemas.microsoft.com/office/drawing/2014/main" id="{C4AC4C18-FD85-31B6-7361-AF4C366DF23F}"/>
              </a:ext>
            </a:extLst>
          </p:cNvPr>
          <p:cNvSpPr/>
          <p:nvPr/>
        </p:nvSpPr>
        <p:spPr>
          <a:xfrm>
            <a:off x="327551" y="4300714"/>
            <a:ext cx="11518943" cy="395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Konsultacje wśród Członków Komitetu Monitorującego FEL 2021-2027</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6" name="Tabela 5">
            <a:extLst>
              <a:ext uri="{FF2B5EF4-FFF2-40B4-BE49-F238E27FC236}">
                <a16:creationId xmlns:a16="http://schemas.microsoft.com/office/drawing/2014/main" id="{0197EAE3-4956-7706-4A1D-613DC74C92A9}"/>
              </a:ext>
            </a:extLst>
          </p:cNvPr>
          <p:cNvGraphicFramePr>
            <a:graphicFrameLocks noGrp="1"/>
          </p:cNvGraphicFramePr>
          <p:nvPr>
            <p:extLst>
              <p:ext uri="{D42A27DB-BD31-4B8C-83A1-F6EECF244321}">
                <p14:modId xmlns:p14="http://schemas.microsoft.com/office/powerpoint/2010/main" val="1411243276"/>
              </p:ext>
            </p:extLst>
          </p:nvPr>
        </p:nvGraphicFramePr>
        <p:xfrm>
          <a:off x="310030" y="4718808"/>
          <a:ext cx="11534555" cy="1284320"/>
        </p:xfrm>
        <a:graphic>
          <a:graphicData uri="http://schemas.openxmlformats.org/drawingml/2006/table">
            <a:tbl>
              <a:tblPr firstRow="1" bandRow="1">
                <a:tableStyleId>{5C22544A-7EE6-4342-B048-85BDC9FD1C3A}</a:tableStyleId>
              </a:tblPr>
              <a:tblGrid>
                <a:gridCol w="1962550">
                  <a:extLst>
                    <a:ext uri="{9D8B030D-6E8A-4147-A177-3AD203B41FA5}">
                      <a16:colId xmlns:a16="http://schemas.microsoft.com/office/drawing/2014/main" val="2096749498"/>
                    </a:ext>
                  </a:extLst>
                </a:gridCol>
                <a:gridCol w="2631335">
                  <a:extLst>
                    <a:ext uri="{9D8B030D-6E8A-4147-A177-3AD203B41FA5}">
                      <a16:colId xmlns:a16="http://schemas.microsoft.com/office/drawing/2014/main" val="2534714792"/>
                    </a:ext>
                  </a:extLst>
                </a:gridCol>
                <a:gridCol w="2319486">
                  <a:extLst>
                    <a:ext uri="{9D8B030D-6E8A-4147-A177-3AD203B41FA5}">
                      <a16:colId xmlns:a16="http://schemas.microsoft.com/office/drawing/2014/main" val="2022047299"/>
                    </a:ext>
                  </a:extLst>
                </a:gridCol>
                <a:gridCol w="2338475">
                  <a:extLst>
                    <a:ext uri="{9D8B030D-6E8A-4147-A177-3AD203B41FA5}">
                      <a16:colId xmlns:a16="http://schemas.microsoft.com/office/drawing/2014/main" val="2707033042"/>
                    </a:ext>
                  </a:extLst>
                </a:gridCol>
                <a:gridCol w="2282709">
                  <a:extLst>
                    <a:ext uri="{9D8B030D-6E8A-4147-A177-3AD203B41FA5}">
                      <a16:colId xmlns:a16="http://schemas.microsoft.com/office/drawing/2014/main" val="3716904115"/>
                    </a:ext>
                  </a:extLst>
                </a:gridCol>
              </a:tblGrid>
              <a:tr h="695342">
                <a:tc>
                  <a:txBody>
                    <a:bodyPr/>
                    <a:lstStyle/>
                    <a:p>
                      <a:pPr algn="ctr"/>
                      <a:r>
                        <a:rPr lang="pl-PL" sz="1400">
                          <a:latin typeface="Arial" panose="020B0604020202020204" pitchFamily="34" charset="0"/>
                          <a:cs typeface="Arial" panose="020B0604020202020204" pitchFamily="34" charset="0"/>
                        </a:rPr>
                        <a:t>Liczba uwag ogółem</a:t>
                      </a:r>
                    </a:p>
                  </a:txBody>
                  <a:tcPr/>
                </a:tc>
                <a:tc>
                  <a:txBody>
                    <a:bodyPr/>
                    <a:lstStyle/>
                    <a:p>
                      <a:pPr algn="ctr"/>
                      <a:r>
                        <a:rPr lang="pl-PL" sz="1400">
                          <a:latin typeface="Arial" panose="020B0604020202020204" pitchFamily="34" charset="0"/>
                          <a:cs typeface="Arial" panose="020B0604020202020204" pitchFamily="34" charset="0"/>
                        </a:rPr>
                        <a:t>Liczba uwag uwzględnionych lub częściowo uwzględnionych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a:latin typeface="Arial" panose="020B0604020202020204" pitchFamily="34" charset="0"/>
                          <a:cs typeface="Arial" panose="020B0604020202020204" pitchFamily="34" charset="0"/>
                        </a:rPr>
                        <a:t>Liczba uwag nieuwzględnionych</a:t>
                      </a:r>
                    </a:p>
                  </a:txBody>
                  <a:tcPr/>
                </a:tc>
                <a:tc>
                  <a:txBody>
                    <a:bodyPr/>
                    <a:lstStyle/>
                    <a:p>
                      <a:pPr algn="ctr"/>
                      <a:r>
                        <a:rPr lang="pl-PL" sz="1400">
                          <a:latin typeface="Arial" panose="020B0604020202020204" pitchFamily="34" charset="0"/>
                          <a:cs typeface="Arial" panose="020B0604020202020204" pitchFamily="34" charset="0"/>
                        </a:rPr>
                        <a:t>Liczba uwag, do których udzielono wyjaśnień</a:t>
                      </a:r>
                    </a:p>
                  </a:txBody>
                  <a:tcPr>
                    <a:lnR w="57150" cap="flat" cmpd="sng" algn="ctr">
                      <a:solidFill>
                        <a:schemeClr val="bg1"/>
                      </a:solidFill>
                      <a:prstDash val="solid"/>
                      <a:round/>
                      <a:headEnd type="none" w="med" len="med"/>
                      <a:tailEnd type="none" w="med" len="med"/>
                    </a:lnR>
                  </a:tcPr>
                </a:tc>
                <a:tc>
                  <a:txBody>
                    <a:bodyPr/>
                    <a:lstStyle/>
                    <a:p>
                      <a:pPr algn="ctr"/>
                      <a:r>
                        <a:rPr lang="pl-PL" sz="1400">
                          <a:latin typeface="Arial" panose="020B0604020202020204" pitchFamily="34" charset="0"/>
                          <a:cs typeface="Arial" panose="020B0604020202020204" pitchFamily="34" charset="0"/>
                        </a:rPr>
                        <a:t>Liczba autokorekt</a:t>
                      </a:r>
                    </a:p>
                  </a:txBody>
                  <a:tcPr>
                    <a:lnL w="5715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221344410"/>
                  </a:ext>
                </a:extLst>
              </a:tr>
              <a:tr h="552800">
                <a:tc>
                  <a:txBody>
                    <a:bodyPr/>
                    <a:lstStyle/>
                    <a:p>
                      <a:pPr algn="ctr">
                        <a:spcBef>
                          <a:spcPts val="600"/>
                        </a:spcBef>
                      </a:pPr>
                      <a:r>
                        <a:rPr lang="pl-PL" sz="1400" b="1" strike="noStrike">
                          <a:solidFill>
                            <a:schemeClr val="tx1"/>
                          </a:solidFill>
                          <a:latin typeface="Arial" panose="020B0604020202020204" pitchFamily="34" charset="0"/>
                          <a:cs typeface="Arial" panose="020B0604020202020204" pitchFamily="34" charset="0"/>
                        </a:rPr>
                        <a:t>0</a:t>
                      </a:r>
                    </a:p>
                  </a:txBody>
                  <a:tcPr anchor="ctr"/>
                </a:tc>
                <a:tc>
                  <a:txBody>
                    <a:bodyPr/>
                    <a:lstStyle/>
                    <a:p>
                      <a:pPr algn="ctr">
                        <a:spcBef>
                          <a:spcPts val="600"/>
                        </a:spcBef>
                      </a:pPr>
                      <a:r>
                        <a:rPr lang="pl-PL" sz="1400" b="1" strike="noStrike">
                          <a:solidFill>
                            <a:schemeClr val="tx1"/>
                          </a:solidFill>
                          <a:latin typeface="Arial" panose="020B0604020202020204" pitchFamily="34" charset="0"/>
                          <a:cs typeface="Arial" panose="020B0604020202020204" pitchFamily="34" charset="0"/>
                        </a:rPr>
                        <a:t>0</a:t>
                      </a:r>
                    </a:p>
                  </a:txBody>
                  <a:tcPr anchor="ctr"/>
                </a:tc>
                <a:tc>
                  <a:txBody>
                    <a:bodyPr/>
                    <a:lstStyle/>
                    <a:p>
                      <a:pPr algn="ctr">
                        <a:spcBef>
                          <a:spcPts val="600"/>
                        </a:spcBef>
                      </a:pPr>
                      <a:r>
                        <a:rPr lang="pl-PL" sz="1400" b="1" strike="noStrike">
                          <a:solidFill>
                            <a:schemeClr val="tx1"/>
                          </a:solidFill>
                          <a:latin typeface="Arial" panose="020B0604020202020204" pitchFamily="34" charset="0"/>
                          <a:cs typeface="Arial" panose="020B0604020202020204" pitchFamily="34" charset="0"/>
                        </a:rPr>
                        <a:t>0</a:t>
                      </a:r>
                    </a:p>
                  </a:txBody>
                  <a:tcPr anchor="ctr"/>
                </a:tc>
                <a:tc>
                  <a:txBody>
                    <a:bodyPr/>
                    <a:lstStyle/>
                    <a:p>
                      <a:pPr algn="ctr">
                        <a:spcBef>
                          <a:spcPts val="600"/>
                        </a:spcBef>
                      </a:pPr>
                      <a:r>
                        <a:rPr lang="pl-PL" sz="1400" b="1" strike="noStrike">
                          <a:solidFill>
                            <a:schemeClr val="tx1"/>
                          </a:solidFill>
                          <a:latin typeface="Arial" panose="020B0604020202020204" pitchFamily="34" charset="0"/>
                          <a:cs typeface="Arial" panose="020B0604020202020204" pitchFamily="34" charset="0"/>
                        </a:rPr>
                        <a:t>0</a:t>
                      </a:r>
                    </a:p>
                  </a:txBody>
                  <a:tcPr anchor="ctr">
                    <a:lnR w="57150" cap="flat" cmpd="sng" algn="ctr">
                      <a:solidFill>
                        <a:schemeClr val="bg1"/>
                      </a:solidFill>
                      <a:prstDash val="solid"/>
                      <a:round/>
                      <a:headEnd type="none" w="med" len="med"/>
                      <a:tailEnd type="none" w="med" len="med"/>
                    </a:lnR>
                  </a:tcPr>
                </a:tc>
                <a:tc>
                  <a:txBody>
                    <a:bodyPr/>
                    <a:lstStyle/>
                    <a:p>
                      <a:pPr algn="ctr">
                        <a:spcBef>
                          <a:spcPts val="600"/>
                        </a:spcBef>
                      </a:pPr>
                      <a:r>
                        <a:rPr lang="pl-PL" sz="1400" b="1" strike="noStrike">
                          <a:solidFill>
                            <a:schemeClr val="tx1"/>
                          </a:solidFill>
                          <a:latin typeface="Arial" panose="020B0604020202020204" pitchFamily="34" charset="0"/>
                          <a:cs typeface="Arial" panose="020B0604020202020204" pitchFamily="34" charset="0"/>
                        </a:rPr>
                        <a:t>0</a:t>
                      </a:r>
                    </a:p>
                  </a:txBody>
                  <a:tcPr anchor="ctr">
                    <a:lnL w="5715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56707281"/>
                  </a:ext>
                </a:extLst>
              </a:tr>
            </a:tbl>
          </a:graphicData>
        </a:graphic>
      </p:graphicFrame>
    </p:spTree>
    <p:extLst>
      <p:ext uri="{BB962C8B-B14F-4D97-AF65-F5344CB8AC3E}">
        <p14:creationId xmlns:p14="http://schemas.microsoft.com/office/powerpoint/2010/main" val="19812553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F0218671-B4FC-E459-2C55-F0174DBC2880}"/>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869B9140-4439-1566-DCC8-0B6F9F99D67B}"/>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6.3 Publiczny autobusowy transport zbiorowy, </a:t>
            </a:r>
            <a:r>
              <a:rPr lang="pl-PL" b="1" dirty="0">
                <a:solidFill>
                  <a:prstClr val="white"/>
                </a:solidFill>
                <a:latin typeface="Arial" panose="020B0604020202020204" pitchFamily="34" charset="0"/>
                <a:ea typeface="Calibri" panose="020F0502020204030204" pitchFamily="34" charset="0"/>
                <a:cs typeface="Arial" panose="020B0604020202020204" pitchFamily="34" charset="0"/>
              </a:rPr>
              <a:t>typy projektów:  1, 2, 3</a:t>
            </a:r>
            <a:endPar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Ocena </a:t>
            </a:r>
            <a:r>
              <a:rPr kumimoji="0" lang="pl-PL"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formal</a:t>
            </a:r>
            <a:r>
              <a:rPr lang="pl-PL" b="1" dirty="0">
                <a:solidFill>
                  <a:prstClr val="white"/>
                </a:solidFill>
                <a:latin typeface="Arial" panose="020B0604020202020204" pitchFamily="34" charset="0"/>
                <a:cs typeface="Arial" panose="020B0604020202020204" pitchFamily="34" charset="0"/>
              </a:rPr>
              <a:t>na</a:t>
            </a:r>
            <a:endParaRPr kumimoji="0" lang="pl-PL"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926658FD-B33B-E4BD-9A74-A8B53004628D}"/>
              </a:ext>
            </a:extLst>
          </p:cNvPr>
          <p:cNvGraphicFramePr>
            <a:graphicFrameLocks noGrp="1"/>
          </p:cNvGraphicFramePr>
          <p:nvPr>
            <p:extLst>
              <p:ext uri="{D42A27DB-BD31-4B8C-83A1-F6EECF244321}">
                <p14:modId xmlns:p14="http://schemas.microsoft.com/office/powerpoint/2010/main" val="4104767278"/>
              </p:ext>
            </p:extLst>
          </p:nvPr>
        </p:nvGraphicFramePr>
        <p:xfrm>
          <a:off x="409314" y="1054812"/>
          <a:ext cx="11467612" cy="4078669"/>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4315416">
                  <a:extLst>
                    <a:ext uri="{9D8B030D-6E8A-4147-A177-3AD203B41FA5}">
                      <a16:colId xmlns:a16="http://schemas.microsoft.com/office/drawing/2014/main" val="120968799"/>
                    </a:ext>
                  </a:extLst>
                </a:gridCol>
                <a:gridCol w="4340662">
                  <a:extLst>
                    <a:ext uri="{9D8B030D-6E8A-4147-A177-3AD203B41FA5}">
                      <a16:colId xmlns:a16="http://schemas.microsoft.com/office/drawing/2014/main" val="940122991"/>
                    </a:ext>
                  </a:extLst>
                </a:gridCol>
              </a:tblGrid>
              <a:tr h="256831">
                <a:tc>
                  <a:txBody>
                    <a:bodyPr/>
                    <a:lstStyle/>
                    <a:p>
                      <a:pPr algn="ctr"/>
                      <a:r>
                        <a:rPr lang="pl-PL" sz="1200">
                          <a:latin typeface="Arial" panose="020B0604020202020204" pitchFamily="34" charset="0"/>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561808">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Projekt zachowuje zgodność z Programem Strategicznego Rozwoju Transportu Województwa Lubelskiego do roku 2030 (z perspektywą do 2040 roku) lub z dokumentem planowania transportu na poziomie lokalnym.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W ramach kryterium ocenie podlegać będzie, czy projekt jest ujęty w Programie Strategicznego Rozwoju Transportu Województwa Lubelskiego do roku 2030 (z perspektywą do 2040 roku)</a:t>
                      </a:r>
                      <a:r>
                        <a:rPr lang="pl-PL" sz="1200" b="0" strike="noStrike" kern="1200" baseline="30000">
                          <a:solidFill>
                            <a:schemeClr val="tx1"/>
                          </a:solidFill>
                          <a:effectLst/>
                          <a:latin typeface="Arial" panose="020B0604020202020204" pitchFamily="34" charset="0"/>
                          <a:ea typeface="+mn-ea"/>
                          <a:cs typeface="Arial" panose="020B0604020202020204" pitchFamily="34" charset="0"/>
                        </a:rPr>
                        <a:t>2</a:t>
                      </a:r>
                      <a:r>
                        <a:rPr lang="pl-PL" sz="1200" b="0" strike="noStrike" kern="1200">
                          <a:solidFill>
                            <a:schemeClr val="tx1"/>
                          </a:solidFill>
                          <a:effectLst/>
                          <a:latin typeface="Arial" panose="020B0604020202020204" pitchFamily="34" charset="0"/>
                          <a:ea typeface="+mn-ea"/>
                          <a:cs typeface="Arial" panose="020B0604020202020204" pitchFamily="34" charset="0"/>
                        </a:rPr>
                        <a:t>  lub w innym dokumencie planowania transportu na poziomie lokalnym.</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Spełnienie kryterium weryfikowane będzie na podstawie zapisów wniosku o dofinansowanie oraz dokumentacji składanej wraz z wnioskiem o dofinansowanie na etapie aplikowania o środki.</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Kryterium uznaje się za spełnione, jeżeli projekt wykazywać będzie zgodność, tzn. będzie ujęty w Programie Strategicznego Rozwoju Transportu Województwa Lubelskiego do roku 2023 (z perspektywą do 2040 roku) lub w innym dokumencie planowania transportu na poziomie lokalnym.</a:t>
                      </a:r>
                    </a:p>
                    <a:p>
                      <a:pPr marL="0" marR="0" lvl="0" indent="0" algn="l" defTabSz="914400" rtl="0" eaLnBrk="1" fontAlgn="auto" latinLnBrk="0" hangingPunct="1">
                        <a:lnSpc>
                          <a:spcPct val="115000"/>
                        </a:lnSpc>
                        <a:spcBef>
                          <a:spcPts val="600"/>
                        </a:spcBef>
                        <a:spcAft>
                          <a:spcPts val="600"/>
                        </a:spcAft>
                        <a:buClrTx/>
                        <a:buSzTx/>
                        <a:buFont typeface="+mj-lt"/>
                        <a:buNone/>
                        <a:tabLst/>
                        <a:defRPr/>
                      </a:pPr>
                      <a:endParaRPr lang="pl-PL" sz="1200" b="0"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zerojedynkowe.</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będzie pozytywna (wartość logiczna: „TAK”).</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W trakcie oceny kryterium wnioskodawca może zostać poproszony o jednokrotne uzupełnienie i/lub wyjaśnienie.</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Przyznanie wartości „NIE” (po jednokrotnym złożeniu uzupełnień i/lub wyjaśnień) oznacza, iż kryterium nie jest spełnione. Niespełnienie kryterium dyskwalifikuje projekt ze wsparcia.</a:t>
                      </a:r>
                    </a:p>
                    <a:p>
                      <a:pPr algn="just">
                        <a:lnSpc>
                          <a:spcPct val="115000"/>
                        </a:lnSpc>
                        <a:spcBef>
                          <a:spcPts val="300"/>
                        </a:spcBef>
                        <a:spcAft>
                          <a:spcPts val="300"/>
                        </a:spcAft>
                      </a:pPr>
                      <a:endParaRPr lang="pl-PL" sz="1200" strike="sngStrike" kern="12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sp>
        <p:nvSpPr>
          <p:cNvPr id="10" name="pole tekstowe 9">
            <a:extLst>
              <a:ext uri="{FF2B5EF4-FFF2-40B4-BE49-F238E27FC236}">
                <a16:creationId xmlns:a16="http://schemas.microsoft.com/office/drawing/2014/main" id="{39E58331-20EA-AC6F-C1AF-2B9210F1C333}"/>
              </a:ext>
            </a:extLst>
          </p:cNvPr>
          <p:cNvSpPr txBox="1"/>
          <p:nvPr/>
        </p:nvSpPr>
        <p:spPr>
          <a:xfrm>
            <a:off x="409314" y="5526189"/>
            <a:ext cx="11467612" cy="461665"/>
          </a:xfrm>
          <a:prstGeom prst="rect">
            <a:avLst/>
          </a:prstGeom>
          <a:noFill/>
        </p:spPr>
        <p:txBody>
          <a:bodyPr wrap="square" rtlCol="0">
            <a:spAutoFit/>
          </a:bodyPr>
          <a:lstStyle/>
          <a:p>
            <a:r>
              <a:rPr lang="pl-PL" sz="1200">
                <a:latin typeface="Arial" panose="020B0604020202020204" pitchFamily="34" charset="0"/>
                <a:cs typeface="Arial" panose="020B0604020202020204" pitchFamily="34" charset="0"/>
              </a:rPr>
              <a:t> </a:t>
            </a:r>
            <a:r>
              <a:rPr lang="pl-PL" sz="1200" baseline="30000">
                <a:latin typeface="Arial" panose="020B0604020202020204" pitchFamily="34" charset="0"/>
                <a:cs typeface="Arial" panose="020B0604020202020204" pitchFamily="34" charset="0"/>
              </a:rPr>
              <a:t>2 </a:t>
            </a:r>
            <a:r>
              <a:rPr lang="pl-PL" sz="1200">
                <a:latin typeface="Arial" panose="020B0604020202020204" pitchFamily="34" charset="0"/>
                <a:cs typeface="Arial" panose="020B0604020202020204" pitchFamily="34" charset="0"/>
              </a:rPr>
              <a:t>Program Strategicznego Rozwoju Transportu Województwa Lubelskiego do roku 2030 (z perspektywą do 2040 roku) przyjęty uchwałą nr DXXXII/9404/2023 Zarządu Województwa Lubelskiego z dnia 20 listopada 2023 r. w wersji obowiązującej w dniu ogłoszenia naboru.</a:t>
            </a:r>
            <a:endParaRPr lang="pl-PL" sz="1200"/>
          </a:p>
        </p:txBody>
      </p:sp>
      <p:pic>
        <p:nvPicPr>
          <p:cNvPr id="3" name="Obraz 2" descr="Oznaczenie graficzne programu fundusze Europejskie dla Lubelskiego.">
            <a:extLst>
              <a:ext uri="{FF2B5EF4-FFF2-40B4-BE49-F238E27FC236}">
                <a16:creationId xmlns:a16="http://schemas.microsoft.com/office/drawing/2014/main" id="{E60AC9CC-7D60-3E3E-2158-0669442D93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A68E282B-BE39-A8E0-2CB7-56E4AE39A4B4}"/>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88</a:t>
            </a:fld>
            <a:endParaRPr lang="pl-PL"/>
          </a:p>
        </p:txBody>
      </p:sp>
    </p:spTree>
    <p:extLst>
      <p:ext uri="{BB962C8B-B14F-4D97-AF65-F5344CB8AC3E}">
        <p14:creationId xmlns:p14="http://schemas.microsoft.com/office/powerpoint/2010/main" val="32855995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74BD1-32E1-07D2-0E29-E21DFF77D297}"/>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9B7E38F7-A362-CC13-C25F-735F8E05083B}"/>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8D0C541C-84FE-7888-AEAF-957E3C84DAC8}"/>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6.3 Publiczny autobusowy transport zbiorowy, typy projektów:  1, 2,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 Ocena formalna</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solidFill>
                  <a:prstClr val="white"/>
                </a:solidFill>
                <a:latin typeface="Arial" panose="020B0604020202020204" pitchFamily="34" charset="0"/>
                <a:ea typeface="Calibri" panose="020F0502020204030204" pitchFamily="34" charset="0"/>
                <a:cs typeface="Arial" panose="020B0604020202020204" pitchFamily="34" charset="0"/>
              </a:rPr>
              <a:t>C</a:t>
            </a: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7747ADA5-14F0-B59B-7636-F2D94B3AC886}"/>
              </a:ext>
            </a:extLst>
          </p:cNvPr>
          <p:cNvGraphicFramePr>
            <a:graphicFrameLocks noGrp="1"/>
          </p:cNvGraphicFramePr>
          <p:nvPr>
            <p:extLst>
              <p:ext uri="{D42A27DB-BD31-4B8C-83A1-F6EECF244321}">
                <p14:modId xmlns:p14="http://schemas.microsoft.com/office/powerpoint/2010/main" val="4173391920"/>
              </p:ext>
            </p:extLst>
          </p:nvPr>
        </p:nvGraphicFramePr>
        <p:xfrm>
          <a:off x="409314" y="1103160"/>
          <a:ext cx="11467612" cy="4496491"/>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4044110">
                  <a:extLst>
                    <a:ext uri="{9D8B030D-6E8A-4147-A177-3AD203B41FA5}">
                      <a16:colId xmlns:a16="http://schemas.microsoft.com/office/drawing/2014/main" val="120968799"/>
                    </a:ext>
                  </a:extLst>
                </a:gridCol>
                <a:gridCol w="4611968">
                  <a:extLst>
                    <a:ext uri="{9D8B030D-6E8A-4147-A177-3AD203B41FA5}">
                      <a16:colId xmlns:a16="http://schemas.microsoft.com/office/drawing/2014/main" val="940122991"/>
                    </a:ext>
                  </a:extLst>
                </a:gridCol>
              </a:tblGrid>
              <a:tr h="323646">
                <a:tc>
                  <a:txBody>
                    <a:bodyPr/>
                    <a:lstStyle/>
                    <a:p>
                      <a:pPr algn="ctr"/>
                      <a:r>
                        <a:rPr lang="pl-PL" sz="1200">
                          <a:latin typeface="Arial" panose="020B0604020202020204" pitchFamily="34" charset="0"/>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72845">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Wsparcie obiektów P+R zgodnie z wymaganiami programu Fundusze Europejskie dla Lubelskiego 2021-2027.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W ramach kryterium weryfikowane będzie, czy wspierane w ramach projektu obiekty P+R zlokalizowanie są poza centrami miast, w miejscach zapewniających integrację z publicznym transportem zbiorowym.</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Spełnienie kryterium weryfikowane będzie na podstawie zapisów wniosku o dofinansowanie oraz dokumentacji składanej wraz z wnioskiem o dofinansowanie na etapie aplikowania o środki.</a:t>
                      </a:r>
                    </a:p>
                    <a:p>
                      <a:pPr marL="0" marR="0" lvl="0" indent="0" algn="l" defTabSz="914400" rtl="0" eaLnBrk="1" fontAlgn="auto" latinLnBrk="0" hangingPunct="1">
                        <a:lnSpc>
                          <a:spcPct val="115000"/>
                        </a:lnSpc>
                        <a:spcBef>
                          <a:spcPts val="600"/>
                        </a:spcBef>
                        <a:spcAft>
                          <a:spcPts val="600"/>
                        </a:spcAft>
                        <a:buClrTx/>
                        <a:buSzTx/>
                        <a:buFont typeface="+mj-lt"/>
                        <a:buNone/>
                        <a:tabLst/>
                        <a:defRPr/>
                      </a:pPr>
                      <a:endParaRPr lang="pl-PL" sz="1200" b="0"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zerojedynkowe.</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 „NIE DOTYCZY” (opcja ”NIE DOTYCZY” przyznawana wyłącznie w przypadku, gdy projekt nie obejmuje swoim zakresem obiektów P+R).</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będzie pozytywna (wartość logiczna: „TAK” lub „NIE DOTYCZY”).</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W trakcie oceny kryterium wnioskodawca może zostać poproszony o jednokrotne uzupełnienie i/lub wyjaśnienie.</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Przyznanie wartości „NIE” (po jednokrotnym złożeniu uzupełnień i/lub wyjaśnień) oznacza, iż kryterium nie jest spełnione. Niespełnienie kryterium dyskwalifikuje projekt ze wsparcia.</a:t>
                      </a:r>
                    </a:p>
                    <a:p>
                      <a:pPr algn="just">
                        <a:lnSpc>
                          <a:spcPct val="115000"/>
                        </a:lnSpc>
                        <a:spcBef>
                          <a:spcPts val="300"/>
                        </a:spcBef>
                        <a:spcAft>
                          <a:spcPts val="300"/>
                        </a:spcAft>
                      </a:pPr>
                      <a:endParaRPr lang="pl-PL" sz="1200" strike="sngStrike" kern="12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1034189A-8CEC-4528-99AE-351ADAD9D7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D5B87732-CDB6-52F7-0A5A-1D4788408DE9}"/>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89</a:t>
            </a:fld>
            <a:endParaRPr lang="pl-PL"/>
          </a:p>
        </p:txBody>
      </p:sp>
    </p:spTree>
    <p:extLst>
      <p:ext uri="{BB962C8B-B14F-4D97-AF65-F5344CB8AC3E}">
        <p14:creationId xmlns:p14="http://schemas.microsoft.com/office/powerpoint/2010/main" val="1094801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5D22F-0FE2-EB72-0419-645BC6441045}"/>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1B6B6BBF-4E05-D658-4552-D7A6D9C21B6D}"/>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BD12FCA7-5EAB-21F6-0327-C134F82BA58E}"/>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Działanie 3.2 Dostosowanie do zmian klimatu i zapobieganie powodziom i suszy, typy projektów: 1, 2, 4, 6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I. Ocena formalna</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 </a:t>
            </a:r>
            <a:r>
              <a:rPr lang="pl-PL" sz="1400" b="1">
                <a:solidFill>
                  <a:prstClr val="white"/>
                </a:solidFill>
                <a:latin typeface="Arial" panose="020B0604020202020204" pitchFamily="34"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59485E8D-8697-D1ED-8F45-9256DC1BE7C3}"/>
              </a:ext>
            </a:extLst>
          </p:cNvPr>
          <p:cNvGraphicFramePr>
            <a:graphicFrameLocks noGrp="1"/>
          </p:cNvGraphicFramePr>
          <p:nvPr>
            <p:extLst>
              <p:ext uri="{D42A27DB-BD31-4B8C-83A1-F6EECF244321}">
                <p14:modId xmlns:p14="http://schemas.microsoft.com/office/powerpoint/2010/main" val="1335079566"/>
              </p:ext>
            </p:extLst>
          </p:nvPr>
        </p:nvGraphicFramePr>
        <p:xfrm>
          <a:off x="409313" y="1001007"/>
          <a:ext cx="11305167" cy="4356037"/>
        </p:xfrm>
        <a:graphic>
          <a:graphicData uri="http://schemas.openxmlformats.org/drawingml/2006/table">
            <a:tbl>
              <a:tblPr firstRow="1" bandRow="1">
                <a:tableStyleId>{5C22544A-7EE6-4342-B048-85BDC9FD1C3A}</a:tableStyleId>
              </a:tblPr>
              <a:tblGrid>
                <a:gridCol w="632189">
                  <a:extLst>
                    <a:ext uri="{9D8B030D-6E8A-4147-A177-3AD203B41FA5}">
                      <a16:colId xmlns:a16="http://schemas.microsoft.com/office/drawing/2014/main" val="2402903515"/>
                    </a:ext>
                  </a:extLst>
                </a:gridCol>
                <a:gridCol w="2139518">
                  <a:extLst>
                    <a:ext uri="{9D8B030D-6E8A-4147-A177-3AD203B41FA5}">
                      <a16:colId xmlns:a16="http://schemas.microsoft.com/office/drawing/2014/main" val="2742623692"/>
                    </a:ext>
                  </a:extLst>
                </a:gridCol>
                <a:gridCol w="5116672">
                  <a:extLst>
                    <a:ext uri="{9D8B030D-6E8A-4147-A177-3AD203B41FA5}">
                      <a16:colId xmlns:a16="http://schemas.microsoft.com/office/drawing/2014/main" val="120968799"/>
                    </a:ext>
                  </a:extLst>
                </a:gridCol>
                <a:gridCol w="3416788">
                  <a:extLst>
                    <a:ext uri="{9D8B030D-6E8A-4147-A177-3AD203B41FA5}">
                      <a16:colId xmlns:a16="http://schemas.microsoft.com/office/drawing/2014/main" val="940122991"/>
                    </a:ext>
                  </a:extLst>
                </a:gridCol>
              </a:tblGrid>
              <a:tr h="364556">
                <a:tc>
                  <a:txBody>
                    <a:bodyPr/>
                    <a:lstStyle/>
                    <a:p>
                      <a:pPr algn="ctr"/>
                      <a:r>
                        <a:rPr lang="pl-PL" sz="1200">
                          <a:latin typeface="Arial" panose="020B0604020202020204" pitchFamily="34" charset="0"/>
                          <a:cs typeface="Arial" panose="020B0604020202020204" pitchFamily="34" charset="0"/>
                        </a:rPr>
                        <a:t>*Slajd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833858">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kern="1200">
                          <a:solidFill>
                            <a:schemeClr val="dk1"/>
                          </a:solidFill>
                          <a:effectLst/>
                          <a:latin typeface="Arial" panose="020B0604020202020204" pitchFamily="34" charset="0"/>
                          <a:ea typeface="+mn-ea"/>
                          <a:cs typeface="Arial" panose="020B0604020202020204" pitchFamily="34" charset="0"/>
                        </a:rPr>
                        <a:t>Projekt z zakresu małej retencji jest zgodny z założeniami Dyrektywy 2000/60/WE Parlamentu Europejskiego i Rady z dnia 23 października 2000 r.</a:t>
                      </a:r>
                      <a:endParaRPr lang="pl-PL" sz="1200" b="1"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a:solidFill>
                            <a:srgbClr val="000000"/>
                          </a:solidFill>
                          <a:effectLst/>
                          <a:latin typeface="Arial" panose="020B0604020202020204" pitchFamily="34" charset="0"/>
                          <a:ea typeface="Calibri" panose="020F0502020204030204" pitchFamily="34" charset="0"/>
                          <a:cs typeface="Arial" panose="020B0604020202020204" pitchFamily="34" charset="0"/>
                        </a:rPr>
                        <a:t>W ramach kryterium weryfikowane będzie, czy</a:t>
                      </a:r>
                      <a:r>
                        <a:rPr lang="pl-PL"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pl-PL" sz="1200">
                          <a:solidFill>
                            <a:srgbClr val="000000"/>
                          </a:solidFill>
                          <a:effectLst/>
                          <a:latin typeface="Arial" panose="020B0604020202020204" pitchFamily="34" charset="0"/>
                          <a:ea typeface="Calibri" panose="020F0502020204030204" pitchFamily="34" charset="0"/>
                          <a:cs typeface="Arial" panose="020B0604020202020204" pitchFamily="34" charset="0"/>
                        </a:rPr>
                        <a:t>projekt z zakresu małej retencji jest zgodny z założeniami Dyrektywy 2000/60/WE Parlamentu Europejskiego i Rady z dnia 23 października 2000 r.</a:t>
                      </a:r>
                      <a:r>
                        <a:rPr lang="pl-PL" sz="1200" baseline="30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pl-PL" sz="1200">
                          <a:solidFill>
                            <a:srgbClr val="000000"/>
                          </a:solidFill>
                          <a:effectLst/>
                          <a:latin typeface="Arial" panose="020B0604020202020204" pitchFamily="34" charset="0"/>
                          <a:ea typeface="Calibri" panose="020F0502020204030204" pitchFamily="34" charset="0"/>
                          <a:cs typeface="Arial" panose="020B0604020202020204" pitchFamily="34" charset="0"/>
                        </a:rPr>
                        <a:t> (Dz.U.UE.L.2000.327.1) zwanej dalej Ramową Dyrektywą Wodną (RDW) w wersji obowiązującej na dzień ogłoszenia naboru, tj.(poniższe warunki muszą być spełnione łącznie) :</a:t>
                      </a:r>
                      <a:endParaRPr lang="pl-PL" sz="120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Bef>
                          <a:spcPts val="600"/>
                        </a:spcBef>
                        <a:spcAft>
                          <a:spcPts val="600"/>
                        </a:spcAft>
                        <a:buFont typeface="+mj-lt"/>
                        <a:buAutoNum type="arabicPeriod"/>
                      </a:pPr>
                      <a:r>
                        <a:rPr lang="pl-PL" sz="1200">
                          <a:solidFill>
                            <a:srgbClr val="000000"/>
                          </a:solidFill>
                          <a:effectLst/>
                          <a:latin typeface="Arial" panose="020B0604020202020204" pitchFamily="34" charset="0"/>
                          <a:ea typeface="Calibri" panose="020F0502020204030204" pitchFamily="34" charset="0"/>
                          <a:cs typeface="Arial" panose="020B0604020202020204" pitchFamily="34" charset="0"/>
                        </a:rPr>
                        <a:t>zaplanowane w projekcie działania zgodne są z celami wskazanymi w art. 1 RDW,</a:t>
                      </a:r>
                    </a:p>
                    <a:p>
                      <a:pPr marL="342900" marR="0" lvl="0" indent="-342900" algn="l" defTabSz="914400" rtl="0" eaLnBrk="1" fontAlgn="auto" latinLnBrk="0" hangingPunct="1">
                        <a:lnSpc>
                          <a:spcPct val="115000"/>
                        </a:lnSpc>
                        <a:spcBef>
                          <a:spcPts val="600"/>
                        </a:spcBef>
                        <a:spcAft>
                          <a:spcPts val="600"/>
                        </a:spcAft>
                        <a:buClrTx/>
                        <a:buSzTx/>
                        <a:buFont typeface="+mj-lt"/>
                        <a:buAutoNum type="arabicPeriod"/>
                        <a:tabLst/>
                        <a:defRPr/>
                      </a:pPr>
                      <a:r>
                        <a:rPr lang="pl-PL" sz="1200" kern="1200">
                          <a:solidFill>
                            <a:schemeClr val="dk1"/>
                          </a:solidFill>
                          <a:effectLst/>
                          <a:latin typeface="Arial" panose="020B0604020202020204" pitchFamily="34" charset="0"/>
                          <a:ea typeface="+mn-ea"/>
                          <a:cs typeface="Arial" panose="020B0604020202020204" pitchFamily="34" charset="0"/>
                        </a:rPr>
                        <a:t>czy projekt nie ma negatywnego wpływu na stan lub potencjał jednolitych części wód</a:t>
                      </a:r>
                      <a:r>
                        <a:rPr lang="pl-PL" sz="1200" kern="1200" baseline="30000">
                          <a:solidFill>
                            <a:schemeClr val="dk1"/>
                          </a:solidFill>
                          <a:effectLst/>
                          <a:latin typeface="Arial" panose="020B0604020202020204" pitchFamily="34" charset="0"/>
                          <a:ea typeface="+mn-ea"/>
                          <a:cs typeface="Arial" panose="020B0604020202020204" pitchFamily="34" charset="0"/>
                        </a:rPr>
                        <a:t>3</a:t>
                      </a:r>
                      <a:r>
                        <a:rPr lang="pl-PL" sz="1200" kern="1200">
                          <a:solidFill>
                            <a:schemeClr val="dk1"/>
                          </a:solidFill>
                          <a:effectLst/>
                          <a:latin typeface="Arial" panose="020B0604020202020204" pitchFamily="34" charset="0"/>
                          <a:ea typeface="+mn-ea"/>
                          <a:cs typeface="Arial" panose="020B0604020202020204" pitchFamily="34" charset="0"/>
                        </a:rPr>
                        <a:t>, tj. czy projekt nie będzie powodował nieosiągnięcia dobrego stanu lub potencjału jednolitych części wód, nie będzie pogarszał stanu lub potencjału jednolitych części wód oraz nie będzie miał znaczącego wpływu na cele ochrony obszarów objętych siecią Natura 2000 (chyba, że zachodzą przesłanki do odstępstw przewidzianych w Dyrektywie Siedliskowej),</a:t>
                      </a:r>
                    </a:p>
                    <a:p>
                      <a:pPr marL="342900" lvl="0" indent="-342900" algn="l">
                        <a:lnSpc>
                          <a:spcPct val="115000"/>
                        </a:lnSpc>
                        <a:spcBef>
                          <a:spcPts val="600"/>
                        </a:spcBef>
                        <a:spcAft>
                          <a:spcPts val="600"/>
                        </a:spcAft>
                        <a:buFont typeface="+mj-lt"/>
                        <a:buAutoNum type="arabicPeriod"/>
                      </a:pPr>
                      <a:endParaRPr lang="pl-PL" sz="1200">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Bef>
                          <a:spcPts val="600"/>
                        </a:spcBef>
                        <a:spcAft>
                          <a:spcPts val="600"/>
                        </a:spcAft>
                      </a:pPr>
                      <a:r>
                        <a:rPr lang="pl-PL" sz="120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zerojedynkowe.</a:t>
                      </a:r>
                      <a:endParaRPr lang="pl-PL" sz="120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endParaRPr lang="pl-PL" sz="120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a:solidFill>
                            <a:srgbClr val="000000"/>
                          </a:solidFill>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a:t>
                      </a:r>
                      <a:endParaRPr lang="pl-PL" sz="120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Bef>
                          <a:spcPts val="600"/>
                        </a:spcBef>
                        <a:spcAft>
                          <a:spcPts val="600"/>
                        </a:spcAft>
                      </a:pPr>
                      <a:r>
                        <a:rPr lang="pl-PL" sz="1200">
                          <a:solidFill>
                            <a:srgbClr val="000000"/>
                          </a:solidFill>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 „NIE DOTYCZY” (opcja „NIE DOTYCZY” przyznawana wyłącznie w przypadku, gdy projekt nie obejmuje działań z zakresu małej retencji).</a:t>
                      </a:r>
                    </a:p>
                    <a:p>
                      <a:pPr marL="0" marR="0" lvl="0" indent="0" algn="l" defTabSz="914400" rtl="0" eaLnBrk="1" fontAlgn="auto" latinLnBrk="0" hangingPunct="1">
                        <a:lnSpc>
                          <a:spcPct val="115000"/>
                        </a:lnSpc>
                        <a:spcBef>
                          <a:spcPts val="600"/>
                        </a:spcBef>
                        <a:spcAft>
                          <a:spcPts val="600"/>
                        </a:spcAft>
                        <a:buClrTx/>
                        <a:buSzTx/>
                        <a:buFontTx/>
                        <a:buNone/>
                        <a:tabLst/>
                        <a:defRPr/>
                      </a:pPr>
                      <a:r>
                        <a:rPr lang="pl-PL" sz="12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będzie pozytywna (wartość logiczna: „TAK” lub „NIE DOTYCZY”). </a:t>
                      </a:r>
                    </a:p>
                    <a:p>
                      <a:pPr algn="l">
                        <a:lnSpc>
                          <a:spcPct val="115000"/>
                        </a:lnSpc>
                        <a:spcBef>
                          <a:spcPts val="600"/>
                        </a:spcBef>
                        <a:spcAft>
                          <a:spcPts val="600"/>
                        </a:spcAft>
                      </a:pPr>
                      <a:endParaRPr lang="pl-PL" sz="1200">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sp>
        <p:nvSpPr>
          <p:cNvPr id="10" name="pole tekstowe 9">
            <a:extLst>
              <a:ext uri="{FF2B5EF4-FFF2-40B4-BE49-F238E27FC236}">
                <a16:creationId xmlns:a16="http://schemas.microsoft.com/office/drawing/2014/main" id="{C5655EB2-BE36-76D8-79DB-70E72C176D45}"/>
              </a:ext>
            </a:extLst>
          </p:cNvPr>
          <p:cNvSpPr txBox="1"/>
          <p:nvPr/>
        </p:nvSpPr>
        <p:spPr>
          <a:xfrm>
            <a:off x="409313" y="5363445"/>
            <a:ext cx="11696842" cy="830997"/>
          </a:xfrm>
          <a:prstGeom prst="rect">
            <a:avLst/>
          </a:prstGeom>
          <a:noFill/>
        </p:spPr>
        <p:txBody>
          <a:bodyPr wrap="square" rtlCol="0">
            <a:spAutoFit/>
          </a:bodyPr>
          <a:lstStyle/>
          <a:p>
            <a:r>
              <a:rPr lang="pl-PL" sz="1200" baseline="30000">
                <a:latin typeface="Arial" panose="020B0604020202020204" pitchFamily="34" charset="0"/>
                <a:cs typeface="Arial" panose="020B0604020202020204" pitchFamily="34" charset="0"/>
              </a:rPr>
              <a:t>2 </a:t>
            </a:r>
            <a:r>
              <a:rPr lang="pl-PL" sz="1200">
                <a:effectLst/>
                <a:latin typeface="Arial" panose="020B0604020202020204" pitchFamily="34" charset="0"/>
                <a:ea typeface="Calibri" panose="020F0502020204030204" pitchFamily="34" charset="0"/>
                <a:cs typeface="Arial" panose="020B0604020202020204" pitchFamily="34" charset="0"/>
              </a:rPr>
              <a:t>Dyrektywa 2000/60/WE Parlamentu Europejskiego i Rady z dnia 23 października 2000 r. ustanawiająca ramy wspólnotowego działania w dziedzinie polityki wodnej.</a:t>
            </a:r>
            <a:endParaRPr lang="pl-PL" sz="1200">
              <a:latin typeface="Arial" panose="020B0604020202020204" pitchFamily="34" charset="0"/>
              <a:cs typeface="Arial" panose="020B0604020202020204" pitchFamily="34" charset="0"/>
            </a:endParaRPr>
          </a:p>
          <a:p>
            <a:r>
              <a:rPr lang="pl-PL" sz="1200" baseline="30000">
                <a:latin typeface="Arial" panose="020B0604020202020204" pitchFamily="34" charset="0"/>
                <a:cs typeface="Arial" panose="020B0604020202020204" pitchFamily="34" charset="0"/>
              </a:rPr>
              <a:t>3 </a:t>
            </a:r>
            <a:r>
              <a:rPr lang="pl-PL" sz="1200" kern="1200">
                <a:solidFill>
                  <a:schemeClr val="dk1"/>
                </a:solidFill>
                <a:effectLst/>
                <a:latin typeface="Arial" panose="020B0604020202020204" pitchFamily="34" charset="0"/>
                <a:ea typeface="+mn-ea"/>
                <a:cs typeface="Arial" panose="020B0604020202020204" pitchFamily="34" charset="0"/>
              </a:rPr>
              <a:t>Pojęcie jednolitej części wód powierzchniowych wprowadzone zostało w związku z implementacją Ramowej Dyrektywy Wodnej, stosowane jest w kontekście zarządzania wodami, w tym ich monitoringu środowiskowego. JCWP oznacza oddzielny element wód powierzchniowych, taki jak jezioro lub inny naturalny lub sztuczny zbiornik wodny, struga, strumień, potok, rzeka, kanał lub ich części, morskie wody przejściowe lub wody przybrzeżne.</a:t>
            </a:r>
            <a:endParaRPr lang="pl-PL" sz="1200"/>
          </a:p>
        </p:txBody>
      </p:sp>
      <p:pic>
        <p:nvPicPr>
          <p:cNvPr id="3" name="Obraz 2" descr="Oznaczenie graficzne programu fundusze Europejskie dla Lubelskiego.">
            <a:extLst>
              <a:ext uri="{FF2B5EF4-FFF2-40B4-BE49-F238E27FC236}">
                <a16:creationId xmlns:a16="http://schemas.microsoft.com/office/drawing/2014/main" id="{92323856-38C7-803E-184F-3162948700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F44308A7-9B84-E1BC-8315-7F833E16DD04}"/>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9</a:t>
            </a:fld>
            <a:endParaRPr lang="pl-PL"/>
          </a:p>
        </p:txBody>
      </p:sp>
    </p:spTree>
    <p:extLst>
      <p:ext uri="{BB962C8B-B14F-4D97-AF65-F5344CB8AC3E}">
        <p14:creationId xmlns:p14="http://schemas.microsoft.com/office/powerpoint/2010/main" val="42732084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9488F-6404-F80D-0E7B-6619C9290EA0}"/>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C516A09F-F4BE-6047-C15C-E6B951D2E62B}"/>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113B8B5E-7F99-4EBE-FFBE-7D9CE3B972DF}"/>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a:t>
            </a:r>
            <a:r>
              <a:rPr lang="pl-PL" sz="1400" b="1">
                <a:solidFill>
                  <a:prstClr val="white"/>
                </a:solidFill>
                <a:latin typeface="Arial" panose="020B0604020202020204" pitchFamily="34" charset="0"/>
                <a:ea typeface="Calibri" panose="020F0502020204030204" pitchFamily="34" charset="0"/>
                <a:cs typeface="Arial" panose="020B0604020202020204" pitchFamily="34" charset="0"/>
              </a:rPr>
              <a:t>(nr i nazwa)……, typy projektów: (nr)……</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Ocena </a:t>
            </a:r>
            <a:r>
              <a:rPr lang="pl-PL" sz="1400" b="1">
                <a:solidFill>
                  <a:prstClr val="white"/>
                </a:solidFill>
                <a:latin typeface="Arial" panose="020B0604020202020204" pitchFamily="34" charset="0"/>
                <a:cs typeface="Arial" panose="020B0604020202020204" pitchFamily="34" charset="0"/>
              </a:rPr>
              <a:t>……….</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pl-PL" sz="1400" b="1">
                <a:solidFill>
                  <a:prstClr val="white"/>
                </a:solidFill>
                <a:latin typeface="Arial" panose="020B0604020202020204" pitchFamily="34" charset="0"/>
                <a:cs typeface="Arial" panose="020B0604020202020204" pitchFamily="34" charset="0"/>
              </a:rPr>
              <a:t>A</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a:t>
            </a:r>
            <a:r>
              <a:rPr lang="pl-PL" sz="1400" b="1">
                <a:solidFill>
                  <a:prstClr val="white"/>
                </a:solidFill>
                <a:latin typeface="Arial" panose="020B0604020202020204" pitchFamily="34" charset="0"/>
                <a:ea typeface="Times New Roman" panose="02020603050405020304" pitchFamily="18" charset="0"/>
                <a:cs typeface="Arial" panose="020B0604020202020204" pitchFamily="34" charset="0"/>
              </a:rPr>
              <a:t>………..</a:t>
            </a:r>
            <a:endParaRPr kumimoji="0" lang="pl-PL"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15EC8AD4-B3EE-203D-45FC-95F313F6F7CA}"/>
              </a:ext>
            </a:extLst>
          </p:cNvPr>
          <p:cNvGraphicFramePr>
            <a:graphicFrameLocks noGrp="1"/>
          </p:cNvGraphicFramePr>
          <p:nvPr>
            <p:extLst>
              <p:ext uri="{D42A27DB-BD31-4B8C-83A1-F6EECF244321}">
                <p14:modId xmlns:p14="http://schemas.microsoft.com/office/powerpoint/2010/main" val="641572784"/>
              </p:ext>
            </p:extLst>
          </p:nvPr>
        </p:nvGraphicFramePr>
        <p:xfrm>
          <a:off x="409314" y="1103160"/>
          <a:ext cx="11467612" cy="4496491"/>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3772805">
                  <a:extLst>
                    <a:ext uri="{9D8B030D-6E8A-4147-A177-3AD203B41FA5}">
                      <a16:colId xmlns:a16="http://schemas.microsoft.com/office/drawing/2014/main" val="120968799"/>
                    </a:ext>
                  </a:extLst>
                </a:gridCol>
                <a:gridCol w="4883273">
                  <a:extLst>
                    <a:ext uri="{9D8B030D-6E8A-4147-A177-3AD203B41FA5}">
                      <a16:colId xmlns:a16="http://schemas.microsoft.com/office/drawing/2014/main" val="940122991"/>
                    </a:ext>
                  </a:extLst>
                </a:gridCol>
              </a:tblGrid>
              <a:tr h="323646">
                <a:tc>
                  <a:txBody>
                    <a:bodyPr/>
                    <a:lstStyle/>
                    <a:p>
                      <a:pPr algn="ctr"/>
                      <a:r>
                        <a:rPr lang="pl-PL" sz="1200">
                          <a:latin typeface="Arial" panose="020B0604020202020204" pitchFamily="34" charset="0"/>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72845">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Komplementarność wsparcia z poziomem krajowym.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W ramach kryterium, weryfikowane będzie, czy interwencja objęta wnioskiem o dofinansowanie podejmowana w miastach i ich obszarach funkcjonalnych wspieranych w programie Fundusze Europejskie dla Polski Wschodniej 2021-2027 (tj. w miastach średnich tracących funkcje społeczno-gospodarcze oraz miastach </a:t>
                      </a:r>
                      <a:r>
                        <a:rPr lang="pl-PL" sz="1200" b="0" strike="noStrike" kern="1200" err="1">
                          <a:solidFill>
                            <a:schemeClr val="tx1"/>
                          </a:solidFill>
                          <a:effectLst/>
                          <a:latin typeface="Arial" panose="020B0604020202020204" pitchFamily="34" charset="0"/>
                          <a:ea typeface="+mn-ea"/>
                          <a:cs typeface="Arial" panose="020B0604020202020204" pitchFamily="34" charset="0"/>
                        </a:rPr>
                        <a:t>subregionalnych</a:t>
                      </a:r>
                      <a:r>
                        <a:rPr lang="pl-PL" sz="1200" b="0" strike="noStrike" kern="1200">
                          <a:solidFill>
                            <a:schemeClr val="tx1"/>
                          </a:solidFill>
                          <a:effectLst/>
                          <a:latin typeface="Arial" panose="020B0604020202020204" pitchFamily="34" charset="0"/>
                          <a:ea typeface="+mn-ea"/>
                          <a:cs typeface="Arial" panose="020B0604020202020204" pitchFamily="34" charset="0"/>
                        </a:rPr>
                        <a:t> z podregionów z najwyższą kumulacją gmin zmarginalizowanych, tj. Lublin, Chełm, Zamość, Biała Podlaska) jest interwencją komplementarną do wsparcia udzielanego na poziomie krajowym.</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Spełnienie kryterium weryfikowane będzie na podstawie zapisów wniosku o dofinansowanie oraz dokumentacji składanej wraz z wnioskiem o dofinansowanie na etapie aplikowania o środki.</a:t>
                      </a:r>
                    </a:p>
                    <a:p>
                      <a:pPr marL="0" marR="0" lvl="0" indent="0" algn="l" defTabSz="914400" rtl="0" eaLnBrk="1" fontAlgn="auto" latinLnBrk="0" hangingPunct="1">
                        <a:lnSpc>
                          <a:spcPct val="115000"/>
                        </a:lnSpc>
                        <a:spcBef>
                          <a:spcPts val="600"/>
                        </a:spcBef>
                        <a:spcAft>
                          <a:spcPts val="600"/>
                        </a:spcAft>
                        <a:buClrTx/>
                        <a:buSzTx/>
                        <a:buFont typeface="+mj-lt"/>
                        <a:buNone/>
                        <a:tabLst/>
                        <a:defRPr/>
                      </a:pPr>
                      <a:endParaRPr lang="pl-PL" sz="1200" b="0"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zerojedynkowe.</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 NIE DOTYCZY” (opcja „NIE DOTYCZY” przyznawana wyłącznie projektom realizowanym na terenie miast i ich obszarach funkcjonalnych niewspieranych w programie Fundusze Europejskie dla Polski Wschodniej 2021-2027).</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będzie pozytywna (wartość logiczna: „TAK” lub „NIE DOTYCZY).</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W trakcie oceny kryterium wnioskodawca może zostać poproszony o  jednokrotne uzupełnienie i/lub wyjaśnienie.</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Przyznanie wartości „NIE” (po jednokrotnym złożeniu uzupełnień i/lub wyjaśnień) oznacza, iż kryterium nie jest spełnione. Niespełnienie kryterium dyskwalifikuje projekt ze wsparcia.</a:t>
                      </a:r>
                    </a:p>
                    <a:p>
                      <a:pPr algn="just">
                        <a:lnSpc>
                          <a:spcPct val="115000"/>
                        </a:lnSpc>
                        <a:spcBef>
                          <a:spcPts val="300"/>
                        </a:spcBef>
                        <a:spcAft>
                          <a:spcPts val="300"/>
                        </a:spcAft>
                      </a:pPr>
                      <a:endParaRPr lang="pl-PL" sz="1200" strike="sngStrike" kern="12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0BE878ED-8172-9CBD-6C3A-D5AAB0C7A3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EE3D5491-2D5E-980F-2C3F-A6357B5676ED}"/>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90</a:t>
            </a:fld>
            <a:endParaRPr lang="pl-PL"/>
          </a:p>
        </p:txBody>
      </p:sp>
      <p:sp>
        <p:nvSpPr>
          <p:cNvPr id="6" name="Prostokąt 5">
            <a:extLst>
              <a:ext uri="{FF2B5EF4-FFF2-40B4-BE49-F238E27FC236}">
                <a16:creationId xmlns:a16="http://schemas.microsoft.com/office/drawing/2014/main" id="{E0C81057-917F-D9A0-3321-CCD18BC2624A}"/>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6.3 Publiczny autobusowy transport zbiorowy, </a:t>
            </a:r>
            <a:r>
              <a:rPr lang="pl-PL" b="1" dirty="0">
                <a:solidFill>
                  <a:prstClr val="white"/>
                </a:solidFill>
                <a:latin typeface="Arial" panose="020B0604020202020204" pitchFamily="34" charset="0"/>
                <a:ea typeface="Calibri" panose="020F0502020204030204" pitchFamily="34" charset="0"/>
                <a:cs typeface="Arial" panose="020B0604020202020204" pitchFamily="34" charset="0"/>
              </a:rPr>
              <a:t>typy projektów:  1, 2, 3</a:t>
            </a:r>
            <a:endPar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Ocena </a:t>
            </a:r>
            <a:r>
              <a:rPr kumimoji="0" lang="pl-PL"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formal</a:t>
            </a:r>
            <a:r>
              <a:rPr lang="pl-PL" b="1" dirty="0">
                <a:solidFill>
                  <a:prstClr val="white"/>
                </a:solidFill>
                <a:latin typeface="Arial" panose="020B0604020202020204" pitchFamily="34" charset="0"/>
                <a:cs typeface="Arial" panose="020B0604020202020204" pitchFamily="34" charset="0"/>
              </a:rPr>
              <a:t>na</a:t>
            </a:r>
            <a:endParaRPr kumimoji="0" lang="pl-PL"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 </a:t>
            </a: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671333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2BBF4-249E-8A65-3C3E-7AE1027FCDAB}"/>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EB7AACB7-D523-48F7-2FE3-CD6D3941029F}"/>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E9E8A431-2531-BF04-57CC-B91C946BC665}"/>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6.3 Publiczny autobusowy transport zbiorowy, typy projektów:  1, 2,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 Ocena formalna</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solidFill>
                  <a:prstClr val="white"/>
                </a:solidFill>
                <a:latin typeface="Arial" panose="020B0604020202020204" pitchFamily="34" charset="0"/>
                <a:ea typeface="Calibri" panose="020F0502020204030204" pitchFamily="34" charset="0"/>
                <a:cs typeface="Arial" panose="020B0604020202020204" pitchFamily="34" charset="0"/>
              </a:rPr>
              <a:t>C</a:t>
            </a: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Kryteria formalne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F024B46F-E33C-B1C8-2367-A8B7D295B0BF}"/>
              </a:ext>
            </a:extLst>
          </p:cNvPr>
          <p:cNvGraphicFramePr>
            <a:graphicFrameLocks noGrp="1"/>
          </p:cNvGraphicFramePr>
          <p:nvPr>
            <p:extLst>
              <p:ext uri="{D42A27DB-BD31-4B8C-83A1-F6EECF244321}">
                <p14:modId xmlns:p14="http://schemas.microsoft.com/office/powerpoint/2010/main" val="1453669296"/>
              </p:ext>
            </p:extLst>
          </p:nvPr>
        </p:nvGraphicFramePr>
        <p:xfrm>
          <a:off x="409314" y="1103160"/>
          <a:ext cx="11467612" cy="4496491"/>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4134545">
                  <a:extLst>
                    <a:ext uri="{9D8B030D-6E8A-4147-A177-3AD203B41FA5}">
                      <a16:colId xmlns:a16="http://schemas.microsoft.com/office/drawing/2014/main" val="120968799"/>
                    </a:ext>
                  </a:extLst>
                </a:gridCol>
                <a:gridCol w="4521533">
                  <a:extLst>
                    <a:ext uri="{9D8B030D-6E8A-4147-A177-3AD203B41FA5}">
                      <a16:colId xmlns:a16="http://schemas.microsoft.com/office/drawing/2014/main" val="940122991"/>
                    </a:ext>
                  </a:extLst>
                </a:gridCol>
              </a:tblGrid>
              <a:tr h="323646">
                <a:tc>
                  <a:txBody>
                    <a:bodyPr/>
                    <a:lstStyle/>
                    <a:p>
                      <a:pPr algn="ctr"/>
                      <a:r>
                        <a:rPr lang="pl-PL" sz="1200">
                          <a:latin typeface="Arial" panose="020B0604020202020204" pitchFamily="34" charset="0"/>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172845">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Eliminacja dyskryminacji pośredniej obywateli państw obcych.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W ramach kryterium, weryfikowane będzie czy projekt będzie obejmował zapewnienie pasażerom lub użytkownikom infrastruktury powszechnie dostępne, przejrzyste i aktualizowane informacje w językach obcych. Działania te powinny uwzględniać usługi </a:t>
                      </a:r>
                      <a:r>
                        <a:rPr lang="pl-PL" sz="1200" b="0" strike="noStrike" kern="1200" err="1">
                          <a:solidFill>
                            <a:schemeClr val="tx1"/>
                          </a:solidFill>
                          <a:effectLst/>
                          <a:latin typeface="Arial" panose="020B0604020202020204" pitchFamily="34" charset="0"/>
                          <a:ea typeface="+mn-ea"/>
                          <a:cs typeface="Arial" panose="020B0604020202020204" pitchFamily="34" charset="0"/>
                        </a:rPr>
                        <a:t>dostępnościowe</a:t>
                      </a:r>
                      <a:r>
                        <a:rPr lang="pl-PL" sz="1200" b="0" strike="noStrike" kern="1200">
                          <a:solidFill>
                            <a:schemeClr val="tx1"/>
                          </a:solidFill>
                          <a:effectLst/>
                          <a:latin typeface="Arial" panose="020B0604020202020204" pitchFamily="34" charset="0"/>
                          <a:ea typeface="+mn-ea"/>
                          <a:cs typeface="Arial" panose="020B0604020202020204" pitchFamily="34" charset="0"/>
                        </a:rPr>
                        <a:t> –</a:t>
                      </a:r>
                      <a:r>
                        <a:rPr lang="pl-PL" sz="1200" b="0" strike="noStrike" kern="1200" err="1">
                          <a:solidFill>
                            <a:schemeClr val="tx1"/>
                          </a:solidFill>
                          <a:effectLst/>
                          <a:latin typeface="Arial" panose="020B0604020202020204" pitchFamily="34" charset="0"/>
                          <a:ea typeface="+mn-ea"/>
                          <a:cs typeface="Arial" panose="020B0604020202020204" pitchFamily="34" charset="0"/>
                        </a:rPr>
                        <a:t>audiodeskrypcja</a:t>
                      </a:r>
                      <a:r>
                        <a:rPr lang="pl-PL" sz="1200" b="0" strike="noStrike" kern="1200">
                          <a:solidFill>
                            <a:schemeClr val="tx1"/>
                          </a:solidFill>
                          <a:effectLst/>
                          <a:latin typeface="Arial" panose="020B0604020202020204" pitchFamily="34" charset="0"/>
                          <a:ea typeface="+mn-ea"/>
                          <a:cs typeface="Arial" panose="020B0604020202020204" pitchFamily="34" charset="0"/>
                        </a:rPr>
                        <a:t>, napisy, tłumacz języka migowego.</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Spełnienie kryterium weryfikowane będzie na podstawie zapisów wniosku o dofinansowanie oraz dokumentacji składanej wraz z wnioskiem o dofinansowanie na etapie aplikowania o środki.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zerojedynkowe.</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 „NIE DOTYCZY” (opcja ”NIE DOTYCZY” przyznawana wyłącznie w przypadku, gdy projekt nie wymaga zapewnienia informacji dla pasażerów i użytkowników infrastruktury).</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będzie pozytywna (wartość logiczna: „TAK” lub „NIE DOTYCZY”).</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W trakcie oceny kryterium wnioskodawca może zostać poproszony o jednokrotne uzupełnienie i/lub wyjaśnienie.</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Przyznanie wartości „NIE” (po jednokrotnym złożeniu uzupełnień i/lub wyjaśnień) oznacza, iż kryterium nie jest spełnione. Niespełnienie kryterium dyskwalifikuje projekt ze wsparcia.</a:t>
                      </a:r>
                    </a:p>
                    <a:p>
                      <a:pPr algn="just">
                        <a:lnSpc>
                          <a:spcPct val="115000"/>
                        </a:lnSpc>
                        <a:spcBef>
                          <a:spcPts val="300"/>
                        </a:spcBef>
                        <a:spcAft>
                          <a:spcPts val="300"/>
                        </a:spcAft>
                      </a:pPr>
                      <a:endParaRPr lang="pl-PL" sz="1200" strike="sngStrike" kern="12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0623DC3D-B52C-80CC-D4D6-FF24250EAC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18EBEA69-71A3-C6B2-8E10-EFB7B12C595E}"/>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91</a:t>
            </a:fld>
            <a:endParaRPr lang="pl-PL"/>
          </a:p>
        </p:txBody>
      </p:sp>
    </p:spTree>
    <p:extLst>
      <p:ext uri="{BB962C8B-B14F-4D97-AF65-F5344CB8AC3E}">
        <p14:creationId xmlns:p14="http://schemas.microsoft.com/office/powerpoint/2010/main" val="23909461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CC8CB-53E9-6695-D127-D18A84820592}"/>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6A2CF305-B6B5-83D6-50F3-7688181D4483}"/>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CB4DAAD9-AF71-AE94-1659-BB69BFCB6B08}"/>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6.3 Publiczny autobusowy transport zbiorowy, typy projektów:  1, 2,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II. Ocena merytoryczna</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solidFill>
                  <a:prstClr val="white"/>
                </a:solidFill>
                <a:latin typeface="Arial" panose="020B0604020202020204" pitchFamily="34" charset="0"/>
                <a:ea typeface="Calibri" panose="020F0502020204030204" pitchFamily="34" charset="0"/>
                <a:cs typeface="Arial" panose="020B0604020202020204" pitchFamily="34" charset="0"/>
              </a:rPr>
              <a:t>B</a:t>
            </a: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Kryteria merytoryczne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116B61D1-2860-A0B9-69E9-5994785C491E}"/>
              </a:ext>
            </a:extLst>
          </p:cNvPr>
          <p:cNvGraphicFramePr>
            <a:graphicFrameLocks noGrp="1"/>
          </p:cNvGraphicFramePr>
          <p:nvPr>
            <p:extLst>
              <p:ext uri="{D42A27DB-BD31-4B8C-83A1-F6EECF244321}">
                <p14:modId xmlns:p14="http://schemas.microsoft.com/office/powerpoint/2010/main" val="2191364211"/>
              </p:ext>
            </p:extLst>
          </p:nvPr>
        </p:nvGraphicFramePr>
        <p:xfrm>
          <a:off x="409314" y="1103160"/>
          <a:ext cx="11467612" cy="4185349"/>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172112">
                  <a:extLst>
                    <a:ext uri="{9D8B030D-6E8A-4147-A177-3AD203B41FA5}">
                      <a16:colId xmlns:a16="http://schemas.microsoft.com/office/drawing/2014/main" val="120968799"/>
                    </a:ext>
                  </a:extLst>
                </a:gridCol>
                <a:gridCol w="3483966">
                  <a:extLst>
                    <a:ext uri="{9D8B030D-6E8A-4147-A177-3AD203B41FA5}">
                      <a16:colId xmlns:a16="http://schemas.microsoft.com/office/drawing/2014/main" val="940122991"/>
                    </a:ext>
                  </a:extLst>
                </a:gridCol>
              </a:tblGrid>
              <a:tr h="323646">
                <a:tc>
                  <a:txBody>
                    <a:bodyPr/>
                    <a:lstStyle/>
                    <a:p>
                      <a:pPr algn="ctr"/>
                      <a:r>
                        <a:rPr lang="pl-PL" sz="1200">
                          <a:latin typeface="Arial" panose="020B0604020202020204" pitchFamily="34" charset="0"/>
                          <a:cs typeface="Arial" panose="020B0604020202020204" pitchFamily="34" charset="0"/>
                        </a:rPr>
                        <a:t>*Slajd 1 z 3</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627515">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Tabor autobusowy objęty projektem jest czysty ekologiczne.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Kryterium zdefiniowane zostało jako kryterium specyficzne - techniczne.</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W ramach kryterium weryfikowane będzie, czy zakupiony/zmodernizowany</a:t>
                      </a:r>
                      <a:r>
                        <a:rPr lang="pl-PL" sz="1200" b="0" strike="noStrike" kern="1200" baseline="30000">
                          <a:solidFill>
                            <a:schemeClr val="tx1"/>
                          </a:solidFill>
                          <a:effectLst/>
                          <a:latin typeface="Arial" panose="020B0604020202020204" pitchFamily="34" charset="0"/>
                          <a:ea typeface="+mn-ea"/>
                          <a:cs typeface="Arial" panose="020B0604020202020204" pitchFamily="34" charset="0"/>
                        </a:rPr>
                        <a:t>4</a:t>
                      </a:r>
                      <a:r>
                        <a:rPr lang="pl-PL" sz="1200" b="0" strike="noStrike" kern="1200">
                          <a:solidFill>
                            <a:schemeClr val="tx1"/>
                          </a:solidFill>
                          <a:effectLst/>
                          <a:latin typeface="Arial" panose="020B0604020202020204" pitchFamily="34" charset="0"/>
                          <a:ea typeface="+mn-ea"/>
                          <a:cs typeface="Arial" panose="020B0604020202020204" pitchFamily="34" charset="0"/>
                        </a:rPr>
                        <a:t>  w ramach projektu tabor autobusowy spełnia definicję “ekologicznie czystych pojazdów” w rozumieniu Dyrektywy Parlamentu Europejskiego i Rady (UE) 2019/1161.</a:t>
                      </a:r>
                      <a:r>
                        <a:rPr lang="pl-PL" sz="1200" b="0" strike="noStrike" kern="1200" baseline="30000">
                          <a:solidFill>
                            <a:schemeClr val="tx1"/>
                          </a:solidFill>
                          <a:effectLst/>
                          <a:latin typeface="Arial" panose="020B0604020202020204" pitchFamily="34" charset="0"/>
                          <a:ea typeface="+mn-ea"/>
                          <a:cs typeface="Arial" panose="020B0604020202020204" pitchFamily="34" charset="0"/>
                        </a:rPr>
                        <a:t>5</a:t>
                      </a:r>
                      <a:r>
                        <a:rPr lang="pl-PL" sz="1200" b="0" strike="noStrike" kern="1200">
                          <a:solidFill>
                            <a:schemeClr val="tx1"/>
                          </a:solidFill>
                          <a:effectLst/>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Zgodnie z ww. Dyrektywą ekologicznie czysty pojazd oznacza:</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a) pojazd kategorii M1, M2 lub N1 o maksymalnej emisji z rury wydechowej wyrażonej w g CO2/km i emisji zanieczyszczeń w rzeczywistych warunkach jazdy poniżej określonej wartości procentowej w stosunku do odpowiednich dopuszczalnych wartości emisji, jak podano w tabeli 2 w załączniku; lub</a:t>
                      </a:r>
                    </a:p>
                    <a:p>
                      <a:pPr marL="0" marR="0" lvl="0" indent="0" algn="l" defTabSz="914400" rtl="0" eaLnBrk="1" fontAlgn="auto" latinLnBrk="0" hangingPunct="1">
                        <a:lnSpc>
                          <a:spcPct val="115000"/>
                        </a:lnSpc>
                        <a:spcBef>
                          <a:spcPts val="600"/>
                        </a:spcBef>
                        <a:spcAft>
                          <a:spcPts val="600"/>
                        </a:spcAft>
                        <a:buClrTx/>
                        <a:buSzTx/>
                        <a:buFont typeface="+mj-lt"/>
                        <a:buNone/>
                        <a:tabLst/>
                        <a:defRPr/>
                      </a:pPr>
                      <a:endParaRPr lang="pl-PL" sz="1200" b="0"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zerojedynkowe.</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 „NIE DOTYCZY” (opcja „NIE DOTYCZY” przyznawana wyłącznie w przypadku, gdy projekt swoim zakresem nie obejmuje zakupu/modernizacji taboru autobusowego).</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będzie pozytywna (wartość logiczna: „TAK” lub „NIE DOTYCZY”).</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W trakcie oceny kryterium wnioskodawca może zostać poproszony o jednokrotne uzupełnienie i/lub wyjaśnienie.</a:t>
                      </a:r>
                    </a:p>
                    <a:p>
                      <a:pPr algn="just">
                        <a:lnSpc>
                          <a:spcPct val="115000"/>
                        </a:lnSpc>
                        <a:spcBef>
                          <a:spcPts val="300"/>
                        </a:spcBef>
                        <a:spcAft>
                          <a:spcPts val="300"/>
                        </a:spcAft>
                      </a:pPr>
                      <a:endParaRPr lang="pl-PL" sz="1200" strike="sngStrike" kern="12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sp>
        <p:nvSpPr>
          <p:cNvPr id="10" name="pole tekstowe 9">
            <a:extLst>
              <a:ext uri="{FF2B5EF4-FFF2-40B4-BE49-F238E27FC236}">
                <a16:creationId xmlns:a16="http://schemas.microsoft.com/office/drawing/2014/main" id="{8AA09F3B-03D9-28E5-30F0-A790C7A0D44B}"/>
              </a:ext>
            </a:extLst>
          </p:cNvPr>
          <p:cNvSpPr txBox="1"/>
          <p:nvPr/>
        </p:nvSpPr>
        <p:spPr>
          <a:xfrm>
            <a:off x="409314" y="5368259"/>
            <a:ext cx="11696842" cy="1015663"/>
          </a:xfrm>
          <a:prstGeom prst="rect">
            <a:avLst/>
          </a:prstGeom>
          <a:noFill/>
        </p:spPr>
        <p:txBody>
          <a:bodyPr wrap="square" rtlCol="0">
            <a:spAutoFit/>
          </a:bodyPr>
          <a:lstStyle/>
          <a:p>
            <a:r>
              <a:rPr lang="pl-PL" sz="1200" baseline="30000">
                <a:latin typeface="Arial" panose="020B0604020202020204" pitchFamily="34" charset="0"/>
                <a:cs typeface="Arial" panose="020B0604020202020204" pitchFamily="34" charset="0"/>
              </a:rPr>
              <a:t>4</a:t>
            </a:r>
            <a:r>
              <a:rPr lang="pl-PL" sz="1200">
                <a:latin typeface="Arial" panose="020B0604020202020204" pitchFamily="34" charset="0"/>
                <a:cs typeface="Arial" panose="020B0604020202020204" pitchFamily="34" charset="0"/>
              </a:rPr>
              <a:t> Modernizacja taboru – ulepszenie, polegające na przebudowie, rozbudowie obiektu lub powodujące, iż jego wartość po zakończeniu ulepszania przewyższy pierwotną wartość użytkową mierzoną kosztami eksploatacyjnymi, wielkością emisji lub innymi miernikami. Remont główny, zmierzający do odtworzenia stanu pierwotnego, nie będzie mieścił się w katalogu możliwych do dofinansowania wydatków. </a:t>
            </a:r>
          </a:p>
          <a:p>
            <a:r>
              <a:rPr lang="pl-PL" sz="1200" baseline="30000">
                <a:latin typeface="Arial" panose="020B0604020202020204" pitchFamily="34" charset="0"/>
                <a:cs typeface="Arial" panose="020B0604020202020204" pitchFamily="34" charset="0"/>
              </a:rPr>
              <a:t>5</a:t>
            </a:r>
            <a:r>
              <a:rPr lang="pl-PL" sz="1200">
                <a:latin typeface="Arial" panose="020B0604020202020204" pitchFamily="34" charset="0"/>
                <a:cs typeface="Arial" panose="020B0604020202020204" pitchFamily="34" charset="0"/>
              </a:rPr>
              <a:t> Dyrektywa Parlamentu Europejskiego i Rady (UE) 2019/1161 z dnia 20 czerwca 2019 r. zmieniająca dyrektywę 2009/33/WE w sprawie promowania ekologicznie czystych i energooszczędnych pojazdów transportu drogowego.</a:t>
            </a:r>
          </a:p>
        </p:txBody>
      </p:sp>
      <p:pic>
        <p:nvPicPr>
          <p:cNvPr id="3" name="Obraz 2" descr="Oznaczenie graficzne programu fundusze Europejskie dla Lubelskiego.">
            <a:extLst>
              <a:ext uri="{FF2B5EF4-FFF2-40B4-BE49-F238E27FC236}">
                <a16:creationId xmlns:a16="http://schemas.microsoft.com/office/drawing/2014/main" id="{0DF3CB3E-2912-55F4-7C0E-4FB31A083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9A9AF840-F551-BEDC-40CB-27E27B6CFC71}"/>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92</a:t>
            </a:fld>
            <a:endParaRPr lang="pl-PL"/>
          </a:p>
        </p:txBody>
      </p:sp>
    </p:spTree>
    <p:extLst>
      <p:ext uri="{BB962C8B-B14F-4D97-AF65-F5344CB8AC3E}">
        <p14:creationId xmlns:p14="http://schemas.microsoft.com/office/powerpoint/2010/main" val="13511871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00A41-287A-E611-0E70-0EF0B9A5EEBD}"/>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A9180D80-8756-5779-AA1B-50A3B6670010}"/>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0F6976E1-60CC-DC46-4BF4-60E5BFDA5C3A}"/>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6.3 Publiczny autobusowy transport zbiorowy, typy projektów:  1, 2,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II. Ocena merytoryczna</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solidFill>
                  <a:prstClr val="white"/>
                </a:solidFill>
                <a:latin typeface="Arial" panose="020B0604020202020204" pitchFamily="34" charset="0"/>
                <a:ea typeface="Calibri" panose="020F0502020204030204" pitchFamily="34" charset="0"/>
                <a:cs typeface="Arial" panose="020B0604020202020204" pitchFamily="34" charset="0"/>
              </a:rPr>
              <a:t>B</a:t>
            </a: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Kryteria merytoryczne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6C460CCD-0123-082D-19F1-4268EBA07872}"/>
              </a:ext>
            </a:extLst>
          </p:cNvPr>
          <p:cNvGraphicFramePr>
            <a:graphicFrameLocks noGrp="1"/>
          </p:cNvGraphicFramePr>
          <p:nvPr>
            <p:extLst>
              <p:ext uri="{D42A27DB-BD31-4B8C-83A1-F6EECF244321}">
                <p14:modId xmlns:p14="http://schemas.microsoft.com/office/powerpoint/2010/main" val="3952981240"/>
              </p:ext>
            </p:extLst>
          </p:nvPr>
        </p:nvGraphicFramePr>
        <p:xfrm>
          <a:off x="409314" y="1103160"/>
          <a:ext cx="11467612" cy="3331028"/>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4677156">
                  <a:extLst>
                    <a:ext uri="{9D8B030D-6E8A-4147-A177-3AD203B41FA5}">
                      <a16:colId xmlns:a16="http://schemas.microsoft.com/office/drawing/2014/main" val="120968799"/>
                    </a:ext>
                  </a:extLst>
                </a:gridCol>
                <a:gridCol w="3978922">
                  <a:extLst>
                    <a:ext uri="{9D8B030D-6E8A-4147-A177-3AD203B41FA5}">
                      <a16:colId xmlns:a16="http://schemas.microsoft.com/office/drawing/2014/main" val="940122991"/>
                    </a:ext>
                  </a:extLst>
                </a:gridCol>
              </a:tblGrid>
              <a:tr h="4040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*Slajd 2 z 3</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2873828">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Tabor autobusowy objęty projektem jest czysty ekologiczne.</a:t>
                      </a:r>
                    </a:p>
                    <a:p>
                      <a:pPr algn="l">
                        <a:spcAft>
                          <a:spcPts val="0"/>
                        </a:spcAft>
                      </a:pPr>
                      <a:endParaRPr lang="pl-PL" sz="1200" b="1"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b) pojazd kategorii M3, N2 lub N3 wykorzystujący paliwa alternatywne, zdefiniowane w art. 2 pkt 1) i 2) Dyrektywy Parlamentu Europejskiego i Rady 2014/94/UE</a:t>
                      </a:r>
                      <a:r>
                        <a:rPr lang="pl-PL" sz="1200" b="0" strike="noStrike" kern="1200" baseline="30000">
                          <a:solidFill>
                            <a:schemeClr val="tx1"/>
                          </a:solidFill>
                          <a:effectLst/>
                          <a:latin typeface="Arial" panose="020B0604020202020204" pitchFamily="34" charset="0"/>
                          <a:ea typeface="+mn-ea"/>
                          <a:cs typeface="Arial" panose="020B0604020202020204" pitchFamily="34" charset="0"/>
                        </a:rPr>
                        <a:t>6</a:t>
                      </a:r>
                      <a:r>
                        <a:rPr lang="pl-PL" sz="1200" b="0" strike="noStrike" kern="1200">
                          <a:solidFill>
                            <a:schemeClr val="tx1"/>
                          </a:solidFill>
                          <a:effectLst/>
                          <a:latin typeface="Arial" panose="020B0604020202020204" pitchFamily="34" charset="0"/>
                          <a:ea typeface="+mn-ea"/>
                          <a:cs typeface="Arial" panose="020B0604020202020204" pitchFamily="34" charset="0"/>
                        </a:rPr>
                        <a:t> , z wyjątkiem paliw produkowanych z surowców o wysokim ryzyku spowodowania pośredniej zmiany użytkowania gruntów, w przypadku których obserwuje się znaczną ekspansję obszaru produkcji na tereny zasobne w pierwiastek węgla, zgodnie z art. 26 Dyrektywy Parlamentu Europejskiego i Rady (UE) 2018/2001</a:t>
                      </a:r>
                      <a:r>
                        <a:rPr lang="pl-PL" sz="1200" b="0" strike="noStrike" kern="1200" baseline="30000">
                          <a:solidFill>
                            <a:schemeClr val="tx1"/>
                          </a:solidFill>
                          <a:effectLst/>
                          <a:latin typeface="Arial" panose="020B0604020202020204" pitchFamily="34" charset="0"/>
                          <a:ea typeface="+mn-ea"/>
                          <a:cs typeface="Arial" panose="020B0604020202020204" pitchFamily="34" charset="0"/>
                        </a:rPr>
                        <a:t>7</a:t>
                      </a:r>
                      <a:r>
                        <a:rPr lang="pl-PL" sz="1200" b="0" strike="noStrike" kern="1200">
                          <a:solidFill>
                            <a:schemeClr val="tx1"/>
                          </a:solidFill>
                          <a:effectLst/>
                          <a:latin typeface="Arial" panose="020B0604020202020204" pitchFamily="34" charset="0"/>
                          <a:ea typeface="+mn-ea"/>
                          <a:cs typeface="Arial" panose="020B0604020202020204" pitchFamily="34" charset="0"/>
                        </a:rPr>
                        <a:t>. W przypadku pojazdów wykorzystujących biopaliwa ciekłe, paliwa syntetyczne i parafinowe nie można mieszać tych paliw z konwencjonalnymi paliwami kopalnymi.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Przyznanie wartości „NIE” (po jednokrotnym złożeniu uzupełnień i/lub wyjaśnień) oznacza, iż kryterium nie jest spełnione. Niespełnienie kryterium dyskwalifikuje projekt ze wsparcia.</a:t>
                      </a:r>
                      <a:endParaRPr lang="pl-PL" sz="1200" strike="sngStrike" kern="12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C5F31C47-0B54-69AB-40D0-669F8519DB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7B9D5592-DD87-E2E0-BABA-E801E7FD23BC}"/>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93</a:t>
            </a:fld>
            <a:endParaRPr lang="pl-PL"/>
          </a:p>
        </p:txBody>
      </p:sp>
      <p:sp>
        <p:nvSpPr>
          <p:cNvPr id="6" name="pole tekstowe 5">
            <a:extLst>
              <a:ext uri="{FF2B5EF4-FFF2-40B4-BE49-F238E27FC236}">
                <a16:creationId xmlns:a16="http://schemas.microsoft.com/office/drawing/2014/main" id="{D5E94F7A-B29C-FD4E-8848-411B306A9CCC}"/>
              </a:ext>
            </a:extLst>
          </p:cNvPr>
          <p:cNvSpPr txBox="1"/>
          <p:nvPr/>
        </p:nvSpPr>
        <p:spPr>
          <a:xfrm>
            <a:off x="409314" y="5368259"/>
            <a:ext cx="11696842" cy="830997"/>
          </a:xfrm>
          <a:prstGeom prst="rect">
            <a:avLst/>
          </a:prstGeom>
          <a:noFill/>
        </p:spPr>
        <p:txBody>
          <a:bodyPr wrap="square" rtlCol="0">
            <a:spAutoFit/>
          </a:bodyPr>
          <a:lstStyle/>
          <a:p>
            <a:r>
              <a:rPr lang="pl-PL" sz="1200" baseline="30000">
                <a:latin typeface="Arial" panose="020B0604020202020204" pitchFamily="34" charset="0"/>
                <a:cs typeface="Arial" panose="020B0604020202020204" pitchFamily="34" charset="0"/>
              </a:rPr>
              <a:t>6</a:t>
            </a:r>
            <a:r>
              <a:rPr lang="pl-PL" sz="1200">
                <a:latin typeface="Arial" panose="020B0604020202020204" pitchFamily="34" charset="0"/>
                <a:cs typeface="Arial" panose="020B0604020202020204" pitchFamily="34" charset="0"/>
              </a:rPr>
              <a:t> Dyrektywa Parlamentu Europejskiego i Rady 2014/94/UE z dnia 22 października 2014 r. w sprawie rozwoju infrastruktury paliw alternatywnych (Dz.U. L 307 z 28.10.2014, s. 1).</a:t>
            </a:r>
          </a:p>
          <a:p>
            <a:r>
              <a:rPr lang="pl-PL" sz="1200" baseline="30000">
                <a:latin typeface="Arial" panose="020B0604020202020204" pitchFamily="34" charset="0"/>
                <a:cs typeface="Arial" panose="020B0604020202020204" pitchFamily="34" charset="0"/>
              </a:rPr>
              <a:t>7</a:t>
            </a:r>
            <a:r>
              <a:rPr lang="pl-PL" sz="1200">
                <a:latin typeface="Arial" panose="020B0604020202020204" pitchFamily="34" charset="0"/>
                <a:cs typeface="Arial" panose="020B0604020202020204" pitchFamily="34" charset="0"/>
              </a:rPr>
              <a:t> Dyrektywa Parlamentu Europejskiego i Rady (UE) 2018/2001 z dnia 11 grudnia 2018 r. w sprawie promowania stosowania energii ze źródeł odnawialnych (Dz.U. L 328 z 21.12.2018, s. 82).</a:t>
            </a:r>
          </a:p>
        </p:txBody>
      </p:sp>
    </p:spTree>
    <p:extLst>
      <p:ext uri="{BB962C8B-B14F-4D97-AF65-F5344CB8AC3E}">
        <p14:creationId xmlns:p14="http://schemas.microsoft.com/office/powerpoint/2010/main" val="6930266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22CCD-96D0-2779-E1F3-F825D863C1F4}"/>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DE1FC284-488C-5193-D513-1668D9326A71}"/>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3FC9116C-C87B-5796-E8EC-78D121995AAE}"/>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6.3 Publiczny autobusowy transport zbiorowy, typy projektów:  1, 2,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II. Ocena merytoryczna</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solidFill>
                  <a:prstClr val="white"/>
                </a:solidFill>
                <a:latin typeface="Arial" panose="020B0604020202020204" pitchFamily="34" charset="0"/>
                <a:ea typeface="Calibri" panose="020F0502020204030204" pitchFamily="34" charset="0"/>
                <a:cs typeface="Arial" panose="020B0604020202020204" pitchFamily="34" charset="0"/>
              </a:rPr>
              <a:t>B</a:t>
            </a: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Kryteria merytoryczne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6BEA4140-5870-407A-C820-713E354711E4}"/>
              </a:ext>
            </a:extLst>
          </p:cNvPr>
          <p:cNvGraphicFramePr>
            <a:graphicFrameLocks noGrp="1"/>
          </p:cNvGraphicFramePr>
          <p:nvPr>
            <p:extLst>
              <p:ext uri="{D42A27DB-BD31-4B8C-83A1-F6EECF244321}">
                <p14:modId xmlns:p14="http://schemas.microsoft.com/office/powerpoint/2010/main" val="2831375607"/>
              </p:ext>
            </p:extLst>
          </p:nvPr>
        </p:nvGraphicFramePr>
        <p:xfrm>
          <a:off x="409314" y="1103161"/>
          <a:ext cx="11467612" cy="2893906"/>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762378">
                  <a:extLst>
                    <a:ext uri="{9D8B030D-6E8A-4147-A177-3AD203B41FA5}">
                      <a16:colId xmlns:a16="http://schemas.microsoft.com/office/drawing/2014/main" val="120968799"/>
                    </a:ext>
                  </a:extLst>
                </a:gridCol>
                <a:gridCol w="2893700">
                  <a:extLst>
                    <a:ext uri="{9D8B030D-6E8A-4147-A177-3AD203B41FA5}">
                      <a16:colId xmlns:a16="http://schemas.microsoft.com/office/drawing/2014/main" val="940122991"/>
                    </a:ext>
                  </a:extLst>
                </a:gridCol>
              </a:tblGrid>
              <a:tr h="4091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*Slajd 3 z 3</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2436706">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Tabor autobusowy objęty projektem jest czysty ekologiczne.</a:t>
                      </a:r>
                    </a:p>
                    <a:p>
                      <a:pPr algn="l">
                        <a:spcAft>
                          <a:spcPts val="0"/>
                        </a:spcAft>
                      </a:pPr>
                      <a:endParaRPr lang="pl-PL" sz="1200" b="1"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Spełnienie kryterium weryfikowane będzie na podstawie zapisów wniosku o dofinansowanie oraz dokumentacji składanej wraz z wnioskiem o dofinansowanie na etapie aplikowania o środki.</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Kryterium uznaje się za spełnione, jeżeli zakupiony/zmodernizowany tabor w ramach projektu wpisuje się w definicję “ekologicznie czystych pojazdów” w rozumieniu Dyrektywy Parlamentu Europejskiego i Rady (UE) 2019/1161.</a:t>
                      </a:r>
                      <a:r>
                        <a:rPr lang="pl-PL" sz="1200" b="0" strike="noStrike" kern="1200" baseline="30000">
                          <a:solidFill>
                            <a:schemeClr val="tx1"/>
                          </a:solidFill>
                          <a:effectLst/>
                          <a:latin typeface="Arial" panose="020B0604020202020204" pitchFamily="34" charset="0"/>
                          <a:ea typeface="+mn-ea"/>
                          <a:cs typeface="Arial" panose="020B0604020202020204" pitchFamily="34" charset="0"/>
                        </a:rPr>
                        <a:t>8</a:t>
                      </a:r>
                      <a:r>
                        <a:rPr lang="pl-PL" sz="1200" b="0" strike="noStrike" kern="1200">
                          <a:solidFill>
                            <a:schemeClr val="tx1"/>
                          </a:solidFill>
                          <a:effectLst/>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15000"/>
                        </a:lnSpc>
                        <a:spcBef>
                          <a:spcPts val="600"/>
                        </a:spcBef>
                        <a:spcAft>
                          <a:spcPts val="600"/>
                        </a:spcAft>
                        <a:buClrTx/>
                        <a:buSzTx/>
                        <a:buFont typeface="+mj-lt"/>
                        <a:buNone/>
                        <a:tabLst/>
                        <a:defRPr/>
                      </a:pPr>
                      <a:endParaRPr lang="pl-PL" sz="1200" b="0"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300"/>
                        </a:spcBef>
                        <a:spcAft>
                          <a:spcPts val="300"/>
                        </a:spcAft>
                      </a:pPr>
                      <a:endParaRPr lang="pl-PL" sz="1200" strike="sngStrike" kern="12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sp>
        <p:nvSpPr>
          <p:cNvPr id="10" name="pole tekstowe 9">
            <a:extLst>
              <a:ext uri="{FF2B5EF4-FFF2-40B4-BE49-F238E27FC236}">
                <a16:creationId xmlns:a16="http://schemas.microsoft.com/office/drawing/2014/main" id="{03DF5011-D82A-AA1A-CF1A-ECFD50D4D0E2}"/>
              </a:ext>
            </a:extLst>
          </p:cNvPr>
          <p:cNvSpPr txBox="1"/>
          <p:nvPr/>
        </p:nvSpPr>
        <p:spPr>
          <a:xfrm>
            <a:off x="294699" y="5376122"/>
            <a:ext cx="11696842" cy="461665"/>
          </a:xfrm>
          <a:prstGeom prst="rect">
            <a:avLst/>
          </a:prstGeom>
          <a:noFill/>
        </p:spPr>
        <p:txBody>
          <a:bodyPr wrap="square" rtlCol="0">
            <a:spAutoFit/>
          </a:bodyPr>
          <a:lstStyle/>
          <a:p>
            <a:r>
              <a:rPr lang="pl-PL" sz="1200" baseline="30000">
                <a:latin typeface="Arial" panose="020B0604020202020204" pitchFamily="34" charset="0"/>
                <a:cs typeface="Arial" panose="020B0604020202020204" pitchFamily="34" charset="0"/>
              </a:rPr>
              <a:t>8</a:t>
            </a:r>
            <a:r>
              <a:rPr lang="pl-PL" sz="1200">
                <a:latin typeface="Arial" panose="020B0604020202020204" pitchFamily="34" charset="0"/>
                <a:cs typeface="Arial" panose="020B0604020202020204" pitchFamily="34" charset="0"/>
              </a:rPr>
              <a:t> Dyrektywa Parlamentu Europejskiego i Rady (UE) 2019/1161 z dnia 20 czerwca 2019 r. zmieniająca dyrektywę 2009/33/WE w sprawie promowania ekologicznie czystych i energooszczędnych pojazdów transportu drogowego.</a:t>
            </a:r>
          </a:p>
        </p:txBody>
      </p:sp>
      <p:pic>
        <p:nvPicPr>
          <p:cNvPr id="3" name="Obraz 2" descr="Oznaczenie graficzne programu fundusze Europejskie dla Lubelskiego.">
            <a:extLst>
              <a:ext uri="{FF2B5EF4-FFF2-40B4-BE49-F238E27FC236}">
                <a16:creationId xmlns:a16="http://schemas.microsoft.com/office/drawing/2014/main" id="{E07D171B-0257-EEE9-FA8E-979B01D1C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9BADC22E-25CA-446F-7735-B3CEEB6D8CD2}"/>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94</a:t>
            </a:fld>
            <a:endParaRPr lang="pl-PL"/>
          </a:p>
        </p:txBody>
      </p:sp>
    </p:spTree>
    <p:extLst>
      <p:ext uri="{BB962C8B-B14F-4D97-AF65-F5344CB8AC3E}">
        <p14:creationId xmlns:p14="http://schemas.microsoft.com/office/powerpoint/2010/main" val="399440853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FB228-4D4F-1464-AA6C-7ACD30F034D2}"/>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3F02DFCB-7D6A-62B5-8CE0-EDF7435ED77D}"/>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BF2BBC62-F3A6-E70D-F830-AC687662B26D}"/>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6.3 Publiczny autobusowy transport zbiorowy, typy projektów:  1, 2,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II. Ocena merytoryczna</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solidFill>
                  <a:prstClr val="white"/>
                </a:solidFill>
                <a:latin typeface="Arial" panose="020B0604020202020204" pitchFamily="34" charset="0"/>
                <a:ea typeface="Calibri" panose="020F0502020204030204" pitchFamily="34" charset="0"/>
                <a:cs typeface="Arial" panose="020B0604020202020204" pitchFamily="34" charset="0"/>
              </a:rPr>
              <a:t>B</a:t>
            </a: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Kryteria merytoryczne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FE57C039-03BE-B17C-7158-EA53DD3086B1}"/>
              </a:ext>
            </a:extLst>
          </p:cNvPr>
          <p:cNvGraphicFramePr>
            <a:graphicFrameLocks noGrp="1"/>
          </p:cNvGraphicFramePr>
          <p:nvPr>
            <p:extLst>
              <p:ext uri="{D42A27DB-BD31-4B8C-83A1-F6EECF244321}">
                <p14:modId xmlns:p14="http://schemas.microsoft.com/office/powerpoint/2010/main" val="2729553387"/>
              </p:ext>
            </p:extLst>
          </p:nvPr>
        </p:nvGraphicFramePr>
        <p:xfrm>
          <a:off x="409314" y="1103161"/>
          <a:ext cx="11467612" cy="4505115"/>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4385754">
                  <a:extLst>
                    <a:ext uri="{9D8B030D-6E8A-4147-A177-3AD203B41FA5}">
                      <a16:colId xmlns:a16="http://schemas.microsoft.com/office/drawing/2014/main" val="120968799"/>
                    </a:ext>
                  </a:extLst>
                </a:gridCol>
                <a:gridCol w="4270324">
                  <a:extLst>
                    <a:ext uri="{9D8B030D-6E8A-4147-A177-3AD203B41FA5}">
                      <a16:colId xmlns:a16="http://schemas.microsoft.com/office/drawing/2014/main" val="940122991"/>
                    </a:ext>
                  </a:extLst>
                </a:gridCol>
              </a:tblGrid>
              <a:tr h="490454">
                <a:tc>
                  <a:txBody>
                    <a:bodyPr/>
                    <a:lstStyle/>
                    <a:p>
                      <a:pPr algn="ctr"/>
                      <a:r>
                        <a:rPr lang="pl-PL" sz="1200">
                          <a:latin typeface="Arial" panose="020B0604020202020204" pitchFamily="34" charset="0"/>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299932">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Tabor autobusowy jest wykorzystywany w publicznym transporcie zbiorowym o charakterze użyteczności publicznej.</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Kryterium zdefiniowane zostało jako kryterium specyficzne - techniczne.</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W ramach kryterium weryfikowane będzie, czy zakupiony/zmodernizowany w ramach projektu tabor autobusowy będzie wykorzystywany w publicznym transporcie zbiorowym o charakterze użyteczności publicznej.</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Spełnienie kryterium weryfikowane będzie na podstawie zapisów wniosku o dofinansowanie oraz dokumentacji składanej wraz z wnioskiem o dofinansowanie na etapie aplikowania o środki.</a:t>
                      </a:r>
                    </a:p>
                    <a:p>
                      <a:pPr marL="0" marR="0" lvl="0" indent="0" algn="l" defTabSz="914400" rtl="0" eaLnBrk="1" fontAlgn="auto" latinLnBrk="0" hangingPunct="1">
                        <a:lnSpc>
                          <a:spcPct val="115000"/>
                        </a:lnSpc>
                        <a:spcBef>
                          <a:spcPts val="600"/>
                        </a:spcBef>
                        <a:spcAft>
                          <a:spcPts val="600"/>
                        </a:spcAft>
                        <a:buClrTx/>
                        <a:buSzTx/>
                        <a:buFont typeface="+mj-lt"/>
                        <a:buNone/>
                        <a:tabLst/>
                        <a:defRPr/>
                      </a:pPr>
                      <a:endParaRPr lang="pl-PL" sz="1200" b="0"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zerojedynkowe.</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 „NIE DOTYCZY” (opcja „NIE DOTYCZY” przyznawana wyłącznie w przypadku, gdy projekt swoim zakresem nie obejmuje zakupu/modernizacji taboru autobusowego).</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będzie pozytywna (wartość logiczna: „TAK” lub „NIE DOTYCZY”).</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W trakcie oceny kryterium wnioskodawca może zostać poproszony o  jednokrotne uzupełnienie i/lub wyjaśnienie.</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Przyznanie wartości „NIE” (po jednokrotnym złożeniu uzupełnień i/lub wyjaśnień) oznacza, iż kryterium nie jest spełnione. Niespełnienie kryterium dyskwalifikuje projekt ze wsparcia.</a:t>
                      </a:r>
                    </a:p>
                    <a:p>
                      <a:pPr algn="just">
                        <a:lnSpc>
                          <a:spcPct val="115000"/>
                        </a:lnSpc>
                        <a:spcBef>
                          <a:spcPts val="300"/>
                        </a:spcBef>
                        <a:spcAft>
                          <a:spcPts val="300"/>
                        </a:spcAft>
                      </a:pPr>
                      <a:endParaRPr lang="pl-PL" sz="1200" strike="sngStrike" kern="12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8AC8CD5B-E6D5-D54B-AE1A-3B0BB24AA0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692A8CB8-5715-D35F-4F7F-4E4316AB7200}"/>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95</a:t>
            </a:fld>
            <a:endParaRPr lang="pl-PL"/>
          </a:p>
        </p:txBody>
      </p:sp>
    </p:spTree>
    <p:extLst>
      <p:ext uri="{BB962C8B-B14F-4D97-AF65-F5344CB8AC3E}">
        <p14:creationId xmlns:p14="http://schemas.microsoft.com/office/powerpoint/2010/main" val="910532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4EC20-E2A8-9B92-E64E-075162F7B659}"/>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FC9B1C3D-7C04-4267-53BA-99801494208A}"/>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500FC88A-0D02-FF54-1242-524722E83D03}"/>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6.3 Publiczny autobusowy transport zbiorowy, typy projektów:  1, 2,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II. Ocena merytoryczna</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solidFill>
                  <a:prstClr val="white"/>
                </a:solidFill>
                <a:latin typeface="Arial" panose="020B0604020202020204" pitchFamily="34" charset="0"/>
                <a:ea typeface="Calibri" panose="020F0502020204030204" pitchFamily="34" charset="0"/>
                <a:cs typeface="Arial" panose="020B0604020202020204" pitchFamily="34" charset="0"/>
              </a:rPr>
              <a:t>B</a:t>
            </a: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Kryteria merytoryczne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325522EB-3C47-37D6-1C18-E0DE20630A02}"/>
              </a:ext>
            </a:extLst>
          </p:cNvPr>
          <p:cNvGraphicFramePr>
            <a:graphicFrameLocks noGrp="1"/>
          </p:cNvGraphicFramePr>
          <p:nvPr>
            <p:extLst>
              <p:ext uri="{D42A27DB-BD31-4B8C-83A1-F6EECF244321}">
                <p14:modId xmlns:p14="http://schemas.microsoft.com/office/powerpoint/2010/main" val="1880967279"/>
              </p:ext>
            </p:extLst>
          </p:nvPr>
        </p:nvGraphicFramePr>
        <p:xfrm>
          <a:off x="401825" y="1020213"/>
          <a:ext cx="11467612" cy="4114495"/>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4435996">
                  <a:extLst>
                    <a:ext uri="{9D8B030D-6E8A-4147-A177-3AD203B41FA5}">
                      <a16:colId xmlns:a16="http://schemas.microsoft.com/office/drawing/2014/main" val="120968799"/>
                    </a:ext>
                  </a:extLst>
                </a:gridCol>
                <a:gridCol w="4220082">
                  <a:extLst>
                    <a:ext uri="{9D8B030D-6E8A-4147-A177-3AD203B41FA5}">
                      <a16:colId xmlns:a16="http://schemas.microsoft.com/office/drawing/2014/main" val="940122991"/>
                    </a:ext>
                  </a:extLst>
                </a:gridCol>
              </a:tblGrid>
              <a:tr h="5189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*Slajd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3595524">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Infrastruktura ładowania/tankowania pojazdów </a:t>
                      </a:r>
                      <a:r>
                        <a:rPr lang="pl-PL" sz="1200" b="1" strike="noStrike" kern="1200" err="1">
                          <a:solidFill>
                            <a:schemeClr val="tx1"/>
                          </a:solidFill>
                          <a:effectLst/>
                          <a:latin typeface="Arial" panose="020B0604020202020204" pitchFamily="34" charset="0"/>
                          <a:ea typeface="+mn-ea"/>
                          <a:cs typeface="Arial" panose="020B0604020202020204" pitchFamily="34" charset="0"/>
                        </a:rPr>
                        <a:t>bezemisyjnych</a:t>
                      </a:r>
                      <a:r>
                        <a:rPr lang="pl-PL" sz="1200" b="1" strike="noStrike" kern="1200">
                          <a:solidFill>
                            <a:schemeClr val="tx1"/>
                          </a:solidFill>
                          <a:effectLst/>
                          <a:latin typeface="Arial" panose="020B0604020202020204" pitchFamily="34" charset="0"/>
                          <a:ea typeface="+mn-ea"/>
                          <a:cs typeface="Arial" panose="020B0604020202020204" pitchFamily="34" charset="0"/>
                        </a:rPr>
                        <a:t> wykorzystywanych w publicznym transporcie zbiorowym spełnia wymogi Dyrektywy Parlamentu Europejskiego i Rady 2014/94/UE z dnia 22 października 2014 r. w sprawie rozwoju infrastruktury paliw alternatywnych.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Kryterium zdefiniowane zostało jako kryterium specyficzne - techniczne.</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W ramach kryterium weryfikowane będzie, czy powstała infrastruktura ładowania/tankowania pojazdów </a:t>
                      </a:r>
                      <a:r>
                        <a:rPr lang="pl-PL" sz="1200" b="0" strike="noStrike" kern="1200" err="1">
                          <a:solidFill>
                            <a:schemeClr val="tx1"/>
                          </a:solidFill>
                          <a:effectLst/>
                          <a:latin typeface="Arial" panose="020B0604020202020204" pitchFamily="34" charset="0"/>
                          <a:ea typeface="+mn-ea"/>
                          <a:cs typeface="Arial" panose="020B0604020202020204" pitchFamily="34" charset="0"/>
                        </a:rPr>
                        <a:t>bezemisyjnych</a:t>
                      </a:r>
                      <a:r>
                        <a:rPr lang="pl-PL" sz="1200" b="0" strike="noStrike" kern="1200">
                          <a:solidFill>
                            <a:schemeClr val="tx1"/>
                          </a:solidFill>
                          <a:effectLst/>
                          <a:latin typeface="Arial" panose="020B0604020202020204" pitchFamily="34" charset="0"/>
                          <a:ea typeface="+mn-ea"/>
                          <a:cs typeface="Arial" panose="020B0604020202020204" pitchFamily="34" charset="0"/>
                        </a:rPr>
                        <a:t> spełnia wymogi Dyrektywy Parlamentu Europejskiego i Rady 2014/94/UE.</a:t>
                      </a:r>
                      <a:r>
                        <a:rPr lang="pl-PL" sz="1200" b="0" strike="noStrike" kern="1200" baseline="30000">
                          <a:solidFill>
                            <a:schemeClr val="tx1"/>
                          </a:solidFill>
                          <a:effectLst/>
                          <a:latin typeface="Arial" panose="020B0604020202020204" pitchFamily="34" charset="0"/>
                          <a:ea typeface="+mn-ea"/>
                          <a:cs typeface="Arial" panose="020B0604020202020204" pitchFamily="34" charset="0"/>
                        </a:rPr>
                        <a:t>9</a:t>
                      </a:r>
                      <a:r>
                        <a:rPr lang="pl-PL" sz="1200" b="0" strike="noStrike" kern="1200">
                          <a:solidFill>
                            <a:schemeClr val="tx1"/>
                          </a:solidFill>
                          <a:effectLst/>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Spełnienie kryterium weryfikowane będzie na podstawie zapisów wniosku o dofinansowanie oraz dokumentacji składanej wraz z wnioskiem o dofinansowanie na etapie aplikowania o środki.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zerojedynkowe.</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obligatoryjne – spełnienie kryterium jest niezbędne do przyznania dofinansowania.</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Ocena spełnienia kryterium będzie polegała na przyznaniu wartości logicznych „TAK”, „NIE”, „NIE DOTYCZY” (opcja ”NIE DOTYCZY” przyznawana wyłącznie w przypadku, gdy projekt nie obejmuje swoim zakresem infrastruktury ładowania/tankowania pojazdów </a:t>
                      </a:r>
                      <a:r>
                        <a:rPr lang="pl-PL" sz="1200" strike="noStrike" kern="1200" err="1">
                          <a:solidFill>
                            <a:schemeClr val="tx1"/>
                          </a:solidFill>
                          <a:effectLst/>
                          <a:latin typeface="Arial" panose="020B0604020202020204" pitchFamily="34" charset="0"/>
                          <a:ea typeface="Calibri" panose="020F0502020204030204" pitchFamily="34" charset="0"/>
                          <a:cs typeface="Arial" panose="020B0604020202020204" pitchFamily="34" charset="0"/>
                        </a:rPr>
                        <a:t>bezemisyjnych</a:t>
                      </a: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 wykorzystywanych w publicznym transporcie zbiorowym).</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uznaje się za spełnione, jeżeli odpowiedź będzie pozytywna (wartość logiczna: „TAK” lub „NIE DOTYCZY”).</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W trakcie oceny kryterium wnioskodawca może zostać poproszony o jednokrotne uzupełnienie i/lub wyjaśnienie.</a:t>
                      </a:r>
                    </a:p>
                    <a:p>
                      <a:pPr algn="just">
                        <a:lnSpc>
                          <a:spcPct val="115000"/>
                        </a:lnSpc>
                        <a:spcBef>
                          <a:spcPts val="300"/>
                        </a:spcBef>
                        <a:spcAft>
                          <a:spcPts val="300"/>
                        </a:spcAft>
                      </a:pPr>
                      <a:endPar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sp>
        <p:nvSpPr>
          <p:cNvPr id="10" name="pole tekstowe 9">
            <a:extLst>
              <a:ext uri="{FF2B5EF4-FFF2-40B4-BE49-F238E27FC236}">
                <a16:creationId xmlns:a16="http://schemas.microsoft.com/office/drawing/2014/main" id="{4E3AA7B2-0A23-8680-8AAB-7CFB33DE3CDC}"/>
              </a:ext>
            </a:extLst>
          </p:cNvPr>
          <p:cNvSpPr txBox="1"/>
          <p:nvPr/>
        </p:nvSpPr>
        <p:spPr>
          <a:xfrm>
            <a:off x="294699" y="5376122"/>
            <a:ext cx="11696842" cy="276999"/>
          </a:xfrm>
          <a:prstGeom prst="rect">
            <a:avLst/>
          </a:prstGeom>
          <a:noFill/>
        </p:spPr>
        <p:txBody>
          <a:bodyPr wrap="square" rtlCol="0">
            <a:spAutoFit/>
          </a:bodyPr>
          <a:lstStyle/>
          <a:p>
            <a:r>
              <a:rPr lang="pl-PL" sz="1200" baseline="30000">
                <a:latin typeface="Arial" panose="020B0604020202020204" pitchFamily="34" charset="0"/>
                <a:cs typeface="Arial" panose="020B0604020202020204" pitchFamily="34" charset="0"/>
              </a:rPr>
              <a:t>9</a:t>
            </a:r>
            <a:r>
              <a:rPr lang="pl-PL" sz="1200">
                <a:latin typeface="Arial" panose="020B0604020202020204" pitchFamily="34" charset="0"/>
                <a:cs typeface="Arial" panose="020B0604020202020204" pitchFamily="34" charset="0"/>
              </a:rPr>
              <a:t> Dyrektywa Parlamentu Europejskiego i Rady 2014/94/UE z dnia 22 października 2014 r. w sprawie rozwoju infrastruktury paliw alternatywnych.</a:t>
            </a:r>
          </a:p>
        </p:txBody>
      </p:sp>
      <p:pic>
        <p:nvPicPr>
          <p:cNvPr id="3" name="Obraz 2" descr="Oznaczenie graficzne programu fundusze Europejskie dla Lubelskiego.">
            <a:extLst>
              <a:ext uri="{FF2B5EF4-FFF2-40B4-BE49-F238E27FC236}">
                <a16:creationId xmlns:a16="http://schemas.microsoft.com/office/drawing/2014/main" id="{71998F67-2E25-EBA1-6FC3-BD210D0C47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BCDE3DC7-F3E4-2A8A-FEDA-FD2F3A83A8FB}"/>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96</a:t>
            </a:fld>
            <a:endParaRPr lang="pl-PL"/>
          </a:p>
        </p:txBody>
      </p:sp>
    </p:spTree>
    <p:extLst>
      <p:ext uri="{BB962C8B-B14F-4D97-AF65-F5344CB8AC3E}">
        <p14:creationId xmlns:p14="http://schemas.microsoft.com/office/powerpoint/2010/main" val="208186855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6B3D4-E0EE-47E4-F9EC-A7C1D2185BDA}"/>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1609D763-7A21-5AD7-85F4-EB86DD633FE9}"/>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AC1847C6-6E12-C388-A339-94740D9D4EEB}"/>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6.3 Publiczny autobusowy transport zbiorowy, typy projektów:  1, 2,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II. Ocena merytoryczna</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solidFill>
                  <a:prstClr val="white"/>
                </a:solidFill>
                <a:latin typeface="Arial" panose="020B0604020202020204" pitchFamily="34" charset="0"/>
                <a:ea typeface="Calibri" panose="020F0502020204030204" pitchFamily="34" charset="0"/>
                <a:cs typeface="Arial" panose="020B0604020202020204" pitchFamily="34" charset="0"/>
              </a:rPr>
              <a:t>B</a:t>
            </a: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Kryteria merytoryczne specyficzne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9408ED7A-47AD-2D6C-8F74-C9CF40E3E84B}"/>
              </a:ext>
            </a:extLst>
          </p:cNvPr>
          <p:cNvGraphicFramePr>
            <a:graphicFrameLocks noGrp="1"/>
          </p:cNvGraphicFramePr>
          <p:nvPr>
            <p:extLst>
              <p:ext uri="{D42A27DB-BD31-4B8C-83A1-F6EECF244321}">
                <p14:modId xmlns:p14="http://schemas.microsoft.com/office/powerpoint/2010/main" val="3783883725"/>
              </p:ext>
            </p:extLst>
          </p:nvPr>
        </p:nvGraphicFramePr>
        <p:xfrm>
          <a:off x="409314" y="1103161"/>
          <a:ext cx="11467612" cy="3017520"/>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762378">
                  <a:extLst>
                    <a:ext uri="{9D8B030D-6E8A-4147-A177-3AD203B41FA5}">
                      <a16:colId xmlns:a16="http://schemas.microsoft.com/office/drawing/2014/main" val="120968799"/>
                    </a:ext>
                  </a:extLst>
                </a:gridCol>
                <a:gridCol w="2893700">
                  <a:extLst>
                    <a:ext uri="{9D8B030D-6E8A-4147-A177-3AD203B41FA5}">
                      <a16:colId xmlns:a16="http://schemas.microsoft.com/office/drawing/2014/main" val="940122991"/>
                    </a:ext>
                  </a:extLst>
                </a:gridCol>
              </a:tblGrid>
              <a:tr h="4091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*Slajd 2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2436706">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Infrastruktura ładowania/tankowania pojazdów </a:t>
                      </a:r>
                      <a:r>
                        <a:rPr lang="pl-PL" sz="1200" b="1" strike="noStrike" kern="1200" err="1">
                          <a:solidFill>
                            <a:schemeClr val="tx1"/>
                          </a:solidFill>
                          <a:effectLst/>
                          <a:latin typeface="Arial" panose="020B0604020202020204" pitchFamily="34" charset="0"/>
                          <a:ea typeface="+mn-ea"/>
                          <a:cs typeface="Arial" panose="020B0604020202020204" pitchFamily="34" charset="0"/>
                        </a:rPr>
                        <a:t>bezemisyjnych</a:t>
                      </a:r>
                      <a:r>
                        <a:rPr lang="pl-PL" sz="1200" b="1" strike="noStrike" kern="1200">
                          <a:solidFill>
                            <a:schemeClr val="tx1"/>
                          </a:solidFill>
                          <a:effectLst/>
                          <a:latin typeface="Arial" panose="020B0604020202020204" pitchFamily="34" charset="0"/>
                          <a:ea typeface="+mn-ea"/>
                          <a:cs typeface="Arial" panose="020B0604020202020204" pitchFamily="34" charset="0"/>
                        </a:rPr>
                        <a:t> wykorzystywanych w publicznym transporcie zbiorowym spełnia wymogi Dyrektywy Parlamentu Europejskiego i Rady 2014/94/UE z dnia 22 października 2014 r. w sprawie rozwoju infrastruktury paliw alternatywnych.</a:t>
                      </a:r>
                    </a:p>
                    <a:p>
                      <a:pPr algn="l">
                        <a:spcAft>
                          <a:spcPts val="0"/>
                        </a:spcAft>
                      </a:pPr>
                      <a:endParaRPr lang="pl-PL" sz="1200" b="1"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600"/>
                        </a:spcBef>
                        <a:spcAft>
                          <a:spcPts val="600"/>
                        </a:spcAft>
                        <a:buClrTx/>
                        <a:buSzTx/>
                        <a:buFont typeface="+mj-lt"/>
                        <a:buNone/>
                        <a:tabLst/>
                        <a:defRPr/>
                      </a:pPr>
                      <a:endParaRPr lang="pl-PL" sz="1200" b="0"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Przyznanie wartości „NIE” (po jednokrotnym złożeniu uzupełnień i/lub wyjaśnień) oznacza, iż kryterium nie jest spełnione. Niespełnienie kryterium dyskwalifikuje projekt ze wsparcia.</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7F2960BD-4925-648A-B597-05F6A7873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B0446A2D-5B15-1FBF-B6F7-5E573B361D6A}"/>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97</a:t>
            </a:fld>
            <a:endParaRPr lang="pl-PL"/>
          </a:p>
        </p:txBody>
      </p:sp>
    </p:spTree>
    <p:extLst>
      <p:ext uri="{BB962C8B-B14F-4D97-AF65-F5344CB8AC3E}">
        <p14:creationId xmlns:p14="http://schemas.microsoft.com/office/powerpoint/2010/main" val="37938365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5A634-D394-F44D-7036-658681F2D449}"/>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83F4172C-DCEC-BC7B-EDC2-9EC9866D0673}"/>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C4F42051-7D45-12C3-9DFD-2F826261C465}"/>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6.3 Publiczny autobusowy transport zbiorowy, typy projektów:  1, 2,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II. Ocena merytoryczna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a:t>
            </a:r>
            <a:r>
              <a:rPr lang="pl-PL" b="1" dirty="0">
                <a:solidFill>
                  <a:prstClr val="white"/>
                </a:solidFill>
                <a:latin typeface="Arial" panose="020B0604020202020204" pitchFamily="34" charset="0"/>
                <a:ea typeface="Calibri" panose="020F0502020204030204" pitchFamily="34" charset="0"/>
                <a:cs typeface="Arial" panose="020B0604020202020204" pitchFamily="34" charset="0"/>
              </a:rPr>
              <a:t>trafności merytorycznej (premiujące, punktowe)</a:t>
            </a:r>
            <a:endPar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B7FE4986-FB66-A8C1-842C-C1E620C1FFB6}"/>
              </a:ext>
            </a:extLst>
          </p:cNvPr>
          <p:cNvGraphicFramePr>
            <a:graphicFrameLocks noGrp="1"/>
          </p:cNvGraphicFramePr>
          <p:nvPr>
            <p:extLst>
              <p:ext uri="{D42A27DB-BD31-4B8C-83A1-F6EECF244321}">
                <p14:modId xmlns:p14="http://schemas.microsoft.com/office/powerpoint/2010/main" val="4211314457"/>
              </p:ext>
            </p:extLst>
          </p:nvPr>
        </p:nvGraphicFramePr>
        <p:xfrm>
          <a:off x="409314" y="989977"/>
          <a:ext cx="11467612" cy="4831933"/>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580252">
                  <a:extLst>
                    <a:ext uri="{9D8B030D-6E8A-4147-A177-3AD203B41FA5}">
                      <a16:colId xmlns:a16="http://schemas.microsoft.com/office/drawing/2014/main" val="120968799"/>
                    </a:ext>
                  </a:extLst>
                </a:gridCol>
                <a:gridCol w="3075826">
                  <a:extLst>
                    <a:ext uri="{9D8B030D-6E8A-4147-A177-3AD203B41FA5}">
                      <a16:colId xmlns:a16="http://schemas.microsoft.com/office/drawing/2014/main" val="940122991"/>
                    </a:ext>
                  </a:extLst>
                </a:gridCol>
              </a:tblGrid>
              <a:tr h="468166">
                <a:tc>
                  <a:txBody>
                    <a:bodyPr/>
                    <a:lstStyle/>
                    <a:p>
                      <a:pPr algn="ctr"/>
                      <a:r>
                        <a:rPr lang="pl-PL" sz="1200">
                          <a:latin typeface="Arial" panose="020B0604020202020204" pitchFamily="34" charset="0"/>
                          <a:cs typeface="Arial" panose="020B0604020202020204" pitchFamily="34" charset="0"/>
                        </a:rPr>
                        <a:t>Lp.</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4363767">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Efektywność przedsięwzięcia.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Kryterium weryfikuje planowane efekty przedsięwzięcia zgłoszonego do objęcia wparciem.</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Spełnienie kryterium weryfikowane będzie na podstawie zapisów wniosku o dofinansowanie oraz dokumentacji składanej wraz z wnioskiem o dofinansowanie na etapie aplikowania o środki.</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Metody pomiaru:</a:t>
                      </a:r>
                    </a:p>
                    <a:p>
                      <a:pPr marL="176213" marR="0" lvl="0" indent="-176213"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1. Projekt dotyczy zwiększenia dostępności do publicznego transportu publicznego w regionie (zakupiony/zmodernizowany tabor umożliwi uruchomienie połączeń z obszarów wykluczonych – nieskomunikowanych lub zwiększy częstotliwość połączeń na obszarach, gdzie jest ich niewystarczająca ilość) – 8 pkt,</a:t>
                      </a:r>
                    </a:p>
                    <a:p>
                      <a:pPr marL="176213" marR="0" lvl="0" indent="-176213"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2.	Powstała/zmodernizowana infrastruktura publicznego transportu zbiorowego umożliwi wzrost zdolności przewozowej – 8 pkt,</a:t>
                      </a:r>
                    </a:p>
                    <a:p>
                      <a:pPr marL="176213" marR="0" lvl="0" indent="-176213"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3.	Powstała/zmodernizowana infrastruktura publicznego transportu zbiorowego umożliwi skrócenie czasu podróży – 4 pkt.</a:t>
                      </a:r>
                    </a:p>
                    <a:p>
                      <a:pPr marL="0" marR="0" lvl="0" indent="0" algn="l" defTabSz="914400" rtl="0" eaLnBrk="1" fontAlgn="auto" latinLnBrk="0" hangingPunct="1">
                        <a:lnSpc>
                          <a:spcPct val="115000"/>
                        </a:lnSpc>
                        <a:spcBef>
                          <a:spcPts val="600"/>
                        </a:spcBef>
                        <a:spcAft>
                          <a:spcPts val="600"/>
                        </a:spcAft>
                        <a:buClrTx/>
                        <a:buSzTx/>
                        <a:buFont typeface="+mj-lt"/>
                        <a:buNone/>
                        <a:tabLst/>
                        <a:defRPr/>
                      </a:pPr>
                      <a:endParaRPr lang="pl-PL" sz="1200" b="0"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punktowe.</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(tj. przyznanie 0 punktów nie dyskwalifikuje z możliwości uzyskania dofinansowania).</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Ocena kryterium będzie polegała na:</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a) przyznaniu zdefiniowanej z góry liczby punktów (maksymalnie można przyznać 15 pkt). Punkty w ramach poszczególnych metod pomiaru sumują się, do momentu uzyskania maksymalnej liczby punktów.</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b) przyznaniu 0 punktów – w przypadku niespełnienia kryterium.</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Brak możliwości uzupełnienia/poprawiania wniosku o dofinansowanie w ramach kryterium.</a:t>
                      </a:r>
                    </a:p>
                    <a:p>
                      <a:pPr algn="just">
                        <a:lnSpc>
                          <a:spcPct val="115000"/>
                        </a:lnSpc>
                        <a:spcBef>
                          <a:spcPts val="300"/>
                        </a:spcBef>
                        <a:spcAft>
                          <a:spcPts val="300"/>
                        </a:spcAft>
                      </a:pPr>
                      <a:endParaRPr lang="pl-PL" sz="1200" strike="sngStrike" kern="12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A3ED8382-8F0E-003E-9542-3497A6A9F5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B7CE3BD9-CEE9-D39A-66FA-F91C489E3525}"/>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98</a:t>
            </a:fld>
            <a:endParaRPr lang="pl-PL"/>
          </a:p>
        </p:txBody>
      </p:sp>
    </p:spTree>
    <p:extLst>
      <p:ext uri="{BB962C8B-B14F-4D97-AF65-F5344CB8AC3E}">
        <p14:creationId xmlns:p14="http://schemas.microsoft.com/office/powerpoint/2010/main" val="2912598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4F5A6-7EE3-487B-119C-6BD84517954B}"/>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D5991BB6-E24B-69D6-E932-777794CA1760}"/>
              </a:ext>
            </a:extLst>
          </p:cNvPr>
          <p:cNvSpPr>
            <a:spLocks noGrp="1"/>
          </p:cNvSpPr>
          <p:nvPr>
            <p:ph type="title"/>
          </p:nvPr>
        </p:nvSpPr>
        <p:spPr>
          <a:xfrm>
            <a:off x="622300" y="-1389872"/>
            <a:ext cx="10515600" cy="1325563"/>
          </a:xfrm>
        </p:spPr>
        <p:txBody>
          <a:bodyPr/>
          <a:lstStyle/>
          <a:p>
            <a:r>
              <a:rPr lang="pl-PL"/>
              <a:t>Kryteria wyboru projektów</a:t>
            </a:r>
          </a:p>
        </p:txBody>
      </p:sp>
      <p:sp>
        <p:nvSpPr>
          <p:cNvPr id="4" name="Prostokąt 3">
            <a:extLst>
              <a:ext uri="{FF2B5EF4-FFF2-40B4-BE49-F238E27FC236}">
                <a16:creationId xmlns:a16="http://schemas.microsoft.com/office/drawing/2014/main" id="{A4B6FCB1-E756-184C-3563-89042C5EBC5E}"/>
              </a:ext>
            </a:extLst>
          </p:cNvPr>
          <p:cNvSpPr/>
          <p:nvPr/>
        </p:nvSpPr>
        <p:spPr>
          <a:xfrm>
            <a:off x="409314" y="50226"/>
            <a:ext cx="11452634" cy="93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Działanie 6.3 Publiczny autobusowy transport zbiorowy, typy projektów:  1, 2,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II. Ocena merytoryczna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Kryteria trafności merytorycznej (premiujące, punktowe)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ela 4">
            <a:extLst>
              <a:ext uri="{FF2B5EF4-FFF2-40B4-BE49-F238E27FC236}">
                <a16:creationId xmlns:a16="http://schemas.microsoft.com/office/drawing/2014/main" id="{E702F789-CDDF-7E8F-BD4C-1D27E0A369A5}"/>
              </a:ext>
            </a:extLst>
          </p:cNvPr>
          <p:cNvGraphicFramePr>
            <a:graphicFrameLocks noGrp="1"/>
          </p:cNvGraphicFramePr>
          <p:nvPr>
            <p:extLst>
              <p:ext uri="{D42A27DB-BD31-4B8C-83A1-F6EECF244321}">
                <p14:modId xmlns:p14="http://schemas.microsoft.com/office/powerpoint/2010/main" val="2240273586"/>
              </p:ext>
            </p:extLst>
          </p:nvPr>
        </p:nvGraphicFramePr>
        <p:xfrm>
          <a:off x="409314" y="989977"/>
          <a:ext cx="11467612" cy="3877501"/>
        </p:xfrm>
        <a:graphic>
          <a:graphicData uri="http://schemas.openxmlformats.org/drawingml/2006/table">
            <a:tbl>
              <a:tblPr firstRow="1" bandRow="1">
                <a:tableStyleId>{5C22544A-7EE6-4342-B048-85BDC9FD1C3A}</a:tableStyleId>
              </a:tblPr>
              <a:tblGrid>
                <a:gridCol w="619015">
                  <a:extLst>
                    <a:ext uri="{9D8B030D-6E8A-4147-A177-3AD203B41FA5}">
                      <a16:colId xmlns:a16="http://schemas.microsoft.com/office/drawing/2014/main" val="2402903515"/>
                    </a:ext>
                  </a:extLst>
                </a:gridCol>
                <a:gridCol w="2192519">
                  <a:extLst>
                    <a:ext uri="{9D8B030D-6E8A-4147-A177-3AD203B41FA5}">
                      <a16:colId xmlns:a16="http://schemas.microsoft.com/office/drawing/2014/main" val="2742623692"/>
                    </a:ext>
                  </a:extLst>
                </a:gridCol>
                <a:gridCol w="5223427">
                  <a:extLst>
                    <a:ext uri="{9D8B030D-6E8A-4147-A177-3AD203B41FA5}">
                      <a16:colId xmlns:a16="http://schemas.microsoft.com/office/drawing/2014/main" val="120968799"/>
                    </a:ext>
                  </a:extLst>
                </a:gridCol>
                <a:gridCol w="3432651">
                  <a:extLst>
                    <a:ext uri="{9D8B030D-6E8A-4147-A177-3AD203B41FA5}">
                      <a16:colId xmlns:a16="http://schemas.microsoft.com/office/drawing/2014/main" val="940122991"/>
                    </a:ext>
                  </a:extLst>
                </a:gridCol>
              </a:tblGrid>
              <a:tr h="4523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*Slajd 1 z 2</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Nazwa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a:latin typeface="Arial" panose="020B0604020202020204" pitchFamily="34" charset="0"/>
                          <a:cs typeface="Arial" panose="020B0604020202020204" pitchFamily="34" charset="0"/>
                        </a:rPr>
                        <a:t>Definicja kryterium</a:t>
                      </a:r>
                    </a:p>
                  </a:txBody>
                  <a:tcPr anchor="ctr">
                    <a:lnB w="12700" cap="flat" cmpd="sng" algn="ctr">
                      <a:solidFill>
                        <a:schemeClr val="tx1"/>
                      </a:solidFill>
                      <a:prstDash val="solid"/>
                      <a:round/>
                      <a:headEnd type="none" w="med" len="med"/>
                      <a:tailEnd type="none" w="med" len="med"/>
                    </a:lnB>
                  </a:tcPr>
                </a:tc>
                <a:tc>
                  <a:txBody>
                    <a:bodyPr/>
                    <a:lstStyle/>
                    <a:p>
                      <a:pPr algn="ctr"/>
                      <a:r>
                        <a:rPr lang="pl-PL" sz="1200" b="1" kern="1200">
                          <a:solidFill>
                            <a:schemeClr val="lt1"/>
                          </a:solidFill>
                          <a:effectLst/>
                          <a:latin typeface="Arial" panose="020B0604020202020204" pitchFamily="34" charset="0"/>
                          <a:ea typeface="+mn-ea"/>
                          <a:cs typeface="Arial" panose="020B0604020202020204" pitchFamily="34" charset="0"/>
                        </a:rPr>
                        <a:t>Opis znaczenia kryterium dla wyniku oceny</a:t>
                      </a:r>
                      <a:endParaRPr lang="pl-PL" sz="12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26217"/>
                  </a:ext>
                </a:extLst>
              </a:tr>
              <a:tr h="1440651">
                <a:tc>
                  <a:txBody>
                    <a:bodyPr/>
                    <a:lstStyle/>
                    <a:p>
                      <a:pPr marL="0" indent="0" algn="l">
                        <a:spcAft>
                          <a:spcPts val="0"/>
                        </a:spcAft>
                        <a:buFont typeface="+mj-lt"/>
                        <a:buNone/>
                      </a:pPr>
                      <a:r>
                        <a:rPr lang="pl-PL" sz="1200" b="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pl-PL" sz="1200" b="1" strike="noStrike" kern="1200">
                          <a:solidFill>
                            <a:schemeClr val="tx1"/>
                          </a:solidFill>
                          <a:effectLst/>
                          <a:latin typeface="Arial" panose="020B0604020202020204" pitchFamily="34" charset="0"/>
                          <a:ea typeface="+mn-ea"/>
                          <a:cs typeface="Arial" panose="020B0604020202020204" pitchFamily="34" charset="0"/>
                        </a:rPr>
                        <a:t>Wpływ projektu na bezpieczeństwo użytkowników.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Kryterium weryfikuje stopień wpływu projektu na bezpieczeństwo użytkowników.</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Spełnienie kryterium weryfikowane będzie na podstawie zapisów wniosku o dofinansowanie oraz dokumentacji składanej wraz z wnioskiem o dofinansowanie na etapie aplikowania o środki.</a:t>
                      </a:r>
                    </a:p>
                    <a:p>
                      <a:pPr marL="0" marR="0" lvl="0" indent="0"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Metody pomiaru:</a:t>
                      </a:r>
                    </a:p>
                    <a:p>
                      <a:pPr marL="176213" marR="0" lvl="0" indent="-176213"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1. Zakupiony/zmodernizowany tabor jest wyposażony w sześć funkcji poprawiających bezpieczeństwo wg. GSR</a:t>
                      </a:r>
                      <a:r>
                        <a:rPr lang="pl-PL" sz="1200" b="0" strike="noStrike" kern="1200" baseline="30000">
                          <a:solidFill>
                            <a:schemeClr val="tx1"/>
                          </a:solidFill>
                          <a:effectLst/>
                          <a:latin typeface="Arial" panose="020B0604020202020204" pitchFamily="34" charset="0"/>
                          <a:ea typeface="+mn-ea"/>
                          <a:cs typeface="Arial" panose="020B0604020202020204" pitchFamily="34" charset="0"/>
                        </a:rPr>
                        <a:t>10</a:t>
                      </a:r>
                      <a:r>
                        <a:rPr lang="pl-PL" sz="1200" b="0" strike="noStrike" kern="1200">
                          <a:solidFill>
                            <a:schemeClr val="tx1"/>
                          </a:solidFill>
                          <a:effectLst/>
                          <a:latin typeface="Arial" panose="020B0604020202020204" pitchFamily="34" charset="0"/>
                          <a:ea typeface="+mn-ea"/>
                          <a:cs typeface="Arial" panose="020B0604020202020204" pitchFamily="34" charset="0"/>
                        </a:rPr>
                        <a:t> </a:t>
                      </a:r>
                    </a:p>
                    <a:p>
                      <a:pPr marL="176213" marR="0" lvl="0" indent="-176213" algn="l" defTabSz="914400" rtl="0" eaLnBrk="1" fontAlgn="auto" latinLnBrk="0" hangingPunct="1">
                        <a:lnSpc>
                          <a:spcPct val="115000"/>
                        </a:lnSpc>
                        <a:spcBef>
                          <a:spcPts val="600"/>
                        </a:spcBef>
                        <a:spcAft>
                          <a:spcPts val="600"/>
                        </a:spcAft>
                        <a:buClrTx/>
                        <a:buSzTx/>
                        <a:buFont typeface="+mj-lt"/>
                        <a:buNone/>
                        <a:tabLst/>
                        <a:defRPr/>
                      </a:pPr>
                      <a:r>
                        <a:rPr lang="pl-PL" sz="1200" b="0" strike="noStrike" kern="1200">
                          <a:solidFill>
                            <a:schemeClr val="tx1"/>
                          </a:solidFill>
                          <a:effectLst/>
                          <a:latin typeface="Arial" panose="020B0604020202020204" pitchFamily="34" charset="0"/>
                          <a:ea typeface="+mn-ea"/>
                          <a:cs typeface="Arial" panose="020B0604020202020204" pitchFamily="34" charset="0"/>
                        </a:rPr>
                        <a:t>-   System informowania przy ruszaniu (</a:t>
                      </a:r>
                      <a:r>
                        <a:rPr lang="pl-PL" sz="1200" b="0" strike="noStrike" kern="1200" err="1">
                          <a:solidFill>
                            <a:schemeClr val="tx1"/>
                          </a:solidFill>
                          <a:effectLst/>
                          <a:latin typeface="Arial" panose="020B0604020202020204" pitchFamily="34" charset="0"/>
                          <a:ea typeface="+mn-ea"/>
                          <a:cs typeface="Arial" panose="020B0604020202020204" pitchFamily="34" charset="0"/>
                        </a:rPr>
                        <a:t>Moving</a:t>
                      </a:r>
                      <a:r>
                        <a:rPr lang="pl-PL" sz="1200" b="0" strike="noStrike" kern="1200">
                          <a:solidFill>
                            <a:schemeClr val="tx1"/>
                          </a:solidFill>
                          <a:effectLst/>
                          <a:latin typeface="Arial" panose="020B0604020202020204" pitchFamily="34" charset="0"/>
                          <a:ea typeface="+mn-ea"/>
                          <a:cs typeface="Arial" panose="020B0604020202020204" pitchFamily="34" charset="0"/>
                        </a:rPr>
                        <a:t> Off Information System, MOIS) - 2 pkt,</a:t>
                      </a:r>
                    </a:p>
                    <a:p>
                      <a:pPr marL="176213" marR="0" lvl="0" indent="-176213" algn="l" defTabSz="914400" rtl="0" eaLnBrk="1" fontAlgn="auto" latinLnBrk="0" hangingPunct="1">
                        <a:lnSpc>
                          <a:spcPct val="115000"/>
                        </a:lnSpc>
                        <a:spcBef>
                          <a:spcPts val="600"/>
                        </a:spcBef>
                        <a:spcAft>
                          <a:spcPts val="600"/>
                        </a:spcAft>
                        <a:buClrTx/>
                        <a:buSzTx/>
                        <a:buFont typeface="+mj-lt"/>
                        <a:buNone/>
                        <a:tabLst/>
                        <a:defRPr/>
                      </a:pPr>
                      <a:endParaRPr lang="pl-PL" sz="1200" b="0" strike="noStrike"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5000"/>
                        </a:lnSpc>
                        <a:spcBef>
                          <a:spcPts val="600"/>
                        </a:spcBef>
                        <a:spcAft>
                          <a:spcPts val="600"/>
                        </a:spcAft>
                        <a:buClrTx/>
                        <a:buSzTx/>
                        <a:buFont typeface="+mj-lt"/>
                        <a:buNone/>
                        <a:tabLst/>
                        <a:defRPr/>
                      </a:pPr>
                      <a:endParaRPr lang="pl-PL" sz="1200" b="0" strike="noStrike"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Kryterium fakultatywne – spełnienie kryterium nie jest konieczne do przyznania dofinansowania (tj. przyznanie 0 punktów nie dyskwalifikuje z możliwości uzyskania dofinansowania).</a:t>
                      </a:r>
                    </a:p>
                    <a:p>
                      <a:pPr algn="just">
                        <a:lnSpc>
                          <a:spcPct val="115000"/>
                        </a:lnSpc>
                        <a:spcBef>
                          <a:spcPts val="300"/>
                        </a:spcBef>
                        <a:spcAft>
                          <a:spcPts val="300"/>
                        </a:spcAft>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Ocena kryterium będzie polegała na:</a:t>
                      </a:r>
                    </a:p>
                    <a:p>
                      <a:pPr marL="228600" indent="-228600" algn="just">
                        <a:lnSpc>
                          <a:spcPct val="115000"/>
                        </a:lnSpc>
                        <a:spcBef>
                          <a:spcPts val="300"/>
                        </a:spcBef>
                        <a:spcAft>
                          <a:spcPts val="300"/>
                        </a:spcAft>
                        <a:buAutoNum type="alphaLcParenR"/>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przyznaniu zdefiniowanej z góry liczby punktów (maksymalnie można przyznać 13 pkt). Punkty w ramach poszczególnych metod pomiaru sumują się, do momentu uzyskania maksymalnej liczby punktów.</a:t>
                      </a:r>
                    </a:p>
                    <a:p>
                      <a:pPr marL="269875" indent="-269875" algn="just">
                        <a:lnSpc>
                          <a:spcPct val="115000"/>
                        </a:lnSpc>
                        <a:spcBef>
                          <a:spcPts val="300"/>
                        </a:spcBef>
                        <a:spcAft>
                          <a:spcPts val="300"/>
                        </a:spcAft>
                        <a:buNone/>
                      </a:pPr>
                      <a:r>
                        <a:rPr lang="pl-PL" sz="1200" strike="noStrike" kern="1200">
                          <a:solidFill>
                            <a:schemeClr val="tx1"/>
                          </a:solidFill>
                          <a:effectLst/>
                          <a:latin typeface="Arial" panose="020B0604020202020204" pitchFamily="34" charset="0"/>
                          <a:ea typeface="Calibri" panose="020F0502020204030204" pitchFamily="34" charset="0"/>
                          <a:cs typeface="Arial" panose="020B0604020202020204" pitchFamily="34" charset="0"/>
                        </a:rPr>
                        <a:t>b) przyznaniu 0 punktów – w przypadku niespełnienia kryterium.</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3061"/>
                  </a:ext>
                </a:extLst>
              </a:tr>
            </a:tbl>
          </a:graphicData>
        </a:graphic>
      </p:graphicFrame>
      <p:pic>
        <p:nvPicPr>
          <p:cNvPr id="3" name="Obraz 2" descr="Oznaczenie graficzne programu fundusze Europejskie dla Lubelskiego.">
            <a:extLst>
              <a:ext uri="{FF2B5EF4-FFF2-40B4-BE49-F238E27FC236}">
                <a16:creationId xmlns:a16="http://schemas.microsoft.com/office/drawing/2014/main" id="{43B3E7A9-4BF2-A507-10B9-2BA55F20A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28334"/>
            <a:ext cx="5465075" cy="359665"/>
          </a:xfrm>
          <a:prstGeom prst="rect">
            <a:avLst/>
          </a:prstGeom>
        </p:spPr>
      </p:pic>
      <p:sp>
        <p:nvSpPr>
          <p:cNvPr id="8" name="Symbol zastępczy numeru slajdu 7">
            <a:extLst>
              <a:ext uri="{FF2B5EF4-FFF2-40B4-BE49-F238E27FC236}">
                <a16:creationId xmlns:a16="http://schemas.microsoft.com/office/drawing/2014/main" id="{BE556DAF-951E-3C5E-2C38-92EFFCAF9F33}"/>
              </a:ext>
            </a:extLst>
          </p:cNvPr>
          <p:cNvSpPr>
            <a:spLocks noGrp="1"/>
          </p:cNvSpPr>
          <p:nvPr>
            <p:ph type="sldNum" sz="quarter" idx="12"/>
          </p:nvPr>
        </p:nvSpPr>
        <p:spPr>
          <a:xfrm>
            <a:off x="11714480" y="6487999"/>
            <a:ext cx="477520" cy="365125"/>
          </a:xfrm>
        </p:spPr>
        <p:txBody>
          <a:bodyPr/>
          <a:lstStyle/>
          <a:p>
            <a:fld id="{D74826D8-9DAC-44AE-A9FD-0EC949CD68D6}" type="slidenum">
              <a:rPr lang="pl-PL" smtClean="0"/>
              <a:pPr/>
              <a:t>99</a:t>
            </a:fld>
            <a:endParaRPr lang="pl-PL"/>
          </a:p>
        </p:txBody>
      </p:sp>
      <p:sp>
        <p:nvSpPr>
          <p:cNvPr id="9" name="pole tekstowe 8">
            <a:extLst>
              <a:ext uri="{FF2B5EF4-FFF2-40B4-BE49-F238E27FC236}">
                <a16:creationId xmlns:a16="http://schemas.microsoft.com/office/drawing/2014/main" id="{8BFB4AC3-43B1-5DAA-E4AD-E2FD671AEB77}"/>
              </a:ext>
            </a:extLst>
          </p:cNvPr>
          <p:cNvSpPr txBox="1"/>
          <p:nvPr/>
        </p:nvSpPr>
        <p:spPr>
          <a:xfrm>
            <a:off x="294699" y="5376122"/>
            <a:ext cx="11696842" cy="276999"/>
          </a:xfrm>
          <a:prstGeom prst="rect">
            <a:avLst/>
          </a:prstGeom>
          <a:noFill/>
        </p:spPr>
        <p:txBody>
          <a:bodyPr wrap="square" rtlCol="0">
            <a:spAutoFit/>
          </a:bodyPr>
          <a:lstStyle/>
          <a:p>
            <a:r>
              <a:rPr lang="pl-PL" sz="1200" baseline="30000">
                <a:latin typeface="Arial" panose="020B0604020202020204" pitchFamily="34" charset="0"/>
                <a:cs typeface="Arial" panose="020B0604020202020204" pitchFamily="34" charset="0"/>
              </a:rPr>
              <a:t>10</a:t>
            </a:r>
            <a:r>
              <a:rPr lang="pl-PL" sz="1200">
                <a:latin typeface="Arial" panose="020B0604020202020204" pitchFamily="34" charset="0"/>
                <a:cs typeface="Arial" panose="020B0604020202020204" pitchFamily="34" charset="0"/>
              </a:rPr>
              <a:t> </a:t>
            </a:r>
            <a:r>
              <a:rPr lang="en-US" sz="1200">
                <a:latin typeface="Arial" panose="020B0604020202020204" pitchFamily="34" charset="0"/>
                <a:cs typeface="Arial" panose="020B0604020202020204" pitchFamily="34" charset="0"/>
              </a:rPr>
              <a:t>GSR – General Safety Regulation EU 2019/2144.</a:t>
            </a:r>
            <a:endParaRPr lang="pl-PL"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8108097"/>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354</TotalTime>
  <Words>59263</Words>
  <Application>Microsoft Office PowerPoint</Application>
  <PresentationFormat>Panoramiczny</PresentationFormat>
  <Paragraphs>5405</Paragraphs>
  <Slides>277</Slides>
  <Notes>269</Notes>
  <HiddenSlides>0</HiddenSlides>
  <MMClips>0</MMClips>
  <ScaleCrop>false</ScaleCrop>
  <HeadingPairs>
    <vt:vector size="6" baseType="variant">
      <vt:variant>
        <vt:lpstr>Używane czcionki</vt:lpstr>
      </vt:variant>
      <vt:variant>
        <vt:i4>6</vt:i4>
      </vt:variant>
      <vt:variant>
        <vt:lpstr>Motyw</vt:lpstr>
      </vt:variant>
      <vt:variant>
        <vt:i4>2</vt:i4>
      </vt:variant>
      <vt:variant>
        <vt:lpstr>Tytuły slajdów</vt:lpstr>
      </vt:variant>
      <vt:variant>
        <vt:i4>277</vt:i4>
      </vt:variant>
    </vt:vector>
  </HeadingPairs>
  <TitlesOfParts>
    <vt:vector size="285" baseType="lpstr">
      <vt:lpstr>Aptos</vt:lpstr>
      <vt:lpstr>Arial</vt:lpstr>
      <vt:lpstr>Calibri</vt:lpstr>
      <vt:lpstr>Calibri Light</vt:lpstr>
      <vt:lpstr>Open Sans</vt:lpstr>
      <vt:lpstr>Symbol</vt:lpstr>
      <vt:lpstr>Motyw pakietu Office</vt:lpstr>
      <vt:lpstr>2_Motyw pakietu Office</vt:lpstr>
      <vt:lpstr>Kryteria wyboru projektów stosowane przy wyborze operacji współfinansowanych ze środków Europejskiego Funduszu Rozwoju Regionalnego  w ramach programu Fundusze Europejskie  dla Lubelskiego 2021–2027 Działania wdrażane przez </vt:lpstr>
      <vt:lpstr>Działanie 3.2  Dostosowanie do zmian klimatu  i zapobieganie powodziom i suszy   typy projektu: 1, 2, 4, 6 (sposób wyboru: konkurencyjny) </vt:lpstr>
      <vt:lpstr>Działanie 3.2 Dostosowanie do zmian klimatu i zapobieganie powodziom i suszy</vt:lpstr>
      <vt:lpstr>Działanie 3.2 Dostosowanie do zmian klimatu i zapobieganie powodziom i suszy</vt:lpstr>
      <vt:lpstr>Działanie 3.2 Dostosowanie do zmian klimatu i zapobieganie powodziom i suszy</vt:lpstr>
      <vt:lpstr> Konsultacje społeczne  Kryteria specyficzne dla Działania nr 3.2 Dostosowanie do zmian klimatu i zapobieganie  powodziom i suszy  typy projektu: 1, 2, 4, 6  w terminie od 5 do 15 grudnia 2023 r.   </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Działanie 6.1  Poprawa regionalnej dostępności transportowej   typy projektów: 1,2 (sposób wyboru: niekonkurencyjny)</vt:lpstr>
      <vt:lpstr>Działanie 6.1 Poprawa regionalnej dostępności transportowej  </vt:lpstr>
      <vt:lpstr>Działanie 6.1 Poprawa regionalnej dostępności transportowej  </vt:lpstr>
      <vt:lpstr> Konsultacje społeczne  Kryteria specyficzne dla Działania 6.1 Poprawa regionalnej dostępności transportowej  podlegały konsultacjom społecznym w terminie od 12 września 2023 r. do 22 września 2023 r. </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Działanie 6.2  Kolejowy transport zbiorowy   typ: 1 (sposób wyboru: niekonkurencyjny) </vt:lpstr>
      <vt:lpstr>Działanie 6.2 Kolejowy transport zbiorowy </vt:lpstr>
      <vt:lpstr> Konsultacje społeczne Kryteria specyficzne dla Działania 6.2 Kolejowy transport zbiorowy w terminie 25 kwietnia 2023 r. – 5 maja 2023 r.    </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Działanie 6.3 Publiczny autobusowy transport zbiorowy typy projektu: 1,2,3 (sposób wyboru: konkurencyjny) </vt:lpstr>
      <vt:lpstr>Działanie 6.3 Publiczny autobusowy transport zbiorowy typy projektu: 1, 2, 3  </vt:lpstr>
      <vt:lpstr>Działanie 6.3 Publiczny autobusowy transport zbiorowy typy projektu: 1, 2, 3  </vt:lpstr>
      <vt:lpstr> Konsultacje społeczne Kryteria specyficzne dla Działania.6.3 Publiczny autobusowy transport zbiorowy w terminie 27 czerwca 2023 r. – 7 lipca 2023 r.    </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Działanie 7.10.  Turystyczne Lubelskie   typy projektu: 1,2,3 (sposób wyboru: konkurencyjny) </vt:lpstr>
      <vt:lpstr>Działanie 7.10 Turystyczne Lubelskie </vt:lpstr>
      <vt:lpstr>Działanie 7.10 Turystyczne Lubelskie </vt:lpstr>
      <vt:lpstr> Konsultacje społeczne  Kryteria specyficzne dla Działania 7.10 Turystyczne Lubelskie   podlegały konsultacjom społecznym w terminie od 5 grudnia do 15 grudnia 2023 r.  </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Działanie 11.1 Rewitalizacja zdegradowanych obszarów miejskich  typ projektu: 1 (sposób wyboru: konkurencyjny) </vt:lpstr>
      <vt:lpstr>Działanie 11.1 Rewitalizacja zdegradowanych obszarów miejskich </vt:lpstr>
      <vt:lpstr> Konsultacje społeczne  Kryteria specyficzne dla Działania 11.1 Rewitalizacja zdegradowanych obszarów miejskich  podlegały konsultacjom społecznym w terminie 5-15 grudnia 2023 r. </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Działanie 11.4 Rewitalizacja obszarów innych niż miejskie  typ projektu: 1 (sposób wyboru: konkurencyjny) </vt:lpstr>
      <vt:lpstr>Działanie 11.4 Rewitalizacja obszarów innych niż miejskie </vt:lpstr>
      <vt:lpstr> Konsultacje społeczne  Kryteria specyficzne dla Działania 11.4 Rewitalizacja obszarów innych niż miejskie  podlegały konsultacjom społecznym w terminie 5-15 grudnia 2023 r. </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Działanie 7.8 Infrastruktura ochrony zdrowia  typy projektu: 2, 3, 4 (sposób wyboru: konkurencyjny)  </vt:lpstr>
      <vt:lpstr>Działanie 7.8 Infrastruktura ochrony zdrowia  typy projektu: 2, 3, 4 </vt:lpstr>
      <vt:lpstr>Działanie 7.8 Infrastruktura ochrony zdrowia  typy projektu: 2, 3, 4 </vt:lpstr>
      <vt:lpstr> Konsultacje społeczne Kryteria specyficzne dla Działania 7.8 Infrastruktura ochrony zdrowia  typy projektu: 2,3,4 podlegały konsultacjom społecznym w terminie od 21 do 31 lipca 2023 r. </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Kryteria wyboru projektów</vt:lpstr>
      <vt:lpstr>Dziękuję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Justyna Komorowska</dc:creator>
  <cp:lastModifiedBy>DZ PR</cp:lastModifiedBy>
  <cp:revision>2</cp:revision>
  <cp:lastPrinted>2024-02-16T10:31:19Z</cp:lastPrinted>
  <dcterms:created xsi:type="dcterms:W3CDTF">2024-02-09T07:33:12Z</dcterms:created>
  <dcterms:modified xsi:type="dcterms:W3CDTF">2024-02-16T10:31:45Z</dcterms:modified>
</cp:coreProperties>
</file>