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71" r:id="rId2"/>
  </p:sldMasterIdLst>
  <p:notesMasterIdLst>
    <p:notesMasterId r:id="rId23"/>
  </p:notesMasterIdLst>
  <p:sldIdLst>
    <p:sldId id="257" r:id="rId3"/>
    <p:sldId id="869" r:id="rId4"/>
    <p:sldId id="867" r:id="rId5"/>
    <p:sldId id="1037" r:id="rId6"/>
    <p:sldId id="1042" r:id="rId7"/>
    <p:sldId id="1045" r:id="rId8"/>
    <p:sldId id="1046" r:id="rId9"/>
    <p:sldId id="1047" r:id="rId10"/>
    <p:sldId id="1048" r:id="rId11"/>
    <p:sldId id="1049" r:id="rId12"/>
    <p:sldId id="1050" r:id="rId13"/>
    <p:sldId id="1044" r:id="rId14"/>
    <p:sldId id="1051" r:id="rId15"/>
    <p:sldId id="1052" r:id="rId16"/>
    <p:sldId id="1053" r:id="rId17"/>
    <p:sldId id="1058" r:id="rId18"/>
    <p:sldId id="1054" r:id="rId19"/>
    <p:sldId id="1055" r:id="rId20"/>
    <p:sldId id="1056" r:id="rId21"/>
    <p:sldId id="273" r:id="rId22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4D4908C-38AE-1EEC-EB78-1C79EC6E601F}" name="DZ PR" initials="DZ PR" userId="DZ PR" providerId="None"/>
  <p188:author id="{92D4EABE-5E0D-2FBD-EB83-F0386AEC12DE}" name="OP DZPR" initials="OP/DZPR" userId="OP DZPR" providerId="None"/>
  <p188:author id="{680A96D3-439B-1D18-EB71-58FF190630B3}" name="DZ RPO_OP" initials="OP" userId="DZ RPO_OP" providerId="None"/>
  <p188:author id="{BA4309F2-DE7D-91D4-C587-38FFAC7641F3}" name="DZ PR_OP" initials="OP" userId="DZ PR_OP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D5EA"/>
    <a:srgbClr val="1508BE"/>
    <a:srgbClr val="A1A4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77D5EE-FB5E-4DC1-B3B6-D45DDF82B3C1}" v="1" dt="2024-02-12T13:49:29.150"/>
    <p1510:client id="{D6826D38-125E-4202-8BD4-E576C08B164F}" v="1" dt="2024-02-13T06:40:07.61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61" autoAdjust="0"/>
    <p:restoredTop sz="86385" autoAdjust="0"/>
  </p:normalViewPr>
  <p:slideViewPr>
    <p:cSldViewPr snapToGrid="0">
      <p:cViewPr varScale="1">
        <p:scale>
          <a:sx n="84" d="100"/>
          <a:sy n="84" d="100"/>
        </p:scale>
        <p:origin x="1022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Relationship Id="rId30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gnieszka Kudła" userId="d55d1f94-3384-46be-a400-c1379bceb45a" providerId="ADAL" clId="{8869A889-25B4-4EBC-B5C7-D9B9C96FDC35}"/>
    <pc:docChg chg="undo custSel delSld modSld">
      <pc:chgData name="Agnieszka Kudła" userId="d55d1f94-3384-46be-a400-c1379bceb45a" providerId="ADAL" clId="{8869A889-25B4-4EBC-B5C7-D9B9C96FDC35}" dt="2024-02-12T12:00:32.210" v="62" actId="6549"/>
      <pc:docMkLst>
        <pc:docMk/>
      </pc:docMkLst>
      <pc:sldChg chg="modSp mod">
        <pc:chgData name="Agnieszka Kudła" userId="d55d1f94-3384-46be-a400-c1379bceb45a" providerId="ADAL" clId="{8869A889-25B4-4EBC-B5C7-D9B9C96FDC35}" dt="2024-02-12T07:02:47.708" v="18" actId="20577"/>
        <pc:sldMkLst>
          <pc:docMk/>
          <pc:sldMk cId="2046321836" sldId="1037"/>
        </pc:sldMkLst>
        <pc:spChg chg="mod">
          <ac:chgData name="Agnieszka Kudła" userId="d55d1f94-3384-46be-a400-c1379bceb45a" providerId="ADAL" clId="{8869A889-25B4-4EBC-B5C7-D9B9C96FDC35}" dt="2024-02-12T07:02:47.708" v="18" actId="20577"/>
          <ac:spMkLst>
            <pc:docMk/>
            <pc:sldMk cId="2046321836" sldId="1037"/>
            <ac:spMk id="11" creationId="{37F3964E-BDEE-A82C-7026-066972A9E640}"/>
          </ac:spMkLst>
        </pc:spChg>
        <pc:graphicFrameChg chg="modGraphic">
          <ac:chgData name="Agnieszka Kudła" userId="d55d1f94-3384-46be-a400-c1379bceb45a" providerId="ADAL" clId="{8869A889-25B4-4EBC-B5C7-D9B9C96FDC35}" dt="2024-02-12T07:01:00.016" v="2" actId="20577"/>
          <ac:graphicFrameMkLst>
            <pc:docMk/>
            <pc:sldMk cId="2046321836" sldId="1037"/>
            <ac:graphicFrameMk id="7" creationId="{43B5DC0E-5554-4186-CE59-6F6F38CDC0DA}"/>
          </ac:graphicFrameMkLst>
        </pc:graphicFrameChg>
      </pc:sldChg>
      <pc:sldChg chg="delSp modSp mod">
        <pc:chgData name="Agnieszka Kudła" userId="d55d1f94-3384-46be-a400-c1379bceb45a" providerId="ADAL" clId="{8869A889-25B4-4EBC-B5C7-D9B9C96FDC35}" dt="2024-02-12T11:59:02.832" v="56" actId="1076"/>
        <pc:sldMkLst>
          <pc:docMk/>
          <pc:sldMk cId="2625890611" sldId="1046"/>
        </pc:sldMkLst>
        <pc:spChg chg="del mod">
          <ac:chgData name="Agnieszka Kudła" userId="d55d1f94-3384-46be-a400-c1379bceb45a" providerId="ADAL" clId="{8869A889-25B4-4EBC-B5C7-D9B9C96FDC35}" dt="2024-02-12T07:04:53.806" v="20" actId="478"/>
          <ac:spMkLst>
            <pc:docMk/>
            <pc:sldMk cId="2625890611" sldId="1046"/>
            <ac:spMk id="9" creationId="{6F6416DE-9268-7069-43D5-4D7B1AE394D4}"/>
          </ac:spMkLst>
        </pc:spChg>
        <pc:spChg chg="mod">
          <ac:chgData name="Agnieszka Kudła" userId="d55d1f94-3384-46be-a400-c1379bceb45a" providerId="ADAL" clId="{8869A889-25B4-4EBC-B5C7-D9B9C96FDC35}" dt="2024-02-12T07:05:01.088" v="21" actId="207"/>
          <ac:spMkLst>
            <pc:docMk/>
            <pc:sldMk cId="2625890611" sldId="1046"/>
            <ac:spMk id="10" creationId="{39E58331-20EA-AC6F-C1AF-2B9210F1C333}"/>
          </ac:spMkLst>
        </pc:spChg>
        <pc:picChg chg="mod">
          <ac:chgData name="Agnieszka Kudła" userId="d55d1f94-3384-46be-a400-c1379bceb45a" providerId="ADAL" clId="{8869A889-25B4-4EBC-B5C7-D9B9C96FDC35}" dt="2024-02-12T11:59:02.832" v="56" actId="1076"/>
          <ac:picMkLst>
            <pc:docMk/>
            <pc:sldMk cId="2625890611" sldId="1046"/>
            <ac:picMk id="3" creationId="{E60AC9CC-7D60-3E3E-2158-0669442D93DF}"/>
          </ac:picMkLst>
        </pc:picChg>
      </pc:sldChg>
      <pc:sldChg chg="modSp mod">
        <pc:chgData name="Agnieszka Kudła" userId="d55d1f94-3384-46be-a400-c1379bceb45a" providerId="ADAL" clId="{8869A889-25B4-4EBC-B5C7-D9B9C96FDC35}" dt="2024-02-12T11:59:53.895" v="59" actId="1076"/>
        <pc:sldMkLst>
          <pc:docMk/>
          <pc:sldMk cId="1334433390" sldId="1047"/>
        </pc:sldMkLst>
        <pc:picChg chg="mod">
          <ac:chgData name="Agnieszka Kudła" userId="d55d1f94-3384-46be-a400-c1379bceb45a" providerId="ADAL" clId="{8869A889-25B4-4EBC-B5C7-D9B9C96FDC35}" dt="2024-02-12T11:59:53.895" v="59" actId="1076"/>
          <ac:picMkLst>
            <pc:docMk/>
            <pc:sldMk cId="1334433390" sldId="1047"/>
            <ac:picMk id="3" creationId="{E60AC9CC-7D60-3E3E-2158-0669442D93DF}"/>
          </ac:picMkLst>
        </pc:picChg>
      </pc:sldChg>
      <pc:sldChg chg="modSp mod">
        <pc:chgData name="Agnieszka Kudła" userId="d55d1f94-3384-46be-a400-c1379bceb45a" providerId="ADAL" clId="{8869A889-25B4-4EBC-B5C7-D9B9C96FDC35}" dt="2024-02-12T12:00:07.180" v="60" actId="14734"/>
        <pc:sldMkLst>
          <pc:docMk/>
          <pc:sldMk cId="1138322805" sldId="1052"/>
        </pc:sldMkLst>
        <pc:graphicFrameChg chg="modGraphic">
          <ac:chgData name="Agnieszka Kudła" userId="d55d1f94-3384-46be-a400-c1379bceb45a" providerId="ADAL" clId="{8869A889-25B4-4EBC-B5C7-D9B9C96FDC35}" dt="2024-02-12T12:00:07.180" v="60" actId="14734"/>
          <ac:graphicFrameMkLst>
            <pc:docMk/>
            <pc:sldMk cId="1138322805" sldId="1052"/>
            <ac:graphicFrameMk id="5" creationId="{926658FD-B33B-E4BD-9A74-A8B53004628D}"/>
          </ac:graphicFrameMkLst>
        </pc:graphicFrameChg>
      </pc:sldChg>
      <pc:sldChg chg="modSp mod">
        <pc:chgData name="Agnieszka Kudła" userId="d55d1f94-3384-46be-a400-c1379bceb45a" providerId="ADAL" clId="{8869A889-25B4-4EBC-B5C7-D9B9C96FDC35}" dt="2024-02-12T12:00:15.511" v="61" actId="1076"/>
        <pc:sldMkLst>
          <pc:docMk/>
          <pc:sldMk cId="1516569733" sldId="1053"/>
        </pc:sldMkLst>
        <pc:spChg chg="mod">
          <ac:chgData name="Agnieszka Kudła" userId="d55d1f94-3384-46be-a400-c1379bceb45a" providerId="ADAL" clId="{8869A889-25B4-4EBC-B5C7-D9B9C96FDC35}" dt="2024-02-12T07:08:59.102" v="41" actId="1076"/>
          <ac:spMkLst>
            <pc:docMk/>
            <pc:sldMk cId="1516569733" sldId="1053"/>
            <ac:spMk id="2" creationId="{0FEADD56-4CB5-E20B-36EB-6116D17D8A13}"/>
          </ac:spMkLst>
        </pc:spChg>
        <pc:graphicFrameChg chg="mod modGraphic">
          <ac:chgData name="Agnieszka Kudła" userId="d55d1f94-3384-46be-a400-c1379bceb45a" providerId="ADAL" clId="{8869A889-25B4-4EBC-B5C7-D9B9C96FDC35}" dt="2024-02-12T07:09:05.650" v="42" actId="14734"/>
          <ac:graphicFrameMkLst>
            <pc:docMk/>
            <pc:sldMk cId="1516569733" sldId="1053"/>
            <ac:graphicFrameMk id="5" creationId="{926658FD-B33B-E4BD-9A74-A8B53004628D}"/>
          </ac:graphicFrameMkLst>
        </pc:graphicFrameChg>
        <pc:picChg chg="mod">
          <ac:chgData name="Agnieszka Kudła" userId="d55d1f94-3384-46be-a400-c1379bceb45a" providerId="ADAL" clId="{8869A889-25B4-4EBC-B5C7-D9B9C96FDC35}" dt="2024-02-12T12:00:15.511" v="61" actId="1076"/>
          <ac:picMkLst>
            <pc:docMk/>
            <pc:sldMk cId="1516569733" sldId="1053"/>
            <ac:picMk id="3" creationId="{E60AC9CC-7D60-3E3E-2158-0669442D93DF}"/>
          </ac:picMkLst>
        </pc:picChg>
      </pc:sldChg>
      <pc:sldChg chg="modSp mod">
        <pc:chgData name="Agnieszka Kudła" userId="d55d1f94-3384-46be-a400-c1379bceb45a" providerId="ADAL" clId="{8869A889-25B4-4EBC-B5C7-D9B9C96FDC35}" dt="2024-02-12T07:23:11.477" v="51" actId="20577"/>
        <pc:sldMkLst>
          <pc:docMk/>
          <pc:sldMk cId="2324021352" sldId="1054"/>
        </pc:sldMkLst>
        <pc:graphicFrameChg chg="modGraphic">
          <ac:chgData name="Agnieszka Kudła" userId="d55d1f94-3384-46be-a400-c1379bceb45a" providerId="ADAL" clId="{8869A889-25B4-4EBC-B5C7-D9B9C96FDC35}" dt="2024-02-12T07:23:11.477" v="51" actId="20577"/>
          <ac:graphicFrameMkLst>
            <pc:docMk/>
            <pc:sldMk cId="2324021352" sldId="1054"/>
            <ac:graphicFrameMk id="5" creationId="{926658FD-B33B-E4BD-9A74-A8B53004628D}"/>
          </ac:graphicFrameMkLst>
        </pc:graphicFrameChg>
      </pc:sldChg>
      <pc:sldChg chg="modSp mod">
        <pc:chgData name="Agnieszka Kudła" userId="d55d1f94-3384-46be-a400-c1379bceb45a" providerId="ADAL" clId="{8869A889-25B4-4EBC-B5C7-D9B9C96FDC35}" dt="2024-02-12T07:23:23.990" v="53" actId="20577"/>
        <pc:sldMkLst>
          <pc:docMk/>
          <pc:sldMk cId="2010401732" sldId="1055"/>
        </pc:sldMkLst>
        <pc:graphicFrameChg chg="modGraphic">
          <ac:chgData name="Agnieszka Kudła" userId="d55d1f94-3384-46be-a400-c1379bceb45a" providerId="ADAL" clId="{8869A889-25B4-4EBC-B5C7-D9B9C96FDC35}" dt="2024-02-12T07:23:23.990" v="53" actId="20577"/>
          <ac:graphicFrameMkLst>
            <pc:docMk/>
            <pc:sldMk cId="2010401732" sldId="1055"/>
            <ac:graphicFrameMk id="5" creationId="{926658FD-B33B-E4BD-9A74-A8B53004628D}"/>
          </ac:graphicFrameMkLst>
        </pc:graphicFrameChg>
      </pc:sldChg>
      <pc:sldChg chg="modSp mod">
        <pc:chgData name="Agnieszka Kudła" userId="d55d1f94-3384-46be-a400-c1379bceb45a" providerId="ADAL" clId="{8869A889-25B4-4EBC-B5C7-D9B9C96FDC35}" dt="2024-02-12T12:00:32.210" v="62" actId="6549"/>
        <pc:sldMkLst>
          <pc:docMk/>
          <pc:sldMk cId="3225833253" sldId="1056"/>
        </pc:sldMkLst>
        <pc:graphicFrameChg chg="modGraphic">
          <ac:chgData name="Agnieszka Kudła" userId="d55d1f94-3384-46be-a400-c1379bceb45a" providerId="ADAL" clId="{8869A889-25B4-4EBC-B5C7-D9B9C96FDC35}" dt="2024-02-12T12:00:32.210" v="62" actId="6549"/>
          <ac:graphicFrameMkLst>
            <pc:docMk/>
            <pc:sldMk cId="3225833253" sldId="1056"/>
            <ac:graphicFrameMk id="5" creationId="{926658FD-B33B-E4BD-9A74-A8B53004628D}"/>
          </ac:graphicFrameMkLst>
        </pc:graphicFrameChg>
      </pc:sldChg>
      <pc:sldChg chg="del">
        <pc:chgData name="Agnieszka Kudła" userId="d55d1f94-3384-46be-a400-c1379bceb45a" providerId="ADAL" clId="{8869A889-25B4-4EBC-B5C7-D9B9C96FDC35}" dt="2024-02-12T07:09:31.178" v="43" actId="47"/>
        <pc:sldMkLst>
          <pc:docMk/>
          <pc:sldMk cId="2331057854" sldId="1057"/>
        </pc:sldMkLst>
      </pc:sldChg>
    </pc:docChg>
  </pc:docChgLst>
  <pc:docChgLst>
    <pc:chgData name="Agnieszka Kudła" userId="d55d1f94-3384-46be-a400-c1379bceb45a" providerId="ADAL" clId="{D6826D38-125E-4202-8BD4-E576C08B164F}"/>
    <pc:docChg chg="modSld">
      <pc:chgData name="Agnieszka Kudła" userId="d55d1f94-3384-46be-a400-c1379bceb45a" providerId="ADAL" clId="{D6826D38-125E-4202-8BD4-E576C08B164F}" dt="2024-02-13T07:23:39.276" v="12" actId="6549"/>
      <pc:docMkLst>
        <pc:docMk/>
      </pc:docMkLst>
      <pc:sldChg chg="modSp mod">
        <pc:chgData name="Agnieszka Kudła" userId="d55d1f94-3384-46be-a400-c1379bceb45a" providerId="ADAL" clId="{D6826D38-125E-4202-8BD4-E576C08B164F}" dt="2024-02-13T07:23:39.276" v="12" actId="6549"/>
        <pc:sldMkLst>
          <pc:docMk/>
          <pc:sldMk cId="663362561" sldId="1049"/>
        </pc:sldMkLst>
        <pc:graphicFrameChg chg="mod modGraphic">
          <ac:chgData name="Agnieszka Kudła" userId="d55d1f94-3384-46be-a400-c1379bceb45a" providerId="ADAL" clId="{D6826D38-125E-4202-8BD4-E576C08B164F}" dt="2024-02-13T07:23:39.276" v="12" actId="6549"/>
          <ac:graphicFrameMkLst>
            <pc:docMk/>
            <pc:sldMk cId="663362561" sldId="1049"/>
            <ac:graphicFrameMk id="5" creationId="{926658FD-B33B-E4BD-9A74-A8B53004628D}"/>
          </ac:graphicFrameMkLst>
        </pc:graphicFrameChg>
      </pc:sldChg>
    </pc:docChg>
  </pc:docChgLst>
  <pc:docChgLst>
    <pc:chgData name="Agnieszka Kudła" userId="d55d1f94-3384-46be-a400-c1379bceb45a" providerId="ADAL" clId="{0177D5EE-FB5E-4DC1-B3B6-D45DDF82B3C1}"/>
    <pc:docChg chg="modSld">
      <pc:chgData name="Agnieszka Kudła" userId="d55d1f94-3384-46be-a400-c1379bceb45a" providerId="ADAL" clId="{0177D5EE-FB5E-4DC1-B3B6-D45DDF82B3C1}" dt="2024-02-12T13:52:42.571" v="15" actId="20577"/>
      <pc:docMkLst>
        <pc:docMk/>
      </pc:docMkLst>
      <pc:sldChg chg="modSp mod">
        <pc:chgData name="Agnieszka Kudła" userId="d55d1f94-3384-46be-a400-c1379bceb45a" providerId="ADAL" clId="{0177D5EE-FB5E-4DC1-B3B6-D45DDF82B3C1}" dt="2024-02-12T13:52:42.571" v="15" actId="20577"/>
        <pc:sldMkLst>
          <pc:docMk/>
          <pc:sldMk cId="2046321836" sldId="1037"/>
        </pc:sldMkLst>
        <pc:graphicFrameChg chg="modGraphic">
          <ac:chgData name="Agnieszka Kudła" userId="d55d1f94-3384-46be-a400-c1379bceb45a" providerId="ADAL" clId="{0177D5EE-FB5E-4DC1-B3B6-D45DDF82B3C1}" dt="2024-02-12T13:52:42.571" v="15" actId="20577"/>
          <ac:graphicFrameMkLst>
            <pc:docMk/>
            <pc:sldMk cId="2046321836" sldId="1037"/>
            <ac:graphicFrameMk id="7" creationId="{43B5DC0E-5554-4186-CE59-6F6F38CDC0DA}"/>
          </ac:graphicFrameMkLst>
        </pc:graphicFrameChg>
      </pc:sldChg>
      <pc:sldChg chg="addSp modSp mod">
        <pc:chgData name="Agnieszka Kudła" userId="d55d1f94-3384-46be-a400-c1379bceb45a" providerId="ADAL" clId="{0177D5EE-FB5E-4DC1-B3B6-D45DDF82B3C1}" dt="2024-02-12T13:49:36.946" v="14" actId="20577"/>
        <pc:sldMkLst>
          <pc:docMk/>
          <pc:sldMk cId="2625890611" sldId="1046"/>
        </pc:sldMkLst>
        <pc:spChg chg="add mod">
          <ac:chgData name="Agnieszka Kudła" userId="d55d1f94-3384-46be-a400-c1379bceb45a" providerId="ADAL" clId="{0177D5EE-FB5E-4DC1-B3B6-D45DDF82B3C1}" dt="2024-02-12T13:49:36.946" v="14" actId="20577"/>
          <ac:spMkLst>
            <pc:docMk/>
            <pc:sldMk cId="2625890611" sldId="1046"/>
            <ac:spMk id="2" creationId="{CD64D49E-AC8F-0FD1-B143-D51BEC97B5D2}"/>
          </ac:spMkLst>
        </pc:spChg>
        <pc:spChg chg="mod">
          <ac:chgData name="Agnieszka Kudła" userId="d55d1f94-3384-46be-a400-c1379bceb45a" providerId="ADAL" clId="{0177D5EE-FB5E-4DC1-B3B6-D45DDF82B3C1}" dt="2024-02-12T13:48:57.981" v="11" actId="20577"/>
          <ac:spMkLst>
            <pc:docMk/>
            <pc:sldMk cId="2625890611" sldId="1046"/>
            <ac:spMk id="10" creationId="{39E58331-20EA-AC6F-C1AF-2B9210F1C33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34720E-2941-45D3-8F9D-9478035FB7A9}" type="datetimeFigureOut">
              <a:rPr lang="pl-PL" smtClean="0"/>
              <a:t>16.02.2024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171A6C-AF99-43E0-B0E1-1E534A4A72C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5665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171A6C-AF99-43E0-B0E1-1E534A4A72C8}" type="slidenum">
              <a:rPr lang="pl-PL" smtClean="0"/>
              <a:t>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541423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5171A6C-AF99-43E0-B0E1-1E534A4A72C8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pl-P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78822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5171A6C-AF99-43E0-B0E1-1E534A4A72C8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pl-P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66917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5171A6C-AF99-43E0-B0E1-1E534A4A72C8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pl-P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88567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5171A6C-AF99-43E0-B0E1-1E534A4A72C8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pl-P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214793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5171A6C-AF99-43E0-B0E1-1E534A4A72C8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pl-P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89190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327D69-A226-3043-BA05-D877B2F1B4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0EE2FFD2-8820-E819-A7BB-F1352D73BF9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28C2ACAA-2130-3E2F-43B8-01B33B20299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02B1A7B-50A5-B7AC-2FF0-9D87957EDDC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5171A6C-AF99-43E0-B0E1-1E534A4A72C8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pl-P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545967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5171A6C-AF99-43E0-B0E1-1E534A4A72C8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pl-P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905304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5171A6C-AF99-43E0-B0E1-1E534A4A72C8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pl-P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933975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5171A6C-AF99-43E0-B0E1-1E534A4A72C8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pl-P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92833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5171A6C-AF99-43E0-B0E1-1E534A4A72C8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66389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5171A6C-AF99-43E0-B0E1-1E534A4A72C8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pl-P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96949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5171A6C-AF99-43E0-B0E1-1E534A4A72C8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pl-P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73827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5171A6C-AF99-43E0-B0E1-1E534A4A72C8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pl-P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61246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5171A6C-AF99-43E0-B0E1-1E534A4A72C8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pl-P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96611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5171A6C-AF99-43E0-B0E1-1E534A4A72C8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pl-P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98800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5171A6C-AF99-43E0-B0E1-1E534A4A72C8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pl-P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61830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5171A6C-AF99-43E0-B0E1-1E534A4A72C8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pl-P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5145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D080A5-7BC0-AF1D-E33D-E5E4CE5CF6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745BBC3-AD0F-02CF-79CD-08462DD897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54A9334-99EB-7038-FACC-CED15B62E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9476C-CA61-4EED-B3AF-45D04F6D190E}" type="datetime1">
              <a:rPr lang="pl-PL" smtClean="0"/>
              <a:t>16.02.2024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9E65D7A-48F6-B4AA-9C57-7D220D38F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A414572-4C6E-FF82-BF7C-3D7CAAAFF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4767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B22A424-1BFA-C95D-30C8-4163685E9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D99C732-5484-F0AD-FFAA-0F624D5E8C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F467B8C-222A-C954-03E1-17CCF944D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6909B-DFF1-4972-A2CF-61D1182FBAF0}" type="datetime1">
              <a:rPr lang="pl-PL" smtClean="0"/>
              <a:t>16.02.2024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5393B96-DD1B-7A4F-8D21-1555C38A1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056064E-6ABD-9BC8-8C74-B6C72DBBF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03725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EF3F3255-4DF0-E387-BF91-6542A12F29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D875D8C-D28F-7D99-189F-4BBFDAF27A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CF2EE79-4F50-EFB6-B3AD-B15D4A831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56C0-410E-4FBF-B499-6B37FEA20869}" type="datetime1">
              <a:rPr lang="pl-PL" smtClean="0"/>
              <a:t>16.02.2024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C198499-1B45-9160-7C32-4C9A0B116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CB2439F-553C-F6F5-9D8A-9C84ADB5A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01218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D080A5-7BC0-AF1D-E33D-E5E4CE5CF6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745BBC3-AD0F-02CF-79CD-08462DD897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54A9334-99EB-7038-FACC-CED15B62E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67397-8C2E-4E5F-A75D-0B1E12C9D229}" type="datetime1">
              <a:rPr lang="pl-PL" smtClean="0"/>
              <a:t>16.02.2024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9E65D7A-48F6-B4AA-9C57-7D220D38F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A414572-4C6E-FF82-BF7C-3D7CAAAFF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747558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EEB6572-F9A0-FF73-A7AB-08997E6E2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61B7EFD-6AC1-F4F7-6109-E962287DE6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2458F7E-4F70-4D2B-AE88-8F24F6FA6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79AD3-AFAE-4CED-9A52-351B016B4ED8}" type="datetime1">
              <a:rPr lang="pl-PL" smtClean="0"/>
              <a:t>16.02.2024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AE4A75D-E4E8-6817-F2C2-7933BA85D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1C9166F-7722-6B3E-6763-CDBE37C9D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74247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AAF2CC3-326C-3C2C-A3F0-6D6CBE5E1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A1C514E-7AA1-4864-4C54-D288D7C815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523B5B8-8A8A-3937-12C1-0C24E1824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21CBE-2579-4019-B2B7-BD741FDF6E97}" type="datetime1">
              <a:rPr lang="pl-PL" smtClean="0"/>
              <a:t>16.02.2024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7E4E188-692B-C907-97B8-D95073C17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BA15346-0550-B861-5EE1-33EB37B0F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111474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74F37F1-62C6-51F3-75AD-C84592B32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EB74071-5E12-8F9B-F2CA-A72FCA6888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3BD937C-A01F-1EAE-35F9-1D588FC4A4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7F3F83D-F840-124D-041B-2745CDDDB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82F0D-7AF2-499B-8A7D-DD33D35EDDBF}" type="datetime1">
              <a:rPr lang="pl-PL" smtClean="0"/>
              <a:t>16.02.2024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CEFBCD0-CBEC-EAE2-32AF-2D014883C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B358BF6-DB1F-AD4F-55E2-073A0829B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458280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ACE2C57-6508-E7A6-1A45-D8AB5FB7B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CFC0062-2217-53EF-0A09-5CE50CA722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A555B19-AF3E-57E1-74B5-DBFC47F8B3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8A48DAFA-7115-99EA-3B50-EE5F8CA044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732E0708-B86F-F655-ECDB-2E739D37A8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A8B89426-B8E8-EB5C-0C9A-94DB60608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2BCBB-0110-48A8-B3FF-07EA2837EFBB}" type="datetime1">
              <a:rPr lang="pl-PL" smtClean="0"/>
              <a:t>16.02.2024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43A7A712-5D66-6FD9-59B2-07F72A00A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2AB34FFA-B2DC-C6D5-E083-771F241B7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470178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F34AF3-1A04-F971-5570-4736D863F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8FF8DCC0-D770-7117-09BA-22AA263A6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8C7A9-7204-40CE-8BC6-DD7E7C6C0F88}" type="datetime1">
              <a:rPr lang="pl-PL" smtClean="0"/>
              <a:t>16.02.2024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CE35B751-A797-0C2A-655C-A7907F4AC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31B3C258-EF29-97E4-D1B5-2F6C0C26E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396292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FD6BFF07-99B5-4F59-98DB-8844CB2B0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3C281-5778-406C-8471-ED1DBD521276}" type="datetime1">
              <a:rPr lang="pl-PL" smtClean="0"/>
              <a:t>16.02.2024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D2F79976-E84C-4F28-A83C-95C5A361C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F8522A4D-CC0B-86B0-FDCE-9DCAB50A3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31585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211A4D-0956-0AD1-2047-BC933A2E8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87CAD9D-5FE6-9996-C7C7-F0379542A1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5CC9FD75-4D57-5A30-F781-6661168328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5E214B4-1DFB-EF71-E7D7-301DA1B7C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9D652-C52B-48EB-A435-67AECFBF1116}" type="datetime1">
              <a:rPr lang="pl-PL" smtClean="0"/>
              <a:t>16.02.2024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3C71AD1-2049-6084-6013-B459ACF42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B3AB7841-212B-D6DA-7859-DA34D0B9C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6059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EEB6572-F9A0-FF73-A7AB-08997E6E2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61B7EFD-6AC1-F4F7-6109-E962287DE6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2458F7E-4F70-4D2B-AE88-8F24F6FA6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985AB-B4EF-4A71-B800-530E5871A1FA}" type="datetime1">
              <a:rPr lang="pl-PL" smtClean="0"/>
              <a:t>16.02.2024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AE4A75D-E4E8-6817-F2C2-7933BA85D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1C9166F-7722-6B3E-6763-CDBE37C9D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005808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2FEF707-7135-77F8-9892-B4B6ACEDD6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FDC64937-6812-B9FC-EAC0-4FB84DBF82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7C0A8A7F-5846-3F3A-28D4-BA61880AAD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92F07CA-CD4D-D3A6-EF31-155402A2C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9C1BD-FA1F-4C95-AD8C-6929CD5F7971}" type="datetime1">
              <a:rPr lang="pl-PL" smtClean="0"/>
              <a:t>16.02.2024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FD89124-E464-E0DD-1915-EBAA87E8B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3925FFD-C763-117C-8035-DE693E64C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7982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B22A424-1BFA-C95D-30C8-4163685E9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D99C732-5484-F0AD-FFAA-0F624D5E8C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F467B8C-222A-C954-03E1-17CCF944D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45C94-DDD3-44D0-B3C1-AEDC0060E5A4}" type="datetime1">
              <a:rPr lang="pl-PL" smtClean="0"/>
              <a:t>16.02.2024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5393B96-DD1B-7A4F-8D21-1555C38A1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056064E-6ABD-9BC8-8C74-B6C72DBBF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801440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EF3F3255-4DF0-E387-BF91-6542A12F29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D875D8C-D28F-7D99-189F-4BBFDAF27A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CF2EE79-4F50-EFB6-B3AD-B15D4A831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3A092-76C7-47CA-AB1B-F1F8818A815A}" type="datetime1">
              <a:rPr lang="pl-PL" smtClean="0"/>
              <a:t>16.02.2024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C198499-1B45-9160-7C32-4C9A0B116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CB2439F-553C-F6F5-9D8A-9C84ADB5A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11681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AAF2CC3-326C-3C2C-A3F0-6D6CBE5E1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A1C514E-7AA1-4864-4C54-D288D7C815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523B5B8-8A8A-3937-12C1-0C24E1824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FDD65-DB22-4360-9254-008CBBF6DFDE}" type="datetime1">
              <a:rPr lang="pl-PL" smtClean="0"/>
              <a:t>16.02.2024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7E4E188-692B-C907-97B8-D95073C17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BA15346-0550-B861-5EE1-33EB37B0F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0148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74F37F1-62C6-51F3-75AD-C84592B32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EB74071-5E12-8F9B-F2CA-A72FCA6888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3BD937C-A01F-1EAE-35F9-1D588FC4A4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7F3F83D-F840-124D-041B-2745CDDDB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B74F7-0C05-467F-BB24-4F202B5CBBF2}" type="datetime1">
              <a:rPr lang="pl-PL" smtClean="0"/>
              <a:t>16.02.2024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CEFBCD0-CBEC-EAE2-32AF-2D014883C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B358BF6-DB1F-AD4F-55E2-073A0829B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73931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ACE2C57-6508-E7A6-1A45-D8AB5FB7B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CFC0062-2217-53EF-0A09-5CE50CA722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A555B19-AF3E-57E1-74B5-DBFC47F8B3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8A48DAFA-7115-99EA-3B50-EE5F8CA044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732E0708-B86F-F655-ECDB-2E739D37A8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A8B89426-B8E8-EB5C-0C9A-94DB60608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F31C7-A77D-4555-9992-EB6171F27066}" type="datetime1">
              <a:rPr lang="pl-PL" smtClean="0"/>
              <a:t>16.02.2024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43A7A712-5D66-6FD9-59B2-07F72A00A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2AB34FFA-B2DC-C6D5-E083-771F241B7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80716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F34AF3-1A04-F971-5570-4736D863F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8FF8DCC0-D770-7117-09BA-22AA263A6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65898-AB64-479D-9298-1686CEB24668}" type="datetime1">
              <a:rPr lang="pl-PL" smtClean="0"/>
              <a:t>16.02.2024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CE35B751-A797-0C2A-655C-A7907F4AC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31B3C258-EF29-97E4-D1B5-2F6C0C26E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26904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FD6BFF07-99B5-4F59-98DB-8844CB2B0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1F792-7ACE-4633-A427-D68AA4603B86}" type="datetime1">
              <a:rPr lang="pl-PL" smtClean="0"/>
              <a:t>16.02.2024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D2F79976-E84C-4F28-A83C-95C5A361C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F8522A4D-CC0B-86B0-FDCE-9DCAB50A3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67887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211A4D-0956-0AD1-2047-BC933A2E8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87CAD9D-5FE6-9996-C7C7-F0379542A1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5CC9FD75-4D57-5A30-F781-6661168328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5E214B4-1DFB-EF71-E7D7-301DA1B7C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33B91-B485-4AA1-A84D-BB064925C14D}" type="datetime1">
              <a:rPr lang="pl-PL" smtClean="0"/>
              <a:t>16.02.2024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3C71AD1-2049-6084-6013-B459ACF42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B3AB7841-212B-D6DA-7859-DA34D0B9C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86309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2FEF707-7135-77F8-9892-B4B6ACEDD6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FDC64937-6812-B9FC-EAC0-4FB84DBF82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7C0A8A7F-5846-3F3A-28D4-BA61880AAD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92F07CA-CD4D-D3A6-EF31-155402A2C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B142E-B94C-4B70-B300-49D655B35640}" type="datetime1">
              <a:rPr lang="pl-PL" smtClean="0"/>
              <a:t>16.02.2024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FD89124-E464-E0DD-1915-EBAA87E8B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3925FFD-C763-117C-8035-DE693E64C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18001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96CA73FA-925D-F348-816A-C755E4245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621583C-3067-6BF1-8658-6E05FA55F4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66DC769-8458-C277-31A4-CF37566738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A137F-504F-4A83-A047-02E56191DBE9}" type="datetime1">
              <a:rPr lang="pl-PL" smtClean="0"/>
              <a:t>16.02.2024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BCA8286-7B48-A409-4974-35B5E5E03C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F3E8706-36BF-15F5-7CA7-24E92EF75B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4826D8-9DAC-44AE-A9FD-0EC949CD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93263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96CA73FA-925D-F348-816A-C755E4245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621583C-3067-6BF1-8658-6E05FA55F4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66DC769-8458-C277-31A4-CF37566738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99426F-CAEB-47E2-98AD-CA23C05B297A}" type="datetime1">
              <a:rPr lang="pl-PL" smtClean="0"/>
              <a:t>16.02.2024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BCA8286-7B48-A409-4974-35B5E5E03C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F3E8706-36BF-15F5-7CA7-24E92EF75B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4826D8-9DAC-44AE-A9FD-0EC949CD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92498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A19CEE1-EAAB-78B2-6DF8-CFB63DDE8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pl-PL" sz="1300" dirty="0">
                <a:latin typeface="Arial" panose="020B0604020202020204" pitchFamily="34" charset="0"/>
                <a:cs typeface="Arial" panose="020B0604020202020204" pitchFamily="34" charset="0"/>
              </a:rPr>
              <a:t>Kryteria wyboru projektów stosowane przy wyborze operacji współfinansowanych ze środków Europejskiego Funduszu Rozwoju Regionalnego  w ramach programu Fundusze Europejskie  dla Lubelskiego 2021–2027</a:t>
            </a:r>
            <a:br>
              <a:rPr lang="pl-PL" dirty="0"/>
            </a:br>
            <a:r>
              <a:rPr lang="pl-PL" sz="1300" dirty="0">
                <a:latin typeface="Arial" panose="020B0604020202020204" pitchFamily="34" charset="0"/>
                <a:cs typeface="Arial" panose="020B0604020202020204" pitchFamily="34" charset="0"/>
              </a:rPr>
              <a:t>Działania wdrażane przez </a:t>
            </a:r>
            <a:endParaRPr lang="pl-PL" dirty="0"/>
          </a:p>
        </p:txBody>
      </p:sp>
      <p:pic>
        <p:nvPicPr>
          <p:cNvPr id="13" name="Symbol zastępczy zawartości 12" descr="Obraz zawierający tekst">
            <a:extLst>
              <a:ext uri="{FF2B5EF4-FFF2-40B4-BE49-F238E27FC236}">
                <a16:creationId xmlns:a16="http://schemas.microsoft.com/office/drawing/2014/main" id="{8B01C536-3002-9D35-1F89-AE81609CFE3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28"/>
            <a:ext cx="12192000" cy="6845972"/>
          </a:xfrm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F5ED9EBC-E5A2-B001-BEC6-289ED54924A4}"/>
              </a:ext>
            </a:extLst>
          </p:cNvPr>
          <p:cNvSpPr txBox="1"/>
          <p:nvPr/>
        </p:nvSpPr>
        <p:spPr>
          <a:xfrm>
            <a:off x="1967696" y="5174630"/>
            <a:ext cx="981541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b="1" dirty="0">
                <a:solidFill>
                  <a:schemeClr val="bg1"/>
                </a:solidFill>
                <a:ea typeface="Open Sans" panose="020B0606030504020204" pitchFamily="34" charset="0"/>
                <a:cs typeface="Arial" pitchFamily="34" charset="0"/>
              </a:rPr>
              <a:t>Kryteria wyboru projektów stosowane przy wyborze operacji współfinansowanych ze środków Europejskiego Funduszu Społecznego 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Open Sans" panose="020B0606030504020204" pitchFamily="34" charset="0"/>
                <a:cs typeface="Arial" pitchFamily="34" charset="0"/>
              </a:rPr>
              <a:t>Plus </a:t>
            </a:r>
            <a:r>
              <a:rPr lang="pl-PL" b="1" dirty="0">
                <a:solidFill>
                  <a:schemeClr val="bg1"/>
                </a:solidFill>
                <a:ea typeface="Open Sans" panose="020B0606030504020204" pitchFamily="34" charset="0"/>
                <a:cs typeface="Arial" pitchFamily="34" charset="0"/>
              </a:rPr>
              <a:t>w ramach programu Fundusze Europejskie dla Lubelskiego 2021-2027</a:t>
            </a:r>
          </a:p>
          <a:p>
            <a:r>
              <a:rPr lang="pl-PL" b="1" dirty="0">
                <a:solidFill>
                  <a:schemeClr val="bg1"/>
                </a:solidFill>
                <a:ea typeface="Open Sans" panose="020B0606030504020204" pitchFamily="34" charset="0"/>
                <a:cs typeface="Arial" pitchFamily="34" charset="0"/>
              </a:rPr>
              <a:t>Działania wdrażane przez Departament Wdrażania Europejskiego Funduszu Społecznego</a:t>
            </a:r>
          </a:p>
        </p:txBody>
      </p:sp>
    </p:spTree>
    <p:extLst>
      <p:ext uri="{BB962C8B-B14F-4D97-AF65-F5344CB8AC3E}">
        <p14:creationId xmlns:p14="http://schemas.microsoft.com/office/powerpoint/2010/main" val="27320016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>
            <a:extLst>
              <a:ext uri="{FF2B5EF4-FFF2-40B4-BE49-F238E27FC236}">
                <a16:creationId xmlns:a16="http://schemas.microsoft.com/office/drawing/2014/main" id="{F0218671-B4FC-E459-2C55-F0174DBC2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300" y="-1389872"/>
            <a:ext cx="10515600" cy="1325563"/>
          </a:xfrm>
        </p:spPr>
        <p:txBody>
          <a:bodyPr/>
          <a:lstStyle/>
          <a:p>
            <a:r>
              <a:rPr lang="pl-PL" dirty="0"/>
              <a:t>Kryteria wyboru projektów nr 6</a:t>
            </a:r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869B9140-4439-1566-DCC8-0B6F9F99D67B}"/>
              </a:ext>
            </a:extLst>
          </p:cNvPr>
          <p:cNvSpPr/>
          <p:nvPr/>
        </p:nvSpPr>
        <p:spPr>
          <a:xfrm>
            <a:off x="409314" y="50226"/>
            <a:ext cx="11452634" cy="10529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1400" b="1" dirty="0">
              <a:solidFill>
                <a:prstClr val="white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Działanie 8.5 Usługi społeczne</a:t>
            </a:r>
            <a:r>
              <a:rPr lang="pl-PL" sz="1400" b="1" dirty="0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typ projektu: 1 e).</a:t>
            </a:r>
            <a:endParaRPr kumimoji="0" lang="pl-PL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II. Ocena </a:t>
            </a:r>
            <a:r>
              <a:rPr kumimoji="0" lang="pl-PL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formalno</a:t>
            </a: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- merytoryczna</a:t>
            </a: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2. </a:t>
            </a: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Kryteria specyficzne</a:t>
            </a: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D. Kryteria dostępu</a:t>
            </a: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926658FD-B33B-E4BD-9A74-A8B5300462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4596534"/>
              </p:ext>
            </p:extLst>
          </p:nvPr>
        </p:nvGraphicFramePr>
        <p:xfrm>
          <a:off x="409314" y="1103160"/>
          <a:ext cx="11467612" cy="45227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9015">
                  <a:extLst>
                    <a:ext uri="{9D8B030D-6E8A-4147-A177-3AD203B41FA5}">
                      <a16:colId xmlns:a16="http://schemas.microsoft.com/office/drawing/2014/main" val="2402903515"/>
                    </a:ext>
                  </a:extLst>
                </a:gridCol>
                <a:gridCol w="2192519">
                  <a:extLst>
                    <a:ext uri="{9D8B030D-6E8A-4147-A177-3AD203B41FA5}">
                      <a16:colId xmlns:a16="http://schemas.microsoft.com/office/drawing/2014/main" val="2742623692"/>
                    </a:ext>
                  </a:extLst>
                </a:gridCol>
                <a:gridCol w="5172112">
                  <a:extLst>
                    <a:ext uri="{9D8B030D-6E8A-4147-A177-3AD203B41FA5}">
                      <a16:colId xmlns:a16="http://schemas.microsoft.com/office/drawing/2014/main" val="120968799"/>
                    </a:ext>
                  </a:extLst>
                </a:gridCol>
                <a:gridCol w="3483966">
                  <a:extLst>
                    <a:ext uri="{9D8B030D-6E8A-4147-A177-3AD203B41FA5}">
                      <a16:colId xmlns:a16="http://schemas.microsoft.com/office/drawing/2014/main" val="940122991"/>
                    </a:ext>
                  </a:extLst>
                </a:gridCol>
              </a:tblGrid>
              <a:tr h="323646">
                <a:tc>
                  <a:txBody>
                    <a:bodyPr/>
                    <a:lstStyle/>
                    <a:p>
                      <a:pPr algn="ctr"/>
                      <a:endParaRPr lang="pl-PL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Nazwa kryterium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Definicja kryterium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Opis znaczenia kryterium dla wyniku oceny</a:t>
                      </a:r>
                      <a:endParaRPr lang="pl-PL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0726217"/>
                  </a:ext>
                </a:extLst>
              </a:tr>
              <a:tr h="4172845"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b="1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Zakres projektu</a:t>
                      </a:r>
                    </a:p>
                    <a:p>
                      <a:pPr algn="l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b="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 przypadku nowopowstałych CUS Wnioskodawca zapewni, że co najmniej 80% kosztów bezpośrednich zostanie przeznaczonych na rozwój świadczenia usług społecznych.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pl-PL" sz="1200" b="1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pl-PL" sz="1400" b="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 ramach 80% kosztów bezpośrednich przeznaczonych na rozwój świadczenia usług społecznych mogą zostać uwzględnione, </a:t>
                      </a:r>
                      <a:r>
                        <a:rPr lang="pl-PL" sz="1400" b="0" strike="sngStrike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m.in.</a:t>
                      </a:r>
                      <a:r>
                        <a:rPr lang="pl-PL" sz="1400" b="0" strike="noStrike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pl-PL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jako element przedmiotowych usług, również</a:t>
                      </a:r>
                      <a:r>
                        <a:rPr lang="pl-PL" sz="1400" b="0" strike="noStrike" kern="120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pl-PL" sz="1400" b="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koszty zatrudnienia specjalistów pozostających w bezpośredniej styczności z mieszkańcami, co wpłynie na zwiększenie dostępności tego typu usług dla mieszkańców. Zaliczamy do nich koordynatorów indywidualnych planów usług społecznych (KIPUS), organizatorów usług społecznych (OUS) oraz organizatorów społeczności lokalnej (OSL).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pl-PL" sz="1400" b="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Spełnienie kryterium zostanie zweryfikowane na podstawie zapisów we wniosku o dofinansowanie projektu.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pl-PL" sz="1200" b="0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Kryterium zerojedynkowe.</a:t>
                      </a: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Ocena spełnienia kryterium będzie polegała na przyznaniu wartości logicznych „TAK”, „NIE – do uzupełnienia/poprawy na etapie negocjacji”, „NIE”, NIE DOTYCZY.</a:t>
                      </a: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Wnioskodawca ma możliwość uzupełnienia/poprawy projektu w zakresie spełnienia kryterium, określonym w regulaminie wyboru projektów– na etapie negocjacji.</a:t>
                      </a: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Kryterium obligatoryjne. Jego spełnienie jest niezbędne do przyznania dofinansowania.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pl-PL" sz="1200" strike="sngStrike" kern="12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123061"/>
                  </a:ext>
                </a:extLst>
              </a:tr>
            </a:tbl>
          </a:graphicData>
        </a:graphic>
      </p:graphicFrame>
      <p:pic>
        <p:nvPicPr>
          <p:cNvPr id="3" name="Obraz 2" descr="Oznaczenie graficzne programu fundusze Europejskie dla Lubelskiego.">
            <a:extLst>
              <a:ext uri="{FF2B5EF4-FFF2-40B4-BE49-F238E27FC236}">
                <a16:creationId xmlns:a16="http://schemas.microsoft.com/office/drawing/2014/main" id="{E60AC9CC-7D60-3E3E-2158-0669442D93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6128334"/>
            <a:ext cx="5465075" cy="359665"/>
          </a:xfrm>
          <a:prstGeom prst="rect">
            <a:avLst/>
          </a:prstGeom>
        </p:spPr>
      </p:pic>
      <p:sp>
        <p:nvSpPr>
          <p:cNvPr id="8" name="Symbol zastępczy numeru slajdu 7">
            <a:extLst>
              <a:ext uri="{FF2B5EF4-FFF2-40B4-BE49-F238E27FC236}">
                <a16:creationId xmlns:a16="http://schemas.microsoft.com/office/drawing/2014/main" id="{A68E282B-BE39-A8E0-2CB7-56E4AE39A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14480" y="6487999"/>
            <a:ext cx="477520" cy="365125"/>
          </a:xfrm>
        </p:spPr>
        <p:txBody>
          <a:bodyPr/>
          <a:lstStyle/>
          <a:p>
            <a:fld id="{D74826D8-9DAC-44AE-A9FD-0EC949CD68D6}" type="slidenum">
              <a:rPr lang="pl-PL" smtClean="0"/>
              <a:pPr/>
              <a:t>10</a:t>
            </a:fld>
            <a:endParaRPr lang="pl-PL" dirty="0"/>
          </a:p>
        </p:txBody>
      </p:sp>
      <p:sp>
        <p:nvSpPr>
          <p:cNvPr id="2" name="Prostokąt: zaokrąglone rogi 1">
            <a:extLst>
              <a:ext uri="{FF2B5EF4-FFF2-40B4-BE49-F238E27FC236}">
                <a16:creationId xmlns:a16="http://schemas.microsoft.com/office/drawing/2014/main" id="{3A6AEEE2-140A-9C06-E0FB-588E2B9766F9}"/>
              </a:ext>
            </a:extLst>
          </p:cNvPr>
          <p:cNvSpPr/>
          <p:nvPr/>
        </p:nvSpPr>
        <p:spPr>
          <a:xfrm>
            <a:off x="3615904" y="4626780"/>
            <a:ext cx="3111021" cy="497879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Uwaga od członka KM FEL </a:t>
            </a:r>
            <a:r>
              <a:rPr lang="pl-PL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12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MFiPR</a:t>
            </a:r>
            <a:r>
              <a:rPr lang="pl-PL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DZF) nr 1 z formularza uwag.</a:t>
            </a:r>
            <a:endParaRPr kumimoji="0" lang="pl-P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33625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>
            <a:extLst>
              <a:ext uri="{FF2B5EF4-FFF2-40B4-BE49-F238E27FC236}">
                <a16:creationId xmlns:a16="http://schemas.microsoft.com/office/drawing/2014/main" id="{F0218671-B4FC-E459-2C55-F0174DBC2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300" y="-1389872"/>
            <a:ext cx="10515600" cy="1325563"/>
          </a:xfrm>
        </p:spPr>
        <p:txBody>
          <a:bodyPr/>
          <a:lstStyle/>
          <a:p>
            <a:r>
              <a:rPr lang="pl-PL" dirty="0"/>
              <a:t>Kryteria wyboru projektów nr 7</a:t>
            </a:r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869B9140-4439-1566-DCC8-0B6F9F99D67B}"/>
              </a:ext>
            </a:extLst>
          </p:cNvPr>
          <p:cNvSpPr/>
          <p:nvPr/>
        </p:nvSpPr>
        <p:spPr>
          <a:xfrm>
            <a:off x="409314" y="50226"/>
            <a:ext cx="11452634" cy="10529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1400" b="1" dirty="0">
              <a:solidFill>
                <a:prstClr val="white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Działanie 8.5 Usługi społeczne</a:t>
            </a:r>
            <a:r>
              <a:rPr lang="pl-PL" sz="1400" b="1" dirty="0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typ projektu: 1 e).</a:t>
            </a:r>
            <a:endParaRPr kumimoji="0" lang="pl-PL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II. Ocena </a:t>
            </a:r>
            <a:r>
              <a:rPr kumimoji="0" lang="pl-PL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formalno</a:t>
            </a: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- merytoryczna</a:t>
            </a: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2. </a:t>
            </a: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Kryteria specyficzne</a:t>
            </a: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D. Kryteria dostępu</a:t>
            </a: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926658FD-B33B-E4BD-9A74-A8B5300462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2879904"/>
              </p:ext>
            </p:extLst>
          </p:nvPr>
        </p:nvGraphicFramePr>
        <p:xfrm>
          <a:off x="409314" y="1103160"/>
          <a:ext cx="11467612" cy="44964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9015">
                  <a:extLst>
                    <a:ext uri="{9D8B030D-6E8A-4147-A177-3AD203B41FA5}">
                      <a16:colId xmlns:a16="http://schemas.microsoft.com/office/drawing/2014/main" val="2402903515"/>
                    </a:ext>
                  </a:extLst>
                </a:gridCol>
                <a:gridCol w="2192519">
                  <a:extLst>
                    <a:ext uri="{9D8B030D-6E8A-4147-A177-3AD203B41FA5}">
                      <a16:colId xmlns:a16="http://schemas.microsoft.com/office/drawing/2014/main" val="2742623692"/>
                    </a:ext>
                  </a:extLst>
                </a:gridCol>
                <a:gridCol w="5172112">
                  <a:extLst>
                    <a:ext uri="{9D8B030D-6E8A-4147-A177-3AD203B41FA5}">
                      <a16:colId xmlns:a16="http://schemas.microsoft.com/office/drawing/2014/main" val="120968799"/>
                    </a:ext>
                  </a:extLst>
                </a:gridCol>
                <a:gridCol w="3483966">
                  <a:extLst>
                    <a:ext uri="{9D8B030D-6E8A-4147-A177-3AD203B41FA5}">
                      <a16:colId xmlns:a16="http://schemas.microsoft.com/office/drawing/2014/main" val="940122991"/>
                    </a:ext>
                  </a:extLst>
                </a:gridCol>
              </a:tblGrid>
              <a:tr h="323646">
                <a:tc>
                  <a:txBody>
                    <a:bodyPr/>
                    <a:lstStyle/>
                    <a:p>
                      <a:pPr algn="ctr"/>
                      <a:endParaRPr lang="pl-PL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Nazwa kryterium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Definicja kryterium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Opis znaczenia kryterium dla wyniku oceny</a:t>
                      </a:r>
                      <a:endParaRPr lang="pl-PL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0726217"/>
                  </a:ext>
                </a:extLst>
              </a:tr>
              <a:tr h="4172845"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b="1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Trwałość projektu</a:t>
                      </a:r>
                    </a:p>
                    <a:p>
                      <a:pPr algn="l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b="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Projekt zakłada zachowanie trwałości CUS, tj. Wnioskodawca zobowiąże się do kontynuacji działania CUS i utrzymania oferty usług społecznych po zakończeniu jego realizacji przez okres 24 miesięcy.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pl-PL" sz="1200" b="1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pl-PL" sz="1400" b="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Kryterium ma na celu podniesienie efektywności wydatkowania środków finansowych przeznaczonych na realizację wsparcia, poprzez zapewnienie realizacji usług społecznych po zakończeniu realizacji projektów.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pl-PL" sz="1400" b="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Liczba miejsc świadczenia usług społecznych może ulec zmniejszeniu w okresie trwałości tylko, gdy wynika to z analizy potrzeb mieszkańców. W okresie trwałości projektu realizacja usług społecznych oraz kontynuacja działania CUS w zakresie  bieżącego funkcjonowania nie będzie finansowana ze środków EFS+.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pl-PL" sz="1400" b="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Spełnienie kryterium zostanie zweryfikowane na podstawie zapisów we wniosku o dofinansowanie projektu.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pl-PL" sz="1200" b="0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pl-PL" sz="1200" b="0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Kryterium zerojedynkowe.</a:t>
                      </a: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Ocena spełnienia kryterium będzie polegała na przyznaniu wartości logicznych „TAK”, „NIE – do uzupełnienia/poprawy na etapie negocjacji”, „NIE”.</a:t>
                      </a: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Wnioskodawca ma możliwość uzupełnienia/poprawy projektu w zakresie spełnienia kryterium, określonym w regulaminie wyboru projektów– na etapie negocjacji.</a:t>
                      </a: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Kryterium obligatoryjne. Jego spełnienie jest niezbędne do przyznania dofinansowania.</a:t>
                      </a:r>
                    </a:p>
                  </a:txBody>
                  <a:tcPr marL="89535" marR="895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123061"/>
                  </a:ext>
                </a:extLst>
              </a:tr>
            </a:tbl>
          </a:graphicData>
        </a:graphic>
      </p:graphicFrame>
      <p:pic>
        <p:nvPicPr>
          <p:cNvPr id="3" name="Obraz 2" descr="Oznaczenie graficzne programu fundusze Europejskie dla Lubelskiego.">
            <a:extLst>
              <a:ext uri="{FF2B5EF4-FFF2-40B4-BE49-F238E27FC236}">
                <a16:creationId xmlns:a16="http://schemas.microsoft.com/office/drawing/2014/main" id="{E60AC9CC-7D60-3E3E-2158-0669442D93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6128334"/>
            <a:ext cx="5465075" cy="359665"/>
          </a:xfrm>
          <a:prstGeom prst="rect">
            <a:avLst/>
          </a:prstGeom>
        </p:spPr>
      </p:pic>
      <p:sp>
        <p:nvSpPr>
          <p:cNvPr id="8" name="Symbol zastępczy numeru slajdu 7">
            <a:extLst>
              <a:ext uri="{FF2B5EF4-FFF2-40B4-BE49-F238E27FC236}">
                <a16:creationId xmlns:a16="http://schemas.microsoft.com/office/drawing/2014/main" id="{A68E282B-BE39-A8E0-2CB7-56E4AE39A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14480" y="6487999"/>
            <a:ext cx="477520" cy="365125"/>
          </a:xfrm>
        </p:spPr>
        <p:txBody>
          <a:bodyPr/>
          <a:lstStyle/>
          <a:p>
            <a:fld id="{D74826D8-9DAC-44AE-A9FD-0EC949CD68D6}" type="slidenum">
              <a:rPr lang="pl-PL" smtClean="0"/>
              <a:pPr/>
              <a:t>11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905096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>
            <a:extLst>
              <a:ext uri="{FF2B5EF4-FFF2-40B4-BE49-F238E27FC236}">
                <a16:creationId xmlns:a16="http://schemas.microsoft.com/office/drawing/2014/main" id="{F0218671-B4FC-E459-2C55-F0174DBC2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300" y="-1389872"/>
            <a:ext cx="10515600" cy="1325563"/>
          </a:xfrm>
        </p:spPr>
        <p:txBody>
          <a:bodyPr/>
          <a:lstStyle/>
          <a:p>
            <a:r>
              <a:rPr lang="pl-PL" dirty="0"/>
              <a:t>Kryteria wyboru projektów nr 8</a:t>
            </a:r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869B9140-4439-1566-DCC8-0B6F9F99D67B}"/>
              </a:ext>
            </a:extLst>
          </p:cNvPr>
          <p:cNvSpPr/>
          <p:nvPr/>
        </p:nvSpPr>
        <p:spPr>
          <a:xfrm>
            <a:off x="409314" y="50226"/>
            <a:ext cx="11452634" cy="10529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1400" b="1" dirty="0">
              <a:solidFill>
                <a:prstClr val="white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Działanie 8.5 Usługi społeczne</a:t>
            </a:r>
            <a:r>
              <a:rPr lang="pl-PL" sz="1400" b="1" dirty="0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typ projektu: 1 e).</a:t>
            </a:r>
            <a:endParaRPr kumimoji="0" lang="pl-PL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II. Ocena </a:t>
            </a:r>
            <a:r>
              <a:rPr kumimoji="0" lang="pl-PL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formalno</a:t>
            </a: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- merytoryczna</a:t>
            </a: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2. </a:t>
            </a: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Kryteria specyficzne</a:t>
            </a: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D. Kryteria dostępu</a:t>
            </a: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926658FD-B33B-E4BD-9A74-A8B5300462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3823631"/>
              </p:ext>
            </p:extLst>
          </p:nvPr>
        </p:nvGraphicFramePr>
        <p:xfrm>
          <a:off x="409314" y="1103160"/>
          <a:ext cx="11467612" cy="45227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9015">
                  <a:extLst>
                    <a:ext uri="{9D8B030D-6E8A-4147-A177-3AD203B41FA5}">
                      <a16:colId xmlns:a16="http://schemas.microsoft.com/office/drawing/2014/main" val="2402903515"/>
                    </a:ext>
                  </a:extLst>
                </a:gridCol>
                <a:gridCol w="2192519">
                  <a:extLst>
                    <a:ext uri="{9D8B030D-6E8A-4147-A177-3AD203B41FA5}">
                      <a16:colId xmlns:a16="http://schemas.microsoft.com/office/drawing/2014/main" val="2742623692"/>
                    </a:ext>
                  </a:extLst>
                </a:gridCol>
                <a:gridCol w="5172112">
                  <a:extLst>
                    <a:ext uri="{9D8B030D-6E8A-4147-A177-3AD203B41FA5}">
                      <a16:colId xmlns:a16="http://schemas.microsoft.com/office/drawing/2014/main" val="120968799"/>
                    </a:ext>
                  </a:extLst>
                </a:gridCol>
                <a:gridCol w="3483966">
                  <a:extLst>
                    <a:ext uri="{9D8B030D-6E8A-4147-A177-3AD203B41FA5}">
                      <a16:colId xmlns:a16="http://schemas.microsoft.com/office/drawing/2014/main" val="940122991"/>
                    </a:ext>
                  </a:extLst>
                </a:gridCol>
              </a:tblGrid>
              <a:tr h="323646">
                <a:tc>
                  <a:txBody>
                    <a:bodyPr/>
                    <a:lstStyle/>
                    <a:p>
                      <a:pPr algn="ctr"/>
                      <a:endParaRPr lang="pl-PL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Nazwa kryterium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Definicja kryterium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Opis znaczenia kryterium dla wyniku oceny</a:t>
                      </a:r>
                      <a:endParaRPr lang="pl-PL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0726217"/>
                  </a:ext>
                </a:extLst>
              </a:tr>
              <a:tr h="4172845"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b="1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Podmioty realizujące usługi społeczne</a:t>
                      </a:r>
                    </a:p>
                    <a:p>
                      <a:pPr algn="l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b="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Wnioskodawca zapewnia, że w projekcie, co najmniej 30% środków w ramach kosztów bezpośrednich projektu, zaplanowanych na finansowanie świadczonych przez CUS usług społecznych, zostanie zleconych do realizacji organizacjom pozarządowym lub podmiotom ekonomii społecznej.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pl-PL" sz="1400" b="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Kryterium wynika z zapisów Wytycznych dotyczących realizacji projektów z udziałem środków Europejskiego Funduszu Społecznego Plus w regionalnych programach na lata 2021-2027</a:t>
                      </a:r>
                      <a:r>
                        <a:rPr lang="pl-PL" sz="1400" b="0" strike="noStrike" kern="1200" baseline="30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  <a:r>
                        <a:rPr lang="pl-PL" sz="1400" b="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pl-PL" sz="1400" b="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Spełnienie kryterium zostanie zweryfikowane na podstawie zapisów we wniosku o dofinansowanie projektu.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pl-PL" sz="1200" b="0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Kryterium zerojedynkowe.</a:t>
                      </a: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Ocena spełnienia kryterium będzie polegała na przyznaniu wartości logicznych „TAK”, „NIE – do uzupełnienia/poprawy na etapie negocjacji”, „NIE”.</a:t>
                      </a: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Wnioskodawca ma możliwość uzupełnienia/poprawy projektu w zakresie spełnienia kryterium, określonym w regulaminie wyboru projektów– na etapie negocjacji.</a:t>
                      </a: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Kryterium obligatoryjne. Jego spełnienie jest niezbędne do przyznania dofinansowania.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pl-PL" sz="1200" strike="sngStrike" kern="12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123061"/>
                  </a:ext>
                </a:extLst>
              </a:tr>
            </a:tbl>
          </a:graphicData>
        </a:graphic>
      </p:graphicFrame>
      <p:sp>
        <p:nvSpPr>
          <p:cNvPr id="10" name="pole tekstowe 9">
            <a:extLst>
              <a:ext uri="{FF2B5EF4-FFF2-40B4-BE49-F238E27FC236}">
                <a16:creationId xmlns:a16="http://schemas.microsoft.com/office/drawing/2014/main" id="{39E58331-20EA-AC6F-C1AF-2B9210F1C333}"/>
              </a:ext>
            </a:extLst>
          </p:cNvPr>
          <p:cNvSpPr txBox="1"/>
          <p:nvPr/>
        </p:nvSpPr>
        <p:spPr>
          <a:xfrm>
            <a:off x="409314" y="5742067"/>
            <a:ext cx="116968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 Oceny dokonuje się na podstawie wersji wytycznych obowiązujących w dniu ogłoszenia danego naboru. </a:t>
            </a:r>
            <a:endParaRPr lang="pl-PL" sz="1200" dirty="0"/>
          </a:p>
        </p:txBody>
      </p:sp>
      <p:pic>
        <p:nvPicPr>
          <p:cNvPr id="3" name="Obraz 2" descr="Oznaczenie graficzne programu fundusze Europejskie dla Lubelskiego.">
            <a:extLst>
              <a:ext uri="{FF2B5EF4-FFF2-40B4-BE49-F238E27FC236}">
                <a16:creationId xmlns:a16="http://schemas.microsoft.com/office/drawing/2014/main" id="{E60AC9CC-7D60-3E3E-2158-0669442D93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6128334"/>
            <a:ext cx="5465075" cy="359665"/>
          </a:xfrm>
          <a:prstGeom prst="rect">
            <a:avLst/>
          </a:prstGeom>
        </p:spPr>
      </p:pic>
      <p:sp>
        <p:nvSpPr>
          <p:cNvPr id="8" name="Symbol zastępczy numeru slajdu 7">
            <a:extLst>
              <a:ext uri="{FF2B5EF4-FFF2-40B4-BE49-F238E27FC236}">
                <a16:creationId xmlns:a16="http://schemas.microsoft.com/office/drawing/2014/main" id="{A68E282B-BE39-A8E0-2CB7-56E4AE39A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14480" y="6487999"/>
            <a:ext cx="477520" cy="365125"/>
          </a:xfrm>
        </p:spPr>
        <p:txBody>
          <a:bodyPr/>
          <a:lstStyle/>
          <a:p>
            <a:fld id="{D74826D8-9DAC-44AE-A9FD-0EC949CD68D6}" type="slidenum">
              <a:rPr lang="pl-PL" smtClean="0"/>
              <a:pPr/>
              <a:t>12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906057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>
            <a:extLst>
              <a:ext uri="{FF2B5EF4-FFF2-40B4-BE49-F238E27FC236}">
                <a16:creationId xmlns:a16="http://schemas.microsoft.com/office/drawing/2014/main" id="{F0218671-B4FC-E459-2C55-F0174DBC2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300" y="-1389872"/>
            <a:ext cx="10515600" cy="1325563"/>
          </a:xfrm>
        </p:spPr>
        <p:txBody>
          <a:bodyPr/>
          <a:lstStyle/>
          <a:p>
            <a:r>
              <a:rPr lang="pl-PL" dirty="0"/>
              <a:t>Kryteria wyboru projektów nr 9</a:t>
            </a:r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869B9140-4439-1566-DCC8-0B6F9F99D67B}"/>
              </a:ext>
            </a:extLst>
          </p:cNvPr>
          <p:cNvSpPr/>
          <p:nvPr/>
        </p:nvSpPr>
        <p:spPr>
          <a:xfrm>
            <a:off x="409314" y="50226"/>
            <a:ext cx="11452634" cy="10529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1400" b="1" dirty="0">
              <a:solidFill>
                <a:prstClr val="white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Działanie 8.5 Usługi społeczne</a:t>
            </a:r>
            <a:r>
              <a:rPr lang="pl-PL" sz="1400" b="1" dirty="0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typ projektu: 1 e).</a:t>
            </a:r>
            <a:endParaRPr kumimoji="0" lang="pl-PL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II. Ocena </a:t>
            </a:r>
            <a:r>
              <a:rPr kumimoji="0" lang="pl-PL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formalno</a:t>
            </a: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- merytoryczna</a:t>
            </a: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2. </a:t>
            </a: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Kryteria specyficzne</a:t>
            </a: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D. Kryteria dostępu</a:t>
            </a: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926658FD-B33B-E4BD-9A74-A8B5300462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5535680"/>
              </p:ext>
            </p:extLst>
          </p:nvPr>
        </p:nvGraphicFramePr>
        <p:xfrm>
          <a:off x="424292" y="1103160"/>
          <a:ext cx="11452634" cy="4507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8206">
                  <a:extLst>
                    <a:ext uri="{9D8B030D-6E8A-4147-A177-3AD203B41FA5}">
                      <a16:colId xmlns:a16="http://schemas.microsoft.com/office/drawing/2014/main" val="2402903515"/>
                    </a:ext>
                  </a:extLst>
                </a:gridCol>
                <a:gridCol w="2189655">
                  <a:extLst>
                    <a:ext uri="{9D8B030D-6E8A-4147-A177-3AD203B41FA5}">
                      <a16:colId xmlns:a16="http://schemas.microsoft.com/office/drawing/2014/main" val="2742623692"/>
                    </a:ext>
                  </a:extLst>
                </a:gridCol>
                <a:gridCol w="5165357">
                  <a:extLst>
                    <a:ext uri="{9D8B030D-6E8A-4147-A177-3AD203B41FA5}">
                      <a16:colId xmlns:a16="http://schemas.microsoft.com/office/drawing/2014/main" val="120968799"/>
                    </a:ext>
                  </a:extLst>
                </a:gridCol>
                <a:gridCol w="3479416">
                  <a:extLst>
                    <a:ext uri="{9D8B030D-6E8A-4147-A177-3AD203B41FA5}">
                      <a16:colId xmlns:a16="http://schemas.microsoft.com/office/drawing/2014/main" val="940122991"/>
                    </a:ext>
                  </a:extLst>
                </a:gridCol>
              </a:tblGrid>
              <a:tr h="308072">
                <a:tc>
                  <a:txBody>
                    <a:bodyPr/>
                    <a:lstStyle/>
                    <a:p>
                      <a:pPr algn="ctr"/>
                      <a:endParaRPr lang="pl-PL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Nazwa kryterium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Definicja kryterium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Opis znaczenia kryterium dla wyniku oceny</a:t>
                      </a:r>
                      <a:endParaRPr lang="pl-PL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0726217"/>
                  </a:ext>
                </a:extLst>
              </a:tr>
              <a:tr h="4177910"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400" b="1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Preferowana grupa docelowa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pl-PL" sz="1400" b="1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400" b="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Projekt zakłada kryteria rekrutacji uczestników do projektu zapewniające preferencje dla wybranych grup docelowych:</a:t>
                      </a:r>
                    </a:p>
                    <a:p>
                      <a:pPr algn="l" defTabSz="266700">
                        <a:spcAft>
                          <a:spcPts val="0"/>
                        </a:spcAft>
                      </a:pPr>
                      <a:r>
                        <a:rPr lang="pl-PL" sz="1400" b="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a)	osoby o znacznym lub umiarkowanym stopniu niepełnosprawności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400" b="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i/lub</a:t>
                      </a:r>
                    </a:p>
                    <a:p>
                      <a:pPr algn="l" defTabSz="266700">
                        <a:spcAft>
                          <a:spcPts val="0"/>
                        </a:spcAft>
                      </a:pPr>
                      <a:r>
                        <a:rPr lang="pl-PL" sz="1400" b="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b)	osoby z niepełnosprawnością sprzężoną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400" b="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i/lub</a:t>
                      </a:r>
                    </a:p>
                    <a:p>
                      <a:pPr algn="l" defTabSz="266700">
                        <a:spcAft>
                          <a:spcPts val="0"/>
                        </a:spcAft>
                      </a:pPr>
                      <a:r>
                        <a:rPr lang="pl-PL" sz="1400" b="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c)	osoby z chorobami psychicznymi i/lub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pl-PL" sz="1400" b="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Kryterium wynika z zapisów Wytycznych dotyczących realizacji projektów z udziałem środków Europejskiego Funduszu Społecznego Plus w regionalnych programach na lata 2021-2027</a:t>
                      </a:r>
                      <a:r>
                        <a:rPr lang="pl-PL" sz="1400" b="0" strike="noStrike" kern="1200" baseline="30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</a:t>
                      </a:r>
                      <a:r>
                        <a:rPr lang="pl-PL" sz="1400" b="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pl-PL" sz="1400" b="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Spełnienie kryterium zostanie zweryfikowane na podstawie zapisów we wniosku o dofinansowanie projektu.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Kryterium zerojedynkowe.</a:t>
                      </a: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Ocena spełnienia kryterium będzie polegała na przyznaniu wartości logicznych „TAK”, „NIE – do uzupełnienia/poprawy na etapie negocjacji”, „NIE”.</a:t>
                      </a: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Wnioskodawca ma możliwość uzupełnienia/poprawy projektu w zakresie spełnienia kryterium, określonym w regulaminie wyboru projektów– na etapie negocjacji.</a:t>
                      </a: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Kryterium obligatoryjne. Jego spełnienie jest niezbędne do przyznania dofinansowania.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pl-PL" sz="1200" strike="sngStrike" kern="12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123061"/>
                  </a:ext>
                </a:extLst>
              </a:tr>
            </a:tbl>
          </a:graphicData>
        </a:graphic>
      </p:graphicFrame>
      <p:sp>
        <p:nvSpPr>
          <p:cNvPr id="2" name="pole tekstowe 1">
            <a:extLst>
              <a:ext uri="{FF2B5EF4-FFF2-40B4-BE49-F238E27FC236}">
                <a16:creationId xmlns:a16="http://schemas.microsoft.com/office/drawing/2014/main" id="{3C747EB6-9FDF-E799-A14D-6921C56909C2}"/>
              </a:ext>
            </a:extLst>
          </p:cNvPr>
          <p:cNvSpPr txBox="1"/>
          <p:nvPr/>
        </p:nvSpPr>
        <p:spPr>
          <a:xfrm>
            <a:off x="481513" y="5763209"/>
            <a:ext cx="116027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 Oceny dokonuje się na podstawie wersji wytycznych obowiązujących w dniu ogłoszenia danego naboru. </a:t>
            </a:r>
            <a:endParaRPr lang="pl-PL" sz="1200" dirty="0"/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6128334"/>
            <a:ext cx="5465075" cy="359665"/>
          </a:xfrm>
          <a:prstGeom prst="rect">
            <a:avLst/>
          </a:prstGeom>
        </p:spPr>
      </p:pic>
      <p:sp>
        <p:nvSpPr>
          <p:cNvPr id="8" name="Symbol zastępczy numeru slajdu 7">
            <a:extLst>
              <a:ext uri="{FF2B5EF4-FFF2-40B4-BE49-F238E27FC236}">
                <a16:creationId xmlns:a16="http://schemas.microsoft.com/office/drawing/2014/main" id="{A68E282B-BE39-A8E0-2CB7-56E4AE39A4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14480" y="6487999"/>
            <a:ext cx="477520" cy="365125"/>
          </a:xfrm>
        </p:spPr>
        <p:txBody>
          <a:bodyPr/>
          <a:lstStyle/>
          <a:p>
            <a:fld id="{D74826D8-9DAC-44AE-A9FD-0EC949CD68D6}" type="slidenum">
              <a:rPr lang="pl-PL" smtClean="0"/>
              <a:pPr/>
              <a:t>13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649982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>
            <a:extLst>
              <a:ext uri="{FF2B5EF4-FFF2-40B4-BE49-F238E27FC236}">
                <a16:creationId xmlns:a16="http://schemas.microsoft.com/office/drawing/2014/main" id="{F0218671-B4FC-E459-2C55-F0174DBC2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300" y="-1389872"/>
            <a:ext cx="10515600" cy="1325563"/>
          </a:xfrm>
        </p:spPr>
        <p:txBody>
          <a:bodyPr/>
          <a:lstStyle/>
          <a:p>
            <a:r>
              <a:rPr lang="pl-PL" dirty="0"/>
              <a:t>Kryteria wyboru projektów nr 9 cz. II</a:t>
            </a:r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869B9140-4439-1566-DCC8-0B6F9F99D67B}"/>
              </a:ext>
            </a:extLst>
          </p:cNvPr>
          <p:cNvSpPr/>
          <p:nvPr/>
        </p:nvSpPr>
        <p:spPr>
          <a:xfrm>
            <a:off x="409314" y="50226"/>
            <a:ext cx="11452634" cy="10529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1400" b="1" dirty="0">
              <a:solidFill>
                <a:prstClr val="white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Działanie 8.5 Usługi społeczne</a:t>
            </a:r>
            <a:r>
              <a:rPr lang="pl-PL" sz="1400" b="1" dirty="0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typ projektu: 1 e).</a:t>
            </a:r>
            <a:endParaRPr kumimoji="0" lang="pl-PL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II. Ocena </a:t>
            </a:r>
            <a:r>
              <a:rPr kumimoji="0" lang="pl-PL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formalno</a:t>
            </a: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- merytoryczna</a:t>
            </a: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2. </a:t>
            </a: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Kryteria specyficzne</a:t>
            </a: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D. Kryteria dostępu</a:t>
            </a: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926658FD-B33B-E4BD-9A74-A8B5300462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4613133"/>
              </p:ext>
            </p:extLst>
          </p:nvPr>
        </p:nvGraphicFramePr>
        <p:xfrm>
          <a:off x="409314" y="1103160"/>
          <a:ext cx="11467612" cy="49870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9015">
                  <a:extLst>
                    <a:ext uri="{9D8B030D-6E8A-4147-A177-3AD203B41FA5}">
                      <a16:colId xmlns:a16="http://schemas.microsoft.com/office/drawing/2014/main" val="2402903515"/>
                    </a:ext>
                  </a:extLst>
                </a:gridCol>
                <a:gridCol w="2654671">
                  <a:extLst>
                    <a:ext uri="{9D8B030D-6E8A-4147-A177-3AD203B41FA5}">
                      <a16:colId xmlns:a16="http://schemas.microsoft.com/office/drawing/2014/main" val="2742623692"/>
                    </a:ext>
                  </a:extLst>
                </a:gridCol>
                <a:gridCol w="4709960">
                  <a:extLst>
                    <a:ext uri="{9D8B030D-6E8A-4147-A177-3AD203B41FA5}">
                      <a16:colId xmlns:a16="http://schemas.microsoft.com/office/drawing/2014/main" val="120968799"/>
                    </a:ext>
                  </a:extLst>
                </a:gridCol>
                <a:gridCol w="3483966">
                  <a:extLst>
                    <a:ext uri="{9D8B030D-6E8A-4147-A177-3AD203B41FA5}">
                      <a16:colId xmlns:a16="http://schemas.microsoft.com/office/drawing/2014/main" val="940122991"/>
                    </a:ext>
                  </a:extLst>
                </a:gridCol>
              </a:tblGrid>
              <a:tr h="323646">
                <a:tc>
                  <a:txBody>
                    <a:bodyPr/>
                    <a:lstStyle/>
                    <a:p>
                      <a:pPr algn="ctr"/>
                      <a:endParaRPr lang="pl-PL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Nazwa kryterium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Definicja kryterium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Opis znaczenia kryterium dla wyniku oceny</a:t>
                      </a:r>
                      <a:endParaRPr lang="pl-PL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0726217"/>
                  </a:ext>
                </a:extLst>
              </a:tr>
              <a:tr h="4172845"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74625" algn="l"/>
                        </a:tabLst>
                      </a:pPr>
                      <a:r>
                        <a:rPr lang="pl-PL" sz="1400" b="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d)	osoby z niepełnosprawnością intelektualną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174625" algn="l"/>
                        </a:tabLst>
                      </a:pPr>
                      <a:r>
                        <a:rPr lang="pl-PL" sz="1400" b="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i/lub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174625" algn="l"/>
                        </a:tabLst>
                      </a:pPr>
                      <a:r>
                        <a:rPr lang="pl-PL" sz="1400" b="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e)	osoby z całościowymi zaburzeniami rozwojowymi (w rozumieniu zgodnym z Międzynarodową Klasyfikacją Chorób i Problemów Zdrowotnych ICD 10)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400" b="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i/lub</a:t>
                      </a:r>
                    </a:p>
                    <a:p>
                      <a:pPr algn="l" defTabSz="179388">
                        <a:spcAft>
                          <a:spcPts val="0"/>
                        </a:spcAft>
                      </a:pPr>
                      <a:r>
                        <a:rPr lang="pl-PL" sz="1400" b="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f)	osoby korzystające z programu FE PŻ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400" b="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i/lub</a:t>
                      </a:r>
                    </a:p>
                    <a:p>
                      <a:pPr algn="l" defTabSz="266700">
                        <a:spcAft>
                          <a:spcPts val="0"/>
                        </a:spcAft>
                        <a:tabLst>
                          <a:tab pos="174625" algn="l"/>
                          <a:tab pos="534988" algn="l"/>
                        </a:tabLst>
                      </a:pPr>
                      <a:r>
                        <a:rPr lang="pl-PL" sz="1400" b="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g)	osoby zamieszkujące samotnie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400" b="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i/lub</a:t>
                      </a:r>
                    </a:p>
                    <a:p>
                      <a:pPr algn="l" defTabSz="179388">
                        <a:spcAft>
                          <a:spcPts val="0"/>
                        </a:spcAft>
                      </a:pPr>
                      <a:r>
                        <a:rPr lang="pl-PL" sz="1400" b="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h)	osoby w kryzysie bezdomności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400" b="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i/lub</a:t>
                      </a:r>
                    </a:p>
                    <a:p>
                      <a:pPr algn="l" defTabSz="179388">
                        <a:spcAft>
                          <a:spcPts val="0"/>
                        </a:spcAft>
                      </a:pPr>
                      <a:r>
                        <a:rPr lang="pl-PL" sz="1400" b="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i)	dzieci wychowujące się poza rodziną biologiczną.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pl-PL" sz="1200" b="1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pl-PL" sz="1200" b="0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pl-PL" sz="1200" strike="sngStrike" kern="12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123061"/>
                  </a:ext>
                </a:extLst>
              </a:tr>
            </a:tbl>
          </a:graphicData>
        </a:graphic>
      </p:graphicFrame>
      <p:pic>
        <p:nvPicPr>
          <p:cNvPr id="3" name="Obraz 2" descr="Oznaczenie graficzne programu fundusze Europejskie dla Lubelskiego.">
            <a:extLst>
              <a:ext uri="{FF2B5EF4-FFF2-40B4-BE49-F238E27FC236}">
                <a16:creationId xmlns:a16="http://schemas.microsoft.com/office/drawing/2014/main" id="{E60AC9CC-7D60-3E3E-2158-0669442D93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6128334"/>
            <a:ext cx="5465075" cy="359665"/>
          </a:xfrm>
          <a:prstGeom prst="rect">
            <a:avLst/>
          </a:prstGeom>
        </p:spPr>
      </p:pic>
      <p:sp>
        <p:nvSpPr>
          <p:cNvPr id="8" name="Symbol zastępczy numeru slajdu 7">
            <a:extLst>
              <a:ext uri="{FF2B5EF4-FFF2-40B4-BE49-F238E27FC236}">
                <a16:creationId xmlns:a16="http://schemas.microsoft.com/office/drawing/2014/main" id="{A68E282B-BE39-A8E0-2CB7-56E4AE39A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14480" y="6487999"/>
            <a:ext cx="477520" cy="365125"/>
          </a:xfrm>
        </p:spPr>
        <p:txBody>
          <a:bodyPr/>
          <a:lstStyle/>
          <a:p>
            <a:fld id="{D74826D8-9DAC-44AE-A9FD-0EC949CD68D6}" type="slidenum">
              <a:rPr lang="pl-PL" smtClean="0"/>
              <a:pPr/>
              <a:t>14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383228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>
            <a:extLst>
              <a:ext uri="{FF2B5EF4-FFF2-40B4-BE49-F238E27FC236}">
                <a16:creationId xmlns:a16="http://schemas.microsoft.com/office/drawing/2014/main" id="{F0218671-B4FC-E459-2C55-F0174DBC2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300" y="-1389872"/>
            <a:ext cx="10515600" cy="1325563"/>
          </a:xfrm>
        </p:spPr>
        <p:txBody>
          <a:bodyPr/>
          <a:lstStyle/>
          <a:p>
            <a:r>
              <a:rPr lang="pl-PL" dirty="0"/>
              <a:t>Kryterium premiujące nr 1</a:t>
            </a:r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869B9140-4439-1566-DCC8-0B6F9F99D67B}"/>
              </a:ext>
            </a:extLst>
          </p:cNvPr>
          <p:cNvSpPr/>
          <p:nvPr/>
        </p:nvSpPr>
        <p:spPr>
          <a:xfrm>
            <a:off x="330052" y="50226"/>
            <a:ext cx="11531896" cy="10529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1400" b="1" dirty="0">
              <a:solidFill>
                <a:prstClr val="white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Działanie 8.5 Usługi społeczne</a:t>
            </a:r>
            <a:r>
              <a:rPr lang="pl-PL" sz="1400" b="1" dirty="0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typ projektu: 1 e).</a:t>
            </a:r>
            <a:endParaRPr kumimoji="0" lang="pl-PL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II. Ocena </a:t>
            </a:r>
            <a:r>
              <a:rPr kumimoji="0" lang="pl-PL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formalno</a:t>
            </a: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- merytoryczna</a:t>
            </a: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2. </a:t>
            </a: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Kryteria specyficzne</a:t>
            </a: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400" b="1" dirty="0">
                <a:solidFill>
                  <a:prstClr val="whit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</a:t>
            </a: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Kryteria </a:t>
            </a:r>
            <a:r>
              <a:rPr lang="pl-PL" sz="1400" b="1" dirty="0">
                <a:solidFill>
                  <a:prstClr val="whit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premiujące</a:t>
            </a:r>
            <a:r>
              <a:rPr lang="pl-PL" sz="1400" b="1" baseline="30000" dirty="0">
                <a:solidFill>
                  <a:prstClr val="whit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7</a:t>
            </a:r>
            <a:endParaRPr kumimoji="0" lang="pl-PL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926658FD-B33B-E4BD-9A74-A8B5300462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6548775"/>
              </p:ext>
            </p:extLst>
          </p:nvPr>
        </p:nvGraphicFramePr>
        <p:xfrm>
          <a:off x="330052" y="1103160"/>
          <a:ext cx="11546875" cy="46065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3294">
                  <a:extLst>
                    <a:ext uri="{9D8B030D-6E8A-4147-A177-3AD203B41FA5}">
                      <a16:colId xmlns:a16="http://schemas.microsoft.com/office/drawing/2014/main" val="2402903515"/>
                    </a:ext>
                  </a:extLst>
                </a:gridCol>
                <a:gridCol w="2167225">
                  <a:extLst>
                    <a:ext uri="{9D8B030D-6E8A-4147-A177-3AD203B41FA5}">
                      <a16:colId xmlns:a16="http://schemas.microsoft.com/office/drawing/2014/main" val="2742623692"/>
                    </a:ext>
                  </a:extLst>
                </a:gridCol>
                <a:gridCol w="5021943">
                  <a:extLst>
                    <a:ext uri="{9D8B030D-6E8A-4147-A177-3AD203B41FA5}">
                      <a16:colId xmlns:a16="http://schemas.microsoft.com/office/drawing/2014/main" val="120968799"/>
                    </a:ext>
                  </a:extLst>
                </a:gridCol>
                <a:gridCol w="3734413">
                  <a:extLst>
                    <a:ext uri="{9D8B030D-6E8A-4147-A177-3AD203B41FA5}">
                      <a16:colId xmlns:a16="http://schemas.microsoft.com/office/drawing/2014/main" val="940122991"/>
                    </a:ext>
                  </a:extLst>
                </a:gridCol>
              </a:tblGrid>
              <a:tr h="294219">
                <a:tc>
                  <a:txBody>
                    <a:bodyPr/>
                    <a:lstStyle/>
                    <a:p>
                      <a:pPr algn="ctr"/>
                      <a:endParaRPr lang="pl-PL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Nazwa kryterium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Definicja kryterium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Opis znaczenia kryterium dla wyniku oceny</a:t>
                      </a:r>
                      <a:endParaRPr lang="pl-PL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0726217"/>
                  </a:ext>
                </a:extLst>
              </a:tr>
              <a:tr h="4312286"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300" b="1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Zakres usług</a:t>
                      </a:r>
                    </a:p>
                    <a:p>
                      <a:pPr algn="l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300" b="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Wnioskodawca zapewni w ramach projektu realizację szerszego zakresu usług społecznych, niż określone w art. 10 Ustawy z dnia 19 lipca 2019 r. o realizowaniu usług społecznych przez centrum usług społecznych (Dz.U. 2019 poz. 1818)</a:t>
                      </a:r>
                      <a:r>
                        <a:rPr lang="pl-PL" sz="1300" b="0" strike="noStrike" kern="1200" baseline="30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 </a:t>
                      </a:r>
                      <a:r>
                        <a:rPr lang="pl-PL" sz="1300" b="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pl-PL" sz="1300" b="1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pl-PL" sz="1300" b="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Projekt zakłada realizację zakresu usług społecznych wychodzącego poza minimalny zakres usług dla danego typu CUS o: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>
                          <a:tab pos="174625" algn="l"/>
                        </a:tabLst>
                        <a:defRPr/>
                      </a:pPr>
                      <a:r>
                        <a:rPr lang="pl-PL" sz="1300" b="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a)	1 usługę powyżej zakresu wynikającego z art. 10 ustawy,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pl-PL" sz="1300" b="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lub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>
                          <a:tab pos="174625" algn="l"/>
                        </a:tabLst>
                        <a:defRPr/>
                      </a:pPr>
                      <a:r>
                        <a:rPr lang="pl-PL" sz="1300" b="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b)	co najmniej 2 usługi powyżej zakresu wynikającego z art. 10 ustawy,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pl-PL" sz="1300" b="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z zastrzeżeniem, że usługi wpisują się w obszar interwencji EFS+ obejmujący usługi w zakresie: wsparcia rodziny i pieczy zastępczej, wsparcia osób z niepełnosprawnościami, osób starszych, osób w kryzysie bezdomności, dotkniętych wykluczeniem z dostępu do mieszkań lub zagrożonych bezdomnością, aktywizacji zawodowej, usług w mieszkaniach wspomaganych, mieszkaniach treningowych, reintegracji społeczno-zawodowej, usług zdrowotnych, opiekuńczych, a także wsparcia opiekunów faktycznych.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pl-PL" sz="1300" b="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Spełnienie kryterium zostanie zweryfikowane na podstawie zapisów we wniosku o dofinansowanie projektu.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30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Kryterium punktowe.</a:t>
                      </a: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30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Kryterium fakultatywne – spełnienie kryterium nie jest konieczne do przyznania dofinansowania (tj. przyznanie 0 punktów nie dyskwalifikuje z możliwości uzyskania dofinansowania).</a:t>
                      </a: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30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Ocena spełnienia kryterium będzie polegała na:</a:t>
                      </a:r>
                    </a:p>
                    <a:p>
                      <a:pPr marL="261938" indent="-261938" algn="l" defTabSz="179388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lphaLcParenR"/>
                      </a:pPr>
                      <a:r>
                        <a:rPr lang="pl-PL" sz="130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przyznaniu </a:t>
                      </a:r>
                      <a:r>
                        <a:rPr lang="pl-PL" sz="1300" b="1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 punktów </a:t>
                      </a:r>
                      <a:r>
                        <a:rPr lang="pl-PL" sz="130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– w przypadku spełnienia kryterium w zakresie wskazanym w lit. a), tj. w sytuacji założenia realizacji 1 usługi powyżej zakresu wynikającego z art. 10 ustawy,</a:t>
                      </a:r>
                    </a:p>
                    <a:p>
                      <a:pPr marL="261938" marR="0" lvl="0" indent="-261938" algn="l" defTabSz="2667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b)	przyznaniu </a:t>
                      </a:r>
                      <a:r>
                        <a:rPr kumimoji="0" lang="pl-PL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 punktów </a:t>
                      </a:r>
                      <a:r>
                        <a:rPr kumimoji="0" lang="pl-PL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– w przypadku spełnienia kryterium w zakresie wskazanym w lit. b), tj. w sytuacji założenia realizacji co najmniej 2 usług powyżej zakresu wynikającego z art. 10 ustawy,</a:t>
                      </a:r>
                    </a:p>
                    <a:p>
                      <a:pPr marL="261938" marR="0" lvl="0" indent="-261938" algn="l" defTabSz="2667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c)	przyznaniu </a:t>
                      </a:r>
                      <a:r>
                        <a:rPr kumimoji="0" lang="pl-PL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 punktów </a:t>
                      </a:r>
                      <a:r>
                        <a:rPr kumimoji="0" lang="pl-PL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– w przypadku niespełnienia kryterium.</a:t>
                      </a:r>
                      <a:endParaRPr lang="pl-PL" sz="1300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123061"/>
                  </a:ext>
                </a:extLst>
              </a:tr>
            </a:tbl>
          </a:graphicData>
        </a:graphic>
      </p:graphicFrame>
      <p:sp>
        <p:nvSpPr>
          <p:cNvPr id="10" name="pole tekstowe 9">
            <a:extLst>
              <a:ext uri="{FF2B5EF4-FFF2-40B4-BE49-F238E27FC236}">
                <a16:creationId xmlns:a16="http://schemas.microsoft.com/office/drawing/2014/main" id="{39E58331-20EA-AC6F-C1AF-2B9210F1C333}"/>
              </a:ext>
            </a:extLst>
          </p:cNvPr>
          <p:cNvSpPr txBox="1"/>
          <p:nvPr/>
        </p:nvSpPr>
        <p:spPr>
          <a:xfrm>
            <a:off x="266755" y="5846501"/>
            <a:ext cx="11696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7 </a:t>
            </a:r>
            <a:r>
              <a:rPr lang="pl-PL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Maksymalna liczba punktów możliwych do uzyskania za kryteria premiujące: </a:t>
            </a:r>
            <a:r>
              <a:rPr lang="pl-PL" sz="1200" strike="sngStrike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34</a:t>
            </a:r>
            <a:r>
              <a:rPr lang="pl-PL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 punktów ogółem.</a:t>
            </a:r>
          </a:p>
          <a:p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8 </a:t>
            </a: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W przypadku zmiany ustawy po zatwierdzeniu kryterium, oceny dokonuje się na podstawie wersji obowiązującej w dniu ogłoszenia danego naboru.</a:t>
            </a:r>
            <a:endParaRPr lang="pl-PL" sz="1200" dirty="0"/>
          </a:p>
        </p:txBody>
      </p:sp>
      <p:pic>
        <p:nvPicPr>
          <p:cNvPr id="3" name="Obraz 2" descr="Oznaczenie graficzne programu fundusze Europejskie dla Lubelskiego.">
            <a:extLst>
              <a:ext uri="{FF2B5EF4-FFF2-40B4-BE49-F238E27FC236}">
                <a16:creationId xmlns:a16="http://schemas.microsoft.com/office/drawing/2014/main" id="{E60AC9CC-7D60-3E3E-2158-0669442D93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6218250"/>
            <a:ext cx="5465075" cy="359665"/>
          </a:xfrm>
          <a:prstGeom prst="rect">
            <a:avLst/>
          </a:prstGeom>
        </p:spPr>
      </p:pic>
      <p:sp>
        <p:nvSpPr>
          <p:cNvPr id="8" name="Symbol zastępczy numeru slajdu 7">
            <a:extLst>
              <a:ext uri="{FF2B5EF4-FFF2-40B4-BE49-F238E27FC236}">
                <a16:creationId xmlns:a16="http://schemas.microsoft.com/office/drawing/2014/main" id="{A68E282B-BE39-A8E0-2CB7-56E4AE39A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14480" y="6487999"/>
            <a:ext cx="477520" cy="365125"/>
          </a:xfrm>
        </p:spPr>
        <p:txBody>
          <a:bodyPr/>
          <a:lstStyle/>
          <a:p>
            <a:fld id="{D74826D8-9DAC-44AE-A9FD-0EC949CD68D6}" type="slidenum">
              <a:rPr lang="pl-PL" smtClean="0"/>
              <a:pPr/>
              <a:t>15</a:t>
            </a:fld>
            <a:endParaRPr lang="pl-PL" dirty="0"/>
          </a:p>
        </p:txBody>
      </p:sp>
      <p:sp>
        <p:nvSpPr>
          <p:cNvPr id="2" name="Prostokąt: zaokrąglone rogi 1">
            <a:extLst>
              <a:ext uri="{FF2B5EF4-FFF2-40B4-BE49-F238E27FC236}">
                <a16:creationId xmlns:a16="http://schemas.microsoft.com/office/drawing/2014/main" id="{0FEADD56-4CB5-E20B-36EB-6116D17D8A13}"/>
              </a:ext>
            </a:extLst>
          </p:cNvPr>
          <p:cNvSpPr/>
          <p:nvPr/>
        </p:nvSpPr>
        <p:spPr>
          <a:xfrm>
            <a:off x="7123035" y="5709665"/>
            <a:ext cx="3303176" cy="299249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Autokorekta nr 2 z formularza uwag</a:t>
            </a:r>
            <a:endParaRPr kumimoji="0" lang="pl-P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5697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6A9CB1-6A6A-D959-F1AE-FE1CCB9F5A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>
            <a:extLst>
              <a:ext uri="{FF2B5EF4-FFF2-40B4-BE49-F238E27FC236}">
                <a16:creationId xmlns:a16="http://schemas.microsoft.com/office/drawing/2014/main" id="{D99D30EB-25CE-B71F-1AE3-DB7C87BEE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300" y="-1389872"/>
            <a:ext cx="10515600" cy="1325563"/>
          </a:xfrm>
        </p:spPr>
        <p:txBody>
          <a:bodyPr/>
          <a:lstStyle/>
          <a:p>
            <a:r>
              <a:rPr lang="pl-PL" dirty="0"/>
              <a:t>Kryterium premiujące nr 2</a:t>
            </a:r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227626EB-DB5B-3C66-1495-F321897C777D}"/>
              </a:ext>
            </a:extLst>
          </p:cNvPr>
          <p:cNvSpPr/>
          <p:nvPr/>
        </p:nvSpPr>
        <p:spPr>
          <a:xfrm>
            <a:off x="409314" y="50226"/>
            <a:ext cx="11452634" cy="10529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1400" b="1" dirty="0">
              <a:solidFill>
                <a:prstClr val="white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Działanie 8.5 Usługi społeczne</a:t>
            </a:r>
            <a:r>
              <a:rPr lang="pl-PL" sz="1400" b="1" dirty="0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typ projektu: 1 e).</a:t>
            </a:r>
            <a:endParaRPr kumimoji="0" lang="pl-PL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II. Ocena </a:t>
            </a:r>
            <a:r>
              <a:rPr kumimoji="0" lang="pl-PL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formalno</a:t>
            </a: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- merytoryczna</a:t>
            </a: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2. </a:t>
            </a: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Kryteria specyficzne</a:t>
            </a: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D. Kryteria </a:t>
            </a:r>
            <a:r>
              <a:rPr lang="pl-PL" sz="1400" b="1" dirty="0">
                <a:solidFill>
                  <a:prstClr val="whit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premiujące</a:t>
            </a:r>
            <a:endParaRPr kumimoji="0" lang="pl-PL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6EEB1852-039B-5861-86D4-D09436645D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7383295"/>
              </p:ext>
            </p:extLst>
          </p:nvPr>
        </p:nvGraphicFramePr>
        <p:xfrm>
          <a:off x="409314" y="1103160"/>
          <a:ext cx="11467612" cy="44964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9015">
                  <a:extLst>
                    <a:ext uri="{9D8B030D-6E8A-4147-A177-3AD203B41FA5}">
                      <a16:colId xmlns:a16="http://schemas.microsoft.com/office/drawing/2014/main" val="2402903515"/>
                    </a:ext>
                  </a:extLst>
                </a:gridCol>
                <a:gridCol w="2192519">
                  <a:extLst>
                    <a:ext uri="{9D8B030D-6E8A-4147-A177-3AD203B41FA5}">
                      <a16:colId xmlns:a16="http://schemas.microsoft.com/office/drawing/2014/main" val="2742623692"/>
                    </a:ext>
                  </a:extLst>
                </a:gridCol>
                <a:gridCol w="5172112">
                  <a:extLst>
                    <a:ext uri="{9D8B030D-6E8A-4147-A177-3AD203B41FA5}">
                      <a16:colId xmlns:a16="http://schemas.microsoft.com/office/drawing/2014/main" val="120968799"/>
                    </a:ext>
                  </a:extLst>
                </a:gridCol>
                <a:gridCol w="3483966">
                  <a:extLst>
                    <a:ext uri="{9D8B030D-6E8A-4147-A177-3AD203B41FA5}">
                      <a16:colId xmlns:a16="http://schemas.microsoft.com/office/drawing/2014/main" val="940122991"/>
                    </a:ext>
                  </a:extLst>
                </a:gridCol>
              </a:tblGrid>
              <a:tr h="323646">
                <a:tc>
                  <a:txBody>
                    <a:bodyPr/>
                    <a:lstStyle/>
                    <a:p>
                      <a:pPr algn="ctr"/>
                      <a:endParaRPr lang="pl-PL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Nazwa kryterium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Definicja kryterium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Opis znaczenia kryterium dla wyniku oceny</a:t>
                      </a:r>
                      <a:endParaRPr lang="pl-PL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0726217"/>
                  </a:ext>
                </a:extLst>
              </a:tr>
              <a:tr h="4172845"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400" b="1" strike="noStrike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Lokalny Plan Rozwoju Usług Społecznych</a:t>
                      </a: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400" b="0" strike="noStrike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Projekt będzie realizowany przez jednostkę samorządu terytorialnego, która na dzień złożenia wniosku o dofinansowanie projektu przyjęła w formie uchwały Lokalny Plan </a:t>
                      </a:r>
                      <a:r>
                        <a:rPr lang="pl-PL" sz="1400" b="0" strike="noStrike" kern="1200" dirty="0" err="1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Deinstytucjonalizacji</a:t>
                      </a:r>
                      <a:r>
                        <a:rPr lang="pl-PL" sz="1400" b="0" strike="noStrike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Usług Społecznych (LPDI), z którego wynika potrzeba tworzenia lub funkcjonowania  CUS na terenie danej gminy objętej wsparciem.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pl-PL" sz="1400" b="1" strike="noStrike" kern="12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pl-PL" sz="1400" b="0" strike="noStrike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Kryterium wynika z zapisów Strategii Rozwoju Usług Społecznych - polityka publiczna do roku 2030 (z perspektywą do 2035 r.). Jako jedno z kluczowych działań przewiduje ona m.in. tworzenie i wdrażanie lokalnych i regionalnych planów </a:t>
                      </a:r>
                      <a:r>
                        <a:rPr lang="pl-PL" sz="1400" b="0" strike="noStrike" kern="1200" dirty="0" err="1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deinstytucjonalizacji</a:t>
                      </a:r>
                      <a:r>
                        <a:rPr lang="pl-PL" sz="1400" b="0" strike="noStrike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usług społecznych.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pl-PL" sz="1400" b="0" strike="noStrike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We wniosku o dofinansowanie projektu należy  wskazać, że dana jednostka samorządu terytorialnego przyjęła w formie uchwały (z podaniem numeru uchwały rady gminy) lokalny plan rozwoju usług społecznych/plan  </a:t>
                      </a:r>
                      <a:r>
                        <a:rPr lang="pl-PL" sz="1400" b="0" strike="noStrike" kern="1200" dirty="0" err="1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deinstytucjonalizacji</a:t>
                      </a:r>
                      <a:r>
                        <a:rPr lang="pl-PL" sz="1400" b="0" strike="noStrike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usług społecznych, a zaplanowane w projekcie działania wynikają z analizy potrzeb lokalnych.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pl-PL" sz="1400" b="0" strike="noStrike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Spełnienie kryterium zostanie zweryfikowane na podstawie zapisów we wniosku o dofinansowanie projektu.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pl-PL" sz="1400" b="0" strike="noStrike" kern="12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400" strike="noStrike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Kryterium punktowe.</a:t>
                      </a: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400" strike="noStrike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Kryterium fakultatywne – spełnienie kryterium nie jest konieczne do przyznania dofinansowania (tj. przyznanie 0 punktów nie dyskwalifikuje z możliwości uzyskania dofinansowania). </a:t>
                      </a: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400" strike="noStrike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Ocena spełnienia kryterium będzie polegała na:</a:t>
                      </a:r>
                    </a:p>
                    <a:p>
                      <a:pPr marL="271463" indent="-271463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71463" algn="l"/>
                        </a:tabLst>
                      </a:pPr>
                      <a:r>
                        <a:rPr lang="pl-PL" sz="1400" strike="noStrike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a)	przyznaniu 10 punktów – w przypadku spełnienia kryterium,</a:t>
                      </a:r>
                    </a:p>
                    <a:p>
                      <a:pPr marL="271463" indent="-271463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71463" algn="l"/>
                        </a:tabLst>
                      </a:pPr>
                      <a:r>
                        <a:rPr lang="pl-PL" sz="1400" strike="noStrike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b)	przyznaniu 0 punktów – w przypadku niespełnienia kryterium.</a:t>
                      </a:r>
                    </a:p>
                    <a:p>
                      <a:pPr marL="361950" indent="-36195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pl-PL" sz="1400" strike="sngStrike" kern="12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123061"/>
                  </a:ext>
                </a:extLst>
              </a:tr>
            </a:tbl>
          </a:graphicData>
        </a:graphic>
      </p:graphicFrame>
      <p:pic>
        <p:nvPicPr>
          <p:cNvPr id="3" name="Obraz 2" descr="Oznaczenie graficzne programu fundusze Europejskie dla Lubelskiego.">
            <a:extLst>
              <a:ext uri="{FF2B5EF4-FFF2-40B4-BE49-F238E27FC236}">
                <a16:creationId xmlns:a16="http://schemas.microsoft.com/office/drawing/2014/main" id="{AD3D6CB0-D54C-5717-C263-BB6AD1BEEC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6128334"/>
            <a:ext cx="5465075" cy="359665"/>
          </a:xfrm>
          <a:prstGeom prst="rect">
            <a:avLst/>
          </a:prstGeom>
        </p:spPr>
      </p:pic>
      <p:sp>
        <p:nvSpPr>
          <p:cNvPr id="8" name="Symbol zastępczy numeru slajdu 7">
            <a:extLst>
              <a:ext uri="{FF2B5EF4-FFF2-40B4-BE49-F238E27FC236}">
                <a16:creationId xmlns:a16="http://schemas.microsoft.com/office/drawing/2014/main" id="{A4FD689B-EA97-2083-D1B1-29C4D7878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14480" y="6487999"/>
            <a:ext cx="477520" cy="365125"/>
          </a:xfrm>
        </p:spPr>
        <p:txBody>
          <a:bodyPr/>
          <a:lstStyle/>
          <a:p>
            <a:fld id="{D74826D8-9DAC-44AE-A9FD-0EC949CD68D6}" type="slidenum">
              <a:rPr lang="pl-PL" smtClean="0"/>
              <a:pPr/>
              <a:t>16</a:t>
            </a:fld>
            <a:endParaRPr lang="pl-PL" dirty="0"/>
          </a:p>
        </p:txBody>
      </p:sp>
      <p:sp>
        <p:nvSpPr>
          <p:cNvPr id="2" name="Prostokąt: zaokrąglone rogi 1">
            <a:extLst>
              <a:ext uri="{FF2B5EF4-FFF2-40B4-BE49-F238E27FC236}">
                <a16:creationId xmlns:a16="http://schemas.microsoft.com/office/drawing/2014/main" id="{80AECD19-93F7-96BD-32DF-C8420BDEFAD4}"/>
              </a:ext>
            </a:extLst>
          </p:cNvPr>
          <p:cNvSpPr/>
          <p:nvPr/>
        </p:nvSpPr>
        <p:spPr>
          <a:xfrm>
            <a:off x="3416439" y="5104564"/>
            <a:ext cx="2753249" cy="49508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pl-PL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utokorekta nr 3 z formularza uwag</a:t>
            </a:r>
            <a:endParaRPr kumimoji="0" lang="pl-P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2900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>
            <a:extLst>
              <a:ext uri="{FF2B5EF4-FFF2-40B4-BE49-F238E27FC236}">
                <a16:creationId xmlns:a16="http://schemas.microsoft.com/office/drawing/2014/main" id="{F0218671-B4FC-E459-2C55-F0174DBC2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300" y="-1389872"/>
            <a:ext cx="10515600" cy="1325563"/>
          </a:xfrm>
        </p:spPr>
        <p:txBody>
          <a:bodyPr/>
          <a:lstStyle/>
          <a:p>
            <a:r>
              <a:rPr lang="pl-PL" dirty="0"/>
              <a:t>Kryterium premiujące nr 2</a:t>
            </a:r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869B9140-4439-1566-DCC8-0B6F9F99D67B}"/>
              </a:ext>
            </a:extLst>
          </p:cNvPr>
          <p:cNvSpPr/>
          <p:nvPr/>
        </p:nvSpPr>
        <p:spPr>
          <a:xfrm>
            <a:off x="409314" y="50226"/>
            <a:ext cx="11452634" cy="10529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1400" b="1" dirty="0">
              <a:solidFill>
                <a:prstClr val="white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Działanie 8.5 Usługi społeczne</a:t>
            </a:r>
            <a:r>
              <a:rPr lang="pl-PL" sz="1400" b="1" dirty="0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typ projektu: 1 e).</a:t>
            </a:r>
            <a:endParaRPr kumimoji="0" lang="pl-PL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II. Ocena </a:t>
            </a:r>
            <a:r>
              <a:rPr kumimoji="0" lang="pl-PL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formalno</a:t>
            </a: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- merytoryczna</a:t>
            </a: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2. </a:t>
            </a: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Kryteria specyficzne</a:t>
            </a: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D. Kryteria </a:t>
            </a:r>
            <a:r>
              <a:rPr lang="pl-PL" sz="1400" b="1" dirty="0">
                <a:solidFill>
                  <a:prstClr val="whit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premiujące</a:t>
            </a:r>
            <a:endParaRPr kumimoji="0" lang="pl-PL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926658FD-B33B-E4BD-9A74-A8B5300462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9130519"/>
              </p:ext>
            </p:extLst>
          </p:nvPr>
        </p:nvGraphicFramePr>
        <p:xfrm>
          <a:off x="409314" y="1103160"/>
          <a:ext cx="11467612" cy="44964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9015">
                  <a:extLst>
                    <a:ext uri="{9D8B030D-6E8A-4147-A177-3AD203B41FA5}">
                      <a16:colId xmlns:a16="http://schemas.microsoft.com/office/drawing/2014/main" val="2402903515"/>
                    </a:ext>
                  </a:extLst>
                </a:gridCol>
                <a:gridCol w="2192519">
                  <a:extLst>
                    <a:ext uri="{9D8B030D-6E8A-4147-A177-3AD203B41FA5}">
                      <a16:colId xmlns:a16="http://schemas.microsoft.com/office/drawing/2014/main" val="2742623692"/>
                    </a:ext>
                  </a:extLst>
                </a:gridCol>
                <a:gridCol w="5172112">
                  <a:extLst>
                    <a:ext uri="{9D8B030D-6E8A-4147-A177-3AD203B41FA5}">
                      <a16:colId xmlns:a16="http://schemas.microsoft.com/office/drawing/2014/main" val="120968799"/>
                    </a:ext>
                  </a:extLst>
                </a:gridCol>
                <a:gridCol w="3483966">
                  <a:extLst>
                    <a:ext uri="{9D8B030D-6E8A-4147-A177-3AD203B41FA5}">
                      <a16:colId xmlns:a16="http://schemas.microsoft.com/office/drawing/2014/main" val="940122991"/>
                    </a:ext>
                  </a:extLst>
                </a:gridCol>
              </a:tblGrid>
              <a:tr h="323646">
                <a:tc>
                  <a:txBody>
                    <a:bodyPr/>
                    <a:lstStyle/>
                    <a:p>
                      <a:pPr algn="ctr"/>
                      <a:endParaRPr lang="pl-PL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Nazwa kryterium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Definicja kryterium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Opis znaczenia kryterium dla wyniku oceny</a:t>
                      </a:r>
                      <a:endParaRPr lang="pl-PL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0726217"/>
                  </a:ext>
                </a:extLst>
              </a:tr>
              <a:tr h="4172845"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1400" b="0" strike="sngStrike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pl-PL" sz="1400" b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400" b="1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Obszar realizacji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pl-PL" sz="1400" b="1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400" b="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Projekt będzie realizowany na terenie gmin zagrożonych trwałą marginalizacją lub miast średnich tracących funkcje społeczno-gospodarcze w województwie lubelskim.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pl-PL" sz="1200" b="1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pl-PL" sz="1400" b="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Wsparcie jest skierowane do gmin zagrożonych trwałą marginalizacją lub miast średnich tracących funkcje społeczno-gospodarcze (wskazanych w Krajowej Strategii Rozwoju Regionalnego 2030). (KSRR 2030)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pl-PL" sz="1400" b="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Spełnienie kryterium zostanie zweryfikowane na podstawie zapisów we wniosku o dofinansowanie projektu oraz weryfikacji z załącznikami KSRR 2030: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pl-PL" sz="1400" b="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Załącznik – lista 140 gmin zagrożonych trwałą marginalizacją.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pl-PL" sz="1400" b="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Załącznik – lista 11 miast średnich tracących funkcje społeczno-gospodarcze.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pl-PL" sz="1200" b="0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40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Kryterium punktowe.</a:t>
                      </a: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40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Kryterium fakultatywne – spełnienie kryterium nie jest konieczne do przyznania dofinansowania (tj. przyznanie 0 punktów nie dyskwalifikuje z możliwości uzyskania dofinansowania). </a:t>
                      </a: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40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Ocena spełnienia kryterium będzie polegała na:</a:t>
                      </a:r>
                    </a:p>
                    <a:p>
                      <a:pPr algn="l" defTabSz="26670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40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a)	przyznaniu </a:t>
                      </a:r>
                      <a:r>
                        <a:rPr lang="pl-PL" sz="1400" b="1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 punktów </a:t>
                      </a:r>
                      <a:r>
                        <a:rPr lang="pl-PL" sz="140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– w przypadku spełnienia kryterium,</a:t>
                      </a:r>
                    </a:p>
                    <a:p>
                      <a:pPr algn="l" defTabSz="26670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40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b)	przyznaniu </a:t>
                      </a:r>
                      <a:r>
                        <a:rPr lang="pl-PL" sz="1400" b="1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 punktów </a:t>
                      </a:r>
                      <a:r>
                        <a:rPr lang="pl-PL" sz="140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– w przypadku niespełnienia kryterium.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pl-PL" sz="1200" strike="sngStrike" kern="12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123061"/>
                  </a:ext>
                </a:extLst>
              </a:tr>
            </a:tbl>
          </a:graphicData>
        </a:graphic>
      </p:graphicFrame>
      <p:pic>
        <p:nvPicPr>
          <p:cNvPr id="3" name="Obraz 2" descr="Oznaczenie graficzne programu fundusze Europejskie dla Lubelskiego.">
            <a:extLst>
              <a:ext uri="{FF2B5EF4-FFF2-40B4-BE49-F238E27FC236}">
                <a16:creationId xmlns:a16="http://schemas.microsoft.com/office/drawing/2014/main" id="{E60AC9CC-7D60-3E3E-2158-0669442D93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6128334"/>
            <a:ext cx="5465075" cy="359665"/>
          </a:xfrm>
          <a:prstGeom prst="rect">
            <a:avLst/>
          </a:prstGeom>
        </p:spPr>
      </p:pic>
      <p:sp>
        <p:nvSpPr>
          <p:cNvPr id="8" name="Symbol zastępczy numeru slajdu 7">
            <a:extLst>
              <a:ext uri="{FF2B5EF4-FFF2-40B4-BE49-F238E27FC236}">
                <a16:creationId xmlns:a16="http://schemas.microsoft.com/office/drawing/2014/main" id="{A68E282B-BE39-A8E0-2CB7-56E4AE39A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14480" y="6487999"/>
            <a:ext cx="477520" cy="365125"/>
          </a:xfrm>
        </p:spPr>
        <p:txBody>
          <a:bodyPr/>
          <a:lstStyle/>
          <a:p>
            <a:fld id="{D74826D8-9DAC-44AE-A9FD-0EC949CD68D6}" type="slidenum">
              <a:rPr lang="pl-PL" smtClean="0"/>
              <a:pPr/>
              <a:t>17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240213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>
            <a:extLst>
              <a:ext uri="{FF2B5EF4-FFF2-40B4-BE49-F238E27FC236}">
                <a16:creationId xmlns:a16="http://schemas.microsoft.com/office/drawing/2014/main" id="{F0218671-B4FC-E459-2C55-F0174DBC2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300" y="-1389872"/>
            <a:ext cx="10515600" cy="1325563"/>
          </a:xfrm>
        </p:spPr>
        <p:txBody>
          <a:bodyPr/>
          <a:lstStyle/>
          <a:p>
            <a:r>
              <a:rPr lang="pl-PL" dirty="0"/>
              <a:t>Kryterium premiujące nr 3</a:t>
            </a:r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869B9140-4439-1566-DCC8-0B6F9F99D67B}"/>
              </a:ext>
            </a:extLst>
          </p:cNvPr>
          <p:cNvSpPr/>
          <p:nvPr/>
        </p:nvSpPr>
        <p:spPr>
          <a:xfrm>
            <a:off x="409314" y="50226"/>
            <a:ext cx="11452634" cy="10529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1400" b="1" dirty="0">
              <a:solidFill>
                <a:prstClr val="white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Działanie 8.5 Usługi społeczne</a:t>
            </a:r>
            <a:r>
              <a:rPr lang="pl-PL" sz="1400" b="1" dirty="0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typ projektu: 1 e).</a:t>
            </a:r>
            <a:endParaRPr kumimoji="0" lang="pl-PL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II. Ocena </a:t>
            </a:r>
            <a:r>
              <a:rPr kumimoji="0" lang="pl-PL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formalno</a:t>
            </a: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- merytoryczna</a:t>
            </a: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2. </a:t>
            </a: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Kryteria specyficzne</a:t>
            </a: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D. Kryteria </a:t>
            </a:r>
            <a:r>
              <a:rPr lang="pl-PL" sz="1400" b="1" dirty="0">
                <a:solidFill>
                  <a:prstClr val="whit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premiujące</a:t>
            </a:r>
            <a:endParaRPr kumimoji="0" lang="pl-PL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926658FD-B33B-E4BD-9A74-A8B5300462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1677038"/>
              </p:ext>
            </p:extLst>
          </p:nvPr>
        </p:nvGraphicFramePr>
        <p:xfrm>
          <a:off x="409314" y="1103160"/>
          <a:ext cx="11467612" cy="44964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9015">
                  <a:extLst>
                    <a:ext uri="{9D8B030D-6E8A-4147-A177-3AD203B41FA5}">
                      <a16:colId xmlns:a16="http://schemas.microsoft.com/office/drawing/2014/main" val="2402903515"/>
                    </a:ext>
                  </a:extLst>
                </a:gridCol>
                <a:gridCol w="2192519">
                  <a:extLst>
                    <a:ext uri="{9D8B030D-6E8A-4147-A177-3AD203B41FA5}">
                      <a16:colId xmlns:a16="http://schemas.microsoft.com/office/drawing/2014/main" val="2742623692"/>
                    </a:ext>
                  </a:extLst>
                </a:gridCol>
                <a:gridCol w="5172112">
                  <a:extLst>
                    <a:ext uri="{9D8B030D-6E8A-4147-A177-3AD203B41FA5}">
                      <a16:colId xmlns:a16="http://schemas.microsoft.com/office/drawing/2014/main" val="120968799"/>
                    </a:ext>
                  </a:extLst>
                </a:gridCol>
                <a:gridCol w="3483966">
                  <a:extLst>
                    <a:ext uri="{9D8B030D-6E8A-4147-A177-3AD203B41FA5}">
                      <a16:colId xmlns:a16="http://schemas.microsoft.com/office/drawing/2014/main" val="940122991"/>
                    </a:ext>
                  </a:extLst>
                </a:gridCol>
              </a:tblGrid>
              <a:tr h="323646">
                <a:tc>
                  <a:txBody>
                    <a:bodyPr/>
                    <a:lstStyle/>
                    <a:p>
                      <a:pPr algn="ctr"/>
                      <a:endParaRPr lang="pl-PL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Nazwa kryterium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Definicja kryterium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Opis znaczenia kryterium dla wyniku oceny</a:t>
                      </a:r>
                      <a:endParaRPr lang="pl-PL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0726217"/>
                  </a:ext>
                </a:extLst>
              </a:tr>
              <a:tr h="4172845"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1400" b="0" strike="sngStrike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pl-PL" sz="1400" b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b="1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Tworzenie nowych CUS</a:t>
                      </a:r>
                    </a:p>
                    <a:p>
                      <a:pPr algn="l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b="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Projekt zakłada utworzenie nowego CUS, zgodnie z trybami/zasadami wskazanymi w Ustawie z dnia 19 lipca 2019 r. o realizowaniu usług społecznych przez centrum usług społecznych (Dz.U. 2019 poz. 1818)</a:t>
                      </a:r>
                      <a:r>
                        <a:rPr lang="pl-PL" sz="1200" b="0" strike="noStrike" kern="1200" baseline="30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</a:t>
                      </a:r>
                      <a:r>
                        <a:rPr lang="pl-PL" sz="1200" b="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pl-PL" sz="1200" b="1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pl-PL" sz="1400" b="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Kryterium wynika z zapisów Regionalnego Planu Rozwoju Usług Społecznych i </a:t>
                      </a:r>
                      <a:r>
                        <a:rPr lang="pl-PL" sz="1400" b="0" strike="noStrike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Deinstytucjonalizacji</a:t>
                      </a:r>
                      <a:r>
                        <a:rPr lang="pl-PL" sz="1400" b="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dla Województwa Lubelskiego na lata 2023–2024 z dnia 7 lutego 2023 r.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pl-PL" sz="1400" b="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Spełnienie kryterium zostanie zweryfikowane na podstawie zapisów we wniosku o dofinansowanie projektu.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Kryterium punktowe.</a:t>
                      </a: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Kryterium fakultatywne – spełnienie kryterium nie jest konieczne do przyznania dofinansowania (tj. przyznanie 0 punktów nie dyskwalifikuje z możliwości uzyskania dofinansowania). </a:t>
                      </a: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Ocena spełnienia kryterium będzie polegała na:</a:t>
                      </a:r>
                    </a:p>
                    <a:p>
                      <a:pPr algn="l" defTabSz="26670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a)	przyznaniu </a:t>
                      </a:r>
                      <a:r>
                        <a:rPr lang="pl-PL" sz="1400" b="1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 punktów </a:t>
                      </a:r>
                      <a:r>
                        <a:rPr lang="pl-PL" sz="140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– w przypadku spełnienia kryterium,</a:t>
                      </a:r>
                    </a:p>
                    <a:p>
                      <a:pPr algn="l" defTabSz="26670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b)	przyznaniu </a:t>
                      </a:r>
                      <a:r>
                        <a:rPr lang="pl-PL" sz="1400" b="1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 punktów </a:t>
                      </a:r>
                      <a:r>
                        <a:rPr lang="pl-PL" sz="140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– w przypadku niespełnienia kryterium.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pl-PL" sz="1200" strike="sngStrike" kern="12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123061"/>
                  </a:ext>
                </a:extLst>
              </a:tr>
            </a:tbl>
          </a:graphicData>
        </a:graphic>
      </p:graphicFrame>
      <p:sp>
        <p:nvSpPr>
          <p:cNvPr id="10" name="pole tekstowe 9">
            <a:extLst>
              <a:ext uri="{FF2B5EF4-FFF2-40B4-BE49-F238E27FC236}">
                <a16:creationId xmlns:a16="http://schemas.microsoft.com/office/drawing/2014/main" id="{39E58331-20EA-AC6F-C1AF-2B9210F1C333}"/>
              </a:ext>
            </a:extLst>
          </p:cNvPr>
          <p:cNvSpPr txBox="1"/>
          <p:nvPr/>
        </p:nvSpPr>
        <p:spPr>
          <a:xfrm>
            <a:off x="409314" y="5763209"/>
            <a:ext cx="116968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9 </a:t>
            </a: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W przypadku zmiany ustawy po zatwierdzeniu kryterium, oceny dokonuje się na podstawie wersji obowiązującej w dniu ogłoszenia danego naboru.</a:t>
            </a:r>
            <a:endParaRPr lang="pl-PL" sz="1200" dirty="0"/>
          </a:p>
        </p:txBody>
      </p:sp>
      <p:pic>
        <p:nvPicPr>
          <p:cNvPr id="3" name="Obraz 2" descr="Oznaczenie graficzne programu fundusze Europejskie dla Lubelskiego.">
            <a:extLst>
              <a:ext uri="{FF2B5EF4-FFF2-40B4-BE49-F238E27FC236}">
                <a16:creationId xmlns:a16="http://schemas.microsoft.com/office/drawing/2014/main" id="{E60AC9CC-7D60-3E3E-2158-0669442D93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6128334"/>
            <a:ext cx="5465075" cy="359665"/>
          </a:xfrm>
          <a:prstGeom prst="rect">
            <a:avLst/>
          </a:prstGeom>
        </p:spPr>
      </p:pic>
      <p:sp>
        <p:nvSpPr>
          <p:cNvPr id="8" name="Symbol zastępczy numeru slajdu 7">
            <a:extLst>
              <a:ext uri="{FF2B5EF4-FFF2-40B4-BE49-F238E27FC236}">
                <a16:creationId xmlns:a16="http://schemas.microsoft.com/office/drawing/2014/main" id="{A68E282B-BE39-A8E0-2CB7-56E4AE39A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14480" y="6487999"/>
            <a:ext cx="477520" cy="365125"/>
          </a:xfrm>
        </p:spPr>
        <p:txBody>
          <a:bodyPr/>
          <a:lstStyle/>
          <a:p>
            <a:fld id="{D74826D8-9DAC-44AE-A9FD-0EC949CD68D6}" type="slidenum">
              <a:rPr lang="pl-PL" smtClean="0"/>
              <a:pPr/>
              <a:t>18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104017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>
            <a:extLst>
              <a:ext uri="{FF2B5EF4-FFF2-40B4-BE49-F238E27FC236}">
                <a16:creationId xmlns:a16="http://schemas.microsoft.com/office/drawing/2014/main" id="{F0218671-B4FC-E459-2C55-F0174DBC2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300" y="-1389872"/>
            <a:ext cx="10515600" cy="1325563"/>
          </a:xfrm>
        </p:spPr>
        <p:txBody>
          <a:bodyPr/>
          <a:lstStyle/>
          <a:p>
            <a:r>
              <a:rPr lang="pl-PL" dirty="0"/>
              <a:t>Kryterium premiujące nr 4</a:t>
            </a:r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869B9140-4439-1566-DCC8-0B6F9F99D67B}"/>
              </a:ext>
            </a:extLst>
          </p:cNvPr>
          <p:cNvSpPr/>
          <p:nvPr/>
        </p:nvSpPr>
        <p:spPr>
          <a:xfrm>
            <a:off x="409314" y="50226"/>
            <a:ext cx="11452634" cy="10529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1400" b="1" dirty="0">
              <a:solidFill>
                <a:prstClr val="white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Działanie 8.5 Usługi społeczne</a:t>
            </a:r>
            <a:r>
              <a:rPr lang="pl-PL" sz="1400" b="1" dirty="0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typ projektu: 1 e).</a:t>
            </a:r>
            <a:endParaRPr kumimoji="0" lang="pl-PL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II. Ocena </a:t>
            </a:r>
            <a:r>
              <a:rPr kumimoji="0" lang="pl-PL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formalno</a:t>
            </a: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- merytoryczna</a:t>
            </a: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2. </a:t>
            </a: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Kryteria specyficzne</a:t>
            </a: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D. Kryteria </a:t>
            </a:r>
            <a:r>
              <a:rPr lang="pl-PL" sz="1400" b="1" dirty="0">
                <a:solidFill>
                  <a:prstClr val="whit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premiujące</a:t>
            </a:r>
            <a:endParaRPr kumimoji="0" lang="pl-PL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926658FD-B33B-E4BD-9A74-A8B5300462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2314238"/>
              </p:ext>
            </p:extLst>
          </p:nvPr>
        </p:nvGraphicFramePr>
        <p:xfrm>
          <a:off x="409314" y="1103160"/>
          <a:ext cx="11467612" cy="45603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9015">
                  <a:extLst>
                    <a:ext uri="{9D8B030D-6E8A-4147-A177-3AD203B41FA5}">
                      <a16:colId xmlns:a16="http://schemas.microsoft.com/office/drawing/2014/main" val="2402903515"/>
                    </a:ext>
                  </a:extLst>
                </a:gridCol>
                <a:gridCol w="2192519">
                  <a:extLst>
                    <a:ext uri="{9D8B030D-6E8A-4147-A177-3AD203B41FA5}">
                      <a16:colId xmlns:a16="http://schemas.microsoft.com/office/drawing/2014/main" val="2742623692"/>
                    </a:ext>
                  </a:extLst>
                </a:gridCol>
                <a:gridCol w="5172112">
                  <a:extLst>
                    <a:ext uri="{9D8B030D-6E8A-4147-A177-3AD203B41FA5}">
                      <a16:colId xmlns:a16="http://schemas.microsoft.com/office/drawing/2014/main" val="120968799"/>
                    </a:ext>
                  </a:extLst>
                </a:gridCol>
                <a:gridCol w="3483966">
                  <a:extLst>
                    <a:ext uri="{9D8B030D-6E8A-4147-A177-3AD203B41FA5}">
                      <a16:colId xmlns:a16="http://schemas.microsoft.com/office/drawing/2014/main" val="940122991"/>
                    </a:ext>
                  </a:extLst>
                </a:gridCol>
              </a:tblGrid>
              <a:tr h="323646">
                <a:tc>
                  <a:txBody>
                    <a:bodyPr/>
                    <a:lstStyle/>
                    <a:p>
                      <a:pPr algn="ctr"/>
                      <a:endParaRPr lang="pl-PL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Nazwa kryterium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Definicja kryterium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Opis znaczenia kryterium dla wyniku oceny</a:t>
                      </a:r>
                      <a:endParaRPr lang="pl-PL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0726217"/>
                  </a:ext>
                </a:extLst>
              </a:tr>
              <a:tr h="4172845"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1400" b="0" strike="sngStrike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pl-PL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lang="pl-PL" sz="1400" b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400" b="1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Zgodność ze strategią Innych Instrumentów Terytorialnych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pl-PL" sz="1400" b="1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400" b="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Projekt wynika:</a:t>
                      </a:r>
                    </a:p>
                    <a:p>
                      <a:pPr algn="l" defTabSz="266700">
                        <a:spcAft>
                          <a:spcPts val="0"/>
                        </a:spcAft>
                      </a:pPr>
                      <a:r>
                        <a:rPr lang="pl-PL" sz="1400" b="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a)	z aktualnego Gminnego Programu Rewitalizacji przyjętego przez JST na podstawie ustawy z dnia 9 października 2015 r. o rewitalizacji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400" b="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lub</a:t>
                      </a:r>
                    </a:p>
                    <a:p>
                      <a:pPr algn="l" defTabSz="266700">
                        <a:spcAft>
                          <a:spcPts val="0"/>
                        </a:spcAft>
                      </a:pPr>
                      <a:r>
                        <a:rPr lang="pl-PL" sz="1400" b="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b)	ze strategii terytorialnej opracowanej przez partnerstwa JST w celu wdrażania Innego Instrumentu Terytorialnego.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pl-PL" sz="1200" b="1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pl-PL" sz="1400" b="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Projekt powinien wynikać z konkretnego przedsięwzięcia zaplanowanego do realizacji w ramach strategii terytorialnej oraz obejmować wsparciem osoby, które zamieszkują na obszarze objętym danym programem/strategią.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pl-PL" sz="1400" b="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We wniosku o dofinansowanie projektu należy zawrzeć niezbędne informacje, w tym obligatoryjnie nazwę źródłowej strategii oraz nazwę konkretnego przedsięwzięcia ze strategii, które będzie realizowane poprzez niniejszy projekt.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pl-PL" sz="1400" b="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Spełnienie kryterium zostanie ocenione na podstawie zapisów we wniosku o dofinansowanie projektu oraz poprzez zweryfikowanie, czy wskazana w opisie strategia terytorialna znajduje się w wykazie prowadzonym przez Instytucję Zarządzającą oraz zawiera opisane przedsięwzięcie. Data umieszczenia strategii terytorialnej w wykazie nie może być późniejsza, niż data złożenia wniosku o dofinansowanie projektu w </a:t>
                      </a:r>
                      <a:r>
                        <a:rPr lang="pl-PL" sz="1400" b="0" strike="noStrike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naborze.</a:t>
                      </a:r>
                      <a:endParaRPr lang="pl-PL" sz="1200" b="0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Kryterium punktowe.</a:t>
                      </a: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Kryterium fakultatywne – spełnienie kryterium nie jest konieczne do przyznania dofinansowania (tj. przyznanie 0 punktów nie dyskwalifikuje z możliwości uzyskania dofinansowania). </a:t>
                      </a: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Ocena spełnienia kryterium będzie polegała na:</a:t>
                      </a:r>
                    </a:p>
                    <a:p>
                      <a:pPr algn="l" defTabSz="26670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a)	przyznaniu </a:t>
                      </a:r>
                      <a:r>
                        <a:rPr lang="pl-PL" sz="1400" b="1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 punktów </a:t>
                      </a:r>
                      <a:r>
                        <a:rPr lang="pl-PL" sz="140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– w przypadku spełnienia kryterium,</a:t>
                      </a:r>
                    </a:p>
                    <a:p>
                      <a:pPr algn="l" defTabSz="26670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b)	przyznaniu </a:t>
                      </a:r>
                      <a:r>
                        <a:rPr lang="pl-PL" sz="1400" b="1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 punktów </a:t>
                      </a:r>
                      <a:r>
                        <a:rPr lang="pl-PL" sz="140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– w przypadku niespełnienia kryterium.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pl-PL" sz="1200" strike="sngStrike" kern="12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123061"/>
                  </a:ext>
                </a:extLst>
              </a:tr>
            </a:tbl>
          </a:graphicData>
        </a:graphic>
      </p:graphicFrame>
      <p:pic>
        <p:nvPicPr>
          <p:cNvPr id="3" name="Obraz 2" descr="Oznaczenie graficzne programu fundusze Europejskie dla Lubelskiego.">
            <a:extLst>
              <a:ext uri="{FF2B5EF4-FFF2-40B4-BE49-F238E27FC236}">
                <a16:creationId xmlns:a16="http://schemas.microsoft.com/office/drawing/2014/main" id="{E60AC9CC-7D60-3E3E-2158-0669442D93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6128334"/>
            <a:ext cx="5465075" cy="359665"/>
          </a:xfrm>
          <a:prstGeom prst="rect">
            <a:avLst/>
          </a:prstGeom>
        </p:spPr>
      </p:pic>
      <p:sp>
        <p:nvSpPr>
          <p:cNvPr id="8" name="Symbol zastępczy numeru slajdu 7">
            <a:extLst>
              <a:ext uri="{FF2B5EF4-FFF2-40B4-BE49-F238E27FC236}">
                <a16:creationId xmlns:a16="http://schemas.microsoft.com/office/drawing/2014/main" id="{A68E282B-BE39-A8E0-2CB7-56E4AE39A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14480" y="6487999"/>
            <a:ext cx="477520" cy="365125"/>
          </a:xfrm>
        </p:spPr>
        <p:txBody>
          <a:bodyPr/>
          <a:lstStyle/>
          <a:p>
            <a:fld id="{D74826D8-9DAC-44AE-A9FD-0EC949CD68D6}" type="slidenum">
              <a:rPr lang="pl-PL" smtClean="0"/>
              <a:pPr/>
              <a:t>19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25833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064E963-962C-6829-ED2F-2F4DAE2EAF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1496BA8D-08B4-6014-58A5-F9FE5B0CD7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7" y="0"/>
            <a:ext cx="12185905" cy="6858000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08644B90-4F93-9286-22E9-2E92DA2128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7" y="0"/>
            <a:ext cx="12184573" cy="6858000"/>
          </a:xfrm>
          <a:prstGeom prst="rect">
            <a:avLst/>
          </a:prstGeom>
        </p:spPr>
      </p:pic>
      <p:sp>
        <p:nvSpPr>
          <p:cNvPr id="9" name="Tytuł 8" descr="Działanie 8.8 Wsparcie rodziny i pieczy zastępczej&#10;">
            <a:extLst>
              <a:ext uri="{FF2B5EF4-FFF2-40B4-BE49-F238E27FC236}">
                <a16:creationId xmlns:a16="http://schemas.microsoft.com/office/drawing/2014/main" id="{5D577711-975E-31B5-1859-5AE25F57A17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2011509" y="2370078"/>
            <a:ext cx="8168979" cy="163121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Działanie </a:t>
            </a:r>
            <a:r>
              <a:rPr lang="pl-PL" sz="32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8.5 Usługi społeczne</a:t>
            </a:r>
            <a:r>
              <a:rPr kumimoji="0" lang="pl-PL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typ </a:t>
            </a:r>
            <a:r>
              <a:rPr lang="pl-PL" sz="32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 e).</a:t>
            </a:r>
            <a:br>
              <a:rPr kumimoji="0" lang="pl-PL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kumimoji="0" lang="pl-PL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sposób wyboru: </a:t>
            </a:r>
            <a:r>
              <a:rPr lang="pl-PL" sz="32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konkurencyjny</a:t>
            </a:r>
            <a:br>
              <a:rPr kumimoji="0" lang="pl-PL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kumimoji="0" lang="pl-PL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E43DC8D-FA77-1A71-E6DC-1B252A777A8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95760" y="6492875"/>
            <a:ext cx="388813" cy="365125"/>
          </a:xfrm>
        </p:spPr>
        <p:txBody>
          <a:bodyPr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74826D8-9DAC-44AE-A9FD-0EC949CD68D6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pl-P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39894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C80C57FC-910D-7653-1C1C-6601889114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50" y="0"/>
            <a:ext cx="12185250" cy="6858000"/>
          </a:xfrm>
          <a:prstGeom prst="rect">
            <a:avLst/>
          </a:prstGeom>
        </p:spPr>
      </p:pic>
      <p:sp>
        <p:nvSpPr>
          <p:cNvPr id="6" name="Tytuł 5">
            <a:extLst>
              <a:ext uri="{FF2B5EF4-FFF2-40B4-BE49-F238E27FC236}">
                <a16:creationId xmlns:a16="http://schemas.microsoft.com/office/drawing/2014/main" id="{44C57BAA-8E55-0569-4860-AB7E0A69E3E9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728067" y="2916429"/>
            <a:ext cx="4581427" cy="646331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Dziękuję </a:t>
            </a:r>
            <a:r>
              <a:rPr kumimoji="0" lang="pl-PL" sz="36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za uwagę</a:t>
            </a:r>
            <a:endParaRPr kumimoji="0" lang="pl-PL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189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869B9140-4439-1566-DCC8-0B6F9F99D67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65054" y="791322"/>
            <a:ext cx="10899227" cy="87854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shade val="50000"/>
              </a:schemeClr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 eaLnBrk="1" latinLnBrk="0" hangingPunct="1"/>
            <a:r>
              <a:rPr lang="pl-PL" sz="2200" b="1" kern="1200" dirty="0">
                <a:solidFill>
                  <a:schemeClr val="lt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Działanie </a:t>
            </a:r>
            <a:r>
              <a:rPr lang="pl-PL" sz="2200" b="1" dirty="0">
                <a:latin typeface="Arial" panose="020B0604020202020204" pitchFamily="34" charset="0"/>
                <a:cs typeface="Arial" panose="020B0604020202020204" pitchFamily="34" charset="0"/>
              </a:rPr>
              <a:t>8.5 Usługi społeczne.</a:t>
            </a:r>
            <a:br>
              <a:rPr lang="pl-PL" sz="1600" kern="1200" dirty="0">
                <a:solidFill>
                  <a:schemeClr val="lt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l-PL" sz="16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B69D78D4-A5DF-E809-73D4-45D7E5F1968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1326776" y="1947060"/>
            <a:ext cx="10137505" cy="1528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Typ projektu:</a:t>
            </a:r>
          </a:p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pl-PL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 Projekty w zakresie:</a:t>
            </a:r>
            <a:endParaRPr lang="pl-PL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pl-PL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e) wsparcie dla tworzenia lub funkcjonowania placówek świadczących usługi społeczne w społeczności lokalnej i ich usług, w tym CUS.</a:t>
            </a:r>
            <a:endParaRPr lang="pl-PL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6" name="Tabela 6">
            <a:extLst>
              <a:ext uri="{FF2B5EF4-FFF2-40B4-BE49-F238E27FC236}">
                <a16:creationId xmlns:a16="http://schemas.microsoft.com/office/drawing/2014/main" id="{1A8B2DF8-AAF7-CE6D-E901-D6F7F28A9F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2285779"/>
              </p:ext>
            </p:extLst>
          </p:nvPr>
        </p:nvGraphicFramePr>
        <p:xfrm>
          <a:off x="934801" y="3956834"/>
          <a:ext cx="10159732" cy="14522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30283">
                  <a:extLst>
                    <a:ext uri="{9D8B030D-6E8A-4147-A177-3AD203B41FA5}">
                      <a16:colId xmlns:a16="http://schemas.microsoft.com/office/drawing/2014/main" val="406125916"/>
                    </a:ext>
                  </a:extLst>
                </a:gridCol>
                <a:gridCol w="3230283">
                  <a:extLst>
                    <a:ext uri="{9D8B030D-6E8A-4147-A177-3AD203B41FA5}">
                      <a16:colId xmlns:a16="http://schemas.microsoft.com/office/drawing/2014/main" val="3231373522"/>
                    </a:ext>
                  </a:extLst>
                </a:gridCol>
                <a:gridCol w="3699166">
                  <a:extLst>
                    <a:ext uri="{9D8B030D-6E8A-4147-A177-3AD203B41FA5}">
                      <a16:colId xmlns:a16="http://schemas.microsoft.com/office/drawing/2014/main" val="1878007592"/>
                    </a:ext>
                  </a:extLst>
                </a:gridCol>
              </a:tblGrid>
              <a:tr h="939480">
                <a:tc>
                  <a:txBody>
                    <a:bodyPr/>
                    <a:lstStyle/>
                    <a:p>
                      <a:r>
                        <a:rPr lang="pl-PL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Termin ogłoszenia naboru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Termin rozpoczęcia i zakończenia naboru wniosków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Alokacja (EURO)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363066686"/>
                  </a:ext>
                </a:extLst>
              </a:tr>
              <a:tr h="512803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07.03.2024 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14.03.2024 r. – 08.05.2024 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5 000 000,00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5528017"/>
                  </a:ext>
                </a:extLst>
              </a:tr>
            </a:tbl>
          </a:graphicData>
        </a:graphic>
      </p:graphicFrame>
      <p:pic>
        <p:nvPicPr>
          <p:cNvPr id="5" name="Obraz 4" descr="Logo fel">
            <a:extLst>
              <a:ext uri="{FF2B5EF4-FFF2-40B4-BE49-F238E27FC236}">
                <a16:creationId xmlns:a16="http://schemas.microsoft.com/office/drawing/2014/main" id="{3A6838DB-23D1-FBA4-E8AB-9AB6BBDE33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7013" y="5886830"/>
            <a:ext cx="5114987" cy="359695"/>
          </a:xfrm>
          <a:prstGeom prst="rect">
            <a:avLst/>
          </a:prstGeom>
        </p:spPr>
      </p:pic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D175E7F4-BA74-44F8-A965-E39C6D64EB4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694160" y="6479991"/>
            <a:ext cx="497840" cy="365125"/>
          </a:xfrm>
        </p:spPr>
        <p:txBody>
          <a:bodyPr/>
          <a:lstStyle/>
          <a:p>
            <a:pPr algn="r">
              <a:defRPr/>
            </a:pPr>
            <a:r>
              <a:rPr lang="pl-PL" dirty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781735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869B9140-4439-1566-DCC8-0B6F9F99D67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15105" y="139445"/>
            <a:ext cx="11456663" cy="80543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shade val="50000"/>
              </a:schemeClr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Konsultacje społeczne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Kryteria specyficzne dla Działania 8.5 w terminie </a:t>
            </a:r>
            <a:r>
              <a:rPr lang="pl-PL" sz="1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05.12.2023 </a:t>
            </a: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r. – 15.12.2023 r.  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37F3964E-BDEE-A82C-7026-066972A9E640}"/>
              </a:ext>
            </a:extLst>
          </p:cNvPr>
          <p:cNvSpPr txBox="1"/>
          <p:nvPr/>
        </p:nvSpPr>
        <p:spPr>
          <a:xfrm>
            <a:off x="630924" y="1362844"/>
            <a:ext cx="1105564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dirty="0">
                <a:latin typeface="Arial" panose="020B0604020202020204" pitchFamily="34" charset="0"/>
              </a:rPr>
              <a:t>W ramach konsultacji społecznych nie wpłynęła żadna uwaga.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C42DA0AC-1020-B2C8-A051-9B0AE82D5CED}"/>
              </a:ext>
            </a:extLst>
          </p:cNvPr>
          <p:cNvSpPr/>
          <p:nvPr/>
        </p:nvSpPr>
        <p:spPr>
          <a:xfrm>
            <a:off x="315104" y="2318824"/>
            <a:ext cx="11456664" cy="6692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Konsultacje z Komisją Europejską</a:t>
            </a:r>
          </a:p>
        </p:txBody>
      </p:sp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DB6BB217-A220-09FE-37F6-759D6D7E4E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3090107"/>
              </p:ext>
            </p:extLst>
          </p:nvPr>
        </p:nvGraphicFramePr>
        <p:xfrm>
          <a:off x="315103" y="2888804"/>
          <a:ext cx="11491705" cy="12490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7095">
                  <a:extLst>
                    <a:ext uri="{9D8B030D-6E8A-4147-A177-3AD203B41FA5}">
                      <a16:colId xmlns:a16="http://schemas.microsoft.com/office/drawing/2014/main" val="2096749498"/>
                    </a:ext>
                  </a:extLst>
                </a:gridCol>
                <a:gridCol w="3026302">
                  <a:extLst>
                    <a:ext uri="{9D8B030D-6E8A-4147-A177-3AD203B41FA5}">
                      <a16:colId xmlns:a16="http://schemas.microsoft.com/office/drawing/2014/main" val="2534714792"/>
                    </a:ext>
                  </a:extLst>
                </a:gridCol>
                <a:gridCol w="3121627">
                  <a:extLst>
                    <a:ext uri="{9D8B030D-6E8A-4147-A177-3AD203B41FA5}">
                      <a16:colId xmlns:a16="http://schemas.microsoft.com/office/drawing/2014/main" val="2022047299"/>
                    </a:ext>
                  </a:extLst>
                </a:gridCol>
                <a:gridCol w="2906681">
                  <a:extLst>
                    <a:ext uri="{9D8B030D-6E8A-4147-A177-3AD203B41FA5}">
                      <a16:colId xmlns:a16="http://schemas.microsoft.com/office/drawing/2014/main" val="2707033042"/>
                    </a:ext>
                  </a:extLst>
                </a:gridCol>
              </a:tblGrid>
              <a:tr h="642331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Liczba uwag ogółem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Liczba uwag uwzględnionych lub częściowo uwzględnionych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Liczba uwag nieuwzględnionych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Liczba uwag, do których udzielono wyjaśnień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1344410"/>
                  </a:ext>
                </a:extLst>
              </a:tr>
              <a:tr h="606722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pl-PL" sz="1400" b="1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pl-PL" sz="1400" b="1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pl-PL" sz="1400" b="1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pl-PL" sz="1400" b="1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6707281"/>
                  </a:ext>
                </a:extLst>
              </a:tr>
            </a:tbl>
          </a:graphicData>
        </a:graphic>
      </p:graphicFrame>
      <p:sp>
        <p:nvSpPr>
          <p:cNvPr id="2" name="Prostokąt 1">
            <a:extLst>
              <a:ext uri="{FF2B5EF4-FFF2-40B4-BE49-F238E27FC236}">
                <a16:creationId xmlns:a16="http://schemas.microsoft.com/office/drawing/2014/main" id="{F7944883-FABE-3183-A625-6EFC2A6BC525}"/>
              </a:ext>
            </a:extLst>
          </p:cNvPr>
          <p:cNvSpPr/>
          <p:nvPr/>
        </p:nvSpPr>
        <p:spPr>
          <a:xfrm>
            <a:off x="315103" y="4284814"/>
            <a:ext cx="11518943" cy="395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Konsultacje wśród Członków Komitetu Monitorującego FEL 2021-2027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43B5DC0E-5554-4186-CE59-6F6F38CDC0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5939427"/>
              </p:ext>
            </p:extLst>
          </p:nvPr>
        </p:nvGraphicFramePr>
        <p:xfrm>
          <a:off x="315103" y="4654703"/>
          <a:ext cx="11534555" cy="128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2550">
                  <a:extLst>
                    <a:ext uri="{9D8B030D-6E8A-4147-A177-3AD203B41FA5}">
                      <a16:colId xmlns:a16="http://schemas.microsoft.com/office/drawing/2014/main" val="2096749498"/>
                    </a:ext>
                  </a:extLst>
                </a:gridCol>
                <a:gridCol w="2631335">
                  <a:extLst>
                    <a:ext uri="{9D8B030D-6E8A-4147-A177-3AD203B41FA5}">
                      <a16:colId xmlns:a16="http://schemas.microsoft.com/office/drawing/2014/main" val="2534714792"/>
                    </a:ext>
                  </a:extLst>
                </a:gridCol>
                <a:gridCol w="2319486">
                  <a:extLst>
                    <a:ext uri="{9D8B030D-6E8A-4147-A177-3AD203B41FA5}">
                      <a16:colId xmlns:a16="http://schemas.microsoft.com/office/drawing/2014/main" val="2022047299"/>
                    </a:ext>
                  </a:extLst>
                </a:gridCol>
                <a:gridCol w="2338475">
                  <a:extLst>
                    <a:ext uri="{9D8B030D-6E8A-4147-A177-3AD203B41FA5}">
                      <a16:colId xmlns:a16="http://schemas.microsoft.com/office/drawing/2014/main" val="2707033042"/>
                    </a:ext>
                  </a:extLst>
                </a:gridCol>
                <a:gridCol w="2282709">
                  <a:extLst>
                    <a:ext uri="{9D8B030D-6E8A-4147-A177-3AD203B41FA5}">
                      <a16:colId xmlns:a16="http://schemas.microsoft.com/office/drawing/2014/main" val="3716904115"/>
                    </a:ext>
                  </a:extLst>
                </a:gridCol>
              </a:tblGrid>
              <a:tr h="695342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Liczba uwag ogółem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Liczba uwag uwzględnionych lub częściowo uwzględnionych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Liczba uwag nieuwzględnionych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Liczba uwag, do których udzielono wyjaśnień</a:t>
                      </a: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Liczba autokorekt</a:t>
                      </a: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21344410"/>
                  </a:ext>
                </a:extLst>
              </a:tr>
              <a:tr h="55280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pl-PL" sz="1400" b="1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pl-PL" sz="1400" b="1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pl-PL" sz="1400" b="1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pl-PL" sz="1400" b="1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pl-PL" sz="1400" b="1" strike="noStrike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pl-PL" sz="1400" b="1" strike="noStrik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56707281"/>
                  </a:ext>
                </a:extLst>
              </a:tr>
            </a:tbl>
          </a:graphicData>
        </a:graphic>
      </p:graphicFrame>
      <p:pic>
        <p:nvPicPr>
          <p:cNvPr id="3" name="Obraz 2" descr="Oznaczenie graficzne programu fundusze Europejskie dla Lubelskiego.">
            <a:extLst>
              <a:ext uri="{FF2B5EF4-FFF2-40B4-BE49-F238E27FC236}">
                <a16:creationId xmlns:a16="http://schemas.microsoft.com/office/drawing/2014/main" id="{E60AC9CC-7D60-3E3E-2158-0669442D93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15EE73BD-87B2-27A3-1A7D-63BD1A1F0B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86568" y="6410991"/>
            <a:ext cx="505432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74826D8-9DAC-44AE-A9FD-0EC949CD68D6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pl-P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6321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>
            <a:extLst>
              <a:ext uri="{FF2B5EF4-FFF2-40B4-BE49-F238E27FC236}">
                <a16:creationId xmlns:a16="http://schemas.microsoft.com/office/drawing/2014/main" id="{F0218671-B4FC-E459-2C55-F0174DBC2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300" y="-1389872"/>
            <a:ext cx="10515600" cy="1325563"/>
          </a:xfrm>
        </p:spPr>
        <p:txBody>
          <a:bodyPr/>
          <a:lstStyle/>
          <a:p>
            <a:r>
              <a:rPr lang="pl-PL" dirty="0"/>
              <a:t>Kryteria wyboru projektów nr 1</a:t>
            </a:r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869B9140-4439-1566-DCC8-0B6F9F99D67B}"/>
              </a:ext>
            </a:extLst>
          </p:cNvPr>
          <p:cNvSpPr/>
          <p:nvPr/>
        </p:nvSpPr>
        <p:spPr>
          <a:xfrm>
            <a:off x="409314" y="50226"/>
            <a:ext cx="11452634" cy="10529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1400" b="1" dirty="0">
              <a:solidFill>
                <a:prstClr val="white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Działanie 8.5 Usługi społeczne</a:t>
            </a:r>
            <a:r>
              <a:rPr lang="pl-PL" sz="1400" b="1" dirty="0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typ projektu: 1 e).</a:t>
            </a:r>
            <a:endParaRPr kumimoji="0" lang="pl-PL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II. Ocena </a:t>
            </a:r>
            <a:r>
              <a:rPr kumimoji="0" lang="pl-PL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formalno</a:t>
            </a: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- merytoryczna</a:t>
            </a: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2. </a:t>
            </a: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Kryteria specyficzne</a:t>
            </a: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D. Kryteria dostępu</a:t>
            </a: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926658FD-B33B-E4BD-9A74-A8B5300462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4504374"/>
              </p:ext>
            </p:extLst>
          </p:nvPr>
        </p:nvGraphicFramePr>
        <p:xfrm>
          <a:off x="409314" y="1103160"/>
          <a:ext cx="11467612" cy="45227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9015">
                  <a:extLst>
                    <a:ext uri="{9D8B030D-6E8A-4147-A177-3AD203B41FA5}">
                      <a16:colId xmlns:a16="http://schemas.microsoft.com/office/drawing/2014/main" val="2402903515"/>
                    </a:ext>
                  </a:extLst>
                </a:gridCol>
                <a:gridCol w="2192519">
                  <a:extLst>
                    <a:ext uri="{9D8B030D-6E8A-4147-A177-3AD203B41FA5}">
                      <a16:colId xmlns:a16="http://schemas.microsoft.com/office/drawing/2014/main" val="2742623692"/>
                    </a:ext>
                  </a:extLst>
                </a:gridCol>
                <a:gridCol w="5172112">
                  <a:extLst>
                    <a:ext uri="{9D8B030D-6E8A-4147-A177-3AD203B41FA5}">
                      <a16:colId xmlns:a16="http://schemas.microsoft.com/office/drawing/2014/main" val="120968799"/>
                    </a:ext>
                  </a:extLst>
                </a:gridCol>
                <a:gridCol w="3483966">
                  <a:extLst>
                    <a:ext uri="{9D8B030D-6E8A-4147-A177-3AD203B41FA5}">
                      <a16:colId xmlns:a16="http://schemas.microsoft.com/office/drawing/2014/main" val="940122991"/>
                    </a:ext>
                  </a:extLst>
                </a:gridCol>
              </a:tblGrid>
              <a:tr h="323646">
                <a:tc>
                  <a:txBody>
                    <a:bodyPr/>
                    <a:lstStyle/>
                    <a:p>
                      <a:pPr algn="ctr"/>
                      <a:endParaRPr lang="pl-PL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Nazwa kryterium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Definicja kryterium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Opis znaczenia kryterium dla wyniku oceny</a:t>
                      </a:r>
                      <a:endParaRPr lang="pl-PL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0726217"/>
                  </a:ext>
                </a:extLst>
              </a:tr>
              <a:tr h="4172845"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b="1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Wnioskodawca</a:t>
                      </a:r>
                    </a:p>
                    <a:p>
                      <a:pPr algn="l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b="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Wnioskodawcą uprawnionym do ubiegania się o dofinansowanie jest jednostka samorządu terytorialnego, tj. gmina.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pl-PL" sz="1200" b="1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pl-PL" sz="1400" b="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Ustawa z dnia 19 lipca 2019 r. o realizowaniu usług społecznych przez centrum usług społecznych (Dz.U. 2019 poz. 1818)</a:t>
                      </a:r>
                      <a:r>
                        <a:rPr lang="pl-PL" sz="1400" b="0" strike="noStrike" kern="1200" baseline="30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r>
                        <a:rPr lang="pl-PL" sz="1400" b="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w art. 8 ust. 1 jednoznacznie wskazuje, że w celu zaspokajania potrzeb wspólnoty samorządowej w zakresie określonych usług społecznych oraz koordynacji tych usług, gmina może utworzyć jednostkę organizacyjną – centrum.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pl-PL" sz="1400" b="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Spełnienie kryterium zostanie zweryfikowane na podstawie zapisów we wniosku o dofinansowanie projektu.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pl-PL" sz="1200" b="0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Kryterium zerojedynkowe.</a:t>
                      </a: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Ocena spełnienia kryterium będzie polegała na przyznaniu wartości logicznych „TAK”, „NIE – do uzupełnienia/poprawy na etapie negocjacji”, „NIE”.</a:t>
                      </a: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Wnioskodawca ma możliwość uzupełnienia/poprawy projektu w zakresie spełnienia kryterium, określonym w regulaminie wyboru projektów– na etapie negocjacji.</a:t>
                      </a: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Kryterium obligatoryjne. Jego spełnienie jest niezbędne do przyznania dofinansowania.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pl-PL" sz="1200" strike="sngStrike" kern="12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123061"/>
                  </a:ext>
                </a:extLst>
              </a:tr>
            </a:tbl>
          </a:graphicData>
        </a:graphic>
      </p:graphicFrame>
      <p:sp>
        <p:nvSpPr>
          <p:cNvPr id="10" name="pole tekstowe 9">
            <a:extLst>
              <a:ext uri="{FF2B5EF4-FFF2-40B4-BE49-F238E27FC236}">
                <a16:creationId xmlns:a16="http://schemas.microsoft.com/office/drawing/2014/main" id="{39E58331-20EA-AC6F-C1AF-2B9210F1C333}"/>
              </a:ext>
            </a:extLst>
          </p:cNvPr>
          <p:cNvSpPr txBox="1"/>
          <p:nvPr/>
        </p:nvSpPr>
        <p:spPr>
          <a:xfrm>
            <a:off x="409314" y="5763209"/>
            <a:ext cx="116968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W przypadku zmiany ustawy po zatwierdzeniu kryterium, oceny dokonuje się na podstawie wersji obowiązującej w dniu ogłoszenia danego naboru.</a:t>
            </a:r>
            <a:endParaRPr lang="pl-PL" sz="1200" dirty="0"/>
          </a:p>
        </p:txBody>
      </p:sp>
      <p:pic>
        <p:nvPicPr>
          <p:cNvPr id="3" name="Obraz 2" descr="Oznaczenie graficzne programu fundusze Europejskie dla Lubelskiego.">
            <a:extLst>
              <a:ext uri="{FF2B5EF4-FFF2-40B4-BE49-F238E27FC236}">
                <a16:creationId xmlns:a16="http://schemas.microsoft.com/office/drawing/2014/main" id="{E60AC9CC-7D60-3E3E-2158-0669442D93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6128334"/>
            <a:ext cx="5465075" cy="359665"/>
          </a:xfrm>
          <a:prstGeom prst="rect">
            <a:avLst/>
          </a:prstGeom>
        </p:spPr>
      </p:pic>
      <p:sp>
        <p:nvSpPr>
          <p:cNvPr id="8" name="Symbol zastępczy numeru slajdu 7">
            <a:extLst>
              <a:ext uri="{FF2B5EF4-FFF2-40B4-BE49-F238E27FC236}">
                <a16:creationId xmlns:a16="http://schemas.microsoft.com/office/drawing/2014/main" id="{A68E282B-BE39-A8E0-2CB7-56E4AE39A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14480" y="6487999"/>
            <a:ext cx="477520" cy="365125"/>
          </a:xfrm>
        </p:spPr>
        <p:txBody>
          <a:bodyPr/>
          <a:lstStyle/>
          <a:p>
            <a:fld id="{D74826D8-9DAC-44AE-A9FD-0EC949CD68D6}" type="slidenum">
              <a:rPr lang="pl-PL" smtClean="0"/>
              <a:pPr/>
              <a:t>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82028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>
            <a:extLst>
              <a:ext uri="{FF2B5EF4-FFF2-40B4-BE49-F238E27FC236}">
                <a16:creationId xmlns:a16="http://schemas.microsoft.com/office/drawing/2014/main" id="{F0218671-B4FC-E459-2C55-F0174DBC2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300" y="-1389872"/>
            <a:ext cx="10515600" cy="1325563"/>
          </a:xfrm>
        </p:spPr>
        <p:txBody>
          <a:bodyPr/>
          <a:lstStyle/>
          <a:p>
            <a:r>
              <a:rPr lang="pl-PL" dirty="0"/>
              <a:t>Kryteria wyboru projektów nr 2</a:t>
            </a:r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869B9140-4439-1566-DCC8-0B6F9F99D67B}"/>
              </a:ext>
            </a:extLst>
          </p:cNvPr>
          <p:cNvSpPr/>
          <p:nvPr/>
        </p:nvSpPr>
        <p:spPr>
          <a:xfrm>
            <a:off x="409314" y="50226"/>
            <a:ext cx="11452634" cy="10529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1400" b="1" dirty="0">
              <a:solidFill>
                <a:prstClr val="white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Działanie 8.5 Usługi społeczne</a:t>
            </a:r>
            <a:r>
              <a:rPr lang="pl-PL" sz="1400" b="1" dirty="0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typ projektu: 1 e).</a:t>
            </a:r>
            <a:endParaRPr kumimoji="0" lang="pl-PL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II. Ocena </a:t>
            </a:r>
            <a:r>
              <a:rPr kumimoji="0" lang="pl-PL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formalno</a:t>
            </a: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- merytoryczna</a:t>
            </a: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2. </a:t>
            </a: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Kryteria specyficzne</a:t>
            </a: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D. Kryteria dostępu</a:t>
            </a: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926658FD-B33B-E4BD-9A74-A8B5300462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5003064"/>
              </p:ext>
            </p:extLst>
          </p:nvPr>
        </p:nvGraphicFramePr>
        <p:xfrm>
          <a:off x="409314" y="1103160"/>
          <a:ext cx="11467612" cy="44964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9015">
                  <a:extLst>
                    <a:ext uri="{9D8B030D-6E8A-4147-A177-3AD203B41FA5}">
                      <a16:colId xmlns:a16="http://schemas.microsoft.com/office/drawing/2014/main" val="2402903515"/>
                    </a:ext>
                  </a:extLst>
                </a:gridCol>
                <a:gridCol w="2192519">
                  <a:extLst>
                    <a:ext uri="{9D8B030D-6E8A-4147-A177-3AD203B41FA5}">
                      <a16:colId xmlns:a16="http://schemas.microsoft.com/office/drawing/2014/main" val="2742623692"/>
                    </a:ext>
                  </a:extLst>
                </a:gridCol>
                <a:gridCol w="5172112">
                  <a:extLst>
                    <a:ext uri="{9D8B030D-6E8A-4147-A177-3AD203B41FA5}">
                      <a16:colId xmlns:a16="http://schemas.microsoft.com/office/drawing/2014/main" val="120968799"/>
                    </a:ext>
                  </a:extLst>
                </a:gridCol>
                <a:gridCol w="3483966">
                  <a:extLst>
                    <a:ext uri="{9D8B030D-6E8A-4147-A177-3AD203B41FA5}">
                      <a16:colId xmlns:a16="http://schemas.microsoft.com/office/drawing/2014/main" val="940122991"/>
                    </a:ext>
                  </a:extLst>
                </a:gridCol>
              </a:tblGrid>
              <a:tr h="323646">
                <a:tc>
                  <a:txBody>
                    <a:bodyPr/>
                    <a:lstStyle/>
                    <a:p>
                      <a:pPr algn="ctr"/>
                      <a:endParaRPr lang="pl-PL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Nazwa kryterium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Definicja kryterium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Opis znaczenia kryterium dla wyniku oceny</a:t>
                      </a:r>
                      <a:endParaRPr lang="pl-PL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0726217"/>
                  </a:ext>
                </a:extLst>
              </a:tr>
              <a:tr h="4172845"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b="1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Zakres projektu</a:t>
                      </a:r>
                    </a:p>
                    <a:p>
                      <a:pPr algn="l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b="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Projekt zakłada wyłącznie wsparcie dla tworzenia lub funkcjonowania Centrów Usług Społecznych (CUS) funkcjonujących zgodnie z Ustawą z dnia 19 lipca 2019 r. o realizowaniu usług społecznych przez centrum usług społecznych (Dz.U. 2019 poz. 1818).</a:t>
                      </a:r>
                      <a:r>
                        <a:rPr lang="pl-PL" sz="1200" b="0" strike="noStrike" kern="1200" baseline="30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pl-PL" sz="1400" b="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Zawężenie interwencji do wsparcia CUS wynika z Regionalnego Planu Rozwoju Usług Społecznych i </a:t>
                      </a:r>
                      <a:r>
                        <a:rPr lang="pl-PL" sz="1400" b="0" strike="noStrike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Deinstytucjonalizacji</a:t>
                      </a:r>
                      <a:r>
                        <a:rPr lang="pl-PL" sz="1400" b="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dla Województwa Lubelskiego na lata 2023-2024 z dnia 7 lutego 2023 r.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pl-PL" sz="1400" b="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CUS realizuje w sposób skoordynowany i kompleksowy usługi społeczne w społeczności lokalnej.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pl-PL" sz="1400" b="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Spełnienie kryterium zostanie zweryfikowane na podstawie zapisów we wniosku o dofinansowanie projektu.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pl-PL" sz="1200" b="0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Kryterium zerojedynkowe.</a:t>
                      </a: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Ocena spełnienia kryterium będzie polegała na przyznaniu wartości logicznych „TAK”, „NIE – do uzupełnienia/poprawy na etapie negocjacji”, „NIE”.</a:t>
                      </a: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Wnioskodawca ma możliwość uzupełnienia/poprawy projektu w zakresie spełnienia kryterium, określonym w regulaminie wyboru projektów– na etapie negocjacji.</a:t>
                      </a: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Kryterium obligatoryjne. Jego spełnienie jest niezbędne do przyznania dofinansowania.</a:t>
                      </a:r>
                    </a:p>
                  </a:txBody>
                  <a:tcPr marL="89535" marR="895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123061"/>
                  </a:ext>
                </a:extLst>
              </a:tr>
            </a:tbl>
          </a:graphicData>
        </a:graphic>
      </p:graphicFrame>
      <p:sp>
        <p:nvSpPr>
          <p:cNvPr id="10" name="pole tekstowe 9">
            <a:extLst>
              <a:ext uri="{FF2B5EF4-FFF2-40B4-BE49-F238E27FC236}">
                <a16:creationId xmlns:a16="http://schemas.microsoft.com/office/drawing/2014/main" id="{39E58331-20EA-AC6F-C1AF-2B9210F1C333}"/>
              </a:ext>
            </a:extLst>
          </p:cNvPr>
          <p:cNvSpPr txBox="1"/>
          <p:nvPr/>
        </p:nvSpPr>
        <p:spPr>
          <a:xfrm>
            <a:off x="409314" y="5763209"/>
            <a:ext cx="116968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W przypadku zmiany ustawy po zatwierdzeniu kryterium, oceny dokonuje się na podstawie wersji obowiązującej w dniu ogłoszenia danego naboru.</a:t>
            </a:r>
            <a:endParaRPr lang="pl-PL" sz="1200" dirty="0"/>
          </a:p>
        </p:txBody>
      </p:sp>
      <p:pic>
        <p:nvPicPr>
          <p:cNvPr id="3" name="Obraz 2" descr="Oznaczenie graficzne programu fundusze Europejskie dla Lubelskiego.">
            <a:extLst>
              <a:ext uri="{FF2B5EF4-FFF2-40B4-BE49-F238E27FC236}">
                <a16:creationId xmlns:a16="http://schemas.microsoft.com/office/drawing/2014/main" id="{E60AC9CC-7D60-3E3E-2158-0669442D93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6128334"/>
            <a:ext cx="5465075" cy="359665"/>
          </a:xfrm>
          <a:prstGeom prst="rect">
            <a:avLst/>
          </a:prstGeom>
        </p:spPr>
      </p:pic>
      <p:sp>
        <p:nvSpPr>
          <p:cNvPr id="8" name="Symbol zastępczy numeru slajdu 7">
            <a:extLst>
              <a:ext uri="{FF2B5EF4-FFF2-40B4-BE49-F238E27FC236}">
                <a16:creationId xmlns:a16="http://schemas.microsoft.com/office/drawing/2014/main" id="{A68E282B-BE39-A8E0-2CB7-56E4AE39A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14480" y="6487999"/>
            <a:ext cx="477520" cy="365125"/>
          </a:xfrm>
        </p:spPr>
        <p:txBody>
          <a:bodyPr/>
          <a:lstStyle/>
          <a:p>
            <a:fld id="{D74826D8-9DAC-44AE-A9FD-0EC949CD68D6}" type="slidenum">
              <a:rPr lang="pl-PL" smtClean="0"/>
              <a:pPr/>
              <a:t>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471305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>
            <a:extLst>
              <a:ext uri="{FF2B5EF4-FFF2-40B4-BE49-F238E27FC236}">
                <a16:creationId xmlns:a16="http://schemas.microsoft.com/office/drawing/2014/main" id="{F0218671-B4FC-E459-2C55-F0174DBC2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300" y="-1389872"/>
            <a:ext cx="10515600" cy="1325563"/>
          </a:xfrm>
        </p:spPr>
        <p:txBody>
          <a:bodyPr/>
          <a:lstStyle/>
          <a:p>
            <a:r>
              <a:rPr lang="pl-PL" dirty="0"/>
              <a:t>Kryteria wyboru projektów nr 3</a:t>
            </a:r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869B9140-4439-1566-DCC8-0B6F9F99D67B}"/>
              </a:ext>
            </a:extLst>
          </p:cNvPr>
          <p:cNvSpPr/>
          <p:nvPr/>
        </p:nvSpPr>
        <p:spPr>
          <a:xfrm>
            <a:off x="409314" y="50226"/>
            <a:ext cx="11452634" cy="10529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1400" b="1" dirty="0">
              <a:solidFill>
                <a:prstClr val="white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Działanie 8.5 Usługi społeczne</a:t>
            </a:r>
            <a:r>
              <a:rPr lang="pl-PL" sz="1400" b="1" dirty="0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typ projektu: 1 e).</a:t>
            </a:r>
            <a:endParaRPr kumimoji="0" lang="pl-PL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II. Ocena </a:t>
            </a:r>
            <a:r>
              <a:rPr kumimoji="0" lang="pl-PL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formalno</a:t>
            </a: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- merytoryczna</a:t>
            </a: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2. </a:t>
            </a: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Kryteria specyficzne</a:t>
            </a: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D. Kryteria dostępu</a:t>
            </a: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926658FD-B33B-E4BD-9A74-A8B5300462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2332949"/>
              </p:ext>
            </p:extLst>
          </p:nvPr>
        </p:nvGraphicFramePr>
        <p:xfrm>
          <a:off x="409314" y="1103160"/>
          <a:ext cx="11467612" cy="45227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9015">
                  <a:extLst>
                    <a:ext uri="{9D8B030D-6E8A-4147-A177-3AD203B41FA5}">
                      <a16:colId xmlns:a16="http://schemas.microsoft.com/office/drawing/2014/main" val="2402903515"/>
                    </a:ext>
                  </a:extLst>
                </a:gridCol>
                <a:gridCol w="2192519">
                  <a:extLst>
                    <a:ext uri="{9D8B030D-6E8A-4147-A177-3AD203B41FA5}">
                      <a16:colId xmlns:a16="http://schemas.microsoft.com/office/drawing/2014/main" val="2742623692"/>
                    </a:ext>
                  </a:extLst>
                </a:gridCol>
                <a:gridCol w="5172112">
                  <a:extLst>
                    <a:ext uri="{9D8B030D-6E8A-4147-A177-3AD203B41FA5}">
                      <a16:colId xmlns:a16="http://schemas.microsoft.com/office/drawing/2014/main" val="120968799"/>
                    </a:ext>
                  </a:extLst>
                </a:gridCol>
                <a:gridCol w="3483966">
                  <a:extLst>
                    <a:ext uri="{9D8B030D-6E8A-4147-A177-3AD203B41FA5}">
                      <a16:colId xmlns:a16="http://schemas.microsoft.com/office/drawing/2014/main" val="940122991"/>
                    </a:ext>
                  </a:extLst>
                </a:gridCol>
              </a:tblGrid>
              <a:tr h="323646">
                <a:tc>
                  <a:txBody>
                    <a:bodyPr/>
                    <a:lstStyle/>
                    <a:p>
                      <a:pPr algn="ctr"/>
                      <a:endParaRPr lang="pl-PL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Nazwa kryterium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Definicja kryterium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Opis znaczenia kryterium dla wyniku oceny</a:t>
                      </a:r>
                      <a:endParaRPr lang="pl-PL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0726217"/>
                  </a:ext>
                </a:extLst>
              </a:tr>
              <a:tr h="4172845"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b="1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Zgodność projektu z SZOP</a:t>
                      </a:r>
                    </a:p>
                    <a:p>
                      <a:pPr algn="l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b="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Projekt jest zgodny z zapisami Działania 8.5 Usługi społeczne Priorytetu VIII Zwiększanie spójności społecznej Szczegółowego Opisu Priorytetów programu Fundusze Europejskie dla Lubelskiego 2021-2027</a:t>
                      </a:r>
                      <a:r>
                        <a:rPr lang="pl-PL" sz="1200" b="0" strike="noStrike" kern="1200" baseline="30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</a:t>
                      </a:r>
                      <a:r>
                        <a:rPr lang="pl-PL" sz="1200" b="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pl-PL" sz="1200" b="1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pl-PL" sz="1400" b="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Kryterium ma na celu zapewnienie zgodności projektów z zapisami Szczegółowego Opisu Priorytetów programu Fundusze Europejskie dla Lubelskiego 2021-2027 (SZOP).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pl-PL" sz="1400" b="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Spełnienie kryterium zostanie zweryfikowane na podstawie zapisów we wniosku o dofinansowanie projektu i ich zgodności z Działaniem 8.5 w SZOP, tj. opisem Działania w zakresie typu projektu nr 1 e), w tym zgodności ze standardami realizacji usług społecznych, które stanowią załącznik do Regulaminu wyboru projektów.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pl-PL" sz="1400" b="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Spełnienie kryterium zostanie zweryfikowane na podstawie zapisów we wniosku o dofinansowanie projektu.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pl-PL" sz="1200" b="0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Kryterium zerojedynkowe.</a:t>
                      </a: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Ocena spełnienia kryterium będzie polegała na przyznaniu wartości logicznych „TAK”, „NIE – do uzupełnienia/poprawy na etapie negocjacji”, „NIE”.</a:t>
                      </a: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Wnioskodawca ma możliwość uzupełnienia/poprawy projektu w zakresie spełnienia kryterium, określonym w regulaminie wyboru projektów– na etapie negocjacji.</a:t>
                      </a: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Kryterium obligatoryjne. Jego spełnienie jest niezbędne do przyznania dofinansowania.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pl-PL" sz="1200" strike="sngStrike" kern="12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123061"/>
                  </a:ext>
                </a:extLst>
              </a:tr>
            </a:tbl>
          </a:graphicData>
        </a:graphic>
      </p:graphicFrame>
      <p:sp>
        <p:nvSpPr>
          <p:cNvPr id="10" name="pole tekstowe 9">
            <a:extLst>
              <a:ext uri="{FF2B5EF4-FFF2-40B4-BE49-F238E27FC236}">
                <a16:creationId xmlns:a16="http://schemas.microsoft.com/office/drawing/2014/main" id="{39E58331-20EA-AC6F-C1AF-2B9210F1C333}"/>
              </a:ext>
            </a:extLst>
          </p:cNvPr>
          <p:cNvSpPr txBox="1"/>
          <p:nvPr/>
        </p:nvSpPr>
        <p:spPr>
          <a:xfrm>
            <a:off x="409314" y="5763209"/>
            <a:ext cx="116968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Szczegółowy Opis Priorytetów programu Fundusze Europejskie dla Lubelskiego 2021-2027 przyjęty przez Zarząd Województwa Lubelskiego w dniu </a:t>
            </a:r>
            <a:r>
              <a:rPr lang="pl-PL" sz="1200" strike="sngStrike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 stycznia </a:t>
            </a:r>
            <a:r>
              <a:rPr lang="pl-PL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 lutego </a:t>
            </a: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2024 r.</a:t>
            </a:r>
            <a:endParaRPr lang="pl-PL" sz="1200" dirty="0"/>
          </a:p>
        </p:txBody>
      </p:sp>
      <p:pic>
        <p:nvPicPr>
          <p:cNvPr id="3" name="Obraz 2" descr="Oznaczenie graficzne programu fundusze Europejskie dla Lubelskiego.">
            <a:extLst>
              <a:ext uri="{FF2B5EF4-FFF2-40B4-BE49-F238E27FC236}">
                <a16:creationId xmlns:a16="http://schemas.microsoft.com/office/drawing/2014/main" id="{E60AC9CC-7D60-3E3E-2158-0669442D93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1851" y="6409540"/>
            <a:ext cx="5465075" cy="359665"/>
          </a:xfrm>
          <a:prstGeom prst="rect">
            <a:avLst/>
          </a:prstGeom>
        </p:spPr>
      </p:pic>
      <p:sp>
        <p:nvSpPr>
          <p:cNvPr id="8" name="Symbol zastępczy numeru slajdu 7">
            <a:extLst>
              <a:ext uri="{FF2B5EF4-FFF2-40B4-BE49-F238E27FC236}">
                <a16:creationId xmlns:a16="http://schemas.microsoft.com/office/drawing/2014/main" id="{A68E282B-BE39-A8E0-2CB7-56E4AE39A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14480" y="6487999"/>
            <a:ext cx="477520" cy="365125"/>
          </a:xfrm>
        </p:spPr>
        <p:txBody>
          <a:bodyPr/>
          <a:lstStyle/>
          <a:p>
            <a:fld id="{D74826D8-9DAC-44AE-A9FD-0EC949CD68D6}" type="slidenum">
              <a:rPr lang="pl-PL" smtClean="0"/>
              <a:pPr/>
              <a:t>7</a:t>
            </a:fld>
            <a:endParaRPr lang="pl-PL" dirty="0"/>
          </a:p>
        </p:txBody>
      </p:sp>
      <p:sp>
        <p:nvSpPr>
          <p:cNvPr id="2" name="Prostokąt: zaokrąglone rogi 1">
            <a:extLst>
              <a:ext uri="{FF2B5EF4-FFF2-40B4-BE49-F238E27FC236}">
                <a16:creationId xmlns:a16="http://schemas.microsoft.com/office/drawing/2014/main" id="{CD64D49E-AC8F-0FD1-B143-D51BEC97B5D2}"/>
              </a:ext>
            </a:extLst>
          </p:cNvPr>
          <p:cNvSpPr/>
          <p:nvPr/>
        </p:nvSpPr>
        <p:spPr>
          <a:xfrm>
            <a:off x="8650064" y="5763209"/>
            <a:ext cx="3303176" cy="299249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Autokorekta nr 4 z formularza uwag</a:t>
            </a:r>
            <a:endParaRPr kumimoji="0" lang="pl-P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58906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>
            <a:extLst>
              <a:ext uri="{FF2B5EF4-FFF2-40B4-BE49-F238E27FC236}">
                <a16:creationId xmlns:a16="http://schemas.microsoft.com/office/drawing/2014/main" id="{F0218671-B4FC-E459-2C55-F0174DBC2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300" y="-1389872"/>
            <a:ext cx="10515600" cy="1325563"/>
          </a:xfrm>
        </p:spPr>
        <p:txBody>
          <a:bodyPr/>
          <a:lstStyle/>
          <a:p>
            <a:r>
              <a:rPr lang="pl-PL" dirty="0"/>
              <a:t>Kryteria wyboru projektów nr 4</a:t>
            </a:r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869B9140-4439-1566-DCC8-0B6F9F99D67B}"/>
              </a:ext>
            </a:extLst>
          </p:cNvPr>
          <p:cNvSpPr/>
          <p:nvPr/>
        </p:nvSpPr>
        <p:spPr>
          <a:xfrm>
            <a:off x="409314" y="50226"/>
            <a:ext cx="11452634" cy="10529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1400" b="1" dirty="0">
              <a:solidFill>
                <a:prstClr val="white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Działanie 8.5 Usługi społeczne</a:t>
            </a:r>
            <a:r>
              <a:rPr lang="pl-PL" sz="1400" b="1" dirty="0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typ projektu: 1 e).</a:t>
            </a:r>
            <a:endParaRPr kumimoji="0" lang="pl-PL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II. Ocena </a:t>
            </a:r>
            <a:r>
              <a:rPr kumimoji="0" lang="pl-PL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formalno</a:t>
            </a: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- merytoryczna</a:t>
            </a: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2. </a:t>
            </a: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Kryteria specyficzne</a:t>
            </a: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D. Kryteria dostępu</a:t>
            </a: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926658FD-B33B-E4BD-9A74-A8B5300462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9212524"/>
              </p:ext>
            </p:extLst>
          </p:nvPr>
        </p:nvGraphicFramePr>
        <p:xfrm>
          <a:off x="409314" y="1103160"/>
          <a:ext cx="11467612" cy="45227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9015">
                  <a:extLst>
                    <a:ext uri="{9D8B030D-6E8A-4147-A177-3AD203B41FA5}">
                      <a16:colId xmlns:a16="http://schemas.microsoft.com/office/drawing/2014/main" val="2402903515"/>
                    </a:ext>
                  </a:extLst>
                </a:gridCol>
                <a:gridCol w="2192519">
                  <a:extLst>
                    <a:ext uri="{9D8B030D-6E8A-4147-A177-3AD203B41FA5}">
                      <a16:colId xmlns:a16="http://schemas.microsoft.com/office/drawing/2014/main" val="2742623692"/>
                    </a:ext>
                  </a:extLst>
                </a:gridCol>
                <a:gridCol w="5172112">
                  <a:extLst>
                    <a:ext uri="{9D8B030D-6E8A-4147-A177-3AD203B41FA5}">
                      <a16:colId xmlns:a16="http://schemas.microsoft.com/office/drawing/2014/main" val="120968799"/>
                    </a:ext>
                  </a:extLst>
                </a:gridCol>
                <a:gridCol w="3483966">
                  <a:extLst>
                    <a:ext uri="{9D8B030D-6E8A-4147-A177-3AD203B41FA5}">
                      <a16:colId xmlns:a16="http://schemas.microsoft.com/office/drawing/2014/main" val="940122991"/>
                    </a:ext>
                  </a:extLst>
                </a:gridCol>
              </a:tblGrid>
              <a:tr h="323646">
                <a:tc>
                  <a:txBody>
                    <a:bodyPr/>
                    <a:lstStyle/>
                    <a:p>
                      <a:pPr algn="ctr"/>
                      <a:endParaRPr lang="pl-PL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Nazwa kryterium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Definicja kryterium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Opis znaczenia kryterium dla wyniku oceny</a:t>
                      </a:r>
                      <a:endParaRPr lang="pl-PL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0726217"/>
                  </a:ext>
                </a:extLst>
              </a:tr>
              <a:tr h="4172845"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b="1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Grupa docelowa</a:t>
                      </a:r>
                    </a:p>
                    <a:p>
                      <a:pPr algn="l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b="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Projekt skierowany jest wyłącznie do osób, które uczą się, pracują lub zamieszkują na obszarze województwa lubelskiego w rozumieniu przepisów Kodeksu Cywilnego.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pl-PL" sz="1400" b="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Kryterium ma na celu zapewnienie prawidłowej realizacji założeń programu Fundusze Europejskie dla Lubelskiego 2021-2027 (FEL 2021-2027).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pl-PL" sz="1400" b="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Spełnienie kryterium zostanie zweryfikowane na podstawie zapisów we wniosku o dofinansowanie projektu.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Kryterium zerojedynkowe.</a:t>
                      </a: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Ocena spełnienia kryterium będzie polegała na przyznaniu wartości logicznych „TAK”, „NIE – do uzupełnienia/poprawy na etapie negocjacji”, „NIE”.</a:t>
                      </a: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Wnioskodawca ma możliwość uzupełnienia/poprawy projektu w zakresie spełnienia kryterium, określonym w regulaminie wyboru projektów– na etapie negocjacji.</a:t>
                      </a: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Kryterium obligatoryjne. Jego spełnienie jest niezbędne do przyznania dofinansowania.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pl-PL" sz="1200" strike="sngStrike" kern="12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123061"/>
                  </a:ext>
                </a:extLst>
              </a:tr>
            </a:tbl>
          </a:graphicData>
        </a:graphic>
      </p:graphicFrame>
      <p:pic>
        <p:nvPicPr>
          <p:cNvPr id="3" name="Obraz 2" descr="Oznaczenie graficzne programu fundusze Europejskie dla Lubelskiego.">
            <a:extLst>
              <a:ext uri="{FF2B5EF4-FFF2-40B4-BE49-F238E27FC236}">
                <a16:creationId xmlns:a16="http://schemas.microsoft.com/office/drawing/2014/main" id="{E60AC9CC-7D60-3E3E-2158-0669442D93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6128334"/>
            <a:ext cx="5465075" cy="359665"/>
          </a:xfrm>
          <a:prstGeom prst="rect">
            <a:avLst/>
          </a:prstGeom>
        </p:spPr>
      </p:pic>
      <p:sp>
        <p:nvSpPr>
          <p:cNvPr id="8" name="Symbol zastępczy numeru slajdu 7">
            <a:extLst>
              <a:ext uri="{FF2B5EF4-FFF2-40B4-BE49-F238E27FC236}">
                <a16:creationId xmlns:a16="http://schemas.microsoft.com/office/drawing/2014/main" id="{A68E282B-BE39-A8E0-2CB7-56E4AE39A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14480" y="6487999"/>
            <a:ext cx="477520" cy="365125"/>
          </a:xfrm>
        </p:spPr>
        <p:txBody>
          <a:bodyPr/>
          <a:lstStyle/>
          <a:p>
            <a:fld id="{D74826D8-9DAC-44AE-A9FD-0EC949CD68D6}" type="slidenum">
              <a:rPr lang="pl-PL" smtClean="0"/>
              <a:pPr/>
              <a:t>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344333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>
            <a:extLst>
              <a:ext uri="{FF2B5EF4-FFF2-40B4-BE49-F238E27FC236}">
                <a16:creationId xmlns:a16="http://schemas.microsoft.com/office/drawing/2014/main" id="{F0218671-B4FC-E459-2C55-F0174DBC2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300" y="-1389872"/>
            <a:ext cx="10515600" cy="1325563"/>
          </a:xfrm>
        </p:spPr>
        <p:txBody>
          <a:bodyPr/>
          <a:lstStyle/>
          <a:p>
            <a:r>
              <a:rPr lang="pl-PL" dirty="0"/>
              <a:t>Kryteria wyboru projektów nr 5</a:t>
            </a:r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869B9140-4439-1566-DCC8-0B6F9F99D67B}"/>
              </a:ext>
            </a:extLst>
          </p:cNvPr>
          <p:cNvSpPr/>
          <p:nvPr/>
        </p:nvSpPr>
        <p:spPr>
          <a:xfrm>
            <a:off x="409314" y="50226"/>
            <a:ext cx="11452634" cy="10529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1400" b="1" dirty="0">
              <a:solidFill>
                <a:prstClr val="white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Działanie 8.5 Usługi społeczne</a:t>
            </a:r>
            <a:r>
              <a:rPr lang="pl-PL" sz="1400" b="1" dirty="0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typ projektu: 1 e).</a:t>
            </a:r>
            <a:endParaRPr kumimoji="0" lang="pl-PL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II. Ocena </a:t>
            </a:r>
            <a:r>
              <a:rPr kumimoji="0" lang="pl-PL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formalno</a:t>
            </a: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- merytoryczna</a:t>
            </a: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2. </a:t>
            </a: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Kryteria specyficzne</a:t>
            </a: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D. Kryteria dostępu</a:t>
            </a: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926658FD-B33B-E4BD-9A74-A8B5300462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1306930"/>
              </p:ext>
            </p:extLst>
          </p:nvPr>
        </p:nvGraphicFramePr>
        <p:xfrm>
          <a:off x="409314" y="1103160"/>
          <a:ext cx="11467612" cy="46857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9015">
                  <a:extLst>
                    <a:ext uri="{9D8B030D-6E8A-4147-A177-3AD203B41FA5}">
                      <a16:colId xmlns:a16="http://schemas.microsoft.com/office/drawing/2014/main" val="2402903515"/>
                    </a:ext>
                  </a:extLst>
                </a:gridCol>
                <a:gridCol w="2192519">
                  <a:extLst>
                    <a:ext uri="{9D8B030D-6E8A-4147-A177-3AD203B41FA5}">
                      <a16:colId xmlns:a16="http://schemas.microsoft.com/office/drawing/2014/main" val="2742623692"/>
                    </a:ext>
                  </a:extLst>
                </a:gridCol>
                <a:gridCol w="5172112">
                  <a:extLst>
                    <a:ext uri="{9D8B030D-6E8A-4147-A177-3AD203B41FA5}">
                      <a16:colId xmlns:a16="http://schemas.microsoft.com/office/drawing/2014/main" val="120968799"/>
                    </a:ext>
                  </a:extLst>
                </a:gridCol>
                <a:gridCol w="3483966">
                  <a:extLst>
                    <a:ext uri="{9D8B030D-6E8A-4147-A177-3AD203B41FA5}">
                      <a16:colId xmlns:a16="http://schemas.microsoft.com/office/drawing/2014/main" val="940122991"/>
                    </a:ext>
                  </a:extLst>
                </a:gridCol>
              </a:tblGrid>
              <a:tr h="323646">
                <a:tc>
                  <a:txBody>
                    <a:bodyPr/>
                    <a:lstStyle/>
                    <a:p>
                      <a:pPr algn="ctr"/>
                      <a:endParaRPr lang="pl-PL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Nazwa kryterium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Definicja kryterium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Opis znaczenia kryterium dla wyniku oceny</a:t>
                      </a:r>
                      <a:endParaRPr lang="pl-PL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0726217"/>
                  </a:ext>
                </a:extLst>
              </a:tr>
              <a:tr h="4172845"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b="1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Okres realizacji</a:t>
                      </a:r>
                    </a:p>
                    <a:p>
                      <a:pPr algn="l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b="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Maksymalny okres realizacji projektu w przypadku tworzenia CUS wynosi 36 miesięcy. Natomiast w przypadku, gdy Wnioskodawcą będzie istniejący CUS, to okres ten wynosi 24 miesiące.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pl-PL" sz="1200" b="1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pl-PL" sz="1400" b="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Dłuższy okres realizacji projektu dla nowo tworzonych CUS ma na celu umożliwienie opracowania lokalnej diagnozy potrzeb i potencjału wspólnoty samorządowej w zakresie usług społecznych oraz utworzenia planu wdrażania CUS.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pl-PL" sz="1400" b="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Kryterium zostanie spełnione, jeżeli Wnioskodawca wskaże daty rozpoczęcia i zakończenia projektu, których przedział będzie wynosił maksymalnie 36 miesięcy w przypadku nowo utworzonego CUS lub 24 miesiące w przypadku istniejącego CUS. Okres 36 lub 24 miesięcy należy liczyć jako pełne miesiące kalendarzowe.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pl-PL" sz="1400" b="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 uzasadnionych przypadkach, po podpisaniu umowy o dofinansowanie, na wniosek Wnioskodawcy i pod warunkiem uzyskania zgody Instytucji Zarządzającej, możliwe jest przesunięcie terminu rozpoczęcia realizacji projektu.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pl-PL" sz="1400" b="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Spełnienie kryterium zostanie zweryfikowane na podstawie zapisów we wniosku o dofinansowanie projektu.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Kryterium zerojedynkowe.</a:t>
                      </a: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Ocena spełnienia kryterium będzie polegała na przyznaniu wartości logicznych „TAK”, „NIE – do uzupełnienia/poprawy na etapie negocjacji”, „NIE”.</a:t>
                      </a: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Wnioskodawca ma możliwość uzupełnienia/poprawy projektu w zakresie spełnienia kryterium, określonym w regulaminie wyboru projektów– na etapie negocjacji.</a:t>
                      </a: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Kryterium obligatoryjne. Jego spełnienie jest niezbędne do przyznania dofinansowania.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pl-PL" sz="1200" strike="sngStrike" kern="12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123061"/>
                  </a:ext>
                </a:extLst>
              </a:tr>
            </a:tbl>
          </a:graphicData>
        </a:graphic>
      </p:graphicFrame>
      <p:pic>
        <p:nvPicPr>
          <p:cNvPr id="3" name="Obraz 2" descr="Oznaczenie graficzne programu fundusze Europejskie dla Lubelskiego.">
            <a:extLst>
              <a:ext uri="{FF2B5EF4-FFF2-40B4-BE49-F238E27FC236}">
                <a16:creationId xmlns:a16="http://schemas.microsoft.com/office/drawing/2014/main" id="{E60AC9CC-7D60-3E3E-2158-0669442D93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6128334"/>
            <a:ext cx="5465075" cy="359665"/>
          </a:xfrm>
          <a:prstGeom prst="rect">
            <a:avLst/>
          </a:prstGeom>
        </p:spPr>
      </p:pic>
      <p:sp>
        <p:nvSpPr>
          <p:cNvPr id="8" name="Symbol zastępczy numeru slajdu 7">
            <a:extLst>
              <a:ext uri="{FF2B5EF4-FFF2-40B4-BE49-F238E27FC236}">
                <a16:creationId xmlns:a16="http://schemas.microsoft.com/office/drawing/2014/main" id="{A68E282B-BE39-A8E0-2CB7-56E4AE39A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14480" y="6487999"/>
            <a:ext cx="477520" cy="365125"/>
          </a:xfrm>
        </p:spPr>
        <p:txBody>
          <a:bodyPr/>
          <a:lstStyle/>
          <a:p>
            <a:fld id="{D74826D8-9DAC-44AE-A9FD-0EC949CD68D6}" type="slidenum">
              <a:rPr lang="pl-PL" smtClean="0"/>
              <a:pPr/>
              <a:t>9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0861100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17458</TotalTime>
  <Words>3613</Words>
  <Application>Microsoft Office PowerPoint</Application>
  <PresentationFormat>Panoramiczny</PresentationFormat>
  <Paragraphs>423</Paragraphs>
  <Slides>20</Slides>
  <Notes>18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Open Sans</vt:lpstr>
      <vt:lpstr>Motyw pakietu Office</vt:lpstr>
      <vt:lpstr>2_Motyw pakietu Office</vt:lpstr>
      <vt:lpstr>Kryteria wyboru projektów stosowane przy wyborze operacji współfinansowanych ze środków Europejskiego Funduszu Rozwoju Regionalnego  w ramach programu Fundusze Europejskie  dla Lubelskiego 2021–2027 Działania wdrażane przez </vt:lpstr>
      <vt:lpstr>Działanie 8.5 Usługi społeczne, typ 1 e). sposób wyboru: konkurencyjny </vt:lpstr>
      <vt:lpstr>Działanie 8.5 Usługi społeczne. </vt:lpstr>
      <vt:lpstr> Konsultacje społeczne Kryteria specyficzne dla Działania 8.5 w terminie 05.12.2023 r. – 15.12.2023 r.    </vt:lpstr>
      <vt:lpstr>Kryteria wyboru projektów nr 1</vt:lpstr>
      <vt:lpstr>Kryteria wyboru projektów nr 2</vt:lpstr>
      <vt:lpstr>Kryteria wyboru projektów nr 3</vt:lpstr>
      <vt:lpstr>Kryteria wyboru projektów nr 4</vt:lpstr>
      <vt:lpstr>Kryteria wyboru projektów nr 5</vt:lpstr>
      <vt:lpstr>Kryteria wyboru projektów nr 6</vt:lpstr>
      <vt:lpstr>Kryteria wyboru projektów nr 7</vt:lpstr>
      <vt:lpstr>Kryteria wyboru projektów nr 8</vt:lpstr>
      <vt:lpstr>Kryteria wyboru projektów nr 9</vt:lpstr>
      <vt:lpstr>Kryteria wyboru projektów nr 9 cz. II</vt:lpstr>
      <vt:lpstr>Kryterium premiujące nr 1</vt:lpstr>
      <vt:lpstr>Kryterium premiujące nr 2</vt:lpstr>
      <vt:lpstr>Kryterium premiujące nr 2</vt:lpstr>
      <vt:lpstr>Kryterium premiujące nr 3</vt:lpstr>
      <vt:lpstr>Kryterium premiujące nr 4</vt:lpstr>
      <vt:lpstr>Dziękuję za uwagę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Adrianna Iwan</dc:creator>
  <cp:lastModifiedBy>DZ PR</cp:lastModifiedBy>
  <cp:revision>516</cp:revision>
  <cp:lastPrinted>2024-02-09T06:01:30Z</cp:lastPrinted>
  <dcterms:created xsi:type="dcterms:W3CDTF">2022-11-15T13:19:44Z</dcterms:created>
  <dcterms:modified xsi:type="dcterms:W3CDTF">2024-02-16T08:30:06Z</dcterms:modified>
</cp:coreProperties>
</file>