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56" r:id="rId4"/>
    <p:sldId id="288" r:id="rId5"/>
    <p:sldId id="282" r:id="rId6"/>
    <p:sldId id="286" r:id="rId7"/>
    <p:sldId id="266" r:id="rId8"/>
    <p:sldId id="279" r:id="rId9"/>
    <p:sldId id="277" r:id="rId10"/>
    <p:sldId id="289" r:id="rId11"/>
    <p:sldId id="281" r:id="rId12"/>
    <p:sldId id="287" r:id="rId13"/>
    <p:sldId id="278" r:id="rId14"/>
    <p:sldId id="285" r:id="rId15"/>
    <p:sldId id="290" r:id="rId16"/>
    <p:sldId id="280" r:id="rId17"/>
    <p:sldId id="276" r:id="rId1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C0D909-07C2-6287-9406-A9ED34C75B0F}" name="Paweł Turczyn" initials="PT" userId="S::pawel.turczyn@lubelskie.pl::608d66ea-67e3-4036-86d0-e1b1c8f15f50" providerId="AD"/>
  <p188:author id="{02A1B618-0529-CC5A-8E53-EBCD1FEE1E4D}" name="Departament Zarządzania Programami Regionalnymi" initials="DZPR" userId="Departament Zarządzania Programami Regionalnymi" providerId="None"/>
  <p188:author id="{FB12DB5C-599C-79DE-E270-08C44F71A65B}" name="Oddział Naboru i Oceny Projektów" initials="ONIOP" userId="Oddział Naboru i Oceny Projektów" providerId="None"/>
  <p188:author id="{A15B5276-28DC-F648-5CFC-09255DB3DCB4}" name="Monika Wiatrowska" initials="MW" userId="S::monika.wiatrowska@lubelskie.pl::576763aa-c43c-4497-a3ac-e468bee4e9b6" providerId="AD"/>
  <p188:author id="{DA4AAEDA-8662-AE1E-1AF3-17E8E5ED5D9D}" name="OP w DZ PR" initials="OP" userId="OP w DZ PR" providerId="None"/>
  <p188:author id="{2B30AEEF-CCF6-0EA9-F6B3-4F121D5C301C}" name="DW EFRR" initials="DW EFRR" userId="DW EFRR" providerId="None"/>
  <p188:author id="{1A6C13F2-B0FD-E6B3-0CA8-4F522E2B26A7}" name="Oddział Transportu Kolejowego" initials="OTK" userId="Oddział Transportu Kolejowego" providerId="None"/>
  <p188:author id="{355C1DF8-C9D7-9EF1-0AB4-27AB08CB9A22}" name="ONIOP w DWEFRR" initials="ONIOP" userId="ONIOP w DWEFR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BE"/>
    <a:srgbClr val="CBC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625" y="125"/>
      </p:cViewPr>
      <p:guideLst/>
    </p:cSldViewPr>
  </p:slideViewPr>
  <p:outlineViewPr>
    <p:cViewPr>
      <p:scale>
        <a:sx n="33" d="100"/>
        <a:sy n="33" d="100"/>
      </p:scale>
      <p:origin x="0" y="-50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5DAA6-BC6D-4326-B07E-2FB168F490EF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815B3-5082-43A7-ACFD-1EFCC2561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19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815B3-5082-43A7-ACFD-1EFCC256149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0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815B3-5082-43A7-ACFD-1EFCC256149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00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815B3-5082-43A7-ACFD-1EFCC256149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8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815B3-5082-43A7-ACFD-1EFCC256149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84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815B3-5082-43A7-ACFD-1EFCC256149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67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815B3-5082-43A7-ACFD-1EFCC256149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22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815B3-5082-43A7-ACFD-1EFCC256149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65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815B3-5082-43A7-ACFD-1EFCC256149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45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815B3-5082-43A7-ACFD-1EFCC256149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086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815B3-5082-43A7-ACFD-1EFCC256149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19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7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2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16.02.2024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16.02.2024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16.02.2024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9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28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23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6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345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59845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9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7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8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0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4BD0-A9F8-40C0-86E1-C8F5B56CB711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647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9CEE1-EAAB-78B2-6DF8-CFB63DDE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3703" y="-407773"/>
            <a:ext cx="6891638" cy="213761"/>
          </a:xfrm>
        </p:spPr>
        <p:txBody>
          <a:bodyPr>
            <a:noAutofit/>
          </a:bodyPr>
          <a:lstStyle/>
          <a:p>
            <a:r>
              <a:rPr lang="pl-PL" sz="1800" dirty="0"/>
              <a:t>Wprowadzenie do prezentacji</a:t>
            </a:r>
          </a:p>
        </p:txBody>
      </p:sp>
      <p:pic>
        <p:nvPicPr>
          <p:cNvPr id="13" name="Symbol zastępczy zawartości 12" descr="Obraz zawiera napis Fundusze Europejskie dla Lubelskiego 2021-2027 na niebieskim tle">
            <a:extLst>
              <a:ext uri="{FF2B5EF4-FFF2-40B4-BE49-F238E27FC236}">
                <a16:creationId xmlns:a16="http://schemas.microsoft.com/office/drawing/2014/main" id="{8B01C536-3002-9D35-1F89-AE81609CFE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43" y="-55111"/>
            <a:ext cx="12409714" cy="6968222"/>
          </a:xfrm>
        </p:spPr>
      </p:pic>
    </p:spTree>
    <p:extLst>
      <p:ext uri="{BB962C8B-B14F-4D97-AF65-F5344CB8AC3E}">
        <p14:creationId xmlns:p14="http://schemas.microsoft.com/office/powerpoint/2010/main" val="27320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66" y="3099378"/>
            <a:ext cx="5513890" cy="979757"/>
          </a:xfrm>
        </p:spPr>
        <p:txBody>
          <a:bodyPr>
            <a:normAutofit/>
          </a:bodyPr>
          <a:lstStyle/>
          <a:p>
            <a:r>
              <a:rPr lang="pl-PL" sz="2200" dirty="0"/>
              <a:t>Do kogo Projekt będzie skierowany?</a:t>
            </a:r>
            <a:br>
              <a:rPr lang="pl-PL" sz="2200" dirty="0"/>
            </a:b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686" y="3762776"/>
            <a:ext cx="5863981" cy="24617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Odbiorcami Projektu będą przede wszystkim mieszkańcy województwa lubelskiego oraz inne osoby korzystające z oferty Operatora - będą to podróżni dojeżdżający m.in. do pracy, placówek edukacyjnych, zdrowia oraz administracji publicznej, jak też w celach rekreacyjno-turystycznych.</a:t>
            </a:r>
          </a:p>
          <a:p>
            <a:pPr marL="0" indent="0">
              <a:buNone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24520"/>
            <a:ext cx="5465075" cy="359665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9BD2E758-E43B-9BAB-2BBE-E50F78DF4607}"/>
              </a:ext>
            </a:extLst>
          </p:cNvPr>
          <p:cNvSpPr txBox="1">
            <a:spLocks/>
          </p:cNvSpPr>
          <p:nvPr/>
        </p:nvSpPr>
        <p:spPr>
          <a:xfrm>
            <a:off x="4812255" y="453780"/>
            <a:ext cx="5513890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200" dirty="0"/>
              <a:t>Obsługa taboru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CB30C9F1-64C8-2488-7D84-69E1E836E20D}"/>
              </a:ext>
            </a:extLst>
          </p:cNvPr>
          <p:cNvSpPr txBox="1">
            <a:spLocks/>
          </p:cNvSpPr>
          <p:nvPr/>
        </p:nvSpPr>
        <p:spPr>
          <a:xfrm>
            <a:off x="377686" y="1185077"/>
            <a:ext cx="9144001" cy="154986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6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Tabor udostępniony będzie Operatorowi przewozów kolejowych, którym w województwie lubelskim jest POLREGIO S.A.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tym przewoźnikiem </a:t>
            </a:r>
            <a:r>
              <a:rPr lang="pl-PL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Województwo</a:t>
            </a: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Lubelskie zawarło umowę o świadczenie usług publicznych w zakresie kolejowych przewozów pasażerskich w latach 2021 – 2030.</a:t>
            </a:r>
          </a:p>
        </p:txBody>
      </p:sp>
      <p:pic>
        <p:nvPicPr>
          <p:cNvPr id="15" name="Obraz 14" descr="Zdjęcie przedstawia pojazd kolejowy w ruchu na tle statycznych drzew w zimowej aurze oraz logotypy: Województwa Lubelskiego oraz POLREGIO">
            <a:extLst>
              <a:ext uri="{FF2B5EF4-FFF2-40B4-BE49-F238E27FC236}">
                <a16:creationId xmlns:a16="http://schemas.microsoft.com/office/drawing/2014/main" id="{5277C01E-891B-A84D-3F2C-C9410A36F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245" y="3153463"/>
            <a:ext cx="5867400" cy="272903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14EDAC7-80DA-AB10-71A0-75BCA7009A29}"/>
              </a:ext>
            </a:extLst>
          </p:cNvPr>
          <p:cNvSpPr txBox="1">
            <a:spLocks/>
          </p:cNvSpPr>
          <p:nvPr/>
        </p:nvSpPr>
        <p:spPr>
          <a:xfrm>
            <a:off x="11512968" y="6641022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2413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37966"/>
            <a:ext cx="5513890" cy="979757"/>
          </a:xfrm>
        </p:spPr>
        <p:txBody>
          <a:bodyPr>
            <a:normAutofit/>
          </a:bodyPr>
          <a:lstStyle/>
          <a:p>
            <a:r>
              <a:rPr lang="pl-PL" sz="2200" dirty="0"/>
              <a:t>Efekty/rezultaty realizacji projektu</a:t>
            </a:r>
          </a:p>
        </p:txBody>
      </p:sp>
      <p:pic>
        <p:nvPicPr>
          <p:cNvPr id="7" name="Symbol zastępczy obrazu 5" descr="Obraz przedstawia elektryczny zespół trakcyjny EN98A (IMPULS 2) wykorzystywany do realizacji wojewódzkich przewozów pasażerskich o charakterze użyteczności publicznej, stojący na peronie.">
            <a:extLst>
              <a:ext uri="{FF2B5EF4-FFF2-40B4-BE49-F238E27FC236}">
                <a16:creationId xmlns:a16="http://schemas.microsoft.com/office/drawing/2014/main" id="{B9DEA755-A163-8E7E-7132-B25397482A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r="13744"/>
          <a:stretch>
            <a:fillRect/>
          </a:stretch>
        </p:blipFill>
        <p:spPr>
          <a:xfrm>
            <a:off x="191642" y="737966"/>
            <a:ext cx="5686425" cy="5226050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8214" y="1314508"/>
            <a:ext cx="5909609" cy="453730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Zwiększenie standardu podróży oraz jakości świadczonych usług w publicznym kolejowym transporcie zbiorowym poprzez zakup nowego, ekologicznego, elektrycznego taboru kolejowego, przyjaznego osobom niepełnosprawnym oraz z ograniczoną możliwością poruszania się.</a:t>
            </a:r>
          </a:p>
          <a:p>
            <a:pPr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Promocja regionalnego transportu kolejowego, mająca odpowiedni wpływ na wzrost liczby pasażerów, integrację wewnątrzregionalną oraz zapewnienie atrakcyjnej alternatywy względem innych środków transportu.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1" name="Symbol zastępczy numeru slajdu 4">
            <a:extLst>
              <a:ext uri="{FF2B5EF4-FFF2-40B4-BE49-F238E27FC236}">
                <a16:creationId xmlns:a16="http://schemas.microsoft.com/office/drawing/2014/main" id="{0A1519FC-4E19-E3B5-E9C3-3C8ACCBEB3D1}"/>
              </a:ext>
            </a:extLst>
          </p:cNvPr>
          <p:cNvSpPr txBox="1">
            <a:spLocks/>
          </p:cNvSpPr>
          <p:nvPr/>
        </p:nvSpPr>
        <p:spPr>
          <a:xfrm>
            <a:off x="11512968" y="6558138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5884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127" y="531558"/>
            <a:ext cx="5513890" cy="979757"/>
          </a:xfrm>
        </p:spPr>
        <p:txBody>
          <a:bodyPr>
            <a:normAutofit/>
          </a:bodyPr>
          <a:lstStyle/>
          <a:p>
            <a:r>
              <a:rPr lang="pl-PL" sz="2200" dirty="0"/>
              <a:t>Wskaźniki produktu (cz. 1) </a:t>
            </a:r>
          </a:p>
        </p:txBody>
      </p:sp>
      <p:pic>
        <p:nvPicPr>
          <p:cNvPr id="9" name="Symbol zastępczy obrazu 8" descr="Obraz przedstawia dwa pojazdy EN98A wykorzystywane do realizacji wojewódzkich przewozów pasażerskich o charakterze użyteczności publicznej, stojące na peronie w trakcji podwójnej.">
            <a:extLst>
              <a:ext uri="{FF2B5EF4-FFF2-40B4-BE49-F238E27FC236}">
                <a16:creationId xmlns:a16="http://schemas.microsoft.com/office/drawing/2014/main" id="{01C9762A-88F0-E700-3FC2-B8B4BC4597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r="9197"/>
          <a:stretch>
            <a:fillRect/>
          </a:stretch>
        </p:blipFill>
        <p:spPr>
          <a:xfrm>
            <a:off x="0" y="531558"/>
            <a:ext cx="5685980" cy="5225119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1127" y="1021436"/>
            <a:ext cx="5938572" cy="48782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1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PLRO113 </a:t>
            </a:r>
            <a:r>
              <a:rPr lang="pl-PL" sz="21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zakupionych jednostek kolejowego taboru pasażerskiego.</a:t>
            </a:r>
            <a:br>
              <a:rPr lang="pl-PL" sz="21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Szacuje się, iż w ramach Projektu będzie możliwy zakup do </a:t>
            </a:r>
            <a:r>
              <a:rPr lang="pl-PL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elektrycznych zespołów trakcyjnych </a:t>
            </a:r>
            <a:r>
              <a:rPr 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pl-PL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ilość przewidywanego do zakupu taboru zostanie określona na etapie składania wniosku o dofinansowanie (w zależności od kursu EURO oraz wyceny pojazdów).</a:t>
            </a:r>
          </a:p>
          <a:p>
            <a: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Interoperacyjność systemu kolei</a:t>
            </a:r>
            <a:br>
              <a:rPr 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Zapewnienie podróżnym bezpiecznego i pewnego środka transportu odpowiadającego wymaganym  warunkom technicznym, ruchowym, eksploatacyjnym </a:t>
            </a:r>
            <a:br>
              <a:rPr 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prawnym poprzez m.in. zastosowanie w pojazdach urządzeń spełniających wymagania </a:t>
            </a:r>
            <a:r>
              <a:rPr lang="pl-PL" sz="2100" spc="-2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System</a:t>
            </a:r>
            <a:r>
              <a:rPr lang="pl-PL" sz="21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pl-PL" sz="2100" spc="-2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Sterowania Ruchem Kolejowym (ERTMS)</a:t>
            </a:r>
            <a:r>
              <a:rPr 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1" name="Symbol zastępczy numeru slajdu 4">
            <a:extLst>
              <a:ext uri="{FF2B5EF4-FFF2-40B4-BE49-F238E27FC236}">
                <a16:creationId xmlns:a16="http://schemas.microsoft.com/office/drawing/2014/main" id="{0A1519FC-4E19-E3B5-E9C3-3C8ACCBEB3D1}"/>
              </a:ext>
            </a:extLst>
          </p:cNvPr>
          <p:cNvSpPr txBox="1">
            <a:spLocks/>
          </p:cNvSpPr>
          <p:nvPr/>
        </p:nvSpPr>
        <p:spPr>
          <a:xfrm>
            <a:off x="11512968" y="6641022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5117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38" y="224161"/>
            <a:ext cx="5513890" cy="979757"/>
          </a:xfrm>
        </p:spPr>
        <p:txBody>
          <a:bodyPr>
            <a:normAutofit/>
          </a:bodyPr>
          <a:lstStyle/>
          <a:p>
            <a:r>
              <a:rPr lang="pl-PL" sz="2200" dirty="0"/>
              <a:t>Wskaźniki produktu (cz. 2)</a:t>
            </a:r>
          </a:p>
        </p:txBody>
      </p:sp>
      <p:pic>
        <p:nvPicPr>
          <p:cNvPr id="24" name="Symbol zastępczy obrazu 23" descr="Obraz przedstawia wnętrze pojazdu EN98A (przedział pasażerski, fotele oraz ekrany systemu informacji pasażerskiej) wykorzystywanego do realizacji wojewódzkich przewozów pasażerskich o charakterze użyteczności publicznej.">
            <a:extLst>
              <a:ext uri="{FF2B5EF4-FFF2-40B4-BE49-F238E27FC236}">
                <a16:creationId xmlns:a16="http://schemas.microsoft.com/office/drawing/2014/main" id="{5E632B4E-F809-86C1-0867-216984656E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r="13730"/>
          <a:stretch>
            <a:fillRect/>
          </a:stretch>
        </p:blipFill>
        <p:spPr>
          <a:xfrm>
            <a:off x="0" y="317092"/>
            <a:ext cx="5749628" cy="5283608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138" y="714039"/>
            <a:ext cx="6121611" cy="33316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9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PLRO116 </a:t>
            </a:r>
            <a:r>
              <a:rPr lang="pl-PL" sz="19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Pojemność zakupionych jednostek taboru kolejowego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Ostateczna ilość miejsc siedzących w zakupionym </a:t>
            </a:r>
            <a:br>
              <a:rPr lang="pl-PL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taborze zostanie określona na etapie składania </a:t>
            </a:r>
            <a:br>
              <a:rPr lang="pl-PL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wniosku o dofinansowanie.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względu na udogodnienia dla osób </a:t>
            </a:r>
            <a:br>
              <a:rPr lang="pl-PL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niepełnosprawnościami oraz potrzeby rowerzystów podróżujących pociągami, obecnie </a:t>
            </a:r>
            <a:r>
              <a:rPr lang="pl-PL" sz="1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oszacowano tabor łącznie na co najmniej </a:t>
            </a:r>
            <a:r>
              <a:rPr lang="pl-PL" sz="1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650</a:t>
            </a:r>
            <a:r>
              <a:rPr lang="pl-PL" sz="19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9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miejsc siedzących</a:t>
            </a:r>
            <a:r>
              <a:rPr lang="pl-PL" sz="1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1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(tj. min.130 miejsc siedzących/pojazd).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1F334E97-F54F-B159-4A90-64664DBF1F7D}"/>
              </a:ext>
            </a:extLst>
          </p:cNvPr>
          <p:cNvSpPr txBox="1">
            <a:spLocks/>
          </p:cNvSpPr>
          <p:nvPr/>
        </p:nvSpPr>
        <p:spPr>
          <a:xfrm>
            <a:off x="5868138" y="4040058"/>
            <a:ext cx="5513890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200" dirty="0"/>
              <a:t>Wskaźnik rezultatu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74D2888A-9651-DA7C-E679-9BBBF270220B}"/>
              </a:ext>
            </a:extLst>
          </p:cNvPr>
          <p:cNvSpPr txBox="1">
            <a:spLocks/>
          </p:cNvSpPr>
          <p:nvPr/>
        </p:nvSpPr>
        <p:spPr>
          <a:xfrm>
            <a:off x="5868138" y="4542410"/>
            <a:ext cx="6121611" cy="14321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6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100000"/>
              <a:buFont typeface="Open Sans" panose="020B0606030504020204" pitchFamily="34" charset="0"/>
              <a:buChar char="•"/>
            </a:pPr>
            <a: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PLRR022 </a:t>
            </a:r>
            <a: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osób korzystających </a:t>
            </a:r>
            <a:b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zakupionego lub zmodernizowanego kolejowego taboru pasażerskiego w ciągu roku</a:t>
            </a:r>
            <a: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 zostanie określony w studium wykonalności Projektu.</a:t>
            </a:r>
          </a:p>
          <a:p>
            <a:pPr marL="0" indent="0">
              <a:buClr>
                <a:schemeClr val="tx2"/>
              </a:buClr>
              <a:buSzPct val="170000"/>
              <a:buNone/>
            </a:pPr>
            <a:endParaRPr lang="pl-PL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chemeClr val="tx2"/>
              </a:buClr>
              <a:buSzPct val="170000"/>
              <a:buNone/>
            </a:pPr>
            <a:endPara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00E2A195-71C2-6A0D-656E-9153D60D0983}"/>
              </a:ext>
            </a:extLst>
          </p:cNvPr>
          <p:cNvSpPr txBox="1">
            <a:spLocks/>
          </p:cNvSpPr>
          <p:nvPr/>
        </p:nvSpPr>
        <p:spPr>
          <a:xfrm>
            <a:off x="11512968" y="6641022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8337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40" y="380795"/>
            <a:ext cx="10014782" cy="704620"/>
          </a:xfrm>
        </p:spPr>
        <p:txBody>
          <a:bodyPr>
            <a:normAutofit/>
          </a:bodyPr>
          <a:lstStyle/>
          <a:p>
            <a:r>
              <a:rPr lang="pl-PL" sz="2000" dirty="0"/>
              <a:t>Trasy obsługiwane przez EZT zakupione w ramach projektu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2616165-4AFA-127A-CA3B-7B96E845A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6606" y="888441"/>
            <a:ext cx="9925882" cy="2161891"/>
          </a:xfrm>
        </p:spPr>
        <p:txBody>
          <a:bodyPr>
            <a:normAutofit/>
          </a:bodyPr>
          <a:lstStyle/>
          <a:p>
            <a:pPr marL="28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linia Nr 2 – odcinek: (Siedlce) – granica województwa – Łuków – Biała Podlaska – Terespol</a:t>
            </a:r>
          </a:p>
          <a:p>
            <a:pPr marL="28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linia Nr 7 – odcinek: Dęblin – Lublin – Chełm</a:t>
            </a:r>
          </a:p>
          <a:p>
            <a:pPr marL="28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linia Nr 26 – odcinek: Łuków – Dęblin</a:t>
            </a:r>
          </a:p>
          <a:p>
            <a:pPr marL="28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linia Nr 68 – odcinek: Lublin – Kraśnik – granica województwa – (Stalowa Wola)</a:t>
            </a:r>
          </a:p>
          <a:p>
            <a:pPr marL="28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linia Nr 581 – odcinek: Świdnik Miasto - Świdnik Port Lotniczy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00E2A195-71C2-6A0D-656E-9153D60D0983}"/>
              </a:ext>
            </a:extLst>
          </p:cNvPr>
          <p:cNvSpPr txBox="1">
            <a:spLocks/>
          </p:cNvSpPr>
          <p:nvPr/>
        </p:nvSpPr>
        <p:spPr>
          <a:xfrm>
            <a:off x="11512968" y="6641022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2F74DDE-3488-5271-B5C3-0123FD51B884}"/>
              </a:ext>
            </a:extLst>
          </p:cNvPr>
          <p:cNvSpPr txBox="1"/>
          <p:nvPr/>
        </p:nvSpPr>
        <p:spPr>
          <a:xfrm>
            <a:off x="896606" y="3567320"/>
            <a:ext cx="10785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pn. Elektryfikacja linii kolejowej nr 30 Łuków – Lublin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pn. Prace na liniach kolejowych 69 i 72 na odc. Rejowiec – Zawada – Zamość Szopinek wraz z budową łącznicy omijającej stację Zawada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pn. Budowa linii kolejowej Szastarka – Janów Lubelski – Biłgoraj wraz z poprawą dostępności transportu kolejowego w m. Kraśnik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pn. Utworzenie połączenia kolejowego Lublin – Łęczna/LW Bogdanka</a:t>
            </a:r>
          </a:p>
          <a:p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5920593-CAC2-F49A-470A-0C4CD4CC2E75}"/>
              </a:ext>
            </a:extLst>
          </p:cNvPr>
          <p:cNvSpPr txBox="1">
            <a:spLocks/>
          </p:cNvSpPr>
          <p:nvPr/>
        </p:nvSpPr>
        <p:spPr>
          <a:xfrm>
            <a:off x="638740" y="3132965"/>
            <a:ext cx="10874228" cy="704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000" dirty="0"/>
              <a:t>Program Kolej + w Województwie Lubelskim - inwestycje które powstaną do 2029 r</a:t>
            </a:r>
          </a:p>
        </p:txBody>
      </p:sp>
    </p:spTree>
    <p:extLst>
      <p:ext uri="{BB962C8B-B14F-4D97-AF65-F5344CB8AC3E}">
        <p14:creationId xmlns:p14="http://schemas.microsoft.com/office/powerpoint/2010/main" val="3737887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abela zawiera harmonogram realizacji inwestycji po podpisaniu umowy 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064" y="743888"/>
            <a:ext cx="8383508" cy="979757"/>
          </a:xfrm>
        </p:spPr>
        <p:txBody>
          <a:bodyPr>
            <a:normAutofit/>
          </a:bodyPr>
          <a:lstStyle/>
          <a:p>
            <a:r>
              <a:rPr lang="pl-PL" sz="2200" dirty="0"/>
              <a:t>Harmonogram realizacji inwestycji po podpisaniu umowy 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EFB95BAC-10BD-033A-E116-77B62326FE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414262"/>
              </p:ext>
            </p:extLst>
          </p:nvPr>
        </p:nvGraphicFramePr>
        <p:xfrm>
          <a:off x="280658" y="1723645"/>
          <a:ext cx="11642756" cy="380533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40037">
                  <a:extLst>
                    <a:ext uri="{9D8B030D-6E8A-4147-A177-3AD203B41FA5}">
                      <a16:colId xmlns:a16="http://schemas.microsoft.com/office/drawing/2014/main" val="2559717280"/>
                    </a:ext>
                  </a:extLst>
                </a:gridCol>
                <a:gridCol w="5014532">
                  <a:extLst>
                    <a:ext uri="{9D8B030D-6E8A-4147-A177-3AD203B41FA5}">
                      <a16:colId xmlns:a16="http://schemas.microsoft.com/office/drawing/2014/main" val="3758200097"/>
                    </a:ext>
                  </a:extLst>
                </a:gridCol>
                <a:gridCol w="2949875">
                  <a:extLst>
                    <a:ext uri="{9D8B030D-6E8A-4147-A177-3AD203B41FA5}">
                      <a16:colId xmlns:a16="http://schemas.microsoft.com/office/drawing/2014/main" val="3309968077"/>
                    </a:ext>
                  </a:extLst>
                </a:gridCol>
                <a:gridCol w="2938312">
                  <a:extLst>
                    <a:ext uri="{9D8B030D-6E8A-4147-A177-3AD203B41FA5}">
                      <a16:colId xmlns:a16="http://schemas.microsoft.com/office/drawing/2014/main" val="3192420981"/>
                    </a:ext>
                  </a:extLst>
                </a:gridCol>
              </a:tblGrid>
              <a:tr h="951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Lp. </a:t>
                      </a:r>
                    </a:p>
                  </a:txBody>
                  <a:tcPr marL="60183" marR="60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ETAP</a:t>
                      </a:r>
                    </a:p>
                  </a:txBody>
                  <a:tcPr marL="60183" marR="60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 rozpoczęcia </a:t>
                      </a:r>
                    </a:p>
                  </a:txBody>
                  <a:tcPr marL="60183" marR="60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 ukończenia </a:t>
                      </a:r>
                    </a:p>
                  </a:txBody>
                  <a:tcPr marL="60183" marR="60183" marT="0" marB="0" anchor="ctr"/>
                </a:tc>
                <a:extLst>
                  <a:ext uri="{0D108BD9-81ED-4DB2-BD59-A6C34878D82A}">
                    <a16:rowId xmlns:a16="http://schemas.microsoft.com/office/drawing/2014/main" val="784526198"/>
                  </a:ext>
                </a:extLst>
              </a:tr>
              <a:tr h="951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60183" marR="60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Procedura przetargowa - zakup</a:t>
                      </a:r>
                    </a:p>
                  </a:txBody>
                  <a:tcPr marL="60183" marR="60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</a:p>
                  </a:txBody>
                  <a:tcPr marL="60183" marR="60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</a:p>
                  </a:txBody>
                  <a:tcPr marL="60183" marR="60183" marT="0" marB="0" anchor="ctr"/>
                </a:tc>
                <a:extLst>
                  <a:ext uri="{0D108BD9-81ED-4DB2-BD59-A6C34878D82A}">
                    <a16:rowId xmlns:a16="http://schemas.microsoft.com/office/drawing/2014/main" val="1234447972"/>
                  </a:ext>
                </a:extLst>
              </a:tr>
              <a:tr h="951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60183" marR="60183" marT="0" marB="0" anchor="ctr"/>
                </a:tc>
                <a:tc>
                  <a:txBody>
                    <a:bodyPr/>
                    <a:lstStyle/>
                    <a:p>
                      <a:pPr marL="0" algn="ctr" defTabSz="914406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Realizacja Projektu – produkcja i dostawa</a:t>
                      </a:r>
                    </a:p>
                  </a:txBody>
                  <a:tcPr marL="60183" marR="60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</a:p>
                  </a:txBody>
                  <a:tcPr marL="60183" marR="60183" marT="0" marB="0" anchor="ctr"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2026</a:t>
                      </a:r>
                    </a:p>
                  </a:txBody>
                  <a:tcPr marL="60183" marR="60183" marT="0" marB="0" anchor="ctr"/>
                </a:tc>
                <a:extLst>
                  <a:ext uri="{0D108BD9-81ED-4DB2-BD59-A6C34878D82A}">
                    <a16:rowId xmlns:a16="http://schemas.microsoft.com/office/drawing/2014/main" val="2774996901"/>
                  </a:ext>
                </a:extLst>
              </a:tr>
              <a:tr h="951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60183" marR="60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Etap operacyjny – wykorzystanie taboru </a:t>
                      </a:r>
                      <a:b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 połączeniach kolejowych</a:t>
                      </a:r>
                    </a:p>
                  </a:txBody>
                  <a:tcPr marL="60183" marR="60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2026</a:t>
                      </a:r>
                    </a:p>
                  </a:txBody>
                  <a:tcPr marL="60183" marR="60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2031</a:t>
                      </a:r>
                    </a:p>
                  </a:txBody>
                  <a:tcPr marL="60183" marR="60183" marT="0" marB="0" anchor="ctr"/>
                </a:tc>
                <a:extLst>
                  <a:ext uri="{0D108BD9-81ED-4DB2-BD59-A6C34878D82A}">
                    <a16:rowId xmlns:a16="http://schemas.microsoft.com/office/drawing/2014/main" val="1024250934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7" name="Symbol zastępczy numeru slajdu 4">
            <a:extLst>
              <a:ext uri="{FF2B5EF4-FFF2-40B4-BE49-F238E27FC236}">
                <a16:creationId xmlns:a16="http://schemas.microsoft.com/office/drawing/2014/main" id="{FED4FE41-4673-CD73-DA5F-24D3889FB7FE}"/>
              </a:ext>
            </a:extLst>
          </p:cNvPr>
          <p:cNvSpPr txBox="1">
            <a:spLocks/>
          </p:cNvSpPr>
          <p:nvPr/>
        </p:nvSpPr>
        <p:spPr>
          <a:xfrm>
            <a:off x="11512968" y="6641022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2036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49B84C7E-12F1-63E8-5B45-84A3BE92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7598" y="-1128156"/>
            <a:ext cx="3202050" cy="3588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2000" dirty="0"/>
              <a:t>Zakończenie prezentacji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DE04662-0599-F2EC-EADE-B1FFE4766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644" y="-769290"/>
            <a:ext cx="13603644" cy="7627290"/>
          </a:xfrm>
        </p:spPr>
      </p:pic>
      <p:pic>
        <p:nvPicPr>
          <p:cNvPr id="13" name="Obraz 12" descr="Obraz przedstawia dwa pojazdy EN98A wykorzystywane do realizacji wojewódzkich przewozów pasażerskich o charakterze użyteczności publicznej, stojące na peronie w trakcji podwójnej.">
            <a:extLst>
              <a:ext uri="{FF2B5EF4-FFF2-40B4-BE49-F238E27FC236}">
                <a16:creationId xmlns:a16="http://schemas.microsoft.com/office/drawing/2014/main" id="{A170241C-0F61-CF84-292B-C7A1A2700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644" y="1232548"/>
            <a:ext cx="13603644" cy="40170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C0E5554-2DBA-F38D-86DD-EC140FB0888D}"/>
              </a:ext>
            </a:extLst>
          </p:cNvPr>
          <p:cNvSpPr txBox="1"/>
          <p:nvPr/>
        </p:nvSpPr>
        <p:spPr>
          <a:xfrm>
            <a:off x="107696" y="5625452"/>
            <a:ext cx="365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</a:t>
            </a:r>
            <a:r>
              <a:rPr lang="pl-PL" sz="2600" b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uwagę</a:t>
            </a:r>
            <a:endParaRPr lang="pl-PL" sz="26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6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03"/>
            <a:ext cx="12184573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5196F09-B6B3-E10B-C65E-78730B1E4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3589" y="-234778"/>
            <a:ext cx="4740876" cy="2255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2000" dirty="0"/>
              <a:t>Tytuł Projektu oraz wskazanie działania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478296" y="2492668"/>
            <a:ext cx="8891604" cy="1406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„Zakup nowoczesnego </a:t>
            </a:r>
            <a:r>
              <a:rPr lang="pl-PL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bezemisyjnego</a:t>
            </a:r>
            <a:r>
              <a:rPr lang="pl-PL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taboru kolejowego wyposażonego w urządzenia pokładowe ERTMS”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E239F22-5AE1-5389-F68E-29A665B6494F}"/>
              </a:ext>
            </a:extLst>
          </p:cNvPr>
          <p:cNvSpPr txBox="1"/>
          <p:nvPr/>
        </p:nvSpPr>
        <p:spPr>
          <a:xfrm>
            <a:off x="1478295" y="4365332"/>
            <a:ext cx="677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6.2 Kolejowy transport zbiorowy</a:t>
            </a:r>
          </a:p>
        </p:txBody>
      </p:sp>
    </p:spTree>
    <p:extLst>
      <p:ext uri="{BB962C8B-B14F-4D97-AF65-F5344CB8AC3E}">
        <p14:creationId xmlns:p14="http://schemas.microsoft.com/office/powerpoint/2010/main" val="291938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2D20E8-5635-489A-A7E3-68BDEE43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81" y="657120"/>
            <a:ext cx="9592491" cy="608972"/>
          </a:xfrm>
        </p:spPr>
        <p:txBody>
          <a:bodyPr>
            <a:noAutofit/>
          </a:bodyPr>
          <a:lstStyle/>
          <a:p>
            <a:r>
              <a:rPr lang="pl-PL" sz="2100" dirty="0"/>
              <a:t>Kontrakt Programowy dla Województwa Lubelskiego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CE5375-6786-7DA4-BE08-9CC8D4DD9B8A}"/>
              </a:ext>
            </a:extLst>
          </p:cNvPr>
          <p:cNvSpPr txBox="1">
            <a:spLocks/>
          </p:cNvSpPr>
          <p:nvPr/>
        </p:nvSpPr>
        <p:spPr>
          <a:xfrm>
            <a:off x="902843" y="1266092"/>
            <a:ext cx="10218238" cy="44946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2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</a:t>
            </a: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pn. „</a:t>
            </a:r>
            <a:r>
              <a:rPr lang="pl-PL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Zakup nowoczesnego </a:t>
            </a:r>
            <a:r>
              <a:rPr lang="pl-PL" sz="18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bezemisyjnego</a:t>
            </a:r>
            <a:r>
              <a:rPr lang="pl-PL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taboru kolejowego wyposażonego w urządzenia pokładowe ERTMS</a:t>
            </a: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zgodnie z uchwałą nr CDLXXXIV/8506/2023 Zarządu Województwa Lubelskiego z dnia 12 lipca 2023 r. </a:t>
            </a:r>
            <a:r>
              <a:rPr 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został wpisany na 13 pozycję w „Wykazie przedsięwzięć priorytetowych finansowanych w ramach Programu Regionalnego”, stanowiącym załącznik nr 10 do Kontraktu Programowego dla Województwa Lubelskiego.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5541ADF-7470-E0BC-F7BE-FEDBB7740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1047"/>
            <a:ext cx="5465075" cy="359665"/>
          </a:xfrm>
          <a:prstGeom prst="rect">
            <a:avLst/>
          </a:prstGeom>
        </p:spPr>
      </p:pic>
      <p:sp>
        <p:nvSpPr>
          <p:cNvPr id="16" name="Symbol zastępczy numeru slajdu 4">
            <a:extLst>
              <a:ext uri="{FF2B5EF4-FFF2-40B4-BE49-F238E27FC236}">
                <a16:creationId xmlns:a16="http://schemas.microsoft.com/office/drawing/2014/main" id="{C302725F-AB89-FBBD-083A-A2E2C3D24322}"/>
              </a:ext>
            </a:extLst>
          </p:cNvPr>
          <p:cNvSpPr txBox="1">
            <a:spLocks/>
          </p:cNvSpPr>
          <p:nvPr/>
        </p:nvSpPr>
        <p:spPr>
          <a:xfrm>
            <a:off x="11512968" y="6641022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938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2D20E8-5635-489A-A7E3-68BDEE43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81" y="657120"/>
            <a:ext cx="9592491" cy="1010906"/>
          </a:xfrm>
        </p:spPr>
        <p:txBody>
          <a:bodyPr>
            <a:noAutofit/>
          </a:bodyPr>
          <a:lstStyle/>
          <a:p>
            <a:r>
              <a:rPr lang="pl-PL" sz="2100" dirty="0"/>
              <a:t>Szczegółowy Opis Priorytetów Programu Fundusze Europejskie </a:t>
            </a:r>
            <a:br>
              <a:rPr lang="pl-PL" sz="2100" dirty="0"/>
            </a:br>
            <a:r>
              <a:rPr lang="pl-PL" sz="2100" dirty="0"/>
              <a:t>dla Lubelskiego 2021-2027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5541ADF-7470-E0BC-F7BE-FEDBB7740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91386"/>
            <a:ext cx="5465075" cy="359665"/>
          </a:xfrm>
          <a:prstGeom prst="rect">
            <a:avLst/>
          </a:prstGeom>
        </p:spPr>
      </p:pic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6C00E2E0-15F9-C2C9-9FDC-C9CACB7242BB}"/>
              </a:ext>
            </a:extLst>
          </p:cNvPr>
          <p:cNvSpPr txBox="1">
            <a:spLocks/>
          </p:cNvSpPr>
          <p:nvPr/>
        </p:nvSpPr>
        <p:spPr>
          <a:xfrm>
            <a:off x="938180" y="1569308"/>
            <a:ext cx="10574787" cy="43321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/>
              <a:t>Priorytet 6 Zrównoważony system transportu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/>
              <a:t>Działanie 6.2 Kolejowy transport zbiorowy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/>
              <a:t>Typ projektu: </a:t>
            </a:r>
            <a:br>
              <a:rPr lang="pl-PL" sz="1800" b="1" dirty="0"/>
            </a:br>
            <a:r>
              <a:rPr lang="pl-PL" sz="1800" dirty="0"/>
              <a:t>1. Zakup i modernizacja </a:t>
            </a:r>
            <a:r>
              <a:rPr lang="pl-PL" sz="1800" dirty="0" err="1"/>
              <a:t>bezemisyjnego</a:t>
            </a:r>
            <a:r>
              <a:rPr lang="pl-PL" sz="1800" dirty="0"/>
              <a:t> taboru kolejowego, dostosowanego do osób o ograniczonej mobilności, wykorzystywanego do pasażerskich przewozów regionalnych o charakterze użyteczności publicznej.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rojekt zgodnie z SZOP spełnia kluczowy warunek realizacji projektów, tzn. został ujęty w</a:t>
            </a:r>
            <a: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Programie Strategicznego Rozwoju Transportu Województwa Lubelskiego do roku 2030 </a:t>
            </a:r>
            <a:b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(z perspektywą do 2040 r.).</a:t>
            </a:r>
            <a:endParaRPr lang="pl-PL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ymbol zastępczy numeru slajdu 4">
            <a:extLst>
              <a:ext uri="{FF2B5EF4-FFF2-40B4-BE49-F238E27FC236}">
                <a16:creationId xmlns:a16="http://schemas.microsoft.com/office/drawing/2014/main" id="{C302725F-AB89-FBBD-083A-A2E2C3D24322}"/>
              </a:ext>
            </a:extLst>
          </p:cNvPr>
          <p:cNvSpPr txBox="1">
            <a:spLocks/>
          </p:cNvSpPr>
          <p:nvPr/>
        </p:nvSpPr>
        <p:spPr>
          <a:xfrm>
            <a:off x="11512968" y="6641022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6240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72" y="955923"/>
            <a:ext cx="8405013" cy="979757"/>
          </a:xfrm>
        </p:spPr>
        <p:txBody>
          <a:bodyPr>
            <a:normAutofit/>
          </a:bodyPr>
          <a:lstStyle/>
          <a:p>
            <a:r>
              <a:rPr lang="pl-PL" sz="2200" dirty="0"/>
              <a:t>Nabór zaplanowany w Harmonogramie naborów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0871" y="1687563"/>
            <a:ext cx="9112879" cy="386221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0" dirty="0"/>
              <a:t>Planowany termin </a:t>
            </a:r>
            <a:r>
              <a:rPr lang="pl-PL" sz="1800" dirty="0"/>
              <a:t>ogłoszenia o naborze </a:t>
            </a:r>
            <a:r>
              <a:rPr lang="pl-PL" sz="1800" b="0" dirty="0"/>
              <a:t>wniosków: </a:t>
            </a:r>
            <a:r>
              <a:rPr lang="pl-PL" sz="1800" b="1" dirty="0"/>
              <a:t>29 lutego 2024 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0" dirty="0"/>
              <a:t>Planowany termin </a:t>
            </a:r>
            <a:r>
              <a:rPr lang="pl-PL" sz="1800" dirty="0"/>
              <a:t>rozpoczęcia naboru </a:t>
            </a:r>
            <a:r>
              <a:rPr lang="pl-PL" sz="1800" b="0" dirty="0"/>
              <a:t>wniosków: </a:t>
            </a:r>
            <a:r>
              <a:rPr lang="pl-PL" sz="1800" b="1" dirty="0"/>
              <a:t>4 marca 2024 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0" dirty="0"/>
              <a:t>Planowany termin </a:t>
            </a:r>
            <a:r>
              <a:rPr lang="pl-PL" sz="1800" dirty="0"/>
              <a:t>zakończenia naboru </a:t>
            </a:r>
            <a:r>
              <a:rPr lang="pl-PL" sz="1800" b="0" dirty="0"/>
              <a:t>wniosków: </a:t>
            </a:r>
            <a:r>
              <a:rPr lang="pl-PL" sz="1800" b="1" dirty="0"/>
              <a:t>29 marca 2024 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Alokacja EFRR: </a:t>
            </a:r>
            <a:r>
              <a:rPr lang="pl-PL" sz="1800" b="1" dirty="0"/>
              <a:t>27 430 177,00 EUR (119 644 946 PLN)*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Sposób wyboru projektów: </a:t>
            </a:r>
            <a:r>
              <a:rPr lang="pl-PL" sz="18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Niekonkurencyjny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została przeliczona na podstawie aktualnego kursu EBC obowiązującego w miesiącu lutym 2024 r. wynoszącego: 1 EUR = 4,3618 PLN</a:t>
            </a: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8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6F37C85-CA07-BD3B-6022-4FBC427A544A}"/>
              </a:ext>
            </a:extLst>
          </p:cNvPr>
          <p:cNvSpPr txBox="1">
            <a:spLocks/>
          </p:cNvSpPr>
          <p:nvPr/>
        </p:nvSpPr>
        <p:spPr>
          <a:xfrm>
            <a:off x="11512968" y="6641022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6722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758" y="777229"/>
            <a:ext cx="5229886" cy="979757"/>
          </a:xfrm>
        </p:spPr>
        <p:txBody>
          <a:bodyPr>
            <a:normAutofit/>
          </a:bodyPr>
          <a:lstStyle/>
          <a:p>
            <a:r>
              <a:rPr lang="pl-PL" sz="2200" dirty="0"/>
              <a:t>Podstawowe informacje o Projekcie</a:t>
            </a:r>
          </a:p>
        </p:txBody>
      </p:sp>
      <p:pic>
        <p:nvPicPr>
          <p:cNvPr id="23" name="Symbol zastępczy obrazu 22" descr="Obraz przedstawia 3 pojazdy kolejowe wykorzystywane do realizacji wojewódzkich przewozów pasażerskich o charakterze użyteczności publicznej, stojące na wolnym powietrzu na trzech różnych torach&#10;&#10;">
            <a:extLst>
              <a:ext uri="{FF2B5EF4-FFF2-40B4-BE49-F238E27FC236}">
                <a16:creationId xmlns:a16="http://schemas.microsoft.com/office/drawing/2014/main" id="{0CC5F9FC-6F75-DCCA-1B26-4B7AEA9BFC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r="37094"/>
          <a:stretch/>
        </p:blipFill>
        <p:spPr>
          <a:xfrm>
            <a:off x="0" y="800026"/>
            <a:ext cx="5685980" cy="5225119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758" y="1396320"/>
            <a:ext cx="5894992" cy="462882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Beneficjent: </a:t>
            </a: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Województwo Lubelskie </a:t>
            </a:r>
            <a:b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w imieniu Województwa Lubelskiego projekt realizowany będzie przez Departament Infrastruktury i Majątku Województwa Urzędu Marszałkowskiego Województwa Lubelskiego w Lublinie.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Cel:</a:t>
            </a:r>
            <a:r>
              <a:rPr lang="pl-PL" sz="18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Zakup </a:t>
            </a:r>
            <a:r>
              <a:rPr lang="pl-PL" sz="18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bezemisyjnego</a:t>
            </a: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taboru kolejowego, dostosowanego do osób o ograniczonej mobilności, wykorzystywanego do pasażerskich przewozów regionalnych o charakterze użyteczności publicznej.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Zakres rzeczowy</a:t>
            </a: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Planuje się  zakup 5 szt. elektrycznych zespołów trakcyjnych o łącznej pojemności co najmniej 650 miejsc siedzących.</a:t>
            </a:r>
          </a:p>
          <a:p>
            <a:pPr marL="0" indent="0">
              <a:buNone/>
            </a:pPr>
            <a:endParaRPr lang="pl-PL" sz="18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6F37C85-CA07-BD3B-6022-4FBC427A544A}"/>
              </a:ext>
            </a:extLst>
          </p:cNvPr>
          <p:cNvSpPr txBox="1">
            <a:spLocks/>
          </p:cNvSpPr>
          <p:nvPr/>
        </p:nvSpPr>
        <p:spPr>
          <a:xfrm>
            <a:off x="11512968" y="6641022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7420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26" y="323155"/>
            <a:ext cx="5513890" cy="979757"/>
          </a:xfrm>
        </p:spPr>
        <p:txBody>
          <a:bodyPr>
            <a:normAutofit/>
          </a:bodyPr>
          <a:lstStyle/>
          <a:p>
            <a:r>
              <a:rPr lang="pl-PL" sz="2200" dirty="0"/>
              <a:t>Elektryczne Zespoły Trakcyjne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291" y="852616"/>
            <a:ext cx="5329601" cy="568222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Pojazdy będą wyposażone  m.in. w: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nowoczesne, oszczędne zespoły napędowe zapewniające prędkość do 160 km/h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pełny monitoring wewnętrzny i zewnętrzny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klimatyzację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udogodnienia dla osób niepełnosprawnych oraz o ograniczonej zdolności ruchowej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nowocześnie zaaranżowaną przestrzeń pasażerską (w tym udogodnienia dla rowerzystów)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informacji pasażerskiej (informacje będą dostępne w językach obcych)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zamknięty system nowoczesnych toalet</a:t>
            </a:r>
          </a:p>
        </p:txBody>
      </p:sp>
      <p:pic>
        <p:nvPicPr>
          <p:cNvPr id="10" name="Symbol zastępczy obrazu 9" descr="Obraz przedstawia część pojazdu kolejowego EN98A (IMPULS 2) obejmującą drzwi i część jednego z członów, stojącego na peronie.">
            <a:extLst>
              <a:ext uri="{FF2B5EF4-FFF2-40B4-BE49-F238E27FC236}">
                <a16:creationId xmlns:a16="http://schemas.microsoft.com/office/drawing/2014/main" id="{8BFE82EA-7B77-6AB3-0F2E-88E31FE81B8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r="3040"/>
          <a:stretch>
            <a:fillRect/>
          </a:stretch>
        </p:blipFill>
        <p:spPr>
          <a:xfrm>
            <a:off x="5963216" y="248762"/>
            <a:ext cx="6228784" cy="3134392"/>
          </a:xfrm>
        </p:spPr>
      </p:pic>
      <p:pic>
        <p:nvPicPr>
          <p:cNvPr id="16" name="Obraz 15" descr="Obraz przedstawia wnętrze pojazdu kolejowego EN98A (IMPULS 2) - przestrzeń do przewozu rowerów (wraz z wieszakami na rowery) oraz większego bagażu">
            <a:extLst>
              <a:ext uri="{FF2B5EF4-FFF2-40B4-BE49-F238E27FC236}">
                <a16:creationId xmlns:a16="http://schemas.microsoft.com/office/drawing/2014/main" id="{12856FF0-DBB5-BE6D-F30C-2EBBB82BF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16" y="3383153"/>
            <a:ext cx="6228784" cy="300084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7" y="6355013"/>
            <a:ext cx="5465075" cy="359665"/>
          </a:xfrm>
          <a:prstGeom prst="rect">
            <a:avLst/>
          </a:prstGeom>
        </p:spPr>
      </p:pic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6177408B-626E-598C-99A1-5D2A8E7E0CF1}"/>
              </a:ext>
            </a:extLst>
          </p:cNvPr>
          <p:cNvSpPr txBox="1">
            <a:spLocks/>
          </p:cNvSpPr>
          <p:nvPr/>
        </p:nvSpPr>
        <p:spPr>
          <a:xfrm>
            <a:off x="11402341" y="6714678"/>
            <a:ext cx="789659" cy="163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8521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17" y="535548"/>
            <a:ext cx="5716084" cy="808504"/>
          </a:xfrm>
        </p:spPr>
        <p:txBody>
          <a:bodyPr>
            <a:normAutofit/>
          </a:bodyPr>
          <a:lstStyle/>
          <a:p>
            <a:r>
              <a:rPr lang="pl-PL" sz="2200" dirty="0"/>
              <a:t>Podstawowe informacje o Projekcie </a:t>
            </a:r>
            <a:br>
              <a:rPr lang="pl-PL" sz="2200" dirty="0"/>
            </a:b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757" y="1089848"/>
            <a:ext cx="5716085" cy="52326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pl-P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Miejsce realizacji Projektu: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 realizacji Projektu obejmuje </a:t>
            </a:r>
            <a:r>
              <a:rPr lang="pl-P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województwo lubelskie oraz w przypadku kolejowych linii komunikacyjnych także przewóz do najbliższej stacji w województwie sąsiednim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umożliwiający przesiadki w celu odbycia dalszej podróży lub techniczne odwrócenie biegu pociągu, oraz przewóz powrotny lub przewóz do stacji w województwie sąsiednim - </a:t>
            </a:r>
            <a:r>
              <a:rPr lang="pl-P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położonej nie dalej niż 30 km od granicy województwa.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18" name="Symbol zastępczy obrazu 17" descr="Obraz przedstawia kokpit pojazdu kolejowego">
            <a:extLst>
              <a:ext uri="{FF2B5EF4-FFF2-40B4-BE49-F238E27FC236}">
                <a16:creationId xmlns:a16="http://schemas.microsoft.com/office/drawing/2014/main" id="{F1BF9BA6-E5DB-EB43-1289-CFBF304044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r="13730"/>
          <a:stretch>
            <a:fillRect/>
          </a:stretch>
        </p:blipFill>
        <p:spPr>
          <a:xfrm>
            <a:off x="6120159" y="0"/>
            <a:ext cx="6071842" cy="5579706"/>
          </a:xfrm>
        </p:spPr>
      </p:pic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1E3C4076-9D6A-D17B-BEF8-4D0D08ECAC4C}"/>
              </a:ext>
            </a:extLst>
          </p:cNvPr>
          <p:cNvSpPr txBox="1">
            <a:spLocks/>
          </p:cNvSpPr>
          <p:nvPr/>
        </p:nvSpPr>
        <p:spPr>
          <a:xfrm>
            <a:off x="11512968" y="6641022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3552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275" y="868888"/>
            <a:ext cx="5716084" cy="808504"/>
          </a:xfrm>
        </p:spPr>
        <p:txBody>
          <a:bodyPr>
            <a:normAutofit/>
          </a:bodyPr>
          <a:lstStyle/>
          <a:p>
            <a:r>
              <a:rPr lang="pl-PL" sz="2200" dirty="0"/>
              <a:t>Budżet projektu</a:t>
            </a:r>
            <a:br>
              <a:rPr lang="pl-PL" sz="2200" dirty="0"/>
            </a:b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276" y="1562596"/>
            <a:ext cx="5198782" cy="4206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Szacowana wartość projektu: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39 658 899,25 EUR 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tym: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 marL="0" indent="0">
              <a:buNone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Dofinansowanie</a:t>
            </a:r>
            <a:r>
              <a:rPr lang="pl-PL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UE: </a:t>
            </a:r>
            <a:endPara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27 430 177,00 EUR</a:t>
            </a:r>
          </a:p>
          <a:p>
            <a:pPr marL="0" indent="0">
              <a:buNone/>
            </a:pPr>
            <a:endPara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Wkład własny </a:t>
            </a:r>
          </a:p>
          <a:p>
            <a:pPr marL="0" indent="0">
              <a:buNone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(z Budżetu Województwa Lubelskiego):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12 228 722,25 EUR </a:t>
            </a:r>
            <a:br>
              <a:rPr 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1E3C4076-9D6A-D17B-BEF8-4D0D08ECAC4C}"/>
              </a:ext>
            </a:extLst>
          </p:cNvPr>
          <p:cNvSpPr txBox="1">
            <a:spLocks/>
          </p:cNvSpPr>
          <p:nvPr/>
        </p:nvSpPr>
        <p:spPr>
          <a:xfrm>
            <a:off x="11512968" y="6641022"/>
            <a:ext cx="476782" cy="216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lang="pl-PL" sz="8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pic>
        <p:nvPicPr>
          <p:cNvPr id="12" name="Obraz 11" descr="Obraz zawierający graffiti, rysowanie, sztuka, Street art">
            <a:extLst>
              <a:ext uri="{FF2B5EF4-FFF2-40B4-BE49-F238E27FC236}">
                <a16:creationId xmlns:a16="http://schemas.microsoft.com/office/drawing/2014/main" id="{B0B1B16A-C785-DD30-EB1B-4C1F8EF59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8" y="442218"/>
            <a:ext cx="5408470" cy="58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50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1061</Words>
  <Application>Microsoft Office PowerPoint</Application>
  <PresentationFormat>Panoramiczny</PresentationFormat>
  <Paragraphs>122</Paragraphs>
  <Slides>16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Symbol</vt:lpstr>
      <vt:lpstr>Motyw pakietu Office</vt:lpstr>
      <vt:lpstr>1_Motyw pakietu Office</vt:lpstr>
      <vt:lpstr>Wprowadzenie do prezentacji</vt:lpstr>
      <vt:lpstr>Tytuł Projektu oraz wskazanie działania</vt:lpstr>
      <vt:lpstr>Kontrakt Programowy dla Województwa Lubelskiego</vt:lpstr>
      <vt:lpstr>Szczegółowy Opis Priorytetów Programu Fundusze Europejskie  dla Lubelskiego 2021-2027</vt:lpstr>
      <vt:lpstr>Nabór zaplanowany w Harmonogramie naborów</vt:lpstr>
      <vt:lpstr>Podstawowe informacje o Projekcie</vt:lpstr>
      <vt:lpstr>Elektryczne Zespoły Trakcyjne  </vt:lpstr>
      <vt:lpstr>Podstawowe informacje o Projekcie  </vt:lpstr>
      <vt:lpstr>Budżet projektu </vt:lpstr>
      <vt:lpstr>Do kogo Projekt będzie skierowany? </vt:lpstr>
      <vt:lpstr>Efekty/rezultaty realizacji projektu</vt:lpstr>
      <vt:lpstr>Wskaźniki produktu (cz. 1) </vt:lpstr>
      <vt:lpstr>Wskaźniki produktu (cz. 2)</vt:lpstr>
      <vt:lpstr>Trasy obsługiwane przez EZT zakupione w ramach projektu</vt:lpstr>
      <vt:lpstr>Harmonogram realizacji inwestycji po podpisaniu umowy </vt:lpstr>
      <vt:lpstr>Zakończenie prezentacji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Adrianna Iwan</dc:creator>
  <cp:lastModifiedBy>DZ PR</cp:lastModifiedBy>
  <cp:revision>84</cp:revision>
  <cp:lastPrinted>2024-02-02T08:13:27Z</cp:lastPrinted>
  <dcterms:created xsi:type="dcterms:W3CDTF">2022-11-15T13:19:44Z</dcterms:created>
  <dcterms:modified xsi:type="dcterms:W3CDTF">2024-02-16T08:30:48Z</dcterms:modified>
</cp:coreProperties>
</file>